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98" r:id="rId3"/>
    <p:sldId id="338" r:id="rId4"/>
    <p:sldId id="339" r:id="rId5"/>
    <p:sldId id="257" r:id="rId6"/>
    <p:sldId id="349" r:id="rId7"/>
    <p:sldId id="348" r:id="rId8"/>
    <p:sldId id="344" r:id="rId9"/>
    <p:sldId id="345" r:id="rId10"/>
    <p:sldId id="346" r:id="rId11"/>
    <p:sldId id="347" r:id="rId12"/>
    <p:sldId id="350" r:id="rId13"/>
    <p:sldId id="342" r:id="rId14"/>
    <p:sldId id="352" r:id="rId15"/>
    <p:sldId id="351" r:id="rId16"/>
    <p:sldId id="353" r:id="rId17"/>
    <p:sldId id="354" r:id="rId18"/>
    <p:sldId id="355" r:id="rId19"/>
    <p:sldId id="357" r:id="rId20"/>
    <p:sldId id="356" r:id="rId21"/>
    <p:sldId id="358" r:id="rId22"/>
    <p:sldId id="359" r:id="rId23"/>
    <p:sldId id="360" r:id="rId24"/>
    <p:sldId id="361" r:id="rId25"/>
    <p:sldId id="369" r:id="rId26"/>
    <p:sldId id="363" r:id="rId27"/>
    <p:sldId id="366" r:id="rId28"/>
    <p:sldId id="367" r:id="rId29"/>
    <p:sldId id="364" r:id="rId30"/>
    <p:sldId id="365" r:id="rId31"/>
    <p:sldId id="368" r:id="rId32"/>
    <p:sldId id="370" r:id="rId33"/>
    <p:sldId id="371" r:id="rId34"/>
    <p:sldId id="372" r:id="rId35"/>
    <p:sldId id="373" r:id="rId36"/>
    <p:sldId id="375" r:id="rId37"/>
    <p:sldId id="376" r:id="rId38"/>
    <p:sldId id="381" r:id="rId39"/>
    <p:sldId id="374" r:id="rId40"/>
    <p:sldId id="377" r:id="rId41"/>
    <p:sldId id="378" r:id="rId42"/>
    <p:sldId id="341" r:id="rId43"/>
    <p:sldId id="379" r:id="rId44"/>
    <p:sldId id="382" r:id="rId45"/>
    <p:sldId id="383" r:id="rId46"/>
    <p:sldId id="388" r:id="rId47"/>
    <p:sldId id="384" r:id="rId48"/>
    <p:sldId id="385" r:id="rId49"/>
    <p:sldId id="386" r:id="rId50"/>
    <p:sldId id="387" r:id="rId51"/>
    <p:sldId id="390" r:id="rId52"/>
    <p:sldId id="389" r:id="rId53"/>
    <p:sldId id="391" r:id="rId54"/>
    <p:sldId id="392" r:id="rId55"/>
    <p:sldId id="393" r:id="rId56"/>
    <p:sldId id="394" r:id="rId57"/>
    <p:sldId id="395" r:id="rId58"/>
    <p:sldId id="396" r:id="rId59"/>
    <p:sldId id="397" r:id="rId6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FDBA"/>
    <a:srgbClr val="4E3AE6"/>
    <a:srgbClr val="D5FFE2"/>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DE44C-5F51-44BC-BC44-04C5DA433149}" type="datetimeFigureOut">
              <a:rPr kumimoji="1" lang="ja-JP" altLang="en-US" smtClean="0"/>
              <a:pPr/>
              <a:t>2010/8/29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000CA-E638-449B-8884-853B11D311EE}"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2010/8/29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2010/8/29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2010/8/29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
            <a:ext cx="8229600" cy="654032"/>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2010/8/29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2010/8/29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2010/8/29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8F030219-9490-48A3-B99C-7F91985AF6DF}" type="datetimeFigureOut">
              <a:rPr kumimoji="1" lang="ja-JP" altLang="en-US" smtClean="0"/>
              <a:pPr/>
              <a:t>2010/8/29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8F030219-9490-48A3-B99C-7F91985AF6DF}" type="datetimeFigureOut">
              <a:rPr kumimoji="1" lang="ja-JP" altLang="en-US" smtClean="0"/>
              <a:pPr/>
              <a:t>2010/8/29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F030219-9490-48A3-B99C-7F91985AF6DF}" type="datetimeFigureOut">
              <a:rPr kumimoji="1" lang="ja-JP" altLang="en-US" smtClean="0"/>
              <a:pPr/>
              <a:t>2010/8/29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2010/8/29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2010/8/29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30219-9490-48A3-B99C-7F91985AF6DF}" type="datetimeFigureOut">
              <a:rPr kumimoji="1" lang="ja-JP" altLang="en-US" smtClean="0"/>
              <a:pPr/>
              <a:t>2010/8/29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CD9C6-36F8-4A9B-A60D-D8CA99F213B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boost.org/libs/multi_index/doc/index.html" TargetMode="External"/><Relationship Id="rId2" Type="http://schemas.openxmlformats.org/officeDocument/2006/relationships/hyperlink" Target="http://www.ustream.tv/recorded/296892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boost.org/libs/spirit/doc/html/spirit/qi.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boost.org/doc/html/property_tre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boost.org/libs/range/doc/html/index.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012823"/>
          </a:xfrm>
        </p:spPr>
        <p:txBody>
          <a:bodyPr>
            <a:normAutofit fontScale="90000"/>
          </a:bodyPr>
          <a:lstStyle/>
          <a:p>
            <a:r>
              <a:rPr kumimoji="1" lang="en-US" altLang="ja-JP" smtClean="0">
                <a:solidFill>
                  <a:srgbClr val="C00000"/>
                </a:solidFill>
                <a:latin typeface="HGP創英角ﾎﾟｯﾌﾟ体" pitchFamily="50" charset="-128"/>
                <a:ea typeface="HGP創英角ﾎﾟｯﾌﾟ体" pitchFamily="50" charset="-128"/>
              </a:rPr>
              <a:t>Boost</a:t>
            </a:r>
            <a:r>
              <a:rPr kumimoji="1" lang="ja-JP" altLang="en-US" smtClean="0">
                <a:solidFill>
                  <a:srgbClr val="C00000"/>
                </a:solidFill>
                <a:latin typeface="HGP創英角ﾎﾟｯﾌﾟ体" pitchFamily="50" charset="-128"/>
                <a:ea typeface="HGP創英角ﾎﾟｯﾌﾟ体" pitchFamily="50" charset="-128"/>
              </a:rPr>
              <a:t>のあるプログラミング生活</a:t>
            </a:r>
            <a:endParaRPr kumimoji="1" lang="ja-JP" altLang="en-US">
              <a:solidFill>
                <a:srgbClr val="C00000"/>
              </a:solidFill>
              <a:latin typeface="HGP創英角ﾎﾟｯﾌﾟ体" pitchFamily="50" charset="-128"/>
              <a:ea typeface="HGP創英角ﾎﾟｯﾌﾟ体" pitchFamily="50" charset="-128"/>
            </a:endParaRPr>
          </a:p>
        </p:txBody>
      </p:sp>
      <p:sp>
        <p:nvSpPr>
          <p:cNvPr id="3" name="サブタイトル 2"/>
          <p:cNvSpPr>
            <a:spLocks noGrp="1"/>
          </p:cNvSpPr>
          <p:nvPr>
            <p:ph type="subTitle" idx="1"/>
          </p:nvPr>
        </p:nvSpPr>
        <p:spPr>
          <a:xfrm>
            <a:off x="1800228" y="4643446"/>
            <a:ext cx="6986614" cy="1643074"/>
          </a:xfrm>
        </p:spPr>
        <p:txBody>
          <a:bodyPr>
            <a:normAutofit fontScale="77500" lnSpcReduction="20000"/>
          </a:bodyPr>
          <a:lstStyle/>
          <a:p>
            <a:pPr algn="r"/>
            <a:r>
              <a:rPr lang="ja-JP" altLang="en-US" smtClean="0">
                <a:solidFill>
                  <a:schemeClr val="tx1">
                    <a:lumMod val="75000"/>
                    <a:lumOff val="25000"/>
                  </a:schemeClr>
                </a:solidFill>
                <a:latin typeface="HGP創英角ｺﾞｼｯｸUB" pitchFamily="50" charset="-128"/>
                <a:ea typeface="HGP創英角ｺﾞｼｯｸUB" pitchFamily="50" charset="-128"/>
              </a:rPr>
              <a:t>高橋晶</a:t>
            </a:r>
            <a:r>
              <a:rPr lang="en-US" altLang="ja-JP" smtClean="0">
                <a:solidFill>
                  <a:schemeClr val="tx1">
                    <a:lumMod val="75000"/>
                    <a:lumOff val="25000"/>
                  </a:schemeClr>
                </a:solidFill>
                <a:latin typeface="HGP創英角ｺﾞｼｯｸUB" pitchFamily="50" charset="-128"/>
                <a:ea typeface="HGP創英角ｺﾞｼｯｸUB" pitchFamily="50" charset="-128"/>
              </a:rPr>
              <a:t>(Akira Takahashi)</a:t>
            </a:r>
          </a:p>
          <a:p>
            <a:pPr algn="r"/>
            <a:endParaRPr lang="en-US" altLang="ja-JP" smtClean="0">
              <a:solidFill>
                <a:schemeClr val="tx1">
                  <a:lumMod val="75000"/>
                  <a:lumOff val="25000"/>
                </a:schemeClr>
              </a:solidFill>
              <a:latin typeface="HGP創英角ｺﾞｼｯｸUB" pitchFamily="50" charset="-128"/>
              <a:ea typeface="HGP創英角ｺﾞｼｯｸUB" pitchFamily="50" charset="-128"/>
            </a:endParaRPr>
          </a:p>
          <a:p>
            <a:pPr algn="r"/>
            <a:r>
              <a:rPr lang="ja-JP" altLang="en-US" smtClean="0">
                <a:solidFill>
                  <a:schemeClr val="tx1">
                    <a:lumMod val="75000"/>
                    <a:lumOff val="25000"/>
                  </a:schemeClr>
                </a:solidFill>
                <a:latin typeface="HGP創英角ｺﾞｼｯｸUB" pitchFamily="50" charset="-128"/>
                <a:ea typeface="HGP創英角ｺﾞｼｯｸUB" pitchFamily="50" charset="-128"/>
              </a:rPr>
              <a:t>ブログ：「</a:t>
            </a:r>
            <a:r>
              <a:rPr lang="en-US" altLang="ja-JP" smtClean="0">
                <a:solidFill>
                  <a:schemeClr val="tx1">
                    <a:lumMod val="75000"/>
                    <a:lumOff val="25000"/>
                  </a:schemeClr>
                </a:solidFill>
                <a:latin typeface="HGP創英角ｺﾞｼｯｸUB" pitchFamily="50" charset="-128"/>
                <a:ea typeface="HGP創英角ｺﾞｼｯｸUB" pitchFamily="50" charset="-128"/>
              </a:rPr>
              <a:t>Faith and Brave – C++</a:t>
            </a:r>
            <a:r>
              <a:rPr lang="ja-JP" altLang="en-US" smtClean="0">
                <a:solidFill>
                  <a:schemeClr val="tx1">
                    <a:lumMod val="75000"/>
                    <a:lumOff val="25000"/>
                  </a:schemeClr>
                </a:solidFill>
                <a:latin typeface="HGP創英角ｺﾞｼｯｸUB" pitchFamily="50" charset="-128"/>
                <a:ea typeface="HGP創英角ｺﾞｼｯｸUB" pitchFamily="50" charset="-128"/>
              </a:rPr>
              <a:t>で遊ぼう」</a:t>
            </a:r>
            <a:endParaRPr lang="en-US" altLang="ja-JP" smtClean="0">
              <a:solidFill>
                <a:schemeClr val="tx1">
                  <a:lumMod val="75000"/>
                  <a:lumOff val="25000"/>
                </a:schemeClr>
              </a:solidFill>
              <a:latin typeface="HGP創英角ｺﾞｼｯｸUB" pitchFamily="50" charset="-128"/>
              <a:ea typeface="HGP創英角ｺﾞｼｯｸUB" pitchFamily="50" charset="-128"/>
            </a:endParaRPr>
          </a:p>
          <a:p>
            <a:pPr algn="r"/>
            <a:r>
              <a:rPr lang="en-US" altLang="ja-JP" smtClean="0">
                <a:solidFill>
                  <a:schemeClr val="tx1">
                    <a:lumMod val="75000"/>
                    <a:lumOff val="25000"/>
                  </a:schemeClr>
                </a:solidFill>
                <a:latin typeface="HGP創英角ｺﾞｼｯｸUB" pitchFamily="50" charset="-128"/>
                <a:ea typeface="HGP創英角ｺﾞｼｯｸUB" pitchFamily="50" charset="-128"/>
              </a:rPr>
              <a:t>http://d.hatena.ne.jp/faith_and_brave/</a:t>
            </a:r>
            <a:endParaRPr lang="ja-JP" altLang="en-US">
              <a:solidFill>
                <a:schemeClr val="tx1">
                  <a:lumMod val="75000"/>
                  <a:lumOff val="25000"/>
                </a:schemeClr>
              </a:solidFill>
              <a:latin typeface="HGP創英角ｺﾞｼｯｸUB" pitchFamily="50" charset="-128"/>
              <a:ea typeface="HGP創英角ｺﾞｼｯｸUB" pitchFamily="50" charset="-128"/>
            </a:endParaRPr>
          </a:p>
        </p:txBody>
      </p:sp>
      <p:sp>
        <p:nvSpPr>
          <p:cNvPr id="4" name="テキスト ボックス 3"/>
          <p:cNvSpPr txBox="1"/>
          <p:nvPr/>
        </p:nvSpPr>
        <p:spPr>
          <a:xfrm>
            <a:off x="4714876" y="6417254"/>
            <a:ext cx="4429124" cy="369332"/>
          </a:xfrm>
          <a:prstGeom prst="rect">
            <a:avLst/>
          </a:prstGeom>
          <a:noFill/>
        </p:spPr>
        <p:txBody>
          <a:bodyPr wrap="square" rtlCol="0">
            <a:spAutoFit/>
          </a:bodyPr>
          <a:lstStyle/>
          <a:p>
            <a:pPr algn="r"/>
            <a:r>
              <a:rPr kumimoji="1" lang="ja-JP" altLang="en-US" smtClean="0">
                <a:solidFill>
                  <a:srgbClr val="C00000"/>
                </a:solidFill>
              </a:rPr>
              <a:t>わんくま横浜勉強会 </a:t>
            </a:r>
            <a:r>
              <a:rPr kumimoji="1" lang="en-US" altLang="ja-JP" smtClean="0">
                <a:solidFill>
                  <a:srgbClr val="C00000"/>
                </a:solidFill>
              </a:rPr>
              <a:t>2010/08/28(</a:t>
            </a:r>
            <a:r>
              <a:rPr kumimoji="1" lang="ja-JP" altLang="en-US" smtClean="0">
                <a:solidFill>
                  <a:srgbClr val="C00000"/>
                </a:solidFill>
              </a:rPr>
              <a:t>土</a:t>
            </a:r>
            <a:r>
              <a:rPr kumimoji="1" lang="en-US" altLang="ja-JP" smtClean="0">
                <a:solidFill>
                  <a:srgbClr val="C00000"/>
                </a:solidFill>
              </a:rPr>
              <a:t>)</a:t>
            </a:r>
            <a:endParaRPr kumimoji="1" lang="ja-JP" altLang="en-US">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MultiIndex Introduction 4/5</a:t>
            </a:r>
            <a:endParaRPr kumimoji="1" lang="ja-JP" altLang="en-US"/>
          </a:p>
        </p:txBody>
      </p:sp>
      <p:sp>
        <p:nvSpPr>
          <p:cNvPr id="4" name="コンテンツ プレースホルダ 2"/>
          <p:cNvSpPr>
            <a:spLocks noGrp="1"/>
          </p:cNvSpPr>
          <p:nvPr>
            <p:ph idx="1"/>
          </p:nvPr>
        </p:nvSpPr>
        <p:spPr>
          <a:xfrm>
            <a:off x="214282" y="885820"/>
            <a:ext cx="8786874" cy="1042982"/>
          </a:xfrm>
        </p:spPr>
        <p:txBody>
          <a:bodyPr>
            <a:noAutofit/>
          </a:bodyPr>
          <a:lstStyle/>
          <a:p>
            <a:pPr>
              <a:buNone/>
            </a:pPr>
            <a:r>
              <a:rPr lang="en-US" altLang="ja-JP" sz="2600" smtClean="0">
                <a:latin typeface="VL ゴシック" pitchFamily="1" charset="-128"/>
                <a:ea typeface="VL ゴシック" pitchFamily="1" charset="-128"/>
                <a:cs typeface="Courier New" pitchFamily="49" charset="0"/>
              </a:rPr>
              <a:t>0</a:t>
            </a:r>
            <a:r>
              <a:rPr lang="ja-JP" altLang="en-US" sz="2600" smtClean="0">
                <a:latin typeface="VL ゴシック" pitchFamily="1" charset="-128"/>
                <a:ea typeface="VL ゴシック" pitchFamily="1" charset="-128"/>
                <a:cs typeface="Courier New" pitchFamily="49" charset="0"/>
              </a:rPr>
              <a:t>とか</a:t>
            </a:r>
            <a:r>
              <a:rPr lang="en-US" altLang="ja-JP" sz="2600" smtClean="0">
                <a:latin typeface="VL ゴシック" pitchFamily="1" charset="-128"/>
                <a:ea typeface="VL ゴシック" pitchFamily="1" charset="-128"/>
                <a:cs typeface="Courier New" pitchFamily="49" charset="0"/>
              </a:rPr>
              <a:t>1</a:t>
            </a:r>
            <a:r>
              <a:rPr lang="ja-JP" altLang="en-US" sz="2600" smtClean="0">
                <a:latin typeface="VL ゴシック" pitchFamily="1" charset="-128"/>
                <a:ea typeface="VL ゴシック" pitchFamily="1" charset="-128"/>
                <a:cs typeface="Courier New" pitchFamily="49" charset="0"/>
              </a:rPr>
              <a:t>とかいうインデックス番号なんて覚えられない！</a:t>
            </a:r>
            <a:endParaRPr lang="en-US" altLang="ja-JP" sz="2600" smtClean="0">
              <a:latin typeface="VL ゴシック" pitchFamily="1" charset="-128"/>
              <a:ea typeface="VL ゴシック" pitchFamily="1" charset="-128"/>
              <a:cs typeface="Courier New" pitchFamily="49" charset="0"/>
            </a:endParaRPr>
          </a:p>
          <a:p>
            <a:pPr>
              <a:buNone/>
            </a:pPr>
            <a:r>
              <a:rPr lang="ja-JP" altLang="en-US" sz="2600" smtClean="0">
                <a:latin typeface="VL ゴシック" pitchFamily="1" charset="-128"/>
                <a:ea typeface="VL ゴシック" pitchFamily="1" charset="-128"/>
                <a:cs typeface="Courier New" pitchFamily="49" charset="0"/>
              </a:rPr>
              <a:t>インデックスにタグ</a:t>
            </a:r>
            <a:r>
              <a:rPr lang="en-US" altLang="ja-JP" sz="2600" smtClean="0">
                <a:latin typeface="VL ゴシック" pitchFamily="1" charset="-128"/>
                <a:ea typeface="VL ゴシック" pitchFamily="1" charset="-128"/>
                <a:cs typeface="Courier New" pitchFamily="49" charset="0"/>
              </a:rPr>
              <a:t>(</a:t>
            </a:r>
            <a:r>
              <a:rPr lang="ja-JP" altLang="en-US" sz="2600" smtClean="0">
                <a:latin typeface="VL ゴシック" pitchFamily="1" charset="-128"/>
                <a:ea typeface="VL ゴシック" pitchFamily="1" charset="-128"/>
                <a:cs typeface="Courier New" pitchFamily="49" charset="0"/>
              </a:rPr>
              <a:t>名前</a:t>
            </a:r>
            <a:r>
              <a:rPr lang="en-US" altLang="ja-JP" sz="2600" smtClean="0">
                <a:latin typeface="VL ゴシック" pitchFamily="1" charset="-128"/>
                <a:ea typeface="VL ゴシック" pitchFamily="1" charset="-128"/>
                <a:cs typeface="Courier New" pitchFamily="49" charset="0"/>
              </a:rPr>
              <a:t>)</a:t>
            </a:r>
            <a:r>
              <a:rPr lang="ja-JP" altLang="en-US" sz="2600" smtClean="0">
                <a:latin typeface="VL ゴシック" pitchFamily="1" charset="-128"/>
                <a:ea typeface="VL ゴシック" pitchFamily="1" charset="-128"/>
                <a:cs typeface="Courier New" pitchFamily="49" charset="0"/>
              </a:rPr>
              <a:t>を付けましょう。</a:t>
            </a:r>
            <a:endParaRPr lang="en-US" altLang="ja-JP" sz="26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214282" y="2038641"/>
            <a:ext cx="8786874" cy="3785652"/>
          </a:xfrm>
          <a:prstGeom prst="rect">
            <a:avLst/>
          </a:prstGeom>
          <a:noFill/>
          <a:ln>
            <a:solidFill>
              <a:schemeClr val="tx1"/>
            </a:solidFill>
          </a:ln>
        </p:spPr>
        <p:txBody>
          <a:bodyPr wrap="square" rtlCol="0">
            <a:spAutoFit/>
          </a:bodyPr>
          <a:lstStyle/>
          <a:p>
            <a:r>
              <a:rPr lang="en-US" altLang="ja-JP" sz="2400" smtClean="0">
                <a:latin typeface="VL ゴシック" pitchFamily="49" charset="-128"/>
                <a:ea typeface="VL ゴシック" pitchFamily="49" charset="-128"/>
              </a:rPr>
              <a:t>struct </a:t>
            </a:r>
            <a:r>
              <a:rPr lang="en-US" altLang="ja-JP" sz="2400" smtClean="0">
                <a:solidFill>
                  <a:srgbClr val="C00000"/>
                </a:solidFill>
                <a:latin typeface="VL ゴシック" pitchFamily="49" charset="-128"/>
                <a:ea typeface="VL ゴシック" pitchFamily="49" charset="-128"/>
              </a:rPr>
              <a:t>order</a:t>
            </a:r>
            <a:r>
              <a:rPr lang="en-US" altLang="ja-JP" sz="2400" smtClean="0">
                <a:latin typeface="VL ゴシック" pitchFamily="49" charset="-128"/>
                <a:ea typeface="VL ゴシック" pitchFamily="49" charset="-128"/>
              </a:rPr>
              <a:t> {};</a:t>
            </a:r>
          </a:p>
          <a:p>
            <a:r>
              <a:rPr lang="en-US" altLang="ja-JP" sz="2400" smtClean="0">
                <a:latin typeface="VL ゴシック" pitchFamily="49" charset="-128"/>
                <a:ea typeface="VL ゴシック" pitchFamily="49" charset="-128"/>
              </a:rPr>
              <a:t>struct </a:t>
            </a:r>
            <a:r>
              <a:rPr lang="en-US" altLang="ja-JP" sz="2400" smtClean="0">
                <a:solidFill>
                  <a:srgbClr val="C00000"/>
                </a:solidFill>
                <a:latin typeface="VL ゴシック" pitchFamily="49" charset="-128"/>
                <a:ea typeface="VL ゴシック" pitchFamily="49" charset="-128"/>
              </a:rPr>
              <a:t>seq</a:t>
            </a:r>
            <a:r>
              <a:rPr lang="en-US" altLang="ja-JP" sz="2400" smtClean="0">
                <a:latin typeface="VL ゴシック" pitchFamily="49" charset="-128"/>
                <a:ea typeface="VL ゴシック" pitchFamily="49" charset="-128"/>
              </a:rPr>
              <a:t> {};</a:t>
            </a:r>
          </a:p>
          <a:p>
            <a:endParaRPr lang="en-US" altLang="ja-JP" sz="2400" smtClean="0">
              <a:latin typeface="VL ゴシック" pitchFamily="49" charset="-128"/>
              <a:ea typeface="VL ゴシック" pitchFamily="49" charset="-128"/>
            </a:endParaRPr>
          </a:p>
          <a:p>
            <a:r>
              <a:rPr lang="en-US" altLang="ja-JP" sz="2400" smtClean="0">
                <a:latin typeface="VL ゴシック" pitchFamily="49" charset="-128"/>
                <a:ea typeface="VL ゴシック" pitchFamily="49" charset="-128"/>
              </a:rPr>
              <a:t>typedef multi_index_container&lt;</a:t>
            </a:r>
          </a:p>
          <a:p>
            <a:r>
              <a:rPr lang="en-US" altLang="ja-JP" sz="2400" smtClean="0">
                <a:latin typeface="VL ゴシック" pitchFamily="49" charset="-128"/>
                <a:ea typeface="VL ゴシック" pitchFamily="49" charset="-128"/>
              </a:rPr>
              <a:t>  int,</a:t>
            </a:r>
          </a:p>
          <a:p>
            <a:r>
              <a:rPr lang="en-US" altLang="ja-JP" sz="2400" smtClean="0">
                <a:latin typeface="VL ゴシック" pitchFamily="49" charset="-128"/>
                <a:ea typeface="VL ゴシック" pitchFamily="49" charset="-128"/>
              </a:rPr>
              <a:t>  indexed_by&lt;</a:t>
            </a:r>
          </a:p>
          <a:p>
            <a:r>
              <a:rPr lang="en-US" altLang="ja-JP" sz="2400" smtClean="0">
                <a:latin typeface="VL ゴシック" pitchFamily="49" charset="-128"/>
                <a:ea typeface="VL ゴシック" pitchFamily="49" charset="-128"/>
              </a:rPr>
              <a:t>    ordered_unique&lt;</a:t>
            </a:r>
            <a:r>
              <a:rPr lang="en-US" altLang="ja-JP" sz="2400" smtClean="0">
                <a:solidFill>
                  <a:srgbClr val="C00000"/>
                </a:solidFill>
                <a:latin typeface="VL ゴシック" pitchFamily="49" charset="-128"/>
                <a:ea typeface="VL ゴシック" pitchFamily="49" charset="-128"/>
              </a:rPr>
              <a:t>tag&lt;order&gt;</a:t>
            </a:r>
            <a:r>
              <a:rPr lang="en-US" altLang="ja-JP" sz="2400" smtClean="0">
                <a:latin typeface="VL ゴシック" pitchFamily="49" charset="-128"/>
                <a:ea typeface="VL ゴシック" pitchFamily="49" charset="-128"/>
              </a:rPr>
              <a:t>, identity&lt;int&gt; &gt;,</a:t>
            </a:r>
          </a:p>
          <a:p>
            <a:r>
              <a:rPr lang="en-US" altLang="ja-JP" sz="2400" smtClean="0">
                <a:latin typeface="VL ゴシック" pitchFamily="49" charset="-128"/>
                <a:ea typeface="VL ゴシック" pitchFamily="49" charset="-128"/>
              </a:rPr>
              <a:t>    sequenced&lt;</a:t>
            </a:r>
            <a:r>
              <a:rPr lang="en-US" altLang="ja-JP" sz="2400" smtClean="0">
                <a:solidFill>
                  <a:srgbClr val="C00000"/>
                </a:solidFill>
                <a:latin typeface="VL ゴシック" pitchFamily="49" charset="-128"/>
                <a:ea typeface="VL ゴシック" pitchFamily="49" charset="-128"/>
              </a:rPr>
              <a:t>tag&lt;seq&gt;</a:t>
            </a:r>
            <a:r>
              <a:rPr lang="en-US" altLang="ja-JP" sz="2400" smtClean="0">
                <a:latin typeface="VL ゴシック" pitchFamily="49" charset="-128"/>
                <a:ea typeface="VL ゴシック" pitchFamily="49" charset="-128"/>
              </a:rPr>
              <a:t> &gt;</a:t>
            </a:r>
          </a:p>
          <a:p>
            <a:r>
              <a:rPr lang="en-US" altLang="ja-JP" sz="2400" smtClean="0">
                <a:latin typeface="VL ゴシック" pitchFamily="49" charset="-128"/>
                <a:ea typeface="VL ゴシック" pitchFamily="49" charset="-128"/>
              </a:rPr>
              <a:t>  &gt;</a:t>
            </a:r>
          </a:p>
          <a:p>
            <a:r>
              <a:rPr lang="en-US" altLang="ja-JP" sz="2400" smtClean="0">
                <a:latin typeface="VL ゴシック" pitchFamily="49" charset="-128"/>
                <a:ea typeface="VL ゴシック" pitchFamily="49" charset="-128"/>
              </a:rPr>
              <a:t>&gt; container;</a:t>
            </a:r>
          </a:p>
        </p:txBody>
      </p:sp>
      <p:sp>
        <p:nvSpPr>
          <p:cNvPr id="7" name="テキスト ボックス 6"/>
          <p:cNvSpPr txBox="1"/>
          <p:nvPr/>
        </p:nvSpPr>
        <p:spPr>
          <a:xfrm>
            <a:off x="7858148" y="5929330"/>
            <a:ext cx="1145891" cy="461665"/>
          </a:xfrm>
          <a:prstGeom prst="rect">
            <a:avLst/>
          </a:prstGeom>
          <a:solidFill>
            <a:srgbClr val="A5FDBA"/>
          </a:solidFill>
          <a:ln>
            <a:solidFill>
              <a:schemeClr val="tx1"/>
            </a:solidFill>
          </a:ln>
        </p:spPr>
        <p:txBody>
          <a:bodyPr wrap="none" rtlCol="0">
            <a:spAutoFit/>
          </a:bodyPr>
          <a:lstStyle/>
          <a:p>
            <a:r>
              <a:rPr kumimoji="1" lang="en-US" altLang="ja-JP" sz="2400" smtClean="0"/>
              <a:t>Next &gt;&gt;</a:t>
            </a:r>
            <a:endParaRPr kumimoji="1" lang="ja-JP"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MultiIndex Introduction 5/5</a:t>
            </a:r>
            <a:endParaRPr kumimoji="1" lang="ja-JP" altLang="en-US"/>
          </a:p>
        </p:txBody>
      </p:sp>
      <p:sp>
        <p:nvSpPr>
          <p:cNvPr id="4" name="コンテンツ プレースホルダ 2"/>
          <p:cNvSpPr>
            <a:spLocks noGrp="1"/>
          </p:cNvSpPr>
          <p:nvPr>
            <p:ph idx="1"/>
          </p:nvPr>
        </p:nvSpPr>
        <p:spPr>
          <a:xfrm>
            <a:off x="457200" y="885820"/>
            <a:ext cx="8229600" cy="542916"/>
          </a:xfrm>
        </p:spPr>
        <p:txBody>
          <a:bodyPr>
            <a:noAutofit/>
          </a:bodyPr>
          <a:lstStyle/>
          <a:p>
            <a:pPr>
              <a:buNone/>
            </a:pPr>
            <a:r>
              <a:rPr lang="ja-JP" altLang="en-US" sz="2800" smtClean="0">
                <a:latin typeface="VL ゴシック" pitchFamily="1" charset="-128"/>
                <a:ea typeface="VL ゴシック" pitchFamily="1" charset="-128"/>
                <a:cs typeface="Courier New" pitchFamily="49" charset="0"/>
              </a:rPr>
              <a:t>タグを指定してインデックスを取得できます。</a:t>
            </a:r>
            <a:endParaRPr lang="en-US" altLang="ja-JP" sz="28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214282" y="2038641"/>
            <a:ext cx="8786874" cy="2677656"/>
          </a:xfrm>
          <a:prstGeom prst="rect">
            <a:avLst/>
          </a:prstGeom>
          <a:noFill/>
          <a:ln>
            <a:solidFill>
              <a:schemeClr val="tx1"/>
            </a:solidFill>
          </a:ln>
        </p:spPr>
        <p:txBody>
          <a:bodyPr wrap="square" rtlCol="0">
            <a:spAutoFit/>
          </a:bodyPr>
          <a:lstStyle/>
          <a:p>
            <a:r>
              <a:rPr lang="en-US" altLang="ja-JP" sz="2400" smtClean="0">
                <a:latin typeface="VL ゴシック" pitchFamily="49" charset="-128"/>
                <a:ea typeface="VL ゴシック" pitchFamily="49" charset="-128"/>
              </a:rPr>
              <a:t>container c;</a:t>
            </a:r>
          </a:p>
          <a:p>
            <a:endParaRPr lang="en-US" altLang="ja-JP" sz="2400" smtClean="0">
              <a:latin typeface="VL ゴシック" pitchFamily="49" charset="-128"/>
              <a:ea typeface="VL ゴシック" pitchFamily="49" charset="-128"/>
            </a:endParaRPr>
          </a:p>
          <a:p>
            <a:r>
              <a:rPr lang="en-US" altLang="ja-JP" sz="2400" smtClean="0">
                <a:latin typeface="VL ゴシック" pitchFamily="49" charset="-128"/>
                <a:ea typeface="VL ゴシック" pitchFamily="49" charset="-128"/>
              </a:rPr>
              <a:t>c.insert(3);</a:t>
            </a:r>
          </a:p>
          <a:p>
            <a:r>
              <a:rPr lang="en-US" altLang="ja-JP" sz="2400" smtClean="0">
                <a:latin typeface="VL ゴシック" pitchFamily="49" charset="-128"/>
                <a:ea typeface="VL ゴシック" pitchFamily="49" charset="-128"/>
              </a:rPr>
              <a:t>c.insert(1);</a:t>
            </a:r>
          </a:p>
          <a:p>
            <a:r>
              <a:rPr lang="en-US" altLang="ja-JP" sz="2400" smtClean="0">
                <a:latin typeface="VL ゴシック" pitchFamily="49" charset="-128"/>
                <a:ea typeface="VL ゴシック" pitchFamily="49" charset="-128"/>
              </a:rPr>
              <a:t>c.insert(4);</a:t>
            </a:r>
          </a:p>
          <a:p>
            <a:endParaRPr lang="en-US" altLang="ja-JP" sz="2400" smtClean="0">
              <a:latin typeface="VL ゴシック" pitchFamily="49" charset="-128"/>
              <a:ea typeface="VL ゴシック" pitchFamily="49" charset="-128"/>
            </a:endParaRPr>
          </a:p>
          <a:p>
            <a:r>
              <a:rPr lang="en-US" altLang="ja-JP" sz="2400" smtClean="0">
                <a:latin typeface="VL ゴシック" pitchFamily="49" charset="-128"/>
                <a:ea typeface="VL ゴシック" pitchFamily="49" charset="-128"/>
              </a:rPr>
              <a:t>boost::for_each(c.get&lt;</a:t>
            </a:r>
            <a:r>
              <a:rPr lang="en-US" altLang="ja-JP" sz="2400" smtClean="0">
                <a:solidFill>
                  <a:srgbClr val="C00000"/>
                </a:solidFill>
                <a:latin typeface="VL ゴシック" pitchFamily="49" charset="-128"/>
                <a:ea typeface="VL ゴシック" pitchFamily="49" charset="-128"/>
              </a:rPr>
              <a:t>seq</a:t>
            </a:r>
            <a:r>
              <a:rPr lang="en-US" altLang="ja-JP" sz="2400" smtClean="0">
                <a:latin typeface="VL ゴシック" pitchFamily="49" charset="-128"/>
                <a:ea typeface="VL ゴシック" pitchFamily="49" charset="-128"/>
              </a:rPr>
              <a:t>&gt;(), disp);</a:t>
            </a:r>
          </a:p>
        </p:txBody>
      </p:sp>
      <p:sp>
        <p:nvSpPr>
          <p:cNvPr id="6" name="テキスト ボックス 5"/>
          <p:cNvSpPr txBox="1"/>
          <p:nvPr/>
        </p:nvSpPr>
        <p:spPr>
          <a:xfrm>
            <a:off x="214282" y="4824723"/>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3 1 4</a:t>
            </a:r>
          </a:p>
          <a:p>
            <a:endParaRPr kumimoji="1" lang="en-US" altLang="ja-JP" smtClean="0">
              <a:latin typeface="M+2P+IPAG" pitchFamily="2" charset="-128"/>
              <a:ea typeface="M+2P+IPAG" pitchFamily="2" charset="-128"/>
            </a:endParaRPr>
          </a:p>
          <a:p>
            <a:endParaRPr kumimoji="1" lang="ja-JP" altLang="en-US">
              <a:latin typeface="M+2P+IPAG" pitchFamily="2" charset="-128"/>
              <a:ea typeface="M+2P+IPAG" pitchFamily="2" charset="-128"/>
            </a:endParaRPr>
          </a:p>
        </p:txBody>
      </p:sp>
      <p:sp>
        <p:nvSpPr>
          <p:cNvPr id="9" name="テキスト ボックス 8"/>
          <p:cNvSpPr txBox="1"/>
          <p:nvPr/>
        </p:nvSpPr>
        <p:spPr>
          <a:xfrm>
            <a:off x="214282" y="5896293"/>
            <a:ext cx="7615483" cy="830997"/>
          </a:xfrm>
          <a:prstGeom prst="rect">
            <a:avLst/>
          </a:prstGeom>
          <a:noFill/>
        </p:spPr>
        <p:txBody>
          <a:bodyPr wrap="none" rtlCol="0">
            <a:spAutoFit/>
          </a:bodyPr>
          <a:lstStyle/>
          <a:p>
            <a:r>
              <a:rPr kumimoji="1" lang="ja-JP" altLang="en-US" sz="2400" smtClean="0"/>
              <a:t>挿入順に出力される。</a:t>
            </a:r>
            <a:endParaRPr kumimoji="1" lang="en-US" altLang="ja-JP" sz="2400" smtClean="0"/>
          </a:p>
          <a:p>
            <a:r>
              <a:rPr lang="en-US" altLang="ja-JP" sz="2400" smtClean="0"/>
              <a:t>ordered_unique</a:t>
            </a:r>
            <a:r>
              <a:rPr lang="ja-JP" altLang="en-US" sz="2400" smtClean="0"/>
              <a:t>を明示的に取得したい場合は</a:t>
            </a:r>
            <a:r>
              <a:rPr lang="en-US" altLang="ja-JP" sz="2400" smtClean="0"/>
              <a:t>get&lt;</a:t>
            </a:r>
            <a:r>
              <a:rPr lang="en-US" altLang="ja-JP" sz="2400" smtClean="0">
                <a:solidFill>
                  <a:srgbClr val="C00000"/>
                </a:solidFill>
              </a:rPr>
              <a:t>order</a:t>
            </a:r>
            <a:r>
              <a:rPr lang="en-US" altLang="ja-JP" sz="2400" smtClean="0"/>
              <a:t>&gt;()</a:t>
            </a:r>
            <a:endParaRPr kumimoji="1" lang="ja-JP"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End of Introduction</a:t>
            </a:r>
            <a:endParaRPr kumimoji="1" lang="ja-JP" altLang="en-US"/>
          </a:p>
        </p:txBody>
      </p:sp>
      <p:sp>
        <p:nvSpPr>
          <p:cNvPr id="3" name="コンテンツ プレースホルダ 2"/>
          <p:cNvSpPr>
            <a:spLocks noGrp="1"/>
          </p:cNvSpPr>
          <p:nvPr>
            <p:ph idx="1"/>
          </p:nvPr>
        </p:nvSpPr>
        <p:spPr>
          <a:xfrm>
            <a:off x="457200" y="2786057"/>
            <a:ext cx="8229600" cy="1285885"/>
          </a:xfrm>
        </p:spPr>
        <p:txBody>
          <a:bodyPr/>
          <a:lstStyle/>
          <a:p>
            <a:pPr>
              <a:buNone/>
            </a:pPr>
            <a:r>
              <a:rPr kumimoji="1" lang="ja-JP" altLang="en-US" smtClean="0">
                <a:solidFill>
                  <a:srgbClr val="C00000"/>
                </a:solidFill>
              </a:rPr>
              <a:t>あとはインデックスの種類と組み合わせだけ！</a:t>
            </a:r>
            <a:endParaRPr kumimoji="1" lang="ja-JP" altLang="en-US">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提供されているインデックス</a:t>
            </a:r>
            <a:endParaRPr kumimoji="1" lang="ja-JP" altLang="en-US" sz="3600"/>
          </a:p>
        </p:txBody>
      </p:sp>
      <p:graphicFrame>
        <p:nvGraphicFramePr>
          <p:cNvPr id="5" name="表 4"/>
          <p:cNvGraphicFramePr>
            <a:graphicFrameLocks noGrp="1"/>
          </p:cNvGraphicFramePr>
          <p:nvPr/>
        </p:nvGraphicFramePr>
        <p:xfrm>
          <a:off x="571472" y="1714488"/>
          <a:ext cx="8001056" cy="3857651"/>
        </p:xfrm>
        <a:graphic>
          <a:graphicData uri="http://schemas.openxmlformats.org/drawingml/2006/table">
            <a:tbl>
              <a:tblPr firstRow="1" bandRow="1">
                <a:tableStyleId>{5C22544A-7EE6-4342-B048-85BDC9FD1C3A}</a:tableStyleId>
              </a:tblPr>
              <a:tblGrid>
                <a:gridCol w="3643338"/>
                <a:gridCol w="4357718"/>
              </a:tblGrid>
              <a:tr h="551093">
                <a:tc>
                  <a:txBody>
                    <a:bodyPr/>
                    <a:lstStyle/>
                    <a:p>
                      <a:pPr algn="ctr"/>
                      <a:r>
                        <a:rPr kumimoji="1" lang="ja-JP" altLang="en-US" sz="2400" smtClean="0"/>
                        <a:t>インデックス</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sz="2400" smtClean="0"/>
                        <a:t>対応するコンテナ</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551093">
                <a:tc>
                  <a:txBody>
                    <a:bodyPr/>
                    <a:lstStyle/>
                    <a:p>
                      <a:r>
                        <a:rPr kumimoji="1" lang="en-US" altLang="ja-JP" sz="2400" smtClean="0"/>
                        <a:t>ordered_unique</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c>
                  <a:txBody>
                    <a:bodyPr/>
                    <a:lstStyle/>
                    <a:p>
                      <a:r>
                        <a:rPr kumimoji="1" lang="en-US" altLang="ja-JP" sz="2400" smtClean="0"/>
                        <a:t>std::set (</a:t>
                      </a:r>
                      <a:r>
                        <a:rPr kumimoji="1" lang="ja-JP" altLang="en-US" sz="2400" smtClean="0"/>
                        <a:t>デフォルト</a:t>
                      </a:r>
                      <a:r>
                        <a:rPr kumimoji="1" lang="en-US" altLang="ja-JP" sz="2400" smtClean="0"/>
                        <a:t>)</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r>
              <a:tr h="551093">
                <a:tc>
                  <a:txBody>
                    <a:bodyPr/>
                    <a:lstStyle/>
                    <a:p>
                      <a:r>
                        <a:rPr kumimoji="1" lang="en-US" altLang="ja-JP" sz="2400" smtClean="0"/>
                        <a:t>ordered_non_unique</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smtClean="0"/>
                        <a:t>std::multiset</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1093">
                <a:tc>
                  <a:txBody>
                    <a:bodyPr/>
                    <a:lstStyle/>
                    <a:p>
                      <a:r>
                        <a:rPr kumimoji="1" lang="en-US" altLang="ja-JP" sz="2400" smtClean="0"/>
                        <a:t>hashed_unique</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c>
                  <a:txBody>
                    <a:bodyPr/>
                    <a:lstStyle/>
                    <a:p>
                      <a:r>
                        <a:rPr kumimoji="1" lang="en-US" altLang="ja-JP" sz="2400" smtClean="0"/>
                        <a:t>boost::unordered_set</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r>
              <a:tr h="551093">
                <a:tc>
                  <a:txBody>
                    <a:bodyPr/>
                    <a:lstStyle/>
                    <a:p>
                      <a:r>
                        <a:rPr kumimoji="1" lang="en-US" altLang="ja-JP" sz="2400" smtClean="0"/>
                        <a:t>hashed_non_unique</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2400" smtClean="0"/>
                        <a:t>boost::unordered_multiset</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1093">
                <a:tc>
                  <a:txBody>
                    <a:bodyPr/>
                    <a:lstStyle/>
                    <a:p>
                      <a:r>
                        <a:rPr kumimoji="1" lang="en-US" altLang="ja-JP" sz="2400" smtClean="0"/>
                        <a:t>sequenced</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c>
                  <a:txBody>
                    <a:bodyPr/>
                    <a:lstStyle/>
                    <a:p>
                      <a:r>
                        <a:rPr kumimoji="1" lang="en-US" altLang="ja-JP" sz="2400" smtClean="0"/>
                        <a:t>std::list</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r>
              <a:tr h="551093">
                <a:tc>
                  <a:txBody>
                    <a:bodyPr/>
                    <a:lstStyle/>
                    <a:p>
                      <a:r>
                        <a:rPr kumimoji="1" lang="en-US" altLang="ja-JP" sz="2400" smtClean="0"/>
                        <a:t>random_access</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2400" smtClean="0"/>
                        <a:t>std::vector</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活用例 </a:t>
            </a:r>
            <a:r>
              <a:rPr kumimoji="1" lang="en-US" altLang="ja-JP" smtClean="0"/>
              <a:t>1/4</a:t>
            </a:r>
            <a:endParaRPr kumimoji="1" lang="ja-JP" altLang="en-US"/>
          </a:p>
        </p:txBody>
      </p:sp>
      <p:sp>
        <p:nvSpPr>
          <p:cNvPr id="3" name="コンテンツ プレースホルダ 2"/>
          <p:cNvSpPr>
            <a:spLocks noGrp="1"/>
          </p:cNvSpPr>
          <p:nvPr>
            <p:ph idx="1"/>
          </p:nvPr>
        </p:nvSpPr>
        <p:spPr>
          <a:xfrm>
            <a:off x="457200" y="957259"/>
            <a:ext cx="8229600" cy="471477"/>
          </a:xfrm>
        </p:spPr>
        <p:txBody>
          <a:bodyPr>
            <a:noAutofit/>
          </a:bodyPr>
          <a:lstStyle/>
          <a:p>
            <a:pPr>
              <a:buNone/>
            </a:pPr>
            <a:r>
              <a:rPr kumimoji="1" lang="ja-JP" altLang="en-US" sz="2800" smtClean="0"/>
              <a:t>複数のキーを持つ辞書</a:t>
            </a:r>
            <a:endParaRPr kumimoji="1" lang="ja-JP" altLang="en-US" sz="2800"/>
          </a:p>
        </p:txBody>
      </p:sp>
      <p:pic>
        <p:nvPicPr>
          <p:cNvPr id="1027" name="Picture 3"/>
          <p:cNvPicPr>
            <a:picLocks noChangeAspect="1" noChangeArrowheads="1"/>
          </p:cNvPicPr>
          <p:nvPr/>
        </p:nvPicPr>
        <p:blipFill>
          <a:blip r:embed="rId2" cstate="print"/>
          <a:srcRect/>
          <a:stretch>
            <a:fillRect/>
          </a:stretch>
        </p:blipFill>
        <p:spPr bwMode="auto">
          <a:xfrm>
            <a:off x="1071538" y="1500174"/>
            <a:ext cx="6572296" cy="4449726"/>
          </a:xfrm>
          <a:prstGeom prst="rect">
            <a:avLst/>
          </a:prstGeom>
          <a:noFill/>
          <a:ln w="9525">
            <a:solidFill>
              <a:schemeClr val="tx1"/>
            </a:solidFill>
            <a:miter lim="800000"/>
            <a:headEnd/>
            <a:tailEnd/>
          </a:ln>
          <a:effectLst/>
        </p:spPr>
      </p:pic>
      <p:sp>
        <p:nvSpPr>
          <p:cNvPr id="6" name="テキスト ボックス 5"/>
          <p:cNvSpPr txBox="1"/>
          <p:nvPr/>
        </p:nvSpPr>
        <p:spPr>
          <a:xfrm>
            <a:off x="7858148" y="5929330"/>
            <a:ext cx="1145891" cy="461665"/>
          </a:xfrm>
          <a:prstGeom prst="rect">
            <a:avLst/>
          </a:prstGeom>
          <a:solidFill>
            <a:srgbClr val="A5FDBA"/>
          </a:solidFill>
          <a:ln>
            <a:solidFill>
              <a:schemeClr val="tx1"/>
            </a:solidFill>
          </a:ln>
        </p:spPr>
        <p:txBody>
          <a:bodyPr wrap="none" rtlCol="0">
            <a:spAutoFit/>
          </a:bodyPr>
          <a:lstStyle/>
          <a:p>
            <a:r>
              <a:rPr kumimoji="1" lang="en-US" altLang="ja-JP" sz="2400" smtClean="0"/>
              <a:t>Next &gt;&gt;</a:t>
            </a:r>
            <a:endParaRPr kumimoji="1" lang="ja-JP"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活用例 </a:t>
            </a:r>
            <a:r>
              <a:rPr kumimoji="1" lang="en-US" altLang="ja-JP" smtClean="0"/>
              <a:t>2/4</a:t>
            </a:r>
            <a:endParaRPr kumimoji="1" lang="ja-JP" altLang="en-US"/>
          </a:p>
        </p:txBody>
      </p:sp>
      <p:sp>
        <p:nvSpPr>
          <p:cNvPr id="4" name="コンテンツ プレースホルダ 2"/>
          <p:cNvSpPr>
            <a:spLocks noGrp="1"/>
          </p:cNvSpPr>
          <p:nvPr>
            <p:ph idx="1"/>
          </p:nvPr>
        </p:nvSpPr>
        <p:spPr>
          <a:xfrm>
            <a:off x="457200" y="885820"/>
            <a:ext cx="8229600" cy="542916"/>
          </a:xfrm>
        </p:spPr>
        <p:txBody>
          <a:bodyPr>
            <a:noAutofit/>
          </a:bodyPr>
          <a:lstStyle/>
          <a:p>
            <a:pPr>
              <a:buNone/>
            </a:pPr>
            <a:r>
              <a:rPr lang="ja-JP" altLang="en-US" sz="2800" smtClean="0">
                <a:latin typeface="VL ゴシック" pitchFamily="1" charset="-128"/>
                <a:ea typeface="VL ゴシック" pitchFamily="1" charset="-128"/>
                <a:cs typeface="Courier New" pitchFamily="49" charset="0"/>
              </a:rPr>
              <a:t>こんな構造体があるとして</a:t>
            </a:r>
            <a:endParaRPr lang="en-US" altLang="ja-JP" sz="28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214282" y="2038641"/>
            <a:ext cx="8786874" cy="2308324"/>
          </a:xfrm>
          <a:prstGeom prst="rect">
            <a:avLst/>
          </a:prstGeom>
          <a:noFill/>
          <a:ln>
            <a:solidFill>
              <a:schemeClr val="tx1"/>
            </a:solidFill>
          </a:ln>
        </p:spPr>
        <p:txBody>
          <a:bodyPr wrap="square" rtlCol="0">
            <a:spAutoFit/>
          </a:bodyPr>
          <a:lstStyle/>
          <a:p>
            <a:r>
              <a:rPr lang="en-US" altLang="ja-JP" sz="2400" smtClean="0">
                <a:latin typeface="VL ゴシック" pitchFamily="49" charset="-128"/>
                <a:ea typeface="VL ゴシック" pitchFamily="49" charset="-128"/>
              </a:rPr>
              <a:t>struct file {</a:t>
            </a:r>
          </a:p>
          <a:p>
            <a:r>
              <a:rPr lang="en-US" altLang="ja-JP" sz="2400" smtClean="0">
                <a:latin typeface="VL ゴシック" pitchFamily="49" charset="-128"/>
                <a:ea typeface="VL ゴシック" pitchFamily="49" charset="-128"/>
              </a:rPr>
              <a:t>    std::string name;</a:t>
            </a:r>
          </a:p>
          <a:p>
            <a:r>
              <a:rPr lang="en-US" altLang="ja-JP" sz="2400" smtClean="0">
                <a:latin typeface="VL ゴシック" pitchFamily="49" charset="-128"/>
                <a:ea typeface="VL ゴシック" pitchFamily="49" charset="-128"/>
              </a:rPr>
              <a:t>    std::size_t size;</a:t>
            </a:r>
          </a:p>
          <a:p>
            <a:r>
              <a:rPr lang="en-US" altLang="ja-JP" sz="2400" smtClean="0">
                <a:latin typeface="VL ゴシック" pitchFamily="49" charset="-128"/>
                <a:ea typeface="VL ゴシック" pitchFamily="49" charset="-128"/>
              </a:rPr>
              <a:t>    file_kind   kind;</a:t>
            </a:r>
          </a:p>
          <a:p>
            <a:r>
              <a:rPr lang="en-US" altLang="ja-JP" sz="2400" smtClean="0">
                <a:latin typeface="VL ゴシック" pitchFamily="49" charset="-128"/>
                <a:ea typeface="VL ゴシック" pitchFamily="49" charset="-128"/>
              </a:rPr>
              <a:t>    datetime    update_date;</a:t>
            </a:r>
          </a:p>
          <a:p>
            <a:r>
              <a:rPr lang="en-US" altLang="ja-JP" sz="2400" smtClean="0">
                <a:latin typeface="VL ゴシック" pitchFamily="49" charset="-128"/>
                <a:ea typeface="VL ゴシック" pitchFamily="49" charset="-128"/>
              </a:rPr>
              <a:t>};</a:t>
            </a:r>
          </a:p>
        </p:txBody>
      </p:sp>
      <p:sp>
        <p:nvSpPr>
          <p:cNvPr id="7" name="テキスト ボックス 6"/>
          <p:cNvSpPr txBox="1"/>
          <p:nvPr/>
        </p:nvSpPr>
        <p:spPr>
          <a:xfrm>
            <a:off x="7858148" y="5929330"/>
            <a:ext cx="1145891" cy="461665"/>
          </a:xfrm>
          <a:prstGeom prst="rect">
            <a:avLst/>
          </a:prstGeom>
          <a:solidFill>
            <a:srgbClr val="A5FDBA"/>
          </a:solidFill>
          <a:ln>
            <a:solidFill>
              <a:schemeClr val="tx1"/>
            </a:solidFill>
          </a:ln>
        </p:spPr>
        <p:txBody>
          <a:bodyPr wrap="none" rtlCol="0">
            <a:spAutoFit/>
          </a:bodyPr>
          <a:lstStyle/>
          <a:p>
            <a:r>
              <a:rPr kumimoji="1" lang="en-US" altLang="ja-JP" sz="2400" smtClean="0"/>
              <a:t>Next &gt;&gt;</a:t>
            </a:r>
            <a:endParaRPr kumimoji="1" lang="ja-JP"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活用例 </a:t>
            </a:r>
            <a:r>
              <a:rPr kumimoji="1" lang="en-US" altLang="ja-JP" smtClean="0"/>
              <a:t>3/4</a:t>
            </a:r>
            <a:endParaRPr kumimoji="1" lang="ja-JP" altLang="en-US"/>
          </a:p>
        </p:txBody>
      </p:sp>
      <p:sp>
        <p:nvSpPr>
          <p:cNvPr id="4" name="コンテンツ プレースホルダ 2"/>
          <p:cNvSpPr>
            <a:spLocks noGrp="1"/>
          </p:cNvSpPr>
          <p:nvPr>
            <p:ph idx="1"/>
          </p:nvPr>
        </p:nvSpPr>
        <p:spPr>
          <a:xfrm>
            <a:off x="457200" y="885820"/>
            <a:ext cx="8229600" cy="1042982"/>
          </a:xfrm>
        </p:spPr>
        <p:txBody>
          <a:bodyPr>
            <a:noAutofit/>
          </a:bodyPr>
          <a:lstStyle/>
          <a:p>
            <a:pPr>
              <a:buNone/>
            </a:pPr>
            <a:r>
              <a:rPr lang="en-US" altLang="ja-JP" sz="2800" smtClean="0">
                <a:latin typeface="VL ゴシック" pitchFamily="1" charset="-128"/>
                <a:ea typeface="VL ゴシック" pitchFamily="1" charset="-128"/>
                <a:cs typeface="Courier New" pitchFamily="49" charset="0"/>
              </a:rPr>
              <a:t>member</a:t>
            </a:r>
            <a:r>
              <a:rPr lang="ja-JP" altLang="en-US" sz="2800" smtClean="0">
                <a:latin typeface="VL ゴシック" pitchFamily="1" charset="-128"/>
                <a:ea typeface="VL ゴシック" pitchFamily="1" charset="-128"/>
                <a:cs typeface="Courier New" pitchFamily="49" charset="0"/>
              </a:rPr>
              <a:t>を使用して、</a:t>
            </a: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どのメンバ変数をキーにするか指定する</a:t>
            </a:r>
            <a:endParaRPr lang="en-US" altLang="ja-JP" sz="28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0" y="2038641"/>
            <a:ext cx="9144000" cy="2862322"/>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typedef multi_index_container&lt;</a:t>
            </a:r>
          </a:p>
          <a:p>
            <a:r>
              <a:rPr lang="en-US" altLang="ja-JP" sz="2000" smtClean="0">
                <a:latin typeface="VL ゴシック" pitchFamily="49" charset="-128"/>
                <a:ea typeface="VL ゴシック" pitchFamily="49" charset="-128"/>
              </a:rPr>
              <a:t>  file,</a:t>
            </a:r>
          </a:p>
          <a:p>
            <a:r>
              <a:rPr lang="en-US" altLang="ja-JP" sz="2000" smtClean="0">
                <a:latin typeface="VL ゴシック" pitchFamily="49" charset="-128"/>
                <a:ea typeface="VL ゴシック" pitchFamily="49" charset="-128"/>
              </a:rPr>
              <a:t>  indexed_by&lt;</a:t>
            </a:r>
          </a:p>
          <a:p>
            <a:r>
              <a:rPr lang="en-US" altLang="ja-JP" sz="2000" smtClean="0">
                <a:latin typeface="VL ゴシック" pitchFamily="49" charset="-128"/>
                <a:ea typeface="VL ゴシック" pitchFamily="49" charset="-128"/>
              </a:rPr>
              <a:t>    ordered_unique&lt;    member&lt;file, std::string, </a:t>
            </a:r>
            <a:r>
              <a:rPr lang="en-US" altLang="ja-JP" sz="2000" smtClean="0">
                <a:solidFill>
                  <a:srgbClr val="C00000"/>
                </a:solidFill>
                <a:latin typeface="VL ゴシック" pitchFamily="49" charset="-128"/>
                <a:ea typeface="VL ゴシック" pitchFamily="49" charset="-128"/>
              </a:rPr>
              <a:t>&amp;file::name</a:t>
            </a:r>
            <a:r>
              <a:rPr lang="en-US" altLang="ja-JP" sz="2000" smtClean="0">
                <a:latin typeface="VL ゴシック" pitchFamily="49" charset="-128"/>
                <a:ea typeface="VL ゴシック" pitchFamily="49" charset="-128"/>
              </a:rPr>
              <a:t>&gt; &gt;,</a:t>
            </a:r>
          </a:p>
          <a:p>
            <a:r>
              <a:rPr lang="en-US" altLang="ja-JP" sz="2000" smtClean="0">
                <a:latin typeface="VL ゴシック" pitchFamily="49" charset="-128"/>
                <a:ea typeface="VL ゴシック" pitchFamily="49" charset="-128"/>
              </a:rPr>
              <a:t>    ordered_non_unique&lt;member&lt;file, std::size_t, </a:t>
            </a:r>
            <a:r>
              <a:rPr lang="en-US" altLang="ja-JP" sz="2000" smtClean="0">
                <a:solidFill>
                  <a:srgbClr val="C00000"/>
                </a:solidFill>
                <a:latin typeface="VL ゴシック" pitchFamily="49" charset="-128"/>
                <a:ea typeface="VL ゴシック" pitchFamily="49" charset="-128"/>
              </a:rPr>
              <a:t>&amp;file::size</a:t>
            </a:r>
            <a:r>
              <a:rPr lang="en-US" altLang="ja-JP" sz="2000" smtClean="0">
                <a:latin typeface="VL ゴシック" pitchFamily="49" charset="-128"/>
                <a:ea typeface="VL ゴシック" pitchFamily="49" charset="-128"/>
              </a:rPr>
              <a:t>&gt; &gt;,</a:t>
            </a:r>
          </a:p>
          <a:p>
            <a:r>
              <a:rPr lang="en-US" altLang="ja-JP" sz="2000" smtClean="0">
                <a:latin typeface="VL ゴシック" pitchFamily="49" charset="-128"/>
                <a:ea typeface="VL ゴシック" pitchFamily="49" charset="-128"/>
              </a:rPr>
              <a:t>    ordered_non_unique&lt;member&lt;file, file_kind,   </a:t>
            </a:r>
            <a:r>
              <a:rPr lang="en-US" altLang="ja-JP" sz="2000" smtClean="0">
                <a:solidFill>
                  <a:srgbClr val="C00000"/>
                </a:solidFill>
                <a:latin typeface="VL ゴシック" pitchFamily="49" charset="-128"/>
                <a:ea typeface="VL ゴシック" pitchFamily="49" charset="-128"/>
              </a:rPr>
              <a:t>&amp;file::kind</a:t>
            </a:r>
            <a:r>
              <a:rPr lang="en-US" altLang="ja-JP" sz="2000" smtClean="0">
                <a:latin typeface="VL ゴシック" pitchFamily="49" charset="-128"/>
                <a:ea typeface="VL ゴシック" pitchFamily="49" charset="-128"/>
              </a:rPr>
              <a:t>&gt; &gt;,</a:t>
            </a:r>
          </a:p>
          <a:p>
            <a:r>
              <a:rPr lang="en-US" altLang="ja-JP" sz="2000" smtClean="0">
                <a:latin typeface="VL ゴシック" pitchFamily="49" charset="-128"/>
                <a:ea typeface="VL ゴシック" pitchFamily="49" charset="-128"/>
              </a:rPr>
              <a:t>    ordered_non_unique&lt;member&lt;file, datetime,    </a:t>
            </a:r>
            <a:r>
              <a:rPr lang="en-US" altLang="ja-JP" sz="2000" smtClean="0">
                <a:solidFill>
                  <a:srgbClr val="C00000"/>
                </a:solidFill>
                <a:latin typeface="VL ゴシック" pitchFamily="49" charset="-128"/>
                <a:ea typeface="VL ゴシック" pitchFamily="49" charset="-128"/>
              </a:rPr>
              <a:t>&amp;file::update_date</a:t>
            </a:r>
            <a:r>
              <a:rPr lang="en-US" altLang="ja-JP" sz="2000" smtClean="0">
                <a:latin typeface="VL ゴシック" pitchFamily="49" charset="-128"/>
                <a:ea typeface="VL ゴシック" pitchFamily="49" charset="-128"/>
              </a:rPr>
              <a:t>&gt; &gt;</a:t>
            </a:r>
          </a:p>
          <a:p>
            <a:r>
              <a:rPr lang="en-US" altLang="ja-JP" sz="2000" smtClean="0">
                <a:latin typeface="VL ゴシック" pitchFamily="49" charset="-128"/>
                <a:ea typeface="VL ゴシック" pitchFamily="49" charset="-128"/>
              </a:rPr>
              <a:t>  &gt;</a:t>
            </a:r>
          </a:p>
          <a:p>
            <a:r>
              <a:rPr lang="en-US" altLang="ja-JP" sz="2000" smtClean="0">
                <a:latin typeface="VL ゴシック" pitchFamily="49" charset="-128"/>
                <a:ea typeface="VL ゴシック" pitchFamily="49" charset="-128"/>
              </a:rPr>
              <a:t>&gt; file_container;</a:t>
            </a:r>
          </a:p>
        </p:txBody>
      </p:sp>
      <p:sp>
        <p:nvSpPr>
          <p:cNvPr id="6" name="テキスト ボックス 5"/>
          <p:cNvSpPr txBox="1"/>
          <p:nvPr/>
        </p:nvSpPr>
        <p:spPr>
          <a:xfrm>
            <a:off x="7858148" y="5929330"/>
            <a:ext cx="1145891" cy="461665"/>
          </a:xfrm>
          <a:prstGeom prst="rect">
            <a:avLst/>
          </a:prstGeom>
          <a:solidFill>
            <a:srgbClr val="A5FDBA"/>
          </a:solidFill>
          <a:ln>
            <a:solidFill>
              <a:schemeClr val="tx1"/>
            </a:solidFill>
          </a:ln>
        </p:spPr>
        <p:txBody>
          <a:bodyPr wrap="none" rtlCol="0">
            <a:spAutoFit/>
          </a:bodyPr>
          <a:lstStyle/>
          <a:p>
            <a:r>
              <a:rPr kumimoji="1" lang="en-US" altLang="ja-JP" sz="2400" smtClean="0"/>
              <a:t>Next &gt;&gt;</a:t>
            </a:r>
            <a:endParaRPr kumimoji="1" lang="ja-JP"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活用例 </a:t>
            </a:r>
            <a:r>
              <a:rPr kumimoji="1" lang="en-US" altLang="ja-JP" smtClean="0"/>
              <a:t>4/4</a:t>
            </a:r>
            <a:endParaRPr kumimoji="1" lang="ja-JP" altLang="en-US"/>
          </a:p>
        </p:txBody>
      </p:sp>
      <p:sp>
        <p:nvSpPr>
          <p:cNvPr id="4" name="コンテンツ プレースホルダ 2"/>
          <p:cNvSpPr>
            <a:spLocks noGrp="1"/>
          </p:cNvSpPr>
          <p:nvPr>
            <p:ph idx="1"/>
          </p:nvPr>
        </p:nvSpPr>
        <p:spPr>
          <a:xfrm>
            <a:off x="457200" y="885820"/>
            <a:ext cx="8229600" cy="614354"/>
          </a:xfrm>
        </p:spPr>
        <p:txBody>
          <a:bodyPr>
            <a:noAutofit/>
          </a:bodyPr>
          <a:lstStyle/>
          <a:p>
            <a:pPr>
              <a:buNone/>
            </a:pPr>
            <a:r>
              <a:rPr lang="ja-JP" altLang="en-US" sz="2800" smtClean="0">
                <a:latin typeface="VL ゴシック" pitchFamily="1" charset="-128"/>
                <a:ea typeface="VL ゴシック" pitchFamily="1" charset="-128"/>
                <a:cs typeface="Courier New" pitchFamily="49" charset="0"/>
              </a:rPr>
              <a:t>タグを付けて、最終的にこんな感じで使えます</a:t>
            </a:r>
            <a:endParaRPr lang="en-US" altLang="ja-JP" sz="28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357158" y="2038641"/>
            <a:ext cx="8501122" cy="4401205"/>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void disp_file_info(const file&amp;);</a:t>
            </a:r>
          </a:p>
          <a:p>
            <a:endParaRPr lang="en-US" altLang="ja-JP" sz="2000" smtClean="0">
              <a:latin typeface="VL ゴシック" pitchFamily="49" charset="-128"/>
              <a:ea typeface="VL ゴシック" pitchFamily="49" charset="-128"/>
            </a:endParaRP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file_container files;</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名前順に並び替えて表示</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boost::for_each(files.get&lt;</a:t>
            </a:r>
            <a:r>
              <a:rPr lang="en-US" altLang="ja-JP" sz="2000" smtClean="0">
                <a:solidFill>
                  <a:srgbClr val="C00000"/>
                </a:solidFill>
                <a:latin typeface="VL ゴシック" pitchFamily="49" charset="-128"/>
                <a:ea typeface="VL ゴシック" pitchFamily="49" charset="-128"/>
              </a:rPr>
              <a:t>name_order</a:t>
            </a:r>
            <a:r>
              <a:rPr lang="en-US" altLang="ja-JP" sz="2000" smtClean="0">
                <a:latin typeface="VL ゴシック" pitchFamily="49" charset="-128"/>
                <a:ea typeface="VL ゴシック" pitchFamily="49" charset="-128"/>
              </a:rPr>
              <a:t>&gt;(), disp_file_info);</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ファイル種類をキーにして、</a:t>
            </a:r>
            <a:r>
              <a:rPr lang="en-US" altLang="ja-JP" sz="2000" smtClean="0">
                <a:latin typeface="VL ゴシック" pitchFamily="49" charset="-128"/>
                <a:ea typeface="VL ゴシック" pitchFamily="49" charset="-128"/>
              </a:rPr>
              <a:t>jpg</a:t>
            </a:r>
            <a:r>
              <a:rPr lang="ja-JP" altLang="en-US" sz="2000" smtClean="0">
                <a:latin typeface="VL ゴシック" pitchFamily="49" charset="-128"/>
                <a:ea typeface="VL ゴシック" pitchFamily="49" charset="-128"/>
              </a:rPr>
              <a:t>ファイルを検索</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if (files.get&lt;</a:t>
            </a:r>
            <a:r>
              <a:rPr lang="en-US" altLang="ja-JP" sz="2000" smtClean="0">
                <a:solidFill>
                  <a:srgbClr val="C00000"/>
                </a:solidFill>
                <a:latin typeface="VL ゴシック" pitchFamily="49" charset="-128"/>
                <a:ea typeface="VL ゴシック" pitchFamily="49" charset="-128"/>
              </a:rPr>
              <a:t>kind_order</a:t>
            </a:r>
            <a:r>
              <a:rPr lang="en-US" altLang="ja-JP" sz="2000" smtClean="0">
                <a:latin typeface="VL ゴシック" pitchFamily="49" charset="-128"/>
                <a:ea typeface="VL ゴシック" pitchFamily="49" charset="-128"/>
              </a:rPr>
              <a:t>&gt;().find(file_kind::jpeg) !=</a:t>
            </a:r>
          </a:p>
          <a:p>
            <a:r>
              <a:rPr lang="en-US" altLang="ja-JP" sz="2000" smtClean="0">
                <a:latin typeface="VL ゴシック" pitchFamily="49" charset="-128"/>
                <a:ea typeface="VL ゴシック" pitchFamily="49" charset="-128"/>
              </a:rPr>
              <a:t>    files.get&lt;kind_order&gt;().end()) {</a:t>
            </a:r>
          </a:p>
          <a:p>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まとめ</a:t>
            </a:r>
            <a:endParaRPr kumimoji="1" lang="ja-JP" altLang="en-US"/>
          </a:p>
        </p:txBody>
      </p:sp>
      <p:sp>
        <p:nvSpPr>
          <p:cNvPr id="3" name="コンテンツ プレースホルダ 2"/>
          <p:cNvSpPr>
            <a:spLocks noGrp="1"/>
          </p:cNvSpPr>
          <p:nvPr>
            <p:ph idx="1"/>
          </p:nvPr>
        </p:nvSpPr>
        <p:spPr>
          <a:xfrm>
            <a:off x="214282" y="1000108"/>
            <a:ext cx="8715436" cy="5357850"/>
          </a:xfrm>
        </p:spPr>
        <p:txBody>
          <a:bodyPr>
            <a:normAutofit fontScale="92500" lnSpcReduction="10000"/>
          </a:bodyPr>
          <a:lstStyle/>
          <a:p>
            <a:r>
              <a:rPr kumimoji="1" lang="ja-JP" altLang="en-US" smtClean="0"/>
              <a:t>応用範囲はとても広い</a:t>
            </a:r>
            <a:endParaRPr kumimoji="1" lang="en-US" altLang="ja-JP" smtClean="0"/>
          </a:p>
          <a:p>
            <a:pPr>
              <a:buNone/>
            </a:pPr>
            <a:endParaRPr kumimoji="1" lang="en-US" altLang="ja-JP" smtClean="0"/>
          </a:p>
          <a:p>
            <a:r>
              <a:rPr lang="ja-JP" altLang="en-US" smtClean="0"/>
              <a:t>実装の話はしませんが、効率は自分で作るより数万倍いいです。</a:t>
            </a:r>
            <a:r>
              <a:rPr lang="en-US" altLang="ja-JP" smtClean="0"/>
              <a:t/>
            </a:r>
            <a:br>
              <a:rPr lang="en-US" altLang="ja-JP" smtClean="0"/>
            </a:br>
            <a:r>
              <a:rPr lang="en-US" altLang="ja-JP" smtClean="0"/>
              <a:t/>
            </a:r>
            <a:br>
              <a:rPr lang="en-US" altLang="ja-JP" smtClean="0"/>
            </a:br>
            <a:r>
              <a:rPr lang="ja-JP" altLang="en-US" smtClean="0"/>
              <a:t>そのへんの話は</a:t>
            </a:r>
            <a:r>
              <a:rPr lang="en-US" altLang="ja-JP" smtClean="0"/>
              <a:t>k.inaba</a:t>
            </a:r>
            <a:r>
              <a:rPr lang="ja-JP" altLang="en-US" smtClean="0"/>
              <a:t>さんのセッションをみてください：</a:t>
            </a:r>
            <a:r>
              <a:rPr lang="en-US" altLang="ja-JP" smtClean="0"/>
              <a:t/>
            </a:r>
            <a:br>
              <a:rPr lang="en-US" altLang="ja-JP" smtClean="0"/>
            </a:br>
            <a:r>
              <a:rPr lang="en-US" altLang="ja-JP" sz="3000" smtClean="0">
                <a:hlinkClick r:id="rId2"/>
              </a:rPr>
              <a:t>http://www.ustream.tv/recorded/2968920</a:t>
            </a:r>
            <a:endParaRPr lang="en-US" altLang="ja-JP" smtClean="0"/>
          </a:p>
          <a:p>
            <a:endParaRPr kumimoji="1" lang="en-US" altLang="ja-JP" smtClean="0"/>
          </a:p>
          <a:p>
            <a:r>
              <a:rPr kumimoji="1" lang="ja-JP" altLang="en-US" smtClean="0"/>
              <a:t>ドキュメント</a:t>
            </a:r>
            <a:r>
              <a:rPr lang="en-US" altLang="ja-JP" smtClean="0"/>
              <a:t/>
            </a:r>
            <a:br>
              <a:rPr lang="en-US" altLang="ja-JP" smtClean="0"/>
            </a:br>
            <a:r>
              <a:rPr lang="en-US" altLang="ja-JP" sz="3000" smtClean="0">
                <a:hlinkClick r:id="rId3"/>
              </a:rPr>
              <a:t>http://www.boost.org/libs/multi_index/doc/index.html</a:t>
            </a:r>
            <a:endParaRPr lang="en-US" altLang="ja-JP" sz="30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アドバイス</a:t>
            </a:r>
            <a:endParaRPr kumimoji="1" lang="ja-JP" altLang="en-US"/>
          </a:p>
        </p:txBody>
      </p:sp>
      <p:sp>
        <p:nvSpPr>
          <p:cNvPr id="3" name="コンテンツ プレースホルダ 2"/>
          <p:cNvSpPr>
            <a:spLocks noGrp="1"/>
          </p:cNvSpPr>
          <p:nvPr>
            <p:ph idx="1"/>
          </p:nvPr>
        </p:nvSpPr>
        <p:spPr>
          <a:xfrm>
            <a:off x="457200" y="1600201"/>
            <a:ext cx="8229600" cy="3186122"/>
          </a:xfrm>
        </p:spPr>
        <p:txBody>
          <a:bodyPr/>
          <a:lstStyle/>
          <a:p>
            <a:pPr>
              <a:buNone/>
            </a:pPr>
            <a:r>
              <a:rPr lang="ja-JP" altLang="en-US" smtClean="0">
                <a:solidFill>
                  <a:srgbClr val="C00000"/>
                </a:solidFill>
              </a:rPr>
              <a:t>分割統治しましょう。</a:t>
            </a:r>
            <a:endParaRPr lang="en-US" altLang="ja-JP" smtClean="0">
              <a:solidFill>
                <a:srgbClr val="C00000"/>
              </a:solidFill>
            </a:endParaRPr>
          </a:p>
          <a:p>
            <a:pPr>
              <a:buNone/>
            </a:pPr>
            <a:endParaRPr lang="en-US" altLang="ja-JP" smtClean="0">
              <a:solidFill>
                <a:srgbClr val="C00000"/>
              </a:solidFill>
            </a:endParaRPr>
          </a:p>
          <a:p>
            <a:pPr>
              <a:buNone/>
            </a:pPr>
            <a:r>
              <a:rPr lang="ja-JP" altLang="en-US" smtClean="0">
                <a:solidFill>
                  <a:srgbClr val="C00000"/>
                </a:solidFill>
              </a:rPr>
              <a:t>じゃないとコード量が爆発します。</a:t>
            </a:r>
            <a:endParaRPr lang="en-US" altLang="ja-JP" smtClean="0">
              <a:solidFill>
                <a:srgbClr val="C00000"/>
              </a:solidFill>
            </a:endParaRPr>
          </a:p>
          <a:p>
            <a:pPr>
              <a:buNone/>
            </a:pPr>
            <a:endParaRPr lang="en-US" altLang="ja-JP" smtClean="0">
              <a:solidFill>
                <a:srgbClr val="C00000"/>
              </a:solidFill>
            </a:endParaRPr>
          </a:p>
          <a:p>
            <a:pPr>
              <a:buNone/>
            </a:pPr>
            <a:r>
              <a:rPr lang="en-US" altLang="ja-JP" smtClean="0">
                <a:solidFill>
                  <a:srgbClr val="C00000"/>
                </a:solidFill>
              </a:rPr>
              <a:t>Typedef Template</a:t>
            </a:r>
            <a:r>
              <a:rPr lang="ja-JP" altLang="en-US" smtClean="0">
                <a:solidFill>
                  <a:srgbClr val="C00000"/>
                </a:solidFill>
              </a:rPr>
              <a:t>とか覚えておくといいです。</a:t>
            </a:r>
          </a:p>
          <a:p>
            <a:pPr>
              <a:buNone/>
            </a:pPr>
            <a:endParaRPr kumimoji="1" lang="ja-JP" altLang="en-US">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宣伝コーナー</a:t>
            </a:r>
            <a:endParaRPr kumimoji="1" lang="ja-JP" altLang="en-US"/>
          </a:p>
        </p:txBody>
      </p:sp>
      <p:sp>
        <p:nvSpPr>
          <p:cNvPr id="3" name="コンテンツ プレースホルダ 2"/>
          <p:cNvSpPr>
            <a:spLocks noGrp="1"/>
          </p:cNvSpPr>
          <p:nvPr>
            <p:ph idx="1"/>
          </p:nvPr>
        </p:nvSpPr>
        <p:spPr>
          <a:xfrm>
            <a:off x="457200" y="980728"/>
            <a:ext cx="4474840" cy="1224136"/>
          </a:xfrm>
        </p:spPr>
        <p:txBody>
          <a:bodyPr>
            <a:normAutofit fontScale="85000" lnSpcReduction="10000"/>
          </a:bodyPr>
          <a:lstStyle/>
          <a:p>
            <a:pPr>
              <a:buNone/>
            </a:pPr>
            <a:r>
              <a:rPr kumimoji="1" lang="ja-JP" altLang="en-US" smtClean="0"/>
              <a:t>プログラミング雑誌</a:t>
            </a:r>
            <a:endParaRPr kumimoji="1" lang="en-US" altLang="ja-JP" smtClean="0"/>
          </a:p>
          <a:p>
            <a:pPr>
              <a:buNone/>
            </a:pPr>
            <a:r>
              <a:rPr kumimoji="1" lang="en-US" altLang="ja-JP" smtClean="0"/>
              <a:t>(</a:t>
            </a:r>
            <a:r>
              <a:rPr kumimoji="1" lang="ja-JP" altLang="en-US" smtClean="0"/>
              <a:t>ライクな書籍</a:t>
            </a:r>
            <a:r>
              <a:rPr kumimoji="1" lang="en-US" altLang="ja-JP" smtClean="0"/>
              <a:t>)</a:t>
            </a:r>
            <a:r>
              <a:rPr kumimoji="1" lang="ja-JP" altLang="en-US" smtClean="0"/>
              <a:t>を始めました。</a:t>
            </a:r>
            <a:endParaRPr kumimoji="1" lang="ja-JP" altLang="en-US"/>
          </a:p>
        </p:txBody>
      </p:sp>
      <p:pic>
        <p:nvPicPr>
          <p:cNvPr id="1026" name="Picture 2"/>
          <p:cNvPicPr>
            <a:picLocks noChangeAspect="1" noChangeArrowheads="1"/>
          </p:cNvPicPr>
          <p:nvPr/>
        </p:nvPicPr>
        <p:blipFill>
          <a:blip r:embed="rId2" cstate="print"/>
          <a:srcRect/>
          <a:stretch>
            <a:fillRect/>
          </a:stretch>
        </p:blipFill>
        <p:spPr bwMode="auto">
          <a:xfrm>
            <a:off x="5243091" y="1268760"/>
            <a:ext cx="3289349" cy="4628437"/>
          </a:xfrm>
          <a:prstGeom prst="rect">
            <a:avLst/>
          </a:prstGeom>
          <a:noFill/>
          <a:ln w="9525">
            <a:noFill/>
            <a:miter lim="800000"/>
            <a:headEnd/>
            <a:tailEnd/>
          </a:ln>
        </p:spPr>
      </p:pic>
      <p:sp>
        <p:nvSpPr>
          <p:cNvPr id="5" name="テキスト ボックス 4"/>
          <p:cNvSpPr txBox="1"/>
          <p:nvPr/>
        </p:nvSpPr>
        <p:spPr>
          <a:xfrm>
            <a:off x="251520" y="2601486"/>
            <a:ext cx="4608512" cy="2123658"/>
          </a:xfrm>
          <a:prstGeom prst="rect">
            <a:avLst/>
          </a:prstGeom>
          <a:noFill/>
        </p:spPr>
        <p:txBody>
          <a:bodyPr wrap="square" rtlCol="0">
            <a:spAutoFit/>
          </a:bodyPr>
          <a:lstStyle/>
          <a:p>
            <a:r>
              <a:rPr kumimoji="1" lang="ja-JP" altLang="en-US" smtClean="0"/>
              <a:t>タイトルは</a:t>
            </a:r>
            <a:endParaRPr kumimoji="1" lang="en-US" altLang="ja-JP" smtClean="0"/>
          </a:p>
          <a:p>
            <a:endParaRPr lang="en-US" altLang="ja-JP" smtClean="0"/>
          </a:p>
          <a:p>
            <a:r>
              <a:rPr kumimoji="1" lang="ja-JP" altLang="en-US" sz="2800" smtClean="0">
                <a:solidFill>
                  <a:srgbClr val="C00000"/>
                </a:solidFill>
              </a:rPr>
              <a:t>プログラミングの魔導書</a:t>
            </a:r>
            <a:endParaRPr kumimoji="1" lang="en-US" altLang="ja-JP" sz="2800" smtClean="0">
              <a:solidFill>
                <a:srgbClr val="C00000"/>
              </a:solidFill>
            </a:endParaRPr>
          </a:p>
          <a:p>
            <a:r>
              <a:rPr lang="ja-JP" altLang="en-US" sz="2800" smtClean="0">
                <a:solidFill>
                  <a:srgbClr val="C00000"/>
                </a:solidFill>
              </a:rPr>
              <a:t>～</a:t>
            </a:r>
            <a:r>
              <a:rPr lang="en-US" altLang="ja-JP" sz="2800" smtClean="0">
                <a:solidFill>
                  <a:srgbClr val="C00000"/>
                </a:solidFill>
              </a:rPr>
              <a:t>Programmers’ Grimoire</a:t>
            </a:r>
            <a:r>
              <a:rPr lang="ja-JP" altLang="en-US" sz="2800" smtClean="0">
                <a:solidFill>
                  <a:srgbClr val="C00000"/>
                </a:solidFill>
              </a:rPr>
              <a:t>～</a:t>
            </a:r>
            <a:endParaRPr lang="en-US" altLang="ja-JP" sz="2800" smtClean="0">
              <a:solidFill>
                <a:srgbClr val="C00000"/>
              </a:solidFill>
            </a:endParaRPr>
          </a:p>
          <a:p>
            <a:endParaRPr kumimoji="1" lang="en-US" altLang="ja-JP" smtClean="0"/>
          </a:p>
          <a:p>
            <a:r>
              <a:rPr lang="ja-JP" altLang="en-US" smtClean="0"/>
              <a:t>です。</a:t>
            </a:r>
            <a:endParaRPr kumimoji="1" lang="ja-JP" altLang="en-US"/>
          </a:p>
        </p:txBody>
      </p:sp>
      <p:sp>
        <p:nvSpPr>
          <p:cNvPr id="6" name="テキスト ボックス 5"/>
          <p:cNvSpPr txBox="1"/>
          <p:nvPr/>
        </p:nvSpPr>
        <p:spPr>
          <a:xfrm>
            <a:off x="323528" y="5373216"/>
            <a:ext cx="4320480" cy="923330"/>
          </a:xfrm>
          <a:prstGeom prst="rect">
            <a:avLst/>
          </a:prstGeom>
          <a:noFill/>
        </p:spPr>
        <p:txBody>
          <a:bodyPr wrap="square" rtlCol="0">
            <a:spAutoFit/>
          </a:bodyPr>
          <a:lstStyle/>
          <a:p>
            <a:r>
              <a:rPr kumimoji="1" lang="ja-JP" altLang="en-US" smtClean="0"/>
              <a:t>書籍版は完全受注生産のためすでに締め切りましたが、</a:t>
            </a:r>
            <a:r>
              <a:rPr kumimoji="1" lang="en-US" altLang="ja-JP" smtClean="0"/>
              <a:t>PDF</a:t>
            </a:r>
            <a:r>
              <a:rPr kumimoji="1" lang="ja-JP" altLang="en-US" smtClean="0"/>
              <a:t>版は購入可能です。</a:t>
            </a:r>
            <a:endParaRPr kumimoji="1" lang="en-US" altLang="ja-JP" smtClean="0"/>
          </a:p>
          <a:p>
            <a:r>
              <a:rPr lang="en-US" altLang="ja-JP" smtClean="0"/>
              <a:t>http://longgate.co.jp/products.html</a:t>
            </a:r>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 </a:t>
            </a:r>
            <a:endParaRPr kumimoji="1" lang="ja-JP" altLang="en-US"/>
          </a:p>
        </p:txBody>
      </p:sp>
      <p:sp>
        <p:nvSpPr>
          <p:cNvPr id="3" name="コンテンツ プレースホルダ 2"/>
          <p:cNvSpPr>
            <a:spLocks noGrp="1"/>
          </p:cNvSpPr>
          <p:nvPr>
            <p:ph idx="1"/>
          </p:nvPr>
        </p:nvSpPr>
        <p:spPr>
          <a:xfrm>
            <a:off x="857224" y="2143116"/>
            <a:ext cx="3471858" cy="785818"/>
          </a:xfrm>
        </p:spPr>
        <p:txBody>
          <a:bodyPr>
            <a:noAutofit/>
          </a:bodyPr>
          <a:lstStyle/>
          <a:p>
            <a:pPr>
              <a:buNone/>
            </a:pPr>
            <a:r>
              <a:rPr kumimoji="1" lang="en-US" altLang="ja-JP" sz="2800" b="1" u="sng" smtClean="0">
                <a:solidFill>
                  <a:schemeClr val="tx1">
                    <a:lumMod val="75000"/>
                    <a:lumOff val="25000"/>
                  </a:schemeClr>
                </a:solidFill>
                <a:latin typeface="Lucida Console" pitchFamily="49" charset="0"/>
                <a:ea typeface="Batang" pitchFamily="18" charset="-127"/>
                <a:cs typeface="Times New Roman" pitchFamily="18" charset="0"/>
              </a:rPr>
              <a:t>Chapter 2</a:t>
            </a:r>
            <a:endParaRPr lang="en-US" altLang="ja-JP" sz="2800" b="1" u="sng" smtClean="0">
              <a:solidFill>
                <a:schemeClr val="tx1">
                  <a:lumMod val="75000"/>
                  <a:lumOff val="25000"/>
                </a:schemeClr>
              </a:solidFill>
              <a:latin typeface="Lucida Console" pitchFamily="49" charset="0"/>
              <a:ea typeface="Batang" pitchFamily="18" charset="-127"/>
              <a:cs typeface="Times New Roman" pitchFamily="18" charset="0"/>
            </a:endParaRPr>
          </a:p>
        </p:txBody>
      </p:sp>
      <p:sp>
        <p:nvSpPr>
          <p:cNvPr id="4" name="コンテンツ プレースホルダ 2"/>
          <p:cNvSpPr txBox="1">
            <a:spLocks/>
          </p:cNvSpPr>
          <p:nvPr/>
        </p:nvSpPr>
        <p:spPr>
          <a:xfrm>
            <a:off x="5072066" y="3929066"/>
            <a:ext cx="3257544" cy="57150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u="none" strike="noStrike" kern="1200" cap="none" spc="0" normalizeH="0" baseline="0" noProof="0" smtClean="0">
                <a:ln>
                  <a:noFill/>
                </a:ln>
                <a:solidFill>
                  <a:srgbClr val="C00000"/>
                </a:solidFill>
                <a:effectLst/>
                <a:uLnTx/>
                <a:uFillTx/>
                <a:latin typeface="M+2P+IPAG" pitchFamily="2" charset="-128"/>
                <a:ea typeface="M+2P+IPAG" pitchFamily="2" charset="-128"/>
                <a:cs typeface="Courier New" pitchFamily="49" charset="0"/>
              </a:rPr>
              <a:t>構文解析</a:t>
            </a:r>
            <a:r>
              <a:rPr kumimoji="1" lang="en-US" altLang="ja-JP" sz="2400" u="none" strike="noStrike" kern="1200" cap="none" spc="0" normalizeH="0" baseline="0" noProof="0" smtClean="0">
                <a:ln>
                  <a:noFill/>
                </a:ln>
                <a:solidFill>
                  <a:srgbClr val="C00000"/>
                </a:solidFill>
                <a:effectLst/>
                <a:uLnTx/>
                <a:uFillTx/>
                <a:latin typeface="M+2P+IPAG" pitchFamily="2" charset="-128"/>
                <a:ea typeface="M+2P+IPAG" pitchFamily="2" charset="-128"/>
                <a:cs typeface="Courier New" pitchFamily="49" charset="0"/>
              </a:rPr>
              <a:t>DSEL</a:t>
            </a:r>
          </a:p>
        </p:txBody>
      </p:sp>
      <p:sp>
        <p:nvSpPr>
          <p:cNvPr id="5" name="コンテンツ プレースホルダ 2"/>
          <p:cNvSpPr txBox="1">
            <a:spLocks/>
          </p:cNvSpPr>
          <p:nvPr/>
        </p:nvSpPr>
        <p:spPr>
          <a:xfrm>
            <a:off x="0" y="2857496"/>
            <a:ext cx="9144000" cy="107157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6600" b="1" strike="noStrike" kern="1200" cap="none" spc="0" normalizeH="0" baseline="0" noProof="0" smtClean="0">
                <a:ln>
                  <a:noFill/>
                </a:ln>
                <a:solidFill>
                  <a:srgbClr val="C00000"/>
                </a:solidFill>
                <a:effectLst/>
                <a:uLnTx/>
                <a:uFillTx/>
                <a:latin typeface="Batang" pitchFamily="18" charset="-127"/>
                <a:ea typeface="Batang" pitchFamily="18" charset="-127"/>
                <a:cs typeface="Courier New" pitchFamily="49" charset="0"/>
              </a:rPr>
              <a:t>Spirit.Qi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はじめに</a:t>
            </a:r>
            <a:endParaRPr kumimoji="1" lang="ja-JP" altLang="en-US"/>
          </a:p>
        </p:txBody>
      </p:sp>
      <p:sp>
        <p:nvSpPr>
          <p:cNvPr id="3" name="コンテンツ プレースホルダ 2"/>
          <p:cNvSpPr>
            <a:spLocks noGrp="1"/>
          </p:cNvSpPr>
          <p:nvPr>
            <p:ph idx="1"/>
          </p:nvPr>
        </p:nvSpPr>
        <p:spPr>
          <a:xfrm>
            <a:off x="457200" y="2643183"/>
            <a:ext cx="8229600" cy="1357322"/>
          </a:xfrm>
        </p:spPr>
        <p:txBody>
          <a:bodyPr>
            <a:normAutofit/>
          </a:bodyPr>
          <a:lstStyle/>
          <a:p>
            <a:pPr algn="ctr">
              <a:buNone/>
            </a:pPr>
            <a:r>
              <a:rPr lang="ja-JP" altLang="en-US" sz="3600" smtClean="0">
                <a:solidFill>
                  <a:srgbClr val="C00000"/>
                </a:solidFill>
              </a:rPr>
              <a:t>自前の構文解析してたりしませんか？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はじめに</a:t>
            </a:r>
            <a:endParaRPr kumimoji="1" lang="ja-JP" altLang="en-US"/>
          </a:p>
        </p:txBody>
      </p:sp>
      <p:sp>
        <p:nvSpPr>
          <p:cNvPr id="3" name="コンテンツ プレースホルダ 2"/>
          <p:cNvSpPr>
            <a:spLocks noGrp="1"/>
          </p:cNvSpPr>
          <p:nvPr>
            <p:ph idx="1"/>
          </p:nvPr>
        </p:nvSpPr>
        <p:spPr>
          <a:xfrm>
            <a:off x="457200" y="2643183"/>
            <a:ext cx="8229600" cy="1357322"/>
          </a:xfrm>
        </p:spPr>
        <p:txBody>
          <a:bodyPr>
            <a:normAutofit/>
          </a:bodyPr>
          <a:lstStyle/>
          <a:p>
            <a:pPr algn="ctr">
              <a:buNone/>
            </a:pPr>
            <a:r>
              <a:rPr lang="ja-JP" altLang="en-US" sz="3600" smtClean="0">
                <a:solidFill>
                  <a:srgbClr val="C00000"/>
                </a:solidFill>
              </a:rPr>
              <a:t>文字列の</a:t>
            </a:r>
            <a:r>
              <a:rPr lang="en-US" altLang="ja-JP" sz="3600" smtClean="0">
                <a:solidFill>
                  <a:srgbClr val="C00000"/>
                </a:solidFill>
              </a:rPr>
              <a:t>find</a:t>
            </a:r>
            <a:r>
              <a:rPr lang="ja-JP" altLang="en-US" sz="3600" smtClean="0">
                <a:solidFill>
                  <a:srgbClr val="C00000"/>
                </a:solidFill>
              </a:rPr>
              <a:t>関数とか使ってませんか？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はじめに</a:t>
            </a:r>
            <a:endParaRPr kumimoji="1" lang="ja-JP" altLang="en-US"/>
          </a:p>
        </p:txBody>
      </p:sp>
      <p:sp>
        <p:nvSpPr>
          <p:cNvPr id="3" name="コンテンツ プレースホルダ 2"/>
          <p:cNvSpPr>
            <a:spLocks noGrp="1"/>
          </p:cNvSpPr>
          <p:nvPr>
            <p:ph idx="1"/>
          </p:nvPr>
        </p:nvSpPr>
        <p:spPr>
          <a:xfrm>
            <a:off x="214282" y="2643183"/>
            <a:ext cx="8643998" cy="1357322"/>
          </a:xfrm>
        </p:spPr>
        <p:txBody>
          <a:bodyPr>
            <a:normAutofit/>
          </a:bodyPr>
          <a:lstStyle/>
          <a:p>
            <a:pPr algn="ctr">
              <a:buNone/>
            </a:pPr>
            <a:r>
              <a:rPr lang="en-US" altLang="ja-JP" sz="3600" smtClean="0">
                <a:solidFill>
                  <a:srgbClr val="C00000"/>
                </a:solidFill>
              </a:rPr>
              <a:t>1</a:t>
            </a:r>
            <a:r>
              <a:rPr lang="ja-JP" altLang="en-US" sz="3600" smtClean="0">
                <a:solidFill>
                  <a:srgbClr val="C00000"/>
                </a:solidFill>
              </a:rPr>
              <a:t>文字ずつ自分で解析したりしてませんか？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はじめに</a:t>
            </a:r>
            <a:endParaRPr kumimoji="1" lang="ja-JP" altLang="en-US"/>
          </a:p>
        </p:txBody>
      </p:sp>
      <p:sp>
        <p:nvSpPr>
          <p:cNvPr id="3" name="コンテンツ プレースホルダ 2"/>
          <p:cNvSpPr>
            <a:spLocks noGrp="1"/>
          </p:cNvSpPr>
          <p:nvPr>
            <p:ph idx="1"/>
          </p:nvPr>
        </p:nvSpPr>
        <p:spPr>
          <a:xfrm>
            <a:off x="214282" y="2643183"/>
            <a:ext cx="8643998" cy="1357322"/>
          </a:xfrm>
        </p:spPr>
        <p:txBody>
          <a:bodyPr>
            <a:normAutofit/>
          </a:bodyPr>
          <a:lstStyle/>
          <a:p>
            <a:pPr algn="ctr">
              <a:buNone/>
            </a:pPr>
            <a:r>
              <a:rPr lang="ja-JP" altLang="en-US" sz="3600" smtClean="0">
                <a:solidFill>
                  <a:srgbClr val="C00000"/>
                </a:solidFill>
              </a:rPr>
              <a:t>そんな自前の構文解析から卒業できます。</a:t>
            </a:r>
            <a:endParaRPr lang="en-US" altLang="ja-JP" sz="3600" smtClean="0">
              <a:solidFill>
                <a:srgbClr val="C00000"/>
              </a:solidFill>
            </a:endParaRPr>
          </a:p>
          <a:p>
            <a:pPr algn="ctr">
              <a:buNone/>
            </a:pPr>
            <a:r>
              <a:rPr lang="ja-JP" altLang="en-US" sz="3600" smtClean="0">
                <a:solidFill>
                  <a:srgbClr val="C00000"/>
                </a:solidFill>
              </a:rPr>
              <a:t>そう、</a:t>
            </a:r>
            <a:r>
              <a:rPr lang="en-US" altLang="ja-JP" sz="3600" smtClean="0">
                <a:solidFill>
                  <a:srgbClr val="C00000"/>
                </a:solidFill>
              </a:rPr>
              <a:t>Qi</a:t>
            </a:r>
            <a:r>
              <a:rPr lang="ja-JP" altLang="en-US" sz="3600" smtClean="0">
                <a:solidFill>
                  <a:srgbClr val="C00000"/>
                </a:solidFill>
              </a:rPr>
              <a:t>ならね。</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Qi</a:t>
            </a:r>
            <a:r>
              <a:rPr kumimoji="1" lang="ja-JP" altLang="en-US" smtClean="0"/>
              <a:t>とは何か</a:t>
            </a:r>
            <a:endParaRPr kumimoji="1" lang="ja-JP" altLang="en-US"/>
          </a:p>
        </p:txBody>
      </p:sp>
      <p:sp>
        <p:nvSpPr>
          <p:cNvPr id="3" name="コンテンツ プレースホルダ 2"/>
          <p:cNvSpPr>
            <a:spLocks noGrp="1"/>
          </p:cNvSpPr>
          <p:nvPr>
            <p:ph idx="1"/>
          </p:nvPr>
        </p:nvSpPr>
        <p:spPr/>
        <p:txBody>
          <a:bodyPr/>
          <a:lstStyle/>
          <a:p>
            <a:r>
              <a:rPr kumimoji="1" lang="en-US" altLang="ja-JP" smtClean="0"/>
              <a:t>Boost.Spirit</a:t>
            </a:r>
            <a:r>
              <a:rPr kumimoji="1" lang="ja-JP" altLang="en-US" smtClean="0"/>
              <a:t>の構文解析ライブラリであり、</a:t>
            </a:r>
            <a:r>
              <a:rPr kumimoji="1" lang="en-US" altLang="ja-JP" smtClean="0"/>
              <a:t/>
            </a:r>
            <a:br>
              <a:rPr kumimoji="1" lang="en-US" altLang="ja-JP" smtClean="0"/>
            </a:br>
            <a:r>
              <a:rPr kumimoji="1" lang="en-US" altLang="ja-JP" smtClean="0"/>
              <a:t>DSEL(Domain Specific Enbedded Language : </a:t>
            </a:r>
            <a:br>
              <a:rPr kumimoji="1" lang="en-US" altLang="ja-JP" smtClean="0"/>
            </a:br>
            <a:r>
              <a:rPr kumimoji="1" lang="en-US" altLang="ja-JP" smtClean="0"/>
              <a:t>		</a:t>
            </a:r>
            <a:r>
              <a:rPr kumimoji="1" lang="ja-JP" altLang="en-US" smtClean="0"/>
              <a:t>ドメイン特化組み込み言語</a:t>
            </a:r>
            <a:r>
              <a:rPr kumimoji="1" lang="en-US" altLang="ja-JP" smtClean="0"/>
              <a:t>)</a:t>
            </a:r>
            <a:br>
              <a:rPr kumimoji="1" lang="en-US" altLang="ja-JP" smtClean="0"/>
            </a:br>
            <a:endParaRPr kumimoji="1" lang="en-US" altLang="ja-JP" smtClean="0"/>
          </a:p>
          <a:p>
            <a:r>
              <a:rPr lang="en-US" altLang="ja-JP" smtClean="0"/>
              <a:t>Qi</a:t>
            </a:r>
            <a:r>
              <a:rPr lang="ja-JP" altLang="en-US" smtClean="0"/>
              <a:t>の読みは「キ」。気です。</a:t>
            </a:r>
            <a:r>
              <a:rPr lang="en-US" altLang="ja-JP" smtClean="0"/>
              <a:t/>
            </a:r>
            <a:br>
              <a:rPr lang="en-US" altLang="ja-JP" smtClean="0"/>
            </a:br>
            <a:r>
              <a:rPr lang="ja-JP" altLang="en-US" smtClean="0"/>
              <a:t>私は「キューアイ」と読んでるのでそれでいきます。</a:t>
            </a:r>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まず下準備</a:t>
            </a:r>
            <a:endParaRPr kumimoji="1" lang="ja-JP" altLang="en-US"/>
          </a:p>
        </p:txBody>
      </p:sp>
      <p:sp>
        <p:nvSpPr>
          <p:cNvPr id="4" name="コンテンツ プレースホルダ 2"/>
          <p:cNvSpPr>
            <a:spLocks noGrp="1"/>
          </p:cNvSpPr>
          <p:nvPr>
            <p:ph idx="1"/>
          </p:nvPr>
        </p:nvSpPr>
        <p:spPr>
          <a:xfrm>
            <a:off x="457200" y="885820"/>
            <a:ext cx="8229600" cy="1543048"/>
          </a:xfrm>
        </p:spPr>
        <p:txBody>
          <a:bodyPr>
            <a:noAutofit/>
          </a:bodyPr>
          <a:lstStyle/>
          <a:p>
            <a:pPr>
              <a:buNone/>
            </a:pPr>
            <a:r>
              <a:rPr lang="ja-JP" altLang="en-US" sz="2800" smtClean="0">
                <a:latin typeface="VL ゴシック" pitchFamily="1" charset="-128"/>
                <a:ea typeface="VL ゴシック" pitchFamily="1" charset="-128"/>
                <a:cs typeface="Courier New" pitchFamily="49" charset="0"/>
              </a:rPr>
              <a:t>こんなの用意しておきます。</a:t>
            </a:r>
            <a:endParaRPr lang="en-US" altLang="ja-JP" sz="2800" smtClean="0">
              <a:latin typeface="VL ゴシック" pitchFamily="1" charset="-128"/>
              <a:ea typeface="VL ゴシック" pitchFamily="1" charset="-128"/>
              <a:cs typeface="Courier New" pitchFamily="49" charset="0"/>
            </a:endParaRPr>
          </a:p>
          <a:p>
            <a:pPr>
              <a:buNone/>
            </a:pPr>
            <a:r>
              <a:rPr lang="en-US" altLang="ja-JP" sz="2800" smtClean="0">
                <a:latin typeface="VL ゴシック" pitchFamily="1" charset="-128"/>
                <a:ea typeface="VL ゴシック" pitchFamily="1" charset="-128"/>
                <a:cs typeface="Courier New" pitchFamily="49" charset="0"/>
              </a:rPr>
              <a:t>begin(), end()</a:t>
            </a:r>
            <a:r>
              <a:rPr lang="ja-JP" altLang="en-US" sz="2800" smtClean="0">
                <a:latin typeface="VL ゴシック" pitchFamily="1" charset="-128"/>
                <a:ea typeface="VL ゴシック" pitchFamily="1" charset="-128"/>
                <a:cs typeface="Courier New" pitchFamily="49" charset="0"/>
              </a:rPr>
              <a:t>を書かないための単なるラッパー</a:t>
            </a: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です。</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357158" y="2714620"/>
            <a:ext cx="8501122" cy="1938992"/>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template &lt;class Parser, class Result&gt;</a:t>
            </a:r>
          </a:p>
          <a:p>
            <a:r>
              <a:rPr lang="en-US" altLang="ja-JP" sz="2000" smtClean="0">
                <a:latin typeface="VL ゴシック" pitchFamily="49" charset="-128"/>
                <a:ea typeface="VL ゴシック" pitchFamily="49" charset="-128"/>
              </a:rPr>
              <a:t>bool parse(const std::string&amp; s, const Parser&amp; p, Result&amp; result)</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std::string::const_iterator it = s.begin();</a:t>
            </a:r>
          </a:p>
          <a:p>
            <a:r>
              <a:rPr lang="en-US" altLang="ja-JP" sz="2000" smtClean="0">
                <a:latin typeface="VL ゴシック" pitchFamily="49" charset="-128"/>
                <a:ea typeface="VL ゴシック" pitchFamily="49" charset="-128"/>
              </a:rPr>
              <a:t>    return boost::spirit::qi::parse(it, s.end(), p, result);</a:t>
            </a:r>
          </a:p>
          <a:p>
            <a:r>
              <a:rPr lang="en-US" altLang="ja-JP" sz="2000" smtClean="0">
                <a:latin typeface="VL ゴシック" pitchFamily="49" charset="-128"/>
                <a:ea typeface="VL ゴシック" pitchFamily="49" charset="-128"/>
              </a:rPr>
              <a:t>}</a:t>
            </a:r>
          </a:p>
        </p:txBody>
      </p:sp>
      <p:sp>
        <p:nvSpPr>
          <p:cNvPr id="8" name="コンテンツ プレースホルダ 2"/>
          <p:cNvSpPr txBox="1">
            <a:spLocks/>
          </p:cNvSpPr>
          <p:nvPr/>
        </p:nvSpPr>
        <p:spPr>
          <a:xfrm>
            <a:off x="457200" y="5143512"/>
            <a:ext cx="8229600" cy="55308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0" i="0" u="none" strike="noStrike" kern="1200" cap="none" spc="0" normalizeH="0" baseline="0" noProof="0" smtClean="0">
                <a:ln>
                  <a:noFill/>
                </a:ln>
                <a:solidFill>
                  <a:schemeClr val="tx1"/>
                </a:solidFill>
                <a:effectLst/>
                <a:uLnTx/>
                <a:uFillTx/>
                <a:latin typeface="VL ゴシック" pitchFamily="1" charset="-128"/>
                <a:ea typeface="VL ゴシック" pitchFamily="1" charset="-128"/>
                <a:cs typeface="Courier New" pitchFamily="49" charset="0"/>
              </a:rPr>
              <a:t>ついでに、名前空間を省略しておきます。</a:t>
            </a:r>
            <a:endParaRPr kumimoji="1" lang="en-US" altLang="ja-JP" sz="2800" b="0" i="0" u="none" strike="noStrike" kern="1200" cap="none" spc="0" normalizeH="0" baseline="0" noProof="0" smtClean="0">
              <a:ln>
                <a:noFill/>
              </a:ln>
              <a:solidFill>
                <a:schemeClr val="tx1"/>
              </a:solidFill>
              <a:effectLst/>
              <a:uLnTx/>
              <a:uFillTx/>
              <a:latin typeface="VL ゴシック" pitchFamily="1" charset="-128"/>
              <a:ea typeface="VL ゴシック" pitchFamily="1" charset="-128"/>
              <a:cs typeface="Courier New" pitchFamily="49" charset="0"/>
            </a:endParaRPr>
          </a:p>
        </p:txBody>
      </p:sp>
      <p:sp>
        <p:nvSpPr>
          <p:cNvPr id="9" name="テキスト ボックス 8"/>
          <p:cNvSpPr txBox="1"/>
          <p:nvPr/>
        </p:nvSpPr>
        <p:spPr>
          <a:xfrm>
            <a:off x="357158" y="5814972"/>
            <a:ext cx="8501122" cy="400110"/>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boost::spirit::qi;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2910" y="-24"/>
            <a:ext cx="8043890" cy="654032"/>
          </a:xfrm>
        </p:spPr>
        <p:txBody>
          <a:bodyPr>
            <a:normAutofit fontScale="90000"/>
          </a:bodyPr>
          <a:lstStyle/>
          <a:p>
            <a:r>
              <a:rPr kumimoji="1" lang="ja-JP" altLang="en-US" smtClean="0"/>
              <a:t>カッコの中身を取り出してみる</a:t>
            </a:r>
            <a:endParaRPr kumimoji="1" lang="ja-JP" altLang="en-US"/>
          </a:p>
        </p:txBody>
      </p:sp>
      <p:sp>
        <p:nvSpPr>
          <p:cNvPr id="4" name="コンテンツ プレースホルダ 2"/>
          <p:cNvSpPr>
            <a:spLocks noGrp="1"/>
          </p:cNvSpPr>
          <p:nvPr>
            <p:ph idx="1"/>
          </p:nvPr>
        </p:nvSpPr>
        <p:spPr>
          <a:xfrm>
            <a:off x="457200" y="885820"/>
            <a:ext cx="8229600" cy="1185858"/>
          </a:xfrm>
        </p:spPr>
        <p:txBody>
          <a:bodyPr>
            <a:noAutofit/>
          </a:bodyPr>
          <a:lstStyle/>
          <a:p>
            <a:pPr>
              <a:buNone/>
            </a:pPr>
            <a:r>
              <a:rPr lang="en-US" altLang="ja-JP" sz="2800" smtClean="0">
                <a:latin typeface="VL ゴシック" pitchFamily="1" charset="-128"/>
                <a:ea typeface="VL ゴシック" pitchFamily="1" charset="-128"/>
                <a:cs typeface="Courier New" pitchFamily="49" charset="0"/>
              </a:rPr>
              <a:t>operator&gt;&gt;()</a:t>
            </a:r>
            <a:r>
              <a:rPr lang="ja-JP" altLang="en-US" sz="2800" smtClean="0">
                <a:latin typeface="VL ゴシック" pitchFamily="1" charset="-128"/>
                <a:ea typeface="VL ゴシック" pitchFamily="1" charset="-128"/>
                <a:cs typeface="Courier New" pitchFamily="49" charset="0"/>
              </a:rPr>
              <a:t>演算子と、</a:t>
            </a:r>
            <a:endParaRPr lang="en-US" altLang="ja-JP" sz="2800" smtClean="0">
              <a:latin typeface="VL ゴシック" pitchFamily="1" charset="-128"/>
              <a:ea typeface="VL ゴシック" pitchFamily="1" charset="-128"/>
              <a:cs typeface="Courier New" pitchFamily="49" charset="0"/>
            </a:endParaRPr>
          </a:p>
          <a:p>
            <a:pPr>
              <a:buNone/>
            </a:pPr>
            <a:r>
              <a:rPr lang="en-US" altLang="ja-JP" sz="2800" smtClean="0">
                <a:latin typeface="VL ゴシック" pitchFamily="1" charset="-128"/>
                <a:ea typeface="VL ゴシック" pitchFamily="1" charset="-128"/>
                <a:cs typeface="Courier New" pitchFamily="49" charset="0"/>
              </a:rPr>
              <a:t>int_, char_</a:t>
            </a:r>
            <a:r>
              <a:rPr lang="ja-JP" altLang="en-US" sz="2800" smtClean="0">
                <a:latin typeface="VL ゴシック" pitchFamily="1" charset="-128"/>
                <a:ea typeface="VL ゴシック" pitchFamily="1" charset="-128"/>
                <a:cs typeface="Courier New" pitchFamily="49" charset="0"/>
              </a:rPr>
              <a:t>等の各型用のパーサーを使用します。</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000240"/>
            <a:ext cx="8786842" cy="3477875"/>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const std::string s = “(123)”;</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typedef int result_type;</a:t>
            </a:r>
          </a:p>
          <a:p>
            <a:r>
              <a:rPr lang="en-US" altLang="ja-JP" sz="2000" smtClean="0">
                <a:latin typeface="VL ゴシック" pitchFamily="49" charset="-128"/>
                <a:ea typeface="VL ゴシック" pitchFamily="49" charset="-128"/>
              </a:rPr>
              <a:t>typedef rule&lt;std::string::const_iterator, result_type()&gt; rule_type;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rule_type r = </a:t>
            </a:r>
            <a:r>
              <a:rPr lang="en-US" altLang="ja-JP" sz="2000" smtClean="0">
                <a:solidFill>
                  <a:srgbClr val="C00000"/>
                </a:solidFill>
                <a:latin typeface="VL ゴシック" pitchFamily="49" charset="-128"/>
                <a:ea typeface="VL ゴシック" pitchFamily="49" charset="-128"/>
              </a:rPr>
              <a:t>‘(’ &gt;&gt; int_ &gt;&gt; ‘)’</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result_type result;</a:t>
            </a:r>
          </a:p>
          <a:p>
            <a:r>
              <a:rPr lang="en-US" altLang="ja-JP" sz="2000" smtClean="0">
                <a:latin typeface="VL ゴシック" pitchFamily="49" charset="-128"/>
                <a:ea typeface="VL ゴシック" pitchFamily="49" charset="-128"/>
              </a:rPr>
              <a:t>parse(s, r, result);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std::cout &lt;&lt; result &lt;&lt; std::endl;</a:t>
            </a:r>
          </a:p>
        </p:txBody>
      </p:sp>
      <p:sp>
        <p:nvSpPr>
          <p:cNvPr id="7" name="テキスト ボックス 6"/>
          <p:cNvSpPr txBox="1"/>
          <p:nvPr/>
        </p:nvSpPr>
        <p:spPr>
          <a:xfrm>
            <a:off x="214282" y="5715016"/>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123</a:t>
            </a:r>
          </a:p>
          <a:p>
            <a:endParaRPr kumimoji="1" lang="en-US" altLang="ja-JP" smtClean="0">
              <a:latin typeface="M+2P+IPAG" pitchFamily="2" charset="-128"/>
              <a:ea typeface="M+2P+IPAG" pitchFamily="2" charset="-128"/>
            </a:endParaRPr>
          </a:p>
          <a:p>
            <a:endParaRPr kumimoji="1" lang="ja-JP" altLang="en-US">
              <a:latin typeface="M+2P+IPAG" pitchFamily="2" charset="-128"/>
              <a:ea typeface="M+2P+IPAG" pitchFamily="2" charset="-128"/>
            </a:endParaRPr>
          </a:p>
        </p:txBody>
      </p:sp>
      <p:sp>
        <p:nvSpPr>
          <p:cNvPr id="8" name="テキスト ボックス 7"/>
          <p:cNvSpPr txBox="1"/>
          <p:nvPr/>
        </p:nvSpPr>
        <p:spPr>
          <a:xfrm>
            <a:off x="4143372" y="5857892"/>
            <a:ext cx="4035079" cy="707886"/>
          </a:xfrm>
          <a:prstGeom prst="rect">
            <a:avLst/>
          </a:prstGeom>
          <a:noFill/>
        </p:spPr>
        <p:txBody>
          <a:bodyPr wrap="none" rtlCol="0">
            <a:spAutoFit/>
          </a:bodyPr>
          <a:lstStyle/>
          <a:p>
            <a:r>
              <a:rPr kumimoji="1" lang="ja-JP" altLang="en-US" sz="4000" smtClean="0">
                <a:solidFill>
                  <a:srgbClr val="C00000"/>
                </a:solidFill>
              </a:rPr>
              <a:t>処理は実質</a:t>
            </a:r>
            <a:r>
              <a:rPr kumimoji="1" lang="en-US" altLang="ja-JP" sz="4000" smtClean="0">
                <a:solidFill>
                  <a:srgbClr val="C00000"/>
                </a:solidFill>
              </a:rPr>
              <a:t>1</a:t>
            </a:r>
            <a:r>
              <a:rPr kumimoji="1" lang="ja-JP" altLang="en-US" sz="4000" smtClean="0">
                <a:solidFill>
                  <a:srgbClr val="C00000"/>
                </a:solidFill>
              </a:rPr>
              <a:t>行！</a:t>
            </a:r>
            <a:endParaRPr kumimoji="1" lang="ja-JP" altLang="en-US" sz="4000">
              <a:solidFill>
                <a:srgbClr val="C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データ型パーサー</a:t>
            </a:r>
            <a:endParaRPr kumimoji="1" lang="ja-JP" altLang="en-US"/>
          </a:p>
        </p:txBody>
      </p:sp>
      <p:graphicFrame>
        <p:nvGraphicFramePr>
          <p:cNvPr id="4" name="表 3"/>
          <p:cNvGraphicFramePr>
            <a:graphicFrameLocks noGrp="1"/>
          </p:cNvGraphicFramePr>
          <p:nvPr/>
        </p:nvGraphicFramePr>
        <p:xfrm>
          <a:off x="571472" y="1714488"/>
          <a:ext cx="8001056" cy="3857651"/>
        </p:xfrm>
        <a:graphic>
          <a:graphicData uri="http://schemas.openxmlformats.org/drawingml/2006/table">
            <a:tbl>
              <a:tblPr firstRow="1" bandRow="1">
                <a:tableStyleId>{5C22544A-7EE6-4342-B048-85BDC9FD1C3A}</a:tableStyleId>
              </a:tblPr>
              <a:tblGrid>
                <a:gridCol w="3643338"/>
                <a:gridCol w="4357718"/>
              </a:tblGrid>
              <a:tr h="551093">
                <a:tc>
                  <a:txBody>
                    <a:bodyPr/>
                    <a:lstStyle/>
                    <a:p>
                      <a:pPr algn="ctr"/>
                      <a:r>
                        <a:rPr kumimoji="1" lang="ja-JP" altLang="en-US" sz="2400" smtClean="0"/>
                        <a:t>パーサー</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sz="2400" smtClean="0"/>
                        <a:t>型</a:t>
                      </a:r>
                      <a:r>
                        <a:rPr kumimoji="1" lang="en-US" altLang="ja-JP" sz="2400" smtClean="0"/>
                        <a:t>(</a:t>
                      </a:r>
                      <a:r>
                        <a:rPr kumimoji="1" lang="ja-JP" altLang="en-US" sz="2400" smtClean="0"/>
                        <a:t>マッチする例</a:t>
                      </a:r>
                      <a:r>
                        <a:rPr kumimoji="1" lang="en-US" altLang="ja-JP" sz="2400" smtClean="0"/>
                        <a:t>)</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551093">
                <a:tc>
                  <a:txBody>
                    <a:bodyPr/>
                    <a:lstStyle/>
                    <a:p>
                      <a:r>
                        <a:rPr kumimoji="1" lang="en-US" altLang="ja-JP" sz="2400" smtClean="0"/>
                        <a:t>int_</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c>
                  <a:txBody>
                    <a:bodyPr/>
                    <a:lstStyle/>
                    <a:p>
                      <a:r>
                        <a:rPr kumimoji="1" lang="en-US" altLang="ja-JP" sz="2400" smtClean="0"/>
                        <a:t>int(123)</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r>
              <a:tr h="551093">
                <a:tc>
                  <a:txBody>
                    <a:bodyPr/>
                    <a:lstStyle/>
                    <a:p>
                      <a:r>
                        <a:rPr kumimoji="1" lang="en-US" altLang="ja-JP" sz="2400" smtClean="0"/>
                        <a:t>double_</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smtClean="0"/>
                        <a:t>double(3.14)</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1093">
                <a:tc>
                  <a:txBody>
                    <a:bodyPr/>
                    <a:lstStyle/>
                    <a:p>
                      <a:r>
                        <a:rPr kumimoji="1" lang="en-US" altLang="ja-JP" sz="2400" smtClean="0"/>
                        <a:t>bin</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c>
                  <a:txBody>
                    <a:bodyPr/>
                    <a:lstStyle/>
                    <a:p>
                      <a:r>
                        <a:rPr kumimoji="1" lang="en-US" altLang="ja-JP" sz="2400" smtClean="0"/>
                        <a:t>unsigned int(0101)</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r>
              <a:tr h="551093">
                <a:tc>
                  <a:txBody>
                    <a:bodyPr/>
                    <a:lstStyle/>
                    <a:p>
                      <a:r>
                        <a:rPr kumimoji="1" lang="en-US" altLang="ja-JP" sz="2400" smtClean="0"/>
                        <a:t>hex</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2400" smtClean="0"/>
                        <a:t>unsigned int(1a)</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1093">
                <a:tc>
                  <a:txBody>
                    <a:bodyPr/>
                    <a:lstStyle/>
                    <a:p>
                      <a:r>
                        <a:rPr kumimoji="1" lang="en-US" altLang="ja-JP" sz="2400" smtClean="0"/>
                        <a:t>char_</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c>
                  <a:txBody>
                    <a:bodyPr/>
                    <a:lstStyle/>
                    <a:p>
                      <a:r>
                        <a:rPr kumimoji="1" lang="en-US" altLang="ja-JP" sz="2400" smtClean="0"/>
                        <a:t>char(a)</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r>
              <a:tr h="551093">
                <a:tc>
                  <a:txBody>
                    <a:bodyPr/>
                    <a:lstStyle/>
                    <a:p>
                      <a:r>
                        <a:rPr kumimoji="1" lang="en-US" altLang="ja-JP" sz="2400" smtClean="0"/>
                        <a:t>auto_</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400" smtClean="0"/>
                        <a:t>自動的に推論</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CSV</a:t>
            </a:r>
            <a:r>
              <a:rPr kumimoji="1" lang="ja-JP" altLang="en-US" smtClean="0"/>
              <a:t>を解析してみる</a:t>
            </a:r>
            <a:endParaRPr kumimoji="1" lang="ja-JP" altLang="en-US"/>
          </a:p>
        </p:txBody>
      </p:sp>
      <p:sp>
        <p:nvSpPr>
          <p:cNvPr id="4" name="コンテンツ プレースホルダ 2"/>
          <p:cNvSpPr>
            <a:spLocks noGrp="1"/>
          </p:cNvSpPr>
          <p:nvPr>
            <p:ph idx="1"/>
          </p:nvPr>
        </p:nvSpPr>
        <p:spPr>
          <a:xfrm>
            <a:off x="457200" y="885820"/>
            <a:ext cx="8229600" cy="1185858"/>
          </a:xfrm>
        </p:spPr>
        <p:txBody>
          <a:bodyPr>
            <a:noAutofit/>
          </a:bodyPr>
          <a:lstStyle/>
          <a:p>
            <a:pPr>
              <a:buNone/>
            </a:pPr>
            <a:r>
              <a:rPr lang="en-US" altLang="ja-JP" sz="2800" smtClean="0">
                <a:solidFill>
                  <a:srgbClr val="C00000"/>
                </a:solidFill>
              </a:rPr>
              <a:t>%</a:t>
            </a:r>
            <a:r>
              <a:rPr lang="ja-JP" altLang="en-US" sz="2800" smtClean="0">
                <a:solidFill>
                  <a:srgbClr val="C00000"/>
                </a:solidFill>
              </a:rPr>
              <a:t>は</a:t>
            </a:r>
            <a:r>
              <a:rPr lang="en-US" altLang="ja-JP" sz="2800" smtClean="0">
                <a:solidFill>
                  <a:srgbClr val="C00000"/>
                </a:solidFill>
              </a:rPr>
              <a:t>std::vector&lt;T&gt;</a:t>
            </a:r>
            <a:r>
              <a:rPr lang="ja-JP" altLang="en-US" sz="2800" smtClean="0">
                <a:solidFill>
                  <a:srgbClr val="C00000"/>
                </a:solidFill>
              </a:rPr>
              <a:t>を返す単純な繰り返し用パーサー</a:t>
            </a:r>
            <a:endParaRPr lang="ja-JP" altLang="en-US" sz="2800">
              <a:solidFill>
                <a:srgbClr val="C00000"/>
              </a:solidFill>
            </a:endParaRPr>
          </a:p>
        </p:txBody>
      </p:sp>
      <p:sp>
        <p:nvSpPr>
          <p:cNvPr id="6" name="テキスト ボックス 5"/>
          <p:cNvSpPr txBox="1"/>
          <p:nvPr/>
        </p:nvSpPr>
        <p:spPr>
          <a:xfrm>
            <a:off x="214282" y="2000240"/>
            <a:ext cx="8786842" cy="3477875"/>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const std::string s = “123,456,789”;</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typedef std::vector&lt;int&gt; result_type;</a:t>
            </a:r>
          </a:p>
          <a:p>
            <a:r>
              <a:rPr lang="en-US" altLang="ja-JP" sz="2000" smtClean="0">
                <a:latin typeface="VL ゴシック" pitchFamily="49" charset="-128"/>
                <a:ea typeface="VL ゴシック" pitchFamily="49" charset="-128"/>
              </a:rPr>
              <a:t>typedef rule&lt;std::string::const_iterator, result_type()&gt; rule_type;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rule_type r = </a:t>
            </a:r>
            <a:r>
              <a:rPr lang="en-US" altLang="ja-JP" sz="2000" smtClean="0">
                <a:solidFill>
                  <a:srgbClr val="C00000"/>
                </a:solidFill>
                <a:latin typeface="VL ゴシック" pitchFamily="49" charset="-128"/>
                <a:ea typeface="VL ゴシック" pitchFamily="49" charset="-128"/>
              </a:rPr>
              <a:t>int_ % ‘,’</a:t>
            </a:r>
            <a:r>
              <a:rPr lang="en-US" altLang="ja-JP" sz="2000" smtClean="0">
                <a:latin typeface="VL ゴシック" pitchFamily="49" charset="-128"/>
                <a:ea typeface="VL ゴシック" pitchFamily="49" charset="-128"/>
              </a:rPr>
              <a:t>; // </a:t>
            </a:r>
            <a:r>
              <a:rPr lang="ja-JP" altLang="en-US" sz="2000" smtClean="0">
                <a:latin typeface="VL ゴシック" pitchFamily="49" charset="-128"/>
                <a:ea typeface="VL ゴシック" pitchFamily="49" charset="-128"/>
              </a:rPr>
              <a:t>カンマ区切り、要素は</a:t>
            </a:r>
            <a:r>
              <a:rPr lang="en-US" altLang="ja-JP" sz="2000" smtClean="0">
                <a:latin typeface="VL ゴシック" pitchFamily="49" charset="-128"/>
                <a:ea typeface="VL ゴシック" pitchFamily="49" charset="-128"/>
              </a:rPr>
              <a:t>int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result_type result;</a:t>
            </a:r>
          </a:p>
          <a:p>
            <a:r>
              <a:rPr lang="en-US" altLang="ja-JP" sz="2000" smtClean="0">
                <a:latin typeface="VL ゴシック" pitchFamily="49" charset="-128"/>
                <a:ea typeface="VL ゴシック" pitchFamily="49" charset="-128"/>
              </a:rPr>
              <a:t>parse(s, r, result);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boost::for_each(result, disp);</a:t>
            </a:r>
          </a:p>
        </p:txBody>
      </p:sp>
      <p:sp>
        <p:nvSpPr>
          <p:cNvPr id="7" name="テキスト ボックス 6"/>
          <p:cNvSpPr txBox="1"/>
          <p:nvPr/>
        </p:nvSpPr>
        <p:spPr>
          <a:xfrm>
            <a:off x="214282" y="5715016"/>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123 456 789</a:t>
            </a:r>
          </a:p>
          <a:p>
            <a:endParaRPr kumimoji="1" lang="en-US" altLang="ja-JP" smtClean="0">
              <a:latin typeface="M+2P+IPAG" pitchFamily="2" charset="-128"/>
              <a:ea typeface="M+2P+IPAG" pitchFamily="2" charset="-128"/>
            </a:endParaRPr>
          </a:p>
          <a:p>
            <a:endParaRPr kumimoji="1" lang="ja-JP" altLang="en-US">
              <a:latin typeface="M+2P+IPAG" pitchFamily="2" charset="-128"/>
              <a:ea typeface="M+2P+IPAG" pitchFamily="2"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はじめに</a:t>
            </a:r>
            <a:endParaRPr kumimoji="1" lang="ja-JP" altLang="en-US"/>
          </a:p>
        </p:txBody>
      </p:sp>
      <p:sp>
        <p:nvSpPr>
          <p:cNvPr id="3" name="コンテンツ プレースホルダ 2"/>
          <p:cNvSpPr>
            <a:spLocks noGrp="1"/>
          </p:cNvSpPr>
          <p:nvPr>
            <p:ph idx="1"/>
          </p:nvPr>
        </p:nvSpPr>
        <p:spPr>
          <a:xfrm>
            <a:off x="142844" y="1500174"/>
            <a:ext cx="8858312" cy="4643470"/>
          </a:xfrm>
        </p:spPr>
        <p:txBody>
          <a:bodyPr>
            <a:normAutofit/>
          </a:bodyPr>
          <a:lstStyle/>
          <a:p>
            <a:pPr>
              <a:buNone/>
            </a:pPr>
            <a:r>
              <a:rPr lang="en-US" altLang="ja-JP" smtClean="0"/>
              <a:t>Boost</a:t>
            </a:r>
            <a:r>
              <a:rPr lang="ja-JP" altLang="en-US" smtClean="0"/>
              <a:t>によって、</a:t>
            </a:r>
            <a:r>
              <a:rPr lang="en-US" altLang="ja-JP" smtClean="0"/>
              <a:t>C++</a:t>
            </a:r>
            <a:r>
              <a:rPr lang="ja-JP" altLang="en-US" smtClean="0"/>
              <a:t>でのプログラミングは</a:t>
            </a:r>
            <a:endParaRPr lang="en-US" altLang="ja-JP" smtClean="0"/>
          </a:p>
          <a:p>
            <a:pPr>
              <a:buNone/>
            </a:pPr>
            <a:r>
              <a:rPr lang="ja-JP" altLang="en-US" smtClean="0"/>
              <a:t>かなり容易で、強力なものとなりました。</a:t>
            </a:r>
            <a:endParaRPr lang="en-US" altLang="ja-JP" smtClean="0"/>
          </a:p>
          <a:p>
            <a:pPr>
              <a:buNone/>
            </a:pPr>
            <a:endParaRPr kumimoji="1" lang="en-US" altLang="ja-JP" smtClean="0"/>
          </a:p>
          <a:p>
            <a:pPr>
              <a:buNone/>
            </a:pPr>
            <a:r>
              <a:rPr lang="ja-JP" altLang="en-US" smtClean="0"/>
              <a:t>今回は、</a:t>
            </a:r>
            <a:r>
              <a:rPr lang="en-US" altLang="ja-JP" smtClean="0"/>
              <a:t>Boost 1.43.0</a:t>
            </a:r>
            <a:r>
              <a:rPr lang="ja-JP" altLang="en-US" smtClean="0"/>
              <a:t>時点でのとくに強力で、</a:t>
            </a:r>
            <a:endParaRPr lang="en-US" altLang="ja-JP" smtClean="0"/>
          </a:p>
          <a:p>
            <a:pPr>
              <a:buNone/>
            </a:pPr>
            <a:r>
              <a:rPr lang="ja-JP" altLang="en-US" smtClean="0"/>
              <a:t>私が好んで使用しているライブラリを紹介します。</a:t>
            </a:r>
            <a:endParaRPr lang="en-US" altLang="ja-JP"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IPv4</a:t>
            </a:r>
            <a:r>
              <a:rPr kumimoji="1" lang="ja-JP" altLang="en-US" smtClean="0"/>
              <a:t>を解析してみる</a:t>
            </a:r>
            <a:endParaRPr kumimoji="1" lang="ja-JP" altLang="en-US"/>
          </a:p>
        </p:txBody>
      </p:sp>
      <p:sp>
        <p:nvSpPr>
          <p:cNvPr id="4" name="コンテンツ プレースホルダ 2"/>
          <p:cNvSpPr>
            <a:spLocks noGrp="1"/>
          </p:cNvSpPr>
          <p:nvPr>
            <p:ph idx="1"/>
          </p:nvPr>
        </p:nvSpPr>
        <p:spPr>
          <a:xfrm>
            <a:off x="457200" y="885820"/>
            <a:ext cx="8229600" cy="1185858"/>
          </a:xfrm>
        </p:spPr>
        <p:txBody>
          <a:bodyPr>
            <a:noAutofit/>
          </a:bodyPr>
          <a:lstStyle/>
          <a:p>
            <a:pPr>
              <a:buNone/>
            </a:pPr>
            <a:r>
              <a:rPr lang="en-US" altLang="ja-JP" sz="2800" smtClean="0">
                <a:latin typeface="VL ゴシック" pitchFamily="1" charset="-128"/>
                <a:ea typeface="VL ゴシック" pitchFamily="1" charset="-128"/>
                <a:cs typeface="Courier New" pitchFamily="49" charset="0"/>
              </a:rPr>
              <a:t>,</a:t>
            </a:r>
            <a:r>
              <a:rPr lang="ja-JP" altLang="en-US" sz="2800" smtClean="0">
                <a:latin typeface="VL ゴシック" pitchFamily="1" charset="-128"/>
                <a:ea typeface="VL ゴシック" pitchFamily="1" charset="-128"/>
                <a:cs typeface="Courier New" pitchFamily="49" charset="0"/>
              </a:rPr>
              <a:t>を</a:t>
            </a:r>
            <a:r>
              <a:rPr lang="en-US" altLang="ja-JP" sz="2800" smtClean="0">
                <a:latin typeface="VL ゴシック" pitchFamily="1" charset="-128"/>
                <a:ea typeface="VL ゴシック" pitchFamily="1" charset="-128"/>
                <a:cs typeface="Courier New" pitchFamily="49" charset="0"/>
              </a:rPr>
              <a:t>.</a:t>
            </a:r>
            <a:r>
              <a:rPr lang="ja-JP" altLang="en-US" sz="2800" smtClean="0">
                <a:latin typeface="VL ゴシック" pitchFamily="1" charset="-128"/>
                <a:ea typeface="VL ゴシック" pitchFamily="1" charset="-128"/>
                <a:cs typeface="Courier New" pitchFamily="49" charset="0"/>
              </a:rPr>
              <a:t>に変えるだけ。</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000240"/>
            <a:ext cx="8786842" cy="3477875"/>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const std::string s = “192.168.0.1”;</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typedef std::vector&lt;int&gt; result_type;</a:t>
            </a:r>
          </a:p>
          <a:p>
            <a:r>
              <a:rPr lang="en-US" altLang="ja-JP" sz="2000" smtClean="0">
                <a:solidFill>
                  <a:schemeClr val="bg1">
                    <a:lumMod val="75000"/>
                  </a:schemeClr>
                </a:solidFill>
                <a:latin typeface="VL ゴシック" pitchFamily="49" charset="-128"/>
                <a:ea typeface="VL ゴシック" pitchFamily="49" charset="-128"/>
              </a:rPr>
              <a:t>typedef rule&lt;std::string::const_iterator, result_type()&gt; rule_type;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rule_type r = </a:t>
            </a:r>
            <a:r>
              <a:rPr lang="en-US" altLang="ja-JP" sz="2000" smtClean="0">
                <a:solidFill>
                  <a:srgbClr val="C00000"/>
                </a:solidFill>
                <a:latin typeface="VL ゴシック" pitchFamily="49" charset="-128"/>
                <a:ea typeface="VL ゴシック" pitchFamily="49" charset="-128"/>
              </a:rPr>
              <a:t>int_ % ‘.’</a:t>
            </a:r>
            <a:r>
              <a:rPr lang="en-US" altLang="ja-JP" sz="2000" smtClean="0">
                <a:latin typeface="VL ゴシック" pitchFamily="49" charset="-128"/>
                <a:ea typeface="VL ゴシック" pitchFamily="49" charset="-128"/>
              </a:rPr>
              <a:t>; // </a:t>
            </a:r>
            <a:r>
              <a:rPr lang="ja-JP" altLang="en-US" sz="2000" smtClean="0">
                <a:latin typeface="VL ゴシック" pitchFamily="49" charset="-128"/>
                <a:ea typeface="VL ゴシック" pitchFamily="49" charset="-128"/>
              </a:rPr>
              <a:t>ドット区切り、要素は</a:t>
            </a:r>
            <a:r>
              <a:rPr lang="en-US" altLang="ja-JP" sz="2000" smtClean="0">
                <a:latin typeface="VL ゴシック" pitchFamily="49" charset="-128"/>
                <a:ea typeface="VL ゴシック" pitchFamily="49" charset="-128"/>
              </a:rPr>
              <a:t>int</a:t>
            </a:r>
          </a:p>
          <a:p>
            <a:endParaRPr lang="en-US" altLang="ja-JP" sz="2000" smtClean="0">
              <a:latin typeface="VL ゴシック" pitchFamily="49" charset="-128"/>
              <a:ea typeface="VL ゴシック" pitchFamily="49" charset="-128"/>
            </a:endParaRPr>
          </a:p>
          <a:p>
            <a:r>
              <a:rPr lang="en-US" altLang="ja-JP" sz="2000" smtClean="0">
                <a:solidFill>
                  <a:schemeClr val="bg1">
                    <a:lumMod val="75000"/>
                  </a:schemeClr>
                </a:solidFill>
                <a:latin typeface="VL ゴシック" pitchFamily="49" charset="-128"/>
                <a:ea typeface="VL ゴシック" pitchFamily="49" charset="-128"/>
              </a:rPr>
              <a:t>result_type result;</a:t>
            </a:r>
          </a:p>
          <a:p>
            <a:r>
              <a:rPr lang="en-US" altLang="ja-JP" sz="2000" smtClean="0">
                <a:solidFill>
                  <a:schemeClr val="bg1">
                    <a:lumMod val="75000"/>
                  </a:schemeClr>
                </a:solidFill>
                <a:latin typeface="VL ゴシック" pitchFamily="49" charset="-128"/>
                <a:ea typeface="VL ゴシック" pitchFamily="49" charset="-128"/>
              </a:rPr>
              <a:t>parse(s, r, result);</a:t>
            </a:r>
          </a:p>
          <a:p>
            <a:endParaRPr lang="en-US" altLang="ja-JP" sz="2000" smtClean="0">
              <a:solidFill>
                <a:schemeClr val="bg1">
                  <a:lumMod val="75000"/>
                </a:schemeClr>
              </a:solidFill>
              <a:latin typeface="VL ゴシック" pitchFamily="49" charset="-128"/>
              <a:ea typeface="VL ゴシック" pitchFamily="49" charset="-128"/>
            </a:endParaRPr>
          </a:p>
          <a:p>
            <a:r>
              <a:rPr lang="en-US" altLang="ja-JP" sz="2000" smtClean="0">
                <a:solidFill>
                  <a:schemeClr val="bg1">
                    <a:lumMod val="75000"/>
                  </a:schemeClr>
                </a:solidFill>
                <a:latin typeface="VL ゴシック" pitchFamily="49" charset="-128"/>
                <a:ea typeface="VL ゴシック" pitchFamily="49" charset="-128"/>
              </a:rPr>
              <a:t>boost::for_each(result, disp);</a:t>
            </a:r>
          </a:p>
        </p:txBody>
      </p:sp>
      <p:sp>
        <p:nvSpPr>
          <p:cNvPr id="7" name="テキスト ボックス 6"/>
          <p:cNvSpPr txBox="1"/>
          <p:nvPr/>
        </p:nvSpPr>
        <p:spPr>
          <a:xfrm>
            <a:off x="214282" y="5715016"/>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192 168 0 1</a:t>
            </a:r>
          </a:p>
          <a:p>
            <a:endParaRPr kumimoji="1" lang="en-US" altLang="ja-JP" smtClean="0">
              <a:latin typeface="M+2P+IPAG" pitchFamily="2" charset="-128"/>
              <a:ea typeface="M+2P+IPAG" pitchFamily="2" charset="-128"/>
            </a:endParaRPr>
          </a:p>
          <a:p>
            <a:endParaRPr kumimoji="1" lang="ja-JP" altLang="en-US">
              <a:latin typeface="M+2P+IPAG" pitchFamily="2" charset="-128"/>
              <a:ea typeface="M+2P+IPAG" pitchFamily="2"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24"/>
            <a:ext cx="7472386" cy="654032"/>
          </a:xfrm>
        </p:spPr>
        <p:txBody>
          <a:bodyPr>
            <a:normAutofit fontScale="90000"/>
          </a:bodyPr>
          <a:lstStyle/>
          <a:p>
            <a:r>
              <a:rPr kumimoji="1" lang="ja-JP" altLang="en-US" smtClean="0"/>
              <a:t>型が異なるシーケンスの場合</a:t>
            </a:r>
            <a:endParaRPr kumimoji="1" lang="ja-JP" altLang="en-US"/>
          </a:p>
        </p:txBody>
      </p:sp>
      <p:sp>
        <p:nvSpPr>
          <p:cNvPr id="4" name="コンテンツ プレースホルダ 2"/>
          <p:cNvSpPr>
            <a:spLocks noGrp="1"/>
          </p:cNvSpPr>
          <p:nvPr>
            <p:ph idx="1"/>
          </p:nvPr>
        </p:nvSpPr>
        <p:spPr>
          <a:xfrm>
            <a:off x="457200" y="885820"/>
            <a:ext cx="8229600" cy="542916"/>
          </a:xfrm>
        </p:spPr>
        <p:txBody>
          <a:bodyPr>
            <a:noAutofit/>
          </a:bodyPr>
          <a:lstStyle/>
          <a:p>
            <a:pPr>
              <a:buNone/>
            </a:pPr>
            <a:r>
              <a:rPr lang="en-US" altLang="ja-JP" sz="2800" smtClean="0">
                <a:latin typeface="VL ゴシック" pitchFamily="1" charset="-128"/>
                <a:ea typeface="VL ゴシック" pitchFamily="1" charset="-128"/>
                <a:cs typeface="Courier New" pitchFamily="49" charset="0"/>
              </a:rPr>
              <a:t>Boost.Fusion</a:t>
            </a:r>
            <a:r>
              <a:rPr lang="ja-JP" altLang="en-US" sz="2800" smtClean="0">
                <a:latin typeface="VL ゴシック" pitchFamily="1" charset="-128"/>
                <a:ea typeface="VL ゴシック" pitchFamily="1" charset="-128"/>
                <a:cs typeface="Courier New" pitchFamily="49" charset="0"/>
              </a:rPr>
              <a:t>のシーケンスで結果を受け取る</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1571612"/>
            <a:ext cx="8786842" cy="3785652"/>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const std::string s = “123,Akira,25”;</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typedef </a:t>
            </a:r>
            <a:r>
              <a:rPr lang="en-US" altLang="ja-JP" sz="2000" smtClean="0">
                <a:solidFill>
                  <a:srgbClr val="C00000"/>
                </a:solidFill>
                <a:latin typeface="VL ゴシック" pitchFamily="49" charset="-128"/>
                <a:ea typeface="VL ゴシック" pitchFamily="49" charset="-128"/>
              </a:rPr>
              <a:t>fusion::vector&lt;int, std::string, int&gt;</a:t>
            </a:r>
            <a:r>
              <a:rPr lang="en-US" altLang="ja-JP" sz="2000" smtClean="0">
                <a:latin typeface="VL ゴシック" pitchFamily="49" charset="-128"/>
                <a:ea typeface="VL ゴシック" pitchFamily="49" charset="-128"/>
              </a:rPr>
              <a:t> result_type;</a:t>
            </a:r>
          </a:p>
          <a:p>
            <a:r>
              <a:rPr lang="en-US" altLang="ja-JP" sz="2000" smtClean="0">
                <a:solidFill>
                  <a:schemeClr val="bg1">
                    <a:lumMod val="75000"/>
                  </a:schemeClr>
                </a:solidFill>
                <a:latin typeface="VL ゴシック" pitchFamily="49" charset="-128"/>
                <a:ea typeface="VL ゴシック" pitchFamily="49" charset="-128"/>
              </a:rPr>
              <a:t>typedef rule&lt;std::string::const_iterator, result_type()&gt; rule_type;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rule_type r =</a:t>
            </a:r>
          </a:p>
          <a:p>
            <a:r>
              <a:rPr lang="en-US" altLang="ja-JP" sz="2000" smtClean="0">
                <a:solidFill>
                  <a:srgbClr val="C00000"/>
                </a:solidFill>
                <a:latin typeface="VL ゴシック" pitchFamily="49" charset="-128"/>
                <a:ea typeface="VL ゴシック" pitchFamily="49" charset="-128"/>
              </a:rPr>
              <a:t>         int_ &gt;&gt; ‘,’ &gt;&gt; *(char_ - ‘,’) &gt;&gt; ‘,’ &gt;&gt; int_</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solidFill>
                  <a:schemeClr val="bg1">
                    <a:lumMod val="75000"/>
                  </a:schemeClr>
                </a:solidFill>
                <a:latin typeface="VL ゴシック" pitchFamily="49" charset="-128"/>
                <a:ea typeface="VL ゴシック" pitchFamily="49" charset="-128"/>
              </a:rPr>
              <a:t>result_type result;</a:t>
            </a:r>
          </a:p>
          <a:p>
            <a:r>
              <a:rPr lang="en-US" altLang="ja-JP" sz="2000" smtClean="0">
                <a:solidFill>
                  <a:schemeClr val="bg1">
                    <a:lumMod val="75000"/>
                  </a:schemeClr>
                </a:solidFill>
                <a:latin typeface="VL ゴシック" pitchFamily="49" charset="-128"/>
                <a:ea typeface="VL ゴシック" pitchFamily="49" charset="-128"/>
              </a:rPr>
              <a:t>parse(s, r, result);</a:t>
            </a:r>
          </a:p>
          <a:p>
            <a:endParaRPr lang="en-US" altLang="ja-JP" sz="2000" smtClean="0">
              <a:solidFill>
                <a:schemeClr val="bg1">
                  <a:lumMod val="75000"/>
                </a:schemeClr>
              </a:solidFill>
              <a:latin typeface="VL ゴシック" pitchFamily="49" charset="-128"/>
              <a:ea typeface="VL ゴシック" pitchFamily="49" charset="-128"/>
            </a:endParaRPr>
          </a:p>
          <a:p>
            <a:r>
              <a:rPr lang="en-US" altLang="ja-JP" sz="2000" smtClean="0">
                <a:solidFill>
                  <a:schemeClr val="bg1">
                    <a:lumMod val="75000"/>
                  </a:schemeClr>
                </a:solidFill>
                <a:latin typeface="VL ゴシック" pitchFamily="49" charset="-128"/>
                <a:ea typeface="VL ゴシック" pitchFamily="49" charset="-128"/>
              </a:rPr>
              <a:t>std::cout &lt;&lt; result &lt;&lt; std::endl;</a:t>
            </a:r>
          </a:p>
        </p:txBody>
      </p:sp>
      <p:sp>
        <p:nvSpPr>
          <p:cNvPr id="7" name="テキスト ボックス 6"/>
          <p:cNvSpPr txBox="1"/>
          <p:nvPr/>
        </p:nvSpPr>
        <p:spPr>
          <a:xfrm>
            <a:off x="214282" y="5434628"/>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(123 Akira 25)</a:t>
            </a:r>
          </a:p>
          <a:p>
            <a:endParaRPr kumimoji="1" lang="en-US" altLang="ja-JP" smtClean="0">
              <a:latin typeface="M+2P+IPAG" pitchFamily="2" charset="-128"/>
              <a:ea typeface="M+2P+IPAG" pitchFamily="2" charset="-128"/>
            </a:endParaRPr>
          </a:p>
          <a:p>
            <a:endParaRPr kumimoji="1" lang="ja-JP" altLang="en-US">
              <a:latin typeface="M+2P+IPAG" pitchFamily="2" charset="-128"/>
              <a:ea typeface="M+2P+IPAG" pitchFamily="2"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パーサー演算子</a:t>
            </a:r>
            <a:endParaRPr kumimoji="1" lang="ja-JP" altLang="en-US"/>
          </a:p>
        </p:txBody>
      </p:sp>
      <p:graphicFrame>
        <p:nvGraphicFramePr>
          <p:cNvPr id="4" name="表 3"/>
          <p:cNvGraphicFramePr>
            <a:graphicFrameLocks noGrp="1"/>
          </p:cNvGraphicFramePr>
          <p:nvPr/>
        </p:nvGraphicFramePr>
        <p:xfrm>
          <a:off x="571472" y="1715322"/>
          <a:ext cx="8001056" cy="3571066"/>
        </p:xfrm>
        <a:graphic>
          <a:graphicData uri="http://schemas.openxmlformats.org/drawingml/2006/table">
            <a:tbl>
              <a:tblPr firstRow="1" bandRow="1">
                <a:tableStyleId>{5C22544A-7EE6-4342-B048-85BDC9FD1C3A}</a:tableStyleId>
              </a:tblPr>
              <a:tblGrid>
                <a:gridCol w="3643338"/>
                <a:gridCol w="4357718"/>
              </a:tblGrid>
              <a:tr h="551093">
                <a:tc>
                  <a:txBody>
                    <a:bodyPr/>
                    <a:lstStyle/>
                    <a:p>
                      <a:pPr algn="ctr"/>
                      <a:r>
                        <a:rPr kumimoji="1" lang="ja-JP" altLang="en-US" sz="2400" smtClean="0"/>
                        <a:t>演算子</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sz="2400" smtClean="0"/>
                        <a:t>説明</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551093">
                <a:tc>
                  <a:txBody>
                    <a:bodyPr/>
                    <a:lstStyle/>
                    <a:p>
                      <a:r>
                        <a:rPr kumimoji="1" lang="en-US" altLang="ja-JP" sz="2400" smtClean="0"/>
                        <a:t>&gt;&gt;</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c>
                  <a:txBody>
                    <a:bodyPr/>
                    <a:lstStyle/>
                    <a:p>
                      <a:r>
                        <a:rPr kumimoji="1" lang="ja-JP" altLang="en-US" sz="2400" smtClean="0"/>
                        <a:t>シーケンス。</a:t>
                      </a:r>
                      <a:endParaRPr kumimoji="1" lang="en-US" altLang="ja-JP" sz="2400" smtClean="0"/>
                    </a:p>
                    <a:p>
                      <a:r>
                        <a:rPr kumimoji="1" lang="en-US" altLang="ja-JP" sz="2400" smtClean="0"/>
                        <a:t>Fusion</a:t>
                      </a:r>
                      <a:r>
                        <a:rPr kumimoji="1" lang="ja-JP" altLang="en-US" sz="2400" smtClean="0"/>
                        <a:t>のシーケンスを返す。</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r>
              <a:tr h="551093">
                <a:tc>
                  <a:txBody>
                    <a:bodyPr/>
                    <a:lstStyle/>
                    <a:p>
                      <a:r>
                        <a:rPr kumimoji="1" lang="en-US" altLang="ja-JP" sz="2400" smtClean="0"/>
                        <a:t>*a</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smtClean="0"/>
                        <a:t>0</a:t>
                      </a:r>
                      <a:r>
                        <a:rPr kumimoji="1" lang="ja-JP" altLang="en-US" sz="2400" smtClean="0"/>
                        <a:t>回以上の繰り返し。</a:t>
                      </a:r>
                      <a:endParaRPr kumimoji="1" lang="en-US" altLang="ja-JP" sz="2400" smtClean="0"/>
                    </a:p>
                    <a:p>
                      <a:r>
                        <a:rPr kumimoji="1" lang="en-US" altLang="ja-JP" sz="2400" smtClean="0"/>
                        <a:t>std::vector&lt;A&gt;, std::string</a:t>
                      </a:r>
                      <a:r>
                        <a:rPr kumimoji="1" lang="ja-JP" altLang="en-US" sz="2400" smtClean="0"/>
                        <a:t>を返す。</a:t>
                      </a:r>
                      <a:endParaRPr kumimoji="1" lang="en-US" altLang="ja-JP" sz="2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1093">
                <a:tc>
                  <a:txBody>
                    <a:bodyPr/>
                    <a:lstStyle/>
                    <a:p>
                      <a:r>
                        <a:rPr kumimoji="1" lang="en-US" altLang="ja-JP" sz="2400" smtClean="0"/>
                        <a:t>a %</a:t>
                      </a:r>
                      <a:r>
                        <a:rPr kumimoji="1" lang="en-US" altLang="ja-JP" sz="2400" baseline="0" smtClean="0"/>
                        <a:t> b</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c>
                  <a:txBody>
                    <a:bodyPr/>
                    <a:lstStyle/>
                    <a:p>
                      <a:r>
                        <a:rPr kumimoji="1" lang="en-US" altLang="ja-JP" sz="2400" smtClean="0"/>
                        <a:t>b</a:t>
                      </a:r>
                      <a:r>
                        <a:rPr kumimoji="1" lang="ja-JP" altLang="en-US" sz="2400" smtClean="0"/>
                        <a:t>区切りの</a:t>
                      </a:r>
                      <a:r>
                        <a:rPr kumimoji="1" lang="en-US" altLang="ja-JP" sz="2400" smtClean="0"/>
                        <a:t>1</a:t>
                      </a:r>
                      <a:r>
                        <a:rPr kumimoji="1" lang="ja-JP" altLang="en-US" sz="2400" smtClean="0"/>
                        <a:t>回以上の繰り返し。</a:t>
                      </a:r>
                      <a:endParaRPr kumimoji="1" lang="en-US" altLang="ja-JP" sz="2400" smtClean="0"/>
                    </a:p>
                    <a:p>
                      <a:r>
                        <a:rPr kumimoji="1" lang="en-US" altLang="ja-JP" sz="2400" smtClean="0"/>
                        <a:t>std::vector&lt;A&gt;</a:t>
                      </a:r>
                      <a:r>
                        <a:rPr kumimoji="1" lang="ja-JP" altLang="en-US" sz="2400" smtClean="0"/>
                        <a:t>を返す。</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r>
              <a:tr h="551093">
                <a:tc>
                  <a:txBody>
                    <a:bodyPr/>
                    <a:lstStyle/>
                    <a:p>
                      <a:r>
                        <a:rPr kumimoji="1" lang="en-US" altLang="ja-JP" sz="2400" smtClean="0"/>
                        <a:t>a  –  b</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400" smtClean="0"/>
                        <a:t>差。</a:t>
                      </a:r>
                      <a:r>
                        <a:rPr kumimoji="1" lang="en-US" altLang="ja-JP" sz="2400" smtClean="0"/>
                        <a:t>b</a:t>
                      </a:r>
                      <a:r>
                        <a:rPr kumimoji="1" lang="ja-JP" altLang="en-US" sz="2400" smtClean="0"/>
                        <a:t>ではない間。</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パーサーディレクティブ</a:t>
            </a:r>
            <a:endParaRPr kumimoji="1" lang="ja-JP" altLang="en-US"/>
          </a:p>
        </p:txBody>
      </p:sp>
      <p:graphicFrame>
        <p:nvGraphicFramePr>
          <p:cNvPr id="4" name="表 3"/>
          <p:cNvGraphicFramePr>
            <a:graphicFrameLocks noGrp="1"/>
          </p:cNvGraphicFramePr>
          <p:nvPr/>
        </p:nvGraphicFramePr>
        <p:xfrm>
          <a:off x="571472" y="1715322"/>
          <a:ext cx="8001056" cy="3385733"/>
        </p:xfrm>
        <a:graphic>
          <a:graphicData uri="http://schemas.openxmlformats.org/drawingml/2006/table">
            <a:tbl>
              <a:tblPr firstRow="1" bandRow="1">
                <a:tableStyleId>{5C22544A-7EE6-4342-B048-85BDC9FD1C3A}</a:tableStyleId>
              </a:tblPr>
              <a:tblGrid>
                <a:gridCol w="3643338"/>
                <a:gridCol w="4357718"/>
              </a:tblGrid>
              <a:tr h="551093">
                <a:tc>
                  <a:txBody>
                    <a:bodyPr/>
                    <a:lstStyle/>
                    <a:p>
                      <a:pPr algn="ctr"/>
                      <a:r>
                        <a:rPr kumimoji="1" lang="ja-JP" altLang="en-US" sz="2400" smtClean="0"/>
                        <a:t>演算子</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sz="2400" smtClean="0"/>
                        <a:t>説明</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551093">
                <a:tc>
                  <a:txBody>
                    <a:bodyPr/>
                    <a:lstStyle/>
                    <a:p>
                      <a:r>
                        <a:rPr kumimoji="1" lang="en-US" altLang="ja-JP" sz="2400" smtClean="0"/>
                        <a:t>omit[a]</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c>
                  <a:txBody>
                    <a:bodyPr/>
                    <a:lstStyle/>
                    <a:p>
                      <a:r>
                        <a:rPr kumimoji="1" lang="en-US" altLang="ja-JP" sz="2400" smtClean="0"/>
                        <a:t>a</a:t>
                      </a:r>
                      <a:r>
                        <a:rPr kumimoji="1" lang="ja-JP" altLang="en-US" sz="2400" smtClean="0"/>
                        <a:t>のパースは行うが結果はいらない。</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r>
              <a:tr h="551093">
                <a:tc>
                  <a:txBody>
                    <a:bodyPr/>
                    <a:lstStyle/>
                    <a:p>
                      <a:r>
                        <a:rPr kumimoji="1" lang="en-US" altLang="ja-JP" sz="2400" smtClean="0"/>
                        <a:t>repeat[a]</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400" smtClean="0"/>
                        <a:t>パースに成功する限り、</a:t>
                      </a:r>
                      <a:r>
                        <a:rPr kumimoji="1" lang="en-US" altLang="ja-JP" sz="2400" smtClean="0"/>
                        <a:t>a</a:t>
                      </a:r>
                      <a:r>
                        <a:rPr kumimoji="1" lang="ja-JP" altLang="en-US" sz="2400" smtClean="0"/>
                        <a:t>パーサーを繰り返す。</a:t>
                      </a:r>
                      <a:endParaRPr kumimoji="1" lang="en-US" altLang="ja-JP" sz="2400" smtClean="0"/>
                    </a:p>
                    <a:p>
                      <a:r>
                        <a:rPr kumimoji="1" lang="en-US" altLang="ja-JP" sz="2400" smtClean="0"/>
                        <a:t>std::vector&lt;A&gt;</a:t>
                      </a:r>
                      <a:r>
                        <a:rPr kumimoji="1" lang="ja-JP" altLang="en-US" sz="2400" smtClean="0"/>
                        <a:t>を返す。</a:t>
                      </a:r>
                      <a:endParaRPr kumimoji="1" lang="en-US" altLang="ja-JP" sz="2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1093">
                <a:tc>
                  <a:txBody>
                    <a:bodyPr/>
                    <a:lstStyle/>
                    <a:p>
                      <a:r>
                        <a:rPr kumimoji="1" lang="en-US" altLang="ja-JP" sz="2400" smtClean="0"/>
                        <a:t>repeat(N)[a]</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c>
                  <a:txBody>
                    <a:bodyPr/>
                    <a:lstStyle/>
                    <a:p>
                      <a:r>
                        <a:rPr kumimoji="1" lang="en-US" altLang="ja-JP" sz="2400" smtClean="0"/>
                        <a:t>N</a:t>
                      </a:r>
                      <a:r>
                        <a:rPr kumimoji="1" lang="ja-JP" altLang="en-US" sz="2400" smtClean="0"/>
                        <a:t>回</a:t>
                      </a:r>
                      <a:r>
                        <a:rPr kumimoji="1" lang="en-US" altLang="ja-JP" sz="2400" smtClean="0"/>
                        <a:t>a</a:t>
                      </a:r>
                      <a:r>
                        <a:rPr kumimoji="1" lang="ja-JP" altLang="en-US" sz="2400" smtClean="0"/>
                        <a:t>パーサーを繰り返す。</a:t>
                      </a:r>
                      <a:endParaRPr kumimoji="1" lang="en-US" altLang="ja-JP" sz="2400" smtClean="0"/>
                    </a:p>
                    <a:p>
                      <a:r>
                        <a:rPr kumimoji="1" lang="en-US" altLang="ja-JP" sz="2400" smtClean="0"/>
                        <a:t>std::vector&lt;A&gt;</a:t>
                      </a:r>
                      <a:r>
                        <a:rPr kumimoji="1" lang="ja-JP" altLang="en-US" sz="2400" smtClean="0"/>
                        <a:t>を返す。</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2910" y="-24"/>
            <a:ext cx="8043890" cy="654032"/>
          </a:xfrm>
        </p:spPr>
        <p:txBody>
          <a:bodyPr>
            <a:normAutofit/>
          </a:bodyPr>
          <a:lstStyle/>
          <a:p>
            <a:r>
              <a:rPr kumimoji="1" lang="ja-JP" altLang="en-US" sz="3600" smtClean="0"/>
              <a:t>パーサーディレクティブの例 </a:t>
            </a:r>
            <a:r>
              <a:rPr kumimoji="1" lang="en-US" altLang="ja-JP" sz="3600" smtClean="0"/>
              <a:t>1/2</a:t>
            </a:r>
            <a:endParaRPr kumimoji="1" lang="ja-JP" altLang="en-US" sz="3600"/>
          </a:p>
        </p:txBody>
      </p:sp>
      <p:sp>
        <p:nvSpPr>
          <p:cNvPr id="4" name="コンテンツ プレースホルダ 2"/>
          <p:cNvSpPr>
            <a:spLocks noGrp="1"/>
          </p:cNvSpPr>
          <p:nvPr>
            <p:ph idx="1"/>
          </p:nvPr>
        </p:nvSpPr>
        <p:spPr>
          <a:xfrm>
            <a:off x="457200" y="857232"/>
            <a:ext cx="8229600" cy="1185858"/>
          </a:xfrm>
        </p:spPr>
        <p:txBody>
          <a:bodyPr>
            <a:noAutofit/>
          </a:bodyPr>
          <a:lstStyle/>
          <a:p>
            <a:pPr>
              <a:buNone/>
            </a:pPr>
            <a:r>
              <a:rPr lang="ja-JP" altLang="en-US" sz="2800" smtClean="0">
                <a:latin typeface="VL ゴシック" pitchFamily="1" charset="-128"/>
                <a:ea typeface="VL ゴシック" pitchFamily="1" charset="-128"/>
                <a:cs typeface="Courier New" pitchFamily="49" charset="0"/>
              </a:rPr>
              <a:t>カッコの中身を取り出す際、</a:t>
            </a: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前に付いている文字列はいらない、という場合。</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1857364"/>
            <a:ext cx="8786842" cy="3785652"/>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const std::string s = “abc(123)”;</a:t>
            </a:r>
          </a:p>
          <a:p>
            <a:endParaRPr lang="en-US" altLang="ja-JP" sz="2000" smtClean="0">
              <a:latin typeface="VL ゴシック" pitchFamily="49" charset="-128"/>
              <a:ea typeface="VL ゴシック" pitchFamily="49" charset="-128"/>
            </a:endParaRPr>
          </a:p>
          <a:p>
            <a:r>
              <a:rPr lang="en-US" altLang="ja-JP" sz="2000" smtClean="0">
                <a:solidFill>
                  <a:schemeClr val="bg1">
                    <a:lumMod val="75000"/>
                  </a:schemeClr>
                </a:solidFill>
                <a:latin typeface="VL ゴシック" pitchFamily="49" charset="-128"/>
                <a:ea typeface="VL ゴシック" pitchFamily="49" charset="-128"/>
              </a:rPr>
              <a:t>typedef int result_type;</a:t>
            </a:r>
          </a:p>
          <a:p>
            <a:r>
              <a:rPr lang="en-US" altLang="ja-JP" sz="2000" smtClean="0">
                <a:solidFill>
                  <a:schemeClr val="bg1">
                    <a:lumMod val="75000"/>
                  </a:schemeClr>
                </a:solidFill>
                <a:latin typeface="VL ゴシック" pitchFamily="49" charset="-128"/>
                <a:ea typeface="VL ゴシック" pitchFamily="49" charset="-128"/>
              </a:rPr>
              <a:t>typedef rule&lt;std::string::const_iterator, result_type()&gt; rule_type;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rule_type r =</a:t>
            </a:r>
          </a:p>
          <a:p>
            <a:r>
              <a:rPr lang="en-US" altLang="ja-JP" sz="2000" smtClean="0">
                <a:solidFill>
                  <a:srgbClr val="C00000"/>
                </a:solidFill>
                <a:latin typeface="VL ゴシック" pitchFamily="49" charset="-128"/>
                <a:ea typeface="VL ゴシック" pitchFamily="49" charset="-128"/>
              </a:rPr>
              <a:t>           omit[*(char_ - '(')] </a:t>
            </a:r>
            <a:r>
              <a:rPr lang="en-US" altLang="ja-JP" sz="2000" smtClean="0">
                <a:latin typeface="VL ゴシック" pitchFamily="49" charset="-128"/>
                <a:ea typeface="VL ゴシック" pitchFamily="49" charset="-128"/>
              </a:rPr>
              <a:t>&gt;&gt; ‘(’ &gt;&gt; int_ &gt;&gt; ‘)’;</a:t>
            </a:r>
          </a:p>
          <a:p>
            <a:endParaRPr lang="en-US" altLang="ja-JP" sz="2000" smtClean="0">
              <a:latin typeface="VL ゴシック" pitchFamily="49" charset="-128"/>
              <a:ea typeface="VL ゴシック" pitchFamily="49" charset="-128"/>
            </a:endParaRPr>
          </a:p>
          <a:p>
            <a:r>
              <a:rPr lang="en-US" altLang="ja-JP" sz="2000" smtClean="0">
                <a:solidFill>
                  <a:schemeClr val="bg1">
                    <a:lumMod val="75000"/>
                  </a:schemeClr>
                </a:solidFill>
                <a:latin typeface="VL ゴシック" pitchFamily="49" charset="-128"/>
                <a:ea typeface="VL ゴシック" pitchFamily="49" charset="-128"/>
              </a:rPr>
              <a:t>result_type result;</a:t>
            </a:r>
          </a:p>
          <a:p>
            <a:r>
              <a:rPr lang="en-US" altLang="ja-JP" sz="2000" smtClean="0">
                <a:solidFill>
                  <a:schemeClr val="bg1">
                    <a:lumMod val="75000"/>
                  </a:schemeClr>
                </a:solidFill>
                <a:latin typeface="VL ゴシック" pitchFamily="49" charset="-128"/>
                <a:ea typeface="VL ゴシック" pitchFamily="49" charset="-128"/>
              </a:rPr>
              <a:t>parse(s, r, result);</a:t>
            </a:r>
          </a:p>
          <a:p>
            <a:endParaRPr lang="en-US" altLang="ja-JP" sz="2000" smtClean="0">
              <a:solidFill>
                <a:schemeClr val="bg1">
                  <a:lumMod val="75000"/>
                </a:schemeClr>
              </a:solidFill>
              <a:latin typeface="VL ゴシック" pitchFamily="49" charset="-128"/>
              <a:ea typeface="VL ゴシック" pitchFamily="49" charset="-128"/>
            </a:endParaRPr>
          </a:p>
          <a:p>
            <a:r>
              <a:rPr lang="en-US" altLang="ja-JP" sz="2000" smtClean="0">
                <a:solidFill>
                  <a:schemeClr val="bg1">
                    <a:lumMod val="75000"/>
                  </a:schemeClr>
                </a:solidFill>
                <a:latin typeface="VL ゴシック" pitchFamily="49" charset="-128"/>
                <a:ea typeface="VL ゴシック" pitchFamily="49" charset="-128"/>
              </a:rPr>
              <a:t>std::cout &lt;&lt; result &lt;&lt; std::endl;</a:t>
            </a:r>
          </a:p>
        </p:txBody>
      </p:sp>
      <p:sp>
        <p:nvSpPr>
          <p:cNvPr id="7" name="テキスト ボックス 6"/>
          <p:cNvSpPr txBox="1"/>
          <p:nvPr/>
        </p:nvSpPr>
        <p:spPr>
          <a:xfrm>
            <a:off x="214282" y="5715016"/>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123</a:t>
            </a:r>
          </a:p>
          <a:p>
            <a:endParaRPr kumimoji="1" lang="en-US" altLang="ja-JP" smtClean="0">
              <a:latin typeface="M+2P+IPAG" pitchFamily="2" charset="-128"/>
              <a:ea typeface="M+2P+IPAG" pitchFamily="2" charset="-128"/>
            </a:endParaRPr>
          </a:p>
          <a:p>
            <a:endParaRPr kumimoji="1" lang="ja-JP" altLang="en-US">
              <a:latin typeface="M+2P+IPAG" pitchFamily="2" charset="-128"/>
              <a:ea typeface="M+2P+IPAG" pitchFamily="2"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2910" y="-24"/>
            <a:ext cx="8043890" cy="654032"/>
          </a:xfrm>
        </p:spPr>
        <p:txBody>
          <a:bodyPr>
            <a:normAutofit/>
          </a:bodyPr>
          <a:lstStyle/>
          <a:p>
            <a:r>
              <a:rPr kumimoji="1" lang="ja-JP" altLang="en-US" sz="3600" smtClean="0"/>
              <a:t>パーサーディレクティブの例 </a:t>
            </a:r>
            <a:r>
              <a:rPr kumimoji="1" lang="en-US" altLang="ja-JP" sz="3600" smtClean="0"/>
              <a:t>1/2</a:t>
            </a:r>
            <a:endParaRPr kumimoji="1" lang="ja-JP" altLang="en-US" sz="3600"/>
          </a:p>
        </p:txBody>
      </p:sp>
      <p:sp>
        <p:nvSpPr>
          <p:cNvPr id="4" name="コンテンツ プレースホルダ 2"/>
          <p:cNvSpPr>
            <a:spLocks noGrp="1"/>
          </p:cNvSpPr>
          <p:nvPr>
            <p:ph idx="1"/>
          </p:nvPr>
        </p:nvSpPr>
        <p:spPr>
          <a:xfrm>
            <a:off x="457200" y="857232"/>
            <a:ext cx="8229600" cy="642942"/>
          </a:xfrm>
        </p:spPr>
        <p:txBody>
          <a:bodyPr>
            <a:noAutofit/>
          </a:bodyPr>
          <a:lstStyle/>
          <a:p>
            <a:pPr>
              <a:buNone/>
            </a:pPr>
            <a:r>
              <a:rPr lang="en-US" altLang="ja-JP" sz="2800" smtClean="0">
                <a:latin typeface="VL ゴシック" pitchFamily="1" charset="-128"/>
                <a:ea typeface="VL ゴシック" pitchFamily="1" charset="-128"/>
                <a:cs typeface="Courier New" pitchFamily="49" charset="0"/>
              </a:rPr>
              <a:t>N</a:t>
            </a:r>
            <a:r>
              <a:rPr lang="ja-JP" altLang="en-US" sz="2800" smtClean="0">
                <a:latin typeface="VL ゴシック" pitchFamily="1" charset="-128"/>
                <a:ea typeface="VL ゴシック" pitchFamily="1" charset="-128"/>
                <a:cs typeface="Courier New" pitchFamily="49" charset="0"/>
              </a:rPr>
              <a:t>個のデータを読む。</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1857364"/>
            <a:ext cx="8786842" cy="3785652"/>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const std::string s = “(123)(456)(789)”;</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typedef std::vector&lt;int&gt; result_type;</a:t>
            </a:r>
          </a:p>
          <a:p>
            <a:r>
              <a:rPr lang="en-US" altLang="ja-JP" sz="2000" smtClean="0">
                <a:solidFill>
                  <a:schemeClr val="bg1">
                    <a:lumMod val="75000"/>
                  </a:schemeClr>
                </a:solidFill>
                <a:latin typeface="VL ゴシック" pitchFamily="49" charset="-128"/>
                <a:ea typeface="VL ゴシック" pitchFamily="49" charset="-128"/>
              </a:rPr>
              <a:t>typedef rule&lt;std::string::const_iterator, result_type()&gt; rule_type;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rule_type r =</a:t>
            </a:r>
          </a:p>
          <a:p>
            <a:r>
              <a:rPr lang="en-US" altLang="ja-JP" sz="2000" smtClean="0">
                <a:solidFill>
                  <a:srgbClr val="C00000"/>
                </a:solidFill>
                <a:latin typeface="VL ゴシック" pitchFamily="49" charset="-128"/>
                <a:ea typeface="VL ゴシック" pitchFamily="49" charset="-128"/>
              </a:rPr>
              <a:t>           repeat(3)[</a:t>
            </a:r>
            <a:r>
              <a:rPr lang="en-US" altLang="ja-JP" sz="2000" smtClean="0">
                <a:latin typeface="VL ゴシック" pitchFamily="49" charset="-128"/>
                <a:ea typeface="VL ゴシック" pitchFamily="49" charset="-128"/>
              </a:rPr>
              <a:t>‘(’ &gt;&gt; int_ &gt;&gt; ‘)’</a:t>
            </a:r>
            <a:r>
              <a:rPr lang="en-US" altLang="ja-JP" sz="2000" smtClean="0">
                <a:solidFill>
                  <a:srgbClr val="C0000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 (3)</a:t>
            </a:r>
            <a:r>
              <a:rPr lang="ja-JP" altLang="en-US" sz="2000" smtClean="0">
                <a:latin typeface="VL ゴシック" pitchFamily="49" charset="-128"/>
                <a:ea typeface="VL ゴシック" pitchFamily="49" charset="-128"/>
              </a:rPr>
              <a:t>は省略可</a:t>
            </a:r>
            <a:endParaRPr lang="en-US" altLang="ja-JP" sz="2000" smtClean="0">
              <a:latin typeface="VL ゴシック" pitchFamily="49" charset="-128"/>
              <a:ea typeface="VL ゴシック" pitchFamily="49" charset="-128"/>
            </a:endParaRPr>
          </a:p>
          <a:p>
            <a:endParaRPr lang="en-US" altLang="ja-JP" sz="2000" smtClean="0">
              <a:latin typeface="VL ゴシック" pitchFamily="49" charset="-128"/>
              <a:ea typeface="VL ゴシック" pitchFamily="49" charset="-128"/>
            </a:endParaRPr>
          </a:p>
          <a:p>
            <a:r>
              <a:rPr lang="en-US" altLang="ja-JP" sz="2000" smtClean="0">
                <a:solidFill>
                  <a:schemeClr val="bg1">
                    <a:lumMod val="75000"/>
                  </a:schemeClr>
                </a:solidFill>
                <a:latin typeface="VL ゴシック" pitchFamily="49" charset="-128"/>
                <a:ea typeface="VL ゴシック" pitchFamily="49" charset="-128"/>
              </a:rPr>
              <a:t>result_type result;</a:t>
            </a:r>
          </a:p>
          <a:p>
            <a:r>
              <a:rPr lang="en-US" altLang="ja-JP" sz="2000" smtClean="0">
                <a:solidFill>
                  <a:schemeClr val="bg1">
                    <a:lumMod val="75000"/>
                  </a:schemeClr>
                </a:solidFill>
                <a:latin typeface="VL ゴシック" pitchFamily="49" charset="-128"/>
                <a:ea typeface="VL ゴシック" pitchFamily="49" charset="-128"/>
              </a:rPr>
              <a:t>parse(s, r, result);</a:t>
            </a:r>
          </a:p>
          <a:p>
            <a:endParaRPr lang="en-US" altLang="ja-JP" sz="2000" smtClean="0">
              <a:solidFill>
                <a:schemeClr val="bg1">
                  <a:lumMod val="75000"/>
                </a:schemeClr>
              </a:solidFill>
              <a:latin typeface="VL ゴシック" pitchFamily="49" charset="-128"/>
              <a:ea typeface="VL ゴシック" pitchFamily="49" charset="-128"/>
            </a:endParaRPr>
          </a:p>
          <a:p>
            <a:r>
              <a:rPr lang="en-US" altLang="ja-JP" sz="2000" smtClean="0">
                <a:solidFill>
                  <a:schemeClr val="bg1">
                    <a:lumMod val="75000"/>
                  </a:schemeClr>
                </a:solidFill>
                <a:latin typeface="VL ゴシック" pitchFamily="49" charset="-128"/>
                <a:ea typeface="VL ゴシック" pitchFamily="49" charset="-128"/>
              </a:rPr>
              <a:t>boost::for_each(result, disp)</a:t>
            </a:r>
          </a:p>
        </p:txBody>
      </p:sp>
      <p:sp>
        <p:nvSpPr>
          <p:cNvPr id="7" name="テキスト ボックス 6"/>
          <p:cNvSpPr txBox="1"/>
          <p:nvPr/>
        </p:nvSpPr>
        <p:spPr>
          <a:xfrm>
            <a:off x="214282" y="5715016"/>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123 456 789</a:t>
            </a:r>
          </a:p>
          <a:p>
            <a:endParaRPr kumimoji="1" lang="en-US" altLang="ja-JP" smtClean="0">
              <a:latin typeface="M+2P+IPAG" pitchFamily="2" charset="-128"/>
              <a:ea typeface="M+2P+IPAG" pitchFamily="2" charset="-128"/>
            </a:endParaRPr>
          </a:p>
          <a:p>
            <a:endParaRPr kumimoji="1" lang="ja-JP" altLang="en-US">
              <a:latin typeface="M+2P+IPAG" pitchFamily="2" charset="-128"/>
              <a:ea typeface="M+2P+IPAG" pitchFamily="2"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2910" y="-24"/>
            <a:ext cx="8043890" cy="654032"/>
          </a:xfrm>
        </p:spPr>
        <p:txBody>
          <a:bodyPr>
            <a:normAutofit/>
          </a:bodyPr>
          <a:lstStyle/>
          <a:p>
            <a:r>
              <a:rPr kumimoji="1" lang="ja-JP" altLang="en-US" sz="3600" smtClean="0"/>
              <a:t>最後の例 </a:t>
            </a:r>
            <a:r>
              <a:rPr kumimoji="1" lang="en-US" altLang="ja-JP" sz="3600" smtClean="0"/>
              <a:t>1/2</a:t>
            </a:r>
            <a:endParaRPr kumimoji="1" lang="ja-JP" altLang="en-US" sz="3600"/>
          </a:p>
        </p:txBody>
      </p:sp>
      <p:sp>
        <p:nvSpPr>
          <p:cNvPr id="4" name="コンテンツ プレースホルダ 2"/>
          <p:cNvSpPr>
            <a:spLocks noGrp="1"/>
          </p:cNvSpPr>
          <p:nvPr>
            <p:ph idx="1"/>
          </p:nvPr>
        </p:nvSpPr>
        <p:spPr>
          <a:xfrm>
            <a:off x="457200" y="857232"/>
            <a:ext cx="8229600" cy="642942"/>
          </a:xfrm>
        </p:spPr>
        <p:txBody>
          <a:bodyPr>
            <a:noAutofit/>
          </a:bodyPr>
          <a:lstStyle/>
          <a:p>
            <a:pPr>
              <a:buNone/>
            </a:pPr>
            <a:r>
              <a:rPr lang="ja-JP" altLang="en-US" sz="2800" smtClean="0">
                <a:latin typeface="VL ゴシック" pitchFamily="1" charset="-128"/>
                <a:ea typeface="VL ゴシック" pitchFamily="1" charset="-128"/>
                <a:cs typeface="Courier New" pitchFamily="49" charset="0"/>
              </a:rPr>
              <a:t>パース時に構造体に一発変換する</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1857364"/>
            <a:ext cx="8786842" cy="3785652"/>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struct person {</a:t>
            </a:r>
          </a:p>
          <a:p>
            <a:r>
              <a:rPr lang="en-US" altLang="ja-JP" sz="2000" smtClean="0">
                <a:latin typeface="VL ゴシック" pitchFamily="49" charset="-128"/>
                <a:ea typeface="VL ゴシック" pitchFamily="49" charset="-128"/>
              </a:rPr>
              <a:t>    int id;</a:t>
            </a:r>
          </a:p>
          <a:p>
            <a:r>
              <a:rPr lang="en-US" altLang="ja-JP" sz="2000" smtClean="0">
                <a:latin typeface="VL ゴシック" pitchFamily="49" charset="-128"/>
                <a:ea typeface="VL ゴシック" pitchFamily="49" charset="-128"/>
              </a:rPr>
              <a:t>    std::string name;</a:t>
            </a:r>
          </a:p>
          <a:p>
            <a:r>
              <a:rPr lang="en-US" altLang="ja-JP" sz="2000" smtClean="0">
                <a:latin typeface="VL ゴシック" pitchFamily="49" charset="-128"/>
                <a:ea typeface="VL ゴシック" pitchFamily="49" charset="-128"/>
              </a:rPr>
              <a:t>    int age;</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solidFill>
                  <a:srgbClr val="C00000"/>
                </a:solidFill>
                <a:latin typeface="VL ゴシック" pitchFamily="49" charset="-128"/>
                <a:ea typeface="VL ゴシック" pitchFamily="49" charset="-128"/>
              </a:rPr>
              <a:t>BOOST_FUSION_ADAPT_STRUCT</a:t>
            </a:r>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person,</a:t>
            </a:r>
          </a:p>
          <a:p>
            <a:r>
              <a:rPr lang="en-US" altLang="ja-JP" sz="2000" smtClean="0">
                <a:latin typeface="VL ゴシック" pitchFamily="49" charset="-128"/>
                <a:ea typeface="VL ゴシック" pitchFamily="49" charset="-128"/>
              </a:rPr>
              <a:t>    (int, id)</a:t>
            </a:r>
          </a:p>
          <a:p>
            <a:r>
              <a:rPr lang="en-US" altLang="ja-JP" sz="2000" smtClean="0">
                <a:latin typeface="VL ゴシック" pitchFamily="49" charset="-128"/>
                <a:ea typeface="VL ゴシック" pitchFamily="49" charset="-128"/>
              </a:rPr>
              <a:t>    (std::string, name)</a:t>
            </a:r>
          </a:p>
          <a:p>
            <a:r>
              <a:rPr lang="en-US" altLang="ja-JP" sz="2000" smtClean="0">
                <a:latin typeface="VL ゴシック" pitchFamily="49" charset="-128"/>
                <a:ea typeface="VL ゴシック" pitchFamily="49" charset="-128"/>
              </a:rPr>
              <a:t>    (int, age)</a:t>
            </a:r>
          </a:p>
          <a:p>
            <a:r>
              <a:rPr lang="en-US" altLang="ja-JP" sz="2000" smtClean="0">
                <a:latin typeface="VL ゴシック" pitchFamily="49" charset="-128"/>
                <a:ea typeface="VL ゴシック" pitchFamily="49" charset="-128"/>
              </a:rPr>
              <a:t>)</a:t>
            </a:r>
          </a:p>
        </p:txBody>
      </p:sp>
      <p:sp>
        <p:nvSpPr>
          <p:cNvPr id="8" name="テキスト ボックス 7"/>
          <p:cNvSpPr txBox="1"/>
          <p:nvPr/>
        </p:nvSpPr>
        <p:spPr>
          <a:xfrm>
            <a:off x="767675" y="5761041"/>
            <a:ext cx="7590539" cy="954107"/>
          </a:xfrm>
          <a:prstGeom prst="rect">
            <a:avLst/>
          </a:prstGeom>
          <a:noFill/>
        </p:spPr>
        <p:txBody>
          <a:bodyPr wrap="none" rtlCol="0">
            <a:spAutoFit/>
          </a:bodyPr>
          <a:lstStyle/>
          <a:p>
            <a:r>
              <a:rPr kumimoji="1" lang="en-US" altLang="ja-JP" sz="2800" smtClean="0"/>
              <a:t>Boost.Fusion</a:t>
            </a:r>
            <a:r>
              <a:rPr kumimoji="1" lang="ja-JP" altLang="en-US" sz="2800" smtClean="0"/>
              <a:t>には、ユーザー定義の型を</a:t>
            </a:r>
            <a:endParaRPr kumimoji="1" lang="en-US" altLang="ja-JP" sz="2800" smtClean="0"/>
          </a:p>
          <a:p>
            <a:r>
              <a:rPr kumimoji="1" lang="en-US" altLang="ja-JP" sz="2800" smtClean="0"/>
              <a:t>Fusion</a:t>
            </a:r>
            <a:r>
              <a:rPr kumimoji="1" lang="ja-JP" altLang="en-US" sz="2800" smtClean="0"/>
              <a:t>のシーケンスとしてアダプトする機能がある</a:t>
            </a:r>
            <a:endParaRPr kumimoji="1" lang="ja-JP"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24"/>
            <a:ext cx="7472386" cy="654032"/>
          </a:xfrm>
        </p:spPr>
        <p:txBody>
          <a:bodyPr>
            <a:normAutofit fontScale="90000"/>
          </a:bodyPr>
          <a:lstStyle/>
          <a:p>
            <a:r>
              <a:rPr kumimoji="1" lang="ja-JP" altLang="en-US" smtClean="0"/>
              <a:t>最後の例 </a:t>
            </a:r>
            <a:r>
              <a:rPr kumimoji="1" lang="en-US" altLang="ja-JP" smtClean="0"/>
              <a:t>2/2</a:t>
            </a:r>
            <a:endParaRPr kumimoji="1" lang="ja-JP" altLang="en-US"/>
          </a:p>
        </p:txBody>
      </p:sp>
      <p:sp>
        <p:nvSpPr>
          <p:cNvPr id="4" name="コンテンツ プレースホルダ 2"/>
          <p:cNvSpPr>
            <a:spLocks noGrp="1"/>
          </p:cNvSpPr>
          <p:nvPr>
            <p:ph idx="1"/>
          </p:nvPr>
        </p:nvSpPr>
        <p:spPr>
          <a:xfrm>
            <a:off x="457200" y="885820"/>
            <a:ext cx="8229600" cy="542916"/>
          </a:xfrm>
        </p:spPr>
        <p:txBody>
          <a:bodyPr>
            <a:noAutofit/>
          </a:bodyPr>
          <a:lstStyle/>
          <a:p>
            <a:pPr>
              <a:buNone/>
            </a:pPr>
            <a:r>
              <a:rPr lang="ja-JP" altLang="en-US" sz="2800" smtClean="0">
                <a:latin typeface="VL ゴシック" pitchFamily="1" charset="-128"/>
                <a:ea typeface="VL ゴシック" pitchFamily="1" charset="-128"/>
                <a:cs typeface="Courier New" pitchFamily="49" charset="0"/>
              </a:rPr>
              <a:t>構造体で結果を受け取る</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1571612"/>
            <a:ext cx="8786842" cy="4093428"/>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const std::string s = “123,Akira,25”;</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typedef </a:t>
            </a:r>
            <a:r>
              <a:rPr lang="en-US" altLang="ja-JP" sz="2000" smtClean="0">
                <a:solidFill>
                  <a:srgbClr val="C00000"/>
                </a:solidFill>
                <a:latin typeface="VL ゴシック" pitchFamily="49" charset="-128"/>
                <a:ea typeface="VL ゴシック" pitchFamily="49" charset="-128"/>
              </a:rPr>
              <a:t>person</a:t>
            </a:r>
            <a:r>
              <a:rPr lang="en-US" altLang="ja-JP" sz="2000" smtClean="0">
                <a:latin typeface="VL ゴシック" pitchFamily="49" charset="-128"/>
                <a:ea typeface="VL ゴシック" pitchFamily="49" charset="-128"/>
              </a:rPr>
              <a:t> result_type;</a:t>
            </a:r>
          </a:p>
          <a:p>
            <a:r>
              <a:rPr lang="en-US" altLang="ja-JP" sz="2000" smtClean="0">
                <a:solidFill>
                  <a:schemeClr val="bg1">
                    <a:lumMod val="75000"/>
                  </a:schemeClr>
                </a:solidFill>
                <a:latin typeface="VL ゴシック" pitchFamily="49" charset="-128"/>
                <a:ea typeface="VL ゴシック" pitchFamily="49" charset="-128"/>
              </a:rPr>
              <a:t>typedef rule&lt;std::string::const_iterator, result_type()&gt; rule_type;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rule_type r =</a:t>
            </a:r>
          </a:p>
          <a:p>
            <a:r>
              <a:rPr lang="en-US" altLang="ja-JP" sz="2000" smtClean="0">
                <a:solidFill>
                  <a:srgbClr val="C00000"/>
                </a:solidFill>
                <a:latin typeface="VL ゴシック" pitchFamily="49" charset="-128"/>
                <a:ea typeface="VL ゴシック" pitchFamily="49" charset="-128"/>
              </a:rPr>
              <a:t>         int_ &gt;&gt; ‘,’ &gt;&gt; *(char_ - ‘,’) &gt;&gt; ‘,’ &gt;&gt; int_</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solidFill>
                  <a:schemeClr val="bg1">
                    <a:lumMod val="75000"/>
                  </a:schemeClr>
                </a:solidFill>
                <a:latin typeface="VL ゴシック" pitchFamily="49" charset="-128"/>
                <a:ea typeface="VL ゴシック" pitchFamily="49" charset="-128"/>
              </a:rPr>
              <a:t>result_type p;</a:t>
            </a:r>
          </a:p>
          <a:p>
            <a:r>
              <a:rPr lang="en-US" altLang="ja-JP" sz="2000" smtClean="0">
                <a:solidFill>
                  <a:schemeClr val="bg1">
                    <a:lumMod val="75000"/>
                  </a:schemeClr>
                </a:solidFill>
                <a:latin typeface="VL ゴシック" pitchFamily="49" charset="-128"/>
                <a:ea typeface="VL ゴシック" pitchFamily="49" charset="-128"/>
              </a:rPr>
              <a:t>parse(s, r, p);</a:t>
            </a:r>
          </a:p>
          <a:p>
            <a:endParaRPr lang="en-US" altLang="ja-JP" sz="2000" smtClean="0">
              <a:solidFill>
                <a:schemeClr val="bg1">
                  <a:lumMod val="75000"/>
                </a:schemeClr>
              </a:solidFill>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std::cout &lt;&lt; p.id &lt;&lt; “ ” &lt;&lt; p.name &lt;&lt; “ ”</a:t>
            </a:r>
          </a:p>
          <a:p>
            <a:r>
              <a:rPr lang="en-US" altLang="ja-JP" sz="2000" smtClean="0">
                <a:latin typeface="VL ゴシック" pitchFamily="49" charset="-128"/>
                <a:ea typeface="VL ゴシック" pitchFamily="49" charset="-128"/>
              </a:rPr>
              <a:t>          &lt;&lt; p.age &lt;&lt; std::endl;</a:t>
            </a:r>
          </a:p>
        </p:txBody>
      </p:sp>
      <p:sp>
        <p:nvSpPr>
          <p:cNvPr id="7" name="テキスト ボックス 6"/>
          <p:cNvSpPr txBox="1"/>
          <p:nvPr/>
        </p:nvSpPr>
        <p:spPr>
          <a:xfrm>
            <a:off x="214282" y="5791818"/>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123 Akira 25</a:t>
            </a:r>
          </a:p>
          <a:p>
            <a:endParaRPr kumimoji="1" lang="en-US" altLang="ja-JP" smtClean="0">
              <a:latin typeface="M+2P+IPAG" pitchFamily="2" charset="-128"/>
              <a:ea typeface="M+2P+IPAG" pitchFamily="2" charset="-128"/>
            </a:endParaRPr>
          </a:p>
          <a:p>
            <a:endParaRPr kumimoji="1" lang="ja-JP" altLang="en-US">
              <a:latin typeface="M+2P+IPAG" pitchFamily="2" charset="-128"/>
              <a:ea typeface="M+2P+IPAG" pitchFamily="2"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話さなかったこと</a:t>
            </a:r>
            <a:endParaRPr kumimoji="1" lang="ja-JP" altLang="en-US"/>
          </a:p>
        </p:txBody>
      </p:sp>
      <p:sp>
        <p:nvSpPr>
          <p:cNvPr id="3" name="コンテンツ プレースホルダ 2"/>
          <p:cNvSpPr>
            <a:spLocks noGrp="1"/>
          </p:cNvSpPr>
          <p:nvPr>
            <p:ph idx="1"/>
          </p:nvPr>
        </p:nvSpPr>
        <p:spPr>
          <a:xfrm>
            <a:off x="457200" y="1428736"/>
            <a:ext cx="8229600" cy="4697427"/>
          </a:xfrm>
        </p:spPr>
        <p:txBody>
          <a:bodyPr/>
          <a:lstStyle/>
          <a:p>
            <a:r>
              <a:rPr kumimoji="1" lang="ja-JP" altLang="en-US" smtClean="0"/>
              <a:t>セマンティックアクション</a:t>
            </a:r>
            <a:endParaRPr kumimoji="1" lang="en-US" altLang="ja-JP" smtClean="0"/>
          </a:p>
          <a:p>
            <a:r>
              <a:rPr lang="en-US" altLang="ja-JP" smtClean="0"/>
              <a:t>Spirit.Phoenix</a:t>
            </a:r>
            <a:r>
              <a:rPr lang="ja-JP" altLang="en-US" smtClean="0"/>
              <a:t>との連携</a:t>
            </a:r>
            <a:endParaRPr kumimoji="1" lang="en-US" altLang="ja-JP" smtClean="0"/>
          </a:p>
          <a:p>
            <a:r>
              <a:rPr lang="ja-JP" altLang="en-US" smtClean="0"/>
              <a:t>文字コードの扱いほげほげ</a:t>
            </a:r>
            <a:endParaRPr lang="en-US" altLang="ja-JP" smtClean="0"/>
          </a:p>
          <a:p>
            <a:r>
              <a:rPr kumimoji="1" lang="ja-JP" altLang="en-US" smtClean="0"/>
              <a:t>イテレータによる遅延パース</a:t>
            </a:r>
            <a:endParaRPr kumimoji="1" lang="en-US" altLang="ja-JP" smtClean="0"/>
          </a:p>
          <a:p>
            <a:r>
              <a:rPr lang="ja-JP" altLang="en-US" smtClean="0"/>
              <a:t>エラー処理</a:t>
            </a:r>
            <a:endParaRPr kumimoji="1"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まとめ</a:t>
            </a:r>
            <a:endParaRPr kumimoji="1" lang="ja-JP" altLang="en-US"/>
          </a:p>
        </p:txBody>
      </p:sp>
      <p:sp>
        <p:nvSpPr>
          <p:cNvPr id="3" name="コンテンツ プレースホルダ 2"/>
          <p:cNvSpPr>
            <a:spLocks noGrp="1"/>
          </p:cNvSpPr>
          <p:nvPr>
            <p:ph idx="1"/>
          </p:nvPr>
        </p:nvSpPr>
        <p:spPr/>
        <p:txBody>
          <a:bodyPr/>
          <a:lstStyle/>
          <a:p>
            <a:r>
              <a:rPr kumimoji="1" lang="en-US" altLang="ja-JP" smtClean="0"/>
              <a:t>Spirit.Qi</a:t>
            </a:r>
            <a:r>
              <a:rPr kumimoji="1" lang="ja-JP" altLang="en-US" smtClean="0"/>
              <a:t>は簡単かつ強力です。</a:t>
            </a:r>
            <a:endParaRPr kumimoji="1" lang="en-US" altLang="ja-JP" smtClean="0"/>
          </a:p>
          <a:p>
            <a:r>
              <a:rPr kumimoji="1" lang="ja-JP" altLang="en-US" smtClean="0"/>
              <a:t>構造体へも一発パースできます。</a:t>
            </a:r>
            <a:endParaRPr kumimoji="1" lang="en-US" altLang="ja-JP" smtClean="0"/>
          </a:p>
          <a:p>
            <a:r>
              <a:rPr lang="ja-JP" altLang="en-US" smtClean="0"/>
              <a:t>読めます。</a:t>
            </a:r>
            <a:endParaRPr lang="en-US" altLang="ja-JP" smtClean="0"/>
          </a:p>
          <a:p>
            <a:endParaRPr kumimoji="1" lang="en-US" altLang="ja-JP" smtClean="0"/>
          </a:p>
          <a:p>
            <a:r>
              <a:rPr lang="ja-JP" altLang="en-US" smtClean="0"/>
              <a:t>ドキュメント</a:t>
            </a:r>
            <a:r>
              <a:rPr lang="en-US" altLang="ja-JP" smtClean="0"/>
              <a:t> </a:t>
            </a:r>
            <a:r>
              <a:rPr lang="en-US" altLang="ja-JP" sz="2800" smtClean="0">
                <a:hlinkClick r:id="rId2"/>
              </a:rPr>
              <a:t>http://www.boost.org/libs/spirit/doc/html/spirit/qi.html</a:t>
            </a:r>
            <a:endParaRPr lang="en-US" altLang="ja-JP" sz="28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アジェンダ</a:t>
            </a:r>
            <a:endParaRPr kumimoji="1" lang="ja-JP" altLang="en-US"/>
          </a:p>
        </p:txBody>
      </p:sp>
      <p:sp>
        <p:nvSpPr>
          <p:cNvPr id="3" name="コンテンツ プレースホルダ 2"/>
          <p:cNvSpPr>
            <a:spLocks noGrp="1"/>
          </p:cNvSpPr>
          <p:nvPr>
            <p:ph idx="1"/>
          </p:nvPr>
        </p:nvSpPr>
        <p:spPr>
          <a:xfrm>
            <a:off x="1000100" y="1714488"/>
            <a:ext cx="7643866" cy="5000660"/>
          </a:xfrm>
          <a:noFill/>
          <a:ln>
            <a:noFill/>
          </a:ln>
        </p:spPr>
        <p:txBody>
          <a:bodyPr>
            <a:normAutofit/>
          </a:bodyPr>
          <a:lstStyle/>
          <a:p>
            <a:pPr marL="514350" indent="-514350">
              <a:buAutoNum type="arabicPeriod"/>
            </a:pPr>
            <a:r>
              <a:rPr lang="en-US" altLang="ja-JP" smtClean="0"/>
              <a:t>MultiIndex</a:t>
            </a:r>
          </a:p>
          <a:p>
            <a:pPr marL="514350" indent="-514350">
              <a:buAutoNum type="arabicPeriod"/>
            </a:pPr>
            <a:r>
              <a:rPr lang="en-US" altLang="ja-JP" smtClean="0"/>
              <a:t>Spirit.Qi</a:t>
            </a:r>
          </a:p>
          <a:p>
            <a:pPr marL="514350" indent="-514350">
              <a:buAutoNum type="arabicPeriod"/>
            </a:pPr>
            <a:r>
              <a:rPr lang="en-US" altLang="ja-JP" smtClean="0"/>
              <a:t>PropertyTree</a:t>
            </a:r>
          </a:p>
          <a:p>
            <a:pPr marL="514350" indent="-514350">
              <a:buAutoNum type="arabicPeriod"/>
            </a:pPr>
            <a:r>
              <a:rPr lang="en-US" altLang="ja-JP" smtClean="0"/>
              <a:t>Range 2.0</a:t>
            </a:r>
          </a:p>
          <a:p>
            <a:pPr marL="514350" indent="-514350">
              <a:buAutoNum type="arabicPeriod"/>
            </a:pPr>
            <a:r>
              <a:rPr lang="en-US" altLang="ja-JP" smtClean="0"/>
              <a:t>Under Construction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 </a:t>
            </a:r>
            <a:endParaRPr kumimoji="1" lang="ja-JP" altLang="en-US"/>
          </a:p>
        </p:txBody>
      </p:sp>
      <p:sp>
        <p:nvSpPr>
          <p:cNvPr id="3" name="コンテンツ プレースホルダ 2"/>
          <p:cNvSpPr>
            <a:spLocks noGrp="1"/>
          </p:cNvSpPr>
          <p:nvPr>
            <p:ph idx="1"/>
          </p:nvPr>
        </p:nvSpPr>
        <p:spPr>
          <a:xfrm>
            <a:off x="857224" y="2143116"/>
            <a:ext cx="3471858" cy="785818"/>
          </a:xfrm>
        </p:spPr>
        <p:txBody>
          <a:bodyPr>
            <a:noAutofit/>
          </a:bodyPr>
          <a:lstStyle/>
          <a:p>
            <a:pPr>
              <a:buNone/>
            </a:pPr>
            <a:r>
              <a:rPr kumimoji="1" lang="en-US" altLang="ja-JP" sz="2800" b="1" u="sng" smtClean="0">
                <a:solidFill>
                  <a:schemeClr val="tx1">
                    <a:lumMod val="75000"/>
                    <a:lumOff val="25000"/>
                  </a:schemeClr>
                </a:solidFill>
                <a:latin typeface="Lucida Console" pitchFamily="49" charset="0"/>
                <a:ea typeface="Batang" pitchFamily="18" charset="-127"/>
                <a:cs typeface="Times New Roman" pitchFamily="18" charset="0"/>
              </a:rPr>
              <a:t>Chapter 3</a:t>
            </a:r>
            <a:endParaRPr lang="en-US" altLang="ja-JP" sz="2800" b="1" u="sng" smtClean="0">
              <a:solidFill>
                <a:schemeClr val="tx1">
                  <a:lumMod val="75000"/>
                  <a:lumOff val="25000"/>
                </a:schemeClr>
              </a:solidFill>
              <a:latin typeface="Lucida Console" pitchFamily="49" charset="0"/>
              <a:ea typeface="Batang" pitchFamily="18" charset="-127"/>
              <a:cs typeface="Times New Roman" pitchFamily="18" charset="0"/>
            </a:endParaRPr>
          </a:p>
        </p:txBody>
      </p:sp>
      <p:sp>
        <p:nvSpPr>
          <p:cNvPr id="4" name="コンテンツ プレースホルダ 2"/>
          <p:cNvSpPr txBox="1">
            <a:spLocks/>
          </p:cNvSpPr>
          <p:nvPr/>
        </p:nvSpPr>
        <p:spPr>
          <a:xfrm>
            <a:off x="3428992" y="3929066"/>
            <a:ext cx="4900618" cy="57150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u="none" strike="noStrike" kern="1200" cap="none" spc="0" normalizeH="0" baseline="0" noProof="0" smtClean="0">
                <a:ln>
                  <a:noFill/>
                </a:ln>
                <a:solidFill>
                  <a:srgbClr val="C00000"/>
                </a:solidFill>
                <a:effectLst/>
                <a:uLnTx/>
                <a:uFillTx/>
                <a:latin typeface="M+2P+IPAG" pitchFamily="2" charset="-128"/>
                <a:ea typeface="M+2P+IPAG" pitchFamily="2" charset="-128"/>
                <a:cs typeface="Courier New" pitchFamily="49" charset="0"/>
              </a:rPr>
              <a:t>ツリー構造</a:t>
            </a:r>
            <a:r>
              <a:rPr lang="ja-JP" altLang="en-US" sz="2400" smtClean="0">
                <a:solidFill>
                  <a:srgbClr val="C00000"/>
                </a:solidFill>
                <a:latin typeface="M+2P+IPAG" pitchFamily="2" charset="-128"/>
                <a:ea typeface="M+2P+IPAG" pitchFamily="2" charset="-128"/>
                <a:cs typeface="Courier New" pitchFamily="49" charset="0"/>
              </a:rPr>
              <a:t>の汎用プロパティ管理</a:t>
            </a:r>
            <a:endParaRPr kumimoji="1" lang="en-US" altLang="ja-JP" sz="2400" u="none" strike="noStrike" kern="1200" cap="none" spc="0" normalizeH="0" baseline="0" noProof="0" smtClean="0">
              <a:ln>
                <a:noFill/>
              </a:ln>
              <a:solidFill>
                <a:srgbClr val="C00000"/>
              </a:solidFill>
              <a:effectLst/>
              <a:uLnTx/>
              <a:uFillTx/>
              <a:latin typeface="M+2P+IPAG" pitchFamily="2" charset="-128"/>
              <a:ea typeface="M+2P+IPAG" pitchFamily="2" charset="-128"/>
              <a:cs typeface="Courier New" pitchFamily="49" charset="0"/>
            </a:endParaRPr>
          </a:p>
        </p:txBody>
      </p:sp>
      <p:sp>
        <p:nvSpPr>
          <p:cNvPr id="5" name="コンテンツ プレースホルダ 2"/>
          <p:cNvSpPr txBox="1">
            <a:spLocks/>
          </p:cNvSpPr>
          <p:nvPr/>
        </p:nvSpPr>
        <p:spPr>
          <a:xfrm>
            <a:off x="0" y="2857496"/>
            <a:ext cx="9144000" cy="107157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6600" b="1" strike="noStrike" kern="1200" cap="none" spc="0" normalizeH="0" baseline="0" noProof="0" smtClean="0">
                <a:ln>
                  <a:noFill/>
                </a:ln>
                <a:solidFill>
                  <a:srgbClr val="C00000"/>
                </a:solidFill>
                <a:effectLst/>
                <a:uLnTx/>
                <a:uFillTx/>
                <a:latin typeface="Batang" pitchFamily="18" charset="-127"/>
                <a:ea typeface="Batang" pitchFamily="18" charset="-127"/>
                <a:cs typeface="Courier New" pitchFamily="49" charset="0"/>
              </a:rPr>
              <a:t>Property Tree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PropertyTree</a:t>
            </a:r>
            <a:r>
              <a:rPr kumimoji="1" lang="ja-JP" altLang="en-US" smtClean="0"/>
              <a:t>とは</a:t>
            </a:r>
            <a:endParaRPr kumimoji="1" lang="ja-JP" altLang="en-US"/>
          </a:p>
        </p:txBody>
      </p:sp>
      <p:sp>
        <p:nvSpPr>
          <p:cNvPr id="3" name="コンテンツ プレースホルダ 2"/>
          <p:cNvSpPr>
            <a:spLocks noGrp="1"/>
          </p:cNvSpPr>
          <p:nvPr>
            <p:ph idx="1"/>
          </p:nvPr>
        </p:nvSpPr>
        <p:spPr/>
        <p:txBody>
          <a:bodyPr/>
          <a:lstStyle/>
          <a:p>
            <a:r>
              <a:rPr kumimoji="1" lang="ja-JP" altLang="en-US" smtClean="0"/>
              <a:t>ツリー構造への一般的なアクセス方法を提供するライブラリ</a:t>
            </a:r>
            <a:endParaRPr kumimoji="1" lang="en-US" altLang="ja-JP" smtClean="0"/>
          </a:p>
          <a:p>
            <a:endParaRPr lang="en-US" altLang="ja-JP" smtClean="0"/>
          </a:p>
          <a:p>
            <a:r>
              <a:rPr lang="ja-JP" altLang="en-US" smtClean="0"/>
              <a:t>使用する型は</a:t>
            </a:r>
            <a:r>
              <a:rPr lang="en-US" altLang="ja-JP" smtClean="0"/>
              <a:t>boost::property_tree::ptree</a:t>
            </a:r>
            <a:endParaRPr lang="ja-JP" altLang="en-US" smtClean="0"/>
          </a:p>
          <a:p>
            <a:endParaRPr lang="en-US" altLang="ja-JP" smtClean="0"/>
          </a:p>
          <a:p>
            <a:r>
              <a:rPr kumimoji="1" lang="ja-JP" altLang="en-US" smtClean="0"/>
              <a:t>待望の</a:t>
            </a:r>
            <a:r>
              <a:rPr kumimoji="1" lang="en-US" altLang="ja-JP" smtClean="0"/>
              <a:t>XML</a:t>
            </a:r>
            <a:r>
              <a:rPr kumimoji="1" lang="ja-JP" altLang="en-US" smtClean="0"/>
              <a:t>パーサー、</a:t>
            </a:r>
            <a:r>
              <a:rPr kumimoji="1" lang="en-US" altLang="ja-JP" smtClean="0"/>
              <a:t>JSON</a:t>
            </a:r>
            <a:r>
              <a:rPr kumimoji="1" lang="ja-JP" altLang="en-US" smtClean="0"/>
              <a:t>パーサー搭載</a:t>
            </a:r>
            <a:endParaRPr kumimoji="1" lang="en-US" altLang="ja-JP" smtClean="0"/>
          </a:p>
          <a:p>
            <a:pPr>
              <a:buNone/>
            </a:pPr>
            <a:r>
              <a:rPr lang="en-US" altLang="ja-JP" sz="2400" smtClean="0"/>
              <a:t>	(</a:t>
            </a:r>
            <a:r>
              <a:rPr lang="ja-JP" altLang="en-US" sz="2400" smtClean="0"/>
              <a:t>他にも、</a:t>
            </a:r>
            <a:r>
              <a:rPr lang="en-US" altLang="ja-JP" sz="2400" smtClean="0"/>
              <a:t>INFO</a:t>
            </a:r>
            <a:r>
              <a:rPr lang="ja-JP" altLang="en-US" sz="2400" smtClean="0"/>
              <a:t>と</a:t>
            </a:r>
            <a:r>
              <a:rPr lang="en-US" altLang="ja-JP" sz="2400" smtClean="0"/>
              <a:t>INI</a:t>
            </a:r>
            <a:r>
              <a:rPr lang="ja-JP" altLang="en-US" sz="2400" smtClean="0"/>
              <a:t>のパーサーがある</a:t>
            </a:r>
            <a:r>
              <a:rPr lang="en-US" altLang="ja-JP" sz="2400" smtClean="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t>XML</a:t>
            </a:r>
            <a:r>
              <a:rPr lang="ja-JP" altLang="en-US" smtClean="0"/>
              <a:t>パーサー</a:t>
            </a:r>
            <a:endParaRPr kumimoji="1" lang="ja-JP" altLang="en-US"/>
          </a:p>
        </p:txBody>
      </p:sp>
      <p:sp>
        <p:nvSpPr>
          <p:cNvPr id="4" name="コンテンツ プレースホルダ 2"/>
          <p:cNvSpPr>
            <a:spLocks noGrp="1"/>
          </p:cNvSpPr>
          <p:nvPr>
            <p:ph idx="1"/>
          </p:nvPr>
        </p:nvSpPr>
        <p:spPr>
          <a:xfrm>
            <a:off x="457200" y="885820"/>
            <a:ext cx="8229600" cy="1185858"/>
          </a:xfrm>
        </p:spPr>
        <p:txBody>
          <a:bodyPr>
            <a:noAutofit/>
          </a:bodyPr>
          <a:lstStyle/>
          <a:p>
            <a:pPr>
              <a:buNone/>
            </a:pPr>
            <a:r>
              <a:rPr kumimoji="1" lang="en-US" altLang="ja-JP" sz="2800" smtClean="0"/>
              <a:t>XML</a:t>
            </a:r>
            <a:r>
              <a:rPr kumimoji="1" lang="ja-JP" altLang="en-US" sz="2800" err="1" smtClean="0"/>
              <a:t>の読</a:t>
            </a:r>
            <a:r>
              <a:rPr kumimoji="1" lang="ja-JP" altLang="en-US" sz="2800" smtClean="0"/>
              <a:t>込、要素、属性の取得。</a:t>
            </a:r>
            <a:endParaRPr kumimoji="1" lang="en-US" altLang="ja-JP" sz="2800" smtClean="0"/>
          </a:p>
          <a:p>
            <a:pPr>
              <a:buNone/>
            </a:pPr>
            <a:r>
              <a:rPr lang="en-US" altLang="ja-JP" sz="2800" smtClean="0">
                <a:latin typeface="VL ゴシック" pitchFamily="1" charset="-128"/>
                <a:ea typeface="VL ゴシック" pitchFamily="1" charset="-128"/>
                <a:cs typeface="Courier New" pitchFamily="49" charset="0"/>
              </a:rPr>
              <a:t>XML</a:t>
            </a:r>
            <a:r>
              <a:rPr lang="ja-JP" altLang="en-US" sz="2800" smtClean="0">
                <a:latin typeface="VL ゴシック" pitchFamily="1" charset="-128"/>
                <a:ea typeface="VL ゴシック" pitchFamily="1" charset="-128"/>
                <a:cs typeface="Courier New" pitchFamily="49" charset="0"/>
              </a:rPr>
              <a:t>パーサーには</a:t>
            </a:r>
            <a:r>
              <a:rPr lang="en-US" altLang="ja-JP" sz="2800" err="1" smtClean="0">
                <a:latin typeface="VL ゴシック" pitchFamily="1" charset="-128"/>
                <a:ea typeface="VL ゴシック" pitchFamily="1" charset="-128"/>
                <a:cs typeface="Courier New" pitchFamily="49" charset="0"/>
              </a:rPr>
              <a:t>RapidXml</a:t>
            </a:r>
            <a:r>
              <a:rPr lang="ja-JP" altLang="en-US" sz="2800" smtClean="0">
                <a:latin typeface="VL ゴシック" pitchFamily="1" charset="-128"/>
                <a:ea typeface="VL ゴシック" pitchFamily="1" charset="-128"/>
                <a:cs typeface="Courier New" pitchFamily="49" charset="0"/>
              </a:rPr>
              <a:t>を採用している。</a:t>
            </a:r>
            <a:endParaRPr lang="en-US" altLang="ja-JP" sz="28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214282" y="2759231"/>
            <a:ext cx="8786874" cy="317009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using namespace boost::</a:t>
            </a:r>
            <a:r>
              <a:rPr lang="en-US" altLang="ja-JP" sz="2000" err="1" smtClean="0">
                <a:latin typeface="VL ゴシック" pitchFamily="49" charset="-128"/>
                <a:ea typeface="VL ゴシック" pitchFamily="49" charset="-128"/>
              </a:rPr>
              <a:t>property_tree</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err="1" smtClean="0">
                <a:latin typeface="VL ゴシック" pitchFamily="49" charset="-128"/>
                <a:ea typeface="VL ゴシック" pitchFamily="49" charset="-128"/>
              </a:rPr>
              <a:t>ptree</a:t>
            </a:r>
            <a:r>
              <a:rPr lang="en-US" altLang="ja-JP" sz="2000" smtClean="0">
                <a:latin typeface="VL ゴシック" pitchFamily="49" charset="-128"/>
                <a:ea typeface="VL ゴシック" pitchFamily="49" charset="-128"/>
              </a:rPr>
              <a:t> pt;</a:t>
            </a:r>
          </a:p>
          <a:p>
            <a:r>
              <a:rPr lang="en-US" altLang="ja-JP" sz="2000" err="1" smtClean="0">
                <a:solidFill>
                  <a:srgbClr val="FF0000"/>
                </a:solidFill>
                <a:latin typeface="VL ゴシック" pitchFamily="49" charset="-128"/>
                <a:ea typeface="VL ゴシック" pitchFamily="49" charset="-128"/>
              </a:rPr>
              <a:t>read_xml</a:t>
            </a:r>
            <a:r>
              <a:rPr lang="en-US" altLang="ja-JP" sz="2000" smtClean="0">
                <a:latin typeface="VL ゴシック" pitchFamily="49" charset="-128"/>
                <a:ea typeface="VL ゴシック" pitchFamily="49" charset="-128"/>
              </a:rPr>
              <a:t>("test.xml", pt, </a:t>
            </a:r>
            <a:r>
              <a:rPr lang="en-US" altLang="ja-JP" sz="2000" err="1" smtClean="0">
                <a:latin typeface="VL ゴシック" pitchFamily="49" charset="-128"/>
                <a:ea typeface="VL ゴシック" pitchFamily="49" charset="-128"/>
              </a:rPr>
              <a:t>xml_parser</a:t>
            </a:r>
            <a:r>
              <a:rPr lang="en-US" altLang="ja-JP" sz="2000" smtClean="0">
                <a:latin typeface="VL ゴシック" pitchFamily="49" charset="-128"/>
                <a:ea typeface="VL ゴシック" pitchFamily="49" charset="-128"/>
              </a:rPr>
              <a:t>::</a:t>
            </a:r>
            <a:r>
              <a:rPr lang="en-US" altLang="ja-JP" sz="2000" err="1" smtClean="0">
                <a:latin typeface="VL ゴシック" pitchFamily="49" charset="-128"/>
                <a:ea typeface="VL ゴシック" pitchFamily="49" charset="-128"/>
              </a:rPr>
              <a:t>trim_whitespace</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要素の取得</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string&amp; </a:t>
            </a:r>
            <a:r>
              <a:rPr lang="en-US" altLang="ja-JP" sz="2000" err="1" smtClean="0">
                <a:latin typeface="VL ゴシック" pitchFamily="49" charset="-128"/>
                <a:ea typeface="VL ゴシック" pitchFamily="49" charset="-128"/>
              </a:rPr>
              <a:t>elem</a:t>
            </a:r>
            <a:r>
              <a:rPr lang="en-US" altLang="ja-JP" sz="2000" smtClean="0">
                <a:latin typeface="VL ゴシック" pitchFamily="49" charset="-128"/>
                <a:ea typeface="VL ゴシック" pitchFamily="49" charset="-128"/>
              </a:rPr>
              <a:t> = </a:t>
            </a:r>
            <a:r>
              <a:rPr lang="en-US" altLang="ja-JP" sz="2000" err="1" smtClean="0">
                <a:latin typeface="VL ゴシック" pitchFamily="49" charset="-128"/>
                <a:ea typeface="VL ゴシック" pitchFamily="49" charset="-128"/>
              </a:rPr>
              <a:t>pt.get</a:t>
            </a:r>
            <a:r>
              <a:rPr lang="en-US" altLang="ja-JP" sz="2000" smtClean="0">
                <a:latin typeface="VL ゴシック" pitchFamily="49" charset="-128"/>
                <a:ea typeface="VL ゴシック" pitchFamily="49" charset="-128"/>
              </a:rPr>
              <a:t>&lt;string&gt;("</a:t>
            </a:r>
            <a:r>
              <a:rPr lang="en-US" altLang="ja-JP" sz="2000" err="1" smtClean="0">
                <a:latin typeface="VL ゴシック" pitchFamily="49" charset="-128"/>
                <a:ea typeface="VL ゴシック" pitchFamily="49" charset="-128"/>
              </a:rPr>
              <a:t>root.elem</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属性の取得</a:t>
            </a:r>
            <a:r>
              <a:rPr lang="en-US" altLang="ja-JP" sz="2000" smtClean="0">
                <a:latin typeface="VL ゴシック" pitchFamily="49" charset="-128"/>
                <a:ea typeface="VL ゴシック" pitchFamily="49" charset="-128"/>
              </a:rPr>
              <a:t> : &lt;</a:t>
            </a:r>
            <a:r>
              <a:rPr lang="en-US" altLang="ja-JP" sz="2000" err="1" smtClean="0">
                <a:latin typeface="VL ゴシック" pitchFamily="49" charset="-128"/>
                <a:ea typeface="VL ゴシック" pitchFamily="49" charset="-128"/>
              </a:rPr>
              <a:t>xmlattr</a:t>
            </a:r>
            <a:r>
              <a:rPr lang="en-US" altLang="ja-JP" sz="2000" smtClean="0">
                <a:latin typeface="VL ゴシック" pitchFamily="49" charset="-128"/>
                <a:ea typeface="VL ゴシック" pitchFamily="49" charset="-128"/>
              </a:rPr>
              <a:t>&gt;</a:t>
            </a:r>
            <a:r>
              <a:rPr lang="ja-JP" altLang="en-US" sz="2000" smtClean="0">
                <a:latin typeface="VL ゴシック" pitchFamily="49" charset="-128"/>
                <a:ea typeface="VL ゴシック" pitchFamily="49" charset="-128"/>
              </a:rPr>
              <a:t>という特殊な要素名を介してアクセスする</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string&amp; </a:t>
            </a:r>
            <a:r>
              <a:rPr lang="en-US" altLang="ja-JP" sz="2000" err="1" smtClean="0">
                <a:latin typeface="VL ゴシック" pitchFamily="49" charset="-128"/>
                <a:ea typeface="VL ゴシック" pitchFamily="49" charset="-128"/>
              </a:rPr>
              <a:t>attr</a:t>
            </a:r>
            <a:r>
              <a:rPr lang="en-US" altLang="ja-JP" sz="2000" smtClean="0">
                <a:latin typeface="VL ゴシック" pitchFamily="49" charset="-128"/>
                <a:ea typeface="VL ゴシック" pitchFamily="49" charset="-128"/>
              </a:rPr>
              <a:t> = </a:t>
            </a:r>
            <a:r>
              <a:rPr lang="en-US" altLang="ja-JP" sz="2000" err="1" smtClean="0">
                <a:latin typeface="VL ゴシック" pitchFamily="49" charset="-128"/>
                <a:ea typeface="VL ゴシック" pitchFamily="49" charset="-128"/>
              </a:rPr>
              <a:t>pt.get</a:t>
            </a:r>
            <a:r>
              <a:rPr lang="en-US" altLang="ja-JP" sz="2000" smtClean="0">
                <a:latin typeface="VL ゴシック" pitchFamily="49" charset="-128"/>
                <a:ea typeface="VL ゴシック" pitchFamily="49" charset="-128"/>
              </a:rPr>
              <a:t>&lt;string&gt;("</a:t>
            </a:r>
            <a:r>
              <a:rPr lang="en-US" altLang="ja-JP" sz="2000" err="1" smtClean="0">
                <a:latin typeface="VL ゴシック" pitchFamily="49" charset="-128"/>
                <a:ea typeface="VL ゴシック" pitchFamily="49" charset="-128"/>
              </a:rPr>
              <a:t>root.elem</a:t>
            </a:r>
            <a:r>
              <a:rPr lang="en-US" altLang="ja-JP" sz="2000" smtClean="0">
                <a:latin typeface="VL ゴシック" pitchFamily="49" charset="-128"/>
                <a:ea typeface="VL ゴシック" pitchFamily="49" charset="-128"/>
              </a:rPr>
              <a:t>.</a:t>
            </a:r>
            <a:r>
              <a:rPr lang="en-US" altLang="ja-JP" sz="2000" smtClean="0">
                <a:solidFill>
                  <a:srgbClr val="FF0000"/>
                </a:solidFill>
                <a:latin typeface="VL ゴシック" pitchFamily="49" charset="-128"/>
                <a:ea typeface="VL ゴシック" pitchFamily="49" charset="-128"/>
              </a:rPr>
              <a:t>&lt;</a:t>
            </a:r>
            <a:r>
              <a:rPr lang="en-US" altLang="ja-JP" sz="2000" err="1" smtClean="0">
                <a:solidFill>
                  <a:srgbClr val="FF0000"/>
                </a:solidFill>
                <a:latin typeface="VL ゴシック" pitchFamily="49" charset="-128"/>
                <a:ea typeface="VL ゴシック" pitchFamily="49" charset="-128"/>
              </a:rPr>
              <a:t>xmlattr</a:t>
            </a:r>
            <a:r>
              <a:rPr lang="en-US" altLang="ja-JP" sz="2000" smtClean="0">
                <a:solidFill>
                  <a:srgbClr val="FF0000"/>
                </a:solidFill>
                <a:latin typeface="VL ゴシック" pitchFamily="49" charset="-128"/>
                <a:ea typeface="VL ゴシック" pitchFamily="49" charset="-128"/>
              </a:rPr>
              <a:t>&gt;</a:t>
            </a:r>
            <a:r>
              <a:rPr lang="en-US" altLang="ja-JP" sz="2000" smtClean="0">
                <a:latin typeface="VL ゴシック" pitchFamily="49" charset="-128"/>
                <a:ea typeface="VL ゴシック" pitchFamily="49" charset="-128"/>
              </a:rPr>
              <a:t>.</a:t>
            </a:r>
            <a:r>
              <a:rPr lang="en-US" altLang="ja-JP" sz="2000" err="1" smtClean="0">
                <a:latin typeface="VL ゴシック" pitchFamily="49" charset="-128"/>
                <a:ea typeface="VL ゴシック" pitchFamily="49" charset="-128"/>
              </a:rPr>
              <a:t>attr</a:t>
            </a:r>
            <a:r>
              <a:rPr lang="en-US" altLang="ja-JP" sz="2000" smtClean="0">
                <a:latin typeface="VL ゴシック" pitchFamily="49" charset="-128"/>
                <a:ea typeface="VL ゴシック" pitchFamily="49" charset="-128"/>
              </a:rPr>
              <a:t>");</a:t>
            </a:r>
          </a:p>
        </p:txBody>
      </p:sp>
      <p:sp>
        <p:nvSpPr>
          <p:cNvPr id="6" name="テキスト ボックス 5"/>
          <p:cNvSpPr txBox="1"/>
          <p:nvPr/>
        </p:nvSpPr>
        <p:spPr>
          <a:xfrm>
            <a:off x="5572132" y="1951672"/>
            <a:ext cx="3500462" cy="1477328"/>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&lt;root&gt;</a:t>
            </a:r>
          </a:p>
          <a:p>
            <a:r>
              <a:rPr lang="en-US" altLang="ja-JP" smtClean="0">
                <a:latin typeface="M+2P+IPAG" pitchFamily="2" charset="-128"/>
                <a:ea typeface="M+2P+IPAG" pitchFamily="2" charset="-128"/>
              </a:rPr>
              <a:t>  &lt;elem attr="World"&gt;</a:t>
            </a:r>
          </a:p>
          <a:p>
            <a:r>
              <a:rPr lang="en-US" altLang="ja-JP" smtClean="0">
                <a:latin typeface="M+2P+IPAG" pitchFamily="2" charset="-128"/>
                <a:ea typeface="M+2P+IPAG" pitchFamily="2" charset="-128"/>
              </a:rPr>
              <a:t>    Hello</a:t>
            </a:r>
          </a:p>
          <a:p>
            <a:r>
              <a:rPr lang="en-US" altLang="ja-JP" smtClean="0">
                <a:latin typeface="M+2P+IPAG" pitchFamily="2" charset="-128"/>
                <a:ea typeface="M+2P+IPAG" pitchFamily="2" charset="-128"/>
              </a:rPr>
              <a:t>  &lt;/elem&gt;</a:t>
            </a:r>
          </a:p>
          <a:p>
            <a:r>
              <a:rPr lang="en-US" altLang="ja-JP" smtClean="0">
                <a:latin typeface="M+2P+IPAG" pitchFamily="2" charset="-128"/>
                <a:ea typeface="M+2P+IPAG" pitchFamily="2" charset="-128"/>
              </a:rPr>
              <a:t>&lt;/root&gt;</a:t>
            </a:r>
            <a:endParaRPr kumimoji="1" lang="ja-JP" altLang="en-US">
              <a:latin typeface="M+2P+IPAG" pitchFamily="2" charset="-128"/>
              <a:ea typeface="M+2P+IPAG" pitchFamily="2"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t>JSON</a:t>
            </a:r>
            <a:r>
              <a:rPr lang="ja-JP" altLang="en-US" smtClean="0"/>
              <a:t>パーサー</a:t>
            </a:r>
            <a:endParaRPr kumimoji="1" lang="ja-JP" altLang="en-US"/>
          </a:p>
        </p:txBody>
      </p:sp>
      <p:sp>
        <p:nvSpPr>
          <p:cNvPr id="4" name="コンテンツ プレースホルダ 2"/>
          <p:cNvSpPr>
            <a:spLocks noGrp="1"/>
          </p:cNvSpPr>
          <p:nvPr>
            <p:ph idx="1"/>
          </p:nvPr>
        </p:nvSpPr>
        <p:spPr>
          <a:xfrm>
            <a:off x="457200" y="885820"/>
            <a:ext cx="8229600" cy="1185858"/>
          </a:xfrm>
        </p:spPr>
        <p:txBody>
          <a:bodyPr>
            <a:noAutofit/>
          </a:bodyPr>
          <a:lstStyle/>
          <a:p>
            <a:pPr>
              <a:buNone/>
            </a:pPr>
            <a:r>
              <a:rPr lang="en-US" altLang="ja-JP" sz="2800" smtClean="0"/>
              <a:t>JSON</a:t>
            </a:r>
            <a:r>
              <a:rPr lang="ja-JP" altLang="en-US" sz="2800" smtClean="0"/>
              <a:t>の読込、データの取得。</a:t>
            </a:r>
            <a:endParaRPr lang="en-US" altLang="ja-JP" sz="2800" smtClean="0"/>
          </a:p>
          <a:p>
            <a:pPr>
              <a:buNone/>
            </a:pPr>
            <a:r>
              <a:rPr lang="ja-JP" altLang="en-US" sz="2800" smtClean="0">
                <a:latin typeface="VL ゴシック" pitchFamily="1" charset="-128"/>
                <a:ea typeface="VL ゴシック" pitchFamily="1" charset="-128"/>
                <a:cs typeface="Courier New" pitchFamily="49" charset="0"/>
              </a:rPr>
              <a:t>パーサーは</a:t>
            </a:r>
            <a:r>
              <a:rPr lang="en-US" altLang="ja-JP" sz="2800" smtClean="0">
                <a:latin typeface="VL ゴシック" pitchFamily="1" charset="-128"/>
                <a:ea typeface="VL ゴシック" pitchFamily="1" charset="-128"/>
                <a:cs typeface="Courier New" pitchFamily="49" charset="0"/>
              </a:rPr>
              <a:t>Spirit.Classic</a:t>
            </a:r>
            <a:r>
              <a:rPr lang="ja-JP" altLang="en-US" sz="2800" smtClean="0">
                <a:latin typeface="VL ゴシック" pitchFamily="1" charset="-128"/>
                <a:ea typeface="VL ゴシック" pitchFamily="1" charset="-128"/>
                <a:cs typeface="Courier New" pitchFamily="49" charset="0"/>
              </a:rPr>
              <a:t>で書かれている。</a:t>
            </a:r>
            <a:endParaRPr lang="en-US" altLang="ja-JP" sz="28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214282" y="2759231"/>
            <a:ext cx="8786874" cy="224676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using namespace boost::property_tree;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ptree pt;</a:t>
            </a:r>
          </a:p>
          <a:p>
            <a:r>
              <a:rPr lang="en-US" altLang="ja-JP" sz="2000" smtClean="0">
                <a:solidFill>
                  <a:srgbClr val="FF0000"/>
                </a:solidFill>
                <a:latin typeface="VL ゴシック" pitchFamily="49" charset="-128"/>
                <a:ea typeface="VL ゴシック" pitchFamily="49" charset="-128"/>
              </a:rPr>
              <a:t>read_json</a:t>
            </a:r>
            <a:r>
              <a:rPr lang="en-US" altLang="ja-JP" sz="2000" smtClean="0">
                <a:latin typeface="VL ゴシック" pitchFamily="49" charset="-128"/>
                <a:ea typeface="VL ゴシック" pitchFamily="49" charset="-128"/>
              </a:rPr>
              <a:t>("test.json", pt);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int     value = pt.get&lt;int&gt;("Data.Value");</a:t>
            </a:r>
          </a:p>
          <a:p>
            <a:r>
              <a:rPr lang="en-US" altLang="ja-JP" sz="2000" smtClean="0">
                <a:latin typeface="VL ゴシック" pitchFamily="49" charset="-128"/>
                <a:ea typeface="VL ゴシック" pitchFamily="49" charset="-128"/>
              </a:rPr>
              <a:t>const string&amp; str   = pt.get&lt;string&gt;("Data.Str");</a:t>
            </a:r>
          </a:p>
        </p:txBody>
      </p:sp>
      <p:sp>
        <p:nvSpPr>
          <p:cNvPr id="6" name="テキスト ボックス 5"/>
          <p:cNvSpPr txBox="1"/>
          <p:nvPr/>
        </p:nvSpPr>
        <p:spPr>
          <a:xfrm>
            <a:off x="5572132" y="1951672"/>
            <a:ext cx="3500462" cy="1754326"/>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a:t>
            </a:r>
          </a:p>
          <a:p>
            <a:r>
              <a:rPr lang="en-US" altLang="ja-JP" smtClean="0">
                <a:latin typeface="M+2P+IPAG" pitchFamily="2" charset="-128"/>
                <a:ea typeface="M+2P+IPAG" pitchFamily="2" charset="-128"/>
              </a:rPr>
              <a:t>  "Data": {</a:t>
            </a:r>
          </a:p>
          <a:p>
            <a:r>
              <a:rPr lang="en-US" altLang="ja-JP" smtClean="0">
                <a:latin typeface="M+2P+IPAG" pitchFamily="2" charset="-128"/>
                <a:ea typeface="M+2P+IPAG" pitchFamily="2" charset="-128"/>
              </a:rPr>
              <a:t>    "Value": 314,</a:t>
            </a:r>
          </a:p>
          <a:p>
            <a:r>
              <a:rPr lang="en-US" altLang="ja-JP" smtClean="0">
                <a:latin typeface="M+2P+IPAG" pitchFamily="2" charset="-128"/>
                <a:ea typeface="M+2P+IPAG" pitchFamily="2" charset="-128"/>
              </a:rPr>
              <a:t>    "Str": "Hello"</a:t>
            </a:r>
          </a:p>
          <a:p>
            <a:r>
              <a:rPr lang="en-US" altLang="ja-JP" smtClean="0">
                <a:latin typeface="M+2P+IPAG" pitchFamily="2" charset="-128"/>
                <a:ea typeface="M+2P+IPAG" pitchFamily="2" charset="-128"/>
              </a:rPr>
              <a:t>  }</a:t>
            </a:r>
          </a:p>
          <a:p>
            <a:r>
              <a:rPr lang="en-US" altLang="ja-JP" smtClean="0">
                <a:latin typeface="M+2P+IPAG" pitchFamily="2" charset="-128"/>
                <a:ea typeface="M+2P+IPAG" pitchFamily="2" charset="-128"/>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さらっとまとめと注意事項</a:t>
            </a:r>
            <a:endParaRPr kumimoji="1" lang="ja-JP" altLang="en-US"/>
          </a:p>
        </p:txBody>
      </p:sp>
      <p:sp>
        <p:nvSpPr>
          <p:cNvPr id="3" name="コンテンツ プレースホルダ 2"/>
          <p:cNvSpPr>
            <a:spLocks noGrp="1"/>
          </p:cNvSpPr>
          <p:nvPr>
            <p:ph idx="1"/>
          </p:nvPr>
        </p:nvSpPr>
        <p:spPr>
          <a:xfrm>
            <a:off x="457200" y="1000108"/>
            <a:ext cx="8229600" cy="5126055"/>
          </a:xfrm>
        </p:spPr>
        <p:txBody>
          <a:bodyPr>
            <a:normAutofit/>
          </a:bodyPr>
          <a:lstStyle/>
          <a:p>
            <a:r>
              <a:rPr kumimoji="1" lang="en-US" altLang="ja-JP" sz="2800" smtClean="0"/>
              <a:t>XML</a:t>
            </a:r>
            <a:r>
              <a:rPr kumimoji="1" lang="ja-JP" altLang="en-US" sz="2800" smtClean="0"/>
              <a:t>パーサーがやっと入りました。</a:t>
            </a:r>
            <a:endParaRPr kumimoji="1" lang="en-US" altLang="ja-JP" sz="2800" smtClean="0"/>
          </a:p>
          <a:p>
            <a:endParaRPr kumimoji="1" lang="en-US" altLang="ja-JP" sz="2800" smtClean="0"/>
          </a:p>
          <a:p>
            <a:r>
              <a:rPr lang="en-US" altLang="ja-JP" sz="2800" smtClean="0"/>
              <a:t>XPath</a:t>
            </a:r>
            <a:r>
              <a:rPr lang="ja-JP" altLang="en-US" sz="2800" smtClean="0"/>
              <a:t>じゃなく</a:t>
            </a:r>
            <a:r>
              <a:rPr lang="en-US" altLang="ja-JP" sz="2800" smtClean="0"/>
              <a:t>PropertyTree</a:t>
            </a:r>
            <a:r>
              <a:rPr lang="ja-JP" altLang="en-US" sz="2800" smtClean="0"/>
              <a:t>の独自構文によるアクセスなので注意。</a:t>
            </a:r>
            <a:endParaRPr lang="en-US" altLang="ja-JP" sz="2800" smtClean="0"/>
          </a:p>
          <a:p>
            <a:endParaRPr lang="en-US" altLang="ja-JP" sz="2800" smtClean="0"/>
          </a:p>
          <a:p>
            <a:r>
              <a:rPr kumimoji="1" lang="en-US" altLang="ja-JP" sz="2800" smtClean="0"/>
              <a:t>ptree::get</a:t>
            </a:r>
            <a:r>
              <a:rPr kumimoji="1" lang="ja-JP" altLang="en-US" sz="2800" smtClean="0"/>
              <a:t>は失敗時に例外投げる。</a:t>
            </a:r>
            <a:r>
              <a:rPr kumimoji="1" lang="en-US" altLang="ja-JP" sz="2800" smtClean="0"/>
              <a:t/>
            </a:r>
            <a:br>
              <a:rPr kumimoji="1" lang="en-US" altLang="ja-JP" sz="2800" smtClean="0"/>
            </a:br>
            <a:r>
              <a:rPr kumimoji="1" lang="en-US" altLang="ja-JP" sz="2800" smtClean="0"/>
              <a:t>boost::optional</a:t>
            </a:r>
            <a:r>
              <a:rPr kumimoji="1" lang="ja-JP" altLang="en-US" sz="2800" smtClean="0"/>
              <a:t>を返す</a:t>
            </a:r>
            <a:r>
              <a:rPr kumimoji="1" lang="en-US" altLang="ja-JP" sz="2800" smtClean="0"/>
              <a:t>ptree::get_optional</a:t>
            </a:r>
            <a:r>
              <a:rPr kumimoji="1" lang="ja-JP" altLang="en-US" sz="2800" smtClean="0"/>
              <a:t>もあります。</a:t>
            </a:r>
            <a:endParaRPr kumimoji="1" lang="en-US" altLang="ja-JP" sz="2800" smtClean="0"/>
          </a:p>
          <a:p>
            <a:endParaRPr lang="en-US" altLang="ja-JP" sz="2800" smtClean="0"/>
          </a:p>
          <a:p>
            <a:r>
              <a:rPr kumimoji="1" lang="ja-JP" altLang="en-US" sz="2800" smtClean="0"/>
              <a:t>ドキュメント</a:t>
            </a:r>
            <a:r>
              <a:rPr lang="en-US" altLang="ja-JP" sz="2800" smtClean="0"/>
              <a:t/>
            </a:r>
            <a:br>
              <a:rPr lang="en-US" altLang="ja-JP" sz="2800" smtClean="0"/>
            </a:br>
            <a:r>
              <a:rPr lang="en-US" altLang="ja-JP" sz="2800" smtClean="0">
                <a:hlinkClick r:id="rId2"/>
              </a:rPr>
              <a:t>http://www.boost.org/doc/html/property_tree.html</a:t>
            </a:r>
            <a:endParaRPr lang="en-US" altLang="ja-JP" sz="28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 </a:t>
            </a:r>
            <a:endParaRPr kumimoji="1" lang="ja-JP" altLang="en-US"/>
          </a:p>
        </p:txBody>
      </p:sp>
      <p:sp>
        <p:nvSpPr>
          <p:cNvPr id="3" name="コンテンツ プレースホルダ 2"/>
          <p:cNvSpPr>
            <a:spLocks noGrp="1"/>
          </p:cNvSpPr>
          <p:nvPr>
            <p:ph idx="1"/>
          </p:nvPr>
        </p:nvSpPr>
        <p:spPr>
          <a:xfrm>
            <a:off x="857224" y="2143116"/>
            <a:ext cx="3471858" cy="785818"/>
          </a:xfrm>
        </p:spPr>
        <p:txBody>
          <a:bodyPr>
            <a:noAutofit/>
          </a:bodyPr>
          <a:lstStyle/>
          <a:p>
            <a:pPr>
              <a:buNone/>
            </a:pPr>
            <a:r>
              <a:rPr kumimoji="1" lang="en-US" altLang="ja-JP" sz="2800" b="1" u="sng" smtClean="0">
                <a:solidFill>
                  <a:schemeClr val="tx1">
                    <a:lumMod val="75000"/>
                    <a:lumOff val="25000"/>
                  </a:schemeClr>
                </a:solidFill>
                <a:latin typeface="Lucida Console" pitchFamily="49" charset="0"/>
                <a:ea typeface="Batang" pitchFamily="18" charset="-127"/>
                <a:cs typeface="Times New Roman" pitchFamily="18" charset="0"/>
              </a:rPr>
              <a:t>Chapter 4</a:t>
            </a:r>
            <a:endParaRPr lang="en-US" altLang="ja-JP" sz="2800" b="1" u="sng" smtClean="0">
              <a:solidFill>
                <a:schemeClr val="tx1">
                  <a:lumMod val="75000"/>
                  <a:lumOff val="25000"/>
                </a:schemeClr>
              </a:solidFill>
              <a:latin typeface="Lucida Console" pitchFamily="49" charset="0"/>
              <a:ea typeface="Batang" pitchFamily="18" charset="-127"/>
              <a:cs typeface="Times New Roman" pitchFamily="18" charset="0"/>
            </a:endParaRPr>
          </a:p>
        </p:txBody>
      </p:sp>
      <p:sp>
        <p:nvSpPr>
          <p:cNvPr id="4" name="コンテンツ プレースホルダ 2"/>
          <p:cNvSpPr txBox="1">
            <a:spLocks/>
          </p:cNvSpPr>
          <p:nvPr/>
        </p:nvSpPr>
        <p:spPr>
          <a:xfrm>
            <a:off x="3571868" y="3929066"/>
            <a:ext cx="4286280" cy="571504"/>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2400" u="none" strike="noStrike" kern="1200" cap="none" spc="0" normalizeH="0" baseline="0" noProof="0" smtClean="0">
                <a:ln>
                  <a:noFill/>
                </a:ln>
                <a:solidFill>
                  <a:srgbClr val="C00000"/>
                </a:solidFill>
                <a:effectLst/>
                <a:uLnTx/>
                <a:uFillTx/>
                <a:latin typeface="M+2P+IPAG" pitchFamily="2" charset="-128"/>
                <a:ea typeface="M+2P+IPAG" pitchFamily="2" charset="-128"/>
                <a:cs typeface="Courier New" pitchFamily="49" charset="0"/>
              </a:rPr>
              <a:t>Adaptor &amp; Algorithms</a:t>
            </a:r>
          </a:p>
        </p:txBody>
      </p:sp>
      <p:sp>
        <p:nvSpPr>
          <p:cNvPr id="5" name="コンテンツ プレースホルダ 2"/>
          <p:cNvSpPr txBox="1">
            <a:spLocks/>
          </p:cNvSpPr>
          <p:nvPr/>
        </p:nvSpPr>
        <p:spPr>
          <a:xfrm>
            <a:off x="0" y="2857496"/>
            <a:ext cx="9144000" cy="107157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6600" b="1" strike="noStrike" kern="1200" cap="none" spc="0" normalizeH="0" baseline="0" noProof="0" smtClean="0">
                <a:ln>
                  <a:noFill/>
                </a:ln>
                <a:solidFill>
                  <a:srgbClr val="C00000"/>
                </a:solidFill>
                <a:effectLst/>
                <a:uLnTx/>
                <a:uFillTx/>
                <a:latin typeface="Batang" pitchFamily="18" charset="-127"/>
                <a:ea typeface="Batang" pitchFamily="18" charset="-127"/>
                <a:cs typeface="Courier New" pitchFamily="49" charset="0"/>
              </a:rPr>
              <a:t>Range 2.0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Boost.Range 2.0</a:t>
            </a:r>
            <a:endParaRPr kumimoji="1" lang="ja-JP" altLang="en-US"/>
          </a:p>
        </p:txBody>
      </p:sp>
      <p:sp>
        <p:nvSpPr>
          <p:cNvPr id="3" name="コンテンツ プレースホルダ 2"/>
          <p:cNvSpPr>
            <a:spLocks noGrp="1"/>
          </p:cNvSpPr>
          <p:nvPr>
            <p:ph idx="1"/>
          </p:nvPr>
        </p:nvSpPr>
        <p:spPr>
          <a:xfrm>
            <a:off x="457200" y="2457456"/>
            <a:ext cx="8229600" cy="1400172"/>
          </a:xfrm>
        </p:spPr>
        <p:txBody>
          <a:bodyPr/>
          <a:lstStyle/>
          <a:p>
            <a:pPr algn="ctr">
              <a:buNone/>
            </a:pPr>
            <a:r>
              <a:rPr kumimoji="1" lang="en-US" altLang="ja-JP" smtClean="0">
                <a:solidFill>
                  <a:srgbClr val="C00000"/>
                </a:solidFill>
              </a:rPr>
              <a:t>Boost 1.43.0</a:t>
            </a:r>
            <a:r>
              <a:rPr kumimoji="1" lang="ja-JP" altLang="en-US" smtClean="0">
                <a:solidFill>
                  <a:srgbClr val="C00000"/>
                </a:solidFill>
              </a:rPr>
              <a:t>で、</a:t>
            </a:r>
            <a:endParaRPr kumimoji="1" lang="en-US" altLang="ja-JP" smtClean="0">
              <a:solidFill>
                <a:srgbClr val="C00000"/>
              </a:solidFill>
            </a:endParaRPr>
          </a:p>
          <a:p>
            <a:pPr algn="ctr">
              <a:buNone/>
            </a:pPr>
            <a:r>
              <a:rPr kumimoji="1" lang="en-US" altLang="ja-JP" smtClean="0">
                <a:solidFill>
                  <a:srgbClr val="C00000"/>
                </a:solidFill>
              </a:rPr>
              <a:t>Boost.Range</a:t>
            </a:r>
            <a:r>
              <a:rPr kumimoji="1" lang="ja-JP" altLang="en-US" smtClean="0">
                <a:solidFill>
                  <a:srgbClr val="C00000"/>
                </a:solidFill>
              </a:rPr>
              <a:t>のバージョンが</a:t>
            </a:r>
            <a:r>
              <a:rPr kumimoji="1" lang="en-US" altLang="ja-JP" smtClean="0">
                <a:solidFill>
                  <a:srgbClr val="C00000"/>
                </a:solidFill>
              </a:rPr>
              <a:t>2.0</a:t>
            </a:r>
            <a:r>
              <a:rPr kumimoji="1" lang="ja-JP" altLang="en-US" smtClean="0">
                <a:solidFill>
                  <a:srgbClr val="C00000"/>
                </a:solidFill>
              </a:rPr>
              <a:t>になりました。</a:t>
            </a:r>
            <a:endParaRPr kumimoji="1" lang="ja-JP" altLang="en-US">
              <a:solidFill>
                <a:srgbClr val="C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4"/>
            <a:ext cx="9144000" cy="654032"/>
          </a:xfrm>
        </p:spPr>
        <p:txBody>
          <a:bodyPr>
            <a:normAutofit fontScale="90000"/>
          </a:bodyPr>
          <a:lstStyle/>
          <a:p>
            <a:r>
              <a:rPr kumimoji="1" lang="en-US" altLang="ja-JP" smtClean="0"/>
              <a:t>Boost.Range 1.0</a:t>
            </a:r>
            <a:endParaRPr kumimoji="1" lang="ja-JP" altLang="en-US"/>
          </a:p>
        </p:txBody>
      </p:sp>
      <p:sp>
        <p:nvSpPr>
          <p:cNvPr id="4" name="コンテンツ プレースホルダ 2"/>
          <p:cNvSpPr>
            <a:spLocks noGrp="1"/>
          </p:cNvSpPr>
          <p:nvPr>
            <p:ph idx="1"/>
          </p:nvPr>
        </p:nvSpPr>
        <p:spPr>
          <a:xfrm>
            <a:off x="457200" y="885820"/>
            <a:ext cx="8229600" cy="542916"/>
          </a:xfrm>
        </p:spPr>
        <p:txBody>
          <a:bodyPr>
            <a:noAutofit/>
          </a:bodyPr>
          <a:lstStyle/>
          <a:p>
            <a:pPr>
              <a:buNone/>
            </a:pPr>
            <a:r>
              <a:rPr lang="en-US" altLang="ja-JP" sz="2800" smtClean="0">
                <a:latin typeface="VL ゴシック" pitchFamily="1" charset="-128"/>
                <a:ea typeface="VL ゴシック" pitchFamily="1" charset="-128"/>
                <a:cs typeface="Courier New" pitchFamily="49" charset="0"/>
              </a:rPr>
              <a:t>1.0</a:t>
            </a:r>
            <a:r>
              <a:rPr lang="ja-JP" altLang="en-US" sz="2800" smtClean="0">
                <a:latin typeface="VL ゴシック" pitchFamily="1" charset="-128"/>
                <a:ea typeface="VL ゴシック" pitchFamily="1" charset="-128"/>
                <a:cs typeface="Courier New" pitchFamily="49" charset="0"/>
              </a:rPr>
              <a:t>でできること：</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1571612"/>
            <a:ext cx="8786842" cy="1938992"/>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template &lt;class Range, class T&gt;</a:t>
            </a:r>
          </a:p>
          <a:p>
            <a:r>
              <a:rPr lang="en-US" altLang="ja-JP" sz="2000" smtClean="0">
                <a:latin typeface="VL ゴシック" pitchFamily="49" charset="-128"/>
                <a:ea typeface="VL ゴシック" pitchFamily="49" charset="-128"/>
              </a:rPr>
              <a:t>typename boost::</a:t>
            </a:r>
            <a:r>
              <a:rPr lang="en-US" altLang="ja-JP" sz="2000" smtClean="0">
                <a:solidFill>
                  <a:srgbClr val="C00000"/>
                </a:solidFill>
                <a:latin typeface="VL ゴシック" pitchFamily="49" charset="-128"/>
                <a:ea typeface="VL ゴシック" pitchFamily="49" charset="-128"/>
              </a:rPr>
              <a:t>range_iterator</a:t>
            </a:r>
            <a:r>
              <a:rPr lang="en-US" altLang="ja-JP" sz="2000" smtClean="0">
                <a:latin typeface="VL ゴシック" pitchFamily="49" charset="-128"/>
                <a:ea typeface="VL ゴシック" pitchFamily="49" charset="-128"/>
              </a:rPr>
              <a:t>&lt;Range&gt;::type</a:t>
            </a:r>
          </a:p>
          <a:p>
            <a:r>
              <a:rPr lang="en-US" altLang="ja-JP" sz="2000" smtClean="0">
                <a:latin typeface="VL ゴシック" pitchFamily="49" charset="-128"/>
                <a:ea typeface="VL ゴシック" pitchFamily="49" charset="-128"/>
              </a:rPr>
              <a:t>  find(Range&amp; r, const T&amp; value)</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return std::find(boost::</a:t>
            </a:r>
            <a:r>
              <a:rPr lang="en-US" altLang="ja-JP" sz="2000" smtClean="0">
                <a:solidFill>
                  <a:srgbClr val="C00000"/>
                </a:solidFill>
                <a:latin typeface="VL ゴシック" pitchFamily="49" charset="-128"/>
                <a:ea typeface="VL ゴシック" pitchFamily="49" charset="-128"/>
              </a:rPr>
              <a:t>begin(r)</a:t>
            </a:r>
            <a:r>
              <a:rPr lang="en-US" altLang="ja-JP" sz="2000" smtClean="0">
                <a:latin typeface="VL ゴシック" pitchFamily="49" charset="-128"/>
                <a:ea typeface="VL ゴシック" pitchFamily="49" charset="-128"/>
              </a:rPr>
              <a:t>, boost::</a:t>
            </a:r>
            <a:r>
              <a:rPr lang="en-US" altLang="ja-JP" sz="2000" smtClean="0">
                <a:solidFill>
                  <a:srgbClr val="C00000"/>
                </a:solidFill>
                <a:latin typeface="VL ゴシック" pitchFamily="49" charset="-128"/>
                <a:ea typeface="VL ゴシック" pitchFamily="49" charset="-128"/>
              </a:rPr>
              <a:t>end(r)</a:t>
            </a:r>
            <a:r>
              <a:rPr lang="en-US" altLang="ja-JP" sz="2000" smtClean="0">
                <a:latin typeface="VL ゴシック" pitchFamily="49" charset="-128"/>
                <a:ea typeface="VL ゴシック" pitchFamily="49" charset="-128"/>
              </a:rPr>
              <a:t>, value);</a:t>
            </a:r>
          </a:p>
          <a:p>
            <a:r>
              <a:rPr lang="en-US" altLang="ja-JP" sz="2000" smtClean="0">
                <a:latin typeface="VL ゴシック" pitchFamily="49" charset="-128"/>
                <a:ea typeface="VL ゴシック" pitchFamily="49" charset="-128"/>
              </a:rPr>
              <a:t>}</a:t>
            </a:r>
          </a:p>
        </p:txBody>
      </p:sp>
      <p:sp>
        <p:nvSpPr>
          <p:cNvPr id="8" name="テキスト ボックス 7"/>
          <p:cNvSpPr txBox="1"/>
          <p:nvPr/>
        </p:nvSpPr>
        <p:spPr>
          <a:xfrm>
            <a:off x="214282" y="3797486"/>
            <a:ext cx="8786842" cy="1631216"/>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int ar[3];</a:t>
            </a:r>
          </a:p>
          <a:p>
            <a:r>
              <a:rPr lang="en-US" altLang="ja-JP" sz="2000" smtClean="0">
                <a:solidFill>
                  <a:srgbClr val="C00000"/>
                </a:solidFill>
                <a:latin typeface="VL ゴシック" pitchFamily="49" charset="-128"/>
                <a:ea typeface="VL ゴシック" pitchFamily="49" charset="-128"/>
              </a:rPr>
              <a:t>int*</a:t>
            </a:r>
            <a:r>
              <a:rPr lang="en-US" altLang="ja-JP" sz="2000" smtClean="0">
                <a:latin typeface="VL ゴシック" pitchFamily="49" charset="-128"/>
                <a:ea typeface="VL ゴシック" pitchFamily="49" charset="-128"/>
              </a:rPr>
              <a:t> p = find(</a:t>
            </a:r>
            <a:r>
              <a:rPr lang="en-US" altLang="ja-JP" sz="2000" smtClean="0">
                <a:solidFill>
                  <a:srgbClr val="C00000"/>
                </a:solidFill>
                <a:latin typeface="VL ゴシック" pitchFamily="49" charset="-128"/>
                <a:ea typeface="VL ゴシック" pitchFamily="49" charset="-128"/>
              </a:rPr>
              <a:t>ar</a:t>
            </a:r>
            <a:r>
              <a:rPr lang="en-US" altLang="ja-JP" sz="2000" smtClean="0">
                <a:latin typeface="VL ゴシック" pitchFamily="49" charset="-128"/>
                <a:ea typeface="VL ゴシック" pitchFamily="49" charset="-128"/>
              </a:rPr>
              <a:t>, 1);</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std::vector&lt;int&gt; v;</a:t>
            </a:r>
          </a:p>
          <a:p>
            <a:r>
              <a:rPr lang="en-US" altLang="ja-JP" sz="2000" smtClean="0">
                <a:solidFill>
                  <a:srgbClr val="C00000"/>
                </a:solidFill>
                <a:latin typeface="VL ゴシック" pitchFamily="49" charset="-128"/>
                <a:ea typeface="VL ゴシック" pitchFamily="49" charset="-128"/>
              </a:rPr>
              <a:t>std::vector&lt;int&gt;::iterator</a:t>
            </a:r>
            <a:r>
              <a:rPr lang="en-US" altLang="ja-JP" sz="2000" smtClean="0">
                <a:latin typeface="VL ゴシック" pitchFamily="49" charset="-128"/>
                <a:ea typeface="VL ゴシック" pitchFamily="49" charset="-128"/>
              </a:rPr>
              <a:t> it = find(</a:t>
            </a:r>
            <a:r>
              <a:rPr lang="en-US" altLang="ja-JP" sz="2000" smtClean="0">
                <a:solidFill>
                  <a:srgbClr val="C00000"/>
                </a:solidFill>
                <a:latin typeface="VL ゴシック" pitchFamily="49" charset="-128"/>
                <a:ea typeface="VL ゴシック" pitchFamily="49" charset="-128"/>
              </a:rPr>
              <a:t>v</a:t>
            </a:r>
            <a:r>
              <a:rPr lang="en-US" altLang="ja-JP" sz="2000" smtClean="0">
                <a:latin typeface="VL ゴシック" pitchFamily="49" charset="-128"/>
                <a:ea typeface="VL ゴシック" pitchFamily="49" charset="-128"/>
              </a:rPr>
              <a:t>, 1);</a:t>
            </a:r>
          </a:p>
        </p:txBody>
      </p:sp>
      <p:sp>
        <p:nvSpPr>
          <p:cNvPr id="9" name="コンテンツ プレースホルダ 2"/>
          <p:cNvSpPr txBox="1">
            <a:spLocks/>
          </p:cNvSpPr>
          <p:nvPr/>
        </p:nvSpPr>
        <p:spPr>
          <a:xfrm>
            <a:off x="357158" y="5715016"/>
            <a:ext cx="8229600" cy="8572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0" i="0" u="none" strike="noStrike" kern="1200" cap="none" spc="0" normalizeH="0" baseline="0" noProof="0" smtClean="0">
                <a:ln>
                  <a:noFill/>
                </a:ln>
                <a:solidFill>
                  <a:schemeClr val="tx1"/>
                </a:solidFill>
                <a:effectLst/>
                <a:uLnTx/>
                <a:uFillTx/>
                <a:latin typeface="VL ゴシック" pitchFamily="1" charset="-128"/>
                <a:ea typeface="VL ゴシック" pitchFamily="1" charset="-128"/>
                <a:cs typeface="Courier New" pitchFamily="49" charset="0"/>
              </a:rPr>
              <a:t>配列やコンテナを同じように扱うための</a:t>
            </a:r>
            <a:endParaRPr kumimoji="1" lang="en-US" altLang="ja-JP" sz="2400" b="0" i="0" u="none" strike="noStrike" kern="1200" cap="none" spc="0" normalizeH="0" baseline="0" noProof="0" smtClean="0">
              <a:ln>
                <a:noFill/>
              </a:ln>
              <a:solidFill>
                <a:schemeClr val="tx1"/>
              </a:solidFill>
              <a:effectLst/>
              <a:uLnTx/>
              <a:uFillTx/>
              <a:latin typeface="VL ゴシック" pitchFamily="1" charset="-128"/>
              <a:ea typeface="VL ゴシック" pitchFamily="1" charset="-128"/>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0" i="0" u="none" strike="noStrike" kern="1200" cap="none" spc="0" normalizeH="0" baseline="0" noProof="0" smtClean="0">
                <a:ln>
                  <a:noFill/>
                </a:ln>
                <a:solidFill>
                  <a:schemeClr val="tx1"/>
                </a:solidFill>
                <a:effectLst/>
                <a:uLnTx/>
                <a:uFillTx/>
                <a:latin typeface="VL ゴシック" pitchFamily="1" charset="-128"/>
                <a:ea typeface="VL ゴシック" pitchFamily="1" charset="-128"/>
                <a:cs typeface="Courier New" pitchFamily="49" charset="0"/>
              </a:rPr>
              <a:t>ユーティリティが提供されていた。</a:t>
            </a:r>
            <a:endParaRPr kumimoji="1" lang="en-US" altLang="ja-JP" sz="2400" b="0" i="0" u="none" strike="noStrike" kern="1200" cap="none" spc="0" normalizeH="0" baseline="0" noProof="0" smtClean="0">
              <a:ln>
                <a:noFill/>
              </a:ln>
              <a:solidFill>
                <a:schemeClr val="tx1"/>
              </a:solidFill>
              <a:effectLst/>
              <a:uLnTx/>
              <a:uFillTx/>
              <a:latin typeface="VL ゴシック" pitchFamily="1" charset="-128"/>
              <a:ea typeface="VL ゴシック" pitchFamily="1" charset="-128"/>
              <a:cs typeface="Courier New"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4"/>
            <a:ext cx="9144000" cy="654032"/>
          </a:xfrm>
        </p:spPr>
        <p:txBody>
          <a:bodyPr>
            <a:normAutofit fontScale="90000"/>
          </a:bodyPr>
          <a:lstStyle/>
          <a:p>
            <a:r>
              <a:rPr kumimoji="1" lang="en-US" altLang="ja-JP" smtClean="0"/>
              <a:t>Range</a:t>
            </a:r>
            <a:r>
              <a:rPr kumimoji="1" lang="ja-JP" altLang="en-US" smtClean="0"/>
              <a:t>アルゴリズム</a:t>
            </a:r>
            <a:endParaRPr kumimoji="1" lang="ja-JP" altLang="en-US"/>
          </a:p>
        </p:txBody>
      </p:sp>
      <p:sp>
        <p:nvSpPr>
          <p:cNvPr id="4" name="コンテンツ プレースホルダ 2"/>
          <p:cNvSpPr>
            <a:spLocks noGrp="1"/>
          </p:cNvSpPr>
          <p:nvPr>
            <p:ph idx="1"/>
          </p:nvPr>
        </p:nvSpPr>
        <p:spPr>
          <a:xfrm>
            <a:off x="457200" y="885820"/>
            <a:ext cx="8229600" cy="971544"/>
          </a:xfrm>
        </p:spPr>
        <p:txBody>
          <a:bodyPr>
            <a:noAutofit/>
          </a:bodyPr>
          <a:lstStyle/>
          <a:p>
            <a:pPr>
              <a:buNone/>
            </a:pPr>
            <a:r>
              <a:rPr lang="en-US" altLang="ja-JP" sz="2800" smtClean="0">
                <a:latin typeface="VL ゴシック" pitchFamily="1" charset="-128"/>
                <a:ea typeface="VL ゴシック" pitchFamily="1" charset="-128"/>
                <a:cs typeface="Courier New" pitchFamily="49" charset="0"/>
              </a:rPr>
              <a:t>2.0</a:t>
            </a:r>
            <a:r>
              <a:rPr lang="ja-JP" altLang="en-US" sz="2800" smtClean="0">
                <a:latin typeface="VL ゴシック" pitchFamily="1" charset="-128"/>
                <a:ea typeface="VL ゴシック" pitchFamily="1" charset="-128"/>
                <a:cs typeface="Courier New" pitchFamily="49" charset="0"/>
              </a:rPr>
              <a:t>では、前項のような</a:t>
            </a:r>
            <a:endParaRPr lang="en-US" altLang="ja-JP" sz="2800" smtClean="0">
              <a:latin typeface="VL ゴシック" pitchFamily="1" charset="-128"/>
              <a:ea typeface="VL ゴシック" pitchFamily="1" charset="-128"/>
              <a:cs typeface="Courier New" pitchFamily="49" charset="0"/>
            </a:endParaRPr>
          </a:p>
          <a:p>
            <a:pPr>
              <a:buNone/>
            </a:pPr>
            <a:r>
              <a:rPr lang="en-US" altLang="ja-JP" sz="2800" smtClean="0">
                <a:latin typeface="VL ゴシック" pitchFamily="1" charset="-128"/>
                <a:ea typeface="VL ゴシック" pitchFamily="1" charset="-128"/>
                <a:cs typeface="Courier New" pitchFamily="49" charset="0"/>
              </a:rPr>
              <a:t>Range</a:t>
            </a:r>
            <a:r>
              <a:rPr lang="ja-JP" altLang="en-US" sz="2800" smtClean="0">
                <a:latin typeface="VL ゴシック" pitchFamily="1" charset="-128"/>
                <a:ea typeface="VL ゴシック" pitchFamily="1" charset="-128"/>
                <a:cs typeface="Courier New" pitchFamily="49" charset="0"/>
              </a:rPr>
              <a:t>に対するアルゴリズムが提供されている。</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3292618"/>
            <a:ext cx="8786842" cy="707886"/>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const std::vector&lt;int&gt; v = {1, 2, 3};</a:t>
            </a:r>
          </a:p>
          <a:p>
            <a:r>
              <a:rPr lang="en-US" altLang="ja-JP" sz="2000" smtClean="0">
                <a:latin typeface="VL ゴシック" pitchFamily="49" charset="-128"/>
                <a:ea typeface="VL ゴシック" pitchFamily="49" charset="-128"/>
              </a:rPr>
              <a:t>boost::</a:t>
            </a:r>
            <a:r>
              <a:rPr lang="en-US" altLang="ja-JP" sz="2000" smtClean="0">
                <a:solidFill>
                  <a:srgbClr val="C00000"/>
                </a:solidFill>
                <a:latin typeface="VL ゴシック" pitchFamily="49" charset="-128"/>
                <a:ea typeface="VL ゴシック" pitchFamily="49" charset="-128"/>
              </a:rPr>
              <a:t>for_each</a:t>
            </a:r>
            <a:r>
              <a:rPr lang="en-US" altLang="ja-JP" sz="2000" smtClean="0">
                <a:latin typeface="VL ゴシック" pitchFamily="49" charset="-128"/>
                <a:ea typeface="VL ゴシック" pitchFamily="49" charset="-128"/>
              </a:rPr>
              <a:t>(v, [](int x) { std::cout &lt;&lt; x &lt;&lt; std::endl; });</a:t>
            </a:r>
          </a:p>
        </p:txBody>
      </p:sp>
      <p:sp>
        <p:nvSpPr>
          <p:cNvPr id="8" name="テキスト ボックス 7"/>
          <p:cNvSpPr txBox="1"/>
          <p:nvPr/>
        </p:nvSpPr>
        <p:spPr>
          <a:xfrm>
            <a:off x="214282" y="4342163"/>
            <a:ext cx="8786842" cy="1015663"/>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const std::vector&lt;int&gt; v  = {1, 2, 3};</a:t>
            </a:r>
          </a:p>
          <a:p>
            <a:r>
              <a:rPr lang="en-US" altLang="ja-JP" sz="2000" smtClean="0">
                <a:latin typeface="VL ゴシック" pitchFamily="49" charset="-128"/>
                <a:ea typeface="VL ゴシック" pitchFamily="49" charset="-128"/>
              </a:rPr>
              <a:t>const std::list&lt;int&gt;   ls = {1, 2, 3};</a:t>
            </a:r>
          </a:p>
          <a:p>
            <a:r>
              <a:rPr lang="en-US" altLang="ja-JP" sz="2000" smtClean="0">
                <a:latin typeface="VL ゴシック" pitchFamily="49" charset="-128"/>
                <a:ea typeface="VL ゴシック" pitchFamily="49" charset="-128"/>
              </a:rPr>
              <a:t>const bool is_same = boost::</a:t>
            </a:r>
            <a:r>
              <a:rPr lang="en-US" altLang="ja-JP" sz="2000" smtClean="0">
                <a:solidFill>
                  <a:srgbClr val="C00000"/>
                </a:solidFill>
                <a:latin typeface="VL ゴシック" pitchFamily="49" charset="-128"/>
                <a:ea typeface="VL ゴシック" pitchFamily="49" charset="-128"/>
              </a:rPr>
              <a:t>equal</a:t>
            </a:r>
            <a:r>
              <a:rPr lang="en-US" altLang="ja-JP" sz="2000" smtClean="0">
                <a:latin typeface="VL ゴシック" pitchFamily="49" charset="-128"/>
                <a:ea typeface="VL ゴシック" pitchFamily="49" charset="-128"/>
              </a:rPr>
              <a:t>(v, ls);</a:t>
            </a:r>
          </a:p>
        </p:txBody>
      </p:sp>
      <p:sp>
        <p:nvSpPr>
          <p:cNvPr id="9" name="コンテンツ プレースホルダ 2"/>
          <p:cNvSpPr txBox="1">
            <a:spLocks/>
          </p:cNvSpPr>
          <p:nvPr/>
        </p:nvSpPr>
        <p:spPr>
          <a:xfrm>
            <a:off x="357158" y="5786454"/>
            <a:ext cx="6715172" cy="57150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2400" b="0" i="0" u="none" strike="noStrike" kern="1200" cap="none" spc="0" normalizeH="0" baseline="0" noProof="0" smtClean="0">
                <a:ln>
                  <a:noFill/>
                </a:ln>
                <a:solidFill>
                  <a:schemeClr val="tx1"/>
                </a:solidFill>
                <a:effectLst/>
                <a:uLnTx/>
                <a:uFillTx/>
                <a:latin typeface="VL ゴシック" pitchFamily="1" charset="-128"/>
                <a:ea typeface="VL ゴシック" pitchFamily="1" charset="-128"/>
                <a:cs typeface="Courier New" pitchFamily="49" charset="0"/>
              </a:rPr>
              <a:t>begin()/end()</a:t>
            </a:r>
            <a:r>
              <a:rPr kumimoji="1" lang="ja-JP" altLang="en-US" sz="2400" b="0" i="0" u="none" strike="noStrike" kern="1200" cap="none" spc="0" normalizeH="0" baseline="0" noProof="0" smtClean="0">
                <a:ln>
                  <a:noFill/>
                </a:ln>
                <a:solidFill>
                  <a:schemeClr val="tx1"/>
                </a:solidFill>
                <a:effectLst/>
                <a:uLnTx/>
                <a:uFillTx/>
                <a:latin typeface="VL ゴシック" pitchFamily="1" charset="-128"/>
                <a:ea typeface="VL ゴシック" pitchFamily="1" charset="-128"/>
                <a:cs typeface="Courier New" pitchFamily="49" charset="0"/>
              </a:rPr>
              <a:t>を書かなくてもよくなった。</a:t>
            </a:r>
            <a:endParaRPr kumimoji="1" lang="en-US" altLang="ja-JP" sz="2400" b="0" i="0" u="none" strike="noStrike" kern="1200" cap="none" spc="0" normalizeH="0" baseline="0" noProof="0" smtClean="0">
              <a:ln>
                <a:noFill/>
              </a:ln>
              <a:solidFill>
                <a:schemeClr val="tx1"/>
              </a:solidFill>
              <a:effectLst/>
              <a:uLnTx/>
              <a:uFillTx/>
              <a:latin typeface="VL ゴシック" pitchFamily="1" charset="-128"/>
              <a:ea typeface="VL ゴシック" pitchFamily="1" charset="-128"/>
              <a:cs typeface="Courier New" pitchFamily="49" charset="0"/>
            </a:endParaRPr>
          </a:p>
        </p:txBody>
      </p:sp>
      <p:sp>
        <p:nvSpPr>
          <p:cNvPr id="11" name="テキスト ボックス 10"/>
          <p:cNvSpPr txBox="1"/>
          <p:nvPr/>
        </p:nvSpPr>
        <p:spPr>
          <a:xfrm>
            <a:off x="214282" y="2285992"/>
            <a:ext cx="8786842" cy="707886"/>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const std::vector&lt;int&gt; v = {3, 1, 4};</a:t>
            </a:r>
          </a:p>
          <a:p>
            <a:r>
              <a:rPr lang="en-US" altLang="ja-JP" sz="2000" smtClean="0">
                <a:latin typeface="VL ゴシック" pitchFamily="49" charset="-128"/>
                <a:ea typeface="VL ゴシック" pitchFamily="49" charset="-128"/>
              </a:rPr>
              <a:t>boost::</a:t>
            </a:r>
            <a:r>
              <a:rPr lang="en-US" altLang="ja-JP" sz="2000" smtClean="0">
                <a:solidFill>
                  <a:srgbClr val="C00000"/>
                </a:solidFill>
                <a:latin typeface="VL ゴシック" pitchFamily="49" charset="-128"/>
                <a:ea typeface="VL ゴシック" pitchFamily="49" charset="-128"/>
              </a:rPr>
              <a:t>sort</a:t>
            </a:r>
            <a:r>
              <a:rPr lang="en-US" altLang="ja-JP" sz="2000" smtClean="0">
                <a:latin typeface="VL ゴシック" pitchFamily="49" charset="-128"/>
                <a:ea typeface="VL ゴシック" pitchFamily="49" charset="-128"/>
              </a:rPr>
              <a:t>(v);</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4"/>
            <a:ext cx="9144000" cy="654032"/>
          </a:xfrm>
        </p:spPr>
        <p:txBody>
          <a:bodyPr>
            <a:normAutofit fontScale="90000"/>
          </a:bodyPr>
          <a:lstStyle/>
          <a:p>
            <a:r>
              <a:rPr kumimoji="1" lang="en-US" altLang="ja-JP" smtClean="0"/>
              <a:t>Range</a:t>
            </a:r>
            <a:r>
              <a:rPr kumimoji="1" lang="ja-JP" altLang="en-US" smtClean="0"/>
              <a:t>アダプタ</a:t>
            </a:r>
            <a:endParaRPr kumimoji="1" lang="ja-JP" altLang="en-US"/>
          </a:p>
        </p:txBody>
      </p:sp>
      <p:sp>
        <p:nvSpPr>
          <p:cNvPr id="4" name="コンテンツ プレースホルダ 2"/>
          <p:cNvSpPr>
            <a:spLocks noGrp="1"/>
          </p:cNvSpPr>
          <p:nvPr>
            <p:ph idx="1"/>
          </p:nvPr>
        </p:nvSpPr>
        <p:spPr>
          <a:xfrm>
            <a:off x="457200" y="885820"/>
            <a:ext cx="8229600" cy="971544"/>
          </a:xfrm>
        </p:spPr>
        <p:txBody>
          <a:bodyPr>
            <a:noAutofit/>
          </a:bodyPr>
          <a:lstStyle/>
          <a:p>
            <a:pPr>
              <a:buNone/>
            </a:pPr>
            <a:r>
              <a:rPr lang="en-US" altLang="ja-JP" sz="2800" smtClean="0">
                <a:latin typeface="VL ゴシック" pitchFamily="1" charset="-128"/>
                <a:ea typeface="VL ゴシック" pitchFamily="1" charset="-128"/>
                <a:cs typeface="Courier New" pitchFamily="49" charset="0"/>
              </a:rPr>
              <a:t>Range</a:t>
            </a:r>
            <a:r>
              <a:rPr lang="ja-JP" altLang="en-US" sz="2800" smtClean="0">
                <a:latin typeface="VL ゴシック" pitchFamily="1" charset="-128"/>
                <a:ea typeface="VL ゴシック" pitchFamily="1" charset="-128"/>
                <a:cs typeface="Courier New" pitchFamily="49" charset="0"/>
              </a:rPr>
              <a:t>に対する複数の操作を合成する</a:t>
            </a: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a:t>
            </a:r>
            <a:r>
              <a:rPr lang="en-US" altLang="ja-JP" sz="2800" smtClean="0">
                <a:latin typeface="VL ゴシック" pitchFamily="1" charset="-128"/>
                <a:ea typeface="VL ゴシック" pitchFamily="1" charset="-128"/>
                <a:cs typeface="Courier New" pitchFamily="49" charset="0"/>
              </a:rPr>
              <a:t>Range</a:t>
            </a:r>
            <a:r>
              <a:rPr lang="ja-JP" altLang="en-US" sz="2800" smtClean="0">
                <a:latin typeface="VL ゴシック" pitchFamily="1" charset="-128"/>
                <a:ea typeface="VL ゴシック" pitchFamily="1" charset="-128"/>
                <a:cs typeface="Courier New" pitchFamily="49" charset="0"/>
              </a:rPr>
              <a:t>アダプタ」も少しだが提供されている。</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4078436"/>
            <a:ext cx="8786842" cy="707886"/>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const std::map&lt;int, std::string&gt; m;</a:t>
            </a:r>
          </a:p>
          <a:p>
            <a:r>
              <a:rPr lang="en-US" altLang="ja-JP" sz="2000" smtClean="0">
                <a:latin typeface="VL ゴシック" pitchFamily="49" charset="-128"/>
                <a:ea typeface="VL ゴシック" pitchFamily="49" charset="-128"/>
              </a:rPr>
              <a:t>boost::for_each(m </a:t>
            </a:r>
            <a:r>
              <a:rPr lang="en-US" altLang="ja-JP" sz="2000" smtClean="0">
                <a:solidFill>
                  <a:srgbClr val="4E3AE6"/>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C00000"/>
                </a:solidFill>
                <a:latin typeface="VL ゴシック" pitchFamily="49" charset="-128"/>
                <a:ea typeface="VL ゴシック" pitchFamily="49" charset="-128"/>
              </a:rPr>
              <a:t>map_values</a:t>
            </a:r>
            <a:r>
              <a:rPr lang="en-US" altLang="ja-JP" sz="2000" smtClean="0">
                <a:latin typeface="VL ゴシック" pitchFamily="49" charset="-128"/>
                <a:ea typeface="VL ゴシック" pitchFamily="49" charset="-128"/>
              </a:rPr>
              <a:t>, [](const </a:t>
            </a:r>
            <a:r>
              <a:rPr lang="en-US" altLang="ja-JP" sz="2000" smtClean="0">
                <a:solidFill>
                  <a:srgbClr val="00B050"/>
                </a:solidFill>
                <a:latin typeface="VL ゴシック" pitchFamily="49" charset="-128"/>
                <a:ea typeface="VL ゴシック" pitchFamily="49" charset="-128"/>
              </a:rPr>
              <a:t>std::string</a:t>
            </a:r>
            <a:r>
              <a:rPr lang="en-US" altLang="ja-JP" sz="2000" smtClean="0">
                <a:latin typeface="VL ゴシック" pitchFamily="49" charset="-128"/>
                <a:ea typeface="VL ゴシック" pitchFamily="49" charset="-128"/>
              </a:rPr>
              <a:t>&amp;) { ... });</a:t>
            </a:r>
          </a:p>
        </p:txBody>
      </p:sp>
      <p:sp>
        <p:nvSpPr>
          <p:cNvPr id="8" name="テキスト ボックス 7"/>
          <p:cNvSpPr txBox="1"/>
          <p:nvPr/>
        </p:nvSpPr>
        <p:spPr>
          <a:xfrm>
            <a:off x="214282" y="5007130"/>
            <a:ext cx="8786842" cy="707886"/>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const std::vector&lt;std::shared_ptr&lt;X&gt;&gt; v;</a:t>
            </a:r>
          </a:p>
          <a:p>
            <a:r>
              <a:rPr lang="en-US" altLang="ja-JP" sz="2000" smtClean="0">
                <a:latin typeface="VL ゴシック" pitchFamily="49" charset="-128"/>
                <a:ea typeface="VL ゴシック" pitchFamily="49" charset="-128"/>
              </a:rPr>
              <a:t>boost::for_each(v </a:t>
            </a:r>
            <a:r>
              <a:rPr lang="en-US" altLang="ja-JP" sz="2000" smtClean="0">
                <a:solidFill>
                  <a:srgbClr val="4E3AE6"/>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C00000"/>
                </a:solidFill>
                <a:latin typeface="VL ゴシック" pitchFamily="49" charset="-128"/>
                <a:ea typeface="VL ゴシック" pitchFamily="49" charset="-128"/>
              </a:rPr>
              <a:t>indirected</a:t>
            </a:r>
            <a:r>
              <a:rPr lang="en-US" altLang="ja-JP" sz="2000" smtClean="0">
                <a:latin typeface="VL ゴシック" pitchFamily="49" charset="-128"/>
                <a:ea typeface="VL ゴシック" pitchFamily="49" charset="-128"/>
              </a:rPr>
              <a:t>, [](const </a:t>
            </a:r>
            <a:r>
              <a:rPr lang="en-US" altLang="ja-JP" sz="2000" smtClean="0">
                <a:solidFill>
                  <a:srgbClr val="00B050"/>
                </a:solidFill>
                <a:latin typeface="VL ゴシック" pitchFamily="49" charset="-128"/>
                <a:ea typeface="VL ゴシック" pitchFamily="49" charset="-128"/>
              </a:rPr>
              <a:t>X</a:t>
            </a:r>
            <a:r>
              <a:rPr lang="en-US" altLang="ja-JP" sz="2000" smtClean="0">
                <a:latin typeface="VL ゴシック" pitchFamily="49" charset="-128"/>
                <a:ea typeface="VL ゴシック" pitchFamily="49" charset="-128"/>
              </a:rPr>
              <a:t>&amp;) { ... });</a:t>
            </a:r>
          </a:p>
        </p:txBody>
      </p:sp>
      <p:sp>
        <p:nvSpPr>
          <p:cNvPr id="11" name="テキスト ボックス 10"/>
          <p:cNvSpPr txBox="1"/>
          <p:nvPr/>
        </p:nvSpPr>
        <p:spPr>
          <a:xfrm>
            <a:off x="214282" y="2857496"/>
            <a:ext cx="8786842" cy="1015663"/>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const std::vector&lt;int&gt; v = {1, 2, 3, 4, 5};</a:t>
            </a:r>
          </a:p>
          <a:p>
            <a:r>
              <a:rPr lang="en-US" altLang="ja-JP" sz="2000" smtClean="0">
                <a:latin typeface="VL ゴシック" pitchFamily="49" charset="-128"/>
                <a:ea typeface="VL ゴシック" pitchFamily="49" charset="-128"/>
              </a:rPr>
              <a:t>boost::for_each(v </a:t>
            </a:r>
            <a:r>
              <a:rPr lang="en-US" altLang="ja-JP" sz="2000" smtClean="0">
                <a:solidFill>
                  <a:srgbClr val="4E3AE6"/>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C00000"/>
                </a:solidFill>
                <a:latin typeface="VL ゴシック" pitchFamily="49" charset="-128"/>
                <a:ea typeface="VL ゴシック" pitchFamily="49" charset="-128"/>
              </a:rPr>
              <a:t>filtered</a:t>
            </a:r>
            <a:r>
              <a:rPr lang="en-US" altLang="ja-JP" sz="2000" smtClean="0">
                <a:latin typeface="VL ゴシック" pitchFamily="49" charset="-128"/>
                <a:ea typeface="VL ゴシック" pitchFamily="49" charset="-128"/>
              </a:rPr>
              <a:t>(is_even) </a:t>
            </a:r>
            <a:r>
              <a:rPr lang="en-US" altLang="ja-JP" sz="2000" smtClean="0">
                <a:solidFill>
                  <a:srgbClr val="4E3AE6"/>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C00000"/>
                </a:solidFill>
                <a:latin typeface="VL ゴシック" pitchFamily="49" charset="-128"/>
                <a:ea typeface="VL ゴシック" pitchFamily="49" charset="-128"/>
              </a:rPr>
              <a:t>transformed</a:t>
            </a:r>
            <a:r>
              <a:rPr lang="en-US" altLang="ja-JP" sz="2000" smtClean="0">
                <a:latin typeface="VL ゴシック" pitchFamily="49" charset="-128"/>
                <a:ea typeface="VL ゴシック" pitchFamily="49" charset="-128"/>
              </a:rPr>
              <a:t>(to_string),</a:t>
            </a:r>
          </a:p>
          <a:p>
            <a:r>
              <a:rPr lang="en-US" altLang="ja-JP" sz="2000" smtClean="0">
                <a:latin typeface="VL ゴシック" pitchFamily="49" charset="-128"/>
                <a:ea typeface="VL ゴシック" pitchFamily="49" charset="-128"/>
              </a:rPr>
              <a:t>                [](const </a:t>
            </a:r>
            <a:r>
              <a:rPr lang="en-US" altLang="ja-JP" sz="2000" smtClean="0">
                <a:solidFill>
                  <a:srgbClr val="00B050"/>
                </a:solidFill>
                <a:latin typeface="VL ゴシック" pitchFamily="49" charset="-128"/>
                <a:ea typeface="VL ゴシック" pitchFamily="49" charset="-128"/>
              </a:rPr>
              <a:t>std::string</a:t>
            </a:r>
            <a:r>
              <a:rPr lang="en-US" altLang="ja-JP" sz="2000" smtClean="0">
                <a:latin typeface="VL ゴシック" pitchFamily="49" charset="-128"/>
                <a:ea typeface="VL ゴシック" pitchFamily="49" charset="-128"/>
              </a:rPr>
              <a:t>&amp;) { ... });</a:t>
            </a:r>
          </a:p>
        </p:txBody>
      </p:sp>
      <p:sp>
        <p:nvSpPr>
          <p:cNvPr id="12" name="テキスト ボックス 11"/>
          <p:cNvSpPr txBox="1"/>
          <p:nvPr/>
        </p:nvSpPr>
        <p:spPr>
          <a:xfrm>
            <a:off x="214282" y="2243072"/>
            <a:ext cx="8786842" cy="400110"/>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boost::adaptors;</a:t>
            </a:r>
          </a:p>
        </p:txBody>
      </p:sp>
      <p:sp>
        <p:nvSpPr>
          <p:cNvPr id="13" name="コンテンツ プレースホルダ 2"/>
          <p:cNvSpPr txBox="1">
            <a:spLocks/>
          </p:cNvSpPr>
          <p:nvPr/>
        </p:nvSpPr>
        <p:spPr>
          <a:xfrm>
            <a:off x="485804" y="5929330"/>
            <a:ext cx="8229600" cy="71438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2400" b="0" i="0" u="none" strike="noStrike" kern="1200" cap="none" spc="0" normalizeH="0" baseline="0" noProof="0" smtClean="0">
                <a:ln>
                  <a:noFill/>
                </a:ln>
                <a:solidFill>
                  <a:schemeClr val="tx1"/>
                </a:solidFill>
                <a:effectLst/>
                <a:uLnTx/>
                <a:uFillTx/>
                <a:latin typeface="VL ゴシック" pitchFamily="1" charset="-128"/>
                <a:ea typeface="VL ゴシック" pitchFamily="1" charset="-128"/>
                <a:cs typeface="Courier New" pitchFamily="49" charset="0"/>
              </a:rPr>
              <a:t>Range</a:t>
            </a:r>
            <a:r>
              <a:rPr kumimoji="1" lang="ja-JP" altLang="en-US" sz="2400" b="0" i="0" u="none" strike="noStrike" kern="1200" cap="none" spc="0" normalizeH="0" baseline="0" noProof="0" smtClean="0">
                <a:ln>
                  <a:noFill/>
                </a:ln>
                <a:solidFill>
                  <a:schemeClr val="tx1"/>
                </a:solidFill>
                <a:effectLst/>
                <a:uLnTx/>
                <a:uFillTx/>
                <a:latin typeface="VL ゴシック" pitchFamily="1" charset="-128"/>
                <a:ea typeface="VL ゴシック" pitchFamily="1" charset="-128"/>
                <a:cs typeface="Courier New" pitchFamily="49" charset="0"/>
              </a:rPr>
              <a:t>アダプタの適用には</a:t>
            </a:r>
            <a:r>
              <a:rPr kumimoji="1" lang="en-US" altLang="ja-JP" sz="2400" b="0" i="0" u="none" strike="noStrike" kern="1200" cap="none" spc="0" normalizeH="0" baseline="0" noProof="0" smtClean="0">
                <a:ln>
                  <a:noFill/>
                </a:ln>
                <a:solidFill>
                  <a:srgbClr val="C00000"/>
                </a:solidFill>
                <a:effectLst/>
                <a:uLnTx/>
                <a:uFillTx/>
                <a:latin typeface="VL ゴシック" pitchFamily="1" charset="-128"/>
                <a:ea typeface="VL ゴシック" pitchFamily="1" charset="-128"/>
                <a:cs typeface="Courier New" pitchFamily="49" charset="0"/>
              </a:rPr>
              <a:t>operator|()</a:t>
            </a:r>
            <a:r>
              <a:rPr kumimoji="1" lang="ja-JP" altLang="en-US" sz="2400" b="0" i="0" u="none" strike="noStrike" kern="1200" cap="none" spc="0" normalizeH="0" baseline="0" noProof="0" smtClean="0">
                <a:ln>
                  <a:noFill/>
                </a:ln>
                <a:solidFill>
                  <a:schemeClr val="tx1"/>
                </a:solidFill>
                <a:effectLst/>
                <a:uLnTx/>
                <a:uFillTx/>
                <a:latin typeface="VL ゴシック" pitchFamily="1" charset="-128"/>
                <a:ea typeface="VL ゴシック" pitchFamily="1" charset="-128"/>
                <a:cs typeface="Courier New" pitchFamily="49" charset="0"/>
              </a:rPr>
              <a:t>を使用する。</a:t>
            </a:r>
            <a:endParaRPr kumimoji="1" lang="en-US" altLang="ja-JP" sz="2400" b="0" i="0" u="none" strike="noStrike" kern="1200" cap="none" spc="0" normalizeH="0" baseline="0" noProof="0" smtClean="0">
              <a:ln>
                <a:noFill/>
              </a:ln>
              <a:solidFill>
                <a:schemeClr val="tx1"/>
              </a:solidFill>
              <a:effectLst/>
              <a:uLnTx/>
              <a:uFillTx/>
              <a:latin typeface="VL ゴシック" pitchFamily="1" charset="-128"/>
              <a:ea typeface="VL ゴシック" pitchFamily="1" charset="-128"/>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 </a:t>
            </a:r>
            <a:endParaRPr kumimoji="1" lang="ja-JP" altLang="en-US"/>
          </a:p>
        </p:txBody>
      </p:sp>
      <p:sp>
        <p:nvSpPr>
          <p:cNvPr id="3" name="コンテンツ プレースホルダ 2"/>
          <p:cNvSpPr>
            <a:spLocks noGrp="1"/>
          </p:cNvSpPr>
          <p:nvPr>
            <p:ph idx="1"/>
          </p:nvPr>
        </p:nvSpPr>
        <p:spPr>
          <a:xfrm>
            <a:off x="857224" y="2143116"/>
            <a:ext cx="3471858" cy="785818"/>
          </a:xfrm>
        </p:spPr>
        <p:txBody>
          <a:bodyPr>
            <a:noAutofit/>
          </a:bodyPr>
          <a:lstStyle/>
          <a:p>
            <a:pPr>
              <a:buNone/>
            </a:pPr>
            <a:r>
              <a:rPr kumimoji="1" lang="en-US" altLang="ja-JP" sz="2800" b="1" u="sng" smtClean="0">
                <a:solidFill>
                  <a:schemeClr val="tx1">
                    <a:lumMod val="75000"/>
                    <a:lumOff val="25000"/>
                  </a:schemeClr>
                </a:solidFill>
                <a:latin typeface="Lucida Console" pitchFamily="49" charset="0"/>
                <a:ea typeface="Batang" pitchFamily="18" charset="-127"/>
                <a:cs typeface="Times New Roman" pitchFamily="18" charset="0"/>
              </a:rPr>
              <a:t>Chapter 1</a:t>
            </a:r>
            <a:endParaRPr lang="en-US" altLang="ja-JP" sz="2800" b="1" u="sng" smtClean="0">
              <a:solidFill>
                <a:schemeClr val="tx1">
                  <a:lumMod val="75000"/>
                  <a:lumOff val="25000"/>
                </a:schemeClr>
              </a:solidFill>
              <a:latin typeface="Lucida Console" pitchFamily="49" charset="0"/>
              <a:ea typeface="Batang" pitchFamily="18" charset="-127"/>
              <a:cs typeface="Times New Roman" pitchFamily="18" charset="0"/>
            </a:endParaRPr>
          </a:p>
        </p:txBody>
      </p:sp>
      <p:sp>
        <p:nvSpPr>
          <p:cNvPr id="4" name="コンテンツ プレースホルダ 2"/>
          <p:cNvSpPr txBox="1">
            <a:spLocks/>
          </p:cNvSpPr>
          <p:nvPr/>
        </p:nvSpPr>
        <p:spPr>
          <a:xfrm>
            <a:off x="4857752" y="3929066"/>
            <a:ext cx="3471858" cy="57150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u="none" strike="noStrike" kern="1200" cap="none" spc="0" normalizeH="0" baseline="0" noProof="0" smtClean="0">
                <a:ln>
                  <a:noFill/>
                </a:ln>
                <a:solidFill>
                  <a:srgbClr val="C00000"/>
                </a:solidFill>
                <a:effectLst/>
                <a:uLnTx/>
                <a:uFillTx/>
                <a:latin typeface="M+2P+IPAG" pitchFamily="2" charset="-128"/>
                <a:ea typeface="M+2P+IPAG" pitchFamily="2" charset="-128"/>
                <a:cs typeface="Courier New" pitchFamily="49" charset="0"/>
              </a:rPr>
              <a:t>統合データ構造</a:t>
            </a:r>
            <a:endParaRPr kumimoji="1" lang="en-US" altLang="ja-JP" sz="2400" u="none" strike="noStrike" kern="1200" cap="none" spc="0" normalizeH="0" baseline="0" noProof="0" smtClean="0">
              <a:ln>
                <a:noFill/>
              </a:ln>
              <a:solidFill>
                <a:srgbClr val="C00000"/>
              </a:solidFill>
              <a:effectLst/>
              <a:uLnTx/>
              <a:uFillTx/>
              <a:latin typeface="M+2P+IPAG" pitchFamily="2" charset="-128"/>
              <a:ea typeface="M+2P+IPAG" pitchFamily="2" charset="-128"/>
              <a:cs typeface="Courier New" pitchFamily="49" charset="0"/>
            </a:endParaRPr>
          </a:p>
        </p:txBody>
      </p:sp>
      <p:sp>
        <p:nvSpPr>
          <p:cNvPr id="5" name="コンテンツ プレースホルダ 2"/>
          <p:cNvSpPr txBox="1">
            <a:spLocks/>
          </p:cNvSpPr>
          <p:nvPr/>
        </p:nvSpPr>
        <p:spPr>
          <a:xfrm>
            <a:off x="0" y="2857496"/>
            <a:ext cx="9144000" cy="107157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6600" b="1" strike="noStrike" kern="1200" cap="none" spc="0" normalizeH="0" baseline="0" noProof="0" smtClean="0">
                <a:ln>
                  <a:noFill/>
                </a:ln>
                <a:solidFill>
                  <a:srgbClr val="C00000"/>
                </a:solidFill>
                <a:effectLst/>
                <a:uLnTx/>
                <a:uFillTx/>
                <a:latin typeface="Batang" pitchFamily="18" charset="-127"/>
                <a:ea typeface="Batang" pitchFamily="18" charset="-127"/>
                <a:cs typeface="Courier New" pitchFamily="49" charset="0"/>
              </a:rPr>
              <a:t>Multi Index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Range</a:t>
            </a:r>
            <a:r>
              <a:rPr kumimoji="1" lang="ja-JP" altLang="en-US" smtClean="0"/>
              <a:t>アダプタの種類</a:t>
            </a:r>
            <a:endParaRPr kumimoji="1" lang="ja-JP" altLang="en-US"/>
          </a:p>
        </p:txBody>
      </p:sp>
      <p:graphicFrame>
        <p:nvGraphicFramePr>
          <p:cNvPr id="5" name="表 4"/>
          <p:cNvGraphicFramePr>
            <a:graphicFrameLocks noGrp="1"/>
          </p:cNvGraphicFramePr>
          <p:nvPr/>
        </p:nvGraphicFramePr>
        <p:xfrm>
          <a:off x="571472" y="1285860"/>
          <a:ext cx="8001056" cy="4216052"/>
        </p:xfrm>
        <a:graphic>
          <a:graphicData uri="http://schemas.openxmlformats.org/drawingml/2006/table">
            <a:tbl>
              <a:tblPr firstRow="1" bandRow="1">
                <a:tableStyleId>{5C22544A-7EE6-4342-B048-85BDC9FD1C3A}</a:tableStyleId>
              </a:tblPr>
              <a:tblGrid>
                <a:gridCol w="2571768"/>
                <a:gridCol w="5429288"/>
              </a:tblGrid>
              <a:tr h="551093">
                <a:tc>
                  <a:txBody>
                    <a:bodyPr/>
                    <a:lstStyle/>
                    <a:p>
                      <a:pPr algn="ctr"/>
                      <a:r>
                        <a:rPr kumimoji="1" lang="ja-JP" altLang="en-US" sz="2400" smtClean="0"/>
                        <a:t>アダプタ</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1" lang="ja-JP" altLang="en-US" sz="2400" smtClean="0"/>
                        <a:t>効果</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551093">
                <a:tc>
                  <a:txBody>
                    <a:bodyPr/>
                    <a:lstStyle/>
                    <a:p>
                      <a:r>
                        <a:rPr kumimoji="1" lang="en-US" altLang="ja-JP" sz="2400" smtClean="0"/>
                        <a:t>r | filtered(pred)</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c>
                  <a:txBody>
                    <a:bodyPr/>
                    <a:lstStyle/>
                    <a:p>
                      <a:r>
                        <a:rPr kumimoji="1" lang="en-US" altLang="ja-JP" sz="2400" smtClean="0"/>
                        <a:t>pred(x) == true</a:t>
                      </a:r>
                      <a:r>
                        <a:rPr kumimoji="1" lang="ja-JP" altLang="en-US" sz="2400" smtClean="0"/>
                        <a:t>となる要素を抽出する</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r>
              <a:tr h="551093">
                <a:tc>
                  <a:txBody>
                    <a:bodyPr/>
                    <a:lstStyle/>
                    <a:p>
                      <a:r>
                        <a:rPr kumimoji="1" lang="en-US" altLang="ja-JP" sz="2400" smtClean="0"/>
                        <a:t>r | transformed(f)</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400" smtClean="0"/>
                        <a:t>各要素に</a:t>
                      </a:r>
                      <a:r>
                        <a:rPr kumimoji="1" lang="en-US" altLang="ja-JP" sz="2400" smtClean="0"/>
                        <a:t>f(x)</a:t>
                      </a:r>
                      <a:r>
                        <a:rPr kumimoji="1" lang="ja-JP" altLang="en-US" sz="2400" smtClean="0"/>
                        <a:t>を適用する</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1093">
                <a:tc>
                  <a:txBody>
                    <a:bodyPr/>
                    <a:lstStyle/>
                    <a:p>
                      <a:r>
                        <a:rPr kumimoji="1" lang="en-US" altLang="ja-JP" sz="2400" smtClean="0"/>
                        <a:t>r | map_keys</a:t>
                      </a:r>
                    </a:p>
                    <a:p>
                      <a:r>
                        <a:rPr kumimoji="1" lang="en-US" altLang="ja-JP" sz="2400" smtClean="0"/>
                        <a:t>r | map_values</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c>
                  <a:txBody>
                    <a:bodyPr/>
                    <a:lstStyle/>
                    <a:p>
                      <a:r>
                        <a:rPr kumimoji="1" lang="en-US" altLang="ja-JP" sz="2400" smtClean="0"/>
                        <a:t>map&lt;T1, T2&gt;, </a:t>
                      </a:r>
                      <a:r>
                        <a:rPr kumimoji="1" lang="en-US" altLang="ja-JP" sz="2400" smtClean="0"/>
                        <a:t>vector&lt;pair&lt;T1</a:t>
                      </a:r>
                      <a:r>
                        <a:rPr kumimoji="1" lang="en-US" altLang="ja-JP" sz="2400" smtClean="0"/>
                        <a:t>,</a:t>
                      </a:r>
                      <a:r>
                        <a:rPr kumimoji="1" lang="en-US" altLang="ja-JP" sz="2400" baseline="0" smtClean="0"/>
                        <a:t> </a:t>
                      </a:r>
                      <a:r>
                        <a:rPr kumimoji="1" lang="en-US" altLang="ja-JP" sz="2400" baseline="0" smtClean="0"/>
                        <a:t>T2&gt; &gt;</a:t>
                      </a:r>
                      <a:r>
                        <a:rPr kumimoji="1" lang="ja-JP" altLang="en-US" sz="2400" baseline="0" smtClean="0"/>
                        <a:t>のような</a:t>
                      </a:r>
                      <a:r>
                        <a:rPr kumimoji="1" lang="en-US" altLang="ja-JP" sz="2400" baseline="0" smtClean="0"/>
                        <a:t>Range</a:t>
                      </a:r>
                      <a:r>
                        <a:rPr kumimoji="1" lang="ja-JP" altLang="en-US" sz="2400" baseline="0" smtClean="0"/>
                        <a:t>に対し、</a:t>
                      </a:r>
                      <a:r>
                        <a:rPr kumimoji="1" lang="en-US" altLang="ja-JP" sz="2400" baseline="0" smtClean="0"/>
                        <a:t>map_keys</a:t>
                      </a:r>
                      <a:r>
                        <a:rPr kumimoji="1" lang="ja-JP" altLang="en-US" sz="2400" baseline="0" smtClean="0"/>
                        <a:t>は</a:t>
                      </a:r>
                      <a:r>
                        <a:rPr kumimoji="1" lang="en-US" altLang="ja-JP" sz="2400" baseline="0" smtClean="0"/>
                        <a:t>T1</a:t>
                      </a:r>
                      <a:r>
                        <a:rPr kumimoji="1" lang="ja-JP" altLang="en-US" sz="2400" baseline="0" smtClean="0"/>
                        <a:t>を抽出し、</a:t>
                      </a:r>
                      <a:r>
                        <a:rPr kumimoji="1" lang="en-US" altLang="ja-JP" sz="2400" baseline="0" smtClean="0"/>
                        <a:t>map_values</a:t>
                      </a:r>
                      <a:r>
                        <a:rPr kumimoji="1" lang="ja-JP" altLang="en-US" sz="2400" baseline="0" smtClean="0"/>
                        <a:t>は</a:t>
                      </a:r>
                      <a:r>
                        <a:rPr kumimoji="1" lang="en-US" altLang="ja-JP" sz="2400" baseline="0" smtClean="0"/>
                        <a:t>T2</a:t>
                      </a:r>
                      <a:r>
                        <a:rPr kumimoji="1" lang="ja-JP" altLang="en-US" sz="2400" baseline="0" smtClean="0"/>
                        <a:t>を抽出する</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r>
              <a:tr h="551093">
                <a:tc>
                  <a:txBody>
                    <a:bodyPr/>
                    <a:lstStyle/>
                    <a:p>
                      <a:r>
                        <a:rPr kumimoji="1" lang="en-US" altLang="ja-JP" sz="2400" smtClean="0"/>
                        <a:t>r | indirected</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400" smtClean="0"/>
                        <a:t>スマートポインタの</a:t>
                      </a:r>
                      <a:r>
                        <a:rPr kumimoji="1" lang="en-US" altLang="ja-JP" sz="2400" smtClean="0"/>
                        <a:t>Range</a:t>
                      </a:r>
                      <a:r>
                        <a:rPr kumimoji="1" lang="ja-JP" altLang="en-US" sz="2400" smtClean="0"/>
                        <a:t>への要素アクセスを、</a:t>
                      </a:r>
                      <a:r>
                        <a:rPr kumimoji="1" lang="en-US" altLang="ja-JP" sz="2400" smtClean="0"/>
                        <a:t>*p</a:t>
                      </a:r>
                      <a:r>
                        <a:rPr kumimoji="1" lang="ja-JP" altLang="en-US" sz="2400" smtClean="0"/>
                        <a:t>ではなく</a:t>
                      </a:r>
                      <a:r>
                        <a:rPr kumimoji="1" lang="en-US" altLang="ja-JP" sz="2400" smtClean="0"/>
                        <a:t>x</a:t>
                      </a:r>
                      <a:r>
                        <a:rPr kumimoji="1" lang="ja-JP" altLang="en-US" sz="2400" smtClean="0"/>
                        <a:t>でアクセス可能にする</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1093">
                <a:tc>
                  <a:txBody>
                    <a:bodyPr/>
                    <a:lstStyle/>
                    <a:p>
                      <a:r>
                        <a:rPr kumimoji="1" lang="en-US" altLang="ja-JP" sz="2400" smtClean="0"/>
                        <a:t>erc...</a:t>
                      </a:r>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c>
                  <a:txBody>
                    <a:bodyPr/>
                    <a:lstStyle/>
                    <a:p>
                      <a:endParaRPr kumimoji="1" lang="ja-JP"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FDBA"/>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遅延評価</a:t>
            </a:r>
            <a:endParaRPr kumimoji="1" lang="ja-JP" altLang="en-US"/>
          </a:p>
        </p:txBody>
      </p:sp>
      <p:sp>
        <p:nvSpPr>
          <p:cNvPr id="3" name="コンテンツ プレースホルダ 2"/>
          <p:cNvSpPr>
            <a:spLocks noGrp="1"/>
          </p:cNvSpPr>
          <p:nvPr>
            <p:ph idx="1"/>
          </p:nvPr>
        </p:nvSpPr>
        <p:spPr>
          <a:xfrm>
            <a:off x="457200" y="1643050"/>
            <a:ext cx="8229600" cy="1785950"/>
          </a:xfrm>
        </p:spPr>
        <p:txBody>
          <a:bodyPr>
            <a:normAutofit/>
          </a:bodyPr>
          <a:lstStyle/>
          <a:p>
            <a:pPr>
              <a:buNone/>
            </a:pPr>
            <a:r>
              <a:rPr kumimoji="1" lang="ja-JP" altLang="en-US" sz="2400" smtClean="0"/>
              <a:t>は、この時点では</a:t>
            </a:r>
            <a:r>
              <a:rPr kumimoji="1" lang="en-US" altLang="ja-JP" sz="2400" smtClean="0"/>
              <a:t>Range</a:t>
            </a:r>
            <a:r>
              <a:rPr kumimoji="1" lang="ja-JP" altLang="en-US" sz="2400" smtClean="0"/>
              <a:t>の全要素の横断は行われない。</a:t>
            </a:r>
            <a:endParaRPr kumimoji="1" lang="en-US" altLang="ja-JP" sz="2400" smtClean="0"/>
          </a:p>
          <a:p>
            <a:pPr>
              <a:buNone/>
            </a:pPr>
            <a:endParaRPr kumimoji="1" lang="en-US" altLang="ja-JP" sz="1200" smtClean="0"/>
          </a:p>
          <a:p>
            <a:pPr>
              <a:buNone/>
            </a:pPr>
            <a:r>
              <a:rPr kumimoji="1" lang="en-US" altLang="ja-JP" sz="2400" smtClean="0"/>
              <a:t>Range</a:t>
            </a:r>
            <a:r>
              <a:rPr kumimoji="1" lang="ja-JP" altLang="en-US" sz="2400" smtClean="0"/>
              <a:t>アダプタは、各要素へのイテレータをラップするような</a:t>
            </a:r>
            <a:endParaRPr kumimoji="1" lang="en-US" altLang="ja-JP" sz="2400" smtClean="0"/>
          </a:p>
          <a:p>
            <a:pPr>
              <a:buNone/>
            </a:pPr>
            <a:r>
              <a:rPr kumimoji="1" lang="ja-JP" altLang="en-US" sz="2400" smtClean="0"/>
              <a:t>実装になっているため、以下のような</a:t>
            </a:r>
            <a:endParaRPr kumimoji="1" lang="ja-JP" altLang="en-US" sz="2400"/>
          </a:p>
        </p:txBody>
      </p:sp>
      <p:sp>
        <p:nvSpPr>
          <p:cNvPr id="4" name="テキスト ボックス 3"/>
          <p:cNvSpPr txBox="1"/>
          <p:nvPr/>
        </p:nvSpPr>
        <p:spPr>
          <a:xfrm>
            <a:off x="214282" y="1071546"/>
            <a:ext cx="8786842" cy="400110"/>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r | filtered(pred) | transformed(f);</a:t>
            </a:r>
          </a:p>
        </p:txBody>
      </p:sp>
      <p:sp>
        <p:nvSpPr>
          <p:cNvPr id="6" name="テキスト ボックス 5"/>
          <p:cNvSpPr txBox="1"/>
          <p:nvPr/>
        </p:nvSpPr>
        <p:spPr>
          <a:xfrm>
            <a:off x="214282" y="3386080"/>
            <a:ext cx="8786842" cy="400110"/>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for_each(r | filtered(pred) | transformed(f), ...);</a:t>
            </a:r>
          </a:p>
        </p:txBody>
      </p:sp>
      <p:sp>
        <p:nvSpPr>
          <p:cNvPr id="7" name="コンテンツ プレースホルダ 2"/>
          <p:cNvSpPr txBox="1">
            <a:spLocks/>
          </p:cNvSpPr>
          <p:nvPr/>
        </p:nvSpPr>
        <p:spPr>
          <a:xfrm>
            <a:off x="485804" y="4000504"/>
            <a:ext cx="8229600" cy="285749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0" i="0" u="none" strike="noStrike" kern="1200" cap="none" spc="0" normalizeH="0" baseline="0" noProof="0" smtClean="0">
                <a:ln>
                  <a:noFill/>
                </a:ln>
                <a:solidFill>
                  <a:schemeClr val="tx1"/>
                </a:solidFill>
                <a:effectLst/>
                <a:uLnTx/>
                <a:uFillTx/>
                <a:latin typeface="+mn-lt"/>
                <a:ea typeface="+mn-ea"/>
                <a:cs typeface="+mn-cs"/>
              </a:rPr>
              <a:t>アルゴリズムによるイテレータに対する評価が行われたときに</a:t>
            </a:r>
            <a:endParaRPr kumimoji="1" lang="en-US" altLang="ja-JP"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10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2400" smtClean="0"/>
              <a:t>filtered : </a:t>
            </a:r>
            <a:r>
              <a:rPr lang="ja-JP" altLang="en-US" sz="2400" smtClean="0"/>
              <a:t>要素の読み飛ばし</a:t>
            </a:r>
            <a:endParaRPr lang="en-US" altLang="ja-JP" sz="240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2400" b="0" i="0" u="none" strike="noStrike" kern="1200" cap="none" spc="0" normalizeH="0" baseline="0" noProof="0" smtClean="0">
                <a:ln>
                  <a:noFill/>
                </a:ln>
                <a:solidFill>
                  <a:schemeClr val="tx1"/>
                </a:solidFill>
                <a:effectLst/>
                <a:uLnTx/>
                <a:uFillTx/>
                <a:latin typeface="+mn-lt"/>
                <a:ea typeface="+mn-ea"/>
                <a:cs typeface="+mn-cs"/>
              </a:rPr>
              <a:t>transformed : </a:t>
            </a:r>
            <a:r>
              <a:rPr kumimoji="1" lang="ja-JP" altLang="en-US" sz="2400" b="0" i="0" u="none" strike="noStrike" kern="1200" cap="none" spc="0" normalizeH="0" baseline="0" noProof="0" smtClean="0">
                <a:ln>
                  <a:noFill/>
                </a:ln>
                <a:solidFill>
                  <a:schemeClr val="tx1"/>
                </a:solidFill>
                <a:effectLst/>
                <a:uLnTx/>
                <a:uFillTx/>
                <a:latin typeface="+mn-lt"/>
                <a:ea typeface="+mn-ea"/>
                <a:cs typeface="+mn-cs"/>
              </a:rPr>
              <a:t>要素への関数適用</a:t>
            </a:r>
            <a:endParaRPr kumimoji="1" lang="en-US" altLang="ja-JP"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105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400" smtClean="0"/>
              <a:t>が行われる。</a:t>
            </a:r>
            <a:endParaRPr lang="en-US" altLang="ja-JP" sz="240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0" i="0" u="none" strike="noStrike" kern="1200" cap="none" spc="0" normalizeH="0" baseline="0" noProof="0" smtClean="0">
                <a:ln>
                  <a:noFill/>
                </a:ln>
                <a:solidFill>
                  <a:schemeClr val="tx1"/>
                </a:solidFill>
                <a:effectLst/>
                <a:uLnTx/>
                <a:uFillTx/>
                <a:latin typeface="+mn-lt"/>
                <a:ea typeface="+mn-ea"/>
                <a:cs typeface="+mn-cs"/>
              </a:rPr>
              <a:t>そのため、この</a:t>
            </a:r>
            <a:r>
              <a:rPr kumimoji="1" lang="en-US" altLang="ja-JP" sz="2400" b="0" i="0" u="none" strike="noStrike" kern="1200" cap="none" spc="0" normalizeH="0" baseline="0" noProof="0" smtClean="0">
                <a:ln>
                  <a:noFill/>
                </a:ln>
                <a:solidFill>
                  <a:schemeClr val="tx1"/>
                </a:solidFill>
                <a:effectLst/>
                <a:uLnTx/>
                <a:uFillTx/>
                <a:latin typeface="+mn-lt"/>
                <a:ea typeface="+mn-ea"/>
                <a:cs typeface="+mn-cs"/>
              </a:rPr>
              <a:t>Range</a:t>
            </a:r>
            <a:r>
              <a:rPr kumimoji="1" lang="ja-JP" altLang="en-US" sz="2400" b="0" i="0" u="none" strike="noStrike" kern="1200" cap="none" spc="0" normalizeH="0" baseline="0" noProof="0" smtClean="0">
                <a:ln>
                  <a:noFill/>
                </a:ln>
                <a:solidFill>
                  <a:schemeClr val="tx1"/>
                </a:solidFill>
                <a:effectLst/>
                <a:uLnTx/>
                <a:uFillTx/>
                <a:latin typeface="+mn-lt"/>
                <a:ea typeface="+mn-ea"/>
                <a:cs typeface="+mn-cs"/>
              </a:rPr>
              <a:t>に対する</a:t>
            </a:r>
            <a:r>
              <a:rPr lang="ja-JP" altLang="en-US" sz="2400" smtClean="0"/>
              <a:t>複数の操作は一度のループで</a:t>
            </a:r>
            <a:endParaRPr lang="en-US" altLang="ja-JP" sz="240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400" smtClean="0"/>
              <a:t>実行される。</a:t>
            </a:r>
            <a:endParaRPr kumimoji="1" lang="ja-JP" alt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Range</a:t>
            </a:r>
            <a:r>
              <a:rPr kumimoji="1" lang="ja-JP" altLang="en-US" smtClean="0"/>
              <a:t>まとめ</a:t>
            </a:r>
            <a:endParaRPr kumimoji="1" lang="ja-JP" altLang="en-US"/>
          </a:p>
        </p:txBody>
      </p:sp>
      <p:sp>
        <p:nvSpPr>
          <p:cNvPr id="3" name="コンテンツ プレースホルダ 2"/>
          <p:cNvSpPr>
            <a:spLocks noGrp="1"/>
          </p:cNvSpPr>
          <p:nvPr>
            <p:ph idx="1"/>
          </p:nvPr>
        </p:nvSpPr>
        <p:spPr>
          <a:xfrm>
            <a:off x="457200" y="1000108"/>
            <a:ext cx="8229600" cy="5500726"/>
          </a:xfrm>
        </p:spPr>
        <p:txBody>
          <a:bodyPr>
            <a:normAutofit fontScale="92500"/>
          </a:bodyPr>
          <a:lstStyle/>
          <a:p>
            <a:r>
              <a:rPr kumimoji="1" lang="en-US" altLang="ja-JP" sz="2800" smtClean="0"/>
              <a:t>Range Algorithm</a:t>
            </a:r>
            <a:r>
              <a:rPr kumimoji="1" lang="ja-JP" altLang="en-US" sz="2800" smtClean="0"/>
              <a:t>で、</a:t>
            </a:r>
            <a:r>
              <a:rPr kumimoji="1" lang="en-US" altLang="ja-JP" sz="2800" smtClean="0"/>
              <a:t>STL</a:t>
            </a:r>
            <a:r>
              <a:rPr kumimoji="1" lang="ja-JP" altLang="en-US" sz="2800" smtClean="0"/>
              <a:t>アルゴリズムがより使いやすくなりました。</a:t>
            </a:r>
            <a:endParaRPr kumimoji="1" lang="en-US" altLang="ja-JP" sz="2800" smtClean="0"/>
          </a:p>
          <a:p>
            <a:endParaRPr lang="en-US" altLang="ja-JP" sz="2800" smtClean="0"/>
          </a:p>
          <a:p>
            <a:r>
              <a:rPr kumimoji="1" lang="en-US" altLang="ja-JP" sz="2800" smtClean="0"/>
              <a:t>Range</a:t>
            </a:r>
            <a:r>
              <a:rPr kumimoji="1" lang="ja-JP" altLang="en-US" sz="2800" smtClean="0"/>
              <a:t>アダプタ</a:t>
            </a:r>
            <a:r>
              <a:rPr lang="ja-JP" altLang="en-US" sz="2800" smtClean="0"/>
              <a:t>で</a:t>
            </a:r>
            <a:r>
              <a:rPr kumimoji="1" lang="ja-JP" altLang="en-US" sz="2800" smtClean="0"/>
              <a:t>、より抽象的なプログラミングが可能になり、</a:t>
            </a:r>
            <a:r>
              <a:rPr kumimoji="1" lang="en-US" altLang="ja-JP" sz="2800" smtClean="0"/>
              <a:t>C++</a:t>
            </a:r>
            <a:r>
              <a:rPr kumimoji="1" lang="ja-JP" altLang="en-US" sz="2800" smtClean="0"/>
              <a:t>で遅延評価のリスト処理ができるようになりました。</a:t>
            </a:r>
            <a:endParaRPr kumimoji="1" lang="en-US" altLang="ja-JP" sz="2800" smtClean="0"/>
          </a:p>
          <a:p>
            <a:endParaRPr lang="en-US" altLang="ja-JP" sz="2800" smtClean="0"/>
          </a:p>
          <a:p>
            <a:r>
              <a:rPr kumimoji="1" lang="ja-JP" altLang="en-US" sz="2800" smtClean="0"/>
              <a:t>でもまだまだ、</a:t>
            </a:r>
            <a:r>
              <a:rPr lang="en-US" altLang="ja-JP" sz="2800" smtClean="0"/>
              <a:t>Range</a:t>
            </a:r>
            <a:r>
              <a:rPr lang="ja-JP" altLang="en-US" sz="2800" smtClean="0"/>
              <a:t>アダプタが足りない。</a:t>
            </a:r>
            <a:r>
              <a:rPr lang="en-US" altLang="ja-JP" sz="2800" smtClean="0"/>
              <a:t>Oven</a:t>
            </a:r>
            <a:r>
              <a:rPr lang="ja-JP" altLang="en-US" sz="2800" smtClean="0"/>
              <a:t>が強力です。</a:t>
            </a:r>
            <a:endParaRPr lang="en-US" altLang="ja-JP" sz="2800" smtClean="0"/>
          </a:p>
          <a:p>
            <a:endParaRPr kumimoji="1" lang="en-US" altLang="ja-JP" sz="2800" smtClean="0"/>
          </a:p>
          <a:p>
            <a:r>
              <a:rPr lang="ja-JP" altLang="en-US" sz="2800" smtClean="0"/>
              <a:t>ドキュメント</a:t>
            </a:r>
            <a:r>
              <a:rPr lang="en-US" altLang="ja-JP" sz="2800" smtClean="0"/>
              <a:t/>
            </a:r>
            <a:br>
              <a:rPr lang="en-US" altLang="ja-JP" sz="2800" smtClean="0"/>
            </a:br>
            <a:r>
              <a:rPr lang="en-US" altLang="ja-JP" sz="2800" smtClean="0"/>
              <a:t> </a:t>
            </a:r>
            <a:r>
              <a:rPr lang="en-US" altLang="ja-JP" sz="2800" smtClean="0">
                <a:hlinkClick r:id="rId2"/>
              </a:rPr>
              <a:t>http://www.boost.org/libs/range/doc/html/index.html</a:t>
            </a:r>
            <a:endParaRPr lang="en-US" altLang="ja-JP" sz="280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 </a:t>
            </a:r>
            <a:endParaRPr kumimoji="1" lang="ja-JP" altLang="en-US"/>
          </a:p>
        </p:txBody>
      </p:sp>
      <p:sp>
        <p:nvSpPr>
          <p:cNvPr id="3" name="コンテンツ プレースホルダ 2"/>
          <p:cNvSpPr>
            <a:spLocks noGrp="1"/>
          </p:cNvSpPr>
          <p:nvPr>
            <p:ph idx="1"/>
          </p:nvPr>
        </p:nvSpPr>
        <p:spPr>
          <a:xfrm>
            <a:off x="857224" y="2143116"/>
            <a:ext cx="3471858" cy="785818"/>
          </a:xfrm>
        </p:spPr>
        <p:txBody>
          <a:bodyPr>
            <a:noAutofit/>
          </a:bodyPr>
          <a:lstStyle/>
          <a:p>
            <a:pPr>
              <a:buNone/>
            </a:pPr>
            <a:r>
              <a:rPr kumimoji="1" lang="en-US" altLang="ja-JP" sz="2800" b="1" u="sng" smtClean="0">
                <a:solidFill>
                  <a:schemeClr val="tx1">
                    <a:lumMod val="75000"/>
                    <a:lumOff val="25000"/>
                  </a:schemeClr>
                </a:solidFill>
                <a:latin typeface="Lucida Console" pitchFamily="49" charset="0"/>
                <a:ea typeface="Batang" pitchFamily="18" charset="-127"/>
                <a:cs typeface="Times New Roman" pitchFamily="18" charset="0"/>
              </a:rPr>
              <a:t>Final Chapter</a:t>
            </a:r>
            <a:endParaRPr lang="en-US" altLang="ja-JP" sz="2800" b="1" u="sng" smtClean="0">
              <a:solidFill>
                <a:schemeClr val="tx1">
                  <a:lumMod val="75000"/>
                  <a:lumOff val="25000"/>
                </a:schemeClr>
              </a:solidFill>
              <a:latin typeface="Lucida Console" pitchFamily="49" charset="0"/>
              <a:ea typeface="Batang" pitchFamily="18" charset="-127"/>
              <a:cs typeface="Times New Roman" pitchFamily="18" charset="0"/>
            </a:endParaRPr>
          </a:p>
        </p:txBody>
      </p:sp>
      <p:sp>
        <p:nvSpPr>
          <p:cNvPr id="5" name="コンテンツ プレースホルダ 2"/>
          <p:cNvSpPr txBox="1">
            <a:spLocks/>
          </p:cNvSpPr>
          <p:nvPr/>
        </p:nvSpPr>
        <p:spPr>
          <a:xfrm>
            <a:off x="0" y="2857496"/>
            <a:ext cx="9144000" cy="107157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4800" b="1" strike="noStrike" kern="1200" cap="none" spc="0" normalizeH="0" baseline="0" noProof="0" smtClean="0">
                <a:ln>
                  <a:noFill/>
                </a:ln>
                <a:solidFill>
                  <a:srgbClr val="C00000"/>
                </a:solidFill>
                <a:effectLst/>
                <a:uLnTx/>
                <a:uFillTx/>
                <a:latin typeface="Batang" pitchFamily="18" charset="-127"/>
                <a:ea typeface="Batang" pitchFamily="18" charset="-127"/>
                <a:cs typeface="Courier New" pitchFamily="49" charset="0"/>
              </a:rPr>
              <a:t>Under Construction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未来のお話</a:t>
            </a:r>
            <a:endParaRPr kumimoji="1" lang="ja-JP" altLang="en-US"/>
          </a:p>
        </p:txBody>
      </p:sp>
      <p:sp>
        <p:nvSpPr>
          <p:cNvPr id="3" name="コンテンツ プレースホルダ 2"/>
          <p:cNvSpPr>
            <a:spLocks noGrp="1"/>
          </p:cNvSpPr>
          <p:nvPr>
            <p:ph idx="1"/>
          </p:nvPr>
        </p:nvSpPr>
        <p:spPr>
          <a:xfrm>
            <a:off x="785786" y="2743208"/>
            <a:ext cx="7901014" cy="3114684"/>
          </a:xfrm>
        </p:spPr>
        <p:txBody>
          <a:bodyPr/>
          <a:lstStyle/>
          <a:p>
            <a:pPr marL="514350" indent="-514350">
              <a:buAutoNum type="arabicPeriod"/>
            </a:pPr>
            <a:r>
              <a:rPr kumimoji="1" lang="en-US" altLang="ja-JP" smtClean="0"/>
              <a:t>Mirror</a:t>
            </a:r>
          </a:p>
          <a:p>
            <a:pPr marL="514350" indent="-514350">
              <a:buAutoNum type="arabicPeriod"/>
            </a:pPr>
            <a:r>
              <a:rPr lang="en-US" altLang="ja-JP" smtClean="0"/>
              <a:t>STM</a:t>
            </a:r>
            <a:endParaRPr kumimoji="1" lang="en-US" altLang="ja-JP" smtClean="0"/>
          </a:p>
          <a:p>
            <a:pPr marL="514350" indent="-514350">
              <a:buAutoNum type="arabicPeriod"/>
            </a:pPr>
            <a:r>
              <a:rPr lang="en-US" altLang="ja-JP" smtClean="0"/>
              <a:t>LA</a:t>
            </a:r>
          </a:p>
        </p:txBody>
      </p:sp>
      <p:sp>
        <p:nvSpPr>
          <p:cNvPr id="4" name="テキスト ボックス 3"/>
          <p:cNvSpPr txBox="1"/>
          <p:nvPr/>
        </p:nvSpPr>
        <p:spPr>
          <a:xfrm>
            <a:off x="500034" y="1214422"/>
            <a:ext cx="7632410" cy="1077218"/>
          </a:xfrm>
          <a:prstGeom prst="rect">
            <a:avLst/>
          </a:prstGeom>
          <a:noFill/>
        </p:spPr>
        <p:txBody>
          <a:bodyPr wrap="none" rtlCol="0">
            <a:spAutoFit/>
          </a:bodyPr>
          <a:lstStyle/>
          <a:p>
            <a:r>
              <a:rPr kumimoji="1" lang="en-US" altLang="ja-JP" sz="3200" smtClean="0"/>
              <a:t>Boost</a:t>
            </a:r>
            <a:r>
              <a:rPr kumimoji="1" lang="ja-JP" altLang="en-US" sz="3200" smtClean="0"/>
              <a:t>候補として開発されているライブラリを</a:t>
            </a:r>
            <a:endParaRPr kumimoji="1" lang="en-US" altLang="ja-JP" sz="3200" smtClean="0"/>
          </a:p>
          <a:p>
            <a:r>
              <a:rPr kumimoji="1" lang="ja-JP" altLang="en-US" sz="3200" smtClean="0"/>
              <a:t>いくつか紹介します。</a:t>
            </a:r>
            <a:endParaRPr kumimoji="1" lang="ja-JP" altLang="en-US" sz="3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t>Mirror</a:t>
            </a:r>
            <a:endParaRPr kumimoji="1" lang="ja-JP" altLang="en-US"/>
          </a:p>
        </p:txBody>
      </p:sp>
      <p:sp>
        <p:nvSpPr>
          <p:cNvPr id="4" name="コンテンツ プレースホルダ 2"/>
          <p:cNvSpPr>
            <a:spLocks noGrp="1"/>
          </p:cNvSpPr>
          <p:nvPr>
            <p:ph idx="1"/>
          </p:nvPr>
        </p:nvSpPr>
        <p:spPr>
          <a:xfrm>
            <a:off x="457200" y="885820"/>
            <a:ext cx="8229600" cy="900106"/>
          </a:xfrm>
        </p:spPr>
        <p:txBody>
          <a:bodyPr>
            <a:noAutofit/>
          </a:bodyPr>
          <a:lstStyle/>
          <a:p>
            <a:pPr>
              <a:buNone/>
            </a:pPr>
            <a:r>
              <a:rPr lang="ja-JP" altLang="en-US" sz="2400" smtClean="0">
                <a:latin typeface="VL ゴシック" pitchFamily="1" charset="-128"/>
                <a:ea typeface="VL ゴシック" pitchFamily="1" charset="-128"/>
                <a:cs typeface="Courier New" pitchFamily="49" charset="0"/>
              </a:rPr>
              <a:t>リフレクションのライブラリ。</a:t>
            </a:r>
            <a:endParaRPr lang="en-US" altLang="ja-JP" sz="2400" smtClean="0">
              <a:latin typeface="VL ゴシック" pitchFamily="1" charset="-128"/>
              <a:ea typeface="VL ゴシック" pitchFamily="1" charset="-128"/>
              <a:cs typeface="Courier New" pitchFamily="49" charset="0"/>
            </a:endParaRPr>
          </a:p>
          <a:p>
            <a:pPr>
              <a:buNone/>
            </a:pPr>
            <a:r>
              <a:rPr lang="ja-JP" altLang="en-US" sz="2400" smtClean="0">
                <a:latin typeface="VL ゴシック" pitchFamily="1" charset="-128"/>
                <a:ea typeface="VL ゴシック" pitchFamily="1" charset="-128"/>
                <a:cs typeface="Courier New" pitchFamily="49" charset="0"/>
              </a:rPr>
              <a:t>コンパイル時、実行時で有用なメタ情報を取得できる。</a:t>
            </a:r>
            <a:endParaRPr lang="en-US" altLang="ja-JP" sz="24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142844" y="1842396"/>
            <a:ext cx="8786874" cy="4801314"/>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struct info_printer {</a:t>
            </a:r>
          </a:p>
          <a:p>
            <a:r>
              <a:rPr lang="en-US" altLang="ja-JP" smtClean="0">
                <a:latin typeface="VL ゴシック" pitchFamily="49" charset="-128"/>
                <a:ea typeface="VL ゴシック" pitchFamily="49" charset="-128"/>
              </a:rPr>
              <a:t>  template &lt;class IterInfo&gt;</a:t>
            </a:r>
          </a:p>
          <a:p>
            <a:r>
              <a:rPr lang="en-US" altLang="ja-JP" smtClean="0">
                <a:latin typeface="VL ゴシック" pitchFamily="49" charset="-128"/>
                <a:ea typeface="VL ゴシック" pitchFamily="49" charset="-128"/>
              </a:rPr>
              <a:t>  void operator()(IterInfo) const</a:t>
            </a:r>
          </a:p>
          <a:p>
            <a:r>
              <a:rPr lang="en-US" altLang="ja-JP" smtClean="0">
                <a:latin typeface="VL ゴシック" pitchFamily="49" charset="-128"/>
                <a:ea typeface="VL ゴシック" pitchFamily="49" charset="-128"/>
              </a:rPr>
              <a:t>    { std::cout &lt;&lt; IterInfo::type::</a:t>
            </a:r>
            <a:r>
              <a:rPr lang="en-US" altLang="ja-JP" smtClean="0">
                <a:solidFill>
                  <a:srgbClr val="FF0000"/>
                </a:solidFill>
                <a:latin typeface="VL ゴシック" pitchFamily="49" charset="-128"/>
                <a:ea typeface="VL ゴシック" pitchFamily="49" charset="-128"/>
              </a:rPr>
              <a:t>full_name</a:t>
            </a:r>
            <a:r>
              <a:rPr lang="en-US" altLang="ja-JP" smtClean="0">
                <a:latin typeface="VL ゴシック" pitchFamily="49" charset="-128"/>
                <a:ea typeface="VL ゴシック" pitchFamily="49" charset="-128"/>
              </a:rPr>
              <a:t>() &lt;&lt; std::endl; }</a:t>
            </a:r>
          </a:p>
          <a:p>
            <a:r>
              <a:rPr lang="en-US" altLang="ja-JP" smtClean="0">
                <a:latin typeface="VL ゴシック" pitchFamily="49" charset="-128"/>
                <a:ea typeface="VL ゴシック" pitchFamily="49" charset="-128"/>
              </a:rPr>
              <a:t>};</a:t>
            </a:r>
          </a:p>
          <a:p>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template &lt;typename T&gt;</a:t>
            </a:r>
          </a:p>
          <a:p>
            <a:r>
              <a:rPr lang="en-US" altLang="ja-JP" smtClean="0">
                <a:latin typeface="VL ゴシック" pitchFamily="49" charset="-128"/>
                <a:ea typeface="VL ゴシック" pitchFamily="49" charset="-128"/>
              </a:rPr>
              <a:t>void print_info() {</a:t>
            </a:r>
          </a:p>
          <a:p>
            <a:r>
              <a:rPr lang="en-US" altLang="ja-JP" smtClean="0">
                <a:latin typeface="VL ゴシック" pitchFamily="49" charset="-128"/>
                <a:ea typeface="VL ゴシック" pitchFamily="49" charset="-128"/>
              </a:rPr>
              <a:t>  using namespace boost::mirror;</a:t>
            </a:r>
          </a:p>
          <a:p>
            <a:r>
              <a:rPr lang="en-US" altLang="ja-JP" smtClean="0">
                <a:latin typeface="VL ゴシック" pitchFamily="49" charset="-128"/>
                <a:ea typeface="VL ゴシック" pitchFamily="49" charset="-128"/>
              </a:rPr>
              <a:t>  typedef </a:t>
            </a:r>
            <a:r>
              <a:rPr lang="en-US" altLang="ja-JP" smtClean="0">
                <a:solidFill>
                  <a:srgbClr val="FF0000"/>
                </a:solidFill>
                <a:latin typeface="VL ゴシック" pitchFamily="49" charset="-128"/>
                <a:ea typeface="VL ゴシック" pitchFamily="49" charset="-128"/>
              </a:rPr>
              <a:t>BOOST_MIRRORED_CLASS</a:t>
            </a:r>
            <a:r>
              <a:rPr lang="en-US" altLang="ja-JP" smtClean="0">
                <a:latin typeface="VL ゴシック" pitchFamily="49" charset="-128"/>
                <a:ea typeface="VL ゴシック" pitchFamily="49" charset="-128"/>
              </a:rPr>
              <a:t>(T) meta_X;</a:t>
            </a:r>
          </a:p>
          <a:p>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  std::cout &lt;&lt; meta_X::</a:t>
            </a:r>
            <a:r>
              <a:rPr lang="en-US" altLang="ja-JP" smtClean="0">
                <a:solidFill>
                  <a:srgbClr val="FF0000"/>
                </a:solidFill>
                <a:latin typeface="VL ゴシック" pitchFamily="49" charset="-128"/>
                <a:ea typeface="VL ゴシック" pitchFamily="49" charset="-128"/>
              </a:rPr>
              <a:t>full_name</a:t>
            </a:r>
            <a:r>
              <a:rPr lang="en-US" altLang="ja-JP" smtClean="0">
                <a:latin typeface="VL ゴシック" pitchFamily="49" charset="-128"/>
                <a:ea typeface="VL ゴシック" pitchFamily="49" charset="-128"/>
              </a:rPr>
              <a:t>() &lt;&lt; std::endl; // std::string</a:t>
            </a:r>
          </a:p>
          <a:p>
            <a:r>
              <a:rPr lang="en-US" altLang="ja-JP" smtClean="0">
                <a:latin typeface="VL ゴシック" pitchFamily="49" charset="-128"/>
                <a:ea typeface="VL ゴシック" pitchFamily="49" charset="-128"/>
              </a:rPr>
              <a:t>  std::cout &lt;&lt; meta_X::</a:t>
            </a:r>
            <a:r>
              <a:rPr lang="en-US" altLang="ja-JP" smtClean="0">
                <a:solidFill>
                  <a:srgbClr val="FF0000"/>
                </a:solidFill>
                <a:latin typeface="VL ゴシック" pitchFamily="49" charset="-128"/>
                <a:ea typeface="VL ゴシック" pitchFamily="49" charset="-128"/>
              </a:rPr>
              <a:t>base_name</a:t>
            </a:r>
            <a:r>
              <a:rPr lang="en-US" altLang="ja-JP" smtClean="0">
                <a:latin typeface="VL ゴシック" pitchFamily="49" charset="-128"/>
                <a:ea typeface="VL ゴシック" pitchFamily="49" charset="-128"/>
              </a:rPr>
              <a:t>() &lt;&lt; std::endl; // string</a:t>
            </a:r>
          </a:p>
          <a:p>
            <a:r>
              <a:rPr lang="en-US" altLang="ja-JP" smtClean="0">
                <a:latin typeface="VL ゴシック" pitchFamily="49" charset="-128"/>
                <a:ea typeface="VL ゴシック" pitchFamily="49" charset="-128"/>
              </a:rPr>
              <a:t>  mp::for_each_ii&lt; </a:t>
            </a:r>
            <a:r>
              <a:rPr lang="en-US" altLang="ja-JP" smtClean="0">
                <a:solidFill>
                  <a:srgbClr val="FF0000"/>
                </a:solidFill>
                <a:latin typeface="VL ゴシック" pitchFamily="49" charset="-128"/>
                <a:ea typeface="VL ゴシック" pitchFamily="49" charset="-128"/>
              </a:rPr>
              <a:t>class_layout</a:t>
            </a:r>
            <a:r>
              <a:rPr lang="en-US" altLang="ja-JP" smtClean="0">
                <a:latin typeface="VL ゴシック" pitchFamily="49" charset="-128"/>
                <a:ea typeface="VL ゴシック" pitchFamily="49" charset="-128"/>
              </a:rPr>
              <a:t>&lt;meta_X&gt; &gt;(info_printer()); // </a:t>
            </a:r>
            <a:r>
              <a:rPr lang="ja-JP" altLang="en-US" smtClean="0">
                <a:latin typeface="VL ゴシック" pitchFamily="49" charset="-128"/>
                <a:ea typeface="VL ゴシック" pitchFamily="49" charset="-128"/>
              </a:rPr>
              <a:t>メンバ列挙</a:t>
            </a:r>
            <a:r>
              <a:rPr lang="en-US" altLang="ja-JP" smtClean="0">
                <a:latin typeface="VL ゴシック" pitchFamily="49" charset="-128"/>
                <a:ea typeface="VL ゴシック" pitchFamily="49" charset="-128"/>
              </a:rPr>
              <a:t>…</a:t>
            </a:r>
          </a:p>
          <a:p>
            <a:r>
              <a:rPr lang="en-US" altLang="ja-JP" smtClean="0">
                <a:latin typeface="VL ゴシック" pitchFamily="49" charset="-128"/>
                <a:ea typeface="VL ゴシック" pitchFamily="49" charset="-128"/>
              </a:rPr>
              <a:t>}</a:t>
            </a:r>
          </a:p>
          <a:p>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print_info&lt;std::string&gt;();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STM</a:t>
            </a:r>
            <a:endParaRPr kumimoji="1" lang="ja-JP" altLang="en-US"/>
          </a:p>
        </p:txBody>
      </p:sp>
      <p:sp>
        <p:nvSpPr>
          <p:cNvPr id="4" name="コンテンツ プレースホルダ 2"/>
          <p:cNvSpPr>
            <a:spLocks noGrp="1"/>
          </p:cNvSpPr>
          <p:nvPr>
            <p:ph idx="1"/>
          </p:nvPr>
        </p:nvSpPr>
        <p:spPr>
          <a:xfrm>
            <a:off x="457200" y="885820"/>
            <a:ext cx="8229600" cy="2257428"/>
          </a:xfrm>
        </p:spPr>
        <p:txBody>
          <a:bodyPr>
            <a:noAutofit/>
          </a:bodyPr>
          <a:lstStyle/>
          <a:p>
            <a:pPr>
              <a:buNone/>
            </a:pPr>
            <a:r>
              <a:rPr lang="en-US" altLang="ja-JP" sz="2400" smtClean="0">
                <a:latin typeface="VL ゴシック" pitchFamily="1" charset="-128"/>
                <a:ea typeface="VL ゴシック" pitchFamily="1" charset="-128"/>
                <a:cs typeface="Courier New" pitchFamily="49" charset="0"/>
              </a:rPr>
              <a:t>Software Transactional Memory</a:t>
            </a:r>
            <a:r>
              <a:rPr lang="ja-JP" altLang="en-US" sz="2400" smtClean="0">
                <a:latin typeface="VL ゴシック" pitchFamily="1" charset="-128"/>
                <a:ea typeface="VL ゴシック" pitchFamily="1" charset="-128"/>
                <a:cs typeface="Courier New" pitchFamily="49" charset="0"/>
              </a:rPr>
              <a:t>のライブラリ。</a:t>
            </a:r>
            <a:endParaRPr lang="en-US" altLang="ja-JP" sz="2400" smtClean="0">
              <a:latin typeface="VL ゴシック" pitchFamily="1" charset="-128"/>
              <a:ea typeface="VL ゴシック" pitchFamily="1" charset="-128"/>
              <a:cs typeface="Courier New" pitchFamily="49" charset="0"/>
            </a:endParaRPr>
          </a:p>
          <a:p>
            <a:pPr>
              <a:buNone/>
            </a:pPr>
            <a:r>
              <a:rPr lang="en-US" altLang="ja-JP" sz="2400" smtClean="0">
                <a:latin typeface="VL ゴシック" pitchFamily="1" charset="-128"/>
                <a:ea typeface="VL ゴシック" pitchFamily="1" charset="-128"/>
                <a:cs typeface="Courier New" pitchFamily="49" charset="0"/>
              </a:rPr>
              <a:t>Lock/Unlock</a:t>
            </a:r>
            <a:r>
              <a:rPr lang="ja-JP" altLang="en-US" sz="2400" smtClean="0">
                <a:latin typeface="VL ゴシック" pitchFamily="1" charset="-128"/>
                <a:ea typeface="VL ゴシック" pitchFamily="1" charset="-128"/>
                <a:cs typeface="Courier New" pitchFamily="49" charset="0"/>
              </a:rPr>
              <a:t>版の</a:t>
            </a:r>
            <a:r>
              <a:rPr lang="en-US" altLang="ja-JP" sz="2400" smtClean="0">
                <a:latin typeface="VL ゴシック" pitchFamily="1" charset="-128"/>
                <a:ea typeface="VL ゴシック" pitchFamily="1" charset="-128"/>
                <a:cs typeface="Courier New" pitchFamily="49" charset="0"/>
              </a:rPr>
              <a:t>GC</a:t>
            </a:r>
            <a:r>
              <a:rPr lang="ja-JP" altLang="en-US" sz="2400" smtClean="0">
                <a:latin typeface="VL ゴシック" pitchFamily="1" charset="-128"/>
                <a:ea typeface="VL ゴシック" pitchFamily="1" charset="-128"/>
                <a:cs typeface="Courier New" pitchFamily="49" charset="0"/>
              </a:rPr>
              <a:t>みたいなもの。</a:t>
            </a:r>
            <a:endParaRPr lang="en-US" altLang="ja-JP" sz="2400" smtClean="0">
              <a:latin typeface="VL ゴシック" pitchFamily="1" charset="-128"/>
              <a:ea typeface="VL ゴシック" pitchFamily="1" charset="-128"/>
              <a:cs typeface="Courier New" pitchFamily="49" charset="0"/>
            </a:endParaRPr>
          </a:p>
          <a:p>
            <a:pPr>
              <a:buNone/>
            </a:pPr>
            <a:endParaRPr lang="en-US" altLang="ja-JP" sz="2000" smtClean="0">
              <a:latin typeface="VL ゴシック" pitchFamily="1" charset="-128"/>
              <a:ea typeface="VL ゴシック" pitchFamily="1" charset="-128"/>
              <a:cs typeface="Courier New" pitchFamily="49" charset="0"/>
            </a:endParaRPr>
          </a:p>
          <a:p>
            <a:pPr>
              <a:buNone/>
            </a:pPr>
            <a:r>
              <a:rPr lang="ja-JP" altLang="en-US" sz="2400" smtClean="0">
                <a:latin typeface="VL ゴシック" pitchFamily="1" charset="-128"/>
                <a:ea typeface="VL ゴシック" pitchFamily="1" charset="-128"/>
                <a:cs typeface="Courier New" pitchFamily="49" charset="0"/>
              </a:rPr>
              <a:t>ロックして即処理、ではなくトランザクションによって</a:t>
            </a:r>
            <a:endParaRPr lang="en-US" altLang="ja-JP" sz="2400" smtClean="0">
              <a:latin typeface="VL ゴシック" pitchFamily="1" charset="-128"/>
              <a:ea typeface="VL ゴシック" pitchFamily="1" charset="-128"/>
              <a:cs typeface="Courier New" pitchFamily="49" charset="0"/>
            </a:endParaRPr>
          </a:p>
          <a:p>
            <a:pPr>
              <a:buNone/>
            </a:pPr>
            <a:r>
              <a:rPr lang="ja-JP" altLang="en-US" sz="2400" smtClean="0">
                <a:latin typeface="VL ゴシック" pitchFamily="1" charset="-128"/>
                <a:ea typeface="VL ゴシック" pitchFamily="1" charset="-128"/>
                <a:cs typeface="Courier New" pitchFamily="49" charset="0"/>
              </a:rPr>
              <a:t>管理するため、より高速で、ロックを行う他の処理とも</a:t>
            </a:r>
            <a:endParaRPr lang="en-US" altLang="ja-JP" sz="2400" smtClean="0">
              <a:latin typeface="VL ゴシック" pitchFamily="1" charset="-128"/>
              <a:ea typeface="VL ゴシック" pitchFamily="1" charset="-128"/>
              <a:cs typeface="Courier New" pitchFamily="49" charset="0"/>
            </a:endParaRPr>
          </a:p>
          <a:p>
            <a:pPr>
              <a:buNone/>
            </a:pPr>
            <a:r>
              <a:rPr lang="ja-JP" altLang="en-US" sz="2400" smtClean="0">
                <a:latin typeface="VL ゴシック" pitchFamily="1" charset="-128"/>
                <a:ea typeface="VL ゴシック" pitchFamily="1" charset="-128"/>
                <a:cs typeface="Courier New" pitchFamily="49" charset="0"/>
              </a:rPr>
              <a:t>合成できる。</a:t>
            </a:r>
            <a:endParaRPr lang="en-US" altLang="ja-JP" sz="24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142844" y="3683691"/>
            <a:ext cx="8786874" cy="2031325"/>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boost::stm::tx::object&lt;int&gt; counter(0);</a:t>
            </a:r>
          </a:p>
          <a:p>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int increment() {</a:t>
            </a:r>
          </a:p>
          <a:p>
            <a:r>
              <a:rPr lang="en-US" altLang="ja-JP" smtClean="0">
                <a:latin typeface="VL ゴシック" pitchFamily="49" charset="-128"/>
                <a:ea typeface="VL ゴシック" pitchFamily="49" charset="-128"/>
              </a:rPr>
              <a:t>    BOOST_STM_TRANSACTION {</a:t>
            </a:r>
          </a:p>
          <a:p>
            <a:r>
              <a:rPr lang="en-US" altLang="ja-JP" smtClean="0">
                <a:latin typeface="VL ゴシック" pitchFamily="49" charset="-128"/>
                <a:ea typeface="VL ゴシック" pitchFamily="49" charset="-128"/>
              </a:rPr>
              <a:t>        return counter++;</a:t>
            </a:r>
          </a:p>
          <a:p>
            <a:r>
              <a:rPr lang="en-US" altLang="ja-JP" smtClean="0">
                <a:latin typeface="VL ゴシック" pitchFamily="49" charset="-128"/>
                <a:ea typeface="VL ゴシック" pitchFamily="49" charset="-128"/>
              </a:rPr>
              <a:t>    } BOOST_STM_END_TRANSACTION;</a:t>
            </a:r>
          </a:p>
          <a:p>
            <a:r>
              <a:rPr lang="en-US" altLang="ja-JP" smtClean="0">
                <a:latin typeface="VL ゴシック" pitchFamily="49" charset="-128"/>
                <a:ea typeface="VL ゴシック" pitchFamily="49" charset="-128"/>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t>LA</a:t>
            </a:r>
            <a:endParaRPr kumimoji="1" lang="ja-JP" altLang="en-US"/>
          </a:p>
        </p:txBody>
      </p:sp>
      <p:sp>
        <p:nvSpPr>
          <p:cNvPr id="4" name="コンテンツ プレースホルダ 2"/>
          <p:cNvSpPr>
            <a:spLocks noGrp="1"/>
          </p:cNvSpPr>
          <p:nvPr>
            <p:ph idx="1"/>
          </p:nvPr>
        </p:nvSpPr>
        <p:spPr>
          <a:xfrm>
            <a:off x="214282" y="885820"/>
            <a:ext cx="8472518" cy="2185990"/>
          </a:xfrm>
        </p:spPr>
        <p:txBody>
          <a:bodyPr>
            <a:noAutofit/>
          </a:bodyPr>
          <a:lstStyle/>
          <a:p>
            <a:pPr>
              <a:buNone/>
            </a:pPr>
            <a:r>
              <a:rPr lang="ja-JP" altLang="en-US" sz="2400" smtClean="0">
                <a:latin typeface="VL ゴシック" pitchFamily="1" charset="-128"/>
                <a:ea typeface="VL ゴシック" pitchFamily="1" charset="-128"/>
                <a:cs typeface="Courier New" pitchFamily="49" charset="0"/>
              </a:rPr>
              <a:t>新たな線形代数ライブラリ。</a:t>
            </a:r>
            <a:endParaRPr lang="en-US" altLang="ja-JP" sz="2400" smtClean="0">
              <a:latin typeface="VL ゴシック" pitchFamily="1" charset="-128"/>
              <a:ea typeface="VL ゴシック" pitchFamily="1" charset="-128"/>
              <a:cs typeface="Courier New" pitchFamily="49" charset="0"/>
            </a:endParaRPr>
          </a:p>
          <a:p>
            <a:pPr>
              <a:buNone/>
            </a:pPr>
            <a:r>
              <a:rPr lang="en-US" altLang="ja-JP" sz="2400" smtClean="0">
                <a:latin typeface="VL ゴシック" pitchFamily="1" charset="-128"/>
                <a:ea typeface="VL ゴシック" pitchFamily="1" charset="-128"/>
                <a:cs typeface="Courier New" pitchFamily="49" charset="0"/>
              </a:rPr>
              <a:t>N</a:t>
            </a:r>
            <a:r>
              <a:rPr lang="ja-JP" altLang="en-US" sz="2400" smtClean="0">
                <a:latin typeface="VL ゴシック" pitchFamily="1" charset="-128"/>
                <a:ea typeface="VL ゴシック" pitchFamily="1" charset="-128"/>
                <a:cs typeface="Courier New" pitchFamily="49" charset="0"/>
              </a:rPr>
              <a:t>次元のベクトル等に対して、</a:t>
            </a:r>
            <a:r>
              <a:rPr lang="en-US" altLang="ja-JP" sz="2400" smtClean="0">
                <a:latin typeface="VL ゴシック" pitchFamily="1" charset="-128"/>
                <a:ea typeface="VL ゴシック" pitchFamily="1" charset="-128"/>
                <a:cs typeface="Courier New" pitchFamily="49" charset="0"/>
              </a:rPr>
              <a:t>operator|()</a:t>
            </a:r>
            <a:r>
              <a:rPr lang="ja-JP" altLang="en-US" sz="2400" smtClean="0">
                <a:latin typeface="VL ゴシック" pitchFamily="1" charset="-128"/>
                <a:ea typeface="VL ゴシック" pitchFamily="1" charset="-128"/>
                <a:cs typeface="Courier New" pitchFamily="49" charset="0"/>
              </a:rPr>
              <a:t>による統一的な</a:t>
            </a:r>
            <a:endParaRPr lang="en-US" altLang="ja-JP" sz="2400" smtClean="0">
              <a:latin typeface="VL ゴシック" pitchFamily="1" charset="-128"/>
              <a:ea typeface="VL ゴシック" pitchFamily="1" charset="-128"/>
              <a:cs typeface="Courier New" pitchFamily="49" charset="0"/>
            </a:endParaRPr>
          </a:p>
          <a:p>
            <a:pPr>
              <a:buNone/>
            </a:pPr>
            <a:r>
              <a:rPr lang="ja-JP" altLang="en-US" sz="2400" smtClean="0">
                <a:latin typeface="VL ゴシック" pitchFamily="1" charset="-128"/>
                <a:ea typeface="VL ゴシック" pitchFamily="1" charset="-128"/>
                <a:cs typeface="Courier New" pitchFamily="49" charset="0"/>
              </a:rPr>
              <a:t>アクセス方法を提供する。</a:t>
            </a:r>
            <a:endParaRPr lang="en-US" altLang="ja-JP" sz="2400" smtClean="0">
              <a:latin typeface="VL ゴシック" pitchFamily="1" charset="-128"/>
              <a:ea typeface="VL ゴシック" pitchFamily="1" charset="-128"/>
              <a:cs typeface="Courier New" pitchFamily="49" charset="0"/>
            </a:endParaRPr>
          </a:p>
          <a:p>
            <a:pPr>
              <a:buNone/>
            </a:pPr>
            <a:r>
              <a:rPr lang="ja-JP" altLang="en-US" sz="2400" smtClean="0">
                <a:latin typeface="VL ゴシック" pitchFamily="1" charset="-128"/>
                <a:ea typeface="VL ゴシック" pitchFamily="1" charset="-128"/>
                <a:cs typeface="Courier New" pitchFamily="49" charset="0"/>
              </a:rPr>
              <a:t>また、</a:t>
            </a:r>
            <a:r>
              <a:rPr lang="en-US" altLang="ja-JP" sz="2400" smtClean="0">
                <a:latin typeface="VL ゴシック" pitchFamily="1" charset="-128"/>
                <a:ea typeface="VL ゴシック" pitchFamily="1" charset="-128"/>
                <a:cs typeface="Courier New" pitchFamily="49" charset="0"/>
              </a:rPr>
              <a:t>vector_traits</a:t>
            </a:r>
            <a:r>
              <a:rPr lang="ja-JP" altLang="en-US" sz="2400" smtClean="0">
                <a:latin typeface="VL ゴシック" pitchFamily="1" charset="-128"/>
                <a:ea typeface="VL ゴシック" pitchFamily="1" charset="-128"/>
                <a:cs typeface="Courier New" pitchFamily="49" charset="0"/>
              </a:rPr>
              <a:t>をユーザー定義型で特殊化することで、</a:t>
            </a:r>
            <a:endParaRPr lang="en-US" altLang="ja-JP" sz="2400" smtClean="0">
              <a:latin typeface="VL ゴシック" pitchFamily="1" charset="-128"/>
              <a:ea typeface="VL ゴシック" pitchFamily="1" charset="-128"/>
              <a:cs typeface="Courier New" pitchFamily="49" charset="0"/>
            </a:endParaRPr>
          </a:p>
          <a:p>
            <a:pPr>
              <a:buNone/>
            </a:pPr>
            <a:r>
              <a:rPr lang="en-US" altLang="ja-JP" sz="2400" smtClean="0">
                <a:latin typeface="VL ゴシック" pitchFamily="1" charset="-128"/>
                <a:ea typeface="VL ゴシック" pitchFamily="1" charset="-128"/>
                <a:cs typeface="Courier New" pitchFamily="49" charset="0"/>
              </a:rPr>
              <a:t>LA</a:t>
            </a:r>
            <a:r>
              <a:rPr lang="ja-JP" altLang="en-US" sz="2400" smtClean="0">
                <a:latin typeface="VL ゴシック" pitchFamily="1" charset="-128"/>
                <a:ea typeface="VL ゴシック" pitchFamily="1" charset="-128"/>
                <a:cs typeface="Courier New" pitchFamily="49" charset="0"/>
              </a:rPr>
              <a:t>のベクトル、行列として簡単に扱うことができる。</a:t>
            </a:r>
            <a:endParaRPr lang="en-US" altLang="ja-JP" sz="24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142844" y="4683823"/>
            <a:ext cx="8786874" cy="2031325"/>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float3 v;</a:t>
            </a:r>
          </a:p>
          <a:p>
            <a:r>
              <a:rPr lang="en-US" altLang="ja-JP" smtClean="0">
                <a:latin typeface="VL ゴシック" pitchFamily="49" charset="-128"/>
                <a:ea typeface="VL ゴシック" pitchFamily="49" charset="-128"/>
              </a:rPr>
              <a:t>v|X = 0;</a:t>
            </a:r>
          </a:p>
          <a:p>
            <a:r>
              <a:rPr lang="en-US" altLang="ja-JP" smtClean="0">
                <a:latin typeface="VL ゴシック" pitchFamily="49" charset="-128"/>
                <a:ea typeface="VL ゴシック" pitchFamily="49" charset="-128"/>
              </a:rPr>
              <a:t>v|Y = 0;</a:t>
            </a:r>
          </a:p>
          <a:p>
            <a:r>
              <a:rPr lang="en-US" altLang="ja-JP" smtClean="0">
                <a:latin typeface="VL ゴシック" pitchFamily="49" charset="-128"/>
                <a:ea typeface="VL ゴシック" pitchFamily="49" charset="-128"/>
              </a:rPr>
              <a:t>v|Z = 7;</a:t>
            </a:r>
          </a:p>
          <a:p>
            <a:r>
              <a:rPr lang="en-US" altLang="ja-JP" smtClean="0">
                <a:latin typeface="VL ゴシック" pitchFamily="49" charset="-128"/>
                <a:ea typeface="VL ゴシック" pitchFamily="49" charset="-128"/>
              </a:rPr>
              <a:t>float vmag = magnitude(v);</a:t>
            </a:r>
          </a:p>
          <a:p>
            <a:r>
              <a:rPr lang="en-US" altLang="ja-JP" smtClean="0">
                <a:latin typeface="VL ゴシック" pitchFamily="49" charset="-128"/>
                <a:ea typeface="VL ゴシック" pitchFamily="49" charset="-128"/>
              </a:rPr>
              <a:t>float3 m = rotx_matrix&lt;3&gt;(3.14159f);</a:t>
            </a:r>
          </a:p>
          <a:p>
            <a:r>
              <a:rPr lang="en-US" altLang="ja-JP" smtClean="0">
                <a:latin typeface="VL ゴシック" pitchFamily="49" charset="-128"/>
                <a:ea typeface="VL ゴシック" pitchFamily="49" charset="-128"/>
              </a:rPr>
              <a:t>float3 vrot = m * v;</a:t>
            </a:r>
          </a:p>
        </p:txBody>
      </p:sp>
      <p:sp>
        <p:nvSpPr>
          <p:cNvPr id="6" name="テキスト ボックス 5"/>
          <p:cNvSpPr txBox="1"/>
          <p:nvPr/>
        </p:nvSpPr>
        <p:spPr>
          <a:xfrm>
            <a:off x="142844" y="3143248"/>
            <a:ext cx="8786874" cy="1477328"/>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struct float3 { float a[3]; };</a:t>
            </a:r>
          </a:p>
          <a:p>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namespace boost { namespace la {</a:t>
            </a:r>
          </a:p>
          <a:p>
            <a:r>
              <a:rPr lang="en-US" altLang="ja-JP" smtClean="0">
                <a:latin typeface="VL ゴシック" pitchFamily="49" charset="-128"/>
                <a:ea typeface="VL ゴシック" pitchFamily="49" charset="-128"/>
              </a:rPr>
              <a:t>  template &lt;&gt; struct vector_traits&lt;float3&gt; { ... };</a:t>
            </a:r>
          </a:p>
          <a:p>
            <a:r>
              <a:rPr lang="en-US" altLang="ja-JP" smtClean="0">
                <a:latin typeface="VL ゴシック" pitchFamily="49" charset="-128"/>
                <a:ea typeface="VL ゴシック" pitchFamily="49" charset="-128"/>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UnderConstruction</a:t>
            </a:r>
            <a:r>
              <a:rPr kumimoji="1" lang="ja-JP" altLang="en-US" smtClean="0"/>
              <a:t>まとめ</a:t>
            </a:r>
            <a:endParaRPr kumimoji="1" lang="ja-JP" altLang="en-US"/>
          </a:p>
        </p:txBody>
      </p:sp>
      <p:sp>
        <p:nvSpPr>
          <p:cNvPr id="3" name="コンテンツ プレースホルダ 2"/>
          <p:cNvSpPr>
            <a:spLocks noGrp="1"/>
          </p:cNvSpPr>
          <p:nvPr>
            <p:ph idx="1"/>
          </p:nvPr>
        </p:nvSpPr>
        <p:spPr>
          <a:xfrm>
            <a:off x="457200" y="1000108"/>
            <a:ext cx="8229600" cy="5126055"/>
          </a:xfrm>
        </p:spPr>
        <p:txBody>
          <a:bodyPr>
            <a:normAutofit/>
          </a:bodyPr>
          <a:lstStyle/>
          <a:p>
            <a:r>
              <a:rPr kumimoji="1" lang="ja-JP" altLang="en-US" sz="2800" smtClean="0"/>
              <a:t>夢のようなライブラリがたくさん作られてます</a:t>
            </a:r>
            <a:endParaRPr kumimoji="1" lang="en-US" altLang="ja-JP" sz="2800" smtClean="0"/>
          </a:p>
          <a:p>
            <a:endParaRPr lang="en-US" altLang="ja-JP" sz="2800" smtClean="0"/>
          </a:p>
          <a:p>
            <a:r>
              <a:rPr kumimoji="1" lang="ja-JP" altLang="en-US" sz="2800" smtClean="0"/>
              <a:t>ただ、レビューマネージャー不足でなかなかリリースできないのが現状</a:t>
            </a:r>
            <a:endParaRPr kumimoji="1" lang="en-US" altLang="ja-JP" sz="2800" smtClean="0"/>
          </a:p>
          <a:p>
            <a:endParaRPr lang="en-US" altLang="ja-JP" sz="2800" smtClean="0"/>
          </a:p>
          <a:p>
            <a:r>
              <a:rPr kumimoji="1" lang="ja-JP" altLang="en-US" sz="2800" smtClean="0"/>
              <a:t>自分が得意な分野のライブラリがレビューキューにあったら、ぜひレビューマネージャーに立候補してください！</a:t>
            </a:r>
            <a:endParaRPr kumimoji="1" lang="ja-JP" altLang="en-US" sz="2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全体まとめ</a:t>
            </a:r>
            <a:endParaRPr kumimoji="1" lang="ja-JP" altLang="en-US"/>
          </a:p>
        </p:txBody>
      </p:sp>
      <p:sp>
        <p:nvSpPr>
          <p:cNvPr id="3" name="コンテンツ プレースホルダ 2"/>
          <p:cNvSpPr>
            <a:spLocks noGrp="1"/>
          </p:cNvSpPr>
          <p:nvPr>
            <p:ph idx="1"/>
          </p:nvPr>
        </p:nvSpPr>
        <p:spPr>
          <a:xfrm>
            <a:off x="457200" y="1268760"/>
            <a:ext cx="8229600" cy="4857403"/>
          </a:xfrm>
        </p:spPr>
        <p:txBody>
          <a:bodyPr>
            <a:normAutofit lnSpcReduction="10000"/>
          </a:bodyPr>
          <a:lstStyle/>
          <a:p>
            <a:r>
              <a:rPr kumimoji="1" lang="en-US" altLang="ja-JP" smtClean="0"/>
              <a:t>Boost</a:t>
            </a:r>
            <a:r>
              <a:rPr lang="ja-JP" altLang="en-US" smtClean="0"/>
              <a:t>の日本語翻訳プロジェクトや稲葉さんの本などで騒がれていたのは</a:t>
            </a:r>
            <a:r>
              <a:rPr lang="en-US" altLang="ja-JP" smtClean="0"/>
              <a:t>1.32.0</a:t>
            </a:r>
            <a:r>
              <a:rPr lang="ja-JP" altLang="en-US" smtClean="0"/>
              <a:t>～</a:t>
            </a:r>
            <a:r>
              <a:rPr lang="en-US" altLang="ja-JP" smtClean="0"/>
              <a:t>1.34.0</a:t>
            </a:r>
            <a:r>
              <a:rPr lang="ja-JP" altLang="en-US" smtClean="0"/>
              <a:t>。</a:t>
            </a:r>
            <a:endParaRPr lang="en-US" altLang="ja-JP" smtClean="0"/>
          </a:p>
          <a:p>
            <a:endParaRPr lang="en-US" altLang="ja-JP" smtClean="0"/>
          </a:p>
          <a:p>
            <a:r>
              <a:rPr lang="ja-JP" altLang="en-US" smtClean="0"/>
              <a:t>最新の</a:t>
            </a:r>
            <a:r>
              <a:rPr lang="en-US" altLang="ja-JP" smtClean="0"/>
              <a:t>Boost</a:t>
            </a:r>
            <a:r>
              <a:rPr lang="ja-JP" altLang="en-US" smtClean="0"/>
              <a:t>はさらなる進化を遂げており、</a:t>
            </a:r>
            <a:r>
              <a:rPr lang="en-US" altLang="ja-JP" smtClean="0"/>
              <a:t/>
            </a:r>
            <a:br>
              <a:rPr lang="en-US" altLang="ja-JP" smtClean="0"/>
            </a:br>
            <a:r>
              <a:rPr lang="en-US" altLang="ja-JP" smtClean="0"/>
              <a:t>Boost</a:t>
            </a:r>
            <a:r>
              <a:rPr lang="ja-JP" altLang="en-US" smtClean="0"/>
              <a:t>があればたいていのことはできます。</a:t>
            </a:r>
            <a:endParaRPr lang="en-US" altLang="ja-JP" smtClean="0"/>
          </a:p>
          <a:p>
            <a:endParaRPr lang="en-US" altLang="ja-JP" smtClean="0"/>
          </a:p>
          <a:p>
            <a:r>
              <a:rPr lang="ja-JP" altLang="en-US" smtClean="0"/>
              <a:t>ぜひ仕事でも採用しましょう。</a:t>
            </a:r>
            <a:r>
              <a:rPr lang="en-US" altLang="ja-JP" smtClean="0"/>
              <a:t/>
            </a:r>
            <a:br>
              <a:rPr lang="en-US" altLang="ja-JP" smtClean="0"/>
            </a:br>
            <a:r>
              <a:rPr lang="ja-JP" altLang="en-US" smtClean="0"/>
              <a:t>自分で作るよりバグが少なく、多くのユーザーに使われてますよ。</a:t>
            </a:r>
            <a:endParaRPr lang="en-US" altLang="ja-JP"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MultiIndex</a:t>
            </a:r>
            <a:r>
              <a:rPr kumimoji="1" lang="ja-JP" altLang="en-US" smtClean="0"/>
              <a:t>とは何か</a:t>
            </a:r>
            <a:endParaRPr kumimoji="1" lang="ja-JP" altLang="en-US"/>
          </a:p>
        </p:txBody>
      </p:sp>
      <p:sp>
        <p:nvSpPr>
          <p:cNvPr id="3" name="コンテンツ プレースホルダ 2"/>
          <p:cNvSpPr>
            <a:spLocks noGrp="1"/>
          </p:cNvSpPr>
          <p:nvPr>
            <p:ph idx="1"/>
          </p:nvPr>
        </p:nvSpPr>
        <p:spPr>
          <a:xfrm>
            <a:off x="271490" y="2386018"/>
            <a:ext cx="8229600" cy="828668"/>
          </a:xfrm>
        </p:spPr>
        <p:txBody>
          <a:bodyPr>
            <a:normAutofit/>
          </a:bodyPr>
          <a:lstStyle/>
          <a:p>
            <a:pPr>
              <a:buNone/>
            </a:pPr>
            <a:r>
              <a:rPr kumimoji="1" lang="ja-JP" altLang="en-US" sz="3600" smtClean="0">
                <a:solidFill>
                  <a:srgbClr val="C00000"/>
                </a:solidFill>
              </a:rPr>
              <a:t>複数のインデックスを持てるコンテナ！</a:t>
            </a:r>
            <a:endParaRPr kumimoji="1" lang="en-US" altLang="ja-JP" sz="3600" smtClean="0">
              <a:solidFill>
                <a:srgbClr val="C00000"/>
              </a:solidFill>
            </a:endParaRPr>
          </a:p>
        </p:txBody>
      </p:sp>
      <p:sp>
        <p:nvSpPr>
          <p:cNvPr id="4" name="テキスト ボックス 3"/>
          <p:cNvSpPr txBox="1"/>
          <p:nvPr/>
        </p:nvSpPr>
        <p:spPr>
          <a:xfrm>
            <a:off x="3500430" y="3714752"/>
            <a:ext cx="5262979" cy="646331"/>
          </a:xfrm>
          <a:prstGeom prst="rect">
            <a:avLst/>
          </a:prstGeom>
          <a:noFill/>
        </p:spPr>
        <p:txBody>
          <a:bodyPr wrap="none" rtlCol="0">
            <a:spAutoFit/>
          </a:bodyPr>
          <a:lstStyle/>
          <a:p>
            <a:r>
              <a:rPr lang="ja-JP" altLang="en-US" sz="3600" smtClean="0">
                <a:solidFill>
                  <a:srgbClr val="4E3AE6"/>
                </a:solidFill>
              </a:rPr>
              <a:t>組み合わせは自由自在！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MultiIndex Introduction 1/5</a:t>
            </a:r>
            <a:endParaRPr kumimoji="1" lang="ja-JP" altLang="en-US"/>
          </a:p>
        </p:txBody>
      </p:sp>
      <p:sp>
        <p:nvSpPr>
          <p:cNvPr id="4" name="コンテンツ プレースホルダ 2"/>
          <p:cNvSpPr>
            <a:spLocks noGrp="1"/>
          </p:cNvSpPr>
          <p:nvPr>
            <p:ph idx="1"/>
          </p:nvPr>
        </p:nvSpPr>
        <p:spPr>
          <a:xfrm>
            <a:off x="457200" y="885820"/>
            <a:ext cx="8229600" cy="1185858"/>
          </a:xfrm>
        </p:spPr>
        <p:txBody>
          <a:bodyPr>
            <a:noAutofit/>
          </a:bodyPr>
          <a:lstStyle/>
          <a:p>
            <a:pPr>
              <a:buNone/>
            </a:pPr>
            <a:r>
              <a:rPr lang="ja-JP" altLang="en-US" sz="2800" smtClean="0">
                <a:latin typeface="VL ゴシック" pitchFamily="1" charset="-128"/>
                <a:ea typeface="VL ゴシック" pitchFamily="1" charset="-128"/>
                <a:cs typeface="Courier New" pitchFamily="49" charset="0"/>
              </a:rPr>
              <a:t>まずは簡単なサンプルから。</a:t>
            </a: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挿入順を知っている</a:t>
            </a:r>
            <a:r>
              <a:rPr lang="en-US" altLang="ja-JP" sz="2800" smtClean="0">
                <a:latin typeface="VL ゴシック" pitchFamily="1" charset="-128"/>
                <a:ea typeface="VL ゴシック" pitchFamily="1" charset="-128"/>
                <a:cs typeface="Courier New" pitchFamily="49" charset="0"/>
              </a:rPr>
              <a:t>std::set</a:t>
            </a:r>
            <a:r>
              <a:rPr lang="ja-JP" altLang="en-US" sz="2800" smtClean="0">
                <a:latin typeface="VL ゴシック" pitchFamily="1" charset="-128"/>
                <a:ea typeface="VL ゴシック" pitchFamily="1" charset="-128"/>
                <a:cs typeface="Courier New" pitchFamily="49" charset="0"/>
              </a:rPr>
              <a:t>です。</a:t>
            </a:r>
            <a:endParaRPr lang="en-US" altLang="ja-JP" sz="28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214282" y="2285992"/>
            <a:ext cx="8786874" cy="3416320"/>
          </a:xfrm>
          <a:prstGeom prst="rect">
            <a:avLst/>
          </a:prstGeom>
          <a:noFill/>
          <a:ln>
            <a:solidFill>
              <a:schemeClr val="tx1"/>
            </a:solidFill>
          </a:ln>
        </p:spPr>
        <p:txBody>
          <a:bodyPr wrap="square" rtlCol="0">
            <a:spAutoFit/>
          </a:bodyPr>
          <a:lstStyle/>
          <a:p>
            <a:r>
              <a:rPr lang="en-US" altLang="ja-JP" sz="2400" smtClean="0">
                <a:latin typeface="VL ゴシック" pitchFamily="49" charset="-128"/>
                <a:ea typeface="VL ゴシック" pitchFamily="49" charset="-128"/>
              </a:rPr>
              <a:t>using namespace boost::multi_index;</a:t>
            </a:r>
          </a:p>
          <a:p>
            <a:endParaRPr lang="en-US" altLang="ja-JP" sz="2400" smtClean="0">
              <a:latin typeface="VL ゴシック" pitchFamily="49" charset="-128"/>
              <a:ea typeface="VL ゴシック" pitchFamily="49" charset="-128"/>
            </a:endParaRPr>
          </a:p>
          <a:p>
            <a:r>
              <a:rPr lang="en-US" altLang="ja-JP" sz="2400" smtClean="0">
                <a:latin typeface="VL ゴシック" pitchFamily="49" charset="-128"/>
                <a:ea typeface="VL ゴシック" pitchFamily="49" charset="-128"/>
              </a:rPr>
              <a:t>typedef multi_index_container&lt;</a:t>
            </a:r>
          </a:p>
          <a:p>
            <a:r>
              <a:rPr lang="en-US" altLang="ja-JP" sz="2400" smtClean="0">
                <a:latin typeface="VL ゴシック" pitchFamily="49" charset="-128"/>
                <a:ea typeface="VL ゴシック" pitchFamily="49" charset="-128"/>
              </a:rPr>
              <a:t>  int,</a:t>
            </a:r>
          </a:p>
          <a:p>
            <a:r>
              <a:rPr lang="en-US" altLang="ja-JP" sz="2400" smtClean="0">
                <a:latin typeface="VL ゴシック" pitchFamily="49" charset="-128"/>
                <a:ea typeface="VL ゴシック" pitchFamily="49" charset="-128"/>
              </a:rPr>
              <a:t>  indexed_by&lt;</a:t>
            </a:r>
          </a:p>
          <a:p>
            <a:r>
              <a:rPr lang="en-US" altLang="ja-JP" sz="2400" smtClean="0">
                <a:latin typeface="VL ゴシック" pitchFamily="49" charset="-128"/>
                <a:ea typeface="VL ゴシック" pitchFamily="49" charset="-128"/>
              </a:rPr>
              <a:t>    </a:t>
            </a:r>
            <a:r>
              <a:rPr lang="en-US" altLang="ja-JP" sz="2400" smtClean="0">
                <a:solidFill>
                  <a:srgbClr val="C00000"/>
                </a:solidFill>
                <a:latin typeface="VL ゴシック" pitchFamily="49" charset="-128"/>
                <a:ea typeface="VL ゴシック" pitchFamily="49" charset="-128"/>
              </a:rPr>
              <a:t>ordered_unique</a:t>
            </a:r>
            <a:r>
              <a:rPr lang="en-US" altLang="ja-JP" sz="2400" smtClean="0">
                <a:latin typeface="VL ゴシック" pitchFamily="49" charset="-128"/>
                <a:ea typeface="VL ゴシック" pitchFamily="49" charset="-128"/>
              </a:rPr>
              <a:t>&lt;identity&lt;int&gt; &gt;, // std::set</a:t>
            </a:r>
            <a:r>
              <a:rPr lang="ja-JP" altLang="en-US" sz="2400" smtClean="0">
                <a:latin typeface="VL ゴシック" pitchFamily="49" charset="-128"/>
                <a:ea typeface="VL ゴシック" pitchFamily="49" charset="-128"/>
              </a:rPr>
              <a:t>で、</a:t>
            </a:r>
            <a:endParaRPr lang="en-US" altLang="ja-JP" sz="2400" smtClean="0">
              <a:latin typeface="VL ゴシック" pitchFamily="49" charset="-128"/>
              <a:ea typeface="VL ゴシック" pitchFamily="49" charset="-128"/>
            </a:endParaRPr>
          </a:p>
          <a:p>
            <a:r>
              <a:rPr lang="en-US" altLang="ja-JP" sz="2400" smtClean="0">
                <a:latin typeface="VL ゴシック" pitchFamily="49" charset="-128"/>
                <a:ea typeface="VL ゴシック" pitchFamily="49" charset="-128"/>
              </a:rPr>
              <a:t>    </a:t>
            </a:r>
            <a:r>
              <a:rPr lang="en-US" altLang="ja-JP" sz="2400" smtClean="0">
                <a:solidFill>
                  <a:srgbClr val="C00000"/>
                </a:solidFill>
                <a:latin typeface="VL ゴシック" pitchFamily="49" charset="-128"/>
                <a:ea typeface="VL ゴシック" pitchFamily="49" charset="-128"/>
              </a:rPr>
              <a:t>sequenced</a:t>
            </a:r>
            <a:r>
              <a:rPr lang="en-US" altLang="ja-JP" sz="2400" smtClean="0">
                <a:latin typeface="VL ゴシック" pitchFamily="49" charset="-128"/>
                <a:ea typeface="VL ゴシック" pitchFamily="49" charset="-128"/>
              </a:rPr>
              <a:t>&lt;&gt;                     // </a:t>
            </a:r>
            <a:r>
              <a:rPr lang="ja-JP" altLang="en-US" sz="2400" smtClean="0">
                <a:latin typeface="VL ゴシック" pitchFamily="49" charset="-128"/>
                <a:ea typeface="VL ゴシック" pitchFamily="49" charset="-128"/>
              </a:rPr>
              <a:t>挿入順を知ってる</a:t>
            </a:r>
            <a:endParaRPr lang="en-US" altLang="ja-JP" sz="2400" smtClean="0">
              <a:latin typeface="VL ゴシック" pitchFamily="49" charset="-128"/>
              <a:ea typeface="VL ゴシック" pitchFamily="49" charset="-128"/>
            </a:endParaRPr>
          </a:p>
          <a:p>
            <a:r>
              <a:rPr lang="en-US" altLang="ja-JP" sz="2400" smtClean="0">
                <a:latin typeface="VL ゴシック" pitchFamily="49" charset="-128"/>
                <a:ea typeface="VL ゴシック" pitchFamily="49" charset="-128"/>
              </a:rPr>
              <a:t>  &gt;</a:t>
            </a:r>
          </a:p>
          <a:p>
            <a:r>
              <a:rPr lang="en-US" altLang="ja-JP" sz="2400" smtClean="0">
                <a:latin typeface="VL ゴシック" pitchFamily="49" charset="-128"/>
                <a:ea typeface="VL ゴシック" pitchFamily="49" charset="-128"/>
              </a:rPr>
              <a:t>&gt; container;</a:t>
            </a:r>
          </a:p>
        </p:txBody>
      </p:sp>
      <p:sp>
        <p:nvSpPr>
          <p:cNvPr id="7" name="テキスト ボックス 6"/>
          <p:cNvSpPr txBox="1"/>
          <p:nvPr/>
        </p:nvSpPr>
        <p:spPr>
          <a:xfrm>
            <a:off x="7858148" y="5929330"/>
            <a:ext cx="1145891" cy="461665"/>
          </a:xfrm>
          <a:prstGeom prst="rect">
            <a:avLst/>
          </a:prstGeom>
          <a:solidFill>
            <a:srgbClr val="A5FDBA"/>
          </a:solidFill>
          <a:ln>
            <a:solidFill>
              <a:schemeClr val="tx1"/>
            </a:solidFill>
          </a:ln>
        </p:spPr>
        <p:txBody>
          <a:bodyPr wrap="none" rtlCol="0">
            <a:spAutoFit/>
          </a:bodyPr>
          <a:lstStyle/>
          <a:p>
            <a:r>
              <a:rPr kumimoji="1" lang="en-US" altLang="ja-JP" sz="2400" smtClean="0"/>
              <a:t>Next &gt;&gt;</a:t>
            </a:r>
            <a:endParaRPr kumimoji="1" lang="ja-JP" altLang="en-US" sz="2400"/>
          </a:p>
        </p:txBody>
      </p:sp>
      <p:sp>
        <p:nvSpPr>
          <p:cNvPr id="6" name="テキスト ボックス 5"/>
          <p:cNvSpPr txBox="1"/>
          <p:nvPr/>
        </p:nvSpPr>
        <p:spPr>
          <a:xfrm>
            <a:off x="214282" y="5929330"/>
            <a:ext cx="6526146" cy="400110"/>
          </a:xfrm>
          <a:prstGeom prst="rect">
            <a:avLst/>
          </a:prstGeom>
          <a:noFill/>
        </p:spPr>
        <p:txBody>
          <a:bodyPr wrap="none" rtlCol="0">
            <a:spAutoFit/>
          </a:bodyPr>
          <a:lstStyle/>
          <a:p>
            <a:r>
              <a:rPr kumimoji="1" lang="en-US" altLang="ja-JP" sz="2000" smtClean="0"/>
              <a:t>※</a:t>
            </a:r>
            <a:r>
              <a:rPr kumimoji="1" lang="ja-JP" altLang="en-US" sz="2000" smtClean="0"/>
              <a:t>ファイルに入っている順序に一覧表示、という処理を想定</a:t>
            </a:r>
            <a:endParaRPr kumimoji="1" lang="ja-JP"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MultiIndex Introduction 2/5</a:t>
            </a:r>
            <a:endParaRPr kumimoji="1" lang="ja-JP" altLang="en-US"/>
          </a:p>
        </p:txBody>
      </p:sp>
      <p:sp>
        <p:nvSpPr>
          <p:cNvPr id="4" name="コンテンツ プレースホルダ 2"/>
          <p:cNvSpPr>
            <a:spLocks noGrp="1"/>
          </p:cNvSpPr>
          <p:nvPr>
            <p:ph idx="1"/>
          </p:nvPr>
        </p:nvSpPr>
        <p:spPr>
          <a:xfrm>
            <a:off x="457200" y="885820"/>
            <a:ext cx="8229600" cy="614354"/>
          </a:xfrm>
        </p:spPr>
        <p:txBody>
          <a:bodyPr>
            <a:noAutofit/>
          </a:bodyPr>
          <a:lstStyle/>
          <a:p>
            <a:pPr>
              <a:buNone/>
            </a:pPr>
            <a:r>
              <a:rPr lang="ja-JP" altLang="en-US" sz="2800" smtClean="0">
                <a:latin typeface="VL ゴシック" pitchFamily="1" charset="-128"/>
                <a:ea typeface="VL ゴシック" pitchFamily="1" charset="-128"/>
                <a:cs typeface="Courier New" pitchFamily="49" charset="0"/>
              </a:rPr>
              <a:t>何も気にしなければ</a:t>
            </a:r>
            <a:r>
              <a:rPr lang="en-US" altLang="ja-JP" sz="2800" smtClean="0">
                <a:latin typeface="VL ゴシック" pitchFamily="1" charset="-128"/>
                <a:ea typeface="VL ゴシック" pitchFamily="1" charset="-128"/>
                <a:cs typeface="Courier New" pitchFamily="49" charset="0"/>
              </a:rPr>
              <a:t>std::set</a:t>
            </a:r>
            <a:r>
              <a:rPr lang="ja-JP" altLang="en-US" sz="2800" smtClean="0">
                <a:latin typeface="VL ゴシック" pitchFamily="1" charset="-128"/>
                <a:ea typeface="VL ゴシック" pitchFamily="1" charset="-128"/>
                <a:cs typeface="Courier New" pitchFamily="49" charset="0"/>
              </a:rPr>
              <a:t>として使えます</a:t>
            </a:r>
            <a:endParaRPr lang="en-US" altLang="ja-JP" sz="28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214282" y="2038641"/>
            <a:ext cx="8786874" cy="2677656"/>
          </a:xfrm>
          <a:prstGeom prst="rect">
            <a:avLst/>
          </a:prstGeom>
          <a:noFill/>
          <a:ln>
            <a:solidFill>
              <a:schemeClr val="tx1"/>
            </a:solidFill>
          </a:ln>
        </p:spPr>
        <p:txBody>
          <a:bodyPr wrap="square" rtlCol="0">
            <a:spAutoFit/>
          </a:bodyPr>
          <a:lstStyle/>
          <a:p>
            <a:r>
              <a:rPr lang="en-US" altLang="ja-JP" sz="2400" smtClean="0">
                <a:latin typeface="VL ゴシック" pitchFamily="49" charset="-128"/>
                <a:ea typeface="VL ゴシック" pitchFamily="49" charset="-128"/>
              </a:rPr>
              <a:t>container c;</a:t>
            </a:r>
          </a:p>
          <a:p>
            <a:endParaRPr lang="en-US" altLang="ja-JP" sz="2400" smtClean="0">
              <a:latin typeface="VL ゴシック" pitchFamily="49" charset="-128"/>
              <a:ea typeface="VL ゴシック" pitchFamily="49" charset="-128"/>
            </a:endParaRPr>
          </a:p>
          <a:p>
            <a:r>
              <a:rPr lang="en-US" altLang="ja-JP" sz="2400" smtClean="0">
                <a:latin typeface="VL ゴシック" pitchFamily="49" charset="-128"/>
                <a:ea typeface="VL ゴシック" pitchFamily="49" charset="-128"/>
              </a:rPr>
              <a:t>c.insert(3);</a:t>
            </a:r>
          </a:p>
          <a:p>
            <a:r>
              <a:rPr lang="en-US" altLang="ja-JP" sz="2400" smtClean="0">
                <a:latin typeface="VL ゴシック" pitchFamily="49" charset="-128"/>
                <a:ea typeface="VL ゴシック" pitchFamily="49" charset="-128"/>
              </a:rPr>
              <a:t>c.insert(1);</a:t>
            </a:r>
          </a:p>
          <a:p>
            <a:r>
              <a:rPr lang="en-US" altLang="ja-JP" sz="2400" smtClean="0">
                <a:latin typeface="VL ゴシック" pitchFamily="49" charset="-128"/>
                <a:ea typeface="VL ゴシック" pitchFamily="49" charset="-128"/>
              </a:rPr>
              <a:t>c.insert(4);</a:t>
            </a:r>
          </a:p>
          <a:p>
            <a:endParaRPr lang="en-US" altLang="ja-JP" sz="2400" smtClean="0">
              <a:latin typeface="VL ゴシック" pitchFamily="49" charset="-128"/>
              <a:ea typeface="VL ゴシック" pitchFamily="49" charset="-128"/>
            </a:endParaRPr>
          </a:p>
          <a:p>
            <a:r>
              <a:rPr lang="en-US" altLang="ja-JP" sz="2400" smtClean="0">
                <a:latin typeface="VL ゴシック" pitchFamily="49" charset="-128"/>
                <a:ea typeface="VL ゴシック" pitchFamily="49" charset="-128"/>
              </a:rPr>
              <a:t>boost::for_each(c, disp);</a:t>
            </a:r>
          </a:p>
        </p:txBody>
      </p:sp>
      <p:sp>
        <p:nvSpPr>
          <p:cNvPr id="7" name="テキスト ボックス 6"/>
          <p:cNvSpPr txBox="1"/>
          <p:nvPr/>
        </p:nvSpPr>
        <p:spPr>
          <a:xfrm>
            <a:off x="7858148" y="5929330"/>
            <a:ext cx="1145891" cy="461665"/>
          </a:xfrm>
          <a:prstGeom prst="rect">
            <a:avLst/>
          </a:prstGeom>
          <a:solidFill>
            <a:srgbClr val="A5FDBA"/>
          </a:solidFill>
          <a:ln>
            <a:solidFill>
              <a:schemeClr val="tx1"/>
            </a:solidFill>
          </a:ln>
        </p:spPr>
        <p:txBody>
          <a:bodyPr wrap="none" rtlCol="0">
            <a:spAutoFit/>
          </a:bodyPr>
          <a:lstStyle/>
          <a:p>
            <a:r>
              <a:rPr kumimoji="1" lang="en-US" altLang="ja-JP" sz="2400" smtClean="0"/>
              <a:t>Next &gt;&gt;</a:t>
            </a:r>
            <a:endParaRPr kumimoji="1" lang="ja-JP" altLang="en-US" sz="2400"/>
          </a:p>
        </p:txBody>
      </p:sp>
      <p:sp>
        <p:nvSpPr>
          <p:cNvPr id="6" name="テキスト ボックス 5"/>
          <p:cNvSpPr txBox="1"/>
          <p:nvPr/>
        </p:nvSpPr>
        <p:spPr>
          <a:xfrm>
            <a:off x="214282" y="4824723"/>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1 3 4</a:t>
            </a:r>
          </a:p>
          <a:p>
            <a:endParaRPr kumimoji="1" lang="en-US" altLang="ja-JP" smtClean="0">
              <a:latin typeface="M+2P+IPAG" pitchFamily="2" charset="-128"/>
              <a:ea typeface="M+2P+IPAG" pitchFamily="2" charset="-128"/>
            </a:endParaRPr>
          </a:p>
          <a:p>
            <a:endParaRPr kumimoji="1" lang="ja-JP" altLang="en-US">
              <a:latin typeface="M+2P+IPAG" pitchFamily="2" charset="-128"/>
              <a:ea typeface="M+2P+IPAG" pitchFamily="2" charset="-128"/>
            </a:endParaRPr>
          </a:p>
        </p:txBody>
      </p:sp>
      <p:sp>
        <p:nvSpPr>
          <p:cNvPr id="9" name="テキスト ボックス 8"/>
          <p:cNvSpPr txBox="1"/>
          <p:nvPr/>
        </p:nvSpPr>
        <p:spPr>
          <a:xfrm>
            <a:off x="214282" y="5896293"/>
            <a:ext cx="5257593" cy="461665"/>
          </a:xfrm>
          <a:prstGeom prst="rect">
            <a:avLst/>
          </a:prstGeom>
          <a:noFill/>
        </p:spPr>
        <p:txBody>
          <a:bodyPr wrap="none" rtlCol="0">
            <a:spAutoFit/>
          </a:bodyPr>
          <a:lstStyle/>
          <a:p>
            <a:r>
              <a:rPr kumimoji="1" lang="en-US" altLang="ja-JP" sz="2400" smtClean="0"/>
              <a:t>std::set</a:t>
            </a:r>
            <a:r>
              <a:rPr kumimoji="1" lang="ja-JP" altLang="en-US" sz="2400" smtClean="0"/>
              <a:t>と同じく、ソートされて表示される</a:t>
            </a:r>
            <a:endParaRPr kumimoji="1" lang="ja-JP"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MultiIndex Introduction 3/5</a:t>
            </a:r>
            <a:endParaRPr kumimoji="1" lang="ja-JP" altLang="en-US"/>
          </a:p>
        </p:txBody>
      </p:sp>
      <p:sp>
        <p:nvSpPr>
          <p:cNvPr id="4" name="コンテンツ プレースホルダ 2"/>
          <p:cNvSpPr>
            <a:spLocks noGrp="1"/>
          </p:cNvSpPr>
          <p:nvPr>
            <p:ph idx="1"/>
          </p:nvPr>
        </p:nvSpPr>
        <p:spPr>
          <a:xfrm>
            <a:off x="457200" y="885820"/>
            <a:ext cx="8229600" cy="1042982"/>
          </a:xfrm>
        </p:spPr>
        <p:txBody>
          <a:bodyPr>
            <a:noAutofit/>
          </a:bodyPr>
          <a:lstStyle/>
          <a:p>
            <a:pPr>
              <a:buNone/>
            </a:pPr>
            <a:r>
              <a:rPr lang="en-US" altLang="ja-JP" sz="2800" smtClean="0">
                <a:latin typeface="VL ゴシック" pitchFamily="1" charset="-128"/>
                <a:ea typeface="VL ゴシック" pitchFamily="1" charset="-128"/>
                <a:cs typeface="Courier New" pitchFamily="49" charset="0"/>
              </a:rPr>
              <a:t>1</a:t>
            </a:r>
            <a:r>
              <a:rPr lang="ja-JP" altLang="en-US" sz="2800" smtClean="0">
                <a:latin typeface="VL ゴシック" pitchFamily="1" charset="-128"/>
                <a:ea typeface="VL ゴシック" pitchFamily="1" charset="-128"/>
                <a:cs typeface="Courier New" pitchFamily="49" charset="0"/>
              </a:rPr>
              <a:t>番目のインデックス</a:t>
            </a:r>
            <a:r>
              <a:rPr lang="en-US" altLang="ja-JP" sz="2800" smtClean="0">
                <a:latin typeface="VL ゴシック" pitchFamily="1" charset="-128"/>
                <a:ea typeface="VL ゴシック" pitchFamily="1" charset="-128"/>
                <a:cs typeface="Courier New" pitchFamily="49" charset="0"/>
              </a:rPr>
              <a:t>(</a:t>
            </a:r>
            <a:r>
              <a:rPr lang="ja-JP" altLang="en-US" sz="2800" smtClean="0">
                <a:latin typeface="VL ゴシック" pitchFamily="1" charset="-128"/>
                <a:ea typeface="VL ゴシック" pitchFamily="1" charset="-128"/>
                <a:cs typeface="Courier New" pitchFamily="49" charset="0"/>
              </a:rPr>
              <a:t>つまり</a:t>
            </a:r>
            <a:r>
              <a:rPr lang="en-US" altLang="ja-JP" sz="2800" smtClean="0">
                <a:latin typeface="VL ゴシック" pitchFamily="1" charset="-128"/>
                <a:ea typeface="VL ゴシック" pitchFamily="1" charset="-128"/>
                <a:cs typeface="Courier New" pitchFamily="49" charset="0"/>
              </a:rPr>
              <a:t>sequenced)</a:t>
            </a:r>
            <a:r>
              <a:rPr lang="ja-JP" altLang="en-US" sz="2800" smtClean="0">
                <a:latin typeface="VL ゴシック" pitchFamily="1" charset="-128"/>
                <a:ea typeface="VL ゴシック" pitchFamily="1" charset="-128"/>
                <a:cs typeface="Courier New" pitchFamily="49" charset="0"/>
              </a:rPr>
              <a:t>として</a:t>
            </a:r>
          </a:p>
          <a:p>
            <a:pPr>
              <a:buNone/>
            </a:pPr>
            <a:r>
              <a:rPr lang="ja-JP" altLang="en-US" sz="2800" smtClean="0">
                <a:latin typeface="VL ゴシック" pitchFamily="1" charset="-128"/>
                <a:ea typeface="VL ゴシック" pitchFamily="1" charset="-128"/>
                <a:cs typeface="Courier New" pitchFamily="49" charset="0"/>
              </a:rPr>
              <a:t>使用すると挿入順に処理できます</a:t>
            </a:r>
            <a:endParaRPr lang="en-US" altLang="ja-JP" sz="2800" smtClean="0">
              <a:latin typeface="VL ゴシック" pitchFamily="1" charset="-128"/>
              <a:ea typeface="VL ゴシック" pitchFamily="1" charset="-128"/>
              <a:cs typeface="Courier New" pitchFamily="49" charset="0"/>
            </a:endParaRPr>
          </a:p>
        </p:txBody>
      </p:sp>
      <p:sp>
        <p:nvSpPr>
          <p:cNvPr id="5" name="テキスト ボックス 4"/>
          <p:cNvSpPr txBox="1"/>
          <p:nvPr/>
        </p:nvSpPr>
        <p:spPr>
          <a:xfrm>
            <a:off x="214282" y="2038641"/>
            <a:ext cx="8786874" cy="2677656"/>
          </a:xfrm>
          <a:prstGeom prst="rect">
            <a:avLst/>
          </a:prstGeom>
          <a:noFill/>
          <a:ln>
            <a:solidFill>
              <a:schemeClr val="tx1"/>
            </a:solidFill>
          </a:ln>
        </p:spPr>
        <p:txBody>
          <a:bodyPr wrap="square" rtlCol="0">
            <a:spAutoFit/>
          </a:bodyPr>
          <a:lstStyle/>
          <a:p>
            <a:r>
              <a:rPr lang="en-US" altLang="ja-JP" sz="2400" smtClean="0">
                <a:latin typeface="VL ゴシック" pitchFamily="49" charset="-128"/>
                <a:ea typeface="VL ゴシック" pitchFamily="49" charset="-128"/>
              </a:rPr>
              <a:t>container c;</a:t>
            </a:r>
          </a:p>
          <a:p>
            <a:endParaRPr lang="en-US" altLang="ja-JP" sz="2400" smtClean="0">
              <a:latin typeface="VL ゴシック" pitchFamily="49" charset="-128"/>
              <a:ea typeface="VL ゴシック" pitchFamily="49" charset="-128"/>
            </a:endParaRPr>
          </a:p>
          <a:p>
            <a:r>
              <a:rPr lang="en-US" altLang="ja-JP" sz="2400" smtClean="0">
                <a:latin typeface="VL ゴシック" pitchFamily="49" charset="-128"/>
                <a:ea typeface="VL ゴシック" pitchFamily="49" charset="-128"/>
              </a:rPr>
              <a:t>c.insert(3);</a:t>
            </a:r>
          </a:p>
          <a:p>
            <a:r>
              <a:rPr lang="en-US" altLang="ja-JP" sz="2400" smtClean="0">
                <a:latin typeface="VL ゴシック" pitchFamily="49" charset="-128"/>
                <a:ea typeface="VL ゴシック" pitchFamily="49" charset="-128"/>
              </a:rPr>
              <a:t>c.insert(1);</a:t>
            </a:r>
          </a:p>
          <a:p>
            <a:r>
              <a:rPr lang="en-US" altLang="ja-JP" sz="2400" smtClean="0">
                <a:latin typeface="VL ゴシック" pitchFamily="49" charset="-128"/>
                <a:ea typeface="VL ゴシック" pitchFamily="49" charset="-128"/>
              </a:rPr>
              <a:t>c.insert(4);</a:t>
            </a:r>
          </a:p>
          <a:p>
            <a:endParaRPr lang="en-US" altLang="ja-JP" sz="2400" smtClean="0">
              <a:latin typeface="VL ゴシック" pitchFamily="49" charset="-128"/>
              <a:ea typeface="VL ゴシック" pitchFamily="49" charset="-128"/>
            </a:endParaRPr>
          </a:p>
          <a:p>
            <a:r>
              <a:rPr lang="en-US" altLang="ja-JP" sz="2400" smtClean="0">
                <a:latin typeface="VL ゴシック" pitchFamily="49" charset="-128"/>
                <a:ea typeface="VL ゴシック" pitchFamily="49" charset="-128"/>
              </a:rPr>
              <a:t>boost::for_each(c</a:t>
            </a:r>
            <a:r>
              <a:rPr lang="en-US" altLang="ja-JP" sz="2400" smtClean="0">
                <a:solidFill>
                  <a:srgbClr val="C00000"/>
                </a:solidFill>
                <a:latin typeface="VL ゴシック" pitchFamily="49" charset="-128"/>
                <a:ea typeface="VL ゴシック" pitchFamily="49" charset="-128"/>
              </a:rPr>
              <a:t>.get&lt;1&gt;()</a:t>
            </a:r>
            <a:r>
              <a:rPr lang="en-US" altLang="ja-JP" sz="2400" smtClean="0">
                <a:latin typeface="VL ゴシック" pitchFamily="49" charset="-128"/>
                <a:ea typeface="VL ゴシック" pitchFamily="49" charset="-128"/>
              </a:rPr>
              <a:t>, disp);</a:t>
            </a:r>
          </a:p>
        </p:txBody>
      </p:sp>
      <p:sp>
        <p:nvSpPr>
          <p:cNvPr id="7" name="テキスト ボックス 6"/>
          <p:cNvSpPr txBox="1"/>
          <p:nvPr/>
        </p:nvSpPr>
        <p:spPr>
          <a:xfrm>
            <a:off x="7858148" y="5929330"/>
            <a:ext cx="1145891" cy="461665"/>
          </a:xfrm>
          <a:prstGeom prst="rect">
            <a:avLst/>
          </a:prstGeom>
          <a:solidFill>
            <a:srgbClr val="A5FDBA"/>
          </a:solidFill>
          <a:ln>
            <a:solidFill>
              <a:schemeClr val="tx1"/>
            </a:solidFill>
          </a:ln>
        </p:spPr>
        <p:txBody>
          <a:bodyPr wrap="none" rtlCol="0">
            <a:spAutoFit/>
          </a:bodyPr>
          <a:lstStyle/>
          <a:p>
            <a:r>
              <a:rPr kumimoji="1" lang="en-US" altLang="ja-JP" sz="2400" smtClean="0"/>
              <a:t>Next &gt;&gt;</a:t>
            </a:r>
            <a:endParaRPr kumimoji="1" lang="ja-JP" altLang="en-US" sz="2400"/>
          </a:p>
        </p:txBody>
      </p:sp>
      <p:sp>
        <p:nvSpPr>
          <p:cNvPr id="6" name="テキスト ボックス 5"/>
          <p:cNvSpPr txBox="1"/>
          <p:nvPr/>
        </p:nvSpPr>
        <p:spPr>
          <a:xfrm>
            <a:off x="214282" y="4824723"/>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3 1 4</a:t>
            </a:r>
          </a:p>
          <a:p>
            <a:endParaRPr kumimoji="1" lang="en-US" altLang="ja-JP" smtClean="0">
              <a:latin typeface="M+2P+IPAG" pitchFamily="2" charset="-128"/>
              <a:ea typeface="M+2P+IPAG" pitchFamily="2" charset="-128"/>
            </a:endParaRPr>
          </a:p>
          <a:p>
            <a:endParaRPr kumimoji="1" lang="ja-JP" altLang="en-US">
              <a:latin typeface="M+2P+IPAG" pitchFamily="2" charset="-128"/>
              <a:ea typeface="M+2P+IPAG" pitchFamily="2" charset="-128"/>
            </a:endParaRPr>
          </a:p>
        </p:txBody>
      </p:sp>
      <p:sp>
        <p:nvSpPr>
          <p:cNvPr id="9" name="テキスト ボックス 8"/>
          <p:cNvSpPr txBox="1"/>
          <p:nvPr/>
        </p:nvSpPr>
        <p:spPr>
          <a:xfrm>
            <a:off x="214282" y="5896293"/>
            <a:ext cx="7082708" cy="830997"/>
          </a:xfrm>
          <a:prstGeom prst="rect">
            <a:avLst/>
          </a:prstGeom>
          <a:noFill/>
        </p:spPr>
        <p:txBody>
          <a:bodyPr wrap="none" rtlCol="0">
            <a:spAutoFit/>
          </a:bodyPr>
          <a:lstStyle/>
          <a:p>
            <a:r>
              <a:rPr kumimoji="1" lang="ja-JP" altLang="en-US" sz="2400" smtClean="0"/>
              <a:t>挿入順に出力される。</a:t>
            </a:r>
            <a:endParaRPr kumimoji="1" lang="en-US" altLang="ja-JP" sz="2400" smtClean="0"/>
          </a:p>
          <a:p>
            <a:r>
              <a:rPr lang="en-US" altLang="ja-JP" sz="2400" smtClean="0"/>
              <a:t>ordered_unique</a:t>
            </a:r>
            <a:r>
              <a:rPr lang="ja-JP" altLang="en-US" sz="2400" smtClean="0"/>
              <a:t>を明示的に取得したい場合は</a:t>
            </a:r>
            <a:r>
              <a:rPr lang="en-US" altLang="ja-JP" sz="2400" smtClean="0"/>
              <a:t>get&lt;0&gt;()</a:t>
            </a:r>
            <a:endParaRPr kumimoji="1" lang="ja-JP" altLang="en-US" sz="240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4969</TotalTime>
  <Words>2977</Words>
  <Application>Microsoft Office PowerPoint</Application>
  <PresentationFormat>画面に合わせる (4:3)</PresentationFormat>
  <Paragraphs>581</Paragraphs>
  <Slides>59</Slides>
  <Notes>0</Notes>
  <HiddenSlides>0</HiddenSlides>
  <MMClips>0</MMClips>
  <ScaleCrop>false</ScaleCrop>
  <HeadingPairs>
    <vt:vector size="4" baseType="variant">
      <vt:variant>
        <vt:lpstr>テーマ</vt:lpstr>
      </vt:variant>
      <vt:variant>
        <vt:i4>1</vt:i4>
      </vt:variant>
      <vt:variant>
        <vt:lpstr>スライド タイトル</vt:lpstr>
      </vt:variant>
      <vt:variant>
        <vt:i4>59</vt:i4>
      </vt:variant>
    </vt:vector>
  </HeadingPairs>
  <TitlesOfParts>
    <vt:vector size="60" baseType="lpstr">
      <vt:lpstr>Office テーマ</vt:lpstr>
      <vt:lpstr>Boostのあるプログラミング生活</vt:lpstr>
      <vt:lpstr>宣伝コーナー</vt:lpstr>
      <vt:lpstr>はじめに</vt:lpstr>
      <vt:lpstr>アジェンダ</vt:lpstr>
      <vt:lpstr> </vt:lpstr>
      <vt:lpstr>MultiIndexとは何か</vt:lpstr>
      <vt:lpstr>MultiIndex Introduction 1/5</vt:lpstr>
      <vt:lpstr>MultiIndex Introduction 2/5</vt:lpstr>
      <vt:lpstr>MultiIndex Introduction 3/5</vt:lpstr>
      <vt:lpstr>MultiIndex Introduction 4/5</vt:lpstr>
      <vt:lpstr>MultiIndex Introduction 5/5</vt:lpstr>
      <vt:lpstr>End of Introduction</vt:lpstr>
      <vt:lpstr>提供されているインデックス</vt:lpstr>
      <vt:lpstr>活用例 1/4</vt:lpstr>
      <vt:lpstr>活用例 2/4</vt:lpstr>
      <vt:lpstr>活用例 3/4</vt:lpstr>
      <vt:lpstr>活用例 4/4</vt:lpstr>
      <vt:lpstr>まとめ</vt:lpstr>
      <vt:lpstr>アドバイス</vt:lpstr>
      <vt:lpstr> </vt:lpstr>
      <vt:lpstr>はじめに</vt:lpstr>
      <vt:lpstr>はじめに</vt:lpstr>
      <vt:lpstr>はじめに</vt:lpstr>
      <vt:lpstr>はじめに</vt:lpstr>
      <vt:lpstr>Qiとは何か</vt:lpstr>
      <vt:lpstr>まず下準備</vt:lpstr>
      <vt:lpstr>カッコの中身を取り出してみる</vt:lpstr>
      <vt:lpstr>データ型パーサー</vt:lpstr>
      <vt:lpstr>CSVを解析してみる</vt:lpstr>
      <vt:lpstr>IPv4を解析してみる</vt:lpstr>
      <vt:lpstr>型が異なるシーケンスの場合</vt:lpstr>
      <vt:lpstr>パーサー演算子</vt:lpstr>
      <vt:lpstr>パーサーディレクティブ</vt:lpstr>
      <vt:lpstr>パーサーディレクティブの例 1/2</vt:lpstr>
      <vt:lpstr>パーサーディレクティブの例 1/2</vt:lpstr>
      <vt:lpstr>最後の例 1/2</vt:lpstr>
      <vt:lpstr>最後の例 2/2</vt:lpstr>
      <vt:lpstr>話さなかったこと</vt:lpstr>
      <vt:lpstr>まとめ</vt:lpstr>
      <vt:lpstr> </vt:lpstr>
      <vt:lpstr>PropertyTreeとは</vt:lpstr>
      <vt:lpstr>XMLパーサー</vt:lpstr>
      <vt:lpstr>JSONパーサー</vt:lpstr>
      <vt:lpstr>さらっとまとめと注意事項</vt:lpstr>
      <vt:lpstr> </vt:lpstr>
      <vt:lpstr>Boost.Range 2.0</vt:lpstr>
      <vt:lpstr>Boost.Range 1.0</vt:lpstr>
      <vt:lpstr>Rangeアルゴリズム</vt:lpstr>
      <vt:lpstr>Rangeアダプタ</vt:lpstr>
      <vt:lpstr>Rangeアダプタの種類</vt:lpstr>
      <vt:lpstr>遅延評価</vt:lpstr>
      <vt:lpstr>Rangeまとめ</vt:lpstr>
      <vt:lpstr> </vt:lpstr>
      <vt:lpstr>未来のお話</vt:lpstr>
      <vt:lpstr>Mirror</vt:lpstr>
      <vt:lpstr>STM</vt:lpstr>
      <vt:lpstr>LA</vt:lpstr>
      <vt:lpstr>UnderConstructionまとめ</vt:lpstr>
      <vt:lpstr>全体まとめ</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Boostライブラリ一周の旅</dc:title>
  <dc:creator> </dc:creator>
  <cp:lastModifiedBy>Akira.T</cp:lastModifiedBy>
  <cp:revision>472</cp:revision>
  <dcterms:created xsi:type="dcterms:W3CDTF">2009-10-15T04:29:21Z</dcterms:created>
  <dcterms:modified xsi:type="dcterms:W3CDTF">2010-08-28T16:05:43Z</dcterms:modified>
</cp:coreProperties>
</file>