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7"/>
  </p:notesMasterIdLst>
  <p:sldIdLst>
    <p:sldId id="256" r:id="rId2"/>
    <p:sldId id="338" r:id="rId3"/>
    <p:sldId id="339" r:id="rId4"/>
    <p:sldId id="340" r:id="rId5"/>
    <p:sldId id="341" r:id="rId6"/>
    <p:sldId id="342" r:id="rId7"/>
    <p:sldId id="343" r:id="rId8"/>
    <p:sldId id="344" r:id="rId9"/>
    <p:sldId id="257" r:id="rId10"/>
    <p:sldId id="258" r:id="rId11"/>
    <p:sldId id="259" r:id="rId12"/>
    <p:sldId id="260" r:id="rId13"/>
    <p:sldId id="261" r:id="rId14"/>
    <p:sldId id="262" r:id="rId15"/>
    <p:sldId id="263" r:id="rId16"/>
    <p:sldId id="265" r:id="rId17"/>
    <p:sldId id="266" r:id="rId18"/>
    <p:sldId id="267" r:id="rId19"/>
    <p:sldId id="268" r:id="rId20"/>
    <p:sldId id="269" r:id="rId21"/>
    <p:sldId id="270" r:id="rId22"/>
    <p:sldId id="271" r:id="rId23"/>
    <p:sldId id="272"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74"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4DE44C-5F51-44BC-BC44-04C5DA433149}" type="datetimeFigureOut">
              <a:rPr kumimoji="1" lang="ja-JP" altLang="en-US" smtClean="0"/>
              <a:pPr/>
              <a:t>2009/12/11</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E000CA-E638-449B-8884-853B11D311EE}"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0BE000CA-E638-449B-8884-853B11D311EE}" type="slidenum">
              <a:rPr kumimoji="1" lang="ja-JP" altLang="en-US" smtClean="0"/>
              <a:pPr/>
              <a:t>10</a:t>
            </a:fld>
            <a:endParaRPr kumimoji="1" lang="ja-JP"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
        <p:nvSpPr>
          <p:cNvPr id="4" name="日付プレースホルダ 3"/>
          <p:cNvSpPr>
            <a:spLocks noGrp="1"/>
          </p:cNvSpPr>
          <p:nvPr>
            <p:ph type="dt" sz="half" idx="10"/>
          </p:nvPr>
        </p:nvSpPr>
        <p:spPr/>
        <p:txBody>
          <a:bodyPr/>
          <a:lstStyle/>
          <a:p>
            <a:fld id="{8F030219-9490-48A3-B99C-7F91985AF6DF}" type="datetimeFigureOut">
              <a:rPr kumimoji="1" lang="ja-JP" altLang="en-US" smtClean="0"/>
              <a:pPr/>
              <a:t>2009/12/11</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737CD9C6-36F8-4A9B-A60D-D8CA99F213B9}" type="slidenum">
              <a:rPr kumimoji="1" lang="ja-JP" altLang="en-US" smtClean="0"/>
              <a:pPr/>
              <a:t>&lt;#&gt;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8F030219-9490-48A3-B99C-7F91985AF6DF}" type="datetimeFigureOut">
              <a:rPr kumimoji="1" lang="ja-JP" altLang="en-US" smtClean="0"/>
              <a:pPr/>
              <a:t>2009/12/11</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737CD9C6-36F8-4A9B-A60D-D8CA99F213B9}" type="slidenum">
              <a:rPr kumimoji="1" lang="ja-JP" altLang="en-US" smtClean="0"/>
              <a:pPr/>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8F030219-9490-48A3-B99C-7F91985AF6DF}" type="datetimeFigureOut">
              <a:rPr kumimoji="1" lang="ja-JP" altLang="en-US" smtClean="0"/>
              <a:pPr/>
              <a:t>2009/12/11</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737CD9C6-36F8-4A9B-A60D-D8CA99F213B9}" type="slidenum">
              <a:rPr kumimoji="1" lang="ja-JP" altLang="en-US" smtClean="0"/>
              <a:pPr/>
              <a:t>&lt;#&gt;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4"/>
            <a:ext cx="8229600" cy="654032"/>
          </a:xfrm>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8F030219-9490-48A3-B99C-7F91985AF6DF}" type="datetimeFigureOut">
              <a:rPr kumimoji="1" lang="ja-JP" altLang="en-US" smtClean="0"/>
              <a:pPr/>
              <a:t>2009/12/11</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737CD9C6-36F8-4A9B-A60D-D8CA99F213B9}" type="slidenum">
              <a:rPr kumimoji="1" lang="ja-JP" altLang="en-US" smtClean="0"/>
              <a:pPr/>
              <a:t>&lt;#&gt;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8F030219-9490-48A3-B99C-7F91985AF6DF}" type="datetimeFigureOut">
              <a:rPr kumimoji="1" lang="ja-JP" altLang="en-US" smtClean="0"/>
              <a:pPr/>
              <a:t>2009/12/11</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737CD9C6-36F8-4A9B-A60D-D8CA99F213B9}" type="slidenum">
              <a:rPr kumimoji="1" lang="ja-JP" altLang="en-US" smtClean="0"/>
              <a:pPr/>
              <a:t>&lt;#&gt;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8F030219-9490-48A3-B99C-7F91985AF6DF}" type="datetimeFigureOut">
              <a:rPr kumimoji="1" lang="ja-JP" altLang="en-US" smtClean="0"/>
              <a:pPr/>
              <a:t>2009/12/11</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737CD9C6-36F8-4A9B-A60D-D8CA99F213B9}" type="slidenum">
              <a:rPr kumimoji="1" lang="ja-JP" altLang="en-US" smtClean="0"/>
              <a:pPr/>
              <a:t>&lt;#&gt;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8F030219-9490-48A3-B99C-7F91985AF6DF}" type="datetimeFigureOut">
              <a:rPr kumimoji="1" lang="ja-JP" altLang="en-US" smtClean="0"/>
              <a:pPr/>
              <a:t>2009/12/11</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737CD9C6-36F8-4A9B-A60D-D8CA99F213B9}" type="slidenum">
              <a:rPr kumimoji="1" lang="ja-JP" altLang="en-US" smtClean="0"/>
              <a:pPr/>
              <a:t>&lt;#&gt;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8F030219-9490-48A3-B99C-7F91985AF6DF}" type="datetimeFigureOut">
              <a:rPr kumimoji="1" lang="ja-JP" altLang="en-US" smtClean="0"/>
              <a:pPr/>
              <a:t>2009/12/11</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737CD9C6-36F8-4A9B-A60D-D8CA99F213B9}" type="slidenum">
              <a:rPr kumimoji="1" lang="ja-JP" altLang="en-US" smtClean="0"/>
              <a:pPr/>
              <a:t>&lt;#&gt;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8F030219-9490-48A3-B99C-7F91985AF6DF}" type="datetimeFigureOut">
              <a:rPr kumimoji="1" lang="ja-JP" altLang="en-US" smtClean="0"/>
              <a:pPr/>
              <a:t>2009/12/11</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737CD9C6-36F8-4A9B-A60D-D8CA99F213B9}" type="slidenum">
              <a:rPr kumimoji="1" lang="ja-JP" altLang="en-US" smtClean="0"/>
              <a:pPr/>
              <a:t>&lt;#&gt;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8F030219-9490-48A3-B99C-7F91985AF6DF}" type="datetimeFigureOut">
              <a:rPr kumimoji="1" lang="ja-JP" altLang="en-US" smtClean="0"/>
              <a:pPr/>
              <a:t>2009/12/11</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737CD9C6-36F8-4A9B-A60D-D8CA99F213B9}" type="slidenum">
              <a:rPr kumimoji="1" lang="ja-JP" altLang="en-US" smtClean="0"/>
              <a:pPr/>
              <a:t>&lt;#&gt;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8F030219-9490-48A3-B99C-7F91985AF6DF}" type="datetimeFigureOut">
              <a:rPr kumimoji="1" lang="ja-JP" altLang="en-US" smtClean="0"/>
              <a:pPr/>
              <a:t>2009/12/11</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737CD9C6-36F8-4A9B-A60D-D8CA99F213B9}" type="slidenum">
              <a:rPr kumimoji="1" lang="ja-JP" altLang="en-US" smtClean="0"/>
              <a:pPr/>
              <a:t>&lt;#&gt;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030219-9490-48A3-B99C-7F91985AF6DF}" type="datetimeFigureOut">
              <a:rPr kumimoji="1" lang="ja-JP" altLang="en-US" smtClean="0"/>
              <a:pPr/>
              <a:t>2009/12/11</a:t>
            </a:fld>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7CD9C6-36F8-4A9B-A60D-D8CA99F213B9}"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smtClean="0">
                <a:solidFill>
                  <a:srgbClr val="C00000"/>
                </a:solidFill>
                <a:latin typeface="HGP創英角ﾎﾟｯﾌﾟ体" pitchFamily="50" charset="-128"/>
                <a:ea typeface="HGP創英角ﾎﾟｯﾌﾟ体" pitchFamily="50" charset="-128"/>
              </a:rPr>
              <a:t>Boost</a:t>
            </a:r>
            <a:r>
              <a:rPr kumimoji="1" lang="ja-JP" altLang="en-US" smtClean="0">
                <a:solidFill>
                  <a:srgbClr val="C00000"/>
                </a:solidFill>
                <a:latin typeface="HGP創英角ﾎﾟｯﾌﾟ体" pitchFamily="50" charset="-128"/>
                <a:ea typeface="HGP創英角ﾎﾟｯﾌﾟ体" pitchFamily="50" charset="-128"/>
              </a:rPr>
              <a:t>ライブラリ一周の旅</a:t>
            </a:r>
            <a:endParaRPr kumimoji="1" lang="ja-JP" altLang="en-US">
              <a:solidFill>
                <a:srgbClr val="C00000"/>
              </a:solidFill>
              <a:latin typeface="HGP創英角ﾎﾟｯﾌﾟ体" pitchFamily="50" charset="-128"/>
              <a:ea typeface="HGP創英角ﾎﾟｯﾌﾟ体" pitchFamily="50" charset="-128"/>
            </a:endParaRPr>
          </a:p>
        </p:txBody>
      </p:sp>
      <p:sp>
        <p:nvSpPr>
          <p:cNvPr id="3" name="サブタイトル 2"/>
          <p:cNvSpPr>
            <a:spLocks noGrp="1"/>
          </p:cNvSpPr>
          <p:nvPr>
            <p:ph type="subTitle" idx="1"/>
          </p:nvPr>
        </p:nvSpPr>
        <p:spPr>
          <a:xfrm>
            <a:off x="1800228" y="4643446"/>
            <a:ext cx="6986614" cy="1643074"/>
          </a:xfrm>
        </p:spPr>
        <p:txBody>
          <a:bodyPr>
            <a:normAutofit fontScale="77500" lnSpcReduction="20000"/>
          </a:bodyPr>
          <a:lstStyle/>
          <a:p>
            <a:pPr algn="r"/>
            <a:r>
              <a:rPr lang="ja-JP" altLang="en-US" smtClean="0">
                <a:solidFill>
                  <a:schemeClr val="tx1">
                    <a:lumMod val="75000"/>
                    <a:lumOff val="25000"/>
                  </a:schemeClr>
                </a:solidFill>
                <a:latin typeface="HGP創英角ｺﾞｼｯｸUB" pitchFamily="50" charset="-128"/>
                <a:ea typeface="HGP創英角ｺﾞｼｯｸUB" pitchFamily="50" charset="-128"/>
              </a:rPr>
              <a:t>高橋晶</a:t>
            </a:r>
            <a:r>
              <a:rPr lang="en-US" altLang="ja-JP" smtClean="0">
                <a:solidFill>
                  <a:schemeClr val="tx1">
                    <a:lumMod val="75000"/>
                    <a:lumOff val="25000"/>
                  </a:schemeClr>
                </a:solidFill>
                <a:latin typeface="HGP創英角ｺﾞｼｯｸUB" pitchFamily="50" charset="-128"/>
                <a:ea typeface="HGP創英角ｺﾞｼｯｸUB" pitchFamily="50" charset="-128"/>
              </a:rPr>
              <a:t>(Akira Takahashi)</a:t>
            </a:r>
          </a:p>
          <a:p>
            <a:pPr algn="r"/>
            <a:endParaRPr lang="en-US" altLang="ja-JP" smtClean="0">
              <a:solidFill>
                <a:schemeClr val="tx1">
                  <a:lumMod val="75000"/>
                  <a:lumOff val="25000"/>
                </a:schemeClr>
              </a:solidFill>
              <a:latin typeface="HGP創英角ｺﾞｼｯｸUB" pitchFamily="50" charset="-128"/>
              <a:ea typeface="HGP創英角ｺﾞｼｯｸUB" pitchFamily="50" charset="-128"/>
            </a:endParaRPr>
          </a:p>
          <a:p>
            <a:pPr algn="r"/>
            <a:r>
              <a:rPr lang="ja-JP" altLang="en-US" smtClean="0">
                <a:solidFill>
                  <a:schemeClr val="tx1">
                    <a:lumMod val="75000"/>
                    <a:lumOff val="25000"/>
                  </a:schemeClr>
                </a:solidFill>
                <a:latin typeface="HGP創英角ｺﾞｼｯｸUB" pitchFamily="50" charset="-128"/>
                <a:ea typeface="HGP創英角ｺﾞｼｯｸUB" pitchFamily="50" charset="-128"/>
              </a:rPr>
              <a:t>ブログ：「</a:t>
            </a:r>
            <a:r>
              <a:rPr lang="en-US" altLang="ja-JP" smtClean="0">
                <a:solidFill>
                  <a:schemeClr val="tx1">
                    <a:lumMod val="75000"/>
                    <a:lumOff val="25000"/>
                  </a:schemeClr>
                </a:solidFill>
                <a:latin typeface="HGP創英角ｺﾞｼｯｸUB" pitchFamily="50" charset="-128"/>
                <a:ea typeface="HGP創英角ｺﾞｼｯｸUB" pitchFamily="50" charset="-128"/>
              </a:rPr>
              <a:t>Faith and Brave – C++</a:t>
            </a:r>
            <a:r>
              <a:rPr lang="ja-JP" altLang="en-US" smtClean="0">
                <a:solidFill>
                  <a:schemeClr val="tx1">
                    <a:lumMod val="75000"/>
                    <a:lumOff val="25000"/>
                  </a:schemeClr>
                </a:solidFill>
                <a:latin typeface="HGP創英角ｺﾞｼｯｸUB" pitchFamily="50" charset="-128"/>
                <a:ea typeface="HGP創英角ｺﾞｼｯｸUB" pitchFamily="50" charset="-128"/>
              </a:rPr>
              <a:t>で遊ぼう」</a:t>
            </a:r>
            <a:endParaRPr lang="en-US" altLang="ja-JP" smtClean="0">
              <a:solidFill>
                <a:schemeClr val="tx1">
                  <a:lumMod val="75000"/>
                  <a:lumOff val="25000"/>
                </a:schemeClr>
              </a:solidFill>
              <a:latin typeface="HGP創英角ｺﾞｼｯｸUB" pitchFamily="50" charset="-128"/>
              <a:ea typeface="HGP創英角ｺﾞｼｯｸUB" pitchFamily="50" charset="-128"/>
            </a:endParaRPr>
          </a:p>
          <a:p>
            <a:pPr algn="r"/>
            <a:r>
              <a:rPr lang="en-US" altLang="ja-JP" smtClean="0">
                <a:solidFill>
                  <a:schemeClr val="tx1">
                    <a:lumMod val="75000"/>
                    <a:lumOff val="25000"/>
                  </a:schemeClr>
                </a:solidFill>
                <a:latin typeface="HGP創英角ｺﾞｼｯｸUB" pitchFamily="50" charset="-128"/>
                <a:ea typeface="HGP創英角ｺﾞｼｯｸUB" pitchFamily="50" charset="-128"/>
              </a:rPr>
              <a:t>http://d.hatena.ne.jp/faith_and_brave/</a:t>
            </a:r>
            <a:endParaRPr lang="ja-JP" altLang="en-US">
              <a:solidFill>
                <a:schemeClr val="tx1">
                  <a:lumMod val="75000"/>
                  <a:lumOff val="25000"/>
                </a:schemeClr>
              </a:solidFill>
              <a:latin typeface="HGP創英角ｺﾞｼｯｸUB" pitchFamily="50" charset="-128"/>
              <a:ea typeface="HGP創英角ｺﾞｼｯｸUB" pitchFamily="50" charset="-128"/>
            </a:endParaRPr>
          </a:p>
        </p:txBody>
      </p:sp>
      <p:sp>
        <p:nvSpPr>
          <p:cNvPr id="4" name="テキスト ボックス 3"/>
          <p:cNvSpPr txBox="1"/>
          <p:nvPr/>
        </p:nvSpPr>
        <p:spPr>
          <a:xfrm>
            <a:off x="6000760" y="6417254"/>
            <a:ext cx="3143240" cy="369332"/>
          </a:xfrm>
          <a:prstGeom prst="rect">
            <a:avLst/>
          </a:prstGeom>
          <a:noFill/>
        </p:spPr>
        <p:txBody>
          <a:bodyPr wrap="square" rtlCol="0">
            <a:spAutoFit/>
          </a:bodyPr>
          <a:lstStyle/>
          <a:p>
            <a:pPr algn="r"/>
            <a:r>
              <a:rPr kumimoji="1" lang="en-US" altLang="ja-JP" smtClean="0">
                <a:solidFill>
                  <a:srgbClr val="C00000"/>
                </a:solidFill>
              </a:rPr>
              <a:t>Boost.</a:t>
            </a:r>
            <a:r>
              <a:rPr kumimoji="1" lang="ja-JP" altLang="en-US" smtClean="0">
                <a:solidFill>
                  <a:srgbClr val="C00000"/>
                </a:solidFill>
              </a:rPr>
              <a:t>勉強会 </a:t>
            </a:r>
            <a:r>
              <a:rPr lang="en-US" altLang="ja-JP" smtClean="0">
                <a:solidFill>
                  <a:srgbClr val="C00000"/>
                </a:solidFill>
              </a:rPr>
              <a:t>2009/12/12(Sat)</a:t>
            </a:r>
            <a:endParaRPr kumimoji="1" lang="ja-JP" altLang="en-US">
              <a:solidFill>
                <a:srgbClr val="C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Any</a:t>
            </a:r>
            <a:endParaRPr kumimoji="1" lang="ja-JP" altLang="en-US"/>
          </a:p>
        </p:txBody>
      </p:sp>
      <p:sp>
        <p:nvSpPr>
          <p:cNvPr id="3" name="コンテンツ プレースホルダ 2"/>
          <p:cNvSpPr>
            <a:spLocks noGrp="1"/>
          </p:cNvSpPr>
          <p:nvPr>
            <p:ph idx="1"/>
          </p:nvPr>
        </p:nvSpPr>
        <p:spPr>
          <a:xfrm>
            <a:off x="214282" y="1000108"/>
            <a:ext cx="8229600" cy="614354"/>
          </a:xfrm>
        </p:spPr>
        <p:txBody>
          <a:bodyPr/>
          <a:lstStyle/>
          <a:p>
            <a:pPr>
              <a:buNone/>
            </a:pPr>
            <a:r>
              <a:rPr kumimoji="1" lang="ja-JP" altLang="en-US" smtClean="0"/>
              <a:t>あらゆる型を保持できる動的型</a:t>
            </a:r>
            <a:endParaRPr kumimoji="1" lang="ja-JP" altLang="en-US"/>
          </a:p>
        </p:txBody>
      </p:sp>
      <p:sp>
        <p:nvSpPr>
          <p:cNvPr id="4" name="テキスト ボックス 3"/>
          <p:cNvSpPr txBox="1"/>
          <p:nvPr/>
        </p:nvSpPr>
        <p:spPr>
          <a:xfrm>
            <a:off x="71406" y="1714488"/>
            <a:ext cx="9001188" cy="4401205"/>
          </a:xfrm>
          <a:prstGeom prst="rect">
            <a:avLst/>
          </a:prstGeom>
          <a:noFill/>
          <a:ln>
            <a:solidFill>
              <a:schemeClr val="tx1"/>
            </a:solidFill>
          </a:ln>
        </p:spPr>
        <p:txBody>
          <a:bodyPr wrap="square" rtlCol="0">
            <a:spAutoFit/>
          </a:bodyPr>
          <a:lstStyle/>
          <a:p>
            <a:r>
              <a:rPr lang="en-US" altLang="ja-JP" sz="2000" smtClean="0">
                <a:solidFill>
                  <a:srgbClr val="FF0000"/>
                </a:solidFill>
                <a:latin typeface="VL ゴシック" pitchFamily="1" charset="-128"/>
                <a:ea typeface="VL ゴシック" pitchFamily="1" charset="-128"/>
              </a:rPr>
              <a:t>list&lt;boost</a:t>
            </a:r>
            <a:r>
              <a:rPr lang="en-US" altLang="ja-JP" sz="2000">
                <a:solidFill>
                  <a:srgbClr val="FF0000"/>
                </a:solidFill>
                <a:latin typeface="VL ゴシック" pitchFamily="1" charset="-128"/>
                <a:ea typeface="VL ゴシック" pitchFamily="1" charset="-128"/>
              </a:rPr>
              <a:t>::any&gt;</a:t>
            </a:r>
            <a:r>
              <a:rPr lang="en-US" altLang="ja-JP" sz="2000">
                <a:latin typeface="VL ゴシック" pitchFamily="1" charset="-128"/>
                <a:ea typeface="VL ゴシック" pitchFamily="1" charset="-128"/>
              </a:rPr>
              <a:t> ls;</a:t>
            </a:r>
          </a:p>
          <a:p>
            <a:r>
              <a:rPr lang="en-US" altLang="ja-JP" sz="2000">
                <a:latin typeface="VL ゴシック" pitchFamily="1" charset="-128"/>
                <a:ea typeface="VL ゴシック" pitchFamily="1" charset="-128"/>
              </a:rPr>
              <a:t>ls.push_back(</a:t>
            </a:r>
            <a:r>
              <a:rPr lang="en-US" altLang="ja-JP" sz="2000">
                <a:solidFill>
                  <a:srgbClr val="FF0000"/>
                </a:solidFill>
                <a:latin typeface="VL ゴシック" pitchFamily="1" charset="-128"/>
                <a:ea typeface="VL ゴシック" pitchFamily="1" charset="-128"/>
              </a:rPr>
              <a:t>1</a:t>
            </a:r>
            <a:r>
              <a:rPr lang="en-US" altLang="ja-JP" sz="2000">
                <a:latin typeface="VL ゴシック" pitchFamily="1" charset="-128"/>
                <a:ea typeface="VL ゴシック" pitchFamily="1" charset="-128"/>
              </a:rPr>
              <a:t>);             </a:t>
            </a:r>
            <a:r>
              <a:rPr lang="en-US" altLang="ja-JP" sz="2000" smtClean="0">
                <a:latin typeface="VL ゴシック" pitchFamily="1" charset="-128"/>
                <a:ea typeface="VL ゴシック" pitchFamily="1" charset="-128"/>
              </a:rPr>
              <a:t>// </a:t>
            </a:r>
            <a:r>
              <a:rPr lang="en-US" altLang="ja-JP" sz="2000">
                <a:latin typeface="VL ゴシック" pitchFamily="1" charset="-128"/>
                <a:ea typeface="VL ゴシック" pitchFamily="1" charset="-128"/>
              </a:rPr>
              <a:t>int</a:t>
            </a:r>
          </a:p>
          <a:p>
            <a:r>
              <a:rPr lang="en-US" altLang="ja-JP" sz="2000" smtClean="0">
                <a:latin typeface="VL ゴシック" pitchFamily="1" charset="-128"/>
                <a:ea typeface="VL ゴシック" pitchFamily="1" charset="-128"/>
              </a:rPr>
              <a:t>ls.push_back(</a:t>
            </a:r>
            <a:r>
              <a:rPr lang="en-US" altLang="ja-JP" sz="2000" smtClean="0">
                <a:solidFill>
                  <a:srgbClr val="FF0000"/>
                </a:solidFill>
                <a:latin typeface="VL ゴシック" pitchFamily="1" charset="-128"/>
                <a:ea typeface="VL ゴシック" pitchFamily="1" charset="-128"/>
              </a:rPr>
              <a:t>string</a:t>
            </a:r>
            <a:r>
              <a:rPr lang="en-US" altLang="ja-JP" sz="2000">
                <a:solidFill>
                  <a:srgbClr val="FF0000"/>
                </a:solidFill>
                <a:latin typeface="VL ゴシック" pitchFamily="1" charset="-128"/>
                <a:ea typeface="VL ゴシック" pitchFamily="1" charset="-128"/>
              </a:rPr>
              <a:t>("abc")</a:t>
            </a:r>
            <a:r>
              <a:rPr lang="en-US" altLang="ja-JP" sz="2000">
                <a:latin typeface="VL ゴシック" pitchFamily="1" charset="-128"/>
                <a:ea typeface="VL ゴシック" pitchFamily="1" charset="-128"/>
              </a:rPr>
              <a:t>); // </a:t>
            </a:r>
            <a:r>
              <a:rPr lang="en-US" altLang="ja-JP" sz="2000" smtClean="0">
                <a:latin typeface="VL ゴシック" pitchFamily="1" charset="-128"/>
                <a:ea typeface="VL ゴシック" pitchFamily="1" charset="-128"/>
              </a:rPr>
              <a:t>string</a:t>
            </a:r>
            <a:endParaRPr lang="en-US" altLang="ja-JP" sz="2000">
              <a:latin typeface="VL ゴシック" pitchFamily="1" charset="-128"/>
              <a:ea typeface="VL ゴシック" pitchFamily="1" charset="-128"/>
            </a:endParaRPr>
          </a:p>
          <a:p>
            <a:r>
              <a:rPr lang="en-US" altLang="ja-JP" sz="2000">
                <a:latin typeface="VL ゴシック" pitchFamily="1" charset="-128"/>
                <a:ea typeface="VL ゴシック" pitchFamily="1" charset="-128"/>
              </a:rPr>
              <a:t>ls.push_back(</a:t>
            </a:r>
            <a:r>
              <a:rPr lang="en-US" altLang="ja-JP" sz="2000">
                <a:solidFill>
                  <a:srgbClr val="FF0000"/>
                </a:solidFill>
                <a:latin typeface="VL ゴシック" pitchFamily="1" charset="-128"/>
                <a:ea typeface="VL ゴシック" pitchFamily="1" charset="-128"/>
              </a:rPr>
              <a:t>3.14</a:t>
            </a:r>
            <a:r>
              <a:rPr lang="en-US" altLang="ja-JP" sz="2000">
                <a:latin typeface="VL ゴシック" pitchFamily="1" charset="-128"/>
                <a:ea typeface="VL ゴシック" pitchFamily="1" charset="-128"/>
              </a:rPr>
              <a:t>);       </a:t>
            </a:r>
            <a:r>
              <a:rPr lang="en-US" altLang="ja-JP" sz="2000" smtClean="0">
                <a:latin typeface="VL ゴシック" pitchFamily="1" charset="-128"/>
                <a:ea typeface="VL ゴシック" pitchFamily="1" charset="-128"/>
              </a:rPr>
              <a:t>   </a:t>
            </a:r>
            <a:r>
              <a:rPr lang="en-US" altLang="ja-JP" sz="2000">
                <a:latin typeface="VL ゴシック" pitchFamily="1" charset="-128"/>
                <a:ea typeface="VL ゴシック" pitchFamily="1" charset="-128"/>
              </a:rPr>
              <a:t>// double</a:t>
            </a:r>
          </a:p>
          <a:p>
            <a:endParaRPr lang="en-US" altLang="ja-JP" sz="2000">
              <a:latin typeface="VL ゴシック" pitchFamily="1" charset="-128"/>
              <a:ea typeface="VL ゴシック" pitchFamily="1" charset="-128"/>
            </a:endParaRPr>
          </a:p>
          <a:p>
            <a:r>
              <a:rPr lang="en-US" altLang="ja-JP" sz="2000">
                <a:latin typeface="VL ゴシック" pitchFamily="1" charset="-128"/>
                <a:ea typeface="VL ゴシック" pitchFamily="1" charset="-128"/>
              </a:rPr>
              <a:t>while (!ls.empty()) {</a:t>
            </a:r>
          </a:p>
          <a:p>
            <a:r>
              <a:rPr lang="en-US" altLang="ja-JP" sz="2000">
                <a:latin typeface="VL ゴシック" pitchFamily="1" charset="-128"/>
                <a:ea typeface="VL ゴシック" pitchFamily="1" charset="-128"/>
              </a:rPr>
              <a:t>  </a:t>
            </a:r>
            <a:r>
              <a:rPr lang="en-US" altLang="ja-JP" sz="2000" smtClean="0">
                <a:latin typeface="VL ゴシック" pitchFamily="1" charset="-128"/>
                <a:ea typeface="VL ゴシック" pitchFamily="1" charset="-128"/>
              </a:rPr>
              <a:t>boost</a:t>
            </a:r>
            <a:r>
              <a:rPr lang="en-US" altLang="ja-JP" sz="2000">
                <a:latin typeface="VL ゴシック" pitchFamily="1" charset="-128"/>
                <a:ea typeface="VL ゴシック" pitchFamily="1" charset="-128"/>
              </a:rPr>
              <a:t>::</a:t>
            </a:r>
            <a:r>
              <a:rPr lang="en-US" altLang="ja-JP" sz="2000" smtClean="0">
                <a:latin typeface="VL ゴシック" pitchFamily="1" charset="-128"/>
                <a:ea typeface="VL ゴシック" pitchFamily="1" charset="-128"/>
              </a:rPr>
              <a:t>any&amp; </a:t>
            </a:r>
            <a:r>
              <a:rPr lang="en-US" altLang="ja-JP" sz="2000">
                <a:latin typeface="VL ゴシック" pitchFamily="1" charset="-128"/>
                <a:ea typeface="VL ゴシック" pitchFamily="1" charset="-128"/>
              </a:rPr>
              <a:t>a = ls.front();</a:t>
            </a:r>
          </a:p>
          <a:p>
            <a:endParaRPr lang="en-US" altLang="ja-JP" sz="2000">
              <a:latin typeface="VL ゴシック" pitchFamily="1" charset="-128"/>
              <a:ea typeface="VL ゴシック" pitchFamily="1" charset="-128"/>
            </a:endParaRPr>
          </a:p>
          <a:p>
            <a:r>
              <a:rPr lang="en-US" altLang="ja-JP" sz="2000">
                <a:latin typeface="VL ゴシック" pitchFamily="1" charset="-128"/>
                <a:ea typeface="VL ゴシック" pitchFamily="1" charset="-128"/>
              </a:rPr>
              <a:t>  </a:t>
            </a:r>
            <a:r>
              <a:rPr lang="en-US" altLang="ja-JP" sz="2000" smtClean="0">
                <a:latin typeface="VL ゴシック" pitchFamily="1" charset="-128"/>
                <a:ea typeface="VL ゴシック" pitchFamily="1" charset="-128"/>
              </a:rPr>
              <a:t>if </a:t>
            </a:r>
            <a:r>
              <a:rPr lang="en-US" altLang="ja-JP" sz="2000">
                <a:latin typeface="VL ゴシック" pitchFamily="1" charset="-128"/>
                <a:ea typeface="VL ゴシック" pitchFamily="1" charset="-128"/>
              </a:rPr>
              <a:t>(</a:t>
            </a:r>
            <a:r>
              <a:rPr lang="en-US" altLang="ja-JP" sz="2000">
                <a:solidFill>
                  <a:srgbClr val="FF0000"/>
                </a:solidFill>
                <a:latin typeface="VL ゴシック" pitchFamily="1" charset="-128"/>
                <a:ea typeface="VL ゴシック" pitchFamily="1" charset="-128"/>
              </a:rPr>
              <a:t>a.type() == typeid(int</a:t>
            </a:r>
            <a:r>
              <a:rPr lang="en-US" altLang="ja-JP" sz="2000" smtClean="0">
                <a:solidFill>
                  <a:srgbClr val="FF0000"/>
                </a:solidFill>
                <a:latin typeface="VL ゴシック" pitchFamily="1" charset="-128"/>
                <a:ea typeface="VL ゴシック" pitchFamily="1" charset="-128"/>
              </a:rPr>
              <a:t>)</a:t>
            </a:r>
            <a:r>
              <a:rPr lang="en-US" altLang="ja-JP" sz="2000" smtClean="0">
                <a:latin typeface="VL ゴシック" pitchFamily="1" charset="-128"/>
                <a:ea typeface="VL ゴシック" pitchFamily="1" charset="-128"/>
              </a:rPr>
              <a:t>) { int i = </a:t>
            </a:r>
            <a:r>
              <a:rPr lang="en-US" altLang="ja-JP" sz="2000" smtClean="0">
                <a:solidFill>
                  <a:srgbClr val="FF0000"/>
                </a:solidFill>
                <a:latin typeface="VL ゴシック" pitchFamily="1" charset="-128"/>
                <a:ea typeface="VL ゴシック" pitchFamily="1" charset="-128"/>
              </a:rPr>
              <a:t>boost::any_cast&lt;int&gt;</a:t>
            </a:r>
            <a:r>
              <a:rPr lang="en-US" altLang="ja-JP" sz="2000" smtClean="0">
                <a:latin typeface="VL ゴシック" pitchFamily="1" charset="-128"/>
                <a:ea typeface="VL ゴシック" pitchFamily="1" charset="-128"/>
              </a:rPr>
              <a:t>(a); }</a:t>
            </a:r>
          </a:p>
          <a:p>
            <a:r>
              <a:rPr lang="en-US" altLang="ja-JP" sz="2000" smtClean="0">
                <a:latin typeface="VL ゴシック" pitchFamily="1" charset="-128"/>
                <a:ea typeface="VL ゴシック" pitchFamily="1" charset="-128"/>
              </a:rPr>
              <a:t>  if (a.type() == typeid(string)) ...</a:t>
            </a:r>
          </a:p>
          <a:p>
            <a:r>
              <a:rPr lang="en-US" altLang="ja-JP" sz="2000" smtClean="0">
                <a:latin typeface="VL ゴシック" pitchFamily="1" charset="-128"/>
                <a:ea typeface="VL ゴシック" pitchFamily="1" charset="-128"/>
              </a:rPr>
              <a:t>  if </a:t>
            </a:r>
            <a:r>
              <a:rPr lang="en-US" altLang="ja-JP" sz="2000">
                <a:latin typeface="VL ゴシック" pitchFamily="1" charset="-128"/>
                <a:ea typeface="VL ゴシック" pitchFamily="1" charset="-128"/>
              </a:rPr>
              <a:t>(a.type() == typeid(double)) </a:t>
            </a:r>
            <a:r>
              <a:rPr lang="en-US" altLang="ja-JP" sz="2000" smtClean="0">
                <a:latin typeface="VL ゴシック" pitchFamily="1" charset="-128"/>
                <a:ea typeface="VL ゴシック" pitchFamily="1" charset="-128"/>
              </a:rPr>
              <a:t>...</a:t>
            </a:r>
            <a:endParaRPr lang="en-US" altLang="ja-JP" sz="2000">
              <a:latin typeface="VL ゴシック" pitchFamily="1" charset="-128"/>
              <a:ea typeface="VL ゴシック" pitchFamily="1" charset="-128"/>
            </a:endParaRPr>
          </a:p>
          <a:p>
            <a:endParaRPr lang="en-US" altLang="ja-JP" sz="2000">
              <a:latin typeface="VL ゴシック" pitchFamily="1" charset="-128"/>
              <a:ea typeface="VL ゴシック" pitchFamily="1" charset="-128"/>
            </a:endParaRPr>
          </a:p>
          <a:p>
            <a:r>
              <a:rPr lang="en-US" altLang="ja-JP" sz="2000">
                <a:latin typeface="VL ゴシック" pitchFamily="1" charset="-128"/>
                <a:ea typeface="VL ゴシック" pitchFamily="1" charset="-128"/>
              </a:rPr>
              <a:t>  </a:t>
            </a:r>
            <a:r>
              <a:rPr lang="en-US" altLang="ja-JP" sz="2000" smtClean="0">
                <a:latin typeface="VL ゴシック" pitchFamily="1" charset="-128"/>
                <a:ea typeface="VL ゴシック" pitchFamily="1" charset="-128"/>
              </a:rPr>
              <a:t>ls.pop_front</a:t>
            </a:r>
            <a:r>
              <a:rPr lang="en-US" altLang="ja-JP" sz="200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a:t>
            </a:r>
            <a:endParaRPr lang="en-US" altLang="ja-JP" sz="2000">
              <a:latin typeface="VL ゴシック" pitchFamily="1" charset="-128"/>
              <a:ea typeface="VL ゴシック" pitchFamily="1" charset="-128"/>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Array</a:t>
            </a:r>
            <a:endParaRPr kumimoji="1" lang="ja-JP" altLang="en-US"/>
          </a:p>
        </p:txBody>
      </p:sp>
      <p:sp>
        <p:nvSpPr>
          <p:cNvPr id="3" name="コンテンツ プレースホルダ 2"/>
          <p:cNvSpPr>
            <a:spLocks noGrp="1"/>
          </p:cNvSpPr>
          <p:nvPr>
            <p:ph idx="1"/>
          </p:nvPr>
        </p:nvSpPr>
        <p:spPr>
          <a:xfrm>
            <a:off x="457200" y="1071546"/>
            <a:ext cx="8686800" cy="714380"/>
          </a:xfrm>
        </p:spPr>
        <p:txBody>
          <a:bodyPr>
            <a:noAutofit/>
          </a:bodyPr>
          <a:lstStyle/>
          <a:p>
            <a:pPr>
              <a:buNone/>
            </a:pPr>
            <a:r>
              <a:rPr kumimoji="1" lang="ja-JP" altLang="en-US" smtClean="0"/>
              <a:t>配列</a:t>
            </a:r>
            <a:r>
              <a:rPr lang="en-US" altLang="ja-JP" smtClean="0"/>
              <a:t>(</a:t>
            </a:r>
            <a:r>
              <a:rPr lang="ja-JP" altLang="en-US" smtClean="0"/>
              <a:t>コンテナのインタフェースが使える</a:t>
            </a:r>
            <a:r>
              <a:rPr lang="en-US" altLang="ja-JP" smtClean="0"/>
              <a:t>)</a:t>
            </a:r>
            <a:endParaRPr kumimoji="1" lang="ja-JP" altLang="en-US"/>
          </a:p>
        </p:txBody>
      </p:sp>
      <p:sp>
        <p:nvSpPr>
          <p:cNvPr id="4" name="テキスト ボックス 3"/>
          <p:cNvSpPr txBox="1"/>
          <p:nvPr/>
        </p:nvSpPr>
        <p:spPr>
          <a:xfrm>
            <a:off x="500034" y="2071678"/>
            <a:ext cx="8001056" cy="1938992"/>
          </a:xfrm>
          <a:prstGeom prst="rect">
            <a:avLst/>
          </a:prstGeom>
          <a:noFill/>
          <a:ln>
            <a:solidFill>
              <a:schemeClr val="tx1"/>
            </a:solidFill>
          </a:ln>
        </p:spPr>
        <p:txBody>
          <a:bodyPr wrap="square" rtlCol="0">
            <a:spAutoFit/>
          </a:bodyPr>
          <a:lstStyle/>
          <a:p>
            <a:r>
              <a:rPr lang="en-US" altLang="ja-JP" sz="2000" smtClean="0">
                <a:solidFill>
                  <a:srgbClr val="FF0000"/>
                </a:solidFill>
                <a:latin typeface="VL ゴシック" pitchFamily="1" charset="-128"/>
                <a:ea typeface="VL ゴシック" pitchFamily="1" charset="-128"/>
                <a:cs typeface="Courier New" pitchFamily="49" charset="0"/>
              </a:rPr>
              <a:t>boost::array&lt;int, 3&gt; ar = {1, 2, 3};</a:t>
            </a:r>
          </a:p>
          <a:p>
            <a:endParaRPr lang="en-US" altLang="ja-JP" sz="2000" smtClean="0">
              <a:latin typeface="VL ゴシック" pitchFamily="1" charset="-128"/>
              <a:ea typeface="VL ゴシック" pitchFamily="1" charset="-128"/>
              <a:cs typeface="Courier New" pitchFamily="49" charset="0"/>
            </a:endParaRPr>
          </a:p>
          <a:p>
            <a:r>
              <a:rPr lang="en-US" altLang="ja-JP" sz="2000" smtClean="0">
                <a:latin typeface="VL ゴシック" pitchFamily="1" charset="-128"/>
                <a:ea typeface="VL ゴシック" pitchFamily="1" charset="-128"/>
                <a:cs typeface="Courier New" pitchFamily="49" charset="0"/>
              </a:rPr>
              <a:t>for (size_t i = 0; i &lt; </a:t>
            </a:r>
            <a:r>
              <a:rPr lang="en-US" altLang="ja-JP" sz="2000" smtClean="0">
                <a:solidFill>
                  <a:srgbClr val="FF0000"/>
                </a:solidFill>
                <a:latin typeface="VL ゴシック" pitchFamily="1" charset="-128"/>
                <a:ea typeface="VL ゴシック" pitchFamily="1" charset="-128"/>
                <a:cs typeface="Courier New" pitchFamily="49" charset="0"/>
              </a:rPr>
              <a:t>ar.size()</a:t>
            </a:r>
            <a:r>
              <a:rPr lang="en-US" altLang="ja-JP" sz="2000" smtClean="0">
                <a:latin typeface="VL ゴシック" pitchFamily="1" charset="-128"/>
                <a:ea typeface="VL ゴシック" pitchFamily="1" charset="-128"/>
                <a:cs typeface="Courier New" pitchFamily="49" charset="0"/>
              </a:rPr>
              <a:t>; ++i)</a:t>
            </a:r>
          </a:p>
          <a:p>
            <a:r>
              <a:rPr lang="en-US" altLang="ja-JP" sz="2000" smtClean="0">
                <a:latin typeface="VL ゴシック" pitchFamily="1" charset="-128"/>
                <a:ea typeface="VL ゴシック" pitchFamily="1" charset="-128"/>
                <a:cs typeface="Courier New" pitchFamily="49" charset="0"/>
              </a:rPr>
              <a:t>  cout &lt;&lt; ar</a:t>
            </a:r>
            <a:r>
              <a:rPr lang="en-US" altLang="ja-JP" sz="2000" smtClean="0">
                <a:solidFill>
                  <a:srgbClr val="FF0000"/>
                </a:solidFill>
                <a:latin typeface="VL ゴシック" pitchFamily="1" charset="-128"/>
                <a:ea typeface="VL ゴシック" pitchFamily="1" charset="-128"/>
                <a:cs typeface="Courier New" pitchFamily="49" charset="0"/>
              </a:rPr>
              <a:t>[i]</a:t>
            </a:r>
            <a:r>
              <a:rPr lang="en-US" altLang="ja-JP" sz="2000" smtClean="0">
                <a:latin typeface="VL ゴシック" pitchFamily="1" charset="-128"/>
                <a:ea typeface="VL ゴシック" pitchFamily="1" charset="-128"/>
                <a:cs typeface="Courier New" pitchFamily="49" charset="0"/>
              </a:rPr>
              <a:t> &lt;&lt; endl;</a:t>
            </a:r>
          </a:p>
          <a:p>
            <a:endParaRPr lang="en-US" altLang="ja-JP" sz="2000" smtClean="0">
              <a:latin typeface="VL ゴシック" pitchFamily="1" charset="-128"/>
              <a:ea typeface="VL ゴシック" pitchFamily="1" charset="-128"/>
              <a:cs typeface="Courier New" pitchFamily="49" charset="0"/>
            </a:endParaRPr>
          </a:p>
          <a:p>
            <a:r>
              <a:rPr lang="en-US" altLang="ja-JP" sz="2000" smtClean="0">
                <a:latin typeface="VL ゴシック" pitchFamily="1" charset="-128"/>
                <a:ea typeface="VL ゴシック" pitchFamily="1" charset="-128"/>
                <a:cs typeface="Courier New" pitchFamily="49" charset="0"/>
              </a:rPr>
              <a:t>for_each(</a:t>
            </a:r>
            <a:r>
              <a:rPr lang="en-US" altLang="ja-JP" sz="2000" smtClean="0">
                <a:solidFill>
                  <a:srgbClr val="FF0000"/>
                </a:solidFill>
                <a:latin typeface="VL ゴシック" pitchFamily="1" charset="-128"/>
                <a:ea typeface="VL ゴシック" pitchFamily="1" charset="-128"/>
                <a:cs typeface="Courier New" pitchFamily="49" charset="0"/>
              </a:rPr>
              <a:t>ar.begin()</a:t>
            </a:r>
            <a:r>
              <a:rPr lang="en-US" altLang="ja-JP" sz="2000" smtClean="0">
                <a:latin typeface="VL ゴシック" pitchFamily="1" charset="-128"/>
                <a:ea typeface="VL ゴシック" pitchFamily="1" charset="-128"/>
                <a:cs typeface="Courier New" pitchFamily="49" charset="0"/>
              </a:rPr>
              <a:t>, </a:t>
            </a:r>
            <a:r>
              <a:rPr lang="en-US" altLang="ja-JP" sz="2000" smtClean="0">
                <a:solidFill>
                  <a:srgbClr val="FF0000"/>
                </a:solidFill>
                <a:latin typeface="VL ゴシック" pitchFamily="1" charset="-128"/>
                <a:ea typeface="VL ゴシック" pitchFamily="1" charset="-128"/>
                <a:cs typeface="Courier New" pitchFamily="49" charset="0"/>
              </a:rPr>
              <a:t>ar.end()</a:t>
            </a:r>
            <a:r>
              <a:rPr lang="en-US" altLang="ja-JP" sz="2000" smtClean="0">
                <a:latin typeface="VL ゴシック" pitchFamily="1" charset="-128"/>
                <a:ea typeface="VL ゴシック" pitchFamily="1" charset="-128"/>
                <a:cs typeface="Courier New" pitchFamily="49" charset="0"/>
              </a:rPr>
              <a:t>, f);</a:t>
            </a:r>
            <a:endParaRPr kumimoji="1" lang="ja-JP"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Asio</a:t>
            </a:r>
            <a:endParaRPr kumimoji="1" lang="ja-JP" altLang="en-US"/>
          </a:p>
        </p:txBody>
      </p:sp>
      <p:sp>
        <p:nvSpPr>
          <p:cNvPr id="3" name="コンテンツ プレースホルダ 2"/>
          <p:cNvSpPr>
            <a:spLocks noGrp="1"/>
          </p:cNvSpPr>
          <p:nvPr>
            <p:ph idx="1"/>
          </p:nvPr>
        </p:nvSpPr>
        <p:spPr>
          <a:xfrm>
            <a:off x="457200" y="857232"/>
            <a:ext cx="8229600" cy="614354"/>
          </a:xfrm>
        </p:spPr>
        <p:txBody>
          <a:bodyPr/>
          <a:lstStyle/>
          <a:p>
            <a:pPr>
              <a:buNone/>
            </a:pPr>
            <a:r>
              <a:rPr kumimoji="1" lang="ja-JP" altLang="en-US" smtClean="0"/>
              <a:t>非同期</a:t>
            </a:r>
            <a:r>
              <a:rPr lang="ja-JP" altLang="en-US" smtClean="0"/>
              <a:t>ネットワークライブラリ</a:t>
            </a:r>
            <a:endParaRPr kumimoji="1" lang="ja-JP" altLang="en-US"/>
          </a:p>
        </p:txBody>
      </p:sp>
      <p:sp>
        <p:nvSpPr>
          <p:cNvPr id="4" name="テキスト ボックス 3"/>
          <p:cNvSpPr txBox="1"/>
          <p:nvPr/>
        </p:nvSpPr>
        <p:spPr>
          <a:xfrm>
            <a:off x="500034" y="1500174"/>
            <a:ext cx="8001056" cy="5324535"/>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using namespace boost::asio;</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void connection(int port)</a:t>
            </a:r>
          </a:p>
          <a:p>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  io_service io;</a:t>
            </a:r>
          </a:p>
          <a:p>
            <a:r>
              <a:rPr lang="en-US" altLang="ja-JP" sz="2000" smtClean="0">
                <a:latin typeface="VL ゴシック" pitchFamily="1" charset="-128"/>
                <a:ea typeface="VL ゴシック" pitchFamily="1" charset="-128"/>
              </a:rPr>
              <a:t>  tcp::acceptor acc(io, tcp::endpoint(tcp::v4(), port));</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for (;;) {</a:t>
            </a:r>
          </a:p>
          <a:p>
            <a:r>
              <a:rPr lang="en-US" altLang="ja-JP" sz="2000" smtClean="0">
                <a:latin typeface="VL ゴシック" pitchFamily="1" charset="-128"/>
                <a:ea typeface="VL ゴシック" pitchFamily="1" charset="-128"/>
              </a:rPr>
              <a:t>    </a:t>
            </a:r>
            <a:r>
              <a:rPr lang="en-US" altLang="ja-JP" sz="2000" smtClean="0">
                <a:solidFill>
                  <a:srgbClr val="FF0000"/>
                </a:solidFill>
                <a:latin typeface="VL ゴシック" pitchFamily="1" charset="-128"/>
                <a:ea typeface="VL ゴシック" pitchFamily="1" charset="-128"/>
              </a:rPr>
              <a:t>tcp::iostream </a:t>
            </a:r>
            <a:r>
              <a:rPr lang="en-US" altLang="ja-JP" sz="2000" smtClean="0">
                <a:latin typeface="VL ゴシック" pitchFamily="1" charset="-128"/>
                <a:ea typeface="VL ゴシック" pitchFamily="1" charset="-128"/>
              </a:rPr>
              <a:t>s;</a:t>
            </a:r>
          </a:p>
          <a:p>
            <a:r>
              <a:rPr lang="en-US" altLang="ja-JP" sz="2000" smtClean="0">
                <a:latin typeface="VL ゴシック" pitchFamily="1" charset="-128"/>
                <a:ea typeface="VL ゴシック" pitchFamily="1" charset="-128"/>
              </a:rPr>
              <a:t>    acc.</a:t>
            </a:r>
            <a:r>
              <a:rPr lang="en-US" altLang="ja-JP" sz="2000" smtClean="0">
                <a:solidFill>
                  <a:srgbClr val="FF0000"/>
                </a:solidFill>
                <a:latin typeface="VL ゴシック" pitchFamily="1" charset="-128"/>
                <a:ea typeface="VL ゴシック" pitchFamily="1" charset="-128"/>
              </a:rPr>
              <a:t>accept</a:t>
            </a:r>
            <a:r>
              <a:rPr lang="en-US" altLang="ja-JP" sz="2000" smtClean="0">
                <a:latin typeface="VL ゴシック" pitchFamily="1" charset="-128"/>
                <a:ea typeface="VL ゴシック" pitchFamily="1" charset="-128"/>
              </a:rPr>
              <a:t>(*s.rdbuf());</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string line;</a:t>
            </a:r>
          </a:p>
          <a:p>
            <a:r>
              <a:rPr lang="en-US" altLang="ja-JP" sz="2000" smtClean="0">
                <a:latin typeface="VL ゴシック" pitchFamily="1" charset="-128"/>
                <a:ea typeface="VL ゴシック" pitchFamily="1" charset="-128"/>
              </a:rPr>
              <a:t>    while (</a:t>
            </a:r>
            <a:r>
              <a:rPr lang="en-US" altLang="ja-JP" sz="2000" smtClean="0">
                <a:solidFill>
                  <a:srgbClr val="FF0000"/>
                </a:solidFill>
                <a:latin typeface="VL ゴシック" pitchFamily="1" charset="-128"/>
                <a:ea typeface="VL ゴシック" pitchFamily="1" charset="-128"/>
              </a:rPr>
              <a:t>getline(s, line)</a:t>
            </a:r>
            <a:r>
              <a:rPr lang="en-US" altLang="ja-JP" sz="2000" smtClean="0">
                <a:latin typeface="VL ゴシック" pitchFamily="1" charset="-128"/>
                <a:ea typeface="VL ゴシック" pitchFamily="1" charset="-128"/>
              </a:rPr>
              <a:t>) {</a:t>
            </a:r>
          </a:p>
          <a:p>
            <a:r>
              <a:rPr lang="en-US" altLang="ja-JP" sz="2000" smtClean="0">
                <a:latin typeface="VL ゴシック" pitchFamily="1" charset="-128"/>
                <a:ea typeface="VL ゴシック" pitchFamily="1" charset="-128"/>
              </a:rPr>
              <a:t>      cout &lt;&lt; line &lt;&lt; endl;</a:t>
            </a:r>
          </a:p>
          <a:p>
            <a:r>
              <a:rPr lang="en-US" altLang="ja-JP" sz="2000" smtClean="0">
                <a:latin typeface="VL ゴシック" pitchFamily="1" charset="-128"/>
                <a:ea typeface="VL ゴシック" pitchFamily="1" charset="-128"/>
              </a:rPr>
              <a:t>    }</a:t>
            </a:r>
          </a:p>
          <a:p>
            <a:r>
              <a:rPr lang="en-US" altLang="ja-JP" sz="2000" smtClean="0">
                <a:latin typeface="VL ゴシック" pitchFamily="1" charset="-128"/>
                <a:ea typeface="VL ゴシック" pitchFamily="1" charset="-128"/>
              </a:rPr>
              <a:t>  }</a:t>
            </a:r>
          </a:p>
          <a:p>
            <a:r>
              <a:rPr lang="en-US" altLang="ja-JP" sz="2000" smtClean="0">
                <a:latin typeface="VL ゴシック" pitchFamily="1" charset="-128"/>
                <a:ea typeface="VL ゴシック" pitchFamily="1" charset="-128"/>
              </a:rPr>
              <a:t>}</a:t>
            </a:r>
            <a:endParaRPr kumimoji="1" lang="ja-JP" altLang="en-US">
              <a:latin typeface="VL ゴシック" pitchFamily="1" charset="-128"/>
              <a:ea typeface="VL ゴシック" pitchFamily="1" charset="-128"/>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Assign</a:t>
            </a:r>
            <a:endParaRPr kumimoji="1" lang="ja-JP" altLang="en-US"/>
          </a:p>
        </p:txBody>
      </p:sp>
      <p:sp>
        <p:nvSpPr>
          <p:cNvPr id="3" name="コンテンツ プレースホルダ 2"/>
          <p:cNvSpPr>
            <a:spLocks noGrp="1"/>
          </p:cNvSpPr>
          <p:nvPr>
            <p:ph idx="1"/>
          </p:nvPr>
        </p:nvSpPr>
        <p:spPr>
          <a:xfrm>
            <a:off x="457200" y="1000108"/>
            <a:ext cx="8229600" cy="614354"/>
          </a:xfrm>
        </p:spPr>
        <p:txBody>
          <a:bodyPr/>
          <a:lstStyle/>
          <a:p>
            <a:pPr>
              <a:buNone/>
            </a:pPr>
            <a:r>
              <a:rPr kumimoji="1" lang="ja-JP" altLang="en-US" smtClean="0"/>
              <a:t>コンテナの簡易構築</a:t>
            </a:r>
            <a:endParaRPr kumimoji="1" lang="ja-JP" altLang="en-US"/>
          </a:p>
        </p:txBody>
      </p:sp>
      <p:sp>
        <p:nvSpPr>
          <p:cNvPr id="4" name="テキスト ボックス 3"/>
          <p:cNvSpPr txBox="1"/>
          <p:nvPr/>
        </p:nvSpPr>
        <p:spPr>
          <a:xfrm>
            <a:off x="500034" y="1857364"/>
            <a:ext cx="8001056" cy="2862322"/>
          </a:xfrm>
          <a:prstGeom prst="rect">
            <a:avLst/>
          </a:prstGeom>
          <a:noFill/>
          <a:ln>
            <a:solidFill>
              <a:schemeClr val="tx1"/>
            </a:solidFill>
          </a:ln>
        </p:spPr>
        <p:txBody>
          <a:bodyPr wrap="square" rtlCol="0">
            <a:spAutoFit/>
          </a:bodyPr>
          <a:lstStyle/>
          <a:p>
            <a:r>
              <a:rPr kumimoji="1" lang="en-US" altLang="ja-JP" sz="2000" smtClean="0">
                <a:latin typeface="VL ゴシック" pitchFamily="1" charset="-128"/>
                <a:ea typeface="VL ゴシック" pitchFamily="1" charset="-128"/>
              </a:rPr>
              <a:t>using namespace boost::assign;</a:t>
            </a:r>
          </a:p>
          <a:p>
            <a:endParaRPr lang="en-US" altLang="ja-JP" sz="2000" smtClean="0">
              <a:latin typeface="VL ゴシック" pitchFamily="1" charset="-128"/>
              <a:ea typeface="VL ゴシック" pitchFamily="1" charset="-128"/>
            </a:endParaRPr>
          </a:p>
          <a:p>
            <a:r>
              <a:rPr kumimoji="1" lang="en-US" altLang="ja-JP" sz="2000" smtClean="0">
                <a:latin typeface="VL ゴシック" pitchFamily="1" charset="-128"/>
                <a:ea typeface="VL ゴシック" pitchFamily="1" charset="-128"/>
              </a:rPr>
              <a:t>vector&lt;int&gt; v;</a:t>
            </a:r>
          </a:p>
          <a:p>
            <a:r>
              <a:rPr lang="en-US" altLang="ja-JP" sz="2000" smtClean="0">
                <a:solidFill>
                  <a:srgbClr val="FF0000"/>
                </a:solidFill>
                <a:latin typeface="VL ゴシック" pitchFamily="1" charset="-128"/>
                <a:ea typeface="VL ゴシック" pitchFamily="1" charset="-128"/>
              </a:rPr>
              <a:t>v += 3, 1, 4</a:t>
            </a:r>
            <a:r>
              <a:rPr lang="en-US" altLang="ja-JP" sz="2000" smtClean="0">
                <a:latin typeface="VL ゴシック" pitchFamily="1" charset="-128"/>
                <a:ea typeface="VL ゴシック" pitchFamily="1" charset="-128"/>
              </a:rPr>
              <a:t>;</a:t>
            </a:r>
          </a:p>
          <a:p>
            <a:endParaRPr kumimoji="1"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list&lt;int&gt; ls = </a:t>
            </a:r>
            <a:r>
              <a:rPr lang="en-US" altLang="ja-JP" sz="2000" smtClean="0">
                <a:solidFill>
                  <a:srgbClr val="FF0000"/>
                </a:solidFill>
                <a:latin typeface="VL ゴシック" pitchFamily="1" charset="-128"/>
                <a:ea typeface="VL ゴシック" pitchFamily="1" charset="-128"/>
              </a:rPr>
              <a:t>list_of(3)(1)(4)</a:t>
            </a:r>
            <a:r>
              <a:rPr lang="en-US" altLang="ja-JP" sz="2000" smtClean="0">
                <a:latin typeface="VL ゴシック" pitchFamily="1" charset="-128"/>
                <a:ea typeface="VL ゴシック" pitchFamily="1" charset="-128"/>
              </a:rPr>
              <a:t>;</a:t>
            </a:r>
            <a:endParaRPr kumimoji="1" lang="en-US" altLang="ja-JP" sz="2000" smtClean="0">
              <a:latin typeface="VL ゴシック" pitchFamily="1" charset="-128"/>
              <a:ea typeface="VL ゴシック" pitchFamily="1" charset="-128"/>
            </a:endParaRPr>
          </a:p>
          <a:p>
            <a:endParaRPr kumimoji="1"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map&lt;string, int&gt; m;</a:t>
            </a:r>
          </a:p>
          <a:p>
            <a:r>
              <a:rPr lang="en-US" altLang="ja-JP" sz="2000" smtClean="0">
                <a:solidFill>
                  <a:srgbClr val="FF0000"/>
                </a:solidFill>
                <a:latin typeface="VL ゴシック" pitchFamily="1" charset="-128"/>
                <a:ea typeface="VL ゴシック" pitchFamily="1" charset="-128"/>
              </a:rPr>
              <a:t>insert(m)(“Akira”, 24)(“Millia”, 16)(“Johnny”, 38)</a:t>
            </a:r>
            <a:r>
              <a:rPr lang="en-US" altLang="ja-JP" sz="2000" smtClean="0">
                <a:latin typeface="VL ゴシック" pitchFamily="1" charset="-128"/>
                <a:ea typeface="VL ゴシック" pitchFamily="1" charset="-128"/>
              </a:rPr>
              <a:t>;</a:t>
            </a:r>
            <a:endParaRPr kumimoji="1" lang="ja-JP" altLang="en-US" sz="2000">
              <a:latin typeface="VL ゴシック" pitchFamily="1" charset="-128"/>
              <a:ea typeface="VL ゴシック" pitchFamily="1" charset="-128"/>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Bimap</a:t>
            </a:r>
            <a:endParaRPr kumimoji="1" lang="ja-JP" altLang="en-US"/>
          </a:p>
        </p:txBody>
      </p:sp>
      <p:sp>
        <p:nvSpPr>
          <p:cNvPr id="3" name="コンテンツ プレースホルダ 2"/>
          <p:cNvSpPr>
            <a:spLocks noGrp="1"/>
          </p:cNvSpPr>
          <p:nvPr>
            <p:ph idx="1"/>
          </p:nvPr>
        </p:nvSpPr>
        <p:spPr>
          <a:xfrm>
            <a:off x="457200" y="928670"/>
            <a:ext cx="8229600" cy="828667"/>
          </a:xfrm>
        </p:spPr>
        <p:txBody>
          <a:bodyPr>
            <a:normAutofit fontScale="77500" lnSpcReduction="20000"/>
          </a:bodyPr>
          <a:lstStyle/>
          <a:p>
            <a:pPr>
              <a:buNone/>
            </a:pPr>
            <a:r>
              <a:rPr kumimoji="1" lang="ja-JP" altLang="en-US" smtClean="0"/>
              <a:t>双方向</a:t>
            </a:r>
            <a:r>
              <a:rPr kumimoji="1" lang="en-US" altLang="ja-JP" smtClean="0"/>
              <a:t>map</a:t>
            </a:r>
          </a:p>
          <a:p>
            <a:pPr>
              <a:buNone/>
            </a:pPr>
            <a:r>
              <a:rPr lang="en-US" altLang="ja-JP" smtClean="0"/>
              <a:t>bimap&lt;X, Y&gt;</a:t>
            </a:r>
            <a:r>
              <a:rPr lang="ja-JP" altLang="en-US" smtClean="0"/>
              <a:t>は、</a:t>
            </a:r>
            <a:r>
              <a:rPr lang="en-US" altLang="ja-JP" smtClean="0"/>
              <a:t>std::map&lt;X, Y&gt;</a:t>
            </a:r>
            <a:r>
              <a:rPr lang="ja-JP" altLang="en-US" smtClean="0"/>
              <a:t>と</a:t>
            </a:r>
            <a:r>
              <a:rPr lang="en-US" altLang="ja-JP" smtClean="0"/>
              <a:t>std::map&lt;Y, X&gt;</a:t>
            </a:r>
            <a:r>
              <a:rPr lang="ja-JP" altLang="en-US" smtClean="0"/>
              <a:t>両方の用途</a:t>
            </a:r>
            <a:endParaRPr kumimoji="1" lang="ja-JP" altLang="en-US"/>
          </a:p>
        </p:txBody>
      </p:sp>
      <p:sp>
        <p:nvSpPr>
          <p:cNvPr id="4" name="テキスト ボックス 3"/>
          <p:cNvSpPr txBox="1"/>
          <p:nvPr/>
        </p:nvSpPr>
        <p:spPr>
          <a:xfrm>
            <a:off x="500034" y="2071678"/>
            <a:ext cx="8001056" cy="3785652"/>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typedef boost::bimaps::bimap&lt;int, string&gt; bm_type;</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bm_type m;</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m.</a:t>
            </a:r>
            <a:r>
              <a:rPr lang="en-US" altLang="ja-JP" sz="2000" smtClean="0">
                <a:solidFill>
                  <a:srgbClr val="FF0000"/>
                </a:solidFill>
                <a:latin typeface="VL ゴシック" pitchFamily="1" charset="-128"/>
                <a:ea typeface="VL ゴシック" pitchFamily="1" charset="-128"/>
              </a:rPr>
              <a:t>left.insert</a:t>
            </a:r>
            <a:r>
              <a:rPr lang="en-US" altLang="ja-JP" sz="2000" smtClean="0">
                <a:latin typeface="VL ゴシック" pitchFamily="1" charset="-128"/>
                <a:ea typeface="VL ゴシック" pitchFamily="1" charset="-128"/>
              </a:rPr>
              <a:t>(bm_type::left_value_type(3, "Akira"));</a:t>
            </a:r>
          </a:p>
          <a:p>
            <a:r>
              <a:rPr lang="en-US" altLang="ja-JP" sz="2000" smtClean="0">
                <a:latin typeface="VL ゴシック" pitchFamily="1" charset="-128"/>
                <a:ea typeface="VL ゴシック" pitchFamily="1" charset="-128"/>
              </a:rPr>
              <a:t>m.</a:t>
            </a:r>
            <a:r>
              <a:rPr lang="en-US" altLang="ja-JP" sz="2000" smtClean="0">
                <a:solidFill>
                  <a:srgbClr val="FF0000"/>
                </a:solidFill>
                <a:latin typeface="VL ゴシック" pitchFamily="1" charset="-128"/>
                <a:ea typeface="VL ゴシック" pitchFamily="1" charset="-128"/>
              </a:rPr>
              <a:t>right.insert</a:t>
            </a:r>
            <a:r>
              <a:rPr lang="en-US" altLang="ja-JP" sz="2000" smtClean="0">
                <a:latin typeface="VL ゴシック" pitchFamily="1" charset="-128"/>
                <a:ea typeface="VL ゴシック" pitchFamily="1" charset="-128"/>
              </a:rPr>
              <a:t>(bm_type::right_value_type("Millia", 1));</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cout &lt;&lt; m.</a:t>
            </a:r>
            <a:r>
              <a:rPr lang="en-US" altLang="ja-JP" sz="2000" smtClean="0">
                <a:solidFill>
                  <a:srgbClr val="FF0000"/>
                </a:solidFill>
                <a:latin typeface="VL ゴシック" pitchFamily="1" charset="-128"/>
                <a:ea typeface="VL ゴシック" pitchFamily="1" charset="-128"/>
              </a:rPr>
              <a:t>left.at</a:t>
            </a:r>
            <a:r>
              <a:rPr lang="en-US" altLang="ja-JP" sz="2000" smtClean="0">
                <a:latin typeface="VL ゴシック" pitchFamily="1" charset="-128"/>
                <a:ea typeface="VL ゴシック" pitchFamily="1" charset="-128"/>
              </a:rPr>
              <a:t>(3)         &lt;&lt; endl; // Akira</a:t>
            </a:r>
          </a:p>
          <a:p>
            <a:r>
              <a:rPr lang="en-US" altLang="ja-JP" sz="2000" smtClean="0">
                <a:latin typeface="VL ゴシック" pitchFamily="1" charset="-128"/>
                <a:ea typeface="VL ゴシック" pitchFamily="1" charset="-128"/>
              </a:rPr>
              <a:t>cout &lt;&lt; m.</a:t>
            </a:r>
            <a:r>
              <a:rPr lang="en-US" altLang="ja-JP" sz="2000" smtClean="0">
                <a:solidFill>
                  <a:srgbClr val="FF0000"/>
                </a:solidFill>
                <a:latin typeface="VL ゴシック" pitchFamily="1" charset="-128"/>
                <a:ea typeface="VL ゴシック" pitchFamily="1" charset="-128"/>
              </a:rPr>
              <a:t>right.at</a:t>
            </a:r>
            <a:r>
              <a:rPr lang="en-US" altLang="ja-JP" sz="2000" smtClean="0">
                <a:latin typeface="VL ゴシック" pitchFamily="1" charset="-128"/>
                <a:ea typeface="VL ゴシック" pitchFamily="1" charset="-128"/>
              </a:rPr>
              <a:t>("Millia") &lt;&lt; endl; // 1</a:t>
            </a:r>
          </a:p>
          <a:p>
            <a:endParaRPr kumimoji="1" lang="en-US" altLang="ja-JP" sz="2000" smtClean="0">
              <a:solidFill>
                <a:srgbClr val="FF0000"/>
              </a:solidFill>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cout &lt;&lt; m.right.at(“Akira”)  &lt;&lt; endl; // 3</a:t>
            </a:r>
          </a:p>
          <a:p>
            <a:r>
              <a:rPr kumimoji="1" lang="en-US" altLang="ja-JP" sz="2000" smtClean="0">
                <a:latin typeface="VL ゴシック" pitchFamily="1" charset="-128"/>
                <a:ea typeface="VL ゴシック" pitchFamily="1" charset="-128"/>
              </a:rPr>
              <a:t>cout &lt;&lt; m.left.at(1)         &lt;&lt; endl; // Millia</a:t>
            </a:r>
            <a:endParaRPr kumimoji="1" lang="ja-JP" altLang="en-US" sz="2000">
              <a:latin typeface="VL ゴシック" pitchFamily="1" charset="-128"/>
              <a:ea typeface="VL ゴシック" pitchFamily="1" charset="-128"/>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Bind</a:t>
            </a:r>
            <a:endParaRPr kumimoji="1" lang="ja-JP" altLang="en-US"/>
          </a:p>
        </p:txBody>
      </p:sp>
      <p:sp>
        <p:nvSpPr>
          <p:cNvPr id="3" name="コンテンツ プレースホルダ 2"/>
          <p:cNvSpPr>
            <a:spLocks noGrp="1"/>
          </p:cNvSpPr>
          <p:nvPr>
            <p:ph idx="1"/>
          </p:nvPr>
        </p:nvSpPr>
        <p:spPr>
          <a:xfrm>
            <a:off x="457200" y="1000108"/>
            <a:ext cx="8229600" cy="614354"/>
          </a:xfrm>
        </p:spPr>
        <p:txBody>
          <a:bodyPr>
            <a:normAutofit/>
          </a:bodyPr>
          <a:lstStyle/>
          <a:p>
            <a:pPr>
              <a:buNone/>
            </a:pPr>
            <a:r>
              <a:rPr lang="ja-JP" altLang="en-US" smtClean="0"/>
              <a:t>部分評価</a:t>
            </a:r>
            <a:endParaRPr kumimoji="1" lang="ja-JP" altLang="en-US"/>
          </a:p>
        </p:txBody>
      </p:sp>
      <p:sp>
        <p:nvSpPr>
          <p:cNvPr id="4" name="テキスト ボックス 3"/>
          <p:cNvSpPr txBox="1"/>
          <p:nvPr/>
        </p:nvSpPr>
        <p:spPr>
          <a:xfrm>
            <a:off x="500034" y="1852562"/>
            <a:ext cx="8001056" cy="2862322"/>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void </a:t>
            </a:r>
            <a:r>
              <a:rPr lang="en-US" altLang="ja-JP" sz="2000" smtClean="0">
                <a:solidFill>
                  <a:srgbClr val="0070C0"/>
                </a:solidFill>
                <a:latin typeface="VL ゴシック" pitchFamily="1" charset="-128"/>
                <a:ea typeface="VL ゴシック" pitchFamily="1" charset="-128"/>
              </a:rPr>
              <a:t>foo</a:t>
            </a:r>
            <a:r>
              <a:rPr lang="en-US" altLang="ja-JP" sz="2000" smtClean="0">
                <a:latin typeface="VL ゴシック" pitchFamily="1" charset="-128"/>
                <a:ea typeface="VL ゴシック" pitchFamily="1" charset="-128"/>
              </a:rPr>
              <a:t>(int x, int y) {} // 3 : 3</a:t>
            </a:r>
            <a:r>
              <a:rPr lang="ja-JP" altLang="en-US" sz="2000" smtClean="0">
                <a:latin typeface="VL ゴシック" pitchFamily="1" charset="-128"/>
                <a:ea typeface="VL ゴシック" pitchFamily="1" charset="-128"/>
              </a:rPr>
              <a:t>と</a:t>
            </a:r>
            <a:r>
              <a:rPr lang="en-US" altLang="ja-JP" sz="2000" smtClean="0">
                <a:latin typeface="VL ゴシック" pitchFamily="1" charset="-128"/>
                <a:ea typeface="VL ゴシック" pitchFamily="1" charset="-128"/>
              </a:rPr>
              <a:t>4</a:t>
            </a:r>
            <a:r>
              <a:rPr lang="ja-JP" altLang="en-US" sz="2000" smtClean="0">
                <a:latin typeface="VL ゴシック" pitchFamily="1" charset="-128"/>
                <a:ea typeface="VL ゴシック" pitchFamily="1" charset="-128"/>
              </a:rPr>
              <a:t>が渡される</a:t>
            </a:r>
          </a:p>
          <a:p>
            <a:endParaRPr lang="ja-JP" altLang="en-US"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template &lt;class F&gt;</a:t>
            </a:r>
          </a:p>
          <a:p>
            <a:r>
              <a:rPr lang="en-US" altLang="ja-JP" sz="2000" smtClean="0">
                <a:latin typeface="VL ゴシック" pitchFamily="1" charset="-128"/>
                <a:ea typeface="VL ゴシック" pitchFamily="1" charset="-128"/>
              </a:rPr>
              <a:t>void bar(F f)</a:t>
            </a:r>
          </a:p>
          <a:p>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  </a:t>
            </a:r>
            <a:r>
              <a:rPr lang="en-US" altLang="ja-JP" sz="2000" smtClean="0">
                <a:solidFill>
                  <a:srgbClr val="FF0000"/>
                </a:solidFill>
                <a:latin typeface="VL ゴシック" pitchFamily="1" charset="-128"/>
                <a:ea typeface="VL ゴシック" pitchFamily="1" charset="-128"/>
              </a:rPr>
              <a:t>f(4)</a:t>
            </a:r>
            <a:r>
              <a:rPr lang="en-US" altLang="ja-JP" sz="2000" smtClean="0">
                <a:latin typeface="VL ゴシック" pitchFamily="1" charset="-128"/>
                <a:ea typeface="VL ゴシック" pitchFamily="1" charset="-128"/>
              </a:rPr>
              <a:t>; // 2 : </a:t>
            </a:r>
            <a:r>
              <a:rPr lang="ja-JP" altLang="en-US" sz="2000" smtClean="0">
                <a:latin typeface="VL ゴシック" pitchFamily="1" charset="-128"/>
                <a:ea typeface="VL ゴシック" pitchFamily="1" charset="-128"/>
              </a:rPr>
              <a:t>残りの引数を渡す</a:t>
            </a:r>
          </a:p>
          <a:p>
            <a:r>
              <a:rPr lang="en-US" altLang="ja-JP" sz="2000" smtClean="0">
                <a:latin typeface="VL ゴシック" pitchFamily="1" charset="-128"/>
                <a:ea typeface="VL ゴシック" pitchFamily="1" charset="-128"/>
              </a:rPr>
              <a:t>}</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bar(</a:t>
            </a:r>
            <a:r>
              <a:rPr lang="en-US" altLang="ja-JP" sz="2000" smtClean="0">
                <a:solidFill>
                  <a:srgbClr val="FF0000"/>
                </a:solidFill>
                <a:latin typeface="VL ゴシック" pitchFamily="1" charset="-128"/>
                <a:ea typeface="VL ゴシック" pitchFamily="1" charset="-128"/>
              </a:rPr>
              <a:t>boost::bind(</a:t>
            </a:r>
            <a:r>
              <a:rPr lang="en-US" altLang="ja-JP" sz="2000" smtClean="0">
                <a:solidFill>
                  <a:srgbClr val="0070C0"/>
                </a:solidFill>
                <a:latin typeface="VL ゴシック" pitchFamily="1" charset="-128"/>
                <a:ea typeface="VL ゴシック" pitchFamily="1" charset="-128"/>
              </a:rPr>
              <a:t>foo</a:t>
            </a:r>
            <a:r>
              <a:rPr lang="en-US" altLang="ja-JP" sz="2000" smtClean="0">
                <a:solidFill>
                  <a:srgbClr val="FF0000"/>
                </a:solidFill>
                <a:latin typeface="VL ゴシック" pitchFamily="1" charset="-128"/>
                <a:ea typeface="VL ゴシック" pitchFamily="1" charset="-128"/>
              </a:rPr>
              <a:t>, 3, _1)</a:t>
            </a:r>
            <a:r>
              <a:rPr lang="en-US" altLang="ja-JP" sz="2000" smtClean="0">
                <a:latin typeface="VL ゴシック" pitchFamily="1" charset="-128"/>
                <a:ea typeface="VL ゴシック" pitchFamily="1" charset="-128"/>
              </a:rPr>
              <a:t>); // 1 : 2</a:t>
            </a:r>
            <a:r>
              <a:rPr lang="ja-JP" altLang="en-US" sz="2000" smtClean="0">
                <a:latin typeface="VL ゴシック" pitchFamily="1" charset="-128"/>
                <a:ea typeface="VL ゴシック" pitchFamily="1" charset="-128"/>
              </a:rPr>
              <a:t>引数のうち、</a:t>
            </a:r>
            <a:r>
              <a:rPr lang="en-US" altLang="ja-JP" sz="2000" smtClean="0">
                <a:latin typeface="VL ゴシック" pitchFamily="1" charset="-128"/>
                <a:ea typeface="VL ゴシック" pitchFamily="1" charset="-128"/>
              </a:rPr>
              <a:t>1</a:t>
            </a:r>
            <a:r>
              <a:rPr lang="ja-JP" altLang="en-US" sz="2000" smtClean="0">
                <a:latin typeface="VL ゴシック" pitchFamily="1" charset="-128"/>
                <a:ea typeface="VL ゴシック" pitchFamily="1" charset="-128"/>
              </a:rPr>
              <a:t>つだけ渡す</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Circular Buffer</a:t>
            </a:r>
            <a:endParaRPr kumimoji="1" lang="ja-JP" altLang="en-US"/>
          </a:p>
        </p:txBody>
      </p:sp>
      <p:sp>
        <p:nvSpPr>
          <p:cNvPr id="3" name="コンテンツ プレースホルダ 2"/>
          <p:cNvSpPr>
            <a:spLocks noGrp="1"/>
          </p:cNvSpPr>
          <p:nvPr>
            <p:ph idx="1"/>
          </p:nvPr>
        </p:nvSpPr>
        <p:spPr>
          <a:xfrm>
            <a:off x="457200" y="928670"/>
            <a:ext cx="8229600" cy="828667"/>
          </a:xfrm>
        </p:spPr>
        <p:txBody>
          <a:bodyPr>
            <a:normAutofit fontScale="77500" lnSpcReduction="20000"/>
          </a:bodyPr>
          <a:lstStyle/>
          <a:p>
            <a:pPr>
              <a:buNone/>
            </a:pPr>
            <a:r>
              <a:rPr lang="ja-JP" altLang="en-US" smtClean="0"/>
              <a:t>循環バッファ</a:t>
            </a:r>
            <a:endParaRPr lang="en-US" altLang="ja-JP" smtClean="0"/>
          </a:p>
          <a:p>
            <a:pPr>
              <a:buNone/>
            </a:pPr>
            <a:r>
              <a:rPr lang="ja-JP" altLang="en-US" smtClean="0"/>
              <a:t>バッファがいっぱいになったら</a:t>
            </a:r>
            <a:r>
              <a:rPr kumimoji="1" lang="ja-JP" altLang="en-US" smtClean="0"/>
              <a:t>上書きしていく</a:t>
            </a:r>
            <a:endParaRPr kumimoji="1" lang="ja-JP" altLang="en-US"/>
          </a:p>
        </p:txBody>
      </p:sp>
      <p:sp>
        <p:nvSpPr>
          <p:cNvPr id="4" name="テキスト ボックス 3"/>
          <p:cNvSpPr txBox="1"/>
          <p:nvPr/>
        </p:nvSpPr>
        <p:spPr>
          <a:xfrm>
            <a:off x="500034" y="2000240"/>
            <a:ext cx="8429684" cy="4093428"/>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boost::circular_buffer&lt;int&gt; buff(3);</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buff.push_back(1); buff.push_back(2); buff.push_back(3);</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int a = buff[0]; // </a:t>
            </a:r>
            <a:r>
              <a:rPr lang="en-US" altLang="ja-JP" sz="2000" smtClean="0">
                <a:solidFill>
                  <a:srgbClr val="FF0000"/>
                </a:solidFill>
                <a:latin typeface="VL ゴシック" pitchFamily="1" charset="-128"/>
                <a:ea typeface="VL ゴシック" pitchFamily="1" charset="-128"/>
              </a:rPr>
              <a:t>a : 1</a:t>
            </a:r>
          </a:p>
          <a:p>
            <a:r>
              <a:rPr lang="en-US" altLang="ja-JP" sz="2000" smtClean="0">
                <a:latin typeface="VL ゴシック" pitchFamily="1" charset="-128"/>
                <a:ea typeface="VL ゴシック" pitchFamily="1" charset="-128"/>
              </a:rPr>
              <a:t>int b = buff[1]; // </a:t>
            </a:r>
            <a:r>
              <a:rPr lang="en-US" altLang="ja-JP" sz="2000" smtClean="0">
                <a:solidFill>
                  <a:srgbClr val="FF0000"/>
                </a:solidFill>
                <a:latin typeface="VL ゴシック" pitchFamily="1" charset="-128"/>
                <a:ea typeface="VL ゴシック" pitchFamily="1" charset="-128"/>
              </a:rPr>
              <a:t>b : 2</a:t>
            </a:r>
          </a:p>
          <a:p>
            <a:r>
              <a:rPr lang="en-US" altLang="ja-JP" sz="2000" smtClean="0">
                <a:latin typeface="VL ゴシック" pitchFamily="1" charset="-128"/>
                <a:ea typeface="VL ゴシック" pitchFamily="1" charset="-128"/>
              </a:rPr>
              <a:t>int c = buff[2]; // </a:t>
            </a:r>
            <a:r>
              <a:rPr lang="en-US" altLang="ja-JP" sz="2000" smtClean="0">
                <a:solidFill>
                  <a:srgbClr val="FF0000"/>
                </a:solidFill>
                <a:latin typeface="VL ゴシック" pitchFamily="1" charset="-128"/>
                <a:ea typeface="VL ゴシック" pitchFamily="1" charset="-128"/>
              </a:rPr>
              <a:t>c : 3</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buff.push_back(4); buff.push_back(5);</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a = buff[0]; // </a:t>
            </a:r>
            <a:r>
              <a:rPr lang="en-US" altLang="ja-JP" sz="2000" smtClean="0">
                <a:solidFill>
                  <a:srgbClr val="FF0000"/>
                </a:solidFill>
                <a:latin typeface="VL ゴシック" pitchFamily="1" charset="-128"/>
                <a:ea typeface="VL ゴシック" pitchFamily="1" charset="-128"/>
              </a:rPr>
              <a:t>a : 3</a:t>
            </a:r>
          </a:p>
          <a:p>
            <a:r>
              <a:rPr lang="en-US" altLang="ja-JP" sz="2000" smtClean="0">
                <a:latin typeface="VL ゴシック" pitchFamily="1" charset="-128"/>
                <a:ea typeface="VL ゴシック" pitchFamily="1" charset="-128"/>
              </a:rPr>
              <a:t>b = buff[1]; // </a:t>
            </a:r>
            <a:r>
              <a:rPr lang="en-US" altLang="ja-JP" sz="2000" smtClean="0">
                <a:solidFill>
                  <a:srgbClr val="FF0000"/>
                </a:solidFill>
                <a:latin typeface="VL ゴシック" pitchFamily="1" charset="-128"/>
                <a:ea typeface="VL ゴシック" pitchFamily="1" charset="-128"/>
              </a:rPr>
              <a:t>b : 4</a:t>
            </a:r>
          </a:p>
          <a:p>
            <a:r>
              <a:rPr lang="en-US" altLang="ja-JP" sz="2000" smtClean="0">
                <a:latin typeface="VL ゴシック" pitchFamily="1" charset="-128"/>
                <a:ea typeface="VL ゴシック" pitchFamily="1" charset="-128"/>
              </a:rPr>
              <a:t>c = buff[2]; // </a:t>
            </a:r>
            <a:r>
              <a:rPr lang="en-US" altLang="ja-JP" sz="2000" smtClean="0">
                <a:solidFill>
                  <a:srgbClr val="FF0000"/>
                </a:solidFill>
                <a:latin typeface="VL ゴシック" pitchFamily="1" charset="-128"/>
                <a:ea typeface="VL ゴシック" pitchFamily="1" charset="-128"/>
              </a:rPr>
              <a:t>c : 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Compressed Pair</a:t>
            </a:r>
            <a:endParaRPr kumimoji="1" lang="ja-JP" altLang="en-US"/>
          </a:p>
        </p:txBody>
      </p:sp>
      <p:sp>
        <p:nvSpPr>
          <p:cNvPr id="3" name="コンテンツ プレースホルダ 2"/>
          <p:cNvSpPr>
            <a:spLocks noGrp="1"/>
          </p:cNvSpPr>
          <p:nvPr>
            <p:ph idx="1"/>
          </p:nvPr>
        </p:nvSpPr>
        <p:spPr>
          <a:xfrm>
            <a:off x="457200" y="1071546"/>
            <a:ext cx="8472518" cy="828667"/>
          </a:xfrm>
          <a:ln>
            <a:noFill/>
          </a:ln>
        </p:spPr>
        <p:txBody>
          <a:bodyPr>
            <a:normAutofit fontScale="77500" lnSpcReduction="20000"/>
          </a:bodyPr>
          <a:lstStyle/>
          <a:p>
            <a:pPr>
              <a:buNone/>
            </a:pPr>
            <a:r>
              <a:rPr kumimoji="1" lang="ja-JP" altLang="en-US" smtClean="0"/>
              <a:t>テンプレート引数のどちらかが空クラスだった場合に</a:t>
            </a:r>
            <a:endParaRPr kumimoji="1" lang="en-US" altLang="ja-JP" smtClean="0"/>
          </a:p>
          <a:p>
            <a:pPr>
              <a:buNone/>
            </a:pPr>
            <a:r>
              <a:rPr kumimoji="1" lang="ja-JP" altLang="en-US" smtClean="0"/>
              <a:t>最適化されやすい</a:t>
            </a:r>
            <a:r>
              <a:rPr kumimoji="1" lang="en-US" altLang="ja-JP" smtClean="0"/>
              <a:t>pair</a:t>
            </a:r>
            <a:endParaRPr kumimoji="1" lang="ja-JP" altLang="en-US"/>
          </a:p>
        </p:txBody>
      </p:sp>
      <p:sp>
        <p:nvSpPr>
          <p:cNvPr id="4" name="テキスト ボックス 3"/>
          <p:cNvSpPr txBox="1"/>
          <p:nvPr/>
        </p:nvSpPr>
        <p:spPr>
          <a:xfrm>
            <a:off x="500034" y="2285992"/>
            <a:ext cx="8429684" cy="1938992"/>
          </a:xfrm>
          <a:prstGeom prst="rect">
            <a:avLst/>
          </a:prstGeom>
          <a:noFill/>
          <a:ln>
            <a:solidFill>
              <a:schemeClr val="tx1"/>
            </a:solidFill>
          </a:ln>
        </p:spPr>
        <p:txBody>
          <a:bodyPr wrap="square" rtlCol="0">
            <a:spAutoFit/>
          </a:bodyPr>
          <a:lstStyle/>
          <a:p>
            <a:r>
              <a:rPr lang="en-US" altLang="ja-JP" sz="2000" smtClean="0">
                <a:solidFill>
                  <a:srgbClr val="FF0000"/>
                </a:solidFill>
                <a:latin typeface="VL ゴシック" pitchFamily="1" charset="-128"/>
                <a:ea typeface="VL ゴシック" pitchFamily="1" charset="-128"/>
              </a:rPr>
              <a:t>struct hoge {}; // empty class</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boost::compressed_pair&lt;</a:t>
            </a:r>
            <a:r>
              <a:rPr lang="en-US" altLang="ja-JP" sz="2000" smtClean="0">
                <a:solidFill>
                  <a:srgbClr val="FF0000"/>
                </a:solidFill>
                <a:latin typeface="VL ゴシック" pitchFamily="1" charset="-128"/>
                <a:ea typeface="VL ゴシック" pitchFamily="1" charset="-128"/>
              </a:rPr>
              <a:t>hoge</a:t>
            </a:r>
            <a:r>
              <a:rPr lang="en-US" altLang="ja-JP" sz="2000" smtClean="0">
                <a:latin typeface="VL ゴシック" pitchFamily="1" charset="-128"/>
                <a:ea typeface="VL ゴシック" pitchFamily="1" charset="-128"/>
              </a:rPr>
              <a:t>, int&gt; p(hoge(), 1);</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hoge&amp; h = </a:t>
            </a:r>
            <a:r>
              <a:rPr lang="en-US" altLang="ja-JP" sz="2000" smtClean="0">
                <a:solidFill>
                  <a:srgbClr val="FF0000"/>
                </a:solidFill>
                <a:latin typeface="VL ゴシック" pitchFamily="1" charset="-128"/>
                <a:ea typeface="VL ゴシック" pitchFamily="1" charset="-128"/>
              </a:rPr>
              <a:t>p.first();</a:t>
            </a:r>
          </a:p>
          <a:p>
            <a:r>
              <a:rPr lang="en-US" altLang="ja-JP" sz="2000" smtClean="0">
                <a:latin typeface="VL ゴシック" pitchFamily="1" charset="-128"/>
                <a:ea typeface="VL ゴシック" pitchFamily="1" charset="-128"/>
              </a:rPr>
              <a:t>int&amp;  i = </a:t>
            </a:r>
            <a:r>
              <a:rPr lang="en-US" altLang="ja-JP" sz="2000" smtClean="0">
                <a:solidFill>
                  <a:srgbClr val="FF0000"/>
                </a:solidFill>
                <a:latin typeface="VL ゴシック" pitchFamily="1" charset="-128"/>
                <a:ea typeface="VL ゴシック" pitchFamily="1" charset="-128"/>
              </a:rPr>
              <a:t>p.second();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Concept Check   1/3</a:t>
            </a:r>
            <a:endParaRPr kumimoji="1" lang="ja-JP" altLang="en-US"/>
          </a:p>
        </p:txBody>
      </p:sp>
      <p:sp>
        <p:nvSpPr>
          <p:cNvPr id="3" name="コンテンツ プレースホルダ 2"/>
          <p:cNvSpPr>
            <a:spLocks noGrp="1"/>
          </p:cNvSpPr>
          <p:nvPr>
            <p:ph idx="1"/>
          </p:nvPr>
        </p:nvSpPr>
        <p:spPr>
          <a:xfrm>
            <a:off x="457200" y="1071546"/>
            <a:ext cx="8472518" cy="971544"/>
          </a:xfrm>
        </p:spPr>
        <p:txBody>
          <a:bodyPr>
            <a:normAutofit/>
          </a:bodyPr>
          <a:lstStyle/>
          <a:p>
            <a:pPr>
              <a:buNone/>
            </a:pPr>
            <a:r>
              <a:rPr kumimoji="1" lang="ja-JP" altLang="en-US" smtClean="0"/>
              <a:t>テンプレートパラメータの制約</a:t>
            </a:r>
            <a:endParaRPr kumimoji="1" lang="en-US" altLang="ja-JP" smtClean="0"/>
          </a:p>
          <a:p>
            <a:pPr>
              <a:buNone/>
            </a:pPr>
            <a:r>
              <a:rPr lang="en-US" altLang="ja-JP" sz="2000" smtClean="0"/>
              <a:t>(C++0x</a:t>
            </a:r>
            <a:r>
              <a:rPr lang="ja-JP" altLang="en-US" sz="2000" smtClean="0"/>
              <a:t>でお亡くなりになられたアレのライブラリ版</a:t>
            </a:r>
            <a:r>
              <a:rPr lang="en-US" altLang="ja-JP" sz="2000" smtClean="0"/>
              <a:t>)</a:t>
            </a:r>
            <a:endParaRPr kumimoji="1" lang="ja-JP" altLang="en-US" sz="2000"/>
          </a:p>
        </p:txBody>
      </p:sp>
      <p:sp>
        <p:nvSpPr>
          <p:cNvPr id="4" name="テキスト ボックス 3"/>
          <p:cNvSpPr txBox="1"/>
          <p:nvPr/>
        </p:nvSpPr>
        <p:spPr>
          <a:xfrm>
            <a:off x="500034" y="2214554"/>
            <a:ext cx="8429684" cy="2862322"/>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template &lt;class Iterator&gt;</a:t>
            </a:r>
          </a:p>
          <a:p>
            <a:r>
              <a:rPr lang="en-US" altLang="ja-JP" sz="2000" smtClean="0">
                <a:latin typeface="VL ゴシック" pitchFamily="1" charset="-128"/>
                <a:ea typeface="VL ゴシック" pitchFamily="1" charset="-128"/>
              </a:rPr>
              <a:t>void my_sort(Iterator first, Iterator last)</a:t>
            </a:r>
          </a:p>
          <a:p>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  </a:t>
            </a:r>
            <a:r>
              <a:rPr lang="en-US" altLang="ja-JP" sz="2000" smtClean="0">
                <a:solidFill>
                  <a:srgbClr val="FF0000"/>
                </a:solidFill>
                <a:latin typeface="VL ゴシック" pitchFamily="1" charset="-128"/>
                <a:ea typeface="VL ゴシック" pitchFamily="1" charset="-128"/>
              </a:rPr>
              <a:t>BOOST_CONCEPT_ASSERT((boost::RandomAccessIterator&lt;Iterator&gt;));</a:t>
            </a:r>
          </a:p>
          <a:p>
            <a:r>
              <a:rPr lang="en-US" altLang="ja-JP" sz="2000" smtClean="0">
                <a:latin typeface="VL ゴシック" pitchFamily="1" charset="-128"/>
                <a:ea typeface="VL ゴシック" pitchFamily="1" charset="-128"/>
              </a:rPr>
              <a:t>  std::sort(first, last);</a:t>
            </a:r>
          </a:p>
          <a:p>
            <a:r>
              <a:rPr lang="en-US" altLang="ja-JP" sz="2000" smtClean="0">
                <a:latin typeface="VL ゴシック" pitchFamily="1" charset="-128"/>
                <a:ea typeface="VL ゴシック" pitchFamily="1" charset="-128"/>
              </a:rPr>
              <a:t>}</a:t>
            </a:r>
          </a:p>
          <a:p>
            <a:endParaRPr lang="en-US" altLang="ja-JP" sz="2000" smtClean="0">
              <a:latin typeface="VL ゴシック" pitchFamily="1" charset="-128"/>
              <a:ea typeface="VL ゴシック" pitchFamily="1" charset="-128"/>
            </a:endParaRPr>
          </a:p>
          <a:p>
            <a:r>
              <a:rPr lang="en-US" altLang="ja-JP" sz="2000" smtClean="0">
                <a:solidFill>
                  <a:srgbClr val="FF0000"/>
                </a:solidFill>
                <a:latin typeface="VL ゴシック" pitchFamily="1" charset="-128"/>
                <a:ea typeface="VL ゴシック" pitchFamily="1" charset="-128"/>
              </a:rPr>
              <a:t>list</a:t>
            </a:r>
            <a:r>
              <a:rPr lang="en-US" altLang="ja-JP" sz="2000" smtClean="0">
                <a:latin typeface="VL ゴシック" pitchFamily="1" charset="-128"/>
                <a:ea typeface="VL ゴシック" pitchFamily="1" charset="-128"/>
              </a:rPr>
              <a:t>&lt;int&gt; ls;</a:t>
            </a:r>
          </a:p>
          <a:p>
            <a:r>
              <a:rPr lang="en-US" altLang="ja-JP" sz="2000" smtClean="0">
                <a:latin typeface="VL ゴシック" pitchFamily="1" charset="-128"/>
                <a:ea typeface="VL ゴシック" pitchFamily="1" charset="-128"/>
              </a:rPr>
              <a:t>my_sort(ls.begin(), ls.end());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24"/>
            <a:ext cx="9144000" cy="654032"/>
          </a:xfrm>
        </p:spPr>
        <p:txBody>
          <a:bodyPr>
            <a:noAutofit/>
          </a:bodyPr>
          <a:lstStyle/>
          <a:p>
            <a:r>
              <a:rPr kumimoji="1" lang="en-US" altLang="ja-JP" sz="4000" smtClean="0"/>
              <a:t>Concept Check   2/3</a:t>
            </a:r>
            <a:endParaRPr kumimoji="1" lang="ja-JP" altLang="en-US" sz="4000"/>
          </a:p>
        </p:txBody>
      </p:sp>
      <p:sp>
        <p:nvSpPr>
          <p:cNvPr id="3" name="コンテンツ プレースホルダ 2"/>
          <p:cNvSpPr>
            <a:spLocks noGrp="1"/>
          </p:cNvSpPr>
          <p:nvPr>
            <p:ph idx="1"/>
          </p:nvPr>
        </p:nvSpPr>
        <p:spPr>
          <a:xfrm>
            <a:off x="457200" y="1600201"/>
            <a:ext cx="8043890" cy="3400436"/>
          </a:xfrm>
          <a:ln>
            <a:solidFill>
              <a:schemeClr val="tx1"/>
            </a:solidFill>
          </a:ln>
        </p:spPr>
        <p:txBody>
          <a:bodyPr>
            <a:normAutofit/>
          </a:bodyPr>
          <a:lstStyle/>
          <a:p>
            <a:pPr>
              <a:buNone/>
            </a:pPr>
            <a:r>
              <a:rPr lang="en-US" altLang="ja-JP" sz="2000" smtClean="0"/>
              <a:t>error C2784:</a:t>
            </a:r>
          </a:p>
          <a:p>
            <a:pPr>
              <a:buNone/>
            </a:pPr>
            <a:r>
              <a:rPr lang="en-US" altLang="ja-JP" sz="2000" smtClean="0"/>
              <a:t>'reverse_iterator&lt;_RanIt&gt;::difference_type</a:t>
            </a:r>
          </a:p>
          <a:p>
            <a:pPr>
              <a:buNone/>
            </a:pPr>
            <a:r>
              <a:rPr lang="en-US" altLang="ja-JP" sz="2000" smtClean="0"/>
              <a:t>  std::operator -(const std::reverse_iterator&lt;_RanIt&gt; &amp;,const                    </a:t>
            </a:r>
          </a:p>
          <a:p>
            <a:pPr>
              <a:buNone/>
            </a:pPr>
            <a:r>
              <a:rPr lang="en-US" altLang="ja-JP" sz="2000" smtClean="0"/>
              <a:t>                             std::reverse_iterator&lt;_RanIt2&gt; &amp;)’</a:t>
            </a:r>
          </a:p>
          <a:p>
            <a:pPr>
              <a:buNone/>
            </a:pPr>
            <a:r>
              <a:rPr lang="en-US" altLang="ja-JP" sz="2000" smtClean="0"/>
              <a:t>: </a:t>
            </a:r>
            <a:r>
              <a:rPr lang="ja-JP" altLang="en-US" sz="2000" smtClean="0"/>
              <a:t>テンプレート 引数を </a:t>
            </a:r>
            <a:r>
              <a:rPr lang="en-US" altLang="ja-JP" sz="2000" smtClean="0"/>
              <a:t>'const std::reverse_iterator&lt;_RanIt&gt; &amp;' </a:t>
            </a:r>
            <a:r>
              <a:rPr lang="ja-JP" altLang="en-US" sz="2000" smtClean="0"/>
              <a:t>に対して </a:t>
            </a:r>
            <a:endParaRPr lang="en-US" altLang="ja-JP" sz="2000" smtClean="0"/>
          </a:p>
          <a:p>
            <a:pPr>
              <a:buNone/>
            </a:pPr>
            <a:r>
              <a:rPr lang="en-US" altLang="ja-JP" sz="2000" smtClean="0"/>
              <a:t>'std::list&lt;_Ty&gt;::_Iterator&lt;_Secure_validation&gt;' </a:t>
            </a:r>
            <a:r>
              <a:rPr lang="ja-JP" altLang="en-US" sz="2000" smtClean="0"/>
              <a:t>から減少できませんでした</a:t>
            </a:r>
          </a:p>
          <a:p>
            <a:pPr>
              <a:buNone/>
            </a:pPr>
            <a:endParaRPr lang="ja-JP" altLang="en-US" sz="2000" smtClean="0"/>
          </a:p>
          <a:p>
            <a:pPr>
              <a:buNone/>
            </a:pPr>
            <a:r>
              <a:rPr lang="en-US" altLang="ja-JP" sz="2000" smtClean="0"/>
              <a:t>'std::operator -' </a:t>
            </a:r>
            <a:r>
              <a:rPr lang="ja-JP" altLang="en-US" sz="2000" smtClean="0"/>
              <a:t>の宣言を確認してください。</a:t>
            </a:r>
          </a:p>
          <a:p>
            <a:pPr>
              <a:buNone/>
            </a:pPr>
            <a:r>
              <a:rPr lang="en-US" altLang="ja-JP" sz="2000" smtClean="0"/>
              <a:t>...</a:t>
            </a:r>
            <a:endParaRPr kumimoji="1" lang="ja-JP" altLang="en-US" sz="2000"/>
          </a:p>
        </p:txBody>
      </p:sp>
      <p:sp>
        <p:nvSpPr>
          <p:cNvPr id="4" name="テキスト ボックス 3"/>
          <p:cNvSpPr txBox="1"/>
          <p:nvPr/>
        </p:nvSpPr>
        <p:spPr>
          <a:xfrm>
            <a:off x="428596" y="5286388"/>
            <a:ext cx="8001056" cy="584775"/>
          </a:xfrm>
          <a:prstGeom prst="rect">
            <a:avLst/>
          </a:prstGeom>
          <a:noFill/>
        </p:spPr>
        <p:txBody>
          <a:bodyPr wrap="square" rtlCol="0">
            <a:spAutoFit/>
          </a:bodyPr>
          <a:lstStyle/>
          <a:p>
            <a:pPr algn="ctr"/>
            <a:r>
              <a:rPr kumimoji="1" lang="ja-JP" altLang="en-US" sz="3200" smtClean="0">
                <a:solidFill>
                  <a:srgbClr val="FF0000"/>
                </a:solidFill>
              </a:rPr>
              <a:t>全然わからない！</a:t>
            </a:r>
            <a:endParaRPr kumimoji="1" lang="ja-JP" altLang="en-US" sz="3200">
              <a:solidFill>
                <a:srgbClr val="FF0000"/>
              </a:solidFill>
            </a:endParaRPr>
          </a:p>
        </p:txBody>
      </p:sp>
      <p:sp>
        <p:nvSpPr>
          <p:cNvPr id="5" name="テキスト ボックス 4"/>
          <p:cNvSpPr txBox="1"/>
          <p:nvPr/>
        </p:nvSpPr>
        <p:spPr>
          <a:xfrm>
            <a:off x="428596" y="857232"/>
            <a:ext cx="8501122" cy="523220"/>
          </a:xfrm>
          <a:prstGeom prst="rect">
            <a:avLst/>
          </a:prstGeom>
          <a:noFill/>
        </p:spPr>
        <p:txBody>
          <a:bodyPr wrap="square" rtlCol="0">
            <a:spAutoFit/>
          </a:bodyPr>
          <a:lstStyle/>
          <a:p>
            <a:r>
              <a:rPr lang="en-US" altLang="ja-JP" sz="2800" smtClean="0"/>
              <a:t>Concept Check</a:t>
            </a:r>
            <a:r>
              <a:rPr lang="ja-JP" altLang="en-US" sz="2800" smtClean="0"/>
              <a:t>を使わない場合のエラーメッセージ</a:t>
            </a:r>
            <a:r>
              <a:rPr lang="en-US" altLang="ja-JP" sz="2800" smtClean="0"/>
              <a:t>(VC9)</a:t>
            </a:r>
            <a:endParaRPr kumimoji="1" lang="ja-JP" altLang="en-US" sz="2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smtClean="0"/>
              <a:t>はじめに</a:t>
            </a:r>
            <a:endParaRPr kumimoji="1" lang="ja-JP" altLang="en-US"/>
          </a:p>
        </p:txBody>
      </p:sp>
      <p:sp>
        <p:nvSpPr>
          <p:cNvPr id="3" name="コンテンツ プレースホルダ 2"/>
          <p:cNvSpPr>
            <a:spLocks noGrp="1"/>
          </p:cNvSpPr>
          <p:nvPr>
            <p:ph idx="1"/>
          </p:nvPr>
        </p:nvSpPr>
        <p:spPr>
          <a:xfrm>
            <a:off x="142844" y="1000108"/>
            <a:ext cx="8715436" cy="5572164"/>
          </a:xfrm>
        </p:spPr>
        <p:txBody>
          <a:bodyPr>
            <a:normAutofit/>
          </a:bodyPr>
          <a:lstStyle/>
          <a:p>
            <a:pPr>
              <a:buNone/>
            </a:pPr>
            <a:r>
              <a:rPr kumimoji="1" lang="ja-JP" altLang="en-US" smtClean="0"/>
              <a:t>このセッションは</a:t>
            </a:r>
            <a:endParaRPr kumimoji="1" lang="en-US" altLang="ja-JP" smtClean="0"/>
          </a:p>
          <a:p>
            <a:pPr>
              <a:buNone/>
            </a:pPr>
            <a:endParaRPr kumimoji="1" lang="en-US" altLang="ja-JP" smtClean="0"/>
          </a:p>
          <a:p>
            <a:pPr>
              <a:buNone/>
            </a:pPr>
            <a:r>
              <a:rPr lang="ja-JP" altLang="en-US" smtClean="0"/>
              <a:t>　・</a:t>
            </a:r>
            <a:r>
              <a:rPr lang="en-US" altLang="ja-JP" smtClean="0"/>
              <a:t>Boost</a:t>
            </a:r>
            <a:r>
              <a:rPr lang="ja-JP" altLang="en-US" smtClean="0"/>
              <a:t>に興味があるけど触ったことがない</a:t>
            </a:r>
            <a:endParaRPr lang="en-US" altLang="ja-JP" smtClean="0"/>
          </a:p>
          <a:p>
            <a:pPr>
              <a:buNone/>
            </a:pPr>
            <a:r>
              <a:rPr kumimoji="1" lang="ja-JP" altLang="en-US" smtClean="0"/>
              <a:t>　・バージョンアップについていけなくなった</a:t>
            </a:r>
            <a:endParaRPr kumimoji="1" lang="en-US" altLang="ja-JP" smtClean="0"/>
          </a:p>
          <a:p>
            <a:pPr>
              <a:buNone/>
            </a:pPr>
            <a:r>
              <a:rPr lang="ja-JP" altLang="en-US" smtClean="0"/>
              <a:t>　・</a:t>
            </a:r>
            <a:r>
              <a:rPr lang="en-US" altLang="ja-JP" smtClean="0"/>
              <a:t>Boost</a:t>
            </a:r>
            <a:r>
              <a:rPr lang="ja-JP" altLang="en-US" smtClean="0"/>
              <a:t>の全容を知りたい</a:t>
            </a:r>
            <a:endParaRPr lang="en-US" altLang="ja-JP" smtClean="0"/>
          </a:p>
          <a:p>
            <a:pPr>
              <a:buNone/>
            </a:pPr>
            <a:endParaRPr lang="en-US" altLang="ja-JP" smtClean="0"/>
          </a:p>
          <a:p>
            <a:pPr>
              <a:buNone/>
            </a:pPr>
            <a:r>
              <a:rPr kumimoji="1" lang="ja-JP" altLang="en-US" smtClean="0"/>
              <a:t>といった方のために、</a:t>
            </a:r>
            <a:r>
              <a:rPr kumimoji="1" lang="en-US" altLang="ja-JP" smtClean="0">
                <a:solidFill>
                  <a:srgbClr val="FF0000"/>
                </a:solidFill>
              </a:rPr>
              <a:t>Boost 1.40.0</a:t>
            </a:r>
            <a:r>
              <a:rPr kumimoji="1" lang="ja-JP" altLang="en-US" smtClean="0"/>
              <a:t>時点での</a:t>
            </a:r>
            <a:endParaRPr kumimoji="1" lang="en-US" altLang="ja-JP" smtClean="0"/>
          </a:p>
          <a:p>
            <a:pPr>
              <a:buNone/>
            </a:pPr>
            <a:r>
              <a:rPr kumimoji="1" lang="ja-JP" altLang="en-US" smtClean="0">
                <a:solidFill>
                  <a:srgbClr val="FF0000"/>
                </a:solidFill>
              </a:rPr>
              <a:t>なるべく</a:t>
            </a:r>
            <a:r>
              <a:rPr kumimoji="1" lang="ja-JP" altLang="en-US" smtClean="0"/>
              <a:t>全てのライブラリの概要を知ってもらう</a:t>
            </a:r>
            <a:endParaRPr kumimoji="1" lang="en-US" altLang="ja-JP" smtClean="0"/>
          </a:p>
          <a:p>
            <a:pPr>
              <a:buNone/>
            </a:pPr>
            <a:r>
              <a:rPr kumimoji="1" lang="ja-JP" altLang="en-US" smtClean="0"/>
              <a:t>ためのものです</a:t>
            </a:r>
            <a:endParaRPr kumimoji="1" lang="ja-JP"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sz="4000" smtClean="0"/>
              <a:t>Concept Check   3/3</a:t>
            </a:r>
            <a:endParaRPr kumimoji="1" lang="ja-JP" altLang="en-US" sz="4000"/>
          </a:p>
        </p:txBody>
      </p:sp>
      <p:sp>
        <p:nvSpPr>
          <p:cNvPr id="3" name="コンテンツ プレースホルダ 2"/>
          <p:cNvSpPr>
            <a:spLocks noGrp="1"/>
          </p:cNvSpPr>
          <p:nvPr>
            <p:ph idx="1"/>
          </p:nvPr>
        </p:nvSpPr>
        <p:spPr>
          <a:xfrm>
            <a:off x="457200" y="1600201"/>
            <a:ext cx="8472518" cy="3114684"/>
          </a:xfrm>
          <a:ln>
            <a:solidFill>
              <a:schemeClr val="tx1"/>
            </a:solidFill>
          </a:ln>
        </p:spPr>
        <p:txBody>
          <a:bodyPr>
            <a:normAutofit/>
          </a:bodyPr>
          <a:lstStyle/>
          <a:p>
            <a:pPr>
              <a:buNone/>
            </a:pPr>
            <a:r>
              <a:rPr lang="en-US" altLang="ja-JP" sz="2000" smtClean="0"/>
              <a:t>error C2676:</a:t>
            </a:r>
          </a:p>
          <a:p>
            <a:pPr>
              <a:buNone/>
            </a:pPr>
            <a:r>
              <a:rPr lang="ja-JP" altLang="en-US" sz="2000" smtClean="0"/>
              <a:t>二項演算子 </a:t>
            </a:r>
            <a:r>
              <a:rPr lang="en-US" altLang="ja-JP" sz="2000" smtClean="0"/>
              <a:t>'+=' : 'std::list&lt;_Ty&gt;::_Iterator&lt;_Secure_validation&gt;' </a:t>
            </a:r>
            <a:r>
              <a:rPr lang="ja-JP" altLang="en-US" sz="2000" smtClean="0"/>
              <a:t>は、</a:t>
            </a:r>
            <a:endParaRPr lang="en-US" altLang="ja-JP" sz="2000" smtClean="0"/>
          </a:p>
          <a:p>
            <a:pPr>
              <a:buNone/>
            </a:pPr>
            <a:r>
              <a:rPr lang="ja-JP" altLang="en-US" sz="2000" smtClean="0"/>
              <a:t>この演算子または定義済の演算子に適切な型への変換の定義を行いません。</a:t>
            </a:r>
          </a:p>
          <a:p>
            <a:pPr>
              <a:buNone/>
            </a:pPr>
            <a:endParaRPr lang="ja-JP" altLang="en-US" sz="2000" smtClean="0"/>
          </a:p>
          <a:p>
            <a:pPr>
              <a:buNone/>
            </a:pPr>
            <a:r>
              <a:rPr lang="ja-JP" altLang="en-US" sz="2000" smtClean="0"/>
              <a:t>クラス テンプレート のメンバ関数</a:t>
            </a:r>
            <a:endParaRPr lang="en-US" altLang="ja-JP" sz="2000" smtClean="0"/>
          </a:p>
          <a:p>
            <a:pPr>
              <a:buNone/>
            </a:pPr>
            <a:r>
              <a:rPr lang="en-US" altLang="ja-JP" sz="2000" smtClean="0"/>
              <a:t>'boost::RandomAccessIterator&lt;TT&gt;::~RandomAccessIterator(void)' </a:t>
            </a:r>
            <a:r>
              <a:rPr lang="ja-JP" altLang="en-US" sz="2000" smtClean="0"/>
              <a:t>の</a:t>
            </a:r>
            <a:endParaRPr lang="en-US" altLang="ja-JP" sz="2000" smtClean="0"/>
          </a:p>
          <a:p>
            <a:pPr>
              <a:buNone/>
            </a:pPr>
            <a:r>
              <a:rPr lang="ja-JP" altLang="en-US" sz="2000" smtClean="0"/>
              <a:t>コンパイル中</a:t>
            </a:r>
            <a:endParaRPr lang="en-US" altLang="ja-JP" sz="2000" smtClean="0"/>
          </a:p>
          <a:p>
            <a:pPr>
              <a:buNone/>
            </a:pPr>
            <a:r>
              <a:rPr lang="en-US" altLang="ja-JP" sz="2000" smtClean="0"/>
              <a:t>...</a:t>
            </a:r>
            <a:endParaRPr lang="ja-JP" altLang="en-US" sz="2000" smtClean="0"/>
          </a:p>
        </p:txBody>
      </p:sp>
      <p:sp>
        <p:nvSpPr>
          <p:cNvPr id="4" name="テキスト ボックス 3"/>
          <p:cNvSpPr txBox="1"/>
          <p:nvPr/>
        </p:nvSpPr>
        <p:spPr>
          <a:xfrm>
            <a:off x="428596" y="5429264"/>
            <a:ext cx="8001056" cy="584775"/>
          </a:xfrm>
          <a:prstGeom prst="rect">
            <a:avLst/>
          </a:prstGeom>
          <a:noFill/>
        </p:spPr>
        <p:txBody>
          <a:bodyPr wrap="square" rtlCol="0">
            <a:spAutoFit/>
          </a:bodyPr>
          <a:lstStyle/>
          <a:p>
            <a:pPr algn="ctr"/>
            <a:r>
              <a:rPr kumimoji="1" lang="ja-JP" altLang="en-US" sz="3200" smtClean="0">
                <a:solidFill>
                  <a:srgbClr val="FF0000"/>
                </a:solidFill>
              </a:rPr>
              <a:t>かなりよくなった</a:t>
            </a:r>
            <a:endParaRPr kumimoji="1" lang="ja-JP" altLang="en-US" sz="3200">
              <a:solidFill>
                <a:srgbClr val="FF0000"/>
              </a:solidFill>
            </a:endParaRPr>
          </a:p>
        </p:txBody>
      </p:sp>
      <p:sp>
        <p:nvSpPr>
          <p:cNvPr id="5" name="テキスト ボックス 4"/>
          <p:cNvSpPr txBox="1"/>
          <p:nvPr/>
        </p:nvSpPr>
        <p:spPr>
          <a:xfrm>
            <a:off x="428596" y="857232"/>
            <a:ext cx="8501122" cy="523220"/>
          </a:xfrm>
          <a:prstGeom prst="rect">
            <a:avLst/>
          </a:prstGeom>
          <a:noFill/>
        </p:spPr>
        <p:txBody>
          <a:bodyPr wrap="square" rtlCol="0">
            <a:spAutoFit/>
          </a:bodyPr>
          <a:lstStyle/>
          <a:p>
            <a:r>
              <a:rPr lang="en-US" altLang="ja-JP" sz="2800" smtClean="0"/>
              <a:t>Concept Check</a:t>
            </a:r>
            <a:r>
              <a:rPr lang="ja-JP" altLang="en-US" sz="2800" smtClean="0"/>
              <a:t>を使った場合のエラーメッセージ</a:t>
            </a:r>
            <a:r>
              <a:rPr lang="en-US" altLang="ja-JP" sz="2800" smtClean="0"/>
              <a:t>(VC9)</a:t>
            </a:r>
            <a:endParaRPr kumimoji="1" lang="ja-JP" altLang="en-US" sz="2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Conversion</a:t>
            </a:r>
            <a:endParaRPr kumimoji="1" lang="ja-JP" altLang="en-US"/>
          </a:p>
        </p:txBody>
      </p:sp>
      <p:sp>
        <p:nvSpPr>
          <p:cNvPr id="3" name="コンテンツ プレースホルダ 2"/>
          <p:cNvSpPr>
            <a:spLocks noGrp="1"/>
          </p:cNvSpPr>
          <p:nvPr>
            <p:ph idx="1"/>
          </p:nvPr>
        </p:nvSpPr>
        <p:spPr>
          <a:xfrm>
            <a:off x="457200" y="1000108"/>
            <a:ext cx="8472518" cy="614354"/>
          </a:xfrm>
        </p:spPr>
        <p:txBody>
          <a:bodyPr>
            <a:normAutofit/>
          </a:bodyPr>
          <a:lstStyle/>
          <a:p>
            <a:pPr>
              <a:buNone/>
            </a:pPr>
            <a:r>
              <a:rPr kumimoji="1" lang="ja-JP" altLang="en-US" smtClean="0"/>
              <a:t>型変換ライブラリ</a:t>
            </a:r>
            <a:endParaRPr kumimoji="1" lang="ja-JP" altLang="en-US"/>
          </a:p>
        </p:txBody>
      </p:sp>
      <p:sp>
        <p:nvSpPr>
          <p:cNvPr id="4" name="テキスト ボックス 3"/>
          <p:cNvSpPr txBox="1"/>
          <p:nvPr/>
        </p:nvSpPr>
        <p:spPr>
          <a:xfrm>
            <a:off x="500034" y="1857364"/>
            <a:ext cx="8429684" cy="3785652"/>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 lexical_cast : </a:t>
            </a:r>
            <a:r>
              <a:rPr lang="ja-JP" altLang="en-US" sz="2000" smtClean="0">
                <a:latin typeface="VL ゴシック" pitchFamily="1" charset="-128"/>
                <a:ea typeface="VL ゴシック" pitchFamily="1" charset="-128"/>
              </a:rPr>
              <a:t>数値と文字列の相互変換</a:t>
            </a:r>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int         n = </a:t>
            </a:r>
            <a:r>
              <a:rPr lang="en-US" altLang="ja-JP" sz="2000" smtClean="0">
                <a:solidFill>
                  <a:srgbClr val="FF0000"/>
                </a:solidFill>
                <a:latin typeface="VL ゴシック" pitchFamily="1" charset="-128"/>
                <a:ea typeface="VL ゴシック" pitchFamily="1" charset="-128"/>
              </a:rPr>
              <a:t>boost::lexical_cast&lt;int&gt;(“123”);</a:t>
            </a:r>
          </a:p>
          <a:p>
            <a:r>
              <a:rPr lang="en-US" altLang="ja-JP" sz="2000" smtClean="0">
                <a:latin typeface="VL ゴシック" pitchFamily="1" charset="-128"/>
                <a:ea typeface="VL ゴシック" pitchFamily="1" charset="-128"/>
              </a:rPr>
              <a:t>std::string s = </a:t>
            </a:r>
            <a:r>
              <a:rPr lang="en-US" altLang="ja-JP" sz="2000" smtClean="0">
                <a:solidFill>
                  <a:srgbClr val="FF0000"/>
                </a:solidFill>
                <a:latin typeface="VL ゴシック" pitchFamily="1" charset="-128"/>
                <a:ea typeface="VL ゴシック" pitchFamily="1" charset="-128"/>
              </a:rPr>
              <a:t>boost::lexical_cast&lt;std::string&gt;(123);</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Base* b;</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polymorphic_downcast : </a:t>
            </a:r>
            <a:r>
              <a:rPr lang="ja-JP" altLang="en-US" sz="2000" smtClean="0">
                <a:latin typeface="VL ゴシック" pitchFamily="1" charset="-128"/>
                <a:ea typeface="VL ゴシック" pitchFamily="1" charset="-128"/>
              </a:rPr>
              <a:t>アサート </a:t>
            </a:r>
            <a:r>
              <a:rPr lang="en-US" altLang="ja-JP" sz="2000" smtClean="0">
                <a:latin typeface="VL ゴシック" pitchFamily="1" charset="-128"/>
                <a:ea typeface="VL ゴシック" pitchFamily="1" charset="-128"/>
              </a:rPr>
              <a:t>+ static_cast</a:t>
            </a:r>
          </a:p>
          <a:p>
            <a:r>
              <a:rPr lang="en-US" altLang="ja-JP" sz="2000" smtClean="0">
                <a:latin typeface="VL ゴシック" pitchFamily="1" charset="-128"/>
                <a:ea typeface="VL ゴシック" pitchFamily="1" charset="-128"/>
              </a:rPr>
              <a:t>Derived* d = </a:t>
            </a:r>
            <a:r>
              <a:rPr lang="en-US" altLang="ja-JP" sz="2000" smtClean="0">
                <a:solidFill>
                  <a:srgbClr val="FF0000"/>
                </a:solidFill>
                <a:latin typeface="VL ゴシック" pitchFamily="1" charset="-128"/>
                <a:ea typeface="VL ゴシック" pitchFamily="1" charset="-128"/>
              </a:rPr>
              <a:t>boost::polymorphic_downcast&lt;Derived*&gt;(b);</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polymorphic_cast : </a:t>
            </a:r>
            <a:r>
              <a:rPr lang="ja-JP" altLang="en-US" sz="2000" smtClean="0">
                <a:latin typeface="VL ゴシック" pitchFamily="1" charset="-128"/>
                <a:ea typeface="VL ゴシック" pitchFamily="1" charset="-128"/>
              </a:rPr>
              <a:t>失敗時は例外を投げる</a:t>
            </a:r>
            <a:r>
              <a:rPr lang="en-US" altLang="ja-JP" sz="2000" smtClean="0">
                <a:latin typeface="VL ゴシック" pitchFamily="1" charset="-128"/>
                <a:ea typeface="VL ゴシック" pitchFamily="1" charset="-128"/>
              </a:rPr>
              <a:t>dynamic_cast</a:t>
            </a:r>
          </a:p>
          <a:p>
            <a:r>
              <a:rPr lang="en-US" altLang="ja-JP" sz="2000" smtClean="0">
                <a:latin typeface="VL ゴシック" pitchFamily="1" charset="-128"/>
                <a:ea typeface="VL ゴシック" pitchFamily="1" charset="-128"/>
              </a:rPr>
              <a:t>Derived* d = </a:t>
            </a:r>
            <a:r>
              <a:rPr lang="en-US" altLang="ja-JP" sz="2000" smtClean="0">
                <a:solidFill>
                  <a:srgbClr val="FF0000"/>
                </a:solidFill>
                <a:latin typeface="VL ゴシック" pitchFamily="1" charset="-128"/>
                <a:ea typeface="VL ゴシック" pitchFamily="1" charset="-128"/>
              </a:rPr>
              <a:t>boost::polymorphic_cast&lt;Derived*&gt;(b);</a:t>
            </a:r>
          </a:p>
          <a:p>
            <a:endParaRPr lang="en-US" altLang="ja-JP" sz="2000" smtClean="0">
              <a:latin typeface="VL ゴシック" pitchFamily="1" charset="-128"/>
              <a:ea typeface="VL ゴシック" pitchFamily="1" charset="-128"/>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CRC</a:t>
            </a:r>
            <a:endParaRPr kumimoji="1" lang="ja-JP" altLang="en-US"/>
          </a:p>
        </p:txBody>
      </p:sp>
      <p:sp>
        <p:nvSpPr>
          <p:cNvPr id="3" name="コンテンツ プレースホルダ 2"/>
          <p:cNvSpPr>
            <a:spLocks noGrp="1"/>
          </p:cNvSpPr>
          <p:nvPr>
            <p:ph idx="1"/>
          </p:nvPr>
        </p:nvSpPr>
        <p:spPr>
          <a:xfrm>
            <a:off x="457200" y="1000108"/>
            <a:ext cx="8472518" cy="614354"/>
          </a:xfrm>
        </p:spPr>
        <p:txBody>
          <a:bodyPr>
            <a:normAutofit/>
          </a:bodyPr>
          <a:lstStyle/>
          <a:p>
            <a:pPr>
              <a:buNone/>
            </a:pPr>
            <a:r>
              <a:rPr kumimoji="1" lang="en-US" altLang="ja-JP" smtClean="0"/>
              <a:t>CRC</a:t>
            </a:r>
            <a:r>
              <a:rPr kumimoji="1" lang="ja-JP" altLang="en-US" smtClean="0"/>
              <a:t>計算</a:t>
            </a:r>
            <a:endParaRPr kumimoji="1" lang="ja-JP" altLang="en-US"/>
          </a:p>
        </p:txBody>
      </p:sp>
      <p:sp>
        <p:nvSpPr>
          <p:cNvPr id="4" name="テキスト ボックス 3"/>
          <p:cNvSpPr txBox="1"/>
          <p:nvPr/>
        </p:nvSpPr>
        <p:spPr>
          <a:xfrm>
            <a:off x="285720" y="1808513"/>
            <a:ext cx="8643998" cy="3477875"/>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 "123456789"</a:t>
            </a:r>
            <a:r>
              <a:rPr lang="ja-JP" altLang="en-US" sz="2000" smtClean="0">
                <a:latin typeface="VL ゴシック" pitchFamily="1" charset="-128"/>
                <a:ea typeface="VL ゴシック" pitchFamily="1" charset="-128"/>
              </a:rPr>
              <a:t>の</a:t>
            </a:r>
            <a:r>
              <a:rPr lang="en-US" altLang="ja-JP" sz="2000" smtClean="0">
                <a:latin typeface="VL ゴシック" pitchFamily="1" charset="-128"/>
                <a:ea typeface="VL ゴシック" pitchFamily="1" charset="-128"/>
              </a:rPr>
              <a:t>ASCII</a:t>
            </a:r>
            <a:r>
              <a:rPr lang="ja-JP" altLang="en-US" sz="2000" smtClean="0">
                <a:latin typeface="VL ゴシック" pitchFamily="1" charset="-128"/>
                <a:ea typeface="VL ゴシック" pitchFamily="1" charset="-128"/>
              </a:rPr>
              <a:t>コード</a:t>
            </a:r>
          </a:p>
          <a:p>
            <a:r>
              <a:rPr lang="en-US" altLang="ja-JP" sz="2000" smtClean="0">
                <a:latin typeface="VL ゴシック" pitchFamily="1" charset="-128"/>
                <a:ea typeface="VL ゴシック" pitchFamily="1" charset="-128"/>
              </a:rPr>
              <a:t>unsigned char const data[] =</a:t>
            </a:r>
          </a:p>
          <a:p>
            <a:r>
              <a:rPr lang="en-US" altLang="ja-JP" sz="2000" smtClean="0">
                <a:latin typeface="VL ゴシック" pitchFamily="1" charset="-128"/>
                <a:ea typeface="VL ゴシック" pitchFamily="1" charset="-128"/>
              </a:rPr>
              <a:t>    { 0x31, 0x32, 0x33, 0x34, 0x35, 0x36, 0x37, 0x38, 0x39 };</a:t>
            </a:r>
          </a:p>
          <a:p>
            <a:r>
              <a:rPr lang="en-US" altLang="ja-JP" sz="2000" smtClean="0">
                <a:latin typeface="VL ゴシック" pitchFamily="1" charset="-128"/>
                <a:ea typeface="VL ゴシック" pitchFamily="1" charset="-128"/>
              </a:rPr>
              <a:t>std::size_t const data_len = sizeof(data) / sizeof(data[0]);</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boost::uint16_t const expected = 0x29B1;</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CRC-CCITT</a:t>
            </a:r>
          </a:p>
          <a:p>
            <a:r>
              <a:rPr lang="en-US" altLang="ja-JP" sz="2000" smtClean="0">
                <a:solidFill>
                  <a:srgbClr val="FF0000"/>
                </a:solidFill>
                <a:latin typeface="VL ゴシック" pitchFamily="1" charset="-128"/>
                <a:ea typeface="VL ゴシック" pitchFamily="1" charset="-128"/>
              </a:rPr>
              <a:t>boost::crc_basic&lt;16&gt;</a:t>
            </a:r>
            <a:r>
              <a:rPr lang="en-US" altLang="ja-JP" sz="2000" smtClean="0">
                <a:latin typeface="VL ゴシック" pitchFamily="1" charset="-128"/>
                <a:ea typeface="VL ゴシック" pitchFamily="1" charset="-128"/>
              </a:rPr>
              <a:t> crc_ccitt1(0x1021, 0xFFFF, 0, false, false);</a:t>
            </a:r>
          </a:p>
          <a:p>
            <a:r>
              <a:rPr lang="en-US" altLang="ja-JP" sz="2000" smtClean="0">
                <a:latin typeface="VL ゴシック" pitchFamily="1" charset="-128"/>
                <a:ea typeface="VL ゴシック" pitchFamily="1" charset="-128"/>
              </a:rPr>
              <a:t>crc_ccitt1.</a:t>
            </a:r>
            <a:r>
              <a:rPr lang="en-US" altLang="ja-JP" sz="2000" smtClean="0">
                <a:solidFill>
                  <a:srgbClr val="FF0000"/>
                </a:solidFill>
                <a:latin typeface="VL ゴシック" pitchFamily="1" charset="-128"/>
                <a:ea typeface="VL ゴシック" pitchFamily="1" charset="-128"/>
              </a:rPr>
              <a:t>process_bytes(data, data_len)</a:t>
            </a:r>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assert(crc_ccitt1.</a:t>
            </a:r>
            <a:r>
              <a:rPr lang="en-US" altLang="ja-JP" sz="2000" smtClean="0">
                <a:solidFill>
                  <a:srgbClr val="FF0000"/>
                </a:solidFill>
                <a:latin typeface="VL ゴシック" pitchFamily="1" charset="-128"/>
                <a:ea typeface="VL ゴシック" pitchFamily="1" charset="-128"/>
              </a:rPr>
              <a:t>checksum()</a:t>
            </a:r>
            <a:r>
              <a:rPr lang="en-US" altLang="ja-JP" sz="2000" smtClean="0">
                <a:latin typeface="VL ゴシック" pitchFamily="1" charset="-128"/>
                <a:ea typeface="VL ゴシック" pitchFamily="1" charset="-128"/>
              </a:rPr>
              <a:t> == expected);</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Date Time</a:t>
            </a:r>
            <a:endParaRPr kumimoji="1" lang="ja-JP" altLang="en-US"/>
          </a:p>
        </p:txBody>
      </p:sp>
      <p:sp>
        <p:nvSpPr>
          <p:cNvPr id="3" name="コンテンツ プレースホルダ 2"/>
          <p:cNvSpPr>
            <a:spLocks noGrp="1"/>
          </p:cNvSpPr>
          <p:nvPr>
            <p:ph idx="1"/>
          </p:nvPr>
        </p:nvSpPr>
        <p:spPr>
          <a:xfrm>
            <a:off x="457200" y="928670"/>
            <a:ext cx="8472518" cy="642942"/>
          </a:xfrm>
        </p:spPr>
        <p:txBody>
          <a:bodyPr>
            <a:normAutofit/>
          </a:bodyPr>
          <a:lstStyle/>
          <a:p>
            <a:pPr>
              <a:buNone/>
            </a:pPr>
            <a:r>
              <a:rPr kumimoji="1" lang="ja-JP" altLang="en-US" smtClean="0"/>
              <a:t>日付・時間ライブラリ</a:t>
            </a:r>
            <a:endParaRPr kumimoji="1" lang="ja-JP" altLang="en-US"/>
          </a:p>
        </p:txBody>
      </p:sp>
      <p:sp>
        <p:nvSpPr>
          <p:cNvPr id="4" name="テキスト ボックス 3"/>
          <p:cNvSpPr txBox="1"/>
          <p:nvPr/>
        </p:nvSpPr>
        <p:spPr>
          <a:xfrm>
            <a:off x="285720" y="1785926"/>
            <a:ext cx="8643998" cy="3477875"/>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using namespace boost::gregorian;</a:t>
            </a:r>
          </a:p>
          <a:p>
            <a:r>
              <a:rPr lang="en-US" altLang="ja-JP" sz="2000" smtClean="0">
                <a:latin typeface="VL ゴシック" pitchFamily="1" charset="-128"/>
                <a:ea typeface="VL ゴシック" pitchFamily="1" charset="-128"/>
              </a:rPr>
              <a:t>using namespace boost::posix_time;</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ptime now = </a:t>
            </a:r>
            <a:r>
              <a:rPr lang="en-US" altLang="ja-JP" sz="2000" smtClean="0">
                <a:solidFill>
                  <a:srgbClr val="FF0000"/>
                </a:solidFill>
                <a:latin typeface="VL ゴシック" pitchFamily="1" charset="-128"/>
                <a:ea typeface="VL ゴシック" pitchFamily="1" charset="-128"/>
              </a:rPr>
              <a:t>second_clock::local_time()</a:t>
            </a:r>
            <a:r>
              <a:rPr lang="en-US" altLang="ja-JP" sz="2000" smtClean="0">
                <a:latin typeface="VL ゴシック" pitchFamily="1" charset="-128"/>
                <a:ea typeface="VL ゴシック" pitchFamily="1" charset="-128"/>
              </a:rPr>
              <a:t>;</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a:t>
            </a:r>
            <a:r>
              <a:rPr lang="ja-JP" altLang="en-US" sz="2000" smtClean="0">
                <a:latin typeface="VL ゴシック" pitchFamily="1" charset="-128"/>
                <a:ea typeface="VL ゴシック" pitchFamily="1" charset="-128"/>
              </a:rPr>
              <a:t>日付計算</a:t>
            </a:r>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date today    = now.</a:t>
            </a:r>
            <a:r>
              <a:rPr lang="en-US" altLang="ja-JP" sz="2000" smtClean="0">
                <a:solidFill>
                  <a:srgbClr val="FF0000"/>
                </a:solidFill>
                <a:latin typeface="VL ゴシック" pitchFamily="1" charset="-128"/>
                <a:ea typeface="VL ゴシック" pitchFamily="1" charset="-128"/>
              </a:rPr>
              <a:t>date()</a:t>
            </a:r>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date tomorrow = today + </a:t>
            </a:r>
            <a:r>
              <a:rPr lang="en-US" altLang="ja-JP" sz="2000" smtClean="0">
                <a:solidFill>
                  <a:srgbClr val="FF0000"/>
                </a:solidFill>
                <a:latin typeface="VL ゴシック" pitchFamily="1" charset="-128"/>
                <a:ea typeface="VL ゴシック" pitchFamily="1" charset="-128"/>
              </a:rPr>
              <a:t>date_duration(1)</a:t>
            </a:r>
            <a:r>
              <a:rPr lang="en-US" altLang="ja-JP" sz="2000" smtClean="0">
                <a:latin typeface="VL ゴシック" pitchFamily="1" charset="-128"/>
                <a:ea typeface="VL ゴシック" pitchFamily="1" charset="-128"/>
              </a:rPr>
              <a:t>;</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a:t>
            </a:r>
            <a:r>
              <a:rPr lang="ja-JP" altLang="en-US" sz="2000" smtClean="0">
                <a:latin typeface="VL ゴシック" pitchFamily="1" charset="-128"/>
                <a:ea typeface="VL ゴシック" pitchFamily="1" charset="-128"/>
              </a:rPr>
              <a:t>時間計算</a:t>
            </a:r>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ptime t = now + </a:t>
            </a:r>
            <a:r>
              <a:rPr lang="en-US" altLang="ja-JP" sz="2000" smtClean="0">
                <a:solidFill>
                  <a:srgbClr val="FF0000"/>
                </a:solidFill>
                <a:latin typeface="VL ゴシック" pitchFamily="1" charset="-128"/>
                <a:ea typeface="VL ゴシック" pitchFamily="1" charset="-128"/>
              </a:rPr>
              <a:t>minutes(3)</a:t>
            </a:r>
            <a:r>
              <a:rPr lang="en-US" altLang="ja-JP" sz="2000" smtClean="0">
                <a:latin typeface="VL ゴシック" pitchFamily="1" charset="-128"/>
                <a:ea typeface="VL ゴシック" pitchFamily="1" charset="-128"/>
              </a:rPr>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Dynamic Bitset</a:t>
            </a:r>
            <a:endParaRPr kumimoji="1" lang="ja-JP" altLang="en-US"/>
          </a:p>
        </p:txBody>
      </p:sp>
      <p:sp>
        <p:nvSpPr>
          <p:cNvPr id="3" name="コンテンツ プレースホルダ 2"/>
          <p:cNvSpPr>
            <a:spLocks noGrp="1"/>
          </p:cNvSpPr>
          <p:nvPr>
            <p:ph idx="1"/>
          </p:nvPr>
        </p:nvSpPr>
        <p:spPr>
          <a:xfrm>
            <a:off x="457200" y="928670"/>
            <a:ext cx="8472518" cy="642942"/>
          </a:xfrm>
        </p:spPr>
        <p:txBody>
          <a:bodyPr>
            <a:normAutofit/>
          </a:bodyPr>
          <a:lstStyle/>
          <a:p>
            <a:pPr>
              <a:buNone/>
            </a:pPr>
            <a:r>
              <a:rPr kumimoji="1" lang="ja-JP" altLang="en-US" smtClean="0"/>
              <a:t>大きさを動的に変えられる</a:t>
            </a:r>
            <a:r>
              <a:rPr kumimoji="1" lang="en-US" altLang="ja-JP" smtClean="0"/>
              <a:t>bitset</a:t>
            </a:r>
            <a:endParaRPr kumimoji="1" lang="ja-JP" altLang="en-US"/>
          </a:p>
        </p:txBody>
      </p:sp>
      <p:sp>
        <p:nvSpPr>
          <p:cNvPr id="4" name="テキスト ボックス 3"/>
          <p:cNvSpPr txBox="1"/>
          <p:nvPr/>
        </p:nvSpPr>
        <p:spPr>
          <a:xfrm>
            <a:off x="285720" y="1714488"/>
            <a:ext cx="8643998" cy="2862322"/>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boost::dynamic_bitset&lt;&gt; bs(</a:t>
            </a:r>
            <a:r>
              <a:rPr lang="en-US" altLang="ja-JP" sz="2000" smtClean="0">
                <a:solidFill>
                  <a:srgbClr val="FF0000"/>
                </a:solidFill>
                <a:latin typeface="VL ゴシック" pitchFamily="1" charset="-128"/>
                <a:ea typeface="VL ゴシック" pitchFamily="1" charset="-128"/>
              </a:rPr>
              <a:t>10</a:t>
            </a:r>
            <a:r>
              <a:rPr lang="en-US" altLang="ja-JP" sz="2000" smtClean="0">
                <a:latin typeface="VL ゴシック" pitchFamily="1" charset="-128"/>
                <a:ea typeface="VL ゴシック" pitchFamily="1" charset="-128"/>
              </a:rPr>
              <a:t>);</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a:t>
            </a:r>
            <a:r>
              <a:rPr lang="ja-JP" altLang="en-US" sz="2000" smtClean="0">
                <a:latin typeface="VL ゴシック" pitchFamily="1" charset="-128"/>
                <a:ea typeface="VL ゴシック" pitchFamily="1" charset="-128"/>
              </a:rPr>
              <a:t>偶数番目のビットを立てる</a:t>
            </a:r>
          </a:p>
          <a:p>
            <a:r>
              <a:rPr lang="en-US" altLang="ja-JP" sz="2000" smtClean="0">
                <a:latin typeface="VL ゴシック" pitchFamily="1" charset="-128"/>
                <a:ea typeface="VL ゴシック" pitchFamily="1" charset="-128"/>
              </a:rPr>
              <a:t>for (size_t i = 0; i &lt; </a:t>
            </a:r>
            <a:r>
              <a:rPr lang="en-US" altLang="ja-JP" sz="2000" smtClean="0">
                <a:solidFill>
                  <a:srgbClr val="FF0000"/>
                </a:solidFill>
                <a:latin typeface="VL ゴシック" pitchFamily="1" charset="-128"/>
                <a:ea typeface="VL ゴシック" pitchFamily="1" charset="-128"/>
              </a:rPr>
              <a:t>bs.size()</a:t>
            </a:r>
            <a:r>
              <a:rPr lang="en-US" altLang="ja-JP" sz="2000" smtClean="0">
                <a:latin typeface="VL ゴシック" pitchFamily="1" charset="-128"/>
                <a:ea typeface="VL ゴシック" pitchFamily="1" charset="-128"/>
              </a:rPr>
              <a:t>; ++i) {</a:t>
            </a:r>
          </a:p>
          <a:p>
            <a:r>
              <a:rPr lang="ja-JP" altLang="en-US" sz="2000" smtClean="0">
                <a:latin typeface="VL ゴシック" pitchFamily="1" charset="-128"/>
                <a:ea typeface="VL ゴシック" pitchFamily="1" charset="-128"/>
              </a:rPr>
              <a:t>  </a:t>
            </a:r>
            <a:r>
              <a:rPr lang="en-US" altLang="ja-JP" sz="2000" smtClean="0">
                <a:latin typeface="VL ゴシック" pitchFamily="1" charset="-128"/>
                <a:ea typeface="VL ゴシック" pitchFamily="1" charset="-128"/>
              </a:rPr>
              <a:t>if (i % 2 == 0)</a:t>
            </a:r>
          </a:p>
          <a:p>
            <a:r>
              <a:rPr lang="en-US" altLang="ja-JP" sz="2000" smtClean="0">
                <a:solidFill>
                  <a:srgbClr val="FF0000"/>
                </a:solidFill>
                <a:latin typeface="VL ゴシック" pitchFamily="1" charset="-128"/>
                <a:ea typeface="VL ゴシック" pitchFamily="1" charset="-128"/>
              </a:rPr>
              <a:t>    bs[i] = 1</a:t>
            </a:r>
            <a:r>
              <a:rPr lang="en-US" altLang="ja-JP" sz="2000" smtClean="0">
                <a:latin typeface="VL ゴシック" pitchFamily="1" charset="-128"/>
                <a:ea typeface="VL ゴシック" pitchFamily="1" charset="-128"/>
              </a:rPr>
              <a:t>; // </a:t>
            </a:r>
            <a:r>
              <a:rPr lang="ja-JP" altLang="en-US" sz="2000" smtClean="0">
                <a:latin typeface="VL ゴシック" pitchFamily="1" charset="-128"/>
                <a:ea typeface="VL ゴシック" pitchFamily="1" charset="-128"/>
              </a:rPr>
              <a:t>添字アクセス</a:t>
            </a:r>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cout &lt;&lt; bs &lt;&lt; endl; // </a:t>
            </a:r>
            <a:r>
              <a:rPr lang="en-US" altLang="ja-JP" sz="2000" smtClean="0">
                <a:solidFill>
                  <a:srgbClr val="FF0000"/>
                </a:solidFill>
                <a:latin typeface="VL ゴシック" pitchFamily="1" charset="-128"/>
                <a:ea typeface="VL ゴシック" pitchFamily="1" charset="-128"/>
              </a:rPr>
              <a:t>0101010101</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Enable If</a:t>
            </a:r>
            <a:endParaRPr kumimoji="1" lang="ja-JP" altLang="en-US"/>
          </a:p>
        </p:txBody>
      </p:sp>
      <p:sp>
        <p:nvSpPr>
          <p:cNvPr id="3" name="コンテンツ プレースホルダ 2"/>
          <p:cNvSpPr>
            <a:spLocks noGrp="1"/>
          </p:cNvSpPr>
          <p:nvPr>
            <p:ph idx="1"/>
          </p:nvPr>
        </p:nvSpPr>
        <p:spPr>
          <a:xfrm>
            <a:off x="457200" y="928670"/>
            <a:ext cx="8472518" cy="642942"/>
          </a:xfrm>
        </p:spPr>
        <p:txBody>
          <a:bodyPr>
            <a:normAutofit/>
          </a:bodyPr>
          <a:lstStyle/>
          <a:p>
            <a:pPr>
              <a:buNone/>
            </a:pPr>
            <a:r>
              <a:rPr kumimoji="1" lang="ja-JP" altLang="en-US" smtClean="0"/>
              <a:t>型特性によるオーバーロード</a:t>
            </a:r>
            <a:endParaRPr kumimoji="1" lang="ja-JP" altLang="en-US"/>
          </a:p>
        </p:txBody>
      </p:sp>
      <p:sp>
        <p:nvSpPr>
          <p:cNvPr id="4" name="テキスト ボックス 3"/>
          <p:cNvSpPr txBox="1"/>
          <p:nvPr/>
        </p:nvSpPr>
        <p:spPr>
          <a:xfrm>
            <a:off x="214282" y="1714488"/>
            <a:ext cx="8715436" cy="4401205"/>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template &lt;class T&gt;</a:t>
            </a:r>
          </a:p>
          <a:p>
            <a:r>
              <a:rPr lang="en-US" altLang="ja-JP" sz="2000" smtClean="0">
                <a:latin typeface="VL ゴシック" pitchFamily="1" charset="-128"/>
                <a:ea typeface="VL ゴシック" pitchFamily="1" charset="-128"/>
              </a:rPr>
              <a:t>void f(T x, typename </a:t>
            </a:r>
            <a:r>
              <a:rPr lang="en-US" altLang="ja-JP" sz="2000" smtClean="0">
                <a:solidFill>
                  <a:srgbClr val="FF0000"/>
                </a:solidFill>
                <a:latin typeface="VL ゴシック" pitchFamily="1" charset="-128"/>
                <a:ea typeface="VL ゴシック" pitchFamily="1" charset="-128"/>
              </a:rPr>
              <a:t>enable_if&lt;</a:t>
            </a:r>
            <a:r>
              <a:rPr lang="en-US" altLang="ja-JP" sz="2000" smtClean="0">
                <a:solidFill>
                  <a:srgbClr val="0070C0"/>
                </a:solidFill>
                <a:latin typeface="VL ゴシック" pitchFamily="1" charset="-128"/>
                <a:ea typeface="VL ゴシック" pitchFamily="1" charset="-128"/>
              </a:rPr>
              <a:t>is_integral&lt;T&gt;</a:t>
            </a:r>
            <a:r>
              <a:rPr lang="en-US" altLang="ja-JP" sz="2000" smtClean="0">
                <a:solidFill>
                  <a:srgbClr val="FF0000"/>
                </a:solidFill>
                <a:latin typeface="VL ゴシック" pitchFamily="1" charset="-128"/>
                <a:ea typeface="VL ゴシック" pitchFamily="1" charset="-128"/>
              </a:rPr>
              <a:t> &gt;::type* = 0</a:t>
            </a:r>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  { cout &lt;&lt; "</a:t>
            </a:r>
            <a:r>
              <a:rPr lang="ja-JP" altLang="en-US" sz="2000" smtClean="0">
                <a:latin typeface="VL ゴシック" pitchFamily="1" charset="-128"/>
                <a:ea typeface="VL ゴシック" pitchFamily="1" charset="-128"/>
              </a:rPr>
              <a:t>整数型</a:t>
            </a:r>
            <a:r>
              <a:rPr lang="en-US" altLang="ja-JP" sz="2000" smtClean="0">
                <a:latin typeface="VL ゴシック" pitchFamily="1" charset="-128"/>
                <a:ea typeface="VL ゴシック" pitchFamily="1" charset="-128"/>
              </a:rPr>
              <a:t>" &lt;&lt; endl; }</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template &lt;class T&gt;</a:t>
            </a:r>
          </a:p>
          <a:p>
            <a:r>
              <a:rPr lang="en-US" altLang="ja-JP" sz="2000" smtClean="0">
                <a:latin typeface="VL ゴシック" pitchFamily="1" charset="-128"/>
                <a:ea typeface="VL ゴシック" pitchFamily="1" charset="-128"/>
              </a:rPr>
              <a:t>void f(T x, typename </a:t>
            </a:r>
            <a:r>
              <a:rPr lang="en-US" altLang="ja-JP" sz="2000" smtClean="0">
                <a:solidFill>
                  <a:srgbClr val="FF0000"/>
                </a:solidFill>
                <a:latin typeface="VL ゴシック" pitchFamily="1" charset="-128"/>
                <a:ea typeface="VL ゴシック" pitchFamily="1" charset="-128"/>
              </a:rPr>
              <a:t>disable_if&lt;</a:t>
            </a:r>
            <a:r>
              <a:rPr lang="en-US" altLang="ja-JP" sz="2000" smtClean="0">
                <a:solidFill>
                  <a:srgbClr val="0070C0"/>
                </a:solidFill>
                <a:latin typeface="VL ゴシック" pitchFamily="1" charset="-128"/>
                <a:ea typeface="VL ゴシック" pitchFamily="1" charset="-128"/>
              </a:rPr>
              <a:t>is_integral&lt;T&gt;</a:t>
            </a:r>
            <a:r>
              <a:rPr lang="en-US" altLang="ja-JP" sz="2000" smtClean="0">
                <a:solidFill>
                  <a:srgbClr val="FF0000"/>
                </a:solidFill>
                <a:latin typeface="VL ゴシック" pitchFamily="1" charset="-128"/>
                <a:ea typeface="VL ゴシック" pitchFamily="1" charset="-128"/>
              </a:rPr>
              <a:t> &gt;::type* = 0</a:t>
            </a:r>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  { cout &lt;&lt; "</a:t>
            </a:r>
            <a:r>
              <a:rPr lang="ja-JP" altLang="en-US" sz="2000" smtClean="0">
                <a:latin typeface="VL ゴシック" pitchFamily="1" charset="-128"/>
                <a:ea typeface="VL ゴシック" pitchFamily="1" charset="-128"/>
              </a:rPr>
              <a:t>整数型以外</a:t>
            </a:r>
            <a:r>
              <a:rPr lang="en-US" altLang="ja-JP" sz="2000" smtClean="0">
                <a:latin typeface="VL ゴシック" pitchFamily="1" charset="-128"/>
                <a:ea typeface="VL ゴシック" pitchFamily="1" charset="-128"/>
              </a:rPr>
              <a:t>" &lt;&lt; endl; }</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int i; char c; double d;</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f(i); // </a:t>
            </a:r>
            <a:r>
              <a:rPr lang="en-US" altLang="ja-JP" sz="2000" smtClean="0">
                <a:solidFill>
                  <a:srgbClr val="FF0000"/>
                </a:solidFill>
                <a:latin typeface="VL ゴシック" pitchFamily="1" charset="-128"/>
                <a:ea typeface="VL ゴシック" pitchFamily="1" charset="-128"/>
              </a:rPr>
              <a:t>int    : </a:t>
            </a:r>
            <a:r>
              <a:rPr lang="ja-JP" altLang="en-US" sz="2000" smtClean="0">
                <a:solidFill>
                  <a:srgbClr val="FF0000"/>
                </a:solidFill>
                <a:latin typeface="VL ゴシック" pitchFamily="1" charset="-128"/>
                <a:ea typeface="VL ゴシック" pitchFamily="1" charset="-128"/>
              </a:rPr>
              <a:t>整数型</a:t>
            </a:r>
          </a:p>
          <a:p>
            <a:r>
              <a:rPr lang="en-US" altLang="ja-JP" sz="2000" smtClean="0">
                <a:latin typeface="VL ゴシック" pitchFamily="1" charset="-128"/>
                <a:ea typeface="VL ゴシック" pitchFamily="1" charset="-128"/>
              </a:rPr>
              <a:t>f(c); // </a:t>
            </a:r>
            <a:r>
              <a:rPr lang="en-US" altLang="ja-JP" sz="2000" smtClean="0">
                <a:solidFill>
                  <a:srgbClr val="FF0000"/>
                </a:solidFill>
                <a:latin typeface="VL ゴシック" pitchFamily="1" charset="-128"/>
                <a:ea typeface="VL ゴシック" pitchFamily="1" charset="-128"/>
              </a:rPr>
              <a:t>char   : </a:t>
            </a:r>
            <a:r>
              <a:rPr lang="ja-JP" altLang="en-US" sz="2000" smtClean="0">
                <a:solidFill>
                  <a:srgbClr val="FF0000"/>
                </a:solidFill>
                <a:latin typeface="VL ゴシック" pitchFamily="1" charset="-128"/>
                <a:ea typeface="VL ゴシック" pitchFamily="1" charset="-128"/>
              </a:rPr>
              <a:t>整数型</a:t>
            </a:r>
          </a:p>
          <a:p>
            <a:r>
              <a:rPr lang="en-US" altLang="ja-JP" sz="2000" smtClean="0">
                <a:latin typeface="VL ゴシック" pitchFamily="1" charset="-128"/>
                <a:ea typeface="VL ゴシック" pitchFamily="1" charset="-128"/>
              </a:rPr>
              <a:t>f(d); // </a:t>
            </a:r>
            <a:r>
              <a:rPr lang="en-US" altLang="ja-JP" sz="2000" smtClean="0">
                <a:solidFill>
                  <a:srgbClr val="FF0000"/>
                </a:solidFill>
                <a:latin typeface="VL ゴシック" pitchFamily="1" charset="-128"/>
                <a:ea typeface="VL ゴシック" pitchFamily="1" charset="-128"/>
              </a:rPr>
              <a:t>double : </a:t>
            </a:r>
            <a:r>
              <a:rPr lang="ja-JP" altLang="en-US" sz="2000" smtClean="0">
                <a:solidFill>
                  <a:srgbClr val="FF0000"/>
                </a:solidFill>
                <a:latin typeface="VL ゴシック" pitchFamily="1" charset="-128"/>
                <a:ea typeface="VL ゴシック" pitchFamily="1" charset="-128"/>
              </a:rPr>
              <a:t>整数型以外</a:t>
            </a:r>
          </a:p>
          <a:p>
            <a:endParaRPr lang="en-US" altLang="ja-JP" sz="2000" smtClean="0">
              <a:solidFill>
                <a:srgbClr val="FF0000"/>
              </a:solidFill>
              <a:latin typeface="VL ゴシック" pitchFamily="1" charset="-128"/>
              <a:ea typeface="VL ゴシック" pitchFamily="1" charset="-128"/>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Exception</a:t>
            </a:r>
            <a:endParaRPr kumimoji="1" lang="ja-JP" altLang="en-US"/>
          </a:p>
        </p:txBody>
      </p:sp>
      <p:sp>
        <p:nvSpPr>
          <p:cNvPr id="3" name="コンテンツ プレースホルダ 2"/>
          <p:cNvSpPr>
            <a:spLocks noGrp="1"/>
          </p:cNvSpPr>
          <p:nvPr>
            <p:ph idx="1"/>
          </p:nvPr>
        </p:nvSpPr>
        <p:spPr>
          <a:xfrm>
            <a:off x="457200" y="857232"/>
            <a:ext cx="8472518" cy="642942"/>
          </a:xfrm>
        </p:spPr>
        <p:txBody>
          <a:bodyPr>
            <a:normAutofit/>
          </a:bodyPr>
          <a:lstStyle/>
          <a:p>
            <a:pPr>
              <a:buNone/>
            </a:pPr>
            <a:r>
              <a:rPr kumimoji="1" lang="en-US" altLang="ja-JP" smtClean="0"/>
              <a:t>catch</a:t>
            </a:r>
            <a:r>
              <a:rPr kumimoji="1" lang="ja-JP" altLang="en-US" smtClean="0"/>
              <a:t>する度にエラー情報を付加する</a:t>
            </a:r>
            <a:endParaRPr kumimoji="1" lang="ja-JP" altLang="en-US"/>
          </a:p>
        </p:txBody>
      </p:sp>
      <p:sp>
        <p:nvSpPr>
          <p:cNvPr id="4" name="テキスト ボックス 3"/>
          <p:cNvSpPr txBox="1"/>
          <p:nvPr/>
        </p:nvSpPr>
        <p:spPr>
          <a:xfrm>
            <a:off x="0" y="1500174"/>
            <a:ext cx="9144000" cy="5324535"/>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class MyException : public </a:t>
            </a:r>
            <a:r>
              <a:rPr lang="en-US" altLang="ja-JP" sz="2000" smtClean="0">
                <a:solidFill>
                  <a:srgbClr val="FF0000"/>
                </a:solidFill>
                <a:latin typeface="VL ゴシック" pitchFamily="1" charset="-128"/>
                <a:ea typeface="VL ゴシック" pitchFamily="1" charset="-128"/>
              </a:rPr>
              <a:t>boost::exception</a:t>
            </a:r>
            <a:r>
              <a:rPr lang="en-US" altLang="ja-JP" sz="2000" smtClean="0">
                <a:latin typeface="VL ゴシック" pitchFamily="1" charset="-128"/>
                <a:ea typeface="VL ゴシック" pitchFamily="1" charset="-128"/>
              </a:rPr>
              <a:t>, public std::exception {};</a:t>
            </a:r>
          </a:p>
          <a:p>
            <a:r>
              <a:rPr lang="en-US" altLang="ja-JP" sz="2000" smtClean="0">
                <a:latin typeface="VL ゴシック" pitchFamily="1" charset="-128"/>
                <a:ea typeface="VL ゴシック" pitchFamily="1" charset="-128"/>
              </a:rPr>
              <a:t>typedef boost::error_info&lt;struct tag_errmsg, string&gt; error_message;</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void g() { </a:t>
            </a:r>
            <a:r>
              <a:rPr lang="en-US" altLang="ja-JP" sz="2000" smtClean="0">
                <a:solidFill>
                  <a:srgbClr val="FF0000"/>
                </a:solidFill>
                <a:latin typeface="VL ゴシック" pitchFamily="1" charset="-128"/>
                <a:ea typeface="VL ゴシック" pitchFamily="1" charset="-128"/>
              </a:rPr>
              <a:t>BOOST_THROW_EXCEPTION(MyException());</a:t>
            </a:r>
            <a:r>
              <a:rPr lang="en-US" altLang="ja-JP" sz="2000" smtClean="0">
                <a:latin typeface="VL ゴシック" pitchFamily="1" charset="-128"/>
                <a:ea typeface="VL ゴシック" pitchFamily="1" charset="-128"/>
              </a:rPr>
              <a:t> }</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void f() {</a:t>
            </a:r>
          </a:p>
          <a:p>
            <a:r>
              <a:rPr lang="en-US" altLang="ja-JP" sz="2000" smtClean="0">
                <a:latin typeface="VL ゴシック" pitchFamily="1" charset="-128"/>
                <a:ea typeface="VL ゴシック" pitchFamily="1" charset="-128"/>
              </a:rPr>
              <a:t>  try { g(); }</a:t>
            </a:r>
          </a:p>
          <a:p>
            <a:r>
              <a:rPr lang="en-US" altLang="ja-JP" sz="2000" smtClean="0">
                <a:latin typeface="VL ゴシック" pitchFamily="1" charset="-128"/>
                <a:ea typeface="VL ゴシック" pitchFamily="1" charset="-128"/>
              </a:rPr>
              <a:t>  catch (MyException&amp; e) {</a:t>
            </a:r>
          </a:p>
          <a:p>
            <a:r>
              <a:rPr lang="en-US" altLang="ja-JP" sz="2000" smtClean="0">
                <a:latin typeface="VL ゴシック" pitchFamily="1" charset="-128"/>
                <a:ea typeface="VL ゴシック" pitchFamily="1" charset="-128"/>
              </a:rPr>
              <a:t>    </a:t>
            </a:r>
            <a:r>
              <a:rPr lang="en-US" altLang="ja-JP" sz="2000" smtClean="0">
                <a:solidFill>
                  <a:srgbClr val="FF0000"/>
                </a:solidFill>
                <a:latin typeface="VL ゴシック" pitchFamily="1" charset="-128"/>
                <a:ea typeface="VL ゴシック" pitchFamily="1" charset="-128"/>
              </a:rPr>
              <a:t>e &lt;&lt; error_message(“</a:t>
            </a:r>
            <a:r>
              <a:rPr lang="ja-JP" altLang="en-US" sz="2000" smtClean="0">
                <a:solidFill>
                  <a:srgbClr val="FF0000"/>
                </a:solidFill>
                <a:latin typeface="VL ゴシック" pitchFamily="1" charset="-128"/>
                <a:ea typeface="VL ゴシック" pitchFamily="1" charset="-128"/>
              </a:rPr>
              <a:t>何か悪いことをした</a:t>
            </a:r>
            <a:r>
              <a:rPr lang="en-US" altLang="ja-JP" sz="2000" smtClean="0">
                <a:solidFill>
                  <a:srgbClr val="FF0000"/>
                </a:solidFill>
                <a:latin typeface="VL ゴシック" pitchFamily="1" charset="-128"/>
                <a:ea typeface="VL ゴシック" pitchFamily="1" charset="-128"/>
              </a:rPr>
              <a:t>”); // </a:t>
            </a:r>
            <a:r>
              <a:rPr lang="ja-JP" altLang="en-US" sz="2000" smtClean="0">
                <a:solidFill>
                  <a:srgbClr val="FF0000"/>
                </a:solidFill>
                <a:latin typeface="VL ゴシック" pitchFamily="1" charset="-128"/>
                <a:ea typeface="VL ゴシック" pitchFamily="1" charset="-128"/>
              </a:rPr>
              <a:t>エラー情報を付加して</a:t>
            </a:r>
            <a:endParaRPr lang="en-US" altLang="ja-JP" sz="2000" smtClean="0">
              <a:solidFill>
                <a:srgbClr val="FF0000"/>
              </a:solidFill>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throw; // </a:t>
            </a:r>
            <a:r>
              <a:rPr lang="ja-JP" altLang="en-US" sz="2000" smtClean="0">
                <a:latin typeface="VL ゴシック" pitchFamily="1" charset="-128"/>
                <a:ea typeface="VL ゴシック" pitchFamily="1" charset="-128"/>
              </a:rPr>
              <a:t>再スロー</a:t>
            </a:r>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a:t>
            </a:r>
          </a:p>
          <a:p>
            <a:r>
              <a:rPr lang="en-US" altLang="ja-JP" sz="2000" smtClean="0">
                <a:latin typeface="VL ゴシック" pitchFamily="1" charset="-128"/>
                <a:ea typeface="VL ゴシック" pitchFamily="1" charset="-128"/>
              </a:rPr>
              <a:t>}</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try { f(); }</a:t>
            </a:r>
          </a:p>
          <a:p>
            <a:r>
              <a:rPr lang="en-US" altLang="ja-JP" sz="2000" smtClean="0">
                <a:latin typeface="VL ゴシック" pitchFamily="1" charset="-128"/>
                <a:ea typeface="VL ゴシック" pitchFamily="1" charset="-128"/>
              </a:rPr>
              <a:t>catch (MyException&amp; e) { // </a:t>
            </a:r>
            <a:r>
              <a:rPr lang="ja-JP" altLang="en-US" sz="2000" smtClean="0">
                <a:latin typeface="VL ゴシック" pitchFamily="1" charset="-128"/>
                <a:ea typeface="VL ゴシック" pitchFamily="1" charset="-128"/>
              </a:rPr>
              <a:t>階層的に情報が付加された例外を受け取る</a:t>
            </a:r>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cout &lt;&lt; boost::diagnostic_information(e) &lt;&lt; endl; // </a:t>
            </a:r>
            <a:r>
              <a:rPr lang="ja-JP" altLang="en-US" sz="2000" smtClean="0">
                <a:latin typeface="VL ゴシック" pitchFamily="1" charset="-128"/>
                <a:ea typeface="VL ゴシック" pitchFamily="1" charset="-128"/>
              </a:rPr>
              <a:t>表示</a:t>
            </a:r>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Filesystem</a:t>
            </a:r>
            <a:endParaRPr kumimoji="1" lang="ja-JP" altLang="en-US"/>
          </a:p>
        </p:txBody>
      </p:sp>
      <p:sp>
        <p:nvSpPr>
          <p:cNvPr id="3" name="コンテンツ プレースホルダ 2"/>
          <p:cNvSpPr>
            <a:spLocks noGrp="1"/>
          </p:cNvSpPr>
          <p:nvPr>
            <p:ph idx="1"/>
          </p:nvPr>
        </p:nvSpPr>
        <p:spPr>
          <a:xfrm>
            <a:off x="457200" y="928670"/>
            <a:ext cx="8472518" cy="642942"/>
          </a:xfrm>
        </p:spPr>
        <p:txBody>
          <a:bodyPr>
            <a:normAutofit/>
          </a:bodyPr>
          <a:lstStyle/>
          <a:p>
            <a:pPr>
              <a:buNone/>
            </a:pPr>
            <a:r>
              <a:rPr kumimoji="1" lang="ja-JP" altLang="en-US" smtClean="0"/>
              <a:t>パス、ファイル、ディレクトリ操作</a:t>
            </a:r>
            <a:endParaRPr kumimoji="1" lang="ja-JP" altLang="en-US"/>
          </a:p>
        </p:txBody>
      </p:sp>
      <p:sp>
        <p:nvSpPr>
          <p:cNvPr id="4" name="テキスト ボックス 3"/>
          <p:cNvSpPr txBox="1"/>
          <p:nvPr/>
        </p:nvSpPr>
        <p:spPr>
          <a:xfrm>
            <a:off x="214282" y="1714488"/>
            <a:ext cx="8715436" cy="3785652"/>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using namespace boost::filesystem;</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remove_all(“my_dir”);          // </a:t>
            </a:r>
            <a:r>
              <a:rPr lang="ja-JP" altLang="en-US" sz="2000" smtClean="0">
                <a:latin typeface="VL ゴシック" pitchFamily="1" charset="-128"/>
                <a:ea typeface="VL ゴシック" pitchFamily="1" charset="-128"/>
              </a:rPr>
              <a:t>ディレクトリ内のファイル削除</a:t>
            </a:r>
            <a:endParaRPr lang="en-US" altLang="ja-JP" sz="2000" smtClean="0">
              <a:latin typeface="VL ゴシック" pitchFamily="1" charset="-128"/>
              <a:ea typeface="VL ゴシック" pitchFamily="1" charset="-128"/>
            </a:endParaRP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create_directory(“my_dir”);    // </a:t>
            </a:r>
            <a:r>
              <a:rPr lang="ja-JP" altLang="en-US" sz="2000" smtClean="0">
                <a:latin typeface="VL ゴシック" pitchFamily="1" charset="-128"/>
                <a:ea typeface="VL ゴシック" pitchFamily="1" charset="-128"/>
              </a:rPr>
              <a:t>ディレクトリ作成</a:t>
            </a:r>
            <a:endParaRPr lang="en-US" altLang="ja-JP" sz="2000" smtClean="0">
              <a:latin typeface="VL ゴシック" pitchFamily="1" charset="-128"/>
              <a:ea typeface="VL ゴシック" pitchFamily="1" charset="-128"/>
            </a:endParaRP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ofstream file(“my_dir/a.txt”); // </a:t>
            </a:r>
            <a:r>
              <a:rPr lang="ja-JP" altLang="en-US" sz="2000" smtClean="0">
                <a:latin typeface="VL ゴシック" pitchFamily="1" charset="-128"/>
                <a:ea typeface="VL ゴシック" pitchFamily="1" charset="-128"/>
              </a:rPr>
              <a:t>ファイル書き込み</a:t>
            </a:r>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file &lt;&lt; “test\n";</a:t>
            </a:r>
          </a:p>
          <a:p>
            <a:r>
              <a:rPr lang="en-US" altLang="ja-JP" sz="2000" smtClean="0">
                <a:latin typeface="VL ゴシック" pitchFamily="1" charset="-128"/>
                <a:ea typeface="VL ゴシック" pitchFamily="1" charset="-128"/>
              </a:rPr>
              <a:t>file.close();</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if (!exists(“my_dir/a.txt”))   // </a:t>
            </a:r>
            <a:r>
              <a:rPr lang="ja-JP" altLang="en-US" sz="2000" smtClean="0">
                <a:latin typeface="VL ゴシック" pitchFamily="1" charset="-128"/>
                <a:ea typeface="VL ゴシック" pitchFamily="1" charset="-128"/>
              </a:rPr>
              <a:t>ファイルの存在チェック</a:t>
            </a:r>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std::cout &lt;&lt; “</a:t>
            </a:r>
            <a:r>
              <a:rPr lang="ja-JP" altLang="en-US" sz="2000" smtClean="0">
                <a:latin typeface="VL ゴシック" pitchFamily="1" charset="-128"/>
                <a:ea typeface="VL ゴシック" pitchFamily="1" charset="-128"/>
              </a:rPr>
              <a:t>ファイルがない</a:t>
            </a:r>
            <a:r>
              <a:rPr lang="en-US" altLang="ja-JP" sz="2000" smtClean="0">
                <a:latin typeface="VL ゴシック" pitchFamily="1" charset="-128"/>
                <a:ea typeface="VL ゴシック" pitchFamily="1" charset="-128"/>
              </a:rPr>
              <a:t>\n";</a:t>
            </a:r>
            <a:endParaRPr lang="en-US" altLang="ja-JP" sz="2000" smtClean="0">
              <a:solidFill>
                <a:srgbClr val="FF0000"/>
              </a:solidFill>
              <a:latin typeface="VL ゴシック" pitchFamily="1" charset="-128"/>
              <a:ea typeface="VL ゴシック" pitchFamily="1" charset="-128"/>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Flyweight</a:t>
            </a:r>
            <a:endParaRPr kumimoji="1" lang="ja-JP" altLang="en-US"/>
          </a:p>
        </p:txBody>
      </p:sp>
      <p:sp>
        <p:nvSpPr>
          <p:cNvPr id="3" name="コンテンツ プレースホルダ 2"/>
          <p:cNvSpPr>
            <a:spLocks noGrp="1"/>
          </p:cNvSpPr>
          <p:nvPr>
            <p:ph idx="1"/>
          </p:nvPr>
        </p:nvSpPr>
        <p:spPr>
          <a:xfrm>
            <a:off x="457200" y="928670"/>
            <a:ext cx="8472518" cy="642942"/>
          </a:xfrm>
        </p:spPr>
        <p:txBody>
          <a:bodyPr>
            <a:normAutofit/>
          </a:bodyPr>
          <a:lstStyle/>
          <a:p>
            <a:pPr>
              <a:buNone/>
            </a:pPr>
            <a:r>
              <a:rPr kumimoji="1" lang="ja-JP" altLang="en-US" smtClean="0"/>
              <a:t>リソースの共有</a:t>
            </a:r>
            <a:endParaRPr kumimoji="1" lang="ja-JP" altLang="en-US"/>
          </a:p>
        </p:txBody>
      </p:sp>
      <p:sp>
        <p:nvSpPr>
          <p:cNvPr id="4" name="テキスト ボックス 3"/>
          <p:cNvSpPr txBox="1"/>
          <p:nvPr/>
        </p:nvSpPr>
        <p:spPr>
          <a:xfrm>
            <a:off x="214282" y="1714488"/>
            <a:ext cx="8715436" cy="2246769"/>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using boost::flyweights::flyweight;</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flyweight&lt;std::string&gt; f1(</a:t>
            </a:r>
            <a:r>
              <a:rPr lang="en-US" altLang="ja-JP" sz="2000" smtClean="0">
                <a:solidFill>
                  <a:srgbClr val="FF0000"/>
                </a:solidFill>
                <a:latin typeface="VL ゴシック" pitchFamily="1" charset="-128"/>
                <a:ea typeface="VL ゴシック" pitchFamily="1" charset="-128"/>
              </a:rPr>
              <a:t>"abc"</a:t>
            </a:r>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flyweight&lt;std::string&gt; f2(</a:t>
            </a:r>
            <a:r>
              <a:rPr lang="en-US" altLang="ja-JP" sz="2000" smtClean="0">
                <a:solidFill>
                  <a:srgbClr val="FF0000"/>
                </a:solidFill>
                <a:latin typeface="VL ゴシック" pitchFamily="1" charset="-128"/>
                <a:ea typeface="VL ゴシック" pitchFamily="1" charset="-128"/>
              </a:rPr>
              <a:t>"abc"</a:t>
            </a:r>
            <a:r>
              <a:rPr lang="en-US" altLang="ja-JP" sz="2000" smtClean="0">
                <a:latin typeface="VL ゴシック" pitchFamily="1" charset="-128"/>
                <a:ea typeface="VL ゴシック" pitchFamily="1" charset="-128"/>
              </a:rPr>
              <a:t>);</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f1</a:t>
            </a:r>
            <a:r>
              <a:rPr lang="ja-JP" altLang="en-US" sz="2000" smtClean="0">
                <a:latin typeface="VL ゴシック" pitchFamily="1" charset="-128"/>
                <a:ea typeface="VL ゴシック" pitchFamily="1" charset="-128"/>
              </a:rPr>
              <a:t>と</a:t>
            </a:r>
            <a:r>
              <a:rPr lang="en-US" altLang="ja-JP" sz="2000" smtClean="0">
                <a:latin typeface="VL ゴシック" pitchFamily="1" charset="-128"/>
                <a:ea typeface="VL ゴシック" pitchFamily="1" charset="-128"/>
              </a:rPr>
              <a:t>f2</a:t>
            </a:r>
            <a:r>
              <a:rPr lang="ja-JP" altLang="en-US" sz="2000" smtClean="0">
                <a:latin typeface="VL ゴシック" pitchFamily="1" charset="-128"/>
                <a:ea typeface="VL ゴシック" pitchFamily="1" charset="-128"/>
              </a:rPr>
              <a:t>は同じオブジェクトを指している</a:t>
            </a:r>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assert(</a:t>
            </a:r>
            <a:r>
              <a:rPr lang="en-US" altLang="ja-JP" sz="2000" smtClean="0">
                <a:solidFill>
                  <a:srgbClr val="FF0000"/>
                </a:solidFill>
                <a:latin typeface="VL ゴシック" pitchFamily="1" charset="-128"/>
                <a:ea typeface="VL ゴシック" pitchFamily="1" charset="-128"/>
              </a:rPr>
              <a:t>&amp;f1.get() == &amp;f2.get()</a:t>
            </a:r>
            <a:r>
              <a:rPr lang="en-US" altLang="ja-JP" sz="2000" smtClean="0">
                <a:latin typeface="VL ゴシック" pitchFamily="1" charset="-128"/>
                <a:ea typeface="VL ゴシック" pitchFamily="1" charset="-128"/>
              </a:rPr>
              <a:t>);</a:t>
            </a:r>
            <a:endParaRPr lang="ja-JP" altLang="en-US" sz="2000" smtClean="0">
              <a:latin typeface="VL ゴシック" pitchFamily="1" charset="-128"/>
              <a:ea typeface="VL ゴシック" pitchFamily="1" charset="-128"/>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Foreach</a:t>
            </a:r>
            <a:endParaRPr kumimoji="1" lang="ja-JP" altLang="en-US"/>
          </a:p>
        </p:txBody>
      </p:sp>
      <p:sp>
        <p:nvSpPr>
          <p:cNvPr id="3" name="コンテンツ プレースホルダ 2"/>
          <p:cNvSpPr>
            <a:spLocks noGrp="1"/>
          </p:cNvSpPr>
          <p:nvPr>
            <p:ph idx="1"/>
          </p:nvPr>
        </p:nvSpPr>
        <p:spPr>
          <a:xfrm>
            <a:off x="457200" y="928670"/>
            <a:ext cx="8472518" cy="642942"/>
          </a:xfrm>
        </p:spPr>
        <p:txBody>
          <a:bodyPr>
            <a:normAutofit/>
          </a:bodyPr>
          <a:lstStyle/>
          <a:p>
            <a:pPr>
              <a:buNone/>
            </a:pPr>
            <a:r>
              <a:rPr kumimoji="1" lang="en-US" altLang="ja-JP" smtClean="0"/>
              <a:t>foreach</a:t>
            </a:r>
            <a:r>
              <a:rPr kumimoji="1" lang="ja-JP" altLang="en-US" smtClean="0"/>
              <a:t>文。コンテナ</a:t>
            </a:r>
            <a:r>
              <a:rPr kumimoji="1" lang="en-US" altLang="ja-JP" smtClean="0"/>
              <a:t>/</a:t>
            </a:r>
            <a:r>
              <a:rPr kumimoji="1" lang="ja-JP" altLang="en-US" smtClean="0"/>
              <a:t>配列を順番に処理する</a:t>
            </a:r>
            <a:endParaRPr kumimoji="1" lang="ja-JP" altLang="en-US"/>
          </a:p>
        </p:txBody>
      </p:sp>
      <p:sp>
        <p:nvSpPr>
          <p:cNvPr id="4" name="テキスト ボックス 3"/>
          <p:cNvSpPr txBox="1"/>
          <p:nvPr/>
        </p:nvSpPr>
        <p:spPr>
          <a:xfrm>
            <a:off x="214282" y="1714488"/>
            <a:ext cx="8715436" cy="2554545"/>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vector&lt;string&gt; v;</a:t>
            </a:r>
          </a:p>
          <a:p>
            <a:r>
              <a:rPr lang="en-US" altLang="ja-JP" sz="2000" smtClean="0">
                <a:latin typeface="VL ゴシック" pitchFamily="1" charset="-128"/>
                <a:ea typeface="VL ゴシック" pitchFamily="1" charset="-128"/>
              </a:rPr>
              <a:t>v.push_back("abc");</a:t>
            </a:r>
          </a:p>
          <a:p>
            <a:r>
              <a:rPr lang="en-US" altLang="ja-JP" sz="2000" smtClean="0">
                <a:latin typeface="VL ゴシック" pitchFamily="1" charset="-128"/>
                <a:ea typeface="VL ゴシック" pitchFamily="1" charset="-128"/>
              </a:rPr>
              <a:t>v.push_back("123");</a:t>
            </a:r>
          </a:p>
          <a:p>
            <a:r>
              <a:rPr lang="en-US" altLang="ja-JP" sz="2000" smtClean="0">
                <a:latin typeface="VL ゴシック" pitchFamily="1" charset="-128"/>
                <a:ea typeface="VL ゴシック" pitchFamily="1" charset="-128"/>
              </a:rPr>
              <a:t>v.push_back("xyz");</a:t>
            </a:r>
          </a:p>
          <a:p>
            <a:endParaRPr lang="en-US" altLang="ja-JP" sz="2000" smtClean="0">
              <a:latin typeface="VL ゴシック" pitchFamily="1" charset="-128"/>
              <a:ea typeface="VL ゴシック" pitchFamily="1" charset="-128"/>
            </a:endParaRPr>
          </a:p>
          <a:p>
            <a:r>
              <a:rPr lang="en-US" altLang="ja-JP" sz="2000" smtClean="0">
                <a:solidFill>
                  <a:srgbClr val="FF0000"/>
                </a:solidFill>
                <a:latin typeface="VL ゴシック" pitchFamily="1" charset="-128"/>
                <a:ea typeface="VL ゴシック" pitchFamily="1" charset="-128"/>
              </a:rPr>
              <a:t>BOOST_FOREACH (const string&amp; s, v)</a:t>
            </a:r>
            <a:r>
              <a:rPr lang="en-US" altLang="ja-JP" sz="2000" smtClean="0">
                <a:latin typeface="VL ゴシック" pitchFamily="1" charset="-128"/>
                <a:ea typeface="VL ゴシック" pitchFamily="1" charset="-128"/>
              </a:rPr>
              <a:t> {</a:t>
            </a:r>
          </a:p>
          <a:p>
            <a:r>
              <a:rPr lang="en-US" altLang="ja-JP" sz="2000" smtClean="0">
                <a:latin typeface="VL ゴシック" pitchFamily="1" charset="-128"/>
                <a:ea typeface="VL ゴシック" pitchFamily="1" charset="-128"/>
              </a:rPr>
              <a:t>  cout &lt;&lt; s &lt;&lt; endl;</a:t>
            </a:r>
          </a:p>
          <a:p>
            <a:r>
              <a:rPr lang="en-US" altLang="ja-JP" sz="2000" smtClean="0">
                <a:latin typeface="VL ゴシック" pitchFamily="1" charset="-128"/>
                <a:ea typeface="VL ゴシック" pitchFamily="1" charset="-128"/>
              </a:rPr>
              <a:t>}</a:t>
            </a:r>
            <a:endParaRPr lang="ja-JP" altLang="en-US" sz="2000" smtClean="0">
              <a:latin typeface="VL ゴシック" pitchFamily="1" charset="-128"/>
              <a:ea typeface="VL ゴシック" pitchFamily="1" charset="-128"/>
            </a:endParaRPr>
          </a:p>
        </p:txBody>
      </p:sp>
      <p:sp>
        <p:nvSpPr>
          <p:cNvPr id="5" name="テキスト ボックス 4"/>
          <p:cNvSpPr txBox="1"/>
          <p:nvPr/>
        </p:nvSpPr>
        <p:spPr>
          <a:xfrm>
            <a:off x="214282" y="4429132"/>
            <a:ext cx="8715436" cy="923330"/>
          </a:xfrm>
          <a:prstGeom prst="rect">
            <a:avLst/>
          </a:prstGeom>
          <a:solidFill>
            <a:srgbClr val="00B050"/>
          </a:solidFill>
          <a:ln>
            <a:solidFill>
              <a:schemeClr val="tx1"/>
            </a:solidFill>
          </a:ln>
        </p:spPr>
        <p:txBody>
          <a:bodyPr wrap="square" rtlCol="0">
            <a:spAutoFit/>
          </a:bodyPr>
          <a:lstStyle/>
          <a:p>
            <a:r>
              <a:rPr kumimoji="1" lang="en-US" altLang="ja-JP" smtClean="0"/>
              <a:t>abc</a:t>
            </a:r>
          </a:p>
          <a:p>
            <a:r>
              <a:rPr lang="en-US" altLang="ja-JP" smtClean="0"/>
              <a:t>123</a:t>
            </a:r>
          </a:p>
          <a:p>
            <a:r>
              <a:rPr kumimoji="1" lang="en-US" altLang="ja-JP" smtClean="0"/>
              <a:t>xyz</a:t>
            </a:r>
            <a:endParaRPr kumimoji="1" lang="ja-JP"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smtClean="0"/>
              <a:t>本日紹介するライブラリ</a:t>
            </a:r>
            <a:endParaRPr kumimoji="1" lang="ja-JP" altLang="en-US"/>
          </a:p>
        </p:txBody>
      </p:sp>
      <p:sp>
        <p:nvSpPr>
          <p:cNvPr id="3" name="コンテンツ プレースホルダ 2"/>
          <p:cNvSpPr>
            <a:spLocks noGrp="1"/>
          </p:cNvSpPr>
          <p:nvPr>
            <p:ph idx="1"/>
          </p:nvPr>
        </p:nvSpPr>
        <p:spPr>
          <a:xfrm>
            <a:off x="214314" y="785794"/>
            <a:ext cx="2000232" cy="5929354"/>
          </a:xfrm>
          <a:noFill/>
          <a:ln>
            <a:solidFill>
              <a:schemeClr val="tx1"/>
            </a:solidFill>
          </a:ln>
        </p:spPr>
        <p:txBody>
          <a:bodyPr>
            <a:normAutofit fontScale="92500" lnSpcReduction="10000"/>
          </a:bodyPr>
          <a:lstStyle/>
          <a:p>
            <a:pPr>
              <a:buNone/>
            </a:pPr>
            <a:r>
              <a:rPr lang="en-US" altLang="ja-JP" sz="1800" smtClean="0"/>
              <a:t>01.Accumulators</a:t>
            </a:r>
          </a:p>
          <a:p>
            <a:pPr>
              <a:buNone/>
            </a:pPr>
            <a:r>
              <a:rPr lang="en-US" altLang="ja-JP" sz="1800" smtClean="0"/>
              <a:t>02.Any</a:t>
            </a:r>
          </a:p>
          <a:p>
            <a:pPr>
              <a:buNone/>
            </a:pPr>
            <a:r>
              <a:rPr lang="en-US" altLang="ja-JP" sz="1800" smtClean="0"/>
              <a:t>03.Array</a:t>
            </a:r>
          </a:p>
          <a:p>
            <a:pPr>
              <a:buNone/>
            </a:pPr>
            <a:r>
              <a:rPr lang="en-US" altLang="ja-JP" sz="1800" smtClean="0"/>
              <a:t>04.Asio</a:t>
            </a:r>
          </a:p>
          <a:p>
            <a:pPr>
              <a:buNone/>
            </a:pPr>
            <a:r>
              <a:rPr lang="en-US" altLang="ja-JP" sz="1800" smtClean="0"/>
              <a:t>05.Assign</a:t>
            </a:r>
          </a:p>
          <a:p>
            <a:pPr>
              <a:buNone/>
            </a:pPr>
            <a:r>
              <a:rPr lang="en-US" altLang="ja-JP" sz="1800" smtClean="0"/>
              <a:t>06.Bimap</a:t>
            </a:r>
          </a:p>
          <a:p>
            <a:pPr>
              <a:buNone/>
            </a:pPr>
            <a:r>
              <a:rPr lang="en-US" altLang="ja-JP" sz="1800" smtClean="0"/>
              <a:t>07.Bind</a:t>
            </a:r>
          </a:p>
          <a:p>
            <a:pPr>
              <a:buNone/>
            </a:pPr>
            <a:r>
              <a:rPr lang="en-US" altLang="ja-JP" sz="1800" smtClean="0"/>
              <a:t>08.Circular Buffer</a:t>
            </a:r>
          </a:p>
          <a:p>
            <a:pPr>
              <a:buNone/>
            </a:pPr>
            <a:r>
              <a:rPr lang="en-US" altLang="ja-JP" sz="1800" smtClean="0"/>
              <a:t>09.Compressed Pair</a:t>
            </a:r>
          </a:p>
          <a:p>
            <a:pPr>
              <a:buNone/>
            </a:pPr>
            <a:r>
              <a:rPr lang="en-US" altLang="ja-JP" sz="1800" smtClean="0"/>
              <a:t>10.Concept Check</a:t>
            </a:r>
          </a:p>
          <a:p>
            <a:pPr>
              <a:buNone/>
            </a:pPr>
            <a:r>
              <a:rPr lang="en-US" altLang="ja-JP" sz="1800" smtClean="0"/>
              <a:t>11.Conversion</a:t>
            </a:r>
          </a:p>
          <a:p>
            <a:pPr>
              <a:buNone/>
            </a:pPr>
            <a:r>
              <a:rPr lang="en-US" altLang="ja-JP" sz="1800" smtClean="0"/>
              <a:t>12.CRC</a:t>
            </a:r>
          </a:p>
          <a:p>
            <a:pPr>
              <a:buNone/>
            </a:pPr>
            <a:r>
              <a:rPr lang="en-US" altLang="ja-JP" sz="1800" smtClean="0"/>
              <a:t>13.Date Time</a:t>
            </a:r>
          </a:p>
          <a:p>
            <a:pPr>
              <a:buNone/>
            </a:pPr>
            <a:r>
              <a:rPr lang="en-US" altLang="ja-JP" sz="1800" smtClean="0"/>
              <a:t>14.Dynamic Bitset</a:t>
            </a:r>
          </a:p>
          <a:p>
            <a:pPr>
              <a:buNone/>
            </a:pPr>
            <a:r>
              <a:rPr lang="en-US" altLang="ja-JP" sz="1800" smtClean="0"/>
              <a:t>15.Enable If</a:t>
            </a:r>
          </a:p>
          <a:p>
            <a:pPr>
              <a:buNone/>
            </a:pPr>
            <a:r>
              <a:rPr lang="en-US" altLang="ja-JP" sz="1800" smtClean="0"/>
              <a:t>16.Exception</a:t>
            </a:r>
          </a:p>
          <a:p>
            <a:pPr>
              <a:buNone/>
            </a:pPr>
            <a:r>
              <a:rPr lang="en-US" altLang="ja-JP" sz="1800" smtClean="0"/>
              <a:t>17.Filesystem</a:t>
            </a:r>
          </a:p>
          <a:p>
            <a:pPr>
              <a:buNone/>
            </a:pPr>
            <a:r>
              <a:rPr lang="en-US" altLang="ja-JP" sz="1800" smtClean="0"/>
              <a:t>18.Flyweight</a:t>
            </a:r>
          </a:p>
          <a:p>
            <a:pPr>
              <a:buNone/>
            </a:pPr>
            <a:r>
              <a:rPr lang="en-US" altLang="ja-JP" sz="1800" smtClean="0"/>
              <a:t>19.Foreach</a:t>
            </a:r>
          </a:p>
          <a:p>
            <a:pPr>
              <a:buNone/>
            </a:pPr>
            <a:r>
              <a:rPr lang="en-US" altLang="ja-JP" sz="1800" smtClean="0"/>
              <a:t>20.Format</a:t>
            </a:r>
          </a:p>
        </p:txBody>
      </p:sp>
      <p:sp>
        <p:nvSpPr>
          <p:cNvPr id="4" name="コンテンツ プレースホルダ 2"/>
          <p:cNvSpPr txBox="1">
            <a:spLocks/>
          </p:cNvSpPr>
          <p:nvPr/>
        </p:nvSpPr>
        <p:spPr>
          <a:xfrm>
            <a:off x="2285984" y="785794"/>
            <a:ext cx="2286016" cy="5929354"/>
          </a:xfrm>
          <a:prstGeom prst="rect">
            <a:avLst/>
          </a:prstGeom>
          <a:ln>
            <a:solidFill>
              <a:schemeClr val="tx1"/>
            </a:solidFill>
          </a:ln>
        </p:spPr>
        <p:txBody>
          <a:bodyPr vert="horz" lIns="91440" tIns="45720" rIns="91440" bIns="45720" rtlCol="0">
            <a:noAutofit/>
          </a:bodyPr>
          <a:lstStyle/>
          <a:p>
            <a:pPr>
              <a:buNone/>
            </a:pPr>
            <a:r>
              <a:rPr lang="en-US" altLang="ja-JP" sz="1700" smtClean="0"/>
              <a:t>21.Function</a:t>
            </a:r>
          </a:p>
          <a:p>
            <a:pPr>
              <a:buNone/>
            </a:pPr>
            <a:r>
              <a:rPr lang="en-US" altLang="ja-JP" sz="1700" smtClean="0"/>
              <a:t>22.Function Types</a:t>
            </a:r>
          </a:p>
          <a:p>
            <a:pPr>
              <a:buNone/>
            </a:pPr>
            <a:r>
              <a:rPr lang="en-US" altLang="ja-JP" sz="1700" smtClean="0"/>
              <a:t>23.Fusion</a:t>
            </a:r>
          </a:p>
          <a:p>
            <a:pPr>
              <a:buNone/>
            </a:pPr>
            <a:r>
              <a:rPr lang="en-US" altLang="ja-JP" sz="1700" smtClean="0"/>
              <a:t>24.GIL</a:t>
            </a:r>
          </a:p>
          <a:p>
            <a:pPr>
              <a:buNone/>
            </a:pPr>
            <a:r>
              <a:rPr lang="en-US" altLang="ja-JP" sz="1700" smtClean="0"/>
              <a:t>25.Graph</a:t>
            </a:r>
          </a:p>
          <a:p>
            <a:pPr>
              <a:buNone/>
            </a:pPr>
            <a:r>
              <a:rPr lang="en-US" altLang="ja-JP" sz="1700" smtClean="0"/>
              <a:t>26.Interprocess</a:t>
            </a:r>
          </a:p>
          <a:p>
            <a:pPr>
              <a:buNone/>
            </a:pPr>
            <a:r>
              <a:rPr lang="en-US" altLang="ja-JP" sz="1700" smtClean="0"/>
              <a:t>27.Interval</a:t>
            </a:r>
          </a:p>
          <a:p>
            <a:pPr>
              <a:buNone/>
            </a:pPr>
            <a:r>
              <a:rPr lang="en-US" altLang="ja-JP" sz="1700" smtClean="0"/>
              <a:t>28.Intrusive</a:t>
            </a:r>
          </a:p>
          <a:p>
            <a:pPr>
              <a:buNone/>
            </a:pPr>
            <a:r>
              <a:rPr lang="en-US" altLang="ja-JP" sz="1700" smtClean="0"/>
              <a:t>29.IO State Server</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700" b="0" i="0" u="none" strike="noStrike" kern="1200" cap="none" spc="0" normalizeH="0" baseline="0" noProof="0" smtClean="0">
                <a:ln>
                  <a:noFill/>
                </a:ln>
                <a:solidFill>
                  <a:schemeClr val="tx1"/>
                </a:solidFill>
                <a:effectLst/>
                <a:uLnTx/>
                <a:uFillTx/>
                <a:latin typeface="+mn-lt"/>
                <a:ea typeface="+mn-ea"/>
                <a:cs typeface="+mn-cs"/>
              </a:rPr>
              <a:t>30.Iostreams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700" b="0" i="0" u="none" strike="noStrike" kern="1200" cap="none" spc="0" normalizeH="0" baseline="0" noProof="0" smtClean="0">
                <a:ln>
                  <a:noFill/>
                </a:ln>
                <a:solidFill>
                  <a:schemeClr val="tx1"/>
                </a:solidFill>
                <a:effectLst/>
                <a:uLnTx/>
                <a:uFillTx/>
                <a:latin typeface="+mn-lt"/>
                <a:ea typeface="+mn-ea"/>
                <a:cs typeface="+mn-cs"/>
              </a:rPr>
              <a:t>31.Iterators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700" b="0" i="0" u="none" strike="noStrike" kern="1200" cap="none" spc="0" normalizeH="0" baseline="0" noProof="0" smtClean="0">
                <a:ln>
                  <a:noFill/>
                </a:ln>
                <a:solidFill>
                  <a:schemeClr val="tx1"/>
                </a:solidFill>
                <a:effectLst/>
                <a:uLnTx/>
                <a:uFillTx/>
                <a:latin typeface="+mn-lt"/>
                <a:ea typeface="+mn-ea"/>
                <a:cs typeface="+mn-cs"/>
              </a:rPr>
              <a:t>32.Lambda</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700" b="0" i="0" u="none" strike="noStrike" kern="1200" cap="none" spc="0" normalizeH="0" baseline="0" noProof="0" smtClean="0">
                <a:ln>
                  <a:noFill/>
                </a:ln>
                <a:solidFill>
                  <a:schemeClr val="tx1"/>
                </a:solidFill>
                <a:effectLst/>
                <a:uLnTx/>
                <a:uFillTx/>
                <a:latin typeface="+mn-lt"/>
                <a:ea typeface="+mn-ea"/>
                <a:cs typeface="+mn-cs"/>
              </a:rPr>
              <a:t>33.Math</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700" b="0" i="0" u="none" strike="noStrike" kern="1200" cap="none" spc="0" normalizeH="0" baseline="0" noProof="0" smtClean="0">
                <a:ln>
                  <a:noFill/>
                </a:ln>
                <a:solidFill>
                  <a:schemeClr val="tx1"/>
                </a:solidFill>
                <a:effectLst/>
                <a:uLnTx/>
                <a:uFillTx/>
                <a:latin typeface="+mn-lt"/>
                <a:ea typeface="+mn-ea"/>
                <a:cs typeface="+mn-cs"/>
              </a:rPr>
              <a:t>34.Member Function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700" b="0" i="0" u="none" strike="noStrike" kern="1200" cap="none" spc="0" normalizeH="0" baseline="0" noProof="0" smtClean="0">
                <a:ln>
                  <a:noFill/>
                </a:ln>
                <a:solidFill>
                  <a:schemeClr val="tx1"/>
                </a:solidFill>
                <a:effectLst/>
                <a:uLnTx/>
                <a:uFillTx/>
                <a:latin typeface="+mn-lt"/>
                <a:ea typeface="+mn-ea"/>
                <a:cs typeface="+mn-cs"/>
              </a:rPr>
              <a:t>35.MPL</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700" b="0" i="0" u="none" strike="noStrike" kern="1200" cap="none" spc="0" normalizeH="0" baseline="0" noProof="0" smtClean="0">
                <a:ln>
                  <a:noFill/>
                </a:ln>
                <a:solidFill>
                  <a:schemeClr val="tx1"/>
                </a:solidFill>
                <a:effectLst/>
                <a:uLnTx/>
                <a:uFillTx/>
                <a:latin typeface="+mn-lt"/>
                <a:ea typeface="+mn-ea"/>
                <a:cs typeface="+mn-cs"/>
              </a:rPr>
              <a:t>36.Multi Array</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700" b="0" i="0" u="none" strike="noStrike" kern="1200" cap="none" spc="0" normalizeH="0" baseline="0" noProof="0" smtClean="0">
                <a:ln>
                  <a:noFill/>
                </a:ln>
                <a:solidFill>
                  <a:schemeClr val="tx1"/>
                </a:solidFill>
                <a:effectLst/>
                <a:uLnTx/>
                <a:uFillTx/>
                <a:latin typeface="+mn-lt"/>
                <a:ea typeface="+mn-ea"/>
                <a:cs typeface="+mn-cs"/>
              </a:rPr>
              <a:t>37.Multi Index</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700" b="0" i="0" u="none" strike="noStrike" kern="1200" cap="none" spc="0" normalizeH="0" baseline="0" noProof="0" smtClean="0">
                <a:ln>
                  <a:noFill/>
                </a:ln>
                <a:solidFill>
                  <a:schemeClr val="tx1"/>
                </a:solidFill>
                <a:effectLst/>
                <a:uLnTx/>
                <a:uFillTx/>
                <a:latin typeface="+mn-lt"/>
                <a:ea typeface="+mn-ea"/>
                <a:cs typeface="+mn-cs"/>
              </a:rPr>
              <a:t>38.Numeric Conversion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700" b="0" i="0" u="none" strike="noStrike" kern="1200" cap="none" spc="0" normalizeH="0" baseline="0" noProof="0" smtClean="0">
                <a:ln>
                  <a:noFill/>
                </a:ln>
                <a:solidFill>
                  <a:schemeClr val="tx1"/>
                </a:solidFill>
                <a:effectLst/>
                <a:uLnTx/>
                <a:uFillTx/>
                <a:latin typeface="+mn-lt"/>
                <a:ea typeface="+mn-ea"/>
                <a:cs typeface="+mn-cs"/>
              </a:rPr>
              <a:t>39.Operators</a:t>
            </a:r>
          </a:p>
          <a:p>
            <a:pPr marL="342900" indent="-342900">
              <a:spcBef>
                <a:spcPct val="20000"/>
              </a:spcBef>
              <a:defRPr/>
            </a:pPr>
            <a:r>
              <a:rPr lang="en-US" altLang="ja-JP" sz="1600" smtClean="0"/>
              <a:t>40.Optional</a:t>
            </a:r>
          </a:p>
        </p:txBody>
      </p:sp>
      <p:sp>
        <p:nvSpPr>
          <p:cNvPr id="5" name="コンテンツ プレースホルダ 2"/>
          <p:cNvSpPr txBox="1">
            <a:spLocks/>
          </p:cNvSpPr>
          <p:nvPr/>
        </p:nvSpPr>
        <p:spPr>
          <a:xfrm>
            <a:off x="4643438" y="785818"/>
            <a:ext cx="2143140" cy="5929330"/>
          </a:xfrm>
          <a:prstGeom prst="rect">
            <a:avLst/>
          </a:prstGeom>
          <a:ln>
            <a:solidFill>
              <a:schemeClr val="tx1"/>
            </a:solidFill>
          </a:ln>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600" b="0" i="0" u="none" strike="noStrike" kern="1200" cap="none" spc="0" normalizeH="0" baseline="0" noProof="0" smtClean="0">
                <a:ln>
                  <a:noFill/>
                </a:ln>
                <a:solidFill>
                  <a:schemeClr val="tx1"/>
                </a:solidFill>
                <a:effectLst/>
                <a:uLnTx/>
                <a:uFillTx/>
                <a:latin typeface="+mn-lt"/>
                <a:ea typeface="+mn-ea"/>
                <a:cs typeface="+mn-cs"/>
              </a:rPr>
              <a:t>41.Parameter</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600" b="0" i="0" u="none" strike="noStrike" kern="1200" cap="none" spc="0" normalizeH="0" baseline="0" noProof="0" smtClean="0">
                <a:ln>
                  <a:noFill/>
                </a:ln>
                <a:solidFill>
                  <a:schemeClr val="tx1"/>
                </a:solidFill>
                <a:effectLst/>
                <a:uLnTx/>
                <a:uFillTx/>
                <a:latin typeface="+mn-lt"/>
                <a:ea typeface="+mn-ea"/>
                <a:cs typeface="+mn-cs"/>
              </a:rPr>
              <a:t>42.Pointer Container</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600" b="0" i="0" u="none" strike="noStrike" kern="1200" cap="none" spc="0" normalizeH="0" baseline="0" noProof="0" smtClean="0">
                <a:ln>
                  <a:noFill/>
                </a:ln>
                <a:solidFill>
                  <a:schemeClr val="tx1"/>
                </a:solidFill>
                <a:effectLst/>
                <a:uLnTx/>
                <a:uFillTx/>
                <a:latin typeface="+mn-lt"/>
                <a:ea typeface="+mn-ea"/>
                <a:cs typeface="+mn-cs"/>
              </a:rPr>
              <a:t>43.Pool</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600" b="0" i="0" u="none" strike="noStrike" kern="1200" cap="none" spc="0" normalizeH="0" baseline="0" noProof="0" smtClean="0">
                <a:ln>
                  <a:noFill/>
                </a:ln>
                <a:solidFill>
                  <a:schemeClr val="tx1"/>
                </a:solidFill>
                <a:effectLst/>
                <a:uLnTx/>
                <a:uFillTx/>
                <a:latin typeface="+mn-lt"/>
                <a:ea typeface="+mn-ea"/>
                <a:cs typeface="+mn-cs"/>
              </a:rPr>
              <a:t>44.Preprocessor</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600" b="0" i="0" u="none" strike="noStrike" kern="1200" cap="none" spc="0" normalizeH="0" baseline="0" noProof="0" smtClean="0">
                <a:ln>
                  <a:noFill/>
                </a:ln>
                <a:solidFill>
                  <a:schemeClr val="tx1"/>
                </a:solidFill>
                <a:effectLst/>
                <a:uLnTx/>
                <a:uFillTx/>
                <a:latin typeface="+mn-lt"/>
                <a:ea typeface="+mn-ea"/>
                <a:cs typeface="+mn-cs"/>
              </a:rPr>
              <a:t>45.Property Map</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600" b="0" i="0" u="none" strike="noStrike" kern="1200" cap="none" spc="0" normalizeH="0" baseline="0" noProof="0" smtClean="0">
                <a:ln>
                  <a:noFill/>
                </a:ln>
                <a:solidFill>
                  <a:schemeClr val="tx1"/>
                </a:solidFill>
                <a:effectLst/>
                <a:uLnTx/>
                <a:uFillTx/>
                <a:latin typeface="+mn-lt"/>
                <a:ea typeface="+mn-ea"/>
                <a:cs typeface="+mn-cs"/>
              </a:rPr>
              <a:t>46.Proto</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600" b="0" i="0" u="none" strike="noStrike" kern="1200" cap="none" spc="0" normalizeH="0" baseline="0" noProof="0" smtClean="0">
                <a:ln>
                  <a:noFill/>
                </a:ln>
                <a:solidFill>
                  <a:schemeClr val="tx1"/>
                </a:solidFill>
                <a:effectLst/>
                <a:uLnTx/>
                <a:uFillTx/>
                <a:latin typeface="+mn-lt"/>
                <a:ea typeface="+mn-ea"/>
                <a:cs typeface="+mn-cs"/>
              </a:rPr>
              <a:t>47.Python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600" b="0" i="0" u="none" strike="noStrike" kern="1200" cap="none" spc="0" normalizeH="0" baseline="0" noProof="0" smtClean="0">
                <a:ln>
                  <a:noFill/>
                </a:ln>
                <a:solidFill>
                  <a:schemeClr val="tx1"/>
                </a:solidFill>
                <a:effectLst/>
                <a:uLnTx/>
                <a:uFillTx/>
                <a:latin typeface="+mn-lt"/>
                <a:ea typeface="+mn-ea"/>
                <a:cs typeface="+mn-cs"/>
              </a:rPr>
              <a:t>48.Random</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600" b="0" i="0" u="none" strike="noStrike" kern="1200" cap="none" spc="0" normalizeH="0" baseline="0" noProof="0" smtClean="0">
                <a:ln>
                  <a:noFill/>
                </a:ln>
                <a:solidFill>
                  <a:schemeClr val="tx1"/>
                </a:solidFill>
                <a:effectLst/>
                <a:uLnTx/>
                <a:uFillTx/>
                <a:latin typeface="+mn-lt"/>
                <a:ea typeface="+mn-ea"/>
                <a:cs typeface="+mn-cs"/>
              </a:rPr>
              <a:t>49.Range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600" b="0" i="0" u="none" strike="noStrike" kern="1200" cap="none" spc="0" normalizeH="0" baseline="0" noProof="0" smtClean="0">
                <a:ln>
                  <a:noFill/>
                </a:ln>
                <a:solidFill>
                  <a:schemeClr val="tx1"/>
                </a:solidFill>
                <a:effectLst/>
                <a:uLnTx/>
                <a:uFillTx/>
                <a:latin typeface="+mn-lt"/>
                <a:ea typeface="+mn-ea"/>
                <a:cs typeface="+mn-cs"/>
              </a:rPr>
              <a:t>50.Ref</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600" b="0" i="0" u="none" strike="noStrike" kern="1200" cap="none" spc="0" normalizeH="0" baseline="0" noProof="0" smtClean="0">
                <a:ln>
                  <a:noFill/>
                </a:ln>
                <a:solidFill>
                  <a:schemeClr val="tx1"/>
                </a:solidFill>
                <a:effectLst/>
                <a:uLnTx/>
                <a:uFillTx/>
                <a:latin typeface="+mn-lt"/>
                <a:ea typeface="+mn-ea"/>
                <a:cs typeface="+mn-cs"/>
              </a:rPr>
              <a:t>51.Scope Exit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600" b="0" i="0" u="none" strike="noStrike" kern="1200" cap="none" spc="0" normalizeH="0" baseline="0" noProof="0" smtClean="0">
                <a:ln>
                  <a:noFill/>
                </a:ln>
                <a:solidFill>
                  <a:schemeClr val="tx1"/>
                </a:solidFill>
                <a:effectLst/>
                <a:uLnTx/>
                <a:uFillTx/>
                <a:latin typeface="+mn-lt"/>
                <a:ea typeface="+mn-ea"/>
                <a:cs typeface="+mn-cs"/>
              </a:rPr>
              <a:t>52.Serialization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600" b="0" i="0" u="none" strike="noStrike" kern="1200" cap="none" spc="0" normalizeH="0" baseline="0" noProof="0" smtClean="0">
                <a:ln>
                  <a:noFill/>
                </a:ln>
                <a:solidFill>
                  <a:schemeClr val="tx1"/>
                </a:solidFill>
                <a:effectLst/>
                <a:uLnTx/>
                <a:uFillTx/>
                <a:latin typeface="+mn-lt"/>
                <a:ea typeface="+mn-ea"/>
                <a:cs typeface="+mn-cs"/>
              </a:rPr>
              <a:t>53.Signals2</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600" b="0" i="0" u="none" strike="noStrike" kern="1200" cap="none" spc="0" normalizeH="0" baseline="0" noProof="0" smtClean="0">
                <a:ln>
                  <a:noFill/>
                </a:ln>
                <a:solidFill>
                  <a:schemeClr val="tx1"/>
                </a:solidFill>
                <a:effectLst/>
                <a:uLnTx/>
                <a:uFillTx/>
                <a:latin typeface="+mn-lt"/>
                <a:ea typeface="+mn-ea"/>
                <a:cs typeface="+mn-cs"/>
              </a:rPr>
              <a:t>54.Smart Pointers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600" b="0" i="0" u="none" strike="noStrike" kern="1200" cap="none" spc="0" normalizeH="0" baseline="0" noProof="0" smtClean="0">
                <a:ln>
                  <a:noFill/>
                </a:ln>
                <a:solidFill>
                  <a:schemeClr val="tx1"/>
                </a:solidFill>
                <a:effectLst/>
                <a:uLnTx/>
                <a:uFillTx/>
                <a:latin typeface="+mn-lt"/>
                <a:ea typeface="+mn-ea"/>
                <a:cs typeface="+mn-cs"/>
              </a:rPr>
              <a:t>55.Spirit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600" b="0" i="0" u="none" strike="noStrike" kern="1200" cap="none" spc="0" normalizeH="0" baseline="0" noProof="0" smtClean="0">
                <a:ln>
                  <a:noFill/>
                </a:ln>
                <a:solidFill>
                  <a:schemeClr val="tx1"/>
                </a:solidFill>
                <a:effectLst/>
                <a:uLnTx/>
                <a:uFillTx/>
                <a:latin typeface="+mn-lt"/>
                <a:ea typeface="+mn-ea"/>
                <a:cs typeface="+mn-cs"/>
              </a:rPr>
              <a:t>56.Statechart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600" b="0" i="0" u="none" strike="noStrike" kern="1200" cap="none" spc="0" normalizeH="0" baseline="0" noProof="0" smtClean="0">
                <a:ln>
                  <a:noFill/>
                </a:ln>
                <a:solidFill>
                  <a:schemeClr val="tx1"/>
                </a:solidFill>
                <a:effectLst/>
                <a:uLnTx/>
                <a:uFillTx/>
                <a:latin typeface="+mn-lt"/>
                <a:ea typeface="+mn-ea"/>
                <a:cs typeface="+mn-cs"/>
              </a:rPr>
              <a:t>57.Static Assert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600" b="0" i="0" u="none" strike="noStrike" kern="1200" cap="none" spc="0" normalizeH="0" baseline="0" noProof="0" smtClean="0">
                <a:ln>
                  <a:noFill/>
                </a:ln>
                <a:solidFill>
                  <a:schemeClr val="tx1"/>
                </a:solidFill>
                <a:effectLst/>
                <a:uLnTx/>
                <a:uFillTx/>
                <a:latin typeface="+mn-lt"/>
                <a:ea typeface="+mn-ea"/>
                <a:cs typeface="+mn-cs"/>
              </a:rPr>
              <a:t>58.String Algo</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altLang="ja-JP" sz="1600" smtClean="0"/>
              <a:t>59</a:t>
            </a:r>
            <a:r>
              <a:rPr kumimoji="1" lang="en-US" altLang="ja-JP" sz="1600" b="0" i="0" u="none" strike="noStrike" kern="1200" cap="none" spc="0" normalizeH="0" baseline="0" noProof="0" smtClean="0">
                <a:ln>
                  <a:noFill/>
                </a:ln>
                <a:solidFill>
                  <a:schemeClr val="tx1"/>
                </a:solidFill>
                <a:effectLst/>
                <a:uLnTx/>
                <a:uFillTx/>
                <a:latin typeface="+mn-lt"/>
                <a:ea typeface="+mn-ea"/>
                <a:cs typeface="+mn-cs"/>
              </a:rPr>
              <a:t>.Swap</a:t>
            </a:r>
          </a:p>
          <a:p>
            <a:pPr marL="342900" indent="-342900">
              <a:spcBef>
                <a:spcPct val="20000"/>
              </a:spcBef>
              <a:defRPr/>
            </a:pPr>
            <a:r>
              <a:rPr lang="en-US" altLang="ja-JP" sz="1600" smtClean="0"/>
              <a:t>60.System</a:t>
            </a:r>
          </a:p>
        </p:txBody>
      </p:sp>
      <p:sp>
        <p:nvSpPr>
          <p:cNvPr id="6" name="コンテンツ プレースホルダ 2"/>
          <p:cNvSpPr txBox="1">
            <a:spLocks/>
          </p:cNvSpPr>
          <p:nvPr/>
        </p:nvSpPr>
        <p:spPr>
          <a:xfrm>
            <a:off x="6858016" y="785794"/>
            <a:ext cx="2000232" cy="5929354"/>
          </a:xfrm>
          <a:prstGeom prst="rect">
            <a:avLst/>
          </a:prstGeom>
          <a:ln>
            <a:solidFill>
              <a:schemeClr val="tx1"/>
            </a:solidFill>
          </a:ln>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600" b="0" i="0" u="none" strike="noStrike" kern="1200" cap="none" spc="0" normalizeH="0" baseline="0" noProof="0" smtClean="0">
                <a:ln>
                  <a:noFill/>
                </a:ln>
                <a:solidFill>
                  <a:schemeClr val="tx1"/>
                </a:solidFill>
                <a:effectLst/>
                <a:uLnTx/>
                <a:uFillTx/>
                <a:latin typeface="+mn-lt"/>
                <a:ea typeface="+mn-ea"/>
                <a:cs typeface="+mn-cs"/>
              </a:rPr>
              <a:t>61.Test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600" b="0" i="0" u="none" strike="noStrike" kern="1200" cap="none" spc="0" normalizeH="0" baseline="0" noProof="0" smtClean="0">
                <a:ln>
                  <a:noFill/>
                </a:ln>
                <a:solidFill>
                  <a:schemeClr val="tx1"/>
                </a:solidFill>
                <a:effectLst/>
                <a:uLnTx/>
                <a:uFillTx/>
                <a:latin typeface="+mn-lt"/>
                <a:ea typeface="+mn-ea"/>
                <a:cs typeface="+mn-cs"/>
              </a:rPr>
              <a:t>62.Thread</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600" b="0" i="0" u="none" strike="noStrike" kern="1200" cap="none" spc="0" normalizeH="0" baseline="0" noProof="0" smtClean="0">
                <a:ln>
                  <a:noFill/>
                </a:ln>
                <a:solidFill>
                  <a:schemeClr val="tx1"/>
                </a:solidFill>
                <a:effectLst/>
                <a:uLnTx/>
                <a:uFillTx/>
                <a:latin typeface="+mn-lt"/>
                <a:ea typeface="+mn-ea"/>
                <a:cs typeface="+mn-cs"/>
              </a:rPr>
              <a:t>63.Timer</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600" b="0" i="0" u="none" strike="noStrike" kern="1200" cap="none" spc="0" normalizeH="0" baseline="0" noProof="0" smtClean="0">
                <a:ln>
                  <a:noFill/>
                </a:ln>
                <a:solidFill>
                  <a:schemeClr val="tx1"/>
                </a:solidFill>
                <a:effectLst/>
                <a:uLnTx/>
                <a:uFillTx/>
                <a:latin typeface="+mn-lt"/>
                <a:ea typeface="+mn-ea"/>
                <a:cs typeface="+mn-cs"/>
              </a:rPr>
              <a:t>64.Tokenizer</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600" b="0" i="0" u="none" strike="noStrike" kern="1200" cap="none" spc="0" normalizeH="0" baseline="0" noProof="0" smtClean="0">
                <a:ln>
                  <a:noFill/>
                </a:ln>
                <a:solidFill>
                  <a:schemeClr val="tx1"/>
                </a:solidFill>
                <a:effectLst/>
                <a:uLnTx/>
                <a:uFillTx/>
                <a:latin typeface="+mn-lt"/>
                <a:ea typeface="+mn-ea"/>
                <a:cs typeface="+mn-cs"/>
              </a:rPr>
              <a:t>65.Tribool</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600" b="0" i="0" u="none" strike="noStrike" kern="1200" cap="none" spc="0" normalizeH="0" baseline="0" noProof="0" smtClean="0">
                <a:ln>
                  <a:noFill/>
                </a:ln>
                <a:solidFill>
                  <a:schemeClr val="tx1"/>
                </a:solidFill>
                <a:effectLst/>
                <a:uLnTx/>
                <a:uFillTx/>
                <a:latin typeface="+mn-lt"/>
                <a:ea typeface="+mn-ea"/>
                <a:cs typeface="+mn-cs"/>
              </a:rPr>
              <a:t>66.Tuple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600" b="0" i="0" u="none" strike="noStrike" kern="1200" cap="none" spc="0" normalizeH="0" baseline="0" noProof="0" smtClean="0">
                <a:ln>
                  <a:noFill/>
                </a:ln>
                <a:solidFill>
                  <a:schemeClr val="tx1"/>
                </a:solidFill>
                <a:effectLst/>
                <a:uLnTx/>
                <a:uFillTx/>
                <a:latin typeface="+mn-lt"/>
                <a:ea typeface="+mn-ea"/>
                <a:cs typeface="+mn-cs"/>
              </a:rPr>
              <a:t>67.Typeof</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600" b="0" i="0" u="none" strike="noStrike" kern="1200" cap="none" spc="0" normalizeH="0" baseline="0" noProof="0" smtClean="0">
                <a:ln>
                  <a:noFill/>
                </a:ln>
                <a:solidFill>
                  <a:schemeClr val="tx1"/>
                </a:solidFill>
                <a:effectLst/>
                <a:uLnTx/>
                <a:uFillTx/>
                <a:latin typeface="+mn-lt"/>
                <a:ea typeface="+mn-ea"/>
                <a:cs typeface="+mn-cs"/>
              </a:rPr>
              <a:t>68.uBLAS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600" b="0" i="0" u="none" strike="noStrike" kern="1200" cap="none" spc="0" normalizeH="0" baseline="0" noProof="0" smtClean="0">
                <a:ln>
                  <a:noFill/>
                </a:ln>
                <a:solidFill>
                  <a:schemeClr val="tx1"/>
                </a:solidFill>
                <a:effectLst/>
                <a:uLnTx/>
                <a:uFillTx/>
                <a:latin typeface="+mn-lt"/>
                <a:ea typeface="+mn-ea"/>
                <a:cs typeface="+mn-cs"/>
              </a:rPr>
              <a:t>69.Units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600" b="0" i="0" u="none" strike="noStrike" kern="1200" cap="none" spc="0" normalizeH="0" baseline="0" noProof="0" smtClean="0">
                <a:ln>
                  <a:noFill/>
                </a:ln>
                <a:solidFill>
                  <a:schemeClr val="tx1"/>
                </a:solidFill>
                <a:effectLst/>
                <a:uLnTx/>
                <a:uFillTx/>
                <a:latin typeface="+mn-lt"/>
                <a:ea typeface="+mn-ea"/>
                <a:cs typeface="+mn-cs"/>
              </a:rPr>
              <a:t>70.Unordered</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600" b="0" i="0" u="none" strike="noStrike" kern="1200" cap="none" spc="0" normalizeH="0" baseline="0" noProof="0" smtClean="0">
                <a:ln>
                  <a:noFill/>
                </a:ln>
                <a:solidFill>
                  <a:schemeClr val="tx1"/>
                </a:solidFill>
                <a:effectLst/>
                <a:uLnTx/>
                <a:uFillTx/>
                <a:latin typeface="+mn-lt"/>
                <a:ea typeface="+mn-ea"/>
                <a:cs typeface="+mn-cs"/>
              </a:rPr>
              <a:t>71.Utility</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600" b="0" i="0" u="none" strike="noStrike" kern="1200" cap="none" spc="0" normalizeH="0" baseline="0" noProof="0" smtClean="0">
                <a:ln>
                  <a:noFill/>
                </a:ln>
                <a:solidFill>
                  <a:schemeClr val="tx1"/>
                </a:solidFill>
                <a:effectLst/>
                <a:uLnTx/>
                <a:uFillTx/>
                <a:latin typeface="+mn-lt"/>
                <a:ea typeface="+mn-ea"/>
                <a:cs typeface="+mn-cs"/>
              </a:rPr>
              <a:t>72.Variant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600" b="0" i="0" u="none" strike="noStrike" kern="1200" cap="none" spc="0" normalizeH="0" baseline="0" noProof="0" smtClean="0">
                <a:ln>
                  <a:noFill/>
                </a:ln>
                <a:solidFill>
                  <a:schemeClr val="tx1"/>
                </a:solidFill>
                <a:effectLst/>
                <a:uLnTx/>
                <a:uFillTx/>
                <a:latin typeface="+mn-lt"/>
                <a:ea typeface="+mn-ea"/>
                <a:cs typeface="+mn-cs"/>
              </a:rPr>
              <a:t>73.Wave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600" b="0" i="0" u="none" strike="noStrike" kern="1200" cap="none" spc="0" normalizeH="0" baseline="0" noProof="0" smtClean="0">
                <a:ln>
                  <a:noFill/>
                </a:ln>
                <a:solidFill>
                  <a:schemeClr val="tx1"/>
                </a:solidFill>
                <a:effectLst/>
                <a:uLnTx/>
                <a:uFillTx/>
                <a:latin typeface="+mn-lt"/>
                <a:ea typeface="+mn-ea"/>
                <a:cs typeface="+mn-cs"/>
              </a:rPr>
              <a:t>74.Xpressive</a:t>
            </a:r>
            <a:endParaRPr kumimoji="1" lang="ja-JP" altLang="en-US" sz="16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Format</a:t>
            </a:r>
            <a:endParaRPr kumimoji="1" lang="ja-JP" altLang="en-US"/>
          </a:p>
        </p:txBody>
      </p:sp>
      <p:sp>
        <p:nvSpPr>
          <p:cNvPr id="3" name="コンテンツ プレースホルダ 2"/>
          <p:cNvSpPr>
            <a:spLocks noGrp="1"/>
          </p:cNvSpPr>
          <p:nvPr>
            <p:ph idx="1"/>
          </p:nvPr>
        </p:nvSpPr>
        <p:spPr>
          <a:xfrm>
            <a:off x="457200" y="928670"/>
            <a:ext cx="8472518" cy="642942"/>
          </a:xfrm>
        </p:spPr>
        <p:txBody>
          <a:bodyPr>
            <a:normAutofit/>
          </a:bodyPr>
          <a:lstStyle/>
          <a:p>
            <a:pPr>
              <a:buNone/>
            </a:pPr>
            <a:r>
              <a:rPr kumimoji="1" lang="ja-JP" altLang="en-US" smtClean="0"/>
              <a:t>文字列のフォーマット</a:t>
            </a:r>
            <a:endParaRPr kumimoji="1" lang="ja-JP" altLang="en-US"/>
          </a:p>
        </p:txBody>
      </p:sp>
      <p:sp>
        <p:nvSpPr>
          <p:cNvPr id="4" name="テキスト ボックス 3"/>
          <p:cNvSpPr txBox="1"/>
          <p:nvPr/>
        </p:nvSpPr>
        <p:spPr>
          <a:xfrm>
            <a:off x="214282" y="1714488"/>
            <a:ext cx="8715436" cy="2246769"/>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 sprintf</a:t>
            </a:r>
            <a:r>
              <a:rPr lang="ja-JP" altLang="en-US" sz="2000" smtClean="0">
                <a:latin typeface="VL ゴシック" pitchFamily="1" charset="-128"/>
                <a:ea typeface="VL ゴシック" pitchFamily="1" charset="-128"/>
              </a:rPr>
              <a:t>風のフォーマット</a:t>
            </a:r>
          </a:p>
          <a:p>
            <a:r>
              <a:rPr lang="en-US" altLang="ja-JP" sz="2000" smtClean="0">
                <a:latin typeface="VL ゴシック" pitchFamily="1" charset="-128"/>
                <a:ea typeface="VL ゴシック" pitchFamily="1" charset="-128"/>
              </a:rPr>
              <a:t>string s1 = (</a:t>
            </a:r>
            <a:r>
              <a:rPr lang="en-US" altLang="ja-JP" sz="2000" smtClean="0">
                <a:solidFill>
                  <a:srgbClr val="FF0000"/>
                </a:solidFill>
                <a:latin typeface="VL ゴシック" pitchFamily="1" charset="-128"/>
                <a:ea typeface="VL ゴシック" pitchFamily="1" charset="-128"/>
              </a:rPr>
              <a:t>boost::format("this year is %d.") % 2009</a:t>
            </a:r>
            <a:r>
              <a:rPr lang="en-US" altLang="ja-JP" sz="2000" smtClean="0">
                <a:latin typeface="VL ゴシック" pitchFamily="1" charset="-128"/>
                <a:ea typeface="VL ゴシック" pitchFamily="1" charset="-128"/>
              </a:rPr>
              <a:t>).str();</a:t>
            </a:r>
          </a:p>
          <a:p>
            <a:r>
              <a:rPr lang="en-US" altLang="ja-JP" sz="2000" smtClean="0">
                <a:latin typeface="VL ゴシック" pitchFamily="1" charset="-128"/>
                <a:ea typeface="VL ゴシック" pitchFamily="1" charset="-128"/>
              </a:rPr>
              <a:t>cout &lt;&lt; s1 &lt;&lt; endl; // </a:t>
            </a:r>
            <a:r>
              <a:rPr lang="en-US" altLang="ja-JP" sz="2000" smtClean="0">
                <a:solidFill>
                  <a:srgbClr val="FF0000"/>
                </a:solidFill>
                <a:latin typeface="VL ゴシック" pitchFamily="1" charset="-128"/>
                <a:ea typeface="VL ゴシック" pitchFamily="1" charset="-128"/>
              </a:rPr>
              <a:t>this year is 2009.</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a:t>
            </a:r>
            <a:r>
              <a:rPr lang="ja-JP" altLang="en-US" sz="2000" smtClean="0">
                <a:latin typeface="VL ゴシック" pitchFamily="1" charset="-128"/>
                <a:ea typeface="VL ゴシック" pitchFamily="1" charset="-128"/>
              </a:rPr>
              <a:t>プレースホルダーによるフォーマット</a:t>
            </a:r>
          </a:p>
          <a:p>
            <a:r>
              <a:rPr lang="en-US" altLang="ja-JP" sz="2000" smtClean="0">
                <a:latin typeface="VL ゴシック" pitchFamily="1" charset="-128"/>
                <a:ea typeface="VL ゴシック" pitchFamily="1" charset="-128"/>
              </a:rPr>
              <a:t>string s2 = (boost::format("next year is </a:t>
            </a:r>
            <a:r>
              <a:rPr lang="en-US" altLang="ja-JP" sz="2000" smtClean="0">
                <a:solidFill>
                  <a:srgbClr val="FF0000"/>
                </a:solidFill>
                <a:latin typeface="VL ゴシック" pitchFamily="1" charset="-128"/>
                <a:ea typeface="VL ゴシック" pitchFamily="1" charset="-128"/>
              </a:rPr>
              <a:t>%1%</a:t>
            </a:r>
            <a:r>
              <a:rPr lang="en-US" altLang="ja-JP" sz="2000" smtClean="0">
                <a:latin typeface="VL ゴシック" pitchFamily="1" charset="-128"/>
                <a:ea typeface="VL ゴシック" pitchFamily="1" charset="-128"/>
              </a:rPr>
              <a:t>.") % 2010).str();</a:t>
            </a:r>
          </a:p>
          <a:p>
            <a:r>
              <a:rPr lang="en-US" altLang="ja-JP" sz="2000" smtClean="0">
                <a:latin typeface="VL ゴシック" pitchFamily="1" charset="-128"/>
                <a:ea typeface="VL ゴシック" pitchFamily="1" charset="-128"/>
              </a:rPr>
              <a:t>cout &lt;&lt; s2 &lt;&lt; endl; // </a:t>
            </a:r>
            <a:r>
              <a:rPr lang="en-US" altLang="ja-JP" sz="2000" smtClean="0">
                <a:solidFill>
                  <a:srgbClr val="FF0000"/>
                </a:solidFill>
                <a:latin typeface="VL ゴシック" pitchFamily="1" charset="-128"/>
                <a:ea typeface="VL ゴシック" pitchFamily="1" charset="-128"/>
              </a:rPr>
              <a:t>next year is 2010</a:t>
            </a:r>
            <a:endParaRPr lang="ja-JP" altLang="en-US" sz="2000" smtClean="0">
              <a:solidFill>
                <a:srgbClr val="FF0000"/>
              </a:solidFill>
              <a:latin typeface="VL ゴシック" pitchFamily="1" charset="-128"/>
              <a:ea typeface="VL ゴシック" pitchFamily="1" charset="-128"/>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Function</a:t>
            </a:r>
            <a:endParaRPr kumimoji="1" lang="ja-JP" altLang="en-US"/>
          </a:p>
        </p:txBody>
      </p:sp>
      <p:sp>
        <p:nvSpPr>
          <p:cNvPr id="3" name="コンテンツ プレースホルダ 2"/>
          <p:cNvSpPr>
            <a:spLocks noGrp="1"/>
          </p:cNvSpPr>
          <p:nvPr>
            <p:ph idx="1"/>
          </p:nvPr>
        </p:nvSpPr>
        <p:spPr>
          <a:xfrm>
            <a:off x="0" y="928670"/>
            <a:ext cx="9286908" cy="928694"/>
          </a:xfrm>
        </p:spPr>
        <p:txBody>
          <a:bodyPr>
            <a:noAutofit/>
          </a:bodyPr>
          <a:lstStyle/>
          <a:p>
            <a:pPr>
              <a:buNone/>
            </a:pPr>
            <a:r>
              <a:rPr kumimoji="1" lang="ja-JP" altLang="en-US" sz="2200" smtClean="0"/>
              <a:t>汎用関数オブジェクト</a:t>
            </a:r>
            <a:endParaRPr kumimoji="1" lang="en-US" altLang="ja-JP" sz="2200" smtClean="0"/>
          </a:p>
          <a:p>
            <a:pPr>
              <a:buNone/>
            </a:pPr>
            <a:r>
              <a:rPr lang="ja-JP" altLang="en-US" sz="2200" smtClean="0"/>
              <a:t>  テンプレート引数は関数の型ではなく関数の形</a:t>
            </a:r>
            <a:r>
              <a:rPr lang="en-US" altLang="ja-JP" sz="2200" smtClean="0"/>
              <a:t>(</a:t>
            </a:r>
            <a:r>
              <a:rPr lang="ja-JP" altLang="en-US" sz="2200" smtClean="0"/>
              <a:t>戻り値の型とパラメータの型</a:t>
            </a:r>
            <a:r>
              <a:rPr lang="en-US" altLang="ja-JP" sz="2200" smtClean="0"/>
              <a:t>)</a:t>
            </a:r>
            <a:endParaRPr kumimoji="1" lang="en-US" altLang="ja-JP" sz="2200" smtClean="0"/>
          </a:p>
        </p:txBody>
      </p:sp>
      <p:sp>
        <p:nvSpPr>
          <p:cNvPr id="4" name="テキスト ボックス 3"/>
          <p:cNvSpPr txBox="1"/>
          <p:nvPr/>
        </p:nvSpPr>
        <p:spPr>
          <a:xfrm>
            <a:off x="214282" y="1956753"/>
            <a:ext cx="8715436" cy="4401205"/>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int </a:t>
            </a:r>
            <a:r>
              <a:rPr lang="en-US" altLang="ja-JP" sz="2000" smtClean="0">
                <a:solidFill>
                  <a:srgbClr val="0070C0"/>
                </a:solidFill>
                <a:latin typeface="VL ゴシック" pitchFamily="1" charset="-128"/>
                <a:ea typeface="VL ゴシック" pitchFamily="1" charset="-128"/>
              </a:rPr>
              <a:t>func</a:t>
            </a:r>
            <a:r>
              <a:rPr lang="en-US" altLang="ja-JP" sz="2000" smtClean="0">
                <a:latin typeface="VL ゴシック" pitchFamily="1" charset="-128"/>
                <a:ea typeface="VL ゴシック" pitchFamily="1" charset="-128"/>
              </a:rPr>
              <a:t>(double) { return 1; }</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struct </a:t>
            </a:r>
            <a:r>
              <a:rPr lang="en-US" altLang="ja-JP" sz="2000" smtClean="0">
                <a:solidFill>
                  <a:srgbClr val="00B050"/>
                </a:solidFill>
                <a:latin typeface="VL ゴシック" pitchFamily="1" charset="-128"/>
                <a:ea typeface="VL ゴシック" pitchFamily="1" charset="-128"/>
              </a:rPr>
              <a:t>functor</a:t>
            </a:r>
            <a:r>
              <a:rPr lang="en-US" altLang="ja-JP" sz="2000" smtClean="0">
                <a:latin typeface="VL ゴシック" pitchFamily="1" charset="-128"/>
                <a:ea typeface="VL ゴシック" pitchFamily="1" charset="-128"/>
              </a:rPr>
              <a:t> {</a:t>
            </a:r>
          </a:p>
          <a:p>
            <a:r>
              <a:rPr lang="en-US" altLang="ja-JP" sz="2000" smtClean="0">
                <a:latin typeface="VL ゴシック" pitchFamily="1" charset="-128"/>
                <a:ea typeface="VL ゴシック" pitchFamily="1" charset="-128"/>
              </a:rPr>
              <a:t>  typedef int result_type;</a:t>
            </a:r>
          </a:p>
          <a:p>
            <a:r>
              <a:rPr lang="en-US" altLang="ja-JP" sz="2000" smtClean="0">
                <a:latin typeface="VL ゴシック" pitchFamily="1" charset="-128"/>
                <a:ea typeface="VL ゴシック" pitchFamily="1" charset="-128"/>
              </a:rPr>
              <a:t>  int operator()(double) const { return 2; }</a:t>
            </a:r>
          </a:p>
          <a:p>
            <a:r>
              <a:rPr lang="en-US" altLang="ja-JP" sz="2000" smtClean="0">
                <a:latin typeface="VL ゴシック" pitchFamily="1" charset="-128"/>
                <a:ea typeface="VL ゴシック" pitchFamily="1" charset="-128"/>
              </a:rPr>
              <a:t>};</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a:t>
            </a:r>
            <a:r>
              <a:rPr lang="ja-JP" altLang="en-US" sz="2000" smtClean="0">
                <a:latin typeface="VL ゴシック" pitchFamily="1" charset="-128"/>
                <a:ea typeface="VL ゴシック" pitchFamily="1" charset="-128"/>
              </a:rPr>
              <a:t>関数ポインタ</a:t>
            </a:r>
          </a:p>
          <a:p>
            <a:r>
              <a:rPr lang="en-US" altLang="ja-JP" sz="2000" smtClean="0">
                <a:latin typeface="VL ゴシック" pitchFamily="1" charset="-128"/>
                <a:ea typeface="VL ゴシック" pitchFamily="1" charset="-128"/>
              </a:rPr>
              <a:t>boost::function&lt;</a:t>
            </a:r>
            <a:r>
              <a:rPr lang="en-US" altLang="ja-JP" sz="2000" smtClean="0">
                <a:solidFill>
                  <a:srgbClr val="FF0000"/>
                </a:solidFill>
                <a:latin typeface="VL ゴシック" pitchFamily="1" charset="-128"/>
                <a:ea typeface="VL ゴシック" pitchFamily="1" charset="-128"/>
              </a:rPr>
              <a:t>int(double)</a:t>
            </a:r>
            <a:r>
              <a:rPr lang="en-US" altLang="ja-JP" sz="2000" smtClean="0">
                <a:latin typeface="VL ゴシック" pitchFamily="1" charset="-128"/>
                <a:ea typeface="VL ゴシック" pitchFamily="1" charset="-128"/>
              </a:rPr>
              <a:t>&gt; f1 = </a:t>
            </a:r>
            <a:r>
              <a:rPr lang="en-US" altLang="ja-JP" sz="2000" smtClean="0">
                <a:solidFill>
                  <a:srgbClr val="0070C0"/>
                </a:solidFill>
                <a:latin typeface="VL ゴシック" pitchFamily="1" charset="-128"/>
                <a:ea typeface="VL ゴシック" pitchFamily="1" charset="-128"/>
              </a:rPr>
              <a:t>func</a:t>
            </a:r>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int r1 = </a:t>
            </a:r>
            <a:r>
              <a:rPr lang="en-US" altLang="ja-JP" sz="2000" smtClean="0">
                <a:solidFill>
                  <a:srgbClr val="FF0000"/>
                </a:solidFill>
                <a:latin typeface="VL ゴシック" pitchFamily="1" charset="-128"/>
                <a:ea typeface="VL ゴシック" pitchFamily="1" charset="-128"/>
              </a:rPr>
              <a:t>f1(3.14)</a:t>
            </a:r>
            <a:r>
              <a:rPr lang="en-US" altLang="ja-JP" sz="2000" smtClean="0">
                <a:latin typeface="VL ゴシック" pitchFamily="1" charset="-128"/>
                <a:ea typeface="VL ゴシック" pitchFamily="1" charset="-128"/>
              </a:rPr>
              <a:t>;</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a:t>
            </a:r>
            <a:r>
              <a:rPr lang="ja-JP" altLang="en-US" sz="2000" smtClean="0">
                <a:latin typeface="VL ゴシック" pitchFamily="1" charset="-128"/>
                <a:ea typeface="VL ゴシック" pitchFamily="1" charset="-128"/>
              </a:rPr>
              <a:t>関数オブジェクト</a:t>
            </a:r>
          </a:p>
          <a:p>
            <a:r>
              <a:rPr lang="en-US" altLang="ja-JP" sz="2000" smtClean="0">
                <a:latin typeface="VL ゴシック" pitchFamily="1" charset="-128"/>
                <a:ea typeface="VL ゴシック" pitchFamily="1" charset="-128"/>
              </a:rPr>
              <a:t>boost::function&lt;</a:t>
            </a:r>
            <a:r>
              <a:rPr lang="en-US" altLang="ja-JP" sz="2000" smtClean="0">
                <a:solidFill>
                  <a:srgbClr val="FF0000"/>
                </a:solidFill>
                <a:latin typeface="VL ゴシック" pitchFamily="1" charset="-128"/>
                <a:ea typeface="VL ゴシック" pitchFamily="1" charset="-128"/>
              </a:rPr>
              <a:t>int(double)</a:t>
            </a:r>
            <a:r>
              <a:rPr lang="en-US" altLang="ja-JP" sz="2000" smtClean="0">
                <a:latin typeface="VL ゴシック" pitchFamily="1" charset="-128"/>
                <a:ea typeface="VL ゴシック" pitchFamily="1" charset="-128"/>
              </a:rPr>
              <a:t>&gt; f2 = </a:t>
            </a:r>
            <a:r>
              <a:rPr lang="en-US" altLang="ja-JP" sz="2000" smtClean="0">
                <a:solidFill>
                  <a:srgbClr val="00B050"/>
                </a:solidFill>
                <a:latin typeface="VL ゴシック" pitchFamily="1" charset="-128"/>
                <a:ea typeface="VL ゴシック" pitchFamily="1" charset="-128"/>
              </a:rPr>
              <a:t>functor()</a:t>
            </a:r>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int r2 = </a:t>
            </a:r>
            <a:r>
              <a:rPr lang="en-US" altLang="ja-JP" sz="2000" smtClean="0">
                <a:solidFill>
                  <a:srgbClr val="FF0000"/>
                </a:solidFill>
                <a:latin typeface="VL ゴシック" pitchFamily="1" charset="-128"/>
                <a:ea typeface="VL ゴシック" pitchFamily="1" charset="-128"/>
              </a:rPr>
              <a:t>f2(3.14)</a:t>
            </a:r>
            <a:r>
              <a:rPr lang="en-US" altLang="ja-JP" sz="2000" smtClean="0">
                <a:latin typeface="VL ゴシック" pitchFamily="1" charset="-128"/>
                <a:ea typeface="VL ゴシック" pitchFamily="1" charset="-128"/>
              </a:rPr>
              <a:t>;</a:t>
            </a:r>
            <a:endParaRPr lang="ja-JP" altLang="en-US" sz="2000" smtClean="0">
              <a:solidFill>
                <a:srgbClr val="FF0000"/>
              </a:solidFill>
              <a:latin typeface="VL ゴシック" pitchFamily="1" charset="-128"/>
              <a:ea typeface="VL ゴシック" pitchFamily="1" charset="-128"/>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Function</a:t>
            </a:r>
            <a:r>
              <a:rPr lang="ja-JP" altLang="en-US" smtClean="0"/>
              <a:t> </a:t>
            </a:r>
            <a:r>
              <a:rPr lang="en-US" altLang="ja-JP" smtClean="0"/>
              <a:t>Types</a:t>
            </a:r>
            <a:endParaRPr kumimoji="1" lang="ja-JP" altLang="en-US"/>
          </a:p>
        </p:txBody>
      </p:sp>
      <p:sp>
        <p:nvSpPr>
          <p:cNvPr id="3" name="コンテンツ プレースホルダ 2"/>
          <p:cNvSpPr>
            <a:spLocks noGrp="1"/>
          </p:cNvSpPr>
          <p:nvPr>
            <p:ph idx="1"/>
          </p:nvPr>
        </p:nvSpPr>
        <p:spPr>
          <a:xfrm>
            <a:off x="214282" y="928670"/>
            <a:ext cx="8572560" cy="714380"/>
          </a:xfrm>
        </p:spPr>
        <p:txBody>
          <a:bodyPr>
            <a:noAutofit/>
          </a:bodyPr>
          <a:lstStyle/>
          <a:p>
            <a:pPr>
              <a:buNone/>
            </a:pPr>
            <a:r>
              <a:rPr kumimoji="1" lang="ja-JP" altLang="en-US" smtClean="0"/>
              <a:t>関数の型情報を取得するメタ関数</a:t>
            </a:r>
            <a:endParaRPr kumimoji="1" lang="en-US" altLang="ja-JP" smtClean="0"/>
          </a:p>
        </p:txBody>
      </p:sp>
      <p:sp>
        <p:nvSpPr>
          <p:cNvPr id="4" name="テキスト ボックス 3"/>
          <p:cNvSpPr txBox="1"/>
          <p:nvPr/>
        </p:nvSpPr>
        <p:spPr>
          <a:xfrm>
            <a:off x="214282" y="1956753"/>
            <a:ext cx="8572560" cy="2862322"/>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using namespace boost::function_types;</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a:t>
            </a:r>
            <a:r>
              <a:rPr lang="ja-JP" altLang="en-US" sz="2000" smtClean="0">
                <a:latin typeface="VL ゴシック" pitchFamily="1" charset="-128"/>
                <a:ea typeface="VL ゴシック" pitchFamily="1" charset="-128"/>
              </a:rPr>
              <a:t>型が関数ポインタかどうか判別</a:t>
            </a:r>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bool b = </a:t>
            </a:r>
            <a:r>
              <a:rPr lang="en-US" altLang="ja-JP" sz="2000" smtClean="0">
                <a:solidFill>
                  <a:srgbClr val="FF0000"/>
                </a:solidFill>
                <a:latin typeface="VL ゴシック" pitchFamily="1" charset="-128"/>
                <a:ea typeface="VL ゴシック" pitchFamily="1" charset="-128"/>
              </a:rPr>
              <a:t>is_function_pointer&lt;</a:t>
            </a:r>
            <a:r>
              <a:rPr lang="en-US" altLang="ja-JP" sz="2000" smtClean="0">
                <a:solidFill>
                  <a:srgbClr val="0070C0"/>
                </a:solidFill>
                <a:latin typeface="VL ゴシック" pitchFamily="1" charset="-128"/>
                <a:ea typeface="VL ゴシック" pitchFamily="1" charset="-128"/>
              </a:rPr>
              <a:t>bool(*)(int)</a:t>
            </a:r>
            <a:r>
              <a:rPr lang="en-US" altLang="ja-JP" sz="2000" smtClean="0">
                <a:solidFill>
                  <a:srgbClr val="FF0000"/>
                </a:solidFill>
                <a:latin typeface="VL ゴシック" pitchFamily="1" charset="-128"/>
                <a:ea typeface="VL ゴシック" pitchFamily="1" charset="-128"/>
              </a:rPr>
              <a:t>&gt;::value</a:t>
            </a:r>
            <a:r>
              <a:rPr lang="en-US" altLang="ja-JP" sz="2000" smtClean="0">
                <a:latin typeface="VL ゴシック" pitchFamily="1" charset="-128"/>
                <a:ea typeface="VL ゴシック" pitchFamily="1" charset="-128"/>
              </a:rPr>
              <a:t>; // == true</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a:t>
            </a:r>
            <a:r>
              <a:rPr lang="ja-JP" altLang="en-US" sz="2000" smtClean="0">
                <a:latin typeface="VL ゴシック" pitchFamily="1" charset="-128"/>
                <a:ea typeface="VL ゴシック" pitchFamily="1" charset="-128"/>
              </a:rPr>
              <a:t>関数</a:t>
            </a:r>
            <a:r>
              <a:rPr lang="en-US" altLang="ja-JP" sz="2000" smtClean="0">
                <a:latin typeface="VL ゴシック" pitchFamily="1" charset="-128"/>
                <a:ea typeface="VL ゴシック" pitchFamily="1" charset="-128"/>
              </a:rPr>
              <a:t>(</a:t>
            </a:r>
            <a:r>
              <a:rPr lang="ja-JP" altLang="en-US" sz="2000" smtClean="0">
                <a:latin typeface="VL ゴシック" pitchFamily="1" charset="-128"/>
                <a:ea typeface="VL ゴシック" pitchFamily="1" charset="-128"/>
              </a:rPr>
              <a:t>関数ポインタ </a:t>
            </a:r>
            <a:r>
              <a:rPr lang="en-US" altLang="ja-JP" sz="2000" smtClean="0">
                <a:latin typeface="VL ゴシック" pitchFamily="1" charset="-128"/>
                <a:ea typeface="VL ゴシック" pitchFamily="1" charset="-128"/>
              </a:rPr>
              <a:t>or </a:t>
            </a:r>
            <a:r>
              <a:rPr lang="ja-JP" altLang="en-US" sz="2000" smtClean="0">
                <a:latin typeface="VL ゴシック" pitchFamily="1" charset="-128"/>
                <a:ea typeface="VL ゴシック" pitchFamily="1" charset="-128"/>
              </a:rPr>
              <a:t>関数オブジェクト</a:t>
            </a:r>
            <a:r>
              <a:rPr lang="en-US" altLang="ja-JP" sz="2000" smtClean="0">
                <a:latin typeface="VL ゴシック" pitchFamily="1" charset="-128"/>
                <a:ea typeface="VL ゴシック" pitchFamily="1" charset="-128"/>
              </a:rPr>
              <a:t>)</a:t>
            </a:r>
            <a:r>
              <a:rPr lang="ja-JP" altLang="en-US" sz="2000" smtClean="0">
                <a:latin typeface="VL ゴシック" pitchFamily="1" charset="-128"/>
                <a:ea typeface="VL ゴシック" pitchFamily="1" charset="-128"/>
              </a:rPr>
              <a:t>の戻り値の型を取得</a:t>
            </a:r>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typedef </a:t>
            </a:r>
            <a:r>
              <a:rPr lang="en-US" altLang="ja-JP" sz="2000" smtClean="0">
                <a:solidFill>
                  <a:srgbClr val="FF0000"/>
                </a:solidFill>
                <a:latin typeface="VL ゴシック" pitchFamily="1" charset="-128"/>
                <a:ea typeface="VL ゴシック" pitchFamily="1" charset="-128"/>
              </a:rPr>
              <a:t>result_type&lt;</a:t>
            </a:r>
            <a:r>
              <a:rPr lang="en-US" altLang="ja-JP" sz="2000" smtClean="0">
                <a:solidFill>
                  <a:srgbClr val="0070C0"/>
                </a:solidFill>
                <a:latin typeface="VL ゴシック" pitchFamily="1" charset="-128"/>
                <a:ea typeface="VL ゴシック" pitchFamily="1" charset="-128"/>
              </a:rPr>
              <a:t>bool(&amp;)(int)</a:t>
            </a:r>
            <a:r>
              <a:rPr lang="en-US" altLang="ja-JP" sz="2000" smtClean="0">
                <a:solidFill>
                  <a:srgbClr val="FF0000"/>
                </a:solidFill>
                <a:latin typeface="VL ゴシック" pitchFamily="1" charset="-128"/>
                <a:ea typeface="VL ゴシック" pitchFamily="1" charset="-128"/>
              </a:rPr>
              <a:t>&gt;::type</a:t>
            </a:r>
            <a:r>
              <a:rPr lang="en-US" altLang="ja-JP" sz="2000" smtClean="0">
                <a:latin typeface="VL ゴシック" pitchFamily="1" charset="-128"/>
                <a:ea typeface="VL ゴシック" pitchFamily="1" charset="-128"/>
              </a:rPr>
              <a:t> result_type; // is bool</a:t>
            </a:r>
          </a:p>
          <a:p>
            <a:endParaRPr lang="en-US" altLang="ja-JP" sz="2000" smtClean="0">
              <a:solidFill>
                <a:srgbClr val="FF0000"/>
              </a:solidFill>
              <a:latin typeface="VL ゴシック" pitchFamily="1" charset="-128"/>
              <a:ea typeface="VL ゴシック" pitchFamily="1" charset="-128"/>
            </a:endParaRPr>
          </a:p>
          <a:p>
            <a:endParaRPr lang="ja-JP" altLang="en-US" sz="2000" smtClean="0">
              <a:solidFill>
                <a:srgbClr val="FF0000"/>
              </a:solidFill>
              <a:latin typeface="VL ゴシック" pitchFamily="1" charset="-128"/>
              <a:ea typeface="VL ゴシック" pitchFamily="1" charset="-128"/>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Fusion</a:t>
            </a:r>
            <a:endParaRPr kumimoji="1" lang="ja-JP" altLang="en-US"/>
          </a:p>
        </p:txBody>
      </p:sp>
      <p:sp>
        <p:nvSpPr>
          <p:cNvPr id="3" name="コンテンツ プレースホルダ 2"/>
          <p:cNvSpPr>
            <a:spLocks noGrp="1"/>
          </p:cNvSpPr>
          <p:nvPr>
            <p:ph idx="1"/>
          </p:nvPr>
        </p:nvSpPr>
        <p:spPr>
          <a:xfrm>
            <a:off x="214282" y="928670"/>
            <a:ext cx="8572560" cy="1071570"/>
          </a:xfrm>
        </p:spPr>
        <p:txBody>
          <a:bodyPr>
            <a:noAutofit/>
          </a:bodyPr>
          <a:lstStyle/>
          <a:p>
            <a:pPr>
              <a:buNone/>
            </a:pPr>
            <a:r>
              <a:rPr kumimoji="1" lang="ja-JP" altLang="en-US" sz="2800" smtClean="0"/>
              <a:t>様々なデータ構造を持つ</a:t>
            </a:r>
            <a:endParaRPr kumimoji="1" lang="en-US" altLang="ja-JP" sz="2800" smtClean="0"/>
          </a:p>
          <a:p>
            <a:pPr>
              <a:buNone/>
            </a:pPr>
            <a:r>
              <a:rPr kumimoji="1" lang="ja-JP" altLang="en-US" sz="2800" smtClean="0"/>
              <a:t>コンパイル時＆実行時タプル</a:t>
            </a:r>
            <a:r>
              <a:rPr lang="ja-JP" altLang="en-US" sz="2800" smtClean="0"/>
              <a:t>ライブラリ</a:t>
            </a:r>
            <a:endParaRPr lang="en-US" altLang="ja-JP" sz="2800" smtClean="0"/>
          </a:p>
        </p:txBody>
      </p:sp>
      <p:sp>
        <p:nvSpPr>
          <p:cNvPr id="4" name="テキスト ボックス 3"/>
          <p:cNvSpPr txBox="1"/>
          <p:nvPr/>
        </p:nvSpPr>
        <p:spPr>
          <a:xfrm>
            <a:off x="142876" y="2000240"/>
            <a:ext cx="8929718" cy="4708981"/>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struct disp {</a:t>
            </a:r>
          </a:p>
          <a:p>
            <a:r>
              <a:rPr lang="en-US" altLang="ja-JP" sz="2000" smtClean="0">
                <a:latin typeface="VL ゴシック" pitchFamily="1" charset="-128"/>
                <a:ea typeface="VL ゴシック" pitchFamily="1" charset="-128"/>
              </a:rPr>
              <a:t>  template &lt;class T&gt;</a:t>
            </a:r>
          </a:p>
          <a:p>
            <a:r>
              <a:rPr lang="en-US" altLang="ja-JP" sz="2000" smtClean="0">
                <a:latin typeface="VL ゴシック" pitchFamily="1" charset="-128"/>
                <a:ea typeface="VL ゴシック" pitchFamily="1" charset="-128"/>
              </a:rPr>
              <a:t>  void operator()(T x) const { cout &lt;&lt; x &lt;&lt; endl; }</a:t>
            </a:r>
          </a:p>
          <a:p>
            <a:r>
              <a:rPr lang="en-US" altLang="ja-JP" sz="2000" smtClean="0">
                <a:latin typeface="VL ゴシック" pitchFamily="1" charset="-128"/>
                <a:ea typeface="VL ゴシック" pitchFamily="1" charset="-128"/>
              </a:rPr>
              <a:t>};</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using namespace boost::fusion;</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a:t>
            </a:r>
            <a:r>
              <a:rPr lang="ja-JP" altLang="en-US" sz="2000" smtClean="0">
                <a:latin typeface="VL ゴシック" pitchFamily="1" charset="-128"/>
                <a:ea typeface="VL ゴシック" pitchFamily="1" charset="-128"/>
              </a:rPr>
              <a:t>コンパイル時のタプル</a:t>
            </a:r>
            <a:r>
              <a:rPr lang="en-US" altLang="ja-JP" sz="2000" smtClean="0">
                <a:latin typeface="VL ゴシック" pitchFamily="1" charset="-128"/>
                <a:ea typeface="VL ゴシック" pitchFamily="1" charset="-128"/>
              </a:rPr>
              <a:t>(</a:t>
            </a:r>
            <a:r>
              <a:rPr lang="ja-JP" altLang="en-US" sz="2000" smtClean="0">
                <a:latin typeface="VL ゴシック" pitchFamily="1" charset="-128"/>
                <a:ea typeface="VL ゴシック" pitchFamily="1" charset="-128"/>
              </a:rPr>
              <a:t>型リスト</a:t>
            </a:r>
            <a:r>
              <a:rPr lang="en-US" altLang="ja-JP" sz="2000" smtClean="0">
                <a:latin typeface="VL ゴシック" pitchFamily="1" charset="-128"/>
                <a:ea typeface="VL ゴシック" pitchFamily="1" charset="-128"/>
              </a:rPr>
              <a:t>)</a:t>
            </a:r>
            <a:r>
              <a:rPr lang="ja-JP" altLang="en-US" sz="2000" smtClean="0">
                <a:latin typeface="VL ゴシック" pitchFamily="1" charset="-128"/>
                <a:ea typeface="VL ゴシック" pitchFamily="1" charset="-128"/>
              </a:rPr>
              <a:t>操作：一番後ろの型を取り除く</a:t>
            </a:r>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typedef </a:t>
            </a:r>
            <a:r>
              <a:rPr lang="en-US" altLang="ja-JP" sz="2000" smtClean="0">
                <a:solidFill>
                  <a:srgbClr val="FF0000"/>
                </a:solidFill>
                <a:latin typeface="VL ゴシック" pitchFamily="1" charset="-128"/>
                <a:ea typeface="VL ゴシック" pitchFamily="1" charset="-128"/>
              </a:rPr>
              <a:t>vector&lt;int, double, string, </a:t>
            </a:r>
            <a:r>
              <a:rPr lang="en-US" altLang="ja-JP" sz="2000" smtClean="0">
                <a:solidFill>
                  <a:srgbClr val="0070C0"/>
                </a:solidFill>
                <a:latin typeface="VL ゴシック" pitchFamily="1" charset="-128"/>
                <a:ea typeface="VL ゴシック" pitchFamily="1" charset="-128"/>
              </a:rPr>
              <a:t>string</a:t>
            </a:r>
            <a:r>
              <a:rPr lang="en-US" altLang="ja-JP" sz="2000" smtClean="0">
                <a:solidFill>
                  <a:srgbClr val="FF0000"/>
                </a:solidFill>
                <a:latin typeface="VL ゴシック" pitchFamily="1" charset="-128"/>
                <a:ea typeface="VL ゴシック" pitchFamily="1" charset="-128"/>
              </a:rPr>
              <a:t>&gt;</a:t>
            </a:r>
            <a:r>
              <a:rPr lang="en-US" altLang="ja-JP" sz="2000" smtClean="0">
                <a:latin typeface="VL ゴシック" pitchFamily="1" charset="-128"/>
                <a:ea typeface="VL ゴシック" pitchFamily="1" charset="-128"/>
              </a:rPr>
              <a:t>         typelist;</a:t>
            </a:r>
          </a:p>
          <a:p>
            <a:r>
              <a:rPr lang="en-US" altLang="ja-JP" sz="2000" smtClean="0">
                <a:latin typeface="VL ゴシック" pitchFamily="1" charset="-128"/>
                <a:ea typeface="VL ゴシック" pitchFamily="1" charset="-128"/>
              </a:rPr>
              <a:t>typedef result_of::</a:t>
            </a:r>
            <a:r>
              <a:rPr lang="en-US" altLang="ja-JP" sz="2000" smtClean="0">
                <a:solidFill>
                  <a:srgbClr val="FF0000"/>
                </a:solidFill>
                <a:latin typeface="VL ゴシック" pitchFamily="1" charset="-128"/>
                <a:ea typeface="VL ゴシック" pitchFamily="1" charset="-128"/>
              </a:rPr>
              <a:t>pop_back&lt;typelist&gt;</a:t>
            </a:r>
            <a:r>
              <a:rPr lang="en-US" altLang="ja-JP" sz="2000" smtClean="0">
                <a:latin typeface="VL ゴシック" pitchFamily="1" charset="-128"/>
                <a:ea typeface="VL ゴシック" pitchFamily="1" charset="-128"/>
              </a:rPr>
              <a:t>::type         unique_typelist;</a:t>
            </a:r>
          </a:p>
          <a:p>
            <a:r>
              <a:rPr lang="en-US" altLang="ja-JP" sz="2000" smtClean="0">
                <a:latin typeface="VL ゴシック" pitchFamily="1" charset="-128"/>
                <a:ea typeface="VL ゴシック" pitchFamily="1" charset="-128"/>
              </a:rPr>
              <a:t>typedef result_of::as_vector&lt;unique_typelist&gt;::type vector_type;</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a:t>
            </a:r>
            <a:r>
              <a:rPr lang="ja-JP" altLang="en-US" sz="2000" smtClean="0">
                <a:latin typeface="VL ゴシック" pitchFamily="1" charset="-128"/>
                <a:ea typeface="VL ゴシック" pitchFamily="1" charset="-128"/>
              </a:rPr>
              <a:t>実行時のタプル操作：タプルの全要素を出力</a:t>
            </a:r>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vector_type v</a:t>
            </a:r>
            <a:r>
              <a:rPr lang="en-US" altLang="ja-JP" sz="2000" smtClean="0">
                <a:solidFill>
                  <a:srgbClr val="FF0000"/>
                </a:solidFill>
                <a:latin typeface="VL ゴシック" pitchFamily="1" charset="-128"/>
                <a:ea typeface="VL ゴシック" pitchFamily="1" charset="-128"/>
              </a:rPr>
              <a:t>(1, 3.14, "abc")</a:t>
            </a:r>
            <a:r>
              <a:rPr lang="en-US" altLang="ja-JP" sz="2000" smtClean="0">
                <a:latin typeface="VL ゴシック" pitchFamily="1" charset="-128"/>
                <a:ea typeface="VL ゴシック" pitchFamily="1" charset="-128"/>
              </a:rPr>
              <a:t>;</a:t>
            </a:r>
          </a:p>
          <a:p>
            <a:r>
              <a:rPr lang="en-US" altLang="ja-JP" sz="2000" smtClean="0">
                <a:solidFill>
                  <a:srgbClr val="FF0000"/>
                </a:solidFill>
                <a:latin typeface="VL ゴシック" pitchFamily="1" charset="-128"/>
                <a:ea typeface="VL ゴシック" pitchFamily="1" charset="-128"/>
              </a:rPr>
              <a:t>for_each(v, disp());</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GIL</a:t>
            </a:r>
            <a:endParaRPr kumimoji="1" lang="ja-JP" altLang="en-US"/>
          </a:p>
        </p:txBody>
      </p:sp>
      <p:sp>
        <p:nvSpPr>
          <p:cNvPr id="3" name="コンテンツ プレースホルダ 2"/>
          <p:cNvSpPr>
            <a:spLocks noGrp="1"/>
          </p:cNvSpPr>
          <p:nvPr>
            <p:ph idx="1"/>
          </p:nvPr>
        </p:nvSpPr>
        <p:spPr>
          <a:xfrm>
            <a:off x="214282" y="928670"/>
            <a:ext cx="8572560" cy="571504"/>
          </a:xfrm>
        </p:spPr>
        <p:txBody>
          <a:bodyPr>
            <a:noAutofit/>
          </a:bodyPr>
          <a:lstStyle/>
          <a:p>
            <a:pPr>
              <a:buNone/>
            </a:pPr>
            <a:r>
              <a:rPr lang="ja-JP" altLang="en-US" sz="2800" smtClean="0"/>
              <a:t>画像処理</a:t>
            </a:r>
            <a:endParaRPr lang="en-US" altLang="ja-JP" sz="2800" smtClean="0"/>
          </a:p>
        </p:txBody>
      </p:sp>
      <p:sp>
        <p:nvSpPr>
          <p:cNvPr id="4" name="テキスト ボックス 3"/>
          <p:cNvSpPr txBox="1"/>
          <p:nvPr/>
        </p:nvSpPr>
        <p:spPr>
          <a:xfrm>
            <a:off x="142876" y="1643050"/>
            <a:ext cx="8929718" cy="3477875"/>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using namespace boost::gil;</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rgb8_image_t img;</a:t>
            </a:r>
          </a:p>
          <a:p>
            <a:r>
              <a:rPr lang="en-US" altLang="ja-JP" sz="2000" smtClean="0">
                <a:solidFill>
                  <a:srgbClr val="FF0000"/>
                </a:solidFill>
                <a:latin typeface="VL ゴシック" pitchFamily="1" charset="-128"/>
                <a:ea typeface="VL ゴシック" pitchFamily="1" charset="-128"/>
              </a:rPr>
              <a:t>jpeg_read_image</a:t>
            </a:r>
            <a:r>
              <a:rPr lang="en-US" altLang="ja-JP" sz="2000" smtClean="0">
                <a:latin typeface="VL ゴシック" pitchFamily="1" charset="-128"/>
                <a:ea typeface="VL ゴシック" pitchFamily="1" charset="-128"/>
              </a:rPr>
              <a:t>("a.jpg", img);</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100x100</a:t>
            </a:r>
            <a:r>
              <a:rPr lang="ja-JP" altLang="en-US" sz="2000" smtClean="0">
                <a:latin typeface="VL ゴシック" pitchFamily="1" charset="-128"/>
                <a:ea typeface="VL ゴシック" pitchFamily="1" charset="-128"/>
              </a:rPr>
              <a:t>にリサイズ</a:t>
            </a:r>
          </a:p>
          <a:p>
            <a:r>
              <a:rPr lang="en-US" altLang="ja-JP" sz="2000" smtClean="0">
                <a:latin typeface="VL ゴシック" pitchFamily="1" charset="-128"/>
                <a:ea typeface="VL ゴシック" pitchFamily="1" charset="-128"/>
              </a:rPr>
              <a:t>rgb8_image_t square (100, 100);</a:t>
            </a:r>
          </a:p>
          <a:p>
            <a:r>
              <a:rPr lang="en-US" altLang="ja-JP" sz="2000" smtClean="0">
                <a:solidFill>
                  <a:srgbClr val="FF0000"/>
                </a:solidFill>
                <a:latin typeface="VL ゴシック" pitchFamily="1" charset="-128"/>
                <a:ea typeface="VL ゴシック" pitchFamily="1" charset="-128"/>
              </a:rPr>
              <a:t>resize_view</a:t>
            </a:r>
            <a:r>
              <a:rPr lang="en-US" altLang="ja-JP" sz="2000" smtClean="0">
                <a:latin typeface="VL ゴシック" pitchFamily="1" charset="-128"/>
                <a:ea typeface="VL ゴシック" pitchFamily="1" charset="-128"/>
              </a:rPr>
              <a:t>(const_view(img),</a:t>
            </a:r>
          </a:p>
          <a:p>
            <a:r>
              <a:rPr lang="en-US" altLang="ja-JP" sz="2000" smtClean="0">
                <a:latin typeface="VL ゴシック" pitchFamily="1" charset="-128"/>
                <a:ea typeface="VL ゴシック" pitchFamily="1" charset="-128"/>
              </a:rPr>
              <a:t>            view(square),</a:t>
            </a:r>
          </a:p>
          <a:p>
            <a:r>
              <a:rPr lang="en-US" altLang="ja-JP" sz="2000" smtClean="0">
                <a:latin typeface="VL ゴシック" pitchFamily="1" charset="-128"/>
                <a:ea typeface="VL ゴシック" pitchFamily="1" charset="-128"/>
              </a:rPr>
              <a:t>            bilinear_sampler());</a:t>
            </a:r>
          </a:p>
          <a:p>
            <a:r>
              <a:rPr lang="en-US" altLang="ja-JP" sz="2000" smtClean="0">
                <a:solidFill>
                  <a:srgbClr val="FF0000"/>
                </a:solidFill>
                <a:latin typeface="VL ゴシック" pitchFamily="1" charset="-128"/>
                <a:ea typeface="VL ゴシック" pitchFamily="1" charset="-128"/>
              </a:rPr>
              <a:t>jpeg_write_view</a:t>
            </a:r>
            <a:r>
              <a:rPr lang="en-US" altLang="ja-JP" sz="2000" smtClean="0">
                <a:latin typeface="VL ゴシック" pitchFamily="1" charset="-128"/>
                <a:ea typeface="VL ゴシック" pitchFamily="1" charset="-128"/>
              </a:rPr>
              <a:t>("out-resize.jpg", const_view(square));</a:t>
            </a:r>
            <a:endParaRPr lang="en-US" altLang="ja-JP" sz="2000" smtClean="0">
              <a:solidFill>
                <a:srgbClr val="FF0000"/>
              </a:solidFill>
              <a:latin typeface="VL ゴシック" pitchFamily="1" charset="-128"/>
              <a:ea typeface="VL ゴシック" pitchFamily="1" charset="-128"/>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Graph</a:t>
            </a:r>
            <a:endParaRPr kumimoji="1" lang="ja-JP" altLang="en-US"/>
          </a:p>
        </p:txBody>
      </p:sp>
      <p:sp>
        <p:nvSpPr>
          <p:cNvPr id="3" name="コンテンツ プレースホルダ 2"/>
          <p:cNvSpPr>
            <a:spLocks noGrp="1"/>
          </p:cNvSpPr>
          <p:nvPr>
            <p:ph idx="1"/>
          </p:nvPr>
        </p:nvSpPr>
        <p:spPr>
          <a:xfrm>
            <a:off x="214282" y="714356"/>
            <a:ext cx="8572560" cy="500066"/>
          </a:xfrm>
        </p:spPr>
        <p:txBody>
          <a:bodyPr>
            <a:noAutofit/>
          </a:bodyPr>
          <a:lstStyle/>
          <a:p>
            <a:pPr>
              <a:buNone/>
            </a:pPr>
            <a:r>
              <a:rPr lang="ja-JP" altLang="en-US" sz="2800" smtClean="0"/>
              <a:t>グラフ構造</a:t>
            </a:r>
            <a:endParaRPr lang="en-US" altLang="ja-JP" sz="2800" smtClean="0"/>
          </a:p>
        </p:txBody>
      </p:sp>
      <p:sp>
        <p:nvSpPr>
          <p:cNvPr id="4" name="テキスト ボックス 3"/>
          <p:cNvSpPr txBox="1"/>
          <p:nvPr/>
        </p:nvSpPr>
        <p:spPr>
          <a:xfrm>
            <a:off x="142876" y="1214422"/>
            <a:ext cx="8929718" cy="5632311"/>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typedef </a:t>
            </a:r>
            <a:r>
              <a:rPr lang="en-US" altLang="ja-JP" sz="2000" smtClean="0">
                <a:solidFill>
                  <a:srgbClr val="FF0000"/>
                </a:solidFill>
                <a:latin typeface="VL ゴシック" pitchFamily="1" charset="-128"/>
                <a:ea typeface="VL ゴシック" pitchFamily="1" charset="-128"/>
              </a:rPr>
              <a:t>adjacency_list&lt;vecS, vecS, bidirectionalS&gt;</a:t>
            </a:r>
            <a:r>
              <a:rPr lang="en-US" altLang="ja-JP" sz="2000" smtClean="0">
                <a:latin typeface="VL ゴシック" pitchFamily="1" charset="-128"/>
                <a:ea typeface="VL ゴシック" pitchFamily="1" charset="-128"/>
              </a:rPr>
              <a:t> Graph;</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a:t>
            </a:r>
            <a:r>
              <a:rPr lang="ja-JP" altLang="en-US" sz="2000" smtClean="0">
                <a:latin typeface="VL ゴシック" pitchFamily="1" charset="-128"/>
                <a:ea typeface="VL ゴシック" pitchFamily="1" charset="-128"/>
              </a:rPr>
              <a:t>頂点のため便宜上のラベルを作る</a:t>
            </a:r>
          </a:p>
          <a:p>
            <a:r>
              <a:rPr lang="en-US" altLang="ja-JP" sz="2000" smtClean="0">
                <a:latin typeface="VL ゴシック" pitchFamily="1" charset="-128"/>
                <a:ea typeface="VL ゴシック" pitchFamily="1" charset="-128"/>
              </a:rPr>
              <a:t>enum { A, B, C, D, E, N };</a:t>
            </a:r>
          </a:p>
          <a:p>
            <a:r>
              <a:rPr lang="en-US" altLang="ja-JP" sz="2000" smtClean="0">
                <a:latin typeface="VL ゴシック" pitchFamily="1" charset="-128"/>
                <a:ea typeface="VL ゴシック" pitchFamily="1" charset="-128"/>
              </a:rPr>
              <a:t>const int num_vertices = N;</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a:t>
            </a:r>
            <a:r>
              <a:rPr lang="ja-JP" altLang="en-US" sz="2000" smtClean="0">
                <a:latin typeface="VL ゴシック" pitchFamily="1" charset="-128"/>
                <a:ea typeface="VL ゴシック" pitchFamily="1" charset="-128"/>
              </a:rPr>
              <a:t>グラフの辺を書き出す</a:t>
            </a:r>
          </a:p>
          <a:p>
            <a:r>
              <a:rPr lang="en-US" altLang="ja-JP" sz="2000" smtClean="0">
                <a:latin typeface="VL ゴシック" pitchFamily="1" charset="-128"/>
                <a:ea typeface="VL ゴシック" pitchFamily="1" charset="-128"/>
              </a:rPr>
              <a:t>typedef std::pair&lt;int, int&gt; Edge;</a:t>
            </a:r>
          </a:p>
          <a:p>
            <a:r>
              <a:rPr lang="en-US" altLang="ja-JP" sz="2000" smtClean="0">
                <a:latin typeface="VL ゴシック" pitchFamily="1" charset="-128"/>
                <a:ea typeface="VL ゴシック" pitchFamily="1" charset="-128"/>
              </a:rPr>
              <a:t>Edge edge_array[] = </a:t>
            </a:r>
          </a:p>
          <a:p>
            <a:r>
              <a:rPr lang="en-US" altLang="ja-JP" sz="2000" smtClean="0">
                <a:latin typeface="VL ゴシック" pitchFamily="1" charset="-128"/>
                <a:ea typeface="VL ゴシック" pitchFamily="1" charset="-128"/>
              </a:rPr>
              <a:t>  { </a:t>
            </a:r>
            <a:r>
              <a:rPr lang="en-US" altLang="ja-JP" sz="2000" smtClean="0">
                <a:solidFill>
                  <a:srgbClr val="FF0000"/>
                </a:solidFill>
                <a:latin typeface="VL ゴシック" pitchFamily="1" charset="-128"/>
                <a:ea typeface="VL ゴシック" pitchFamily="1" charset="-128"/>
              </a:rPr>
              <a:t>Edge(A,B), Edge(A,D), Edge(C,A), Edge(D,C),</a:t>
            </a:r>
          </a:p>
          <a:p>
            <a:r>
              <a:rPr lang="en-US" altLang="ja-JP" sz="2000" smtClean="0">
                <a:solidFill>
                  <a:srgbClr val="FF0000"/>
                </a:solidFill>
                <a:latin typeface="VL ゴシック" pitchFamily="1" charset="-128"/>
                <a:ea typeface="VL ゴシック" pitchFamily="1" charset="-128"/>
              </a:rPr>
              <a:t>    Edge(C,E), Edge(B,D), Edge(D,E)</a:t>
            </a:r>
            <a:r>
              <a:rPr lang="en-US" altLang="ja-JP" sz="2000" smtClean="0">
                <a:latin typeface="VL ゴシック" pitchFamily="1" charset="-128"/>
                <a:ea typeface="VL ゴシック" pitchFamily="1" charset="-128"/>
              </a:rPr>
              <a:t> };</a:t>
            </a:r>
          </a:p>
          <a:p>
            <a:r>
              <a:rPr lang="en-US" altLang="ja-JP" sz="2000" smtClean="0">
                <a:latin typeface="VL ゴシック" pitchFamily="1" charset="-128"/>
                <a:ea typeface="VL ゴシック" pitchFamily="1" charset="-128"/>
              </a:rPr>
              <a:t>const int num_edges = sizeof(edge_array)/sizeof(edge_array[0]);</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Graph g(num_vertices); // </a:t>
            </a:r>
            <a:r>
              <a:rPr lang="ja-JP" altLang="en-US" sz="2000" smtClean="0">
                <a:latin typeface="VL ゴシック" pitchFamily="1" charset="-128"/>
                <a:ea typeface="VL ゴシック" pitchFamily="1" charset="-128"/>
              </a:rPr>
              <a:t>グラフオブジェクトを宣言</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a:t>
            </a:r>
            <a:r>
              <a:rPr lang="ja-JP" altLang="en-US" sz="2000" smtClean="0">
                <a:latin typeface="VL ゴシック" pitchFamily="1" charset="-128"/>
                <a:ea typeface="VL ゴシック" pitchFamily="1" charset="-128"/>
              </a:rPr>
              <a:t>グラフオブジェクトに辺を追加</a:t>
            </a:r>
          </a:p>
          <a:p>
            <a:r>
              <a:rPr lang="en-US" altLang="ja-JP" sz="2000" smtClean="0">
                <a:latin typeface="VL ゴシック" pitchFamily="1" charset="-128"/>
                <a:ea typeface="VL ゴシック" pitchFamily="1" charset="-128"/>
              </a:rPr>
              <a:t>for (int i = 0; i &lt; num_edges; ++i)</a:t>
            </a:r>
          </a:p>
          <a:p>
            <a:r>
              <a:rPr lang="en-US" altLang="ja-JP" sz="2000" smtClean="0">
                <a:latin typeface="VL ゴシック" pitchFamily="1" charset="-128"/>
                <a:ea typeface="VL ゴシック" pitchFamily="1" charset="-128"/>
              </a:rPr>
              <a:t>  </a:t>
            </a:r>
            <a:r>
              <a:rPr lang="en-US" altLang="ja-JP" sz="2000" smtClean="0">
                <a:solidFill>
                  <a:srgbClr val="FF0000"/>
                </a:solidFill>
                <a:latin typeface="VL ゴシック" pitchFamily="1" charset="-128"/>
                <a:ea typeface="VL ゴシック" pitchFamily="1" charset="-128"/>
              </a:rPr>
              <a:t>add_edge</a:t>
            </a:r>
            <a:r>
              <a:rPr lang="en-US" altLang="ja-JP" sz="2000" smtClean="0">
                <a:latin typeface="VL ゴシック" pitchFamily="1" charset="-128"/>
                <a:ea typeface="VL ゴシック" pitchFamily="1" charset="-128"/>
              </a:rPr>
              <a:t>(edge_array[i].first, edge_array[i].second, g);</a:t>
            </a:r>
            <a:endParaRPr lang="en-US" altLang="ja-JP" sz="2000" smtClean="0">
              <a:solidFill>
                <a:srgbClr val="FF0000"/>
              </a:solidFill>
              <a:latin typeface="VL ゴシック" pitchFamily="1" charset="-128"/>
              <a:ea typeface="VL ゴシック" pitchFamily="1" charset="-128"/>
            </a:endParaRPr>
          </a:p>
        </p:txBody>
      </p:sp>
      <p:pic>
        <p:nvPicPr>
          <p:cNvPr id="1026" name="Picture 2"/>
          <p:cNvPicPr>
            <a:picLocks noChangeAspect="1" noChangeArrowheads="1"/>
          </p:cNvPicPr>
          <p:nvPr/>
        </p:nvPicPr>
        <p:blipFill>
          <a:blip r:embed="rId2" cstate="print"/>
          <a:srcRect/>
          <a:stretch>
            <a:fillRect/>
          </a:stretch>
        </p:blipFill>
        <p:spPr bwMode="auto">
          <a:xfrm>
            <a:off x="6858016" y="1785926"/>
            <a:ext cx="1857388" cy="2236079"/>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Interprocess</a:t>
            </a:r>
            <a:endParaRPr kumimoji="1" lang="ja-JP" altLang="en-US"/>
          </a:p>
        </p:txBody>
      </p:sp>
      <p:sp>
        <p:nvSpPr>
          <p:cNvPr id="3" name="コンテンツ プレースホルダ 2"/>
          <p:cNvSpPr>
            <a:spLocks noGrp="1"/>
          </p:cNvSpPr>
          <p:nvPr>
            <p:ph idx="1"/>
          </p:nvPr>
        </p:nvSpPr>
        <p:spPr>
          <a:xfrm>
            <a:off x="214282" y="857232"/>
            <a:ext cx="8572560" cy="571504"/>
          </a:xfrm>
        </p:spPr>
        <p:txBody>
          <a:bodyPr>
            <a:noAutofit/>
          </a:bodyPr>
          <a:lstStyle/>
          <a:p>
            <a:pPr>
              <a:buNone/>
            </a:pPr>
            <a:r>
              <a:rPr lang="ja-JP" altLang="en-US" sz="2800" smtClean="0"/>
              <a:t>プロセス間共有メモリ</a:t>
            </a:r>
            <a:endParaRPr lang="en-US" altLang="ja-JP" sz="2800" smtClean="0"/>
          </a:p>
        </p:txBody>
      </p:sp>
      <p:sp>
        <p:nvSpPr>
          <p:cNvPr id="4" name="テキスト ボックス 3"/>
          <p:cNvSpPr txBox="1"/>
          <p:nvPr/>
        </p:nvSpPr>
        <p:spPr>
          <a:xfrm>
            <a:off x="71438" y="1428736"/>
            <a:ext cx="8929718" cy="5324535"/>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int main(int argc, char* argv[])</a:t>
            </a:r>
          </a:p>
          <a:p>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  using namespace boost::interprocess;</a:t>
            </a:r>
          </a:p>
          <a:p>
            <a:r>
              <a:rPr lang="en-US" altLang="ja-JP" sz="2000" smtClean="0">
                <a:latin typeface="VL ゴシック" pitchFamily="1" charset="-128"/>
                <a:ea typeface="VL ゴシック" pitchFamily="1" charset="-128"/>
              </a:rPr>
              <a:t>  typedef pair&lt;double, int&gt; MyType;</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if (argc == 1) {</a:t>
            </a:r>
          </a:p>
          <a:p>
            <a:r>
              <a:rPr lang="en-US" altLang="ja-JP" sz="2000" smtClean="0">
                <a:latin typeface="VL ゴシック" pitchFamily="1" charset="-128"/>
                <a:ea typeface="VL ゴシック" pitchFamily="1" charset="-128"/>
              </a:rPr>
              <a:t>    </a:t>
            </a:r>
            <a:r>
              <a:rPr lang="en-US" altLang="ja-JP" sz="2000" smtClean="0">
                <a:solidFill>
                  <a:srgbClr val="FF0000"/>
                </a:solidFill>
                <a:latin typeface="VL ゴシック" pitchFamily="1" charset="-128"/>
                <a:ea typeface="VL ゴシック" pitchFamily="1" charset="-128"/>
              </a:rPr>
              <a:t>managed_shared_memory shm(create_only, "MySharedMemory", 128);</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 MyType</a:t>
            </a:r>
            <a:r>
              <a:rPr lang="ja-JP" altLang="en-US" sz="2000" smtClean="0">
                <a:latin typeface="VL ゴシック" pitchFamily="1" charset="-128"/>
                <a:ea typeface="VL ゴシック" pitchFamily="1" charset="-128"/>
              </a:rPr>
              <a:t>のオブジェクトを作成して初期化</a:t>
            </a:r>
          </a:p>
          <a:p>
            <a:r>
              <a:rPr lang="ja-JP" altLang="en-US" sz="2000" smtClean="0">
                <a:latin typeface="VL ゴシック" pitchFamily="1" charset="-128"/>
                <a:ea typeface="VL ゴシック" pitchFamily="1" charset="-128"/>
              </a:rPr>
              <a:t>    </a:t>
            </a:r>
            <a:r>
              <a:rPr lang="en-US" altLang="ja-JP" sz="2000" smtClean="0">
                <a:latin typeface="VL ゴシック" pitchFamily="1" charset="-128"/>
                <a:ea typeface="VL ゴシック" pitchFamily="1" charset="-128"/>
              </a:rPr>
              <a:t>MyType* a = </a:t>
            </a:r>
            <a:r>
              <a:rPr lang="en-US" altLang="ja-JP" sz="2000" smtClean="0">
                <a:solidFill>
                  <a:srgbClr val="FF0000"/>
                </a:solidFill>
                <a:latin typeface="VL ゴシック" pitchFamily="1" charset="-128"/>
                <a:ea typeface="VL ゴシック" pitchFamily="1" charset="-128"/>
              </a:rPr>
              <a:t>shm.construct</a:t>
            </a:r>
            <a:r>
              <a:rPr lang="en-US" altLang="ja-JP" sz="2000" smtClean="0">
                <a:latin typeface="VL ゴシック" pitchFamily="1" charset="-128"/>
                <a:ea typeface="VL ゴシック" pitchFamily="1" charset="-128"/>
              </a:rPr>
              <a:t>&lt;MyType&gt;("MyType instance")(0.0, 0);</a:t>
            </a:r>
          </a:p>
          <a:p>
            <a:r>
              <a:rPr lang="en-US" altLang="ja-JP" sz="2000" smtClean="0">
                <a:latin typeface="VL ゴシック" pitchFamily="1" charset="-128"/>
                <a:ea typeface="VL ゴシック" pitchFamily="1" charset="-128"/>
              </a:rPr>
              <a:t>  } else {</a:t>
            </a:r>
          </a:p>
          <a:p>
            <a:r>
              <a:rPr lang="en-US" altLang="ja-JP" sz="2000" smtClean="0">
                <a:latin typeface="VL ゴシック" pitchFamily="1" charset="-128"/>
                <a:ea typeface="VL ゴシック" pitchFamily="1" charset="-128"/>
              </a:rPr>
              <a:t>    </a:t>
            </a:r>
            <a:r>
              <a:rPr lang="en-US" altLang="ja-JP" sz="2000" smtClean="0">
                <a:solidFill>
                  <a:srgbClr val="FF0000"/>
                </a:solidFill>
                <a:latin typeface="VL ゴシック" pitchFamily="1" charset="-128"/>
                <a:ea typeface="VL ゴシック" pitchFamily="1" charset="-128"/>
              </a:rPr>
              <a:t>managed_shared_memory shm(open_only, "MySharedMemory");</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pair&lt;MyType*, size_t&gt; res = </a:t>
            </a:r>
            <a:r>
              <a:rPr lang="en-US" altLang="ja-JP" sz="2000" smtClean="0">
                <a:solidFill>
                  <a:srgbClr val="FF0000"/>
                </a:solidFill>
                <a:latin typeface="VL ゴシック" pitchFamily="1" charset="-128"/>
                <a:ea typeface="VL ゴシック" pitchFamily="1" charset="-128"/>
              </a:rPr>
              <a:t>shm.find</a:t>
            </a:r>
            <a:r>
              <a:rPr lang="en-US" altLang="ja-JP" sz="2000" smtClean="0">
                <a:latin typeface="VL ゴシック" pitchFamily="1" charset="-128"/>
                <a:ea typeface="VL ゴシック" pitchFamily="1" charset="-128"/>
              </a:rPr>
              <a:t>&lt;MyType&gt;("MyType instance");</a:t>
            </a:r>
          </a:p>
          <a:p>
            <a:r>
              <a:rPr lang="en-US" altLang="ja-JP" sz="2000" smtClean="0">
                <a:latin typeface="VL ゴシック" pitchFamily="1" charset="-128"/>
                <a:ea typeface="VL ゴシック" pitchFamily="1" charset="-128"/>
              </a:rPr>
              <a:t>    shm.destroy&lt;MyType&gt;("MyType instance");</a:t>
            </a:r>
          </a:p>
          <a:p>
            <a:r>
              <a:rPr lang="en-US" altLang="ja-JP" sz="2000" smtClean="0">
                <a:latin typeface="VL ゴシック" pitchFamily="1" charset="-128"/>
                <a:ea typeface="VL ゴシック" pitchFamily="1" charset="-128"/>
              </a:rPr>
              <a:t>  }</a:t>
            </a:r>
          </a:p>
          <a:p>
            <a:r>
              <a:rPr lang="en-US" altLang="ja-JP" sz="2000" smtClean="0">
                <a:latin typeface="VL ゴシック" pitchFamily="1" charset="-128"/>
                <a:ea typeface="VL ゴシック" pitchFamily="1" charset="-128"/>
              </a:rPr>
              <a: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Interval</a:t>
            </a:r>
            <a:endParaRPr kumimoji="1" lang="ja-JP" altLang="en-US"/>
          </a:p>
        </p:txBody>
      </p:sp>
      <p:sp>
        <p:nvSpPr>
          <p:cNvPr id="3" name="コンテンツ プレースホルダ 2"/>
          <p:cNvSpPr>
            <a:spLocks noGrp="1"/>
          </p:cNvSpPr>
          <p:nvPr>
            <p:ph idx="1"/>
          </p:nvPr>
        </p:nvSpPr>
        <p:spPr>
          <a:xfrm>
            <a:off x="214282" y="928670"/>
            <a:ext cx="8572560" cy="571504"/>
          </a:xfrm>
        </p:spPr>
        <p:txBody>
          <a:bodyPr>
            <a:noAutofit/>
          </a:bodyPr>
          <a:lstStyle/>
          <a:p>
            <a:pPr>
              <a:buNone/>
            </a:pPr>
            <a:r>
              <a:rPr lang="ja-JP" altLang="en-US" sz="2800" smtClean="0"/>
              <a:t>区間計算</a:t>
            </a:r>
            <a:endParaRPr lang="en-US" altLang="ja-JP" sz="2800" smtClean="0"/>
          </a:p>
        </p:txBody>
      </p:sp>
      <p:sp>
        <p:nvSpPr>
          <p:cNvPr id="4" name="テキスト ボックス 3"/>
          <p:cNvSpPr txBox="1"/>
          <p:nvPr/>
        </p:nvSpPr>
        <p:spPr>
          <a:xfrm>
            <a:off x="142876" y="1643050"/>
            <a:ext cx="8929718" cy="3477875"/>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using namespace boost::numeric;</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a:t>
            </a:r>
            <a:r>
              <a:rPr lang="ja-JP" altLang="en-US" sz="2000" smtClean="0">
                <a:latin typeface="VL ゴシック" pitchFamily="1" charset="-128"/>
                <a:ea typeface="VL ゴシック" pitchFamily="1" charset="-128"/>
              </a:rPr>
              <a:t>区間内かどうかのチェック</a:t>
            </a:r>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interval&lt;double&gt; range(</a:t>
            </a:r>
            <a:r>
              <a:rPr lang="en-US" altLang="ja-JP" sz="2000" smtClean="0">
                <a:solidFill>
                  <a:srgbClr val="FF0000"/>
                </a:solidFill>
                <a:latin typeface="VL ゴシック" pitchFamily="1" charset="-128"/>
                <a:ea typeface="VL ゴシック" pitchFamily="1" charset="-128"/>
              </a:rPr>
              <a:t>1.0, 5.0</a:t>
            </a:r>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assert(</a:t>
            </a:r>
            <a:r>
              <a:rPr lang="en-US" altLang="ja-JP" sz="2000" smtClean="0">
                <a:solidFill>
                  <a:srgbClr val="FF0000"/>
                </a:solidFill>
                <a:latin typeface="VL ゴシック" pitchFamily="1" charset="-128"/>
                <a:ea typeface="VL ゴシック" pitchFamily="1" charset="-128"/>
              </a:rPr>
              <a:t>in(3.0, range)</a:t>
            </a:r>
            <a:r>
              <a:rPr lang="en-US" altLang="ja-JP" sz="2000" smtClean="0">
                <a:latin typeface="VL ゴシック" pitchFamily="1" charset="-128"/>
                <a:ea typeface="VL ゴシック" pitchFamily="1" charset="-128"/>
              </a:rPr>
              <a:t>);</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a:t>
            </a:r>
            <a:r>
              <a:rPr lang="ja-JP" altLang="en-US" sz="2000" smtClean="0">
                <a:latin typeface="VL ゴシック" pitchFamily="1" charset="-128"/>
                <a:ea typeface="VL ゴシック" pitchFamily="1" charset="-128"/>
              </a:rPr>
              <a:t>区間同士の計算</a:t>
            </a:r>
            <a:endParaRPr lang="en-US" altLang="ja-JP" sz="2000" smtClean="0">
              <a:latin typeface="VL ゴシック" pitchFamily="1" charset="-128"/>
              <a:ea typeface="VL ゴシック" pitchFamily="1" charset="-128"/>
            </a:endParaRPr>
          </a:p>
          <a:p>
            <a:r>
              <a:rPr lang="fr-FR" altLang="ja-JP" sz="2000" smtClean="0">
                <a:latin typeface="VL ゴシック" pitchFamily="1" charset="-128"/>
                <a:ea typeface="VL ゴシック" pitchFamily="1" charset="-128"/>
              </a:rPr>
              <a:t>interval&lt;double&gt; x(2, 3);</a:t>
            </a:r>
          </a:p>
          <a:p>
            <a:r>
              <a:rPr lang="fr-FR" altLang="ja-JP" sz="2000" smtClean="0">
                <a:latin typeface="VL ゴシック" pitchFamily="1" charset="-128"/>
                <a:ea typeface="VL ゴシック" pitchFamily="1" charset="-128"/>
              </a:rPr>
              <a:t>interval&lt;double&gt; y(1, 4);</a:t>
            </a:r>
          </a:p>
          <a:p>
            <a:r>
              <a:rPr lang="fr-FR" altLang="ja-JP" sz="2000" smtClean="0">
                <a:latin typeface="VL ゴシック" pitchFamily="1" charset="-128"/>
                <a:ea typeface="VL ゴシック" pitchFamily="1" charset="-128"/>
              </a:rPr>
              <a:t>interval&lt;double&gt; z = </a:t>
            </a:r>
            <a:r>
              <a:rPr lang="fr-FR" altLang="ja-JP" sz="2000" smtClean="0">
                <a:solidFill>
                  <a:srgbClr val="FF0000"/>
                </a:solidFill>
                <a:latin typeface="VL ゴシック" pitchFamily="1" charset="-128"/>
                <a:ea typeface="VL ゴシック" pitchFamily="1" charset="-128"/>
              </a:rPr>
              <a:t>x + y</a:t>
            </a:r>
            <a:r>
              <a:rPr lang="fr-FR" altLang="ja-JP" sz="2000" smtClean="0">
                <a:latin typeface="VL ゴシック" pitchFamily="1" charset="-128"/>
                <a:ea typeface="VL ゴシック" pitchFamily="1" charset="-128"/>
              </a:rPr>
              <a:t>;</a:t>
            </a:r>
          </a:p>
          <a:p>
            <a:r>
              <a:rPr lang="fr-FR" altLang="ja-JP" sz="2000" smtClean="0">
                <a:latin typeface="VL ゴシック" pitchFamily="1" charset="-128"/>
                <a:ea typeface="VL ゴシック" pitchFamily="1" charset="-128"/>
              </a:rPr>
              <a:t>cout &lt;&lt; z &lt;&lt; endl; // </a:t>
            </a:r>
            <a:r>
              <a:rPr lang="fr-FR" altLang="ja-JP" sz="2000" smtClean="0">
                <a:solidFill>
                  <a:srgbClr val="FF0000"/>
                </a:solidFill>
                <a:latin typeface="VL ゴシック" pitchFamily="1" charset="-128"/>
                <a:ea typeface="VL ゴシック" pitchFamily="1" charset="-128"/>
              </a:rPr>
              <a:t>[3, 7]</a:t>
            </a:r>
            <a:endParaRPr lang="en-US" altLang="ja-JP" sz="2000" smtClean="0">
              <a:solidFill>
                <a:srgbClr val="FF0000"/>
              </a:solidFill>
              <a:latin typeface="VL ゴシック" pitchFamily="1" charset="-128"/>
              <a:ea typeface="VL ゴシック" pitchFamily="1" charset="-128"/>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Intrusive</a:t>
            </a:r>
            <a:endParaRPr kumimoji="1" lang="ja-JP" altLang="en-US"/>
          </a:p>
        </p:txBody>
      </p:sp>
      <p:sp>
        <p:nvSpPr>
          <p:cNvPr id="3" name="コンテンツ プレースホルダ 2"/>
          <p:cNvSpPr>
            <a:spLocks noGrp="1"/>
          </p:cNvSpPr>
          <p:nvPr>
            <p:ph idx="1"/>
          </p:nvPr>
        </p:nvSpPr>
        <p:spPr>
          <a:xfrm>
            <a:off x="214282" y="714356"/>
            <a:ext cx="8572560" cy="1000132"/>
          </a:xfrm>
        </p:spPr>
        <p:txBody>
          <a:bodyPr>
            <a:noAutofit/>
          </a:bodyPr>
          <a:lstStyle/>
          <a:p>
            <a:pPr>
              <a:buNone/>
            </a:pPr>
            <a:r>
              <a:rPr lang="ja-JP" altLang="en-US" sz="2800" smtClean="0"/>
              <a:t>侵入コンテナ</a:t>
            </a:r>
            <a:endParaRPr lang="en-US" altLang="ja-JP" sz="2800" smtClean="0"/>
          </a:p>
          <a:p>
            <a:pPr>
              <a:buNone/>
            </a:pPr>
            <a:r>
              <a:rPr lang="ja-JP" altLang="en-US" sz="2800" smtClean="0"/>
              <a:t>オブジェクトのコピーではなくオブジェクト自身を格納する</a:t>
            </a:r>
            <a:endParaRPr lang="en-US" altLang="ja-JP" sz="2800" smtClean="0"/>
          </a:p>
        </p:txBody>
      </p:sp>
      <p:sp>
        <p:nvSpPr>
          <p:cNvPr id="4" name="テキスト ボックス 3"/>
          <p:cNvSpPr txBox="1"/>
          <p:nvPr/>
        </p:nvSpPr>
        <p:spPr>
          <a:xfrm>
            <a:off x="0" y="1785926"/>
            <a:ext cx="9144000" cy="5016758"/>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using namespace boost::intrusive;</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class Window : public list_base_hook&lt;&gt; {</a:t>
            </a:r>
          </a:p>
          <a:p>
            <a:r>
              <a:rPr lang="en-US" altLang="ja-JP" sz="2000" smtClean="0">
                <a:latin typeface="VL ゴシック" pitchFamily="1" charset="-128"/>
                <a:ea typeface="VL ゴシック" pitchFamily="1" charset="-128"/>
              </a:rPr>
              <a:t>public:</a:t>
            </a:r>
          </a:p>
          <a:p>
            <a:r>
              <a:rPr lang="en-US" altLang="ja-JP" sz="2000" smtClean="0">
                <a:latin typeface="VL ゴシック" pitchFamily="1" charset="-128"/>
                <a:ea typeface="VL ゴシック" pitchFamily="1" charset="-128"/>
              </a:rPr>
              <a:t>  typedef </a:t>
            </a:r>
            <a:r>
              <a:rPr lang="en-US" altLang="ja-JP" sz="2000" smtClean="0">
                <a:solidFill>
                  <a:srgbClr val="FF0000"/>
                </a:solidFill>
                <a:latin typeface="VL ゴシック" pitchFamily="1" charset="-128"/>
                <a:ea typeface="VL ゴシック" pitchFamily="1" charset="-128"/>
              </a:rPr>
              <a:t>list&lt;Window&gt;</a:t>
            </a:r>
            <a:r>
              <a:rPr lang="en-US" altLang="ja-JP" sz="2000" smtClean="0">
                <a:latin typeface="VL ゴシック" pitchFamily="1" charset="-128"/>
                <a:ea typeface="VL ゴシック" pitchFamily="1" charset="-128"/>
              </a:rPr>
              <a:t> window_list;</a:t>
            </a:r>
          </a:p>
          <a:p>
            <a:r>
              <a:rPr lang="en-US" altLang="ja-JP" sz="2000" smtClean="0">
                <a:latin typeface="VL ゴシック" pitchFamily="1" charset="-128"/>
                <a:ea typeface="VL ゴシック" pitchFamily="1" charset="-128"/>
              </a:rPr>
              <a:t>  </a:t>
            </a:r>
            <a:r>
              <a:rPr lang="en-US" altLang="ja-JP" sz="2000" smtClean="0">
                <a:solidFill>
                  <a:srgbClr val="FF0000"/>
                </a:solidFill>
                <a:latin typeface="VL ゴシック" pitchFamily="1" charset="-128"/>
                <a:ea typeface="VL ゴシック" pitchFamily="1" charset="-128"/>
              </a:rPr>
              <a:t>static window_list windows</a:t>
            </a:r>
            <a:r>
              <a:rPr lang="en-US" altLang="ja-JP" sz="2000" smtClean="0">
                <a:latin typeface="VL ゴシック" pitchFamily="1" charset="-128"/>
                <a:ea typeface="VL ゴシック" pitchFamily="1" charset="-128"/>
              </a:rPr>
              <a:t>;</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Window()         {</a:t>
            </a:r>
            <a:r>
              <a:rPr lang="en-US" altLang="ja-JP" sz="2000" smtClean="0">
                <a:solidFill>
                  <a:srgbClr val="FF0000"/>
                </a:solidFill>
                <a:latin typeface="VL ゴシック" pitchFamily="1" charset="-128"/>
                <a:ea typeface="VL ゴシック" pitchFamily="1" charset="-128"/>
              </a:rPr>
              <a:t>windows.push_back(</a:t>
            </a:r>
            <a:r>
              <a:rPr lang="en-US" altLang="ja-JP" sz="2000" smtClean="0">
                <a:solidFill>
                  <a:srgbClr val="0070C0"/>
                </a:solidFill>
                <a:latin typeface="VL ゴシック" pitchFamily="1" charset="-128"/>
                <a:ea typeface="VL ゴシック" pitchFamily="1" charset="-128"/>
              </a:rPr>
              <a:t>*this</a:t>
            </a:r>
            <a:r>
              <a:rPr lang="en-US" altLang="ja-JP" sz="2000" smtClean="0">
                <a:solidFill>
                  <a:srgbClr val="FF0000"/>
                </a:solidFill>
                <a:latin typeface="VL ゴシック" pitchFamily="1" charset="-128"/>
                <a:ea typeface="VL ゴシック" pitchFamily="1" charset="-128"/>
              </a:rPr>
              <a:t>)</a:t>
            </a:r>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  virtual ~Window(){</a:t>
            </a:r>
            <a:r>
              <a:rPr lang="en-US" altLang="ja-JP" sz="2000" smtClean="0">
                <a:solidFill>
                  <a:srgbClr val="FF0000"/>
                </a:solidFill>
                <a:latin typeface="VL ゴシック" pitchFamily="1" charset="-128"/>
                <a:ea typeface="VL ゴシック" pitchFamily="1" charset="-128"/>
              </a:rPr>
              <a:t>windows.erase(window_list::s_iterator_to(</a:t>
            </a:r>
            <a:r>
              <a:rPr lang="en-US" altLang="ja-JP" sz="2000" smtClean="0">
                <a:solidFill>
                  <a:srgbClr val="0070C0"/>
                </a:solidFill>
                <a:latin typeface="VL ゴシック" pitchFamily="1" charset="-128"/>
                <a:ea typeface="VL ゴシック" pitchFamily="1" charset="-128"/>
              </a:rPr>
              <a:t>*this</a:t>
            </a:r>
            <a:r>
              <a:rPr lang="en-US" altLang="ja-JP" sz="2000" smtClean="0">
                <a:solidFill>
                  <a:srgbClr val="FF0000"/>
                </a:solidFill>
                <a:latin typeface="VL ゴシック" pitchFamily="1" charset="-128"/>
                <a:ea typeface="VL ゴシック" pitchFamily="1" charset="-128"/>
              </a:rPr>
              <a:t>))</a:t>
            </a:r>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  virtual void Paint() = 0;</a:t>
            </a:r>
          </a:p>
          <a:p>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Window::window_list Window::windows;</a:t>
            </a:r>
          </a:p>
          <a:p>
            <a:endParaRPr lang="en-US" altLang="ja-JP" sz="2000" smtClean="0">
              <a:solidFill>
                <a:srgbClr val="FF0000"/>
              </a:solidFill>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void paint_all_windows() {</a:t>
            </a:r>
          </a:p>
          <a:p>
            <a:r>
              <a:rPr lang="en-US" altLang="ja-JP" sz="2000" smtClean="0">
                <a:latin typeface="VL ゴシック" pitchFamily="1" charset="-128"/>
                <a:ea typeface="VL ゴシック" pitchFamily="1" charset="-128"/>
              </a:rPr>
              <a:t>   for_each(</a:t>
            </a:r>
            <a:r>
              <a:rPr lang="en-US" altLang="ja-JP" sz="2000" smtClean="0">
                <a:solidFill>
                  <a:srgbClr val="FF0000"/>
                </a:solidFill>
                <a:latin typeface="VL ゴシック" pitchFamily="1" charset="-128"/>
                <a:ea typeface="VL ゴシック" pitchFamily="1" charset="-128"/>
              </a:rPr>
              <a:t>Window::windows</a:t>
            </a:r>
            <a:r>
              <a:rPr lang="en-US" altLang="ja-JP" sz="2000" smtClean="0">
                <a:latin typeface="VL ゴシック" pitchFamily="1" charset="-128"/>
                <a:ea typeface="VL ゴシック" pitchFamily="1" charset="-128"/>
              </a:rPr>
              <a:t>, boost::mem_fn(</a:t>
            </a:r>
            <a:r>
              <a:rPr lang="en-US" altLang="ja-JP" sz="2000" smtClean="0">
                <a:solidFill>
                  <a:srgbClr val="FF0000"/>
                </a:solidFill>
                <a:latin typeface="VL ゴシック" pitchFamily="1" charset="-128"/>
                <a:ea typeface="VL ゴシック" pitchFamily="1" charset="-128"/>
              </a:rPr>
              <a:t>&amp;Window::Paint</a:t>
            </a:r>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IO State Server</a:t>
            </a:r>
            <a:endParaRPr kumimoji="1" lang="ja-JP" altLang="en-US"/>
          </a:p>
        </p:txBody>
      </p:sp>
      <p:sp>
        <p:nvSpPr>
          <p:cNvPr id="3" name="コンテンツ プレースホルダ 2"/>
          <p:cNvSpPr>
            <a:spLocks noGrp="1"/>
          </p:cNvSpPr>
          <p:nvPr>
            <p:ph idx="1"/>
          </p:nvPr>
        </p:nvSpPr>
        <p:spPr>
          <a:xfrm>
            <a:off x="214282" y="928670"/>
            <a:ext cx="8572560" cy="571504"/>
          </a:xfrm>
        </p:spPr>
        <p:txBody>
          <a:bodyPr>
            <a:noAutofit/>
          </a:bodyPr>
          <a:lstStyle/>
          <a:p>
            <a:pPr>
              <a:buNone/>
            </a:pPr>
            <a:r>
              <a:rPr lang="en-US" altLang="ja-JP" sz="2800" smtClean="0"/>
              <a:t>IO Stream</a:t>
            </a:r>
            <a:r>
              <a:rPr lang="ja-JP" altLang="en-US" sz="2800" smtClean="0"/>
              <a:t>の状態管理</a:t>
            </a:r>
            <a:endParaRPr lang="en-US" altLang="ja-JP" sz="2800" smtClean="0"/>
          </a:p>
        </p:txBody>
      </p:sp>
      <p:sp>
        <p:nvSpPr>
          <p:cNvPr id="4" name="テキスト ボックス 3"/>
          <p:cNvSpPr txBox="1"/>
          <p:nvPr/>
        </p:nvSpPr>
        <p:spPr>
          <a:xfrm>
            <a:off x="142876" y="1643050"/>
            <a:ext cx="8929718" cy="3170099"/>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void hex_out(std::ostream&amp; os, int x)</a:t>
            </a:r>
          </a:p>
          <a:p>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  </a:t>
            </a:r>
            <a:r>
              <a:rPr lang="en-US" altLang="ja-JP" sz="2000" smtClean="0">
                <a:solidFill>
                  <a:srgbClr val="FF0000"/>
                </a:solidFill>
                <a:latin typeface="VL ゴシック" pitchFamily="1" charset="-128"/>
                <a:ea typeface="VL ゴシック" pitchFamily="1" charset="-128"/>
              </a:rPr>
              <a:t>boost::io::ios_flags_saver ifs(os);</a:t>
            </a:r>
          </a:p>
          <a:p>
            <a:r>
              <a:rPr lang="en-US" altLang="ja-JP" sz="2000" smtClean="0">
                <a:latin typeface="VL ゴシック" pitchFamily="1" charset="-128"/>
                <a:ea typeface="VL ゴシック" pitchFamily="1" charset="-128"/>
              </a:rPr>
              <a:t>  os &lt;&lt; std::hex &lt;&lt; x &lt;&lt; endl;</a:t>
            </a:r>
          </a:p>
          <a:p>
            <a:r>
              <a:rPr lang="en-US" altLang="ja-JP" sz="2000" smtClean="0">
                <a:latin typeface="VL ゴシック" pitchFamily="1" charset="-128"/>
                <a:ea typeface="VL ゴシック" pitchFamily="1" charset="-128"/>
              </a:rPr>
              <a:t>} // </a:t>
            </a:r>
            <a:r>
              <a:rPr lang="ja-JP" altLang="en-US" sz="2000" smtClean="0">
                <a:latin typeface="VL ゴシック" pitchFamily="1" charset="-128"/>
                <a:ea typeface="VL ゴシック" pitchFamily="1" charset="-128"/>
              </a:rPr>
              <a:t>ここで</a:t>
            </a:r>
            <a:r>
              <a:rPr lang="en-US" altLang="ja-JP" sz="2000" smtClean="0">
                <a:latin typeface="VL ゴシック" pitchFamily="1" charset="-128"/>
                <a:ea typeface="VL ゴシック" pitchFamily="1" charset="-128"/>
              </a:rPr>
              <a:t>stream</a:t>
            </a:r>
            <a:r>
              <a:rPr lang="ja-JP" altLang="en-US" sz="2000" smtClean="0">
                <a:latin typeface="VL ゴシック" pitchFamily="1" charset="-128"/>
                <a:ea typeface="VL ゴシック" pitchFamily="1" charset="-128"/>
              </a:rPr>
              <a:t>の状態が戻る</a:t>
            </a:r>
            <a:endParaRPr lang="en-US" altLang="ja-JP" sz="2000" smtClean="0">
              <a:latin typeface="VL ゴシック" pitchFamily="1" charset="-128"/>
              <a:ea typeface="VL ゴシック" pitchFamily="1" charset="-128"/>
            </a:endParaRP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int x = 20;</a:t>
            </a:r>
          </a:p>
          <a:p>
            <a:r>
              <a:rPr lang="en-US" altLang="ja-JP" sz="2000" smtClean="0">
                <a:latin typeface="VL ゴシック" pitchFamily="1" charset="-128"/>
                <a:ea typeface="VL ゴシック" pitchFamily="1" charset="-128"/>
              </a:rPr>
              <a:t>cout &lt;&lt; x &lt;&lt; endl; // 20 : 10</a:t>
            </a:r>
            <a:r>
              <a:rPr lang="ja-JP" altLang="en-US" sz="2000" smtClean="0">
                <a:latin typeface="VL ゴシック" pitchFamily="1" charset="-128"/>
                <a:ea typeface="VL ゴシック" pitchFamily="1" charset="-128"/>
              </a:rPr>
              <a:t>進</a:t>
            </a:r>
            <a:r>
              <a:rPr lang="en-US" altLang="ja-JP" sz="2000" smtClean="0">
                <a:latin typeface="VL ゴシック" pitchFamily="1" charset="-128"/>
                <a:ea typeface="VL ゴシック" pitchFamily="1" charset="-128"/>
              </a:rPr>
              <a:t>(</a:t>
            </a:r>
            <a:r>
              <a:rPr lang="ja-JP" altLang="en-US" sz="2000" smtClean="0">
                <a:latin typeface="VL ゴシック" pitchFamily="1" charset="-128"/>
                <a:ea typeface="VL ゴシック" pitchFamily="1" charset="-128"/>
              </a:rPr>
              <a:t>状態変更前</a:t>
            </a:r>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hex_out(cout, x);  // 14 : 16</a:t>
            </a:r>
            <a:r>
              <a:rPr lang="ja-JP" altLang="en-US" sz="2000" smtClean="0">
                <a:latin typeface="VL ゴシック" pitchFamily="1" charset="-128"/>
                <a:ea typeface="VL ゴシック" pitchFamily="1" charset="-128"/>
              </a:rPr>
              <a:t>進</a:t>
            </a:r>
            <a:r>
              <a:rPr lang="en-US" altLang="ja-JP" sz="2000" smtClean="0">
                <a:latin typeface="VL ゴシック" pitchFamily="1" charset="-128"/>
                <a:ea typeface="VL ゴシック" pitchFamily="1" charset="-128"/>
              </a:rPr>
              <a:t>(</a:t>
            </a:r>
            <a:r>
              <a:rPr lang="ja-JP" altLang="en-US" sz="2000" smtClean="0">
                <a:latin typeface="VL ゴシック" pitchFamily="1" charset="-128"/>
                <a:ea typeface="VL ゴシック" pitchFamily="1" charset="-128"/>
              </a:rPr>
              <a:t>状態変更</a:t>
            </a:r>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cout &lt;&lt; x &lt;&lt; endl; // 20 : 10</a:t>
            </a:r>
            <a:r>
              <a:rPr lang="ja-JP" altLang="en-US" sz="2000" smtClean="0">
                <a:latin typeface="VL ゴシック" pitchFamily="1" charset="-128"/>
                <a:ea typeface="VL ゴシック" pitchFamily="1" charset="-128"/>
              </a:rPr>
              <a:t>進</a:t>
            </a:r>
            <a:r>
              <a:rPr lang="en-US" altLang="ja-JP" sz="2000" smtClean="0">
                <a:latin typeface="VL ゴシック" pitchFamily="1" charset="-128"/>
                <a:ea typeface="VL ゴシック" pitchFamily="1" charset="-128"/>
              </a:rPr>
              <a:t>(</a:t>
            </a:r>
            <a:r>
              <a:rPr lang="ja-JP" altLang="en-US" sz="2000" smtClean="0">
                <a:latin typeface="VL ゴシック" pitchFamily="1" charset="-128"/>
                <a:ea typeface="VL ゴシック" pitchFamily="1" charset="-128"/>
              </a:rPr>
              <a:t>状態が戻ってる</a:t>
            </a:r>
            <a:r>
              <a:rPr lang="en-US" altLang="ja-JP" sz="2000" smtClean="0">
                <a:latin typeface="VL ゴシック" pitchFamily="1" charset="-128"/>
                <a:ea typeface="VL ゴシック" pitchFamily="1" charset="-128"/>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smtClean="0"/>
              <a:t>はじめる前に</a:t>
            </a:r>
            <a:endParaRPr kumimoji="1" lang="ja-JP" altLang="en-US"/>
          </a:p>
        </p:txBody>
      </p:sp>
      <p:sp>
        <p:nvSpPr>
          <p:cNvPr id="3" name="コンテンツ プレースホルダ 2"/>
          <p:cNvSpPr>
            <a:spLocks noGrp="1"/>
          </p:cNvSpPr>
          <p:nvPr>
            <p:ph idx="1"/>
          </p:nvPr>
        </p:nvSpPr>
        <p:spPr>
          <a:xfrm>
            <a:off x="457200" y="2786058"/>
            <a:ext cx="8229600" cy="928694"/>
          </a:xfrm>
        </p:spPr>
        <p:txBody>
          <a:bodyPr/>
          <a:lstStyle/>
          <a:p>
            <a:pPr algn="ctr">
              <a:buNone/>
            </a:pPr>
            <a:r>
              <a:rPr lang="en-US" altLang="ja-JP" smtClean="0"/>
              <a:t>1</a:t>
            </a:r>
            <a:r>
              <a:rPr lang="ja-JP" altLang="en-US" smtClean="0"/>
              <a:t>分でわかるテンプレートメタプログラミング</a:t>
            </a:r>
            <a:endParaRPr kumimoji="1" lang="en-US" altLang="ja-JP" smtClean="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Iostreams</a:t>
            </a:r>
            <a:endParaRPr kumimoji="1" lang="ja-JP" altLang="en-US"/>
          </a:p>
        </p:txBody>
      </p:sp>
      <p:sp>
        <p:nvSpPr>
          <p:cNvPr id="3" name="コンテンツ プレースホルダ 2"/>
          <p:cNvSpPr>
            <a:spLocks noGrp="1"/>
          </p:cNvSpPr>
          <p:nvPr>
            <p:ph idx="1"/>
          </p:nvPr>
        </p:nvSpPr>
        <p:spPr>
          <a:xfrm>
            <a:off x="214282" y="714356"/>
            <a:ext cx="8572560" cy="1357322"/>
          </a:xfrm>
        </p:spPr>
        <p:txBody>
          <a:bodyPr>
            <a:noAutofit/>
          </a:bodyPr>
          <a:lstStyle/>
          <a:p>
            <a:pPr>
              <a:buNone/>
            </a:pPr>
            <a:r>
              <a:rPr lang="ja-JP" altLang="en-US" sz="2800" smtClean="0"/>
              <a:t>拡張</a:t>
            </a:r>
            <a:r>
              <a:rPr lang="en-US" altLang="ja-JP" sz="2800" smtClean="0"/>
              <a:t>IO Stream</a:t>
            </a:r>
            <a:r>
              <a:rPr lang="ja-JP" altLang="en-US" sz="2800" smtClean="0"/>
              <a:t>ライブラリ。</a:t>
            </a:r>
            <a:endParaRPr lang="en-US" altLang="ja-JP" sz="2800" smtClean="0"/>
          </a:p>
          <a:p>
            <a:pPr>
              <a:buNone/>
            </a:pPr>
            <a:r>
              <a:rPr lang="ja-JP" altLang="en-US" sz="2400" smtClean="0"/>
              <a:t>　</a:t>
            </a:r>
            <a:r>
              <a:rPr lang="en-US" altLang="ja-JP" sz="2400" smtClean="0"/>
              <a:t>stream</a:t>
            </a:r>
            <a:r>
              <a:rPr lang="ja-JP" altLang="en-US" sz="2400" smtClean="0"/>
              <a:t>クラスを簡単に作る</a:t>
            </a:r>
            <a:r>
              <a:rPr lang="en-US" altLang="ja-JP" sz="2400" smtClean="0"/>
              <a:t>Library for Libraries</a:t>
            </a:r>
            <a:r>
              <a:rPr lang="ja-JP" altLang="en-US" sz="2400" smtClean="0"/>
              <a:t>であり、</a:t>
            </a:r>
            <a:endParaRPr lang="en-US" altLang="ja-JP" sz="2400" smtClean="0"/>
          </a:p>
          <a:p>
            <a:pPr>
              <a:buNone/>
            </a:pPr>
            <a:r>
              <a:rPr lang="ja-JP" altLang="en-US" sz="2400" smtClean="0"/>
              <a:t>　パイプ演算子によるフィルタ設定</a:t>
            </a:r>
            <a:r>
              <a:rPr lang="en-US" altLang="ja-JP" sz="2400" smtClean="0"/>
              <a:t>, etc…</a:t>
            </a:r>
            <a:endParaRPr lang="en-US" altLang="ja-JP" sz="2800" smtClean="0"/>
          </a:p>
        </p:txBody>
      </p:sp>
      <p:sp>
        <p:nvSpPr>
          <p:cNvPr id="4" name="テキスト ボックス 3"/>
          <p:cNvSpPr txBox="1"/>
          <p:nvPr/>
        </p:nvSpPr>
        <p:spPr>
          <a:xfrm>
            <a:off x="142876" y="2077605"/>
            <a:ext cx="8929718" cy="4708981"/>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namespace io = boost::iostreams;</a:t>
            </a:r>
          </a:p>
          <a:p>
            <a:r>
              <a:rPr lang="en-US" altLang="ja-JP" sz="2000" smtClean="0">
                <a:latin typeface="VL ゴシック" pitchFamily="1" charset="-128"/>
                <a:ea typeface="VL ゴシック" pitchFamily="1" charset="-128"/>
              </a:rPr>
              <a:t>struct upper_filter : </a:t>
            </a:r>
            <a:r>
              <a:rPr lang="en-US" altLang="ja-JP" sz="2000" smtClean="0">
                <a:solidFill>
                  <a:srgbClr val="FF0000"/>
                </a:solidFill>
                <a:latin typeface="VL ゴシック" pitchFamily="1" charset="-128"/>
                <a:ea typeface="VL ゴシック" pitchFamily="1" charset="-128"/>
              </a:rPr>
              <a:t>io::stdio_filter </a:t>
            </a:r>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  void </a:t>
            </a:r>
            <a:r>
              <a:rPr lang="en-US" altLang="ja-JP" sz="2000" smtClean="0">
                <a:solidFill>
                  <a:srgbClr val="FF0000"/>
                </a:solidFill>
                <a:latin typeface="VL ゴシック" pitchFamily="1" charset="-128"/>
                <a:ea typeface="VL ゴシック" pitchFamily="1" charset="-128"/>
              </a:rPr>
              <a:t>do_filter</a:t>
            </a:r>
            <a:r>
              <a:rPr lang="en-US" altLang="ja-JP" sz="2000" smtClean="0">
                <a:latin typeface="VL ゴシック" pitchFamily="1" charset="-128"/>
                <a:ea typeface="VL ゴシック" pitchFamily="1" charset="-128"/>
              </a:rPr>
              <a:t>() {</a:t>
            </a:r>
          </a:p>
          <a:p>
            <a:r>
              <a:rPr lang="en-US" altLang="ja-JP" sz="2000" smtClean="0">
                <a:latin typeface="VL ゴシック" pitchFamily="1" charset="-128"/>
                <a:ea typeface="VL ゴシック" pitchFamily="1" charset="-128"/>
              </a:rPr>
              <a:t>    int c;</a:t>
            </a:r>
          </a:p>
          <a:p>
            <a:r>
              <a:rPr lang="en-US" altLang="ja-JP" sz="2000" smtClean="0">
                <a:latin typeface="VL ゴシック" pitchFamily="1" charset="-128"/>
                <a:ea typeface="VL ゴシック" pitchFamily="1" charset="-128"/>
              </a:rPr>
              <a:t>    while ((c = std::cin.get()) != EOF)</a:t>
            </a:r>
          </a:p>
          <a:p>
            <a:r>
              <a:rPr lang="en-US" altLang="ja-JP" sz="2000" smtClean="0">
                <a:latin typeface="VL ゴシック" pitchFamily="1" charset="-128"/>
                <a:ea typeface="VL ゴシック" pitchFamily="1" charset="-128"/>
              </a:rPr>
              <a:t>      std::cout.put(std::toupper((unsigned char)c));</a:t>
            </a:r>
          </a:p>
          <a:p>
            <a:r>
              <a:rPr lang="en-US" altLang="ja-JP" sz="2000" smtClean="0">
                <a:latin typeface="VL ゴシック" pitchFamily="1" charset="-128"/>
                <a:ea typeface="VL ゴシック" pitchFamily="1" charset="-128"/>
              </a:rPr>
              <a:t>  }</a:t>
            </a:r>
          </a:p>
          <a:p>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BOOST_IOSTREAMS_PIPABLE(upper_filter, 0)</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a:t>
            </a:r>
            <a:r>
              <a:rPr lang="ja-JP" altLang="en-US" sz="2000" smtClean="0">
                <a:latin typeface="VL ゴシック" pitchFamily="1" charset="-128"/>
                <a:ea typeface="VL ゴシック" pitchFamily="1" charset="-128"/>
              </a:rPr>
              <a:t>大文字に変換して、</a:t>
            </a:r>
            <a:r>
              <a:rPr lang="en-US" altLang="ja-JP" sz="2000" smtClean="0">
                <a:latin typeface="VL ゴシック" pitchFamily="1" charset="-128"/>
                <a:ea typeface="VL ゴシック" pitchFamily="1" charset="-128"/>
              </a:rPr>
              <a:t>gzip</a:t>
            </a:r>
            <a:r>
              <a:rPr lang="ja-JP" altLang="en-US" sz="2000" smtClean="0">
                <a:latin typeface="VL ゴシック" pitchFamily="1" charset="-128"/>
                <a:ea typeface="VL ゴシック" pitchFamily="1" charset="-128"/>
              </a:rPr>
              <a:t>圧縮して、ファイルに出力</a:t>
            </a:r>
          </a:p>
          <a:p>
            <a:r>
              <a:rPr lang="en-US" altLang="ja-JP" sz="2000" smtClean="0">
                <a:solidFill>
                  <a:srgbClr val="FF0000"/>
                </a:solidFill>
                <a:latin typeface="VL ゴシック" pitchFamily="1" charset="-128"/>
                <a:ea typeface="VL ゴシック" pitchFamily="1" charset="-128"/>
              </a:rPr>
              <a:t>io::filtering_ostream out(upper_filter()        </a:t>
            </a:r>
            <a:r>
              <a:rPr lang="en-US" altLang="ja-JP" sz="2000" smtClean="0">
                <a:solidFill>
                  <a:srgbClr val="00B050"/>
                </a:solidFill>
                <a:latin typeface="VL ゴシック" pitchFamily="1" charset="-128"/>
                <a:ea typeface="VL ゴシック" pitchFamily="1" charset="-128"/>
              </a:rPr>
              <a:t>|</a:t>
            </a:r>
          </a:p>
          <a:p>
            <a:r>
              <a:rPr lang="en-US" altLang="ja-JP" sz="2000" smtClean="0">
                <a:solidFill>
                  <a:srgbClr val="FF0000"/>
                </a:solidFill>
                <a:latin typeface="VL ゴシック" pitchFamily="1" charset="-128"/>
                <a:ea typeface="VL ゴシック" pitchFamily="1" charset="-128"/>
              </a:rPr>
              <a:t>                          io::gzip_compressor() </a:t>
            </a:r>
            <a:r>
              <a:rPr lang="en-US" altLang="ja-JP" sz="2000" smtClean="0">
                <a:solidFill>
                  <a:srgbClr val="00B050"/>
                </a:solidFill>
                <a:latin typeface="VL ゴシック" pitchFamily="1" charset="-128"/>
                <a:ea typeface="VL ゴシック" pitchFamily="1" charset="-128"/>
              </a:rPr>
              <a:t>|</a:t>
            </a:r>
          </a:p>
          <a:p>
            <a:r>
              <a:rPr lang="en-US" altLang="ja-JP" sz="2000" smtClean="0">
                <a:solidFill>
                  <a:srgbClr val="FF0000"/>
                </a:solidFill>
                <a:latin typeface="VL ゴシック" pitchFamily="1" charset="-128"/>
                <a:ea typeface="VL ゴシック" pitchFamily="1" charset="-128"/>
              </a:rPr>
              <a:t>                          io::file_sink("a.txt"))</a:t>
            </a:r>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out &lt;&lt; "aiueo" &lt;&lt; std::endl;</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Iterators</a:t>
            </a:r>
            <a:endParaRPr kumimoji="1" lang="ja-JP" altLang="en-US"/>
          </a:p>
        </p:txBody>
      </p:sp>
      <p:sp>
        <p:nvSpPr>
          <p:cNvPr id="3" name="コンテンツ プレースホルダ 2"/>
          <p:cNvSpPr>
            <a:spLocks noGrp="1"/>
          </p:cNvSpPr>
          <p:nvPr>
            <p:ph idx="1"/>
          </p:nvPr>
        </p:nvSpPr>
        <p:spPr>
          <a:xfrm>
            <a:off x="214282" y="785794"/>
            <a:ext cx="8572560" cy="571504"/>
          </a:xfrm>
        </p:spPr>
        <p:txBody>
          <a:bodyPr>
            <a:noAutofit/>
          </a:bodyPr>
          <a:lstStyle/>
          <a:p>
            <a:pPr>
              <a:buNone/>
            </a:pPr>
            <a:r>
              <a:rPr lang="ja-JP" altLang="en-US" sz="2800" smtClean="0"/>
              <a:t>イテレータを簡単に作るためのライブラリ</a:t>
            </a:r>
            <a:endParaRPr lang="en-US" altLang="ja-JP" sz="2800" smtClean="0"/>
          </a:p>
        </p:txBody>
      </p:sp>
      <p:sp>
        <p:nvSpPr>
          <p:cNvPr id="4" name="テキスト ボックス 3"/>
          <p:cNvSpPr txBox="1"/>
          <p:nvPr/>
        </p:nvSpPr>
        <p:spPr>
          <a:xfrm>
            <a:off x="142876" y="1428736"/>
            <a:ext cx="8929718" cy="5324535"/>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class count_iterator : public </a:t>
            </a:r>
            <a:r>
              <a:rPr lang="en-US" altLang="ja-JP" sz="2000" smtClean="0">
                <a:solidFill>
                  <a:srgbClr val="FF0000"/>
                </a:solidFill>
                <a:latin typeface="VL ゴシック" pitchFamily="1" charset="-128"/>
                <a:ea typeface="VL ゴシック" pitchFamily="1" charset="-128"/>
              </a:rPr>
              <a:t>boost::iterator_facade&lt;</a:t>
            </a:r>
          </a:p>
          <a:p>
            <a:r>
              <a:rPr lang="en-US" altLang="ja-JP" sz="2000" smtClean="0">
                <a:solidFill>
                  <a:srgbClr val="FF0000"/>
                </a:solidFill>
                <a:latin typeface="VL ゴシック" pitchFamily="1" charset="-128"/>
                <a:ea typeface="VL ゴシック" pitchFamily="1" charset="-128"/>
              </a:rPr>
              <a:t>        count_iterator, const int, boost::forward_traversal_tag&gt;</a:t>
            </a:r>
            <a:r>
              <a:rPr lang="en-US" altLang="ja-JP" sz="2000" smtClean="0">
                <a:latin typeface="VL ゴシック" pitchFamily="1" charset="-128"/>
                <a:ea typeface="VL ゴシック" pitchFamily="1" charset="-128"/>
              </a:rPr>
              <a:t> {</a:t>
            </a:r>
          </a:p>
          <a:p>
            <a:r>
              <a:rPr lang="en-US" altLang="ja-JP" sz="2000" smtClean="0">
                <a:latin typeface="VL ゴシック" pitchFamily="1" charset="-128"/>
                <a:ea typeface="VL ゴシック" pitchFamily="1" charset="-128"/>
              </a:rPr>
              <a:t>public:</a:t>
            </a:r>
          </a:p>
          <a:p>
            <a:r>
              <a:rPr lang="en-US" altLang="ja-JP" sz="2000" smtClean="0">
                <a:latin typeface="VL ゴシック" pitchFamily="1" charset="-128"/>
                <a:ea typeface="VL ゴシック" pitchFamily="1" charset="-128"/>
              </a:rPr>
              <a:t>count_iterator(int x) : x_(x) {}</a:t>
            </a:r>
          </a:p>
          <a:p>
            <a:r>
              <a:rPr lang="en-US" altLang="ja-JP" sz="2000" smtClean="0">
                <a:latin typeface="VL ゴシック" pitchFamily="1" charset="-128"/>
                <a:ea typeface="VL ゴシック" pitchFamily="1" charset="-128"/>
              </a:rPr>
              <a:t>private:</a:t>
            </a:r>
          </a:p>
          <a:p>
            <a:r>
              <a:rPr lang="en-US" altLang="ja-JP" sz="2000" smtClean="0">
                <a:latin typeface="VL ゴシック" pitchFamily="1" charset="-128"/>
                <a:ea typeface="VL ゴシック" pitchFamily="1" charset="-128"/>
              </a:rPr>
              <a:t>  friend class boost::iterator_core_access;</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void       </a:t>
            </a:r>
            <a:r>
              <a:rPr lang="en-US" altLang="ja-JP" sz="2000" smtClean="0">
                <a:solidFill>
                  <a:srgbClr val="FF0000"/>
                </a:solidFill>
                <a:latin typeface="VL ゴシック" pitchFamily="1" charset="-128"/>
                <a:ea typeface="VL ゴシック" pitchFamily="1" charset="-128"/>
              </a:rPr>
              <a:t>increment</a:t>
            </a:r>
            <a:r>
              <a:rPr lang="en-US" altLang="ja-JP" sz="2000" smtClean="0">
                <a:latin typeface="VL ゴシック" pitchFamily="1" charset="-128"/>
                <a:ea typeface="VL ゴシック" pitchFamily="1" charset="-128"/>
              </a:rPr>
              <a:t>() { ++x_; }</a:t>
            </a:r>
          </a:p>
          <a:p>
            <a:r>
              <a:rPr lang="en-US" altLang="ja-JP" sz="2000" smtClean="0">
                <a:latin typeface="VL ゴシック" pitchFamily="1" charset="-128"/>
                <a:ea typeface="VL ゴシック" pitchFamily="1" charset="-128"/>
              </a:rPr>
              <a:t>  const int&amp; </a:t>
            </a:r>
            <a:r>
              <a:rPr lang="en-US" altLang="ja-JP" sz="2000" smtClean="0">
                <a:solidFill>
                  <a:srgbClr val="FF0000"/>
                </a:solidFill>
                <a:latin typeface="VL ゴシック" pitchFamily="1" charset="-128"/>
                <a:ea typeface="VL ゴシック" pitchFamily="1" charset="-128"/>
              </a:rPr>
              <a:t>dereference</a:t>
            </a:r>
            <a:r>
              <a:rPr lang="en-US" altLang="ja-JP" sz="2000" smtClean="0">
                <a:latin typeface="VL ゴシック" pitchFamily="1" charset="-128"/>
                <a:ea typeface="VL ゴシック" pitchFamily="1" charset="-128"/>
              </a:rPr>
              <a:t>() const { return x_; }</a:t>
            </a:r>
          </a:p>
          <a:p>
            <a:r>
              <a:rPr lang="en-US" altLang="ja-JP" sz="2000" smtClean="0">
                <a:latin typeface="VL ゴシック" pitchFamily="1" charset="-128"/>
                <a:ea typeface="VL ゴシック" pitchFamily="1" charset="-128"/>
              </a:rPr>
              <a:t>  bool       </a:t>
            </a:r>
            <a:r>
              <a:rPr lang="en-US" altLang="ja-JP" sz="2000" smtClean="0">
                <a:solidFill>
                  <a:srgbClr val="FF0000"/>
                </a:solidFill>
                <a:latin typeface="VL ゴシック" pitchFamily="1" charset="-128"/>
                <a:ea typeface="VL ゴシック" pitchFamily="1" charset="-128"/>
              </a:rPr>
              <a:t>equal</a:t>
            </a:r>
            <a:r>
              <a:rPr lang="en-US" altLang="ja-JP" sz="2000" smtClean="0">
                <a:latin typeface="VL ゴシック" pitchFamily="1" charset="-128"/>
                <a:ea typeface="VL ゴシック" pitchFamily="1" charset="-128"/>
              </a:rPr>
              <a:t>(const count_iterator&amp; other) const</a:t>
            </a:r>
          </a:p>
          <a:p>
            <a:r>
              <a:rPr lang="en-US" altLang="ja-JP" sz="2000" smtClean="0">
                <a:latin typeface="VL ゴシック" pitchFamily="1" charset="-128"/>
                <a:ea typeface="VL ゴシック" pitchFamily="1" charset="-128"/>
              </a:rPr>
              <a:t>               { return x_ == other.x_; }</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int x_;</a:t>
            </a:r>
          </a:p>
          <a:p>
            <a:r>
              <a:rPr lang="en-US" altLang="ja-JP" sz="2000" smtClean="0">
                <a:latin typeface="VL ゴシック" pitchFamily="1" charset="-128"/>
                <a:ea typeface="VL ゴシック" pitchFamily="1" charset="-128"/>
              </a:rPr>
              <a:t>};</a:t>
            </a:r>
          </a:p>
          <a:p>
            <a:endParaRPr lang="en-US" altLang="ja-JP" sz="2000" smtClean="0">
              <a:latin typeface="VL ゴシック" pitchFamily="1" charset="-128"/>
              <a:ea typeface="VL ゴシック" pitchFamily="1" charset="-128"/>
            </a:endParaRPr>
          </a:p>
          <a:p>
            <a:r>
              <a:rPr lang="en-US" altLang="ja-JP" sz="2000" smtClean="0">
                <a:solidFill>
                  <a:srgbClr val="FF0000"/>
                </a:solidFill>
                <a:latin typeface="VL ゴシック" pitchFamily="1" charset="-128"/>
                <a:ea typeface="VL ゴシック" pitchFamily="1" charset="-128"/>
              </a:rPr>
              <a:t>copy(count_iterator(0), count_iterator(5),</a:t>
            </a:r>
          </a:p>
          <a:p>
            <a:r>
              <a:rPr lang="en-US" altLang="ja-JP" sz="2000" smtClean="0">
                <a:solidFill>
                  <a:srgbClr val="FF0000"/>
                </a:solidFill>
                <a:latin typeface="VL ゴシック" pitchFamily="1" charset="-128"/>
                <a:ea typeface="VL ゴシック" pitchFamily="1" charset="-128"/>
              </a:rPr>
              <a:t>       ostream_iterator&lt;int&gt;(cout, “")); // 01234</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Lambda</a:t>
            </a:r>
            <a:endParaRPr kumimoji="1" lang="ja-JP" altLang="en-US"/>
          </a:p>
        </p:txBody>
      </p:sp>
      <p:sp>
        <p:nvSpPr>
          <p:cNvPr id="3" name="コンテンツ プレースホルダ 2"/>
          <p:cNvSpPr>
            <a:spLocks noGrp="1"/>
          </p:cNvSpPr>
          <p:nvPr>
            <p:ph idx="1"/>
          </p:nvPr>
        </p:nvSpPr>
        <p:spPr>
          <a:xfrm>
            <a:off x="214282" y="785794"/>
            <a:ext cx="8572560" cy="571504"/>
          </a:xfrm>
        </p:spPr>
        <p:txBody>
          <a:bodyPr>
            <a:noAutofit/>
          </a:bodyPr>
          <a:lstStyle/>
          <a:p>
            <a:pPr>
              <a:buNone/>
            </a:pPr>
            <a:r>
              <a:rPr lang="ja-JP" altLang="en-US" sz="2800" smtClean="0"/>
              <a:t>ラムダ式。その場で関数オブジェクトを作成する</a:t>
            </a:r>
            <a:endParaRPr lang="en-US" altLang="ja-JP" sz="2800" smtClean="0"/>
          </a:p>
        </p:txBody>
      </p:sp>
      <p:sp>
        <p:nvSpPr>
          <p:cNvPr id="4" name="テキスト ボックス 3"/>
          <p:cNvSpPr txBox="1"/>
          <p:nvPr/>
        </p:nvSpPr>
        <p:spPr>
          <a:xfrm>
            <a:off x="142876" y="1428736"/>
            <a:ext cx="8929718" cy="1938992"/>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using namespace boost::lambda;</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vector&lt;int&gt; v;</a:t>
            </a:r>
          </a:p>
          <a:p>
            <a:r>
              <a:rPr lang="en-US" altLang="ja-JP" sz="2000" smtClean="0">
                <a:latin typeface="VL ゴシック" pitchFamily="1" charset="-128"/>
                <a:ea typeface="VL ゴシック" pitchFamily="1" charset="-128"/>
              </a:rPr>
              <a:t>v.push_back(1); v.push_back(2); v.push_back(3);</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for_each(v.begin(), v.end(), cout &lt;&lt; </a:t>
            </a:r>
            <a:r>
              <a:rPr lang="en-US" altLang="ja-JP" sz="2000" smtClean="0">
                <a:solidFill>
                  <a:srgbClr val="FF0000"/>
                </a:solidFill>
                <a:latin typeface="VL ゴシック" pitchFamily="1" charset="-128"/>
                <a:ea typeface="VL ゴシック" pitchFamily="1" charset="-128"/>
              </a:rPr>
              <a:t>_1</a:t>
            </a:r>
            <a:r>
              <a:rPr lang="en-US" altLang="ja-JP" sz="2000" smtClean="0">
                <a:latin typeface="VL ゴシック" pitchFamily="1" charset="-128"/>
                <a:ea typeface="VL ゴシック" pitchFamily="1" charset="-128"/>
              </a:rPr>
              <a:t> &lt;&lt; ' '); // 1 2 3</a:t>
            </a:r>
            <a:endParaRPr lang="en-US" altLang="ja-JP" sz="2000" smtClean="0">
              <a:solidFill>
                <a:srgbClr val="FF0000"/>
              </a:solidFill>
              <a:latin typeface="VL ゴシック" pitchFamily="1" charset="-128"/>
              <a:ea typeface="VL ゴシック" pitchFamily="1" charset="-128"/>
            </a:endParaRPr>
          </a:p>
        </p:txBody>
      </p:sp>
      <p:sp>
        <p:nvSpPr>
          <p:cNvPr id="5" name="テキスト ボックス 4"/>
          <p:cNvSpPr txBox="1"/>
          <p:nvPr/>
        </p:nvSpPr>
        <p:spPr>
          <a:xfrm>
            <a:off x="142844" y="3929066"/>
            <a:ext cx="8001056" cy="2369880"/>
          </a:xfrm>
          <a:prstGeom prst="rect">
            <a:avLst/>
          </a:prstGeom>
          <a:noFill/>
        </p:spPr>
        <p:txBody>
          <a:bodyPr wrap="square" rtlCol="0">
            <a:spAutoFit/>
          </a:bodyPr>
          <a:lstStyle/>
          <a:p>
            <a:r>
              <a:rPr lang="en-US" altLang="ja-JP" sz="2400" smtClean="0">
                <a:latin typeface="VL ゴシック" pitchFamily="1" charset="-128"/>
                <a:ea typeface="VL ゴシック" pitchFamily="1" charset="-128"/>
              </a:rPr>
              <a:t>cout &lt;&lt; </a:t>
            </a:r>
            <a:r>
              <a:rPr lang="en-US" altLang="ja-JP" sz="2400" smtClean="0">
                <a:solidFill>
                  <a:srgbClr val="FF0000"/>
                </a:solidFill>
                <a:latin typeface="VL ゴシック" pitchFamily="1" charset="-128"/>
                <a:ea typeface="VL ゴシック" pitchFamily="1" charset="-128"/>
              </a:rPr>
              <a:t>_1</a:t>
            </a:r>
            <a:r>
              <a:rPr lang="en-US" altLang="ja-JP" sz="2400" smtClean="0">
                <a:latin typeface="VL ゴシック" pitchFamily="1" charset="-128"/>
                <a:ea typeface="VL ゴシック" pitchFamily="1" charset="-128"/>
              </a:rPr>
              <a:t> &lt;&lt; ‘ ’;</a:t>
            </a:r>
          </a:p>
          <a:p>
            <a:r>
              <a:rPr lang="ja-JP" altLang="en-US" sz="2400" smtClean="0">
                <a:latin typeface="VL ゴシック" pitchFamily="1" charset="-128"/>
                <a:ea typeface="VL ゴシック" pitchFamily="1" charset="-128"/>
              </a:rPr>
              <a:t>で</a:t>
            </a:r>
            <a:r>
              <a:rPr kumimoji="1" lang="ja-JP" altLang="en-US" sz="2400" smtClean="0"/>
              <a:t>こんな感じの関数オブジェクトができると思ってもらえれば。</a:t>
            </a:r>
            <a:endParaRPr kumimoji="1" lang="en-US" altLang="ja-JP" sz="2400" smtClean="0"/>
          </a:p>
          <a:p>
            <a:r>
              <a:rPr lang="en-US" altLang="ja-JP" sz="2000" smtClean="0">
                <a:latin typeface="VL ゴシック" pitchFamily="1" charset="-128"/>
                <a:ea typeface="VL ゴシック" pitchFamily="1" charset="-128"/>
              </a:rPr>
              <a:t>struct F {</a:t>
            </a:r>
          </a:p>
          <a:p>
            <a:r>
              <a:rPr lang="en-US" altLang="ja-JP" sz="2000" smtClean="0">
                <a:latin typeface="VL ゴシック" pitchFamily="1" charset="-128"/>
                <a:ea typeface="VL ゴシック" pitchFamily="1" charset="-128"/>
              </a:rPr>
              <a:t>  template &lt;class T&gt;</a:t>
            </a:r>
          </a:p>
          <a:p>
            <a:r>
              <a:rPr lang="en-US" altLang="ja-JP" sz="2000" smtClean="0">
                <a:latin typeface="VL ゴシック" pitchFamily="1" charset="-128"/>
                <a:ea typeface="VL ゴシック" pitchFamily="1" charset="-128"/>
              </a:rPr>
              <a:t>  ostream&amp; operator()(const T&amp; x) const</a:t>
            </a:r>
          </a:p>
          <a:p>
            <a:r>
              <a:rPr lang="en-US" altLang="ja-JP" sz="2000" smtClean="0">
                <a:latin typeface="VL ゴシック" pitchFamily="1" charset="-128"/>
                <a:ea typeface="VL ゴシック" pitchFamily="1" charset="-128"/>
              </a:rPr>
              <a:t>    { return cout &lt;&lt; x &lt;&lt; ‘ ’; }</a:t>
            </a:r>
          </a:p>
          <a:p>
            <a:r>
              <a:rPr kumimoji="1" lang="en-US" altLang="ja-JP" sz="2000" smtClean="0">
                <a:latin typeface="VL ゴシック" pitchFamily="1" charset="-128"/>
                <a:ea typeface="VL ゴシック" pitchFamily="1" charset="-128"/>
              </a:rPr>
              <a:t>};</a:t>
            </a:r>
            <a:endParaRPr kumimoji="1" lang="ja-JP" altLang="en-US" sz="2000">
              <a:latin typeface="VL ゴシック" pitchFamily="1" charset="-128"/>
              <a:ea typeface="VL ゴシック" pitchFamily="1" charset="-128"/>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Math</a:t>
            </a:r>
            <a:endParaRPr kumimoji="1" lang="ja-JP" altLang="en-US"/>
          </a:p>
        </p:txBody>
      </p:sp>
      <p:sp>
        <p:nvSpPr>
          <p:cNvPr id="3" name="コンテンツ プレースホルダ 2"/>
          <p:cNvSpPr>
            <a:spLocks noGrp="1"/>
          </p:cNvSpPr>
          <p:nvPr>
            <p:ph idx="1"/>
          </p:nvPr>
        </p:nvSpPr>
        <p:spPr>
          <a:xfrm>
            <a:off x="214282" y="785794"/>
            <a:ext cx="8572560" cy="571504"/>
          </a:xfrm>
        </p:spPr>
        <p:txBody>
          <a:bodyPr>
            <a:noAutofit/>
          </a:bodyPr>
          <a:lstStyle/>
          <a:p>
            <a:pPr>
              <a:buNone/>
            </a:pPr>
            <a:r>
              <a:rPr lang="ja-JP" altLang="en-US" sz="2800" smtClean="0"/>
              <a:t>数学の特殊関数とか</a:t>
            </a:r>
            <a:endParaRPr lang="en-US" altLang="ja-JP" sz="2800" smtClean="0"/>
          </a:p>
        </p:txBody>
      </p:sp>
      <p:sp>
        <p:nvSpPr>
          <p:cNvPr id="4" name="テキスト ボックス 3"/>
          <p:cNvSpPr txBox="1"/>
          <p:nvPr/>
        </p:nvSpPr>
        <p:spPr>
          <a:xfrm>
            <a:off x="142876" y="1428736"/>
            <a:ext cx="8929718" cy="1631216"/>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using namespace boost::math;</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cout &lt;&lt; factorial&lt;double&gt;(3) &lt;&lt; endl; // </a:t>
            </a:r>
            <a:r>
              <a:rPr lang="ja-JP" altLang="en-US" sz="2000" smtClean="0">
                <a:latin typeface="VL ゴシック" pitchFamily="1" charset="-128"/>
                <a:ea typeface="VL ゴシック" pitchFamily="1" charset="-128"/>
              </a:rPr>
              <a:t>階乗       </a:t>
            </a:r>
            <a:r>
              <a:rPr lang="en-US" altLang="ja-JP" sz="2000" smtClean="0">
                <a:latin typeface="VL ゴシック" pitchFamily="1" charset="-128"/>
                <a:ea typeface="VL ゴシック" pitchFamily="1" charset="-128"/>
              </a:rPr>
              <a:t>: 6</a:t>
            </a:r>
          </a:p>
          <a:p>
            <a:r>
              <a:rPr lang="en-US" altLang="ja-JP" sz="2000" smtClean="0">
                <a:latin typeface="VL ゴシック" pitchFamily="1" charset="-128"/>
                <a:ea typeface="VL ゴシック" pitchFamily="1" charset="-128"/>
              </a:rPr>
              <a:t>cout &lt;&lt; round(3.14)          &lt;&lt; endl; // </a:t>
            </a:r>
            <a:r>
              <a:rPr lang="ja-JP" altLang="en-US" sz="2000" smtClean="0">
                <a:latin typeface="VL ゴシック" pitchFamily="1" charset="-128"/>
                <a:ea typeface="VL ゴシック" pitchFamily="1" charset="-128"/>
              </a:rPr>
              <a:t>四捨五入   </a:t>
            </a:r>
            <a:r>
              <a:rPr lang="en-US" altLang="ja-JP" sz="2000" smtClean="0">
                <a:latin typeface="VL ゴシック" pitchFamily="1" charset="-128"/>
                <a:ea typeface="VL ゴシック" pitchFamily="1" charset="-128"/>
              </a:rPr>
              <a:t>: 3</a:t>
            </a:r>
          </a:p>
          <a:p>
            <a:r>
              <a:rPr lang="en-US" altLang="ja-JP" sz="2000" smtClean="0">
                <a:latin typeface="VL ゴシック" pitchFamily="1" charset="-128"/>
                <a:ea typeface="VL ゴシック" pitchFamily="1" charset="-128"/>
              </a:rPr>
              <a:t>cout &lt;&lt; gcd(6, 15)           &lt;&lt; endl; // </a:t>
            </a:r>
            <a:r>
              <a:rPr lang="ja-JP" altLang="en-US" sz="2000" smtClean="0">
                <a:latin typeface="VL ゴシック" pitchFamily="1" charset="-128"/>
                <a:ea typeface="VL ゴシック" pitchFamily="1" charset="-128"/>
              </a:rPr>
              <a:t>最大公約数 </a:t>
            </a:r>
            <a:r>
              <a:rPr lang="en-US" altLang="ja-JP" sz="2000" smtClean="0">
                <a:latin typeface="VL ゴシック" pitchFamily="1" charset="-128"/>
                <a:ea typeface="VL ゴシック" pitchFamily="1" charset="-128"/>
              </a:rPr>
              <a:t>: 3</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Member Function</a:t>
            </a:r>
            <a:endParaRPr kumimoji="1" lang="ja-JP" altLang="en-US"/>
          </a:p>
        </p:txBody>
      </p:sp>
      <p:sp>
        <p:nvSpPr>
          <p:cNvPr id="3" name="コンテンツ プレースホルダ 2"/>
          <p:cNvSpPr>
            <a:spLocks noGrp="1"/>
          </p:cNvSpPr>
          <p:nvPr>
            <p:ph idx="1"/>
          </p:nvPr>
        </p:nvSpPr>
        <p:spPr>
          <a:xfrm>
            <a:off x="214282" y="785794"/>
            <a:ext cx="8572560" cy="571504"/>
          </a:xfrm>
        </p:spPr>
        <p:txBody>
          <a:bodyPr>
            <a:noAutofit/>
          </a:bodyPr>
          <a:lstStyle/>
          <a:p>
            <a:pPr>
              <a:buNone/>
            </a:pPr>
            <a:r>
              <a:rPr lang="en-US" altLang="ja-JP" sz="2800" smtClean="0"/>
              <a:t>std::mem_fun</a:t>
            </a:r>
            <a:r>
              <a:rPr lang="ja-JP" altLang="en-US" sz="2800" smtClean="0"/>
              <a:t>と</a:t>
            </a:r>
            <a:r>
              <a:rPr lang="en-US" altLang="ja-JP" sz="2800" smtClean="0"/>
              <a:t>std::mem_fun_ref</a:t>
            </a:r>
            <a:r>
              <a:rPr lang="ja-JP" altLang="en-US" sz="2800" smtClean="0"/>
              <a:t>を一般化したもの</a:t>
            </a:r>
            <a:endParaRPr lang="en-US" altLang="ja-JP" sz="2800" smtClean="0"/>
          </a:p>
        </p:txBody>
      </p:sp>
      <p:sp>
        <p:nvSpPr>
          <p:cNvPr id="4" name="テキスト ボックス 3"/>
          <p:cNvSpPr txBox="1"/>
          <p:nvPr/>
        </p:nvSpPr>
        <p:spPr>
          <a:xfrm>
            <a:off x="142876" y="1428736"/>
            <a:ext cx="8929718" cy="3785652"/>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struct button {</a:t>
            </a:r>
          </a:p>
          <a:p>
            <a:r>
              <a:rPr lang="en-US" altLang="ja-JP" sz="2000" smtClean="0">
                <a:latin typeface="VL ゴシック" pitchFamily="1" charset="-128"/>
                <a:ea typeface="VL ゴシック" pitchFamily="1" charset="-128"/>
              </a:rPr>
              <a:t>  explicit button(const point p);</a:t>
            </a:r>
          </a:p>
          <a:p>
            <a:r>
              <a:rPr lang="en-US" altLang="ja-JP" sz="2000" smtClean="0">
                <a:latin typeface="VL ゴシック" pitchFamily="1" charset="-128"/>
                <a:ea typeface="VL ゴシック" pitchFamily="1" charset="-128"/>
              </a:rPr>
              <a:t>  </a:t>
            </a:r>
            <a:r>
              <a:rPr lang="en-US" altLang="ja-JP" sz="2000" smtClean="0">
                <a:solidFill>
                  <a:srgbClr val="FF0000"/>
                </a:solidFill>
                <a:latin typeface="VL ゴシック" pitchFamily="1" charset="-128"/>
                <a:ea typeface="VL ゴシック" pitchFamily="1" charset="-128"/>
              </a:rPr>
              <a:t>void draw() const;</a:t>
            </a:r>
          </a:p>
          <a:p>
            <a:r>
              <a:rPr lang="en-US" altLang="ja-JP" sz="2000" smtClean="0">
                <a:latin typeface="VL ゴシック" pitchFamily="1" charset="-128"/>
                <a:ea typeface="VL ゴシック" pitchFamily="1" charset="-128"/>
              </a:rPr>
              <a:t>};</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vector&lt;button&gt; v;</a:t>
            </a:r>
          </a:p>
          <a:p>
            <a:r>
              <a:rPr lang="en-US" altLang="ja-JP" sz="2000" smtClean="0">
                <a:latin typeface="VL ゴシック" pitchFamily="1" charset="-128"/>
                <a:ea typeface="VL ゴシック" pitchFamily="1" charset="-128"/>
              </a:rPr>
              <a:t>v.push_back(button( 10,  10));</a:t>
            </a:r>
          </a:p>
          <a:p>
            <a:r>
              <a:rPr lang="en-US" altLang="ja-JP" sz="2000" smtClean="0">
                <a:latin typeface="VL ゴシック" pitchFamily="1" charset="-128"/>
                <a:ea typeface="VL ゴシック" pitchFamily="1" charset="-128"/>
              </a:rPr>
              <a:t>v.push_back(button( 10,  30));</a:t>
            </a:r>
          </a:p>
          <a:p>
            <a:r>
              <a:rPr lang="en-US" altLang="ja-JP" sz="2000" smtClean="0">
                <a:latin typeface="VL ゴシック" pitchFamily="1" charset="-128"/>
                <a:ea typeface="VL ゴシック" pitchFamily="1" charset="-128"/>
              </a:rPr>
              <a:t>v.push_back(button(200, 180));</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a:t>
            </a:r>
            <a:r>
              <a:rPr lang="ja-JP" altLang="en-US" sz="2000" smtClean="0">
                <a:latin typeface="VL ゴシック" pitchFamily="1" charset="-128"/>
                <a:ea typeface="VL ゴシック" pitchFamily="1" charset="-128"/>
              </a:rPr>
              <a:t>全ての</a:t>
            </a:r>
            <a:r>
              <a:rPr lang="en-US" altLang="ja-JP" sz="2000" smtClean="0">
                <a:latin typeface="VL ゴシック" pitchFamily="1" charset="-128"/>
                <a:ea typeface="VL ゴシック" pitchFamily="1" charset="-128"/>
              </a:rPr>
              <a:t>button</a:t>
            </a:r>
            <a:r>
              <a:rPr lang="ja-JP" altLang="en-US" sz="2000" smtClean="0">
                <a:latin typeface="VL ゴシック" pitchFamily="1" charset="-128"/>
                <a:ea typeface="VL ゴシック" pitchFamily="1" charset="-128"/>
              </a:rPr>
              <a:t>の</a:t>
            </a:r>
            <a:r>
              <a:rPr lang="en-US" altLang="ja-JP" sz="2000" smtClean="0">
                <a:latin typeface="VL ゴシック" pitchFamily="1" charset="-128"/>
                <a:ea typeface="VL ゴシック" pitchFamily="1" charset="-128"/>
              </a:rPr>
              <a:t>draw</a:t>
            </a:r>
            <a:r>
              <a:rPr lang="ja-JP" altLang="en-US" sz="2000" smtClean="0">
                <a:latin typeface="VL ゴシック" pitchFamily="1" charset="-128"/>
                <a:ea typeface="VL ゴシック" pitchFamily="1" charset="-128"/>
              </a:rPr>
              <a:t>メンバ関数を呼ぶ</a:t>
            </a:r>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for_each(v.begin(), v.end(), </a:t>
            </a:r>
            <a:r>
              <a:rPr lang="en-US" altLang="ja-JP" sz="2000" smtClean="0">
                <a:solidFill>
                  <a:srgbClr val="FF0000"/>
                </a:solidFill>
                <a:latin typeface="VL ゴシック" pitchFamily="1" charset="-128"/>
                <a:ea typeface="VL ゴシック" pitchFamily="1" charset="-128"/>
              </a:rPr>
              <a:t>boost::mem_fn(&amp;button::draw)</a:t>
            </a:r>
            <a:r>
              <a:rPr lang="en-US" altLang="ja-JP" sz="2000" smtClean="0">
                <a:latin typeface="VL ゴシック" pitchFamily="1" charset="-128"/>
                <a:ea typeface="VL ゴシック" pitchFamily="1" charset="-128"/>
              </a:rPr>
              <a: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MPL</a:t>
            </a:r>
            <a:endParaRPr kumimoji="1" lang="ja-JP" altLang="en-US"/>
          </a:p>
        </p:txBody>
      </p:sp>
      <p:sp>
        <p:nvSpPr>
          <p:cNvPr id="3" name="コンテンツ プレースホルダ 2"/>
          <p:cNvSpPr>
            <a:spLocks noGrp="1"/>
          </p:cNvSpPr>
          <p:nvPr>
            <p:ph idx="1"/>
          </p:nvPr>
        </p:nvSpPr>
        <p:spPr>
          <a:xfrm>
            <a:off x="214282" y="785794"/>
            <a:ext cx="8572560" cy="571504"/>
          </a:xfrm>
        </p:spPr>
        <p:txBody>
          <a:bodyPr>
            <a:noAutofit/>
          </a:bodyPr>
          <a:lstStyle/>
          <a:p>
            <a:pPr>
              <a:buNone/>
            </a:pPr>
            <a:r>
              <a:rPr lang="ja-JP" altLang="en-US" sz="2800" smtClean="0"/>
              <a:t>テンプレートメタプログラミングのライブラリ</a:t>
            </a:r>
            <a:endParaRPr lang="en-US" altLang="ja-JP" sz="2800" smtClean="0"/>
          </a:p>
        </p:txBody>
      </p:sp>
      <p:sp>
        <p:nvSpPr>
          <p:cNvPr id="4" name="テキスト ボックス 3"/>
          <p:cNvSpPr txBox="1"/>
          <p:nvPr/>
        </p:nvSpPr>
        <p:spPr>
          <a:xfrm>
            <a:off x="0" y="1428736"/>
            <a:ext cx="9286908" cy="3785652"/>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template &lt;class T&gt;</a:t>
            </a:r>
          </a:p>
          <a:p>
            <a:r>
              <a:rPr lang="en-US" altLang="ja-JP" sz="2000" smtClean="0">
                <a:latin typeface="VL ゴシック" pitchFamily="1" charset="-128"/>
                <a:ea typeface="VL ゴシック" pitchFamily="1" charset="-128"/>
              </a:rPr>
              <a:t>struct add_ptr { typedef T* type; };</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using namespace boost::mpl;</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typedef vector&lt;int, char&gt;                  vec1; //{int,char}</a:t>
            </a:r>
          </a:p>
          <a:p>
            <a:r>
              <a:rPr lang="en-US" altLang="ja-JP" sz="2000" smtClean="0">
                <a:latin typeface="VL ゴシック" pitchFamily="1" charset="-128"/>
                <a:ea typeface="VL ゴシック" pitchFamily="1" charset="-128"/>
              </a:rPr>
              <a:t>typedef push_back&lt;vec1, double&gt;::type      vec2; //{int,char,double}</a:t>
            </a:r>
          </a:p>
          <a:p>
            <a:r>
              <a:rPr lang="en-US" altLang="ja-JP" sz="2000" smtClean="0">
                <a:latin typeface="VL ゴシック" pitchFamily="1" charset="-128"/>
                <a:ea typeface="VL ゴシック" pitchFamily="1" charset="-128"/>
              </a:rPr>
              <a:t>typedef reverse&lt;vec2&gt;::type                vec3; //{double,char,int}</a:t>
            </a:r>
          </a:p>
          <a:p>
            <a:r>
              <a:rPr lang="en-US" altLang="ja-JP" sz="2000" smtClean="0">
                <a:latin typeface="VL ゴシック" pitchFamily="1" charset="-128"/>
                <a:ea typeface="VL ゴシック" pitchFamily="1" charset="-128"/>
              </a:rPr>
              <a:t>typedef transform&lt;vec3, add_ptr&lt;_&gt; &gt;::type vec4; //{double*,char*,int*}</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typedef vector&lt;double*, char*, int*&gt; result;</a:t>
            </a:r>
          </a:p>
          <a:p>
            <a:r>
              <a:rPr lang="en-US" altLang="ja-JP" sz="2000" smtClean="0">
                <a:latin typeface="VL ゴシック" pitchFamily="1" charset="-128"/>
                <a:ea typeface="VL ゴシック" pitchFamily="1" charset="-128"/>
              </a:rPr>
              <a:t>BOOST_MPL_ASSERT(( equal&lt;vec4, result&gt; )); // OK</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Multi Array</a:t>
            </a:r>
            <a:endParaRPr kumimoji="1" lang="ja-JP" altLang="en-US"/>
          </a:p>
        </p:txBody>
      </p:sp>
      <p:sp>
        <p:nvSpPr>
          <p:cNvPr id="3" name="コンテンツ プレースホルダ 2"/>
          <p:cNvSpPr>
            <a:spLocks noGrp="1"/>
          </p:cNvSpPr>
          <p:nvPr>
            <p:ph idx="1"/>
          </p:nvPr>
        </p:nvSpPr>
        <p:spPr>
          <a:xfrm>
            <a:off x="214282" y="785794"/>
            <a:ext cx="8572560" cy="571504"/>
          </a:xfrm>
        </p:spPr>
        <p:txBody>
          <a:bodyPr>
            <a:noAutofit/>
          </a:bodyPr>
          <a:lstStyle/>
          <a:p>
            <a:pPr>
              <a:buNone/>
            </a:pPr>
            <a:r>
              <a:rPr lang="ja-JP" altLang="en-US" sz="2800" smtClean="0"/>
              <a:t>多次元配列</a:t>
            </a:r>
            <a:endParaRPr lang="en-US" altLang="ja-JP" sz="2800" smtClean="0"/>
          </a:p>
        </p:txBody>
      </p:sp>
      <p:sp>
        <p:nvSpPr>
          <p:cNvPr id="4" name="テキスト ボックス 3"/>
          <p:cNvSpPr txBox="1"/>
          <p:nvPr/>
        </p:nvSpPr>
        <p:spPr>
          <a:xfrm>
            <a:off x="142876" y="1428736"/>
            <a:ext cx="8929718" cy="2554545"/>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typedef boost::multi_array&lt;int, </a:t>
            </a:r>
            <a:r>
              <a:rPr lang="en-US" altLang="ja-JP" sz="2000" smtClean="0">
                <a:solidFill>
                  <a:srgbClr val="FF0000"/>
                </a:solidFill>
                <a:latin typeface="VL ゴシック" pitchFamily="1" charset="-128"/>
                <a:ea typeface="VL ゴシック" pitchFamily="1" charset="-128"/>
              </a:rPr>
              <a:t>3</a:t>
            </a:r>
            <a:r>
              <a:rPr lang="en-US" altLang="ja-JP" sz="2000" smtClean="0">
                <a:latin typeface="VL ゴシック" pitchFamily="1" charset="-128"/>
                <a:ea typeface="VL ゴシック" pitchFamily="1" charset="-128"/>
              </a:rPr>
              <a:t>&gt; Array;</a:t>
            </a:r>
          </a:p>
          <a:p>
            <a:r>
              <a:rPr lang="en-US" altLang="ja-JP" sz="2000" smtClean="0">
                <a:latin typeface="VL ゴシック" pitchFamily="1" charset="-128"/>
                <a:ea typeface="VL ゴシック" pitchFamily="1" charset="-128"/>
              </a:rPr>
              <a:t>Array ar(</a:t>
            </a:r>
            <a:r>
              <a:rPr lang="en-US" altLang="ja-JP" sz="2000" smtClean="0">
                <a:solidFill>
                  <a:srgbClr val="FF0000"/>
                </a:solidFill>
                <a:latin typeface="VL ゴシック" pitchFamily="1" charset="-128"/>
                <a:ea typeface="VL ゴシック" pitchFamily="1" charset="-128"/>
              </a:rPr>
              <a:t>boost::extents[3][4][2]</a:t>
            </a:r>
            <a:r>
              <a:rPr lang="en-US" altLang="ja-JP" sz="2000" smtClean="0">
                <a:latin typeface="VL ゴシック" pitchFamily="1" charset="-128"/>
                <a:ea typeface="VL ゴシック" pitchFamily="1" charset="-128"/>
              </a:rPr>
              <a:t>);</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int value = 0;</a:t>
            </a:r>
          </a:p>
          <a:p>
            <a:r>
              <a:rPr lang="en-US" altLang="ja-JP" sz="2000" smtClean="0">
                <a:latin typeface="VL ゴシック" pitchFamily="1" charset="-128"/>
                <a:ea typeface="VL ゴシック" pitchFamily="1" charset="-128"/>
              </a:rPr>
              <a:t>for (size_t i = 0; i &lt; ar.size(); ++i)</a:t>
            </a:r>
          </a:p>
          <a:p>
            <a:r>
              <a:rPr lang="en-US" altLang="ja-JP" sz="2000" smtClean="0">
                <a:latin typeface="VL ゴシック" pitchFamily="1" charset="-128"/>
                <a:ea typeface="VL ゴシック" pitchFamily="1" charset="-128"/>
              </a:rPr>
              <a:t>  for (size_t j = 0; j &lt; ar[i].size(); ++j)</a:t>
            </a:r>
          </a:p>
          <a:p>
            <a:r>
              <a:rPr lang="en-US" altLang="ja-JP" sz="2000" smtClean="0">
                <a:latin typeface="VL ゴシック" pitchFamily="1" charset="-128"/>
                <a:ea typeface="VL ゴシック" pitchFamily="1" charset="-128"/>
              </a:rPr>
              <a:t>    for (size_t k = 0; k &lt; ar[i][j].size(); ++k)</a:t>
            </a:r>
          </a:p>
          <a:p>
            <a:r>
              <a:rPr lang="en-US" altLang="ja-JP" sz="2000" smtClean="0">
                <a:latin typeface="VL ゴシック" pitchFamily="1" charset="-128"/>
                <a:ea typeface="VL ゴシック" pitchFamily="1" charset="-128"/>
              </a:rPr>
              <a:t>      ar[i][j][k] = value++;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Multi Index</a:t>
            </a:r>
            <a:endParaRPr kumimoji="1" lang="ja-JP" altLang="en-US"/>
          </a:p>
        </p:txBody>
      </p:sp>
      <p:sp>
        <p:nvSpPr>
          <p:cNvPr id="3" name="コンテンツ プレースホルダ 2"/>
          <p:cNvSpPr>
            <a:spLocks noGrp="1"/>
          </p:cNvSpPr>
          <p:nvPr>
            <p:ph idx="1"/>
          </p:nvPr>
        </p:nvSpPr>
        <p:spPr>
          <a:xfrm>
            <a:off x="214282" y="785794"/>
            <a:ext cx="8572560" cy="500066"/>
          </a:xfrm>
        </p:spPr>
        <p:txBody>
          <a:bodyPr>
            <a:noAutofit/>
          </a:bodyPr>
          <a:lstStyle/>
          <a:p>
            <a:pPr>
              <a:buNone/>
            </a:pPr>
            <a:r>
              <a:rPr lang="ja-JP" altLang="en-US" sz="2400" smtClean="0"/>
              <a:t>複数のソート順、アクセス順序を持たせることのできるコンテナ</a:t>
            </a:r>
            <a:endParaRPr lang="en-US" altLang="ja-JP" sz="2400" smtClean="0"/>
          </a:p>
        </p:txBody>
      </p:sp>
      <p:sp>
        <p:nvSpPr>
          <p:cNvPr id="4" name="テキスト ボックス 3"/>
          <p:cNvSpPr txBox="1"/>
          <p:nvPr/>
        </p:nvSpPr>
        <p:spPr>
          <a:xfrm>
            <a:off x="142876" y="1214422"/>
            <a:ext cx="8929718" cy="5632311"/>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using namespace boost::multi_index;</a:t>
            </a:r>
          </a:p>
          <a:p>
            <a:r>
              <a:rPr lang="en-US" altLang="ja-JP" sz="2000" smtClean="0">
                <a:latin typeface="VL ゴシック" pitchFamily="1" charset="-128"/>
                <a:ea typeface="VL ゴシック" pitchFamily="1" charset="-128"/>
              </a:rPr>
              <a:t>typedef </a:t>
            </a:r>
            <a:r>
              <a:rPr lang="en-US" altLang="ja-JP" sz="2000" smtClean="0">
                <a:solidFill>
                  <a:srgbClr val="FF0000"/>
                </a:solidFill>
                <a:latin typeface="VL ゴシック" pitchFamily="1" charset="-128"/>
                <a:ea typeface="VL ゴシック" pitchFamily="1" charset="-128"/>
              </a:rPr>
              <a:t>multi_index_container&lt;</a:t>
            </a:r>
          </a:p>
          <a:p>
            <a:r>
              <a:rPr lang="en-US" altLang="ja-JP" sz="2000" smtClean="0">
                <a:solidFill>
                  <a:srgbClr val="FF0000"/>
                </a:solidFill>
                <a:latin typeface="VL ゴシック" pitchFamily="1" charset="-128"/>
                <a:ea typeface="VL ゴシック" pitchFamily="1" charset="-128"/>
              </a:rPr>
              <a:t>  std::string,</a:t>
            </a:r>
          </a:p>
          <a:p>
            <a:r>
              <a:rPr lang="en-US" altLang="ja-JP" sz="2000" smtClean="0">
                <a:solidFill>
                  <a:srgbClr val="FF0000"/>
                </a:solidFill>
                <a:latin typeface="VL ゴシック" pitchFamily="1" charset="-128"/>
                <a:ea typeface="VL ゴシック" pitchFamily="1" charset="-128"/>
              </a:rPr>
              <a:t>  indexed_by&lt;</a:t>
            </a:r>
          </a:p>
          <a:p>
            <a:r>
              <a:rPr lang="en-US" altLang="ja-JP" sz="2000" smtClean="0">
                <a:solidFill>
                  <a:srgbClr val="FF0000"/>
                </a:solidFill>
                <a:latin typeface="VL ゴシック" pitchFamily="1" charset="-128"/>
                <a:ea typeface="VL ゴシック" pitchFamily="1" charset="-128"/>
              </a:rPr>
              <a:t>    </a:t>
            </a:r>
            <a:r>
              <a:rPr lang="en-US" altLang="ja-JP" sz="2000" smtClean="0">
                <a:solidFill>
                  <a:srgbClr val="0070C0"/>
                </a:solidFill>
                <a:latin typeface="VL ゴシック" pitchFamily="1" charset="-128"/>
                <a:ea typeface="VL ゴシック" pitchFamily="1" charset="-128"/>
              </a:rPr>
              <a:t>sequenced&lt;&gt;</a:t>
            </a:r>
            <a:r>
              <a:rPr lang="en-US" altLang="ja-JP" sz="2000" smtClean="0">
                <a:solidFill>
                  <a:srgbClr val="FF0000"/>
                </a:solidFill>
                <a:latin typeface="VL ゴシック" pitchFamily="1" charset="-128"/>
                <a:ea typeface="VL ゴシック" pitchFamily="1" charset="-128"/>
              </a:rPr>
              <a:t>,</a:t>
            </a:r>
          </a:p>
          <a:p>
            <a:r>
              <a:rPr lang="en-US" altLang="ja-JP" sz="2000" smtClean="0">
                <a:solidFill>
                  <a:srgbClr val="FF0000"/>
                </a:solidFill>
                <a:latin typeface="VL ゴシック" pitchFamily="1" charset="-128"/>
                <a:ea typeface="VL ゴシック" pitchFamily="1" charset="-128"/>
              </a:rPr>
              <a:t>    </a:t>
            </a:r>
            <a:r>
              <a:rPr lang="en-US" altLang="ja-JP" sz="2000" smtClean="0">
                <a:solidFill>
                  <a:srgbClr val="0070C0"/>
                </a:solidFill>
                <a:latin typeface="VL ゴシック" pitchFamily="1" charset="-128"/>
                <a:ea typeface="VL ゴシック" pitchFamily="1" charset="-128"/>
              </a:rPr>
              <a:t>ordered_non_unique&lt;identity&lt;std::string&gt; &gt;</a:t>
            </a:r>
          </a:p>
          <a:p>
            <a:r>
              <a:rPr lang="en-US" altLang="ja-JP" sz="2000" smtClean="0">
                <a:solidFill>
                  <a:srgbClr val="FF0000"/>
                </a:solidFill>
                <a:latin typeface="VL ゴシック" pitchFamily="1" charset="-128"/>
                <a:ea typeface="VL ゴシック" pitchFamily="1" charset="-128"/>
              </a:rPr>
              <a:t>  &gt;</a:t>
            </a:r>
          </a:p>
          <a:p>
            <a:r>
              <a:rPr lang="en-US" altLang="ja-JP" sz="2000" smtClean="0">
                <a:latin typeface="VL ゴシック" pitchFamily="1" charset="-128"/>
                <a:ea typeface="VL ゴシック" pitchFamily="1" charset="-128"/>
              </a:rPr>
              <a:t>&gt; container;</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container words;</a:t>
            </a:r>
          </a:p>
          <a:p>
            <a:r>
              <a:rPr lang="en-US" altLang="ja-JP" sz="2000" smtClean="0">
                <a:latin typeface="VL ゴシック" pitchFamily="1" charset="-128"/>
                <a:ea typeface="VL ゴシック" pitchFamily="1" charset="-128"/>
              </a:rPr>
              <a:t>words.push_back("C++");</a:t>
            </a:r>
          </a:p>
          <a:p>
            <a:r>
              <a:rPr lang="en-US" altLang="ja-JP" sz="2000" smtClean="0">
                <a:latin typeface="VL ゴシック" pitchFamily="1" charset="-128"/>
                <a:ea typeface="VL ゴシック" pitchFamily="1" charset="-128"/>
              </a:rPr>
              <a:t>words.push_back("Action Script");</a:t>
            </a:r>
          </a:p>
          <a:p>
            <a:r>
              <a:rPr lang="en-US" altLang="ja-JP" sz="2000" smtClean="0">
                <a:latin typeface="VL ゴシック" pitchFamily="1" charset="-128"/>
                <a:ea typeface="VL ゴシック" pitchFamily="1" charset="-128"/>
              </a:rPr>
              <a:t>words.push_back("Basic");</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copy(words, ostream_iterator&lt;string&gt;(cout, “\n”)); // #1 </a:t>
            </a:r>
            <a:r>
              <a:rPr lang="ja-JP" altLang="en-US" sz="2000" smtClean="0">
                <a:latin typeface="VL ゴシック" pitchFamily="1" charset="-128"/>
                <a:ea typeface="VL ゴシック" pitchFamily="1" charset="-128"/>
              </a:rPr>
              <a:t>入れた順</a:t>
            </a:r>
            <a:endParaRPr lang="en-US" altLang="ja-JP" sz="2000" smtClean="0">
              <a:latin typeface="VL ゴシック" pitchFamily="1" charset="-128"/>
              <a:ea typeface="VL ゴシック" pitchFamily="1" charset="-128"/>
            </a:endParaRP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const container::nth_index&lt;1&gt;::type&amp; c = </a:t>
            </a:r>
            <a:r>
              <a:rPr lang="en-US" altLang="ja-JP" sz="2000" smtClean="0">
                <a:solidFill>
                  <a:srgbClr val="FF0000"/>
                </a:solidFill>
                <a:latin typeface="VL ゴシック" pitchFamily="1" charset="-128"/>
                <a:ea typeface="VL ゴシック" pitchFamily="1" charset="-128"/>
              </a:rPr>
              <a:t>words.get&lt;1&gt;()</a:t>
            </a:r>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copy(c, ostream_iterator&lt;string&gt;(cout, “\n”)); // #2 </a:t>
            </a:r>
            <a:r>
              <a:rPr lang="ja-JP" altLang="en-US" sz="2000" smtClean="0">
                <a:latin typeface="VL ゴシック" pitchFamily="1" charset="-128"/>
                <a:ea typeface="VL ゴシック" pitchFamily="1" charset="-128"/>
              </a:rPr>
              <a:t>辞書順</a:t>
            </a:r>
            <a:endParaRPr lang="en-US" altLang="ja-JP" sz="2000" smtClean="0">
              <a:latin typeface="VL ゴシック" pitchFamily="1" charset="-128"/>
              <a:ea typeface="VL ゴシック" pitchFamily="1" charset="-128"/>
            </a:endParaRPr>
          </a:p>
        </p:txBody>
      </p:sp>
      <p:sp>
        <p:nvSpPr>
          <p:cNvPr id="5" name="テキスト ボックス 4"/>
          <p:cNvSpPr txBox="1"/>
          <p:nvPr/>
        </p:nvSpPr>
        <p:spPr>
          <a:xfrm>
            <a:off x="6429388" y="1285860"/>
            <a:ext cx="2571768" cy="1200329"/>
          </a:xfrm>
          <a:prstGeom prst="rect">
            <a:avLst/>
          </a:prstGeom>
          <a:solidFill>
            <a:srgbClr val="00B050"/>
          </a:solidFill>
          <a:ln>
            <a:solidFill>
              <a:schemeClr val="tx1"/>
            </a:solidFill>
          </a:ln>
        </p:spPr>
        <p:txBody>
          <a:bodyPr wrap="square" rtlCol="0">
            <a:spAutoFit/>
          </a:bodyPr>
          <a:lstStyle/>
          <a:p>
            <a:r>
              <a:rPr kumimoji="1" lang="en-US" altLang="ja-JP" smtClean="0"/>
              <a:t>#1 </a:t>
            </a:r>
            <a:r>
              <a:rPr lang="ja-JP" altLang="en-US" smtClean="0"/>
              <a:t>入れた</a:t>
            </a:r>
            <a:r>
              <a:rPr kumimoji="1" lang="ja-JP" altLang="en-US" smtClean="0"/>
              <a:t>順</a:t>
            </a:r>
            <a:r>
              <a:rPr kumimoji="1" lang="en-US" altLang="ja-JP" smtClean="0"/>
              <a:t>(sequenced)</a:t>
            </a:r>
          </a:p>
          <a:p>
            <a:r>
              <a:rPr lang="en-US" altLang="ja-JP" smtClean="0"/>
              <a:t>C++</a:t>
            </a:r>
          </a:p>
          <a:p>
            <a:r>
              <a:rPr kumimoji="1" lang="en-US" altLang="ja-JP" smtClean="0"/>
              <a:t>Action Script</a:t>
            </a:r>
          </a:p>
          <a:p>
            <a:r>
              <a:rPr lang="en-US" altLang="ja-JP" smtClean="0"/>
              <a:t>Basic</a:t>
            </a:r>
            <a:endParaRPr kumimoji="1" lang="ja-JP" altLang="en-US"/>
          </a:p>
        </p:txBody>
      </p:sp>
      <p:sp>
        <p:nvSpPr>
          <p:cNvPr id="6" name="テキスト ボックス 5"/>
          <p:cNvSpPr txBox="1"/>
          <p:nvPr/>
        </p:nvSpPr>
        <p:spPr>
          <a:xfrm>
            <a:off x="6429388" y="2571744"/>
            <a:ext cx="2571768" cy="1200329"/>
          </a:xfrm>
          <a:prstGeom prst="rect">
            <a:avLst/>
          </a:prstGeom>
          <a:solidFill>
            <a:srgbClr val="00B050"/>
          </a:solidFill>
          <a:ln>
            <a:solidFill>
              <a:schemeClr val="tx1"/>
            </a:solidFill>
          </a:ln>
        </p:spPr>
        <p:txBody>
          <a:bodyPr wrap="square" rtlCol="0">
            <a:spAutoFit/>
          </a:bodyPr>
          <a:lstStyle/>
          <a:p>
            <a:r>
              <a:rPr kumimoji="1" lang="en-US" altLang="ja-JP" smtClean="0"/>
              <a:t>#2 </a:t>
            </a:r>
            <a:r>
              <a:rPr lang="ja-JP" altLang="en-US" smtClean="0"/>
              <a:t>辞書</a:t>
            </a:r>
            <a:r>
              <a:rPr kumimoji="1" lang="ja-JP" altLang="en-US" smtClean="0"/>
              <a:t>順</a:t>
            </a:r>
            <a:r>
              <a:rPr kumimoji="1" lang="en-US" altLang="ja-JP" smtClean="0"/>
              <a:t>(ordered)</a:t>
            </a:r>
          </a:p>
          <a:p>
            <a:r>
              <a:rPr lang="en-US" altLang="ja-JP" smtClean="0"/>
              <a:t>Action Script</a:t>
            </a:r>
          </a:p>
          <a:p>
            <a:r>
              <a:rPr lang="en-US" altLang="ja-JP" smtClean="0"/>
              <a:t>Basic</a:t>
            </a:r>
          </a:p>
          <a:p>
            <a:r>
              <a:rPr lang="en-US" altLang="ja-JP" smtClean="0"/>
              <a:t>C++</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Numeric Conversion</a:t>
            </a:r>
            <a:endParaRPr kumimoji="1" lang="ja-JP" altLang="en-US"/>
          </a:p>
        </p:txBody>
      </p:sp>
      <p:sp>
        <p:nvSpPr>
          <p:cNvPr id="3" name="コンテンツ プレースホルダ 2"/>
          <p:cNvSpPr>
            <a:spLocks noGrp="1"/>
          </p:cNvSpPr>
          <p:nvPr>
            <p:ph idx="1"/>
          </p:nvPr>
        </p:nvSpPr>
        <p:spPr>
          <a:xfrm>
            <a:off x="214282" y="785794"/>
            <a:ext cx="8572560" cy="571504"/>
          </a:xfrm>
        </p:spPr>
        <p:txBody>
          <a:bodyPr>
            <a:noAutofit/>
          </a:bodyPr>
          <a:lstStyle/>
          <a:p>
            <a:pPr>
              <a:buNone/>
            </a:pPr>
            <a:r>
              <a:rPr lang="ja-JP" altLang="en-US" sz="2800" smtClean="0"/>
              <a:t>数値型の型変換</a:t>
            </a:r>
            <a:endParaRPr lang="en-US" altLang="ja-JP" sz="2800" smtClean="0"/>
          </a:p>
        </p:txBody>
      </p:sp>
      <p:sp>
        <p:nvSpPr>
          <p:cNvPr id="4" name="テキスト ボックス 3"/>
          <p:cNvSpPr txBox="1"/>
          <p:nvPr/>
        </p:nvSpPr>
        <p:spPr>
          <a:xfrm>
            <a:off x="142876" y="1428736"/>
            <a:ext cx="8929718" cy="4093428"/>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typedef </a:t>
            </a:r>
            <a:r>
              <a:rPr lang="en-US" altLang="ja-JP" sz="2000" smtClean="0">
                <a:solidFill>
                  <a:srgbClr val="FF0000"/>
                </a:solidFill>
                <a:latin typeface="VL ゴシック" pitchFamily="1" charset="-128"/>
                <a:ea typeface="VL ゴシック" pitchFamily="1" charset="-128"/>
              </a:rPr>
              <a:t>boost::numeric::converter&lt;int, double&gt;</a:t>
            </a:r>
            <a:r>
              <a:rPr lang="en-US" altLang="ja-JP" sz="2000" smtClean="0">
                <a:latin typeface="VL ゴシック" pitchFamily="1" charset="-128"/>
                <a:ea typeface="VL ゴシック" pitchFamily="1" charset="-128"/>
              </a:rPr>
              <a:t> DoubleToInt;</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try {</a:t>
            </a:r>
          </a:p>
          <a:p>
            <a:r>
              <a:rPr lang="en-US" altLang="ja-JP" sz="2000" smtClean="0">
                <a:latin typeface="VL ゴシック" pitchFamily="1" charset="-128"/>
                <a:ea typeface="VL ゴシック" pitchFamily="1" charset="-128"/>
              </a:rPr>
              <a:t>  int x = DoubleToInt::</a:t>
            </a:r>
            <a:r>
              <a:rPr lang="en-US" altLang="ja-JP" sz="2000" smtClean="0">
                <a:solidFill>
                  <a:srgbClr val="FF0000"/>
                </a:solidFill>
                <a:latin typeface="VL ゴシック" pitchFamily="1" charset="-128"/>
                <a:ea typeface="VL ゴシック" pitchFamily="1" charset="-128"/>
              </a:rPr>
              <a:t>convert</a:t>
            </a:r>
            <a:r>
              <a:rPr lang="en-US" altLang="ja-JP" sz="2000" smtClean="0">
                <a:latin typeface="VL ゴシック" pitchFamily="1" charset="-128"/>
                <a:ea typeface="VL ゴシック" pitchFamily="1" charset="-128"/>
              </a:rPr>
              <a:t>(2.0);</a:t>
            </a:r>
          </a:p>
          <a:p>
            <a:r>
              <a:rPr lang="en-US" altLang="ja-JP" sz="2000" smtClean="0">
                <a:latin typeface="VL ゴシック" pitchFamily="1" charset="-128"/>
                <a:ea typeface="VL ゴシック" pitchFamily="1" charset="-128"/>
              </a:rPr>
              <a:t>  assert(x == 2);</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double m = boost::numeric::bounds&lt;double&gt;::highest();</a:t>
            </a:r>
          </a:p>
          <a:p>
            <a:r>
              <a:rPr lang="en-US" altLang="ja-JP" sz="2000" smtClean="0">
                <a:latin typeface="VL ゴシック" pitchFamily="1" charset="-128"/>
                <a:ea typeface="VL ゴシック" pitchFamily="1" charset="-128"/>
              </a:rPr>
              <a:t>  int y = DoubleToInt::convert(m);</a:t>
            </a:r>
          </a:p>
          <a:p>
            <a:r>
              <a:rPr lang="en-US" altLang="ja-JP" sz="2000" smtClean="0">
                <a:latin typeface="VL ゴシック" pitchFamily="1" charset="-128"/>
                <a:ea typeface="VL ゴシック" pitchFamily="1" charset="-128"/>
              </a:rPr>
              <a:t>                          // </a:t>
            </a:r>
            <a:r>
              <a:rPr lang="ja-JP" altLang="en-US" sz="2000" smtClean="0">
                <a:latin typeface="VL ゴシック" pitchFamily="1" charset="-128"/>
                <a:ea typeface="VL ゴシック" pitchFamily="1" charset="-128"/>
              </a:rPr>
              <a:t>デフォルトでは</a:t>
            </a:r>
            <a:r>
              <a:rPr lang="en-US" altLang="ja-JP" sz="2000" smtClean="0">
                <a:latin typeface="VL ゴシック" pitchFamily="1" charset="-128"/>
                <a:ea typeface="VL ゴシック" pitchFamily="1" charset="-128"/>
              </a:rPr>
              <a:t>positive_overflow</a:t>
            </a:r>
            <a:r>
              <a:rPr lang="ja-JP" altLang="en-US" sz="2000" smtClean="0">
                <a:latin typeface="VL ゴシック" pitchFamily="1" charset="-128"/>
                <a:ea typeface="VL ゴシック" pitchFamily="1" charset="-128"/>
              </a:rPr>
              <a:t>を投げる</a:t>
            </a:r>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catch (</a:t>
            </a:r>
            <a:r>
              <a:rPr lang="en-US" altLang="ja-JP" sz="2000" smtClean="0">
                <a:solidFill>
                  <a:srgbClr val="FF0000"/>
                </a:solidFill>
                <a:latin typeface="VL ゴシック" pitchFamily="1" charset="-128"/>
                <a:ea typeface="VL ゴシック" pitchFamily="1" charset="-128"/>
              </a:rPr>
              <a:t>boost::numeric::positive_overflow</a:t>
            </a:r>
            <a:r>
              <a:rPr lang="en-US" altLang="ja-JP" sz="2000" smtClean="0">
                <a:latin typeface="VL ゴシック" pitchFamily="1" charset="-128"/>
                <a:ea typeface="VL ゴシック" pitchFamily="1" charset="-128"/>
              </a:rPr>
              <a:t>&amp; ex) {</a:t>
            </a:r>
          </a:p>
          <a:p>
            <a:r>
              <a:rPr lang="en-US" altLang="ja-JP" sz="2000" smtClean="0">
                <a:latin typeface="VL ゴシック" pitchFamily="1" charset="-128"/>
                <a:ea typeface="VL ゴシック" pitchFamily="1" charset="-128"/>
              </a:rPr>
              <a:t>  cout &lt;&lt; ex.what() &lt;&lt; endl;</a:t>
            </a:r>
          </a:p>
          <a:p>
            <a:r>
              <a:rPr lang="en-US" altLang="ja-JP" sz="2000" smtClean="0">
                <a:latin typeface="VL ゴシック" pitchFamily="1" charset="-128"/>
                <a:ea typeface="VL ゴシック" pitchFamily="1" charset="-128"/>
              </a:rPr>
              <a: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Operators</a:t>
            </a:r>
            <a:endParaRPr kumimoji="1" lang="ja-JP" altLang="en-US"/>
          </a:p>
        </p:txBody>
      </p:sp>
      <p:sp>
        <p:nvSpPr>
          <p:cNvPr id="3" name="コンテンツ プレースホルダ 2"/>
          <p:cNvSpPr>
            <a:spLocks noGrp="1"/>
          </p:cNvSpPr>
          <p:nvPr>
            <p:ph idx="1"/>
          </p:nvPr>
        </p:nvSpPr>
        <p:spPr>
          <a:xfrm>
            <a:off x="214282" y="785794"/>
            <a:ext cx="8572560" cy="571504"/>
          </a:xfrm>
        </p:spPr>
        <p:txBody>
          <a:bodyPr>
            <a:noAutofit/>
          </a:bodyPr>
          <a:lstStyle/>
          <a:p>
            <a:pPr>
              <a:buNone/>
            </a:pPr>
            <a:r>
              <a:rPr lang="ja-JP" altLang="en-US" sz="2800" smtClean="0"/>
              <a:t>関連する演算子の自動生成</a:t>
            </a:r>
            <a:endParaRPr lang="en-US" altLang="ja-JP" sz="2800" smtClean="0"/>
          </a:p>
        </p:txBody>
      </p:sp>
      <p:sp>
        <p:nvSpPr>
          <p:cNvPr id="4" name="テキスト ボックス 3"/>
          <p:cNvSpPr txBox="1"/>
          <p:nvPr/>
        </p:nvSpPr>
        <p:spPr>
          <a:xfrm>
            <a:off x="142876" y="1428736"/>
            <a:ext cx="8929718" cy="5324535"/>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class person : </a:t>
            </a:r>
            <a:r>
              <a:rPr lang="en-US" altLang="ja-JP" sz="2000" smtClean="0">
                <a:solidFill>
                  <a:srgbClr val="FF0000"/>
                </a:solidFill>
                <a:latin typeface="VL ゴシック" pitchFamily="1" charset="-128"/>
                <a:ea typeface="VL ゴシック" pitchFamily="1" charset="-128"/>
              </a:rPr>
              <a:t>boost::less_than_comparable&lt;person&gt;</a:t>
            </a:r>
            <a:r>
              <a:rPr lang="en-US" altLang="ja-JP" sz="2000" smtClean="0">
                <a:latin typeface="VL ゴシック" pitchFamily="1" charset="-128"/>
                <a:ea typeface="VL ゴシック" pitchFamily="1" charset="-128"/>
              </a:rPr>
              <a:t> {</a:t>
            </a:r>
          </a:p>
          <a:p>
            <a:r>
              <a:rPr lang="en-US" altLang="ja-JP" sz="2000" smtClean="0">
                <a:latin typeface="VL ゴシック" pitchFamily="1" charset="-128"/>
                <a:ea typeface="VL ゴシック" pitchFamily="1" charset="-128"/>
              </a:rPr>
              <a:t>  int id_;</a:t>
            </a:r>
          </a:p>
          <a:p>
            <a:r>
              <a:rPr lang="en-US" altLang="ja-JP" sz="2000" smtClean="0">
                <a:latin typeface="VL ゴシック" pitchFamily="1" charset="-128"/>
                <a:ea typeface="VL ゴシック" pitchFamily="1" charset="-128"/>
              </a:rPr>
              <a:t>public:</a:t>
            </a:r>
          </a:p>
          <a:p>
            <a:r>
              <a:rPr lang="en-US" altLang="ja-JP" sz="2000" smtClean="0">
                <a:latin typeface="VL ゴシック" pitchFamily="1" charset="-128"/>
                <a:ea typeface="VL ゴシック" pitchFamily="1" charset="-128"/>
              </a:rPr>
              <a:t>  explicit person(int id) : id_(id) {}</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 operator&lt;</a:t>
            </a:r>
            <a:r>
              <a:rPr lang="ja-JP" altLang="en-US" sz="2000" smtClean="0">
                <a:latin typeface="VL ゴシック" pitchFamily="1" charset="-128"/>
                <a:ea typeface="VL ゴシック" pitchFamily="1" charset="-128"/>
              </a:rPr>
              <a:t>を定義すれば、</a:t>
            </a:r>
            <a:r>
              <a:rPr lang="en-US" altLang="ja-JP" sz="2000" smtClean="0">
                <a:latin typeface="VL ゴシック" pitchFamily="1" charset="-128"/>
                <a:ea typeface="VL ゴシック" pitchFamily="1" charset="-128"/>
              </a:rPr>
              <a:t>&gt;, &lt;=, &gt;=</a:t>
            </a:r>
            <a:r>
              <a:rPr lang="ja-JP" altLang="en-US" sz="2000" smtClean="0">
                <a:latin typeface="VL ゴシック" pitchFamily="1" charset="-128"/>
                <a:ea typeface="VL ゴシック" pitchFamily="1" charset="-128"/>
              </a:rPr>
              <a:t>が自動生成される</a:t>
            </a:r>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friend bool </a:t>
            </a:r>
            <a:r>
              <a:rPr lang="en-US" altLang="ja-JP" sz="2000" smtClean="0">
                <a:solidFill>
                  <a:srgbClr val="FF0000"/>
                </a:solidFill>
                <a:latin typeface="VL ゴシック" pitchFamily="1" charset="-128"/>
                <a:ea typeface="VL ゴシック" pitchFamily="1" charset="-128"/>
              </a:rPr>
              <a:t>operator&lt;</a:t>
            </a:r>
            <a:r>
              <a:rPr lang="en-US" altLang="ja-JP" sz="2000" smtClean="0">
                <a:latin typeface="VL ゴシック" pitchFamily="1" charset="-128"/>
                <a:ea typeface="VL ゴシック" pitchFamily="1" charset="-128"/>
              </a:rPr>
              <a:t>(const person&amp; lhs, const person&amp; rhs)</a:t>
            </a:r>
          </a:p>
          <a:p>
            <a:r>
              <a:rPr lang="en-US" altLang="ja-JP" sz="2000" smtClean="0">
                <a:latin typeface="VL ゴシック" pitchFamily="1" charset="-128"/>
                <a:ea typeface="VL ゴシック" pitchFamily="1" charset="-128"/>
              </a:rPr>
              <a:t>    { return lhs.id_ &lt; rhs.id_; }</a:t>
            </a:r>
          </a:p>
          <a:p>
            <a:r>
              <a:rPr lang="en-US" altLang="ja-JP" sz="2000" smtClean="0">
                <a:latin typeface="VL ゴシック" pitchFamily="1" charset="-128"/>
                <a:ea typeface="VL ゴシック" pitchFamily="1" charset="-128"/>
              </a:rPr>
              <a:t>};</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person a(1);</a:t>
            </a:r>
          </a:p>
          <a:p>
            <a:r>
              <a:rPr lang="en-US" altLang="ja-JP" sz="2000" smtClean="0">
                <a:latin typeface="VL ゴシック" pitchFamily="1" charset="-128"/>
                <a:ea typeface="VL ゴシック" pitchFamily="1" charset="-128"/>
              </a:rPr>
              <a:t>person b(2);</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bool c = a &lt; b;</a:t>
            </a:r>
          </a:p>
          <a:p>
            <a:r>
              <a:rPr lang="en-US" altLang="ja-JP" sz="2000" smtClean="0">
                <a:latin typeface="VL ゴシック" pitchFamily="1" charset="-128"/>
                <a:ea typeface="VL ゴシック" pitchFamily="1" charset="-128"/>
              </a:rPr>
              <a:t>bool d = a </a:t>
            </a:r>
            <a:r>
              <a:rPr lang="en-US" altLang="ja-JP" sz="2000" smtClean="0">
                <a:solidFill>
                  <a:srgbClr val="FF0000"/>
                </a:solidFill>
                <a:latin typeface="VL ゴシック" pitchFamily="1" charset="-128"/>
                <a:ea typeface="VL ゴシック" pitchFamily="1" charset="-128"/>
              </a:rPr>
              <a:t>&gt;</a:t>
            </a:r>
            <a:r>
              <a:rPr lang="en-US" altLang="ja-JP" sz="2000" smtClean="0">
                <a:latin typeface="VL ゴシック" pitchFamily="1" charset="-128"/>
                <a:ea typeface="VL ゴシック" pitchFamily="1" charset="-128"/>
              </a:rPr>
              <a:t> b;</a:t>
            </a:r>
          </a:p>
          <a:p>
            <a:r>
              <a:rPr lang="en-US" altLang="ja-JP" sz="2000" smtClean="0">
                <a:latin typeface="VL ゴシック" pitchFamily="1" charset="-128"/>
                <a:ea typeface="VL ゴシック" pitchFamily="1" charset="-128"/>
              </a:rPr>
              <a:t>bool e = a </a:t>
            </a:r>
            <a:r>
              <a:rPr lang="en-US" altLang="ja-JP" sz="2000" smtClean="0">
                <a:solidFill>
                  <a:srgbClr val="FF0000"/>
                </a:solidFill>
                <a:latin typeface="VL ゴシック" pitchFamily="1" charset="-128"/>
                <a:ea typeface="VL ゴシック" pitchFamily="1" charset="-128"/>
              </a:rPr>
              <a:t>&lt;=</a:t>
            </a:r>
            <a:r>
              <a:rPr lang="en-US" altLang="ja-JP" sz="2000" smtClean="0">
                <a:latin typeface="VL ゴシック" pitchFamily="1" charset="-128"/>
                <a:ea typeface="VL ゴシック" pitchFamily="1" charset="-128"/>
              </a:rPr>
              <a:t> b;</a:t>
            </a:r>
          </a:p>
          <a:p>
            <a:r>
              <a:rPr lang="en-US" altLang="ja-JP" sz="2000" smtClean="0">
                <a:latin typeface="VL ゴシック" pitchFamily="1" charset="-128"/>
                <a:ea typeface="VL ゴシック" pitchFamily="1" charset="-128"/>
              </a:rPr>
              <a:t>bool f = a </a:t>
            </a:r>
            <a:r>
              <a:rPr lang="en-US" altLang="ja-JP" sz="2000" smtClean="0">
                <a:solidFill>
                  <a:srgbClr val="FF0000"/>
                </a:solidFill>
                <a:latin typeface="VL ゴシック" pitchFamily="1" charset="-128"/>
                <a:ea typeface="VL ゴシック" pitchFamily="1" charset="-128"/>
              </a:rPr>
              <a:t>&gt;=</a:t>
            </a:r>
            <a:r>
              <a:rPr lang="en-US" altLang="ja-JP" sz="2000" smtClean="0">
                <a:latin typeface="VL ゴシック" pitchFamily="1" charset="-128"/>
                <a:ea typeface="VL ゴシック" pitchFamily="1" charset="-128"/>
              </a:rPr>
              <a:t> b;</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00184" y="-24"/>
            <a:ext cx="7872410" cy="654032"/>
          </a:xfrm>
        </p:spPr>
        <p:txBody>
          <a:bodyPr>
            <a:normAutofit fontScale="90000"/>
          </a:bodyPr>
          <a:lstStyle/>
          <a:p>
            <a:r>
              <a:rPr kumimoji="1" lang="ja-JP" altLang="en-US" smtClean="0"/>
              <a:t>テンプレートメタプログラミングとは</a:t>
            </a:r>
            <a:endParaRPr kumimoji="1" lang="ja-JP" altLang="en-US"/>
          </a:p>
        </p:txBody>
      </p:sp>
      <p:sp>
        <p:nvSpPr>
          <p:cNvPr id="3" name="コンテンツ プレースホルダ 2"/>
          <p:cNvSpPr>
            <a:spLocks noGrp="1"/>
          </p:cNvSpPr>
          <p:nvPr>
            <p:ph idx="1"/>
          </p:nvPr>
        </p:nvSpPr>
        <p:spPr>
          <a:xfrm>
            <a:off x="0" y="1928803"/>
            <a:ext cx="9144000" cy="3571899"/>
          </a:xfrm>
        </p:spPr>
        <p:txBody>
          <a:bodyPr/>
          <a:lstStyle/>
          <a:p>
            <a:pPr>
              <a:buNone/>
            </a:pPr>
            <a:r>
              <a:rPr kumimoji="1" lang="ja-JP" altLang="en-US" smtClean="0"/>
              <a:t>テンプレートのインスタンス化を利用して</a:t>
            </a:r>
            <a:endParaRPr kumimoji="1" lang="en-US" altLang="ja-JP" smtClean="0"/>
          </a:p>
          <a:p>
            <a:pPr>
              <a:buNone/>
            </a:pPr>
            <a:endParaRPr kumimoji="1" lang="en-US" altLang="ja-JP" smtClean="0"/>
          </a:p>
          <a:p>
            <a:pPr>
              <a:buNone/>
            </a:pPr>
            <a:r>
              <a:rPr lang="ja-JP" altLang="en-US" smtClean="0"/>
              <a:t>あらゆるコンパイル時計算を行うパラダイム。</a:t>
            </a:r>
            <a:endParaRPr lang="en-US" altLang="ja-JP" smtClean="0"/>
          </a:p>
          <a:p>
            <a:pPr>
              <a:buNone/>
            </a:pPr>
            <a:endParaRPr lang="en-US" altLang="ja-JP" smtClean="0"/>
          </a:p>
          <a:p>
            <a:pPr>
              <a:buNone/>
            </a:pPr>
            <a:r>
              <a:rPr kumimoji="1" lang="ja-JP" altLang="en-US" smtClean="0"/>
              <a:t>プログラミングの対象はプログラム自身のメタな情報</a:t>
            </a:r>
            <a:endParaRPr kumimoji="1" lang="ja-JP"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Optional</a:t>
            </a:r>
            <a:endParaRPr kumimoji="1" lang="ja-JP" altLang="en-US"/>
          </a:p>
        </p:txBody>
      </p:sp>
      <p:sp>
        <p:nvSpPr>
          <p:cNvPr id="3" name="コンテンツ プレースホルダ 2"/>
          <p:cNvSpPr>
            <a:spLocks noGrp="1"/>
          </p:cNvSpPr>
          <p:nvPr>
            <p:ph idx="1"/>
          </p:nvPr>
        </p:nvSpPr>
        <p:spPr>
          <a:xfrm>
            <a:off x="214282" y="785794"/>
            <a:ext cx="8572560" cy="1000132"/>
          </a:xfrm>
        </p:spPr>
        <p:txBody>
          <a:bodyPr>
            <a:noAutofit/>
          </a:bodyPr>
          <a:lstStyle/>
          <a:p>
            <a:pPr>
              <a:buNone/>
            </a:pPr>
            <a:r>
              <a:rPr lang="ja-JP" altLang="en-US" sz="2400" smtClean="0"/>
              <a:t>有効な値と、無効な値</a:t>
            </a:r>
            <a:endParaRPr lang="en-US" altLang="ja-JP" sz="2400" smtClean="0"/>
          </a:p>
          <a:p>
            <a:pPr>
              <a:buNone/>
            </a:pPr>
            <a:r>
              <a:rPr lang="ja-JP" altLang="en-US" sz="2400" smtClean="0"/>
              <a:t>　エラー値が</a:t>
            </a:r>
            <a:r>
              <a:rPr lang="en-US" altLang="ja-JP" sz="2400" smtClean="0"/>
              <a:t>-1</a:t>
            </a:r>
            <a:r>
              <a:rPr lang="ja-JP" altLang="en-US" sz="2400" smtClean="0"/>
              <a:t>だったり空文字列だったりするので統一する</a:t>
            </a:r>
            <a:endParaRPr lang="en-US" altLang="ja-JP" sz="2400" smtClean="0"/>
          </a:p>
        </p:txBody>
      </p:sp>
      <p:sp>
        <p:nvSpPr>
          <p:cNvPr id="4" name="テキスト ボックス 3"/>
          <p:cNvSpPr txBox="1"/>
          <p:nvPr/>
        </p:nvSpPr>
        <p:spPr>
          <a:xfrm>
            <a:off x="142876" y="1714488"/>
            <a:ext cx="8929718" cy="5016758"/>
          </a:xfrm>
          <a:prstGeom prst="rect">
            <a:avLst/>
          </a:prstGeom>
          <a:noFill/>
          <a:ln>
            <a:solidFill>
              <a:schemeClr val="tx1"/>
            </a:solidFill>
          </a:ln>
        </p:spPr>
        <p:txBody>
          <a:bodyPr wrap="square" rtlCol="0">
            <a:spAutoFit/>
          </a:bodyPr>
          <a:lstStyle/>
          <a:p>
            <a:r>
              <a:rPr lang="en-US" altLang="ja-JP" sz="2000" smtClean="0">
                <a:solidFill>
                  <a:srgbClr val="FF0000"/>
                </a:solidFill>
                <a:latin typeface="VL ゴシック" pitchFamily="1" charset="-128"/>
                <a:ea typeface="VL ゴシック" pitchFamily="1" charset="-128"/>
              </a:rPr>
              <a:t>boost::optional&lt;int&gt;</a:t>
            </a:r>
            <a:r>
              <a:rPr lang="en-US" altLang="ja-JP" sz="2000" smtClean="0">
                <a:latin typeface="VL ゴシック" pitchFamily="1" charset="-128"/>
                <a:ea typeface="VL ゴシック" pitchFamily="1" charset="-128"/>
              </a:rPr>
              <a:t> find(const vector&lt;int&gt;&amp; v, int x)</a:t>
            </a:r>
          </a:p>
          <a:p>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  vector&lt;int&gt;::const_iterator it = find(v.begin(), v.end(), x);</a:t>
            </a:r>
          </a:p>
          <a:p>
            <a:r>
              <a:rPr lang="en-US" altLang="ja-JP" sz="2000" smtClean="0">
                <a:latin typeface="VL ゴシック" pitchFamily="1" charset="-128"/>
                <a:ea typeface="VL ゴシック" pitchFamily="1" charset="-128"/>
              </a:rPr>
              <a:t>  if (it != v.end())</a:t>
            </a:r>
          </a:p>
          <a:p>
            <a:r>
              <a:rPr lang="en-US" altLang="ja-JP" sz="2000" smtClean="0">
                <a:latin typeface="VL ゴシック" pitchFamily="1" charset="-128"/>
                <a:ea typeface="VL ゴシック" pitchFamily="1" charset="-128"/>
              </a:rPr>
              <a:t>    return </a:t>
            </a:r>
            <a:r>
              <a:rPr lang="en-US" altLang="ja-JP" sz="2000" smtClean="0">
                <a:solidFill>
                  <a:srgbClr val="FF0000"/>
                </a:solidFill>
                <a:latin typeface="VL ゴシック" pitchFamily="1" charset="-128"/>
                <a:ea typeface="VL ゴシック" pitchFamily="1" charset="-128"/>
              </a:rPr>
              <a:t>x</a:t>
            </a:r>
            <a:r>
              <a:rPr lang="en-US" altLang="ja-JP" sz="2000" smtClean="0">
                <a:latin typeface="VL ゴシック" pitchFamily="1" charset="-128"/>
                <a:ea typeface="VL ゴシック" pitchFamily="1" charset="-128"/>
              </a:rPr>
              <a:t>;         // </a:t>
            </a:r>
            <a:r>
              <a:rPr lang="ja-JP" altLang="en-US" sz="2000" smtClean="0">
                <a:latin typeface="VL ゴシック" pitchFamily="1" charset="-128"/>
                <a:ea typeface="VL ゴシック" pitchFamily="1" charset="-128"/>
              </a:rPr>
              <a:t>見つかったら有効な値を返す</a:t>
            </a:r>
            <a:endParaRPr lang="en-US" altLang="ja-JP" sz="2000" smtClean="0">
              <a:latin typeface="VL ゴシック" pitchFamily="1" charset="-128"/>
              <a:ea typeface="VL ゴシック" pitchFamily="1" charset="-128"/>
            </a:endParaRPr>
          </a:p>
          <a:p>
            <a:r>
              <a:rPr lang="en-US" altLang="ja-JP" sz="2000" smtClean="0">
                <a:solidFill>
                  <a:srgbClr val="FF0000"/>
                </a:solidFill>
                <a:latin typeface="VL ゴシック" pitchFamily="1" charset="-128"/>
                <a:ea typeface="VL ゴシック" pitchFamily="1" charset="-128"/>
              </a:rPr>
              <a:t>  </a:t>
            </a:r>
            <a:r>
              <a:rPr lang="en-US" altLang="ja-JP" sz="2000" smtClean="0">
                <a:latin typeface="VL ゴシック" pitchFamily="1" charset="-128"/>
                <a:ea typeface="VL ゴシック" pitchFamily="1" charset="-128"/>
              </a:rPr>
              <a:t>return </a:t>
            </a:r>
            <a:r>
              <a:rPr lang="en-US" altLang="ja-JP" sz="2000" smtClean="0">
                <a:solidFill>
                  <a:srgbClr val="FF0000"/>
                </a:solidFill>
                <a:latin typeface="VL ゴシック" pitchFamily="1" charset="-128"/>
                <a:ea typeface="VL ゴシック" pitchFamily="1" charset="-128"/>
              </a:rPr>
              <a:t>boost::none</a:t>
            </a:r>
            <a:r>
              <a:rPr lang="en-US" altLang="ja-JP" sz="2000" smtClean="0">
                <a:latin typeface="VL ゴシック" pitchFamily="1" charset="-128"/>
                <a:ea typeface="VL ゴシック" pitchFamily="1" charset="-128"/>
              </a:rPr>
              <a:t>; // </a:t>
            </a:r>
            <a:r>
              <a:rPr lang="ja-JP" altLang="en-US" sz="2000" smtClean="0">
                <a:latin typeface="VL ゴシック" pitchFamily="1" charset="-128"/>
                <a:ea typeface="VL ゴシック" pitchFamily="1" charset="-128"/>
              </a:rPr>
              <a:t>見つからなかったら無効な値を返す</a:t>
            </a:r>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vector&lt;int&gt; v;</a:t>
            </a:r>
          </a:p>
          <a:p>
            <a:r>
              <a:rPr lang="en-US" altLang="ja-JP" sz="2000" smtClean="0">
                <a:latin typeface="VL ゴシック" pitchFamily="1" charset="-128"/>
                <a:ea typeface="VL ゴシック" pitchFamily="1" charset="-128"/>
              </a:rPr>
              <a:t>v.push_back(1); v.push_back(2); v.push_back(3);</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boost::optional&lt;int&gt; p = find(v, 1);</a:t>
            </a:r>
          </a:p>
          <a:p>
            <a:r>
              <a:rPr lang="en-US" altLang="ja-JP" sz="2000" smtClean="0">
                <a:latin typeface="VL ゴシック" pitchFamily="1" charset="-128"/>
                <a:ea typeface="VL ゴシック" pitchFamily="1" charset="-128"/>
              </a:rPr>
              <a:t>if (</a:t>
            </a:r>
            <a:r>
              <a:rPr lang="en-US" altLang="ja-JP" sz="2000" smtClean="0">
                <a:solidFill>
                  <a:srgbClr val="FF0000"/>
                </a:solidFill>
                <a:latin typeface="VL ゴシック" pitchFamily="1" charset="-128"/>
                <a:ea typeface="VL ゴシック" pitchFamily="1" charset="-128"/>
              </a:rPr>
              <a:t>p</a:t>
            </a:r>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  cout &lt;&lt; "found : " &lt;&lt; </a:t>
            </a:r>
            <a:r>
              <a:rPr lang="en-US" altLang="ja-JP" sz="2000" smtClean="0">
                <a:solidFill>
                  <a:srgbClr val="FF0000"/>
                </a:solidFill>
                <a:latin typeface="VL ゴシック" pitchFamily="1" charset="-128"/>
                <a:ea typeface="VL ゴシック" pitchFamily="1" charset="-128"/>
              </a:rPr>
              <a:t>p.get()</a:t>
            </a:r>
            <a:r>
              <a:rPr lang="en-US" altLang="ja-JP" sz="2000" smtClean="0">
                <a:latin typeface="VL ゴシック" pitchFamily="1" charset="-128"/>
                <a:ea typeface="VL ゴシック" pitchFamily="1" charset="-128"/>
              </a:rPr>
              <a:t> &lt;&lt; endl; // found : 1</a:t>
            </a:r>
          </a:p>
          <a:p>
            <a:r>
              <a:rPr lang="en-US" altLang="ja-JP" sz="2000" smtClean="0">
                <a:latin typeface="VL ゴシック" pitchFamily="1" charset="-128"/>
                <a:ea typeface="VL ゴシック" pitchFamily="1" charset="-128"/>
              </a:rPr>
              <a:t>else</a:t>
            </a:r>
          </a:p>
          <a:p>
            <a:r>
              <a:rPr lang="en-US" altLang="ja-JP" sz="2000" smtClean="0">
                <a:latin typeface="VL ゴシック" pitchFamily="1" charset="-128"/>
                <a:ea typeface="VL ゴシック" pitchFamily="1" charset="-128"/>
              </a:rPr>
              <a:t>  cout &lt;&lt; "not found" &lt;&lt; endl;</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Parameter</a:t>
            </a:r>
            <a:endParaRPr kumimoji="1" lang="ja-JP" altLang="en-US"/>
          </a:p>
        </p:txBody>
      </p:sp>
      <p:sp>
        <p:nvSpPr>
          <p:cNvPr id="3" name="コンテンツ プレースホルダ 2"/>
          <p:cNvSpPr>
            <a:spLocks noGrp="1"/>
          </p:cNvSpPr>
          <p:nvPr>
            <p:ph idx="1"/>
          </p:nvPr>
        </p:nvSpPr>
        <p:spPr>
          <a:xfrm>
            <a:off x="214282" y="785794"/>
            <a:ext cx="8572560" cy="500066"/>
          </a:xfrm>
        </p:spPr>
        <p:txBody>
          <a:bodyPr>
            <a:noAutofit/>
          </a:bodyPr>
          <a:lstStyle/>
          <a:p>
            <a:pPr>
              <a:buNone/>
            </a:pPr>
            <a:r>
              <a:rPr lang="ja-JP" altLang="en-US" sz="2400" smtClean="0"/>
              <a:t>名前付き引数</a:t>
            </a:r>
            <a:endParaRPr lang="en-US" altLang="ja-JP" sz="2400" smtClean="0"/>
          </a:p>
        </p:txBody>
      </p:sp>
      <p:sp>
        <p:nvSpPr>
          <p:cNvPr id="4" name="テキスト ボックス 3"/>
          <p:cNvSpPr txBox="1"/>
          <p:nvPr/>
        </p:nvSpPr>
        <p:spPr>
          <a:xfrm>
            <a:off x="142876" y="1357298"/>
            <a:ext cx="8929718" cy="3477875"/>
          </a:xfrm>
          <a:prstGeom prst="rect">
            <a:avLst/>
          </a:prstGeom>
          <a:noFill/>
          <a:ln>
            <a:solidFill>
              <a:schemeClr val="tx1"/>
            </a:solidFill>
          </a:ln>
        </p:spPr>
        <p:txBody>
          <a:bodyPr wrap="square" rtlCol="0">
            <a:spAutoFit/>
          </a:bodyPr>
          <a:lstStyle/>
          <a:p>
            <a:r>
              <a:rPr lang="en-US" altLang="ja-JP" sz="2000" smtClean="0">
                <a:solidFill>
                  <a:srgbClr val="FF0000"/>
                </a:solidFill>
                <a:latin typeface="VL ゴシック" pitchFamily="1" charset="-128"/>
                <a:ea typeface="VL ゴシック" pitchFamily="1" charset="-128"/>
              </a:rPr>
              <a:t>BOOST_PARAMETER_NAME(</a:t>
            </a:r>
            <a:r>
              <a:rPr lang="en-US" altLang="ja-JP" sz="2000" smtClean="0">
                <a:solidFill>
                  <a:srgbClr val="0070C0"/>
                </a:solidFill>
                <a:latin typeface="VL ゴシック" pitchFamily="1" charset="-128"/>
                <a:ea typeface="VL ゴシック" pitchFamily="1" charset="-128"/>
              </a:rPr>
              <a:t>name</a:t>
            </a:r>
            <a:r>
              <a:rPr lang="en-US" altLang="ja-JP" sz="2000" smtClean="0">
                <a:solidFill>
                  <a:srgbClr val="FF0000"/>
                </a:solidFill>
                <a:latin typeface="VL ゴシック" pitchFamily="1" charset="-128"/>
                <a:ea typeface="VL ゴシック" pitchFamily="1" charset="-128"/>
              </a:rPr>
              <a:t>)</a:t>
            </a:r>
          </a:p>
          <a:p>
            <a:r>
              <a:rPr lang="en-US" altLang="ja-JP" sz="2000" smtClean="0">
                <a:solidFill>
                  <a:srgbClr val="FF0000"/>
                </a:solidFill>
                <a:latin typeface="VL ゴシック" pitchFamily="1" charset="-128"/>
                <a:ea typeface="VL ゴシック" pitchFamily="1" charset="-128"/>
              </a:rPr>
              <a:t>BOOST_PARAMETER_NAME(</a:t>
            </a:r>
            <a:r>
              <a:rPr lang="en-US" altLang="ja-JP" sz="2000" smtClean="0">
                <a:solidFill>
                  <a:srgbClr val="0070C0"/>
                </a:solidFill>
                <a:latin typeface="VL ゴシック" pitchFamily="1" charset="-128"/>
                <a:ea typeface="VL ゴシック" pitchFamily="1" charset="-128"/>
              </a:rPr>
              <a:t>age</a:t>
            </a:r>
            <a:r>
              <a:rPr lang="en-US" altLang="ja-JP" sz="2000" smtClean="0">
                <a:solidFill>
                  <a:srgbClr val="FF0000"/>
                </a:solidFill>
                <a:latin typeface="VL ゴシック" pitchFamily="1" charset="-128"/>
                <a:ea typeface="VL ゴシック" pitchFamily="1" charset="-128"/>
              </a:rPr>
              <a:t>)</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template &lt;class Args&gt;</a:t>
            </a:r>
          </a:p>
          <a:p>
            <a:r>
              <a:rPr lang="en-US" altLang="ja-JP" sz="2000" smtClean="0">
                <a:latin typeface="VL ゴシック" pitchFamily="1" charset="-128"/>
                <a:ea typeface="VL ゴシック" pitchFamily="1" charset="-128"/>
              </a:rPr>
              <a:t>void print(const Args&amp; args)</a:t>
            </a:r>
          </a:p>
          <a:p>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  cout &lt;&lt; </a:t>
            </a:r>
            <a:r>
              <a:rPr lang="en-US" altLang="ja-JP" sz="2000" smtClean="0">
                <a:solidFill>
                  <a:srgbClr val="FF0000"/>
                </a:solidFill>
                <a:latin typeface="VL ゴシック" pitchFamily="1" charset="-128"/>
                <a:ea typeface="VL ゴシック" pitchFamily="1" charset="-128"/>
              </a:rPr>
              <a:t>args[</a:t>
            </a:r>
            <a:r>
              <a:rPr lang="en-US" altLang="ja-JP" sz="2000" smtClean="0">
                <a:solidFill>
                  <a:srgbClr val="0070C0"/>
                </a:solidFill>
                <a:latin typeface="VL ゴシック" pitchFamily="1" charset="-128"/>
                <a:ea typeface="VL ゴシック" pitchFamily="1" charset="-128"/>
              </a:rPr>
              <a:t>_name</a:t>
            </a:r>
            <a:r>
              <a:rPr lang="en-US" altLang="ja-JP" sz="2000" smtClean="0">
                <a:solidFill>
                  <a:srgbClr val="FF0000"/>
                </a:solidFill>
                <a:latin typeface="VL ゴシック" pitchFamily="1" charset="-128"/>
                <a:ea typeface="VL ゴシック" pitchFamily="1" charset="-128"/>
              </a:rPr>
              <a:t>]</a:t>
            </a:r>
            <a:r>
              <a:rPr lang="en-US" altLang="ja-JP" sz="2000" smtClean="0">
                <a:latin typeface="VL ゴシック" pitchFamily="1" charset="-128"/>
                <a:ea typeface="VL ゴシック" pitchFamily="1" charset="-128"/>
              </a:rPr>
              <a:t> &lt;&lt; ", " &lt;&lt; </a:t>
            </a:r>
            <a:r>
              <a:rPr lang="en-US" altLang="ja-JP" sz="2000" smtClean="0">
                <a:solidFill>
                  <a:srgbClr val="FF0000"/>
                </a:solidFill>
                <a:latin typeface="VL ゴシック" pitchFamily="1" charset="-128"/>
                <a:ea typeface="VL ゴシック" pitchFamily="1" charset="-128"/>
              </a:rPr>
              <a:t>args[</a:t>
            </a:r>
            <a:r>
              <a:rPr lang="en-US" altLang="ja-JP" sz="2000" smtClean="0">
                <a:solidFill>
                  <a:srgbClr val="0070C0"/>
                </a:solidFill>
                <a:latin typeface="VL ゴシック" pitchFamily="1" charset="-128"/>
                <a:ea typeface="VL ゴシック" pitchFamily="1" charset="-128"/>
              </a:rPr>
              <a:t>_age</a:t>
            </a:r>
            <a:r>
              <a:rPr lang="en-US" altLang="ja-JP" sz="2000" smtClean="0">
                <a:solidFill>
                  <a:srgbClr val="FF0000"/>
                </a:solidFill>
                <a:latin typeface="VL ゴシック" pitchFamily="1" charset="-128"/>
                <a:ea typeface="VL ゴシック" pitchFamily="1" charset="-128"/>
              </a:rPr>
              <a:t>]</a:t>
            </a:r>
            <a:r>
              <a:rPr lang="en-US" altLang="ja-JP" sz="2000" smtClean="0">
                <a:latin typeface="VL ゴシック" pitchFamily="1" charset="-128"/>
                <a:ea typeface="VL ゴシック" pitchFamily="1" charset="-128"/>
              </a:rPr>
              <a:t> &lt;&lt; endl;</a:t>
            </a:r>
          </a:p>
          <a:p>
            <a:r>
              <a:rPr lang="en-US" altLang="ja-JP" sz="2000" smtClean="0">
                <a:latin typeface="VL ゴシック" pitchFamily="1" charset="-128"/>
                <a:ea typeface="VL ゴシック" pitchFamily="1" charset="-128"/>
              </a:rPr>
              <a:t>}</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print((</a:t>
            </a:r>
            <a:r>
              <a:rPr lang="en-US" altLang="ja-JP" sz="2000" smtClean="0">
                <a:solidFill>
                  <a:srgbClr val="0070C0"/>
                </a:solidFill>
                <a:latin typeface="VL ゴシック" pitchFamily="1" charset="-128"/>
                <a:ea typeface="VL ゴシック" pitchFamily="1" charset="-128"/>
              </a:rPr>
              <a:t>_name</a:t>
            </a:r>
            <a:r>
              <a:rPr lang="en-US" altLang="ja-JP" sz="2000" smtClean="0">
                <a:latin typeface="VL ゴシック" pitchFamily="1" charset="-128"/>
                <a:ea typeface="VL ゴシック" pitchFamily="1" charset="-128"/>
              </a:rPr>
              <a:t>="Akira", </a:t>
            </a:r>
            <a:r>
              <a:rPr lang="en-US" altLang="ja-JP" sz="2000" smtClean="0">
                <a:solidFill>
                  <a:srgbClr val="0070C0"/>
                </a:solidFill>
                <a:latin typeface="VL ゴシック" pitchFamily="1" charset="-128"/>
                <a:ea typeface="VL ゴシック" pitchFamily="1" charset="-128"/>
              </a:rPr>
              <a:t>_age</a:t>
            </a:r>
            <a:r>
              <a:rPr lang="en-US" altLang="ja-JP" sz="2000" smtClean="0">
                <a:latin typeface="VL ゴシック" pitchFamily="1" charset="-128"/>
                <a:ea typeface="VL ゴシック" pitchFamily="1" charset="-128"/>
              </a:rPr>
              <a:t>=24));</a:t>
            </a:r>
          </a:p>
          <a:p>
            <a:r>
              <a:rPr lang="en-US" altLang="ja-JP" sz="2000" smtClean="0">
                <a:latin typeface="VL ゴシック" pitchFamily="1" charset="-128"/>
                <a:ea typeface="VL ゴシック" pitchFamily="1" charset="-128"/>
              </a:rPr>
              <a:t>print((</a:t>
            </a:r>
            <a:r>
              <a:rPr lang="en-US" altLang="ja-JP" sz="2000" smtClean="0">
                <a:solidFill>
                  <a:srgbClr val="0070C0"/>
                </a:solidFill>
                <a:latin typeface="VL ゴシック" pitchFamily="1" charset="-128"/>
                <a:ea typeface="VL ゴシック" pitchFamily="1" charset="-128"/>
              </a:rPr>
              <a:t>_age</a:t>
            </a:r>
            <a:r>
              <a:rPr lang="en-US" altLang="ja-JP" sz="2000" smtClean="0">
                <a:latin typeface="VL ゴシック" pitchFamily="1" charset="-128"/>
                <a:ea typeface="VL ゴシック" pitchFamily="1" charset="-128"/>
              </a:rPr>
              <a:t>=24, </a:t>
            </a:r>
            <a:r>
              <a:rPr lang="en-US" altLang="ja-JP" sz="2000" smtClean="0">
                <a:solidFill>
                  <a:srgbClr val="0070C0"/>
                </a:solidFill>
                <a:latin typeface="VL ゴシック" pitchFamily="1" charset="-128"/>
                <a:ea typeface="VL ゴシック" pitchFamily="1" charset="-128"/>
              </a:rPr>
              <a:t>_name</a:t>
            </a:r>
            <a:r>
              <a:rPr lang="en-US" altLang="ja-JP" sz="2000" smtClean="0">
                <a:latin typeface="VL ゴシック" pitchFamily="1" charset="-128"/>
                <a:ea typeface="VL ゴシック" pitchFamily="1" charset="-128"/>
              </a:rPr>
              <a:t>="Akira"));</a:t>
            </a:r>
          </a:p>
        </p:txBody>
      </p:sp>
      <p:sp>
        <p:nvSpPr>
          <p:cNvPr id="5" name="テキスト ボックス 4"/>
          <p:cNvSpPr txBox="1"/>
          <p:nvPr/>
        </p:nvSpPr>
        <p:spPr>
          <a:xfrm>
            <a:off x="142844" y="5000636"/>
            <a:ext cx="4000528" cy="646331"/>
          </a:xfrm>
          <a:prstGeom prst="rect">
            <a:avLst/>
          </a:prstGeom>
          <a:solidFill>
            <a:srgbClr val="00B050"/>
          </a:solidFill>
          <a:ln>
            <a:solidFill>
              <a:schemeClr val="tx1"/>
            </a:solidFill>
          </a:ln>
        </p:spPr>
        <p:txBody>
          <a:bodyPr wrap="square" rtlCol="0">
            <a:spAutoFit/>
          </a:bodyPr>
          <a:lstStyle/>
          <a:p>
            <a:r>
              <a:rPr kumimoji="1" lang="en-US" altLang="ja-JP" smtClean="0"/>
              <a:t>Akira, 24</a:t>
            </a:r>
          </a:p>
          <a:p>
            <a:r>
              <a:rPr lang="en-US" altLang="ja-JP" smtClean="0"/>
              <a:t>Akira, 24</a:t>
            </a:r>
            <a:endParaRPr kumimoji="1" lang="ja-JP"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Pointer Container</a:t>
            </a:r>
            <a:endParaRPr kumimoji="1" lang="ja-JP" altLang="en-US"/>
          </a:p>
        </p:txBody>
      </p:sp>
      <p:sp>
        <p:nvSpPr>
          <p:cNvPr id="3" name="コンテンツ プレースホルダ 2"/>
          <p:cNvSpPr>
            <a:spLocks noGrp="1"/>
          </p:cNvSpPr>
          <p:nvPr>
            <p:ph idx="1"/>
          </p:nvPr>
        </p:nvSpPr>
        <p:spPr>
          <a:xfrm>
            <a:off x="214282" y="785794"/>
            <a:ext cx="8572560" cy="1000132"/>
          </a:xfrm>
        </p:spPr>
        <p:txBody>
          <a:bodyPr>
            <a:noAutofit/>
          </a:bodyPr>
          <a:lstStyle/>
          <a:p>
            <a:pPr>
              <a:buNone/>
            </a:pPr>
            <a:r>
              <a:rPr lang="ja-JP" altLang="en-US" sz="2400" smtClean="0"/>
              <a:t>ヒープオブジェクトを格納するためのコンテナ</a:t>
            </a:r>
            <a:endParaRPr lang="en-US" altLang="ja-JP" sz="2400" smtClean="0"/>
          </a:p>
          <a:p>
            <a:pPr>
              <a:buNone/>
            </a:pPr>
            <a:r>
              <a:rPr lang="ja-JP" altLang="en-US" sz="2400" smtClean="0"/>
              <a:t>　スマートポインタのコンテナよりもコストが低い</a:t>
            </a:r>
            <a:endParaRPr lang="en-US" altLang="ja-JP" sz="2400" smtClean="0"/>
          </a:p>
        </p:txBody>
      </p:sp>
      <p:sp>
        <p:nvSpPr>
          <p:cNvPr id="4" name="テキスト ボックス 3"/>
          <p:cNvSpPr txBox="1"/>
          <p:nvPr/>
        </p:nvSpPr>
        <p:spPr>
          <a:xfrm>
            <a:off x="142876" y="1857364"/>
            <a:ext cx="8929718" cy="4093428"/>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struct </a:t>
            </a:r>
            <a:r>
              <a:rPr lang="en-US" altLang="ja-JP" sz="2000" smtClean="0">
                <a:solidFill>
                  <a:srgbClr val="0070C0"/>
                </a:solidFill>
                <a:latin typeface="VL ゴシック" pitchFamily="1" charset="-128"/>
                <a:ea typeface="VL ゴシック" pitchFamily="1" charset="-128"/>
              </a:rPr>
              <a:t>drawable</a:t>
            </a:r>
            <a:r>
              <a:rPr lang="en-US" altLang="ja-JP" sz="2000" smtClean="0">
                <a:latin typeface="VL ゴシック" pitchFamily="1" charset="-128"/>
                <a:ea typeface="VL ゴシック" pitchFamily="1" charset="-128"/>
              </a:rPr>
              <a:t> {</a:t>
            </a:r>
          </a:p>
          <a:p>
            <a:r>
              <a:rPr lang="en-US" altLang="ja-JP" sz="2000" smtClean="0">
                <a:latin typeface="VL ゴシック" pitchFamily="1" charset="-128"/>
                <a:ea typeface="VL ゴシック" pitchFamily="1" charset="-128"/>
              </a:rPr>
              <a:t>  virtual void draw() const = 0;</a:t>
            </a:r>
          </a:p>
          <a:p>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struct </a:t>
            </a:r>
            <a:r>
              <a:rPr lang="en-US" altLang="ja-JP" sz="2000" smtClean="0">
                <a:solidFill>
                  <a:srgbClr val="0070C0"/>
                </a:solidFill>
                <a:latin typeface="VL ゴシック" pitchFamily="1" charset="-128"/>
                <a:ea typeface="VL ゴシック" pitchFamily="1" charset="-128"/>
              </a:rPr>
              <a:t>rectangle</a:t>
            </a:r>
            <a:r>
              <a:rPr lang="en-US" altLang="ja-JP" sz="2000" smtClean="0">
                <a:latin typeface="VL ゴシック" pitchFamily="1" charset="-128"/>
                <a:ea typeface="VL ゴシック" pitchFamily="1" charset="-128"/>
              </a:rPr>
              <a:t> : drawable { void draw() const {} };</a:t>
            </a:r>
          </a:p>
          <a:p>
            <a:r>
              <a:rPr lang="en-US" altLang="ja-JP" sz="2000" smtClean="0">
                <a:latin typeface="VL ゴシック" pitchFamily="1" charset="-128"/>
                <a:ea typeface="VL ゴシック" pitchFamily="1" charset="-128"/>
              </a:rPr>
              <a:t>struct </a:t>
            </a:r>
            <a:r>
              <a:rPr lang="en-US" altLang="ja-JP" sz="2000" smtClean="0">
                <a:solidFill>
                  <a:srgbClr val="0070C0"/>
                </a:solidFill>
                <a:latin typeface="VL ゴシック" pitchFamily="1" charset="-128"/>
                <a:ea typeface="VL ゴシック" pitchFamily="1" charset="-128"/>
              </a:rPr>
              <a:t>circle</a:t>
            </a:r>
            <a:r>
              <a:rPr lang="en-US" altLang="ja-JP" sz="2000" smtClean="0">
                <a:latin typeface="VL ゴシック" pitchFamily="1" charset="-128"/>
                <a:ea typeface="VL ゴシック" pitchFamily="1" charset="-128"/>
              </a:rPr>
              <a:t>    : drawable { void draw() const {} };</a:t>
            </a:r>
          </a:p>
          <a:p>
            <a:endParaRPr lang="en-US" altLang="ja-JP" sz="2000" smtClean="0">
              <a:latin typeface="VL ゴシック" pitchFamily="1" charset="-128"/>
              <a:ea typeface="VL ゴシック" pitchFamily="1" charset="-128"/>
            </a:endParaRPr>
          </a:p>
          <a:p>
            <a:endParaRPr lang="en-US" altLang="ja-JP" sz="2000" smtClean="0">
              <a:latin typeface="VL ゴシック" pitchFamily="1" charset="-128"/>
              <a:ea typeface="VL ゴシック" pitchFamily="1" charset="-128"/>
            </a:endParaRPr>
          </a:p>
          <a:p>
            <a:r>
              <a:rPr lang="en-US" altLang="ja-JP" sz="2000" smtClean="0">
                <a:solidFill>
                  <a:srgbClr val="FF0000"/>
                </a:solidFill>
                <a:latin typeface="VL ゴシック" pitchFamily="1" charset="-128"/>
                <a:ea typeface="VL ゴシック" pitchFamily="1" charset="-128"/>
              </a:rPr>
              <a:t>boost::ptr_vector&lt;</a:t>
            </a:r>
            <a:r>
              <a:rPr lang="en-US" altLang="ja-JP" sz="2000" smtClean="0">
                <a:solidFill>
                  <a:srgbClr val="0070C0"/>
                </a:solidFill>
                <a:latin typeface="VL ゴシック" pitchFamily="1" charset="-128"/>
                <a:ea typeface="VL ゴシック" pitchFamily="1" charset="-128"/>
              </a:rPr>
              <a:t>drawable</a:t>
            </a:r>
            <a:r>
              <a:rPr lang="en-US" altLang="ja-JP" sz="2000" smtClean="0">
                <a:solidFill>
                  <a:srgbClr val="FF0000"/>
                </a:solidFill>
                <a:latin typeface="VL ゴシック" pitchFamily="1" charset="-128"/>
                <a:ea typeface="VL ゴシック" pitchFamily="1" charset="-128"/>
              </a:rPr>
              <a:t>&gt;</a:t>
            </a:r>
            <a:r>
              <a:rPr lang="en-US" altLang="ja-JP" sz="2000" smtClean="0">
                <a:latin typeface="VL ゴシック" pitchFamily="1" charset="-128"/>
                <a:ea typeface="VL ゴシック" pitchFamily="1" charset="-128"/>
              </a:rPr>
              <a:t> v;</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v.push_back(</a:t>
            </a:r>
            <a:r>
              <a:rPr lang="en-US" altLang="ja-JP" sz="2000" smtClean="0">
                <a:solidFill>
                  <a:srgbClr val="FF0000"/>
                </a:solidFill>
                <a:latin typeface="VL ゴシック" pitchFamily="1" charset="-128"/>
                <a:ea typeface="VL ゴシック" pitchFamily="1" charset="-128"/>
              </a:rPr>
              <a:t>new rectangle()</a:t>
            </a:r>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v.push_back(</a:t>
            </a:r>
            <a:r>
              <a:rPr lang="en-US" altLang="ja-JP" sz="2000" smtClean="0">
                <a:solidFill>
                  <a:srgbClr val="FF0000"/>
                </a:solidFill>
                <a:latin typeface="VL ゴシック" pitchFamily="1" charset="-128"/>
                <a:ea typeface="VL ゴシック" pitchFamily="1" charset="-128"/>
              </a:rPr>
              <a:t>new circle()</a:t>
            </a:r>
            <a:r>
              <a:rPr lang="en-US" altLang="ja-JP" sz="2000" smtClean="0">
                <a:latin typeface="VL ゴシック" pitchFamily="1" charset="-128"/>
                <a:ea typeface="VL ゴシック" pitchFamily="1" charset="-128"/>
              </a:rPr>
              <a:t>);</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v.</a:t>
            </a:r>
            <a:r>
              <a:rPr lang="en-US" altLang="ja-JP" sz="2000" smtClean="0">
                <a:solidFill>
                  <a:srgbClr val="FF0000"/>
                </a:solidFill>
                <a:latin typeface="VL ゴシック" pitchFamily="1" charset="-128"/>
                <a:ea typeface="VL ゴシック" pitchFamily="1" charset="-128"/>
              </a:rPr>
              <a:t>front().draw()</a:t>
            </a:r>
            <a:r>
              <a:rPr lang="en-US" altLang="ja-JP" sz="2000" smtClean="0">
                <a:latin typeface="VL ゴシック" pitchFamily="1" charset="-128"/>
                <a:ea typeface="VL ゴシック" pitchFamily="1" charset="-128"/>
              </a:rPr>
              <a: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Pool</a:t>
            </a:r>
            <a:endParaRPr kumimoji="1" lang="ja-JP" altLang="en-US"/>
          </a:p>
        </p:txBody>
      </p:sp>
      <p:sp>
        <p:nvSpPr>
          <p:cNvPr id="3" name="コンテンツ プレースホルダ 2"/>
          <p:cNvSpPr>
            <a:spLocks noGrp="1"/>
          </p:cNvSpPr>
          <p:nvPr>
            <p:ph idx="1"/>
          </p:nvPr>
        </p:nvSpPr>
        <p:spPr>
          <a:xfrm>
            <a:off x="214282" y="785794"/>
            <a:ext cx="8572560" cy="500066"/>
          </a:xfrm>
        </p:spPr>
        <p:txBody>
          <a:bodyPr>
            <a:noAutofit/>
          </a:bodyPr>
          <a:lstStyle/>
          <a:p>
            <a:pPr>
              <a:buNone/>
            </a:pPr>
            <a:r>
              <a:rPr lang="ja-JP" altLang="en-US" sz="2400" smtClean="0"/>
              <a:t>メモリプール</a:t>
            </a:r>
            <a:endParaRPr lang="en-US" altLang="ja-JP" sz="2400" smtClean="0"/>
          </a:p>
        </p:txBody>
      </p:sp>
      <p:sp>
        <p:nvSpPr>
          <p:cNvPr id="4" name="テキスト ボックス 3"/>
          <p:cNvSpPr txBox="1"/>
          <p:nvPr/>
        </p:nvSpPr>
        <p:spPr>
          <a:xfrm>
            <a:off x="142876" y="1357298"/>
            <a:ext cx="8929718" cy="4401205"/>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struct X {</a:t>
            </a:r>
          </a:p>
          <a:p>
            <a:r>
              <a:rPr lang="en-US" altLang="ja-JP" sz="2000" smtClean="0">
                <a:latin typeface="VL ゴシック" pitchFamily="1" charset="-128"/>
                <a:ea typeface="VL ゴシック" pitchFamily="1" charset="-128"/>
              </a:rPr>
              <a:t>  ...</a:t>
            </a:r>
          </a:p>
          <a:p>
            <a:r>
              <a:rPr lang="en-US" altLang="ja-JP" sz="2000" smtClean="0">
                <a:latin typeface="VL ゴシック" pitchFamily="1" charset="-128"/>
                <a:ea typeface="VL ゴシック" pitchFamily="1" charset="-128"/>
              </a:rPr>
              <a:t>};</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void f()</a:t>
            </a:r>
          </a:p>
          <a:p>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  </a:t>
            </a:r>
            <a:r>
              <a:rPr lang="en-US" altLang="ja-JP" sz="2000" smtClean="0">
                <a:solidFill>
                  <a:srgbClr val="FF0000"/>
                </a:solidFill>
                <a:latin typeface="VL ゴシック" pitchFamily="1" charset="-128"/>
                <a:ea typeface="VL ゴシック" pitchFamily="1" charset="-128"/>
              </a:rPr>
              <a:t>boost::object_pool&lt;X&gt;</a:t>
            </a:r>
            <a:r>
              <a:rPr lang="en-US" altLang="ja-JP" sz="2000" smtClean="0">
                <a:latin typeface="VL ゴシック" pitchFamily="1" charset="-128"/>
                <a:ea typeface="VL ゴシック" pitchFamily="1" charset="-128"/>
              </a:rPr>
              <a:t> pool;</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for (int i = 0; i &lt; 1000; i++) {</a:t>
            </a:r>
          </a:p>
          <a:p>
            <a:r>
              <a:rPr lang="en-US" altLang="ja-JP" sz="2000" smtClean="0">
                <a:latin typeface="VL ゴシック" pitchFamily="1" charset="-128"/>
                <a:ea typeface="VL ゴシック" pitchFamily="1" charset="-128"/>
              </a:rPr>
              <a:t>    X* x = pool.</a:t>
            </a:r>
            <a:r>
              <a:rPr lang="en-US" altLang="ja-JP" sz="2000" smtClean="0">
                <a:solidFill>
                  <a:srgbClr val="FF0000"/>
                </a:solidFill>
                <a:latin typeface="VL ゴシック" pitchFamily="1" charset="-128"/>
                <a:ea typeface="VL ゴシック" pitchFamily="1" charset="-128"/>
              </a:rPr>
              <a:t>malloc()</a:t>
            </a:r>
            <a:r>
              <a:rPr lang="en-US" altLang="ja-JP" sz="2000" smtClean="0">
                <a:latin typeface="VL ゴシック" pitchFamily="1" charset="-128"/>
                <a:ea typeface="VL ゴシック" pitchFamily="1" charset="-128"/>
              </a:rPr>
              <a:t>;</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...x</a:t>
            </a:r>
            <a:r>
              <a:rPr lang="ja-JP" altLang="en-US" sz="2000" smtClean="0">
                <a:latin typeface="VL ゴシック" pitchFamily="1" charset="-128"/>
                <a:ea typeface="VL ゴシック" pitchFamily="1" charset="-128"/>
              </a:rPr>
              <a:t>を使って何かする</a:t>
            </a:r>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  }</a:t>
            </a:r>
          </a:p>
          <a:p>
            <a:r>
              <a:rPr lang="en-US" altLang="ja-JP" sz="2000" smtClean="0">
                <a:latin typeface="VL ゴシック" pitchFamily="1" charset="-128"/>
                <a:ea typeface="VL ゴシック" pitchFamily="1" charset="-128"/>
              </a:rPr>
              <a:t>} // </a:t>
            </a:r>
            <a:r>
              <a:rPr lang="ja-JP" altLang="en-US" sz="2000" smtClean="0">
                <a:latin typeface="VL ゴシック" pitchFamily="1" charset="-128"/>
                <a:ea typeface="VL ゴシック" pitchFamily="1" charset="-128"/>
              </a:rPr>
              <a:t>ここで</a:t>
            </a:r>
            <a:r>
              <a:rPr lang="en-US" altLang="ja-JP" sz="2000" smtClean="0">
                <a:latin typeface="VL ゴシック" pitchFamily="1" charset="-128"/>
                <a:ea typeface="VL ゴシック" pitchFamily="1" charset="-128"/>
              </a:rPr>
              <a:t>pool</a:t>
            </a:r>
            <a:r>
              <a:rPr lang="ja-JP" altLang="en-US" sz="2000" smtClean="0">
                <a:latin typeface="VL ゴシック" pitchFamily="1" charset="-128"/>
                <a:ea typeface="VL ゴシック" pitchFamily="1" charset="-128"/>
              </a:rPr>
              <a:t>のメモリが解放される</a:t>
            </a:r>
            <a:endParaRPr lang="en-US" altLang="ja-JP" sz="2000" smtClean="0">
              <a:latin typeface="VL ゴシック" pitchFamily="1" charset="-128"/>
              <a:ea typeface="VL ゴシック" pitchFamily="1" charset="-128"/>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Preprocessor</a:t>
            </a:r>
            <a:endParaRPr kumimoji="1" lang="ja-JP" altLang="en-US"/>
          </a:p>
        </p:txBody>
      </p:sp>
      <p:sp>
        <p:nvSpPr>
          <p:cNvPr id="3" name="コンテンツ プレースホルダ 2"/>
          <p:cNvSpPr>
            <a:spLocks noGrp="1"/>
          </p:cNvSpPr>
          <p:nvPr>
            <p:ph idx="1"/>
          </p:nvPr>
        </p:nvSpPr>
        <p:spPr>
          <a:xfrm>
            <a:off x="214282" y="785794"/>
            <a:ext cx="8572560" cy="928694"/>
          </a:xfrm>
        </p:spPr>
        <p:txBody>
          <a:bodyPr>
            <a:noAutofit/>
          </a:bodyPr>
          <a:lstStyle/>
          <a:p>
            <a:pPr>
              <a:buNone/>
            </a:pPr>
            <a:r>
              <a:rPr lang="ja-JP" altLang="en-US" sz="2400" smtClean="0"/>
              <a:t>プリプロセッサメタプログラミングのライブラリ</a:t>
            </a:r>
            <a:endParaRPr lang="en-US" altLang="ja-JP" sz="2400" smtClean="0"/>
          </a:p>
          <a:p>
            <a:pPr>
              <a:buNone/>
            </a:pPr>
            <a:r>
              <a:rPr lang="ja-JP" altLang="en-US" sz="2400" smtClean="0"/>
              <a:t>　コードの自動生成とかに使う</a:t>
            </a:r>
            <a:r>
              <a:rPr lang="en-US" altLang="ja-JP" sz="2400" smtClean="0"/>
              <a:t>(</a:t>
            </a:r>
            <a:r>
              <a:rPr lang="ja-JP" altLang="en-US" sz="2400" smtClean="0"/>
              <a:t>可変引数とか</a:t>
            </a:r>
            <a:r>
              <a:rPr lang="en-US" altLang="ja-JP" sz="2400" smtClean="0"/>
              <a:t>)</a:t>
            </a:r>
          </a:p>
        </p:txBody>
      </p:sp>
      <p:sp>
        <p:nvSpPr>
          <p:cNvPr id="4" name="テキスト ボックス 3"/>
          <p:cNvSpPr txBox="1"/>
          <p:nvPr/>
        </p:nvSpPr>
        <p:spPr>
          <a:xfrm>
            <a:off x="142876" y="1781124"/>
            <a:ext cx="8929718" cy="2862322"/>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#define MAX 3</a:t>
            </a:r>
          </a:p>
          <a:p>
            <a:r>
              <a:rPr lang="en-US" altLang="ja-JP" sz="2000" smtClean="0">
                <a:latin typeface="VL ゴシック" pitchFamily="1" charset="-128"/>
                <a:ea typeface="VL ゴシック" pitchFamily="1" charset="-128"/>
              </a:rPr>
              <a:t>#define NTH(z, n, data) data ## n</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int add(</a:t>
            </a:r>
            <a:r>
              <a:rPr lang="en-US" altLang="ja-JP" sz="2000" smtClean="0">
                <a:solidFill>
                  <a:srgbClr val="FF0000"/>
                </a:solidFill>
                <a:latin typeface="VL ゴシック" pitchFamily="1" charset="-128"/>
                <a:ea typeface="VL ゴシック" pitchFamily="1" charset="-128"/>
              </a:rPr>
              <a:t>BOOST_PP_ENUM_PARAMS</a:t>
            </a:r>
            <a:r>
              <a:rPr lang="en-US" altLang="ja-JP" sz="2000" smtClean="0">
                <a:latin typeface="VL ゴシック" pitchFamily="1" charset="-128"/>
                <a:ea typeface="VL ゴシック" pitchFamily="1" charset="-128"/>
              </a:rPr>
              <a:t>(MAX, int x))</a:t>
            </a:r>
          </a:p>
          <a:p>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  return </a:t>
            </a:r>
            <a:r>
              <a:rPr lang="en-US" altLang="ja-JP" sz="2000" smtClean="0">
                <a:solidFill>
                  <a:srgbClr val="FF0000"/>
                </a:solidFill>
                <a:latin typeface="VL ゴシック" pitchFamily="1" charset="-128"/>
                <a:ea typeface="VL ゴシック" pitchFamily="1" charset="-128"/>
              </a:rPr>
              <a:t>BOOST_PP_REPEAT</a:t>
            </a:r>
            <a:r>
              <a:rPr lang="en-US" altLang="ja-JP" sz="2000" smtClean="0">
                <a:latin typeface="VL ゴシック" pitchFamily="1" charset="-128"/>
                <a:ea typeface="VL ゴシック" pitchFamily="1" charset="-128"/>
              </a:rPr>
              <a:t>(MAX, NTH, + x);</a:t>
            </a:r>
          </a:p>
          <a:p>
            <a:r>
              <a:rPr lang="en-US" altLang="ja-JP" sz="2000" smtClean="0">
                <a:latin typeface="VL ゴシック" pitchFamily="1" charset="-128"/>
                <a:ea typeface="VL ゴシック" pitchFamily="1" charset="-128"/>
              </a:rPr>
              <a:t>}</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assert(add(1, 2, 3) == 6);</a:t>
            </a:r>
          </a:p>
        </p:txBody>
      </p:sp>
      <p:sp>
        <p:nvSpPr>
          <p:cNvPr id="5" name="テキスト ボックス 4"/>
          <p:cNvSpPr txBox="1"/>
          <p:nvPr/>
        </p:nvSpPr>
        <p:spPr>
          <a:xfrm>
            <a:off x="142844" y="4786322"/>
            <a:ext cx="4714908" cy="1938992"/>
          </a:xfrm>
          <a:prstGeom prst="rect">
            <a:avLst/>
          </a:prstGeom>
          <a:solidFill>
            <a:srgbClr val="00B050"/>
          </a:solidFill>
          <a:ln>
            <a:solidFill>
              <a:schemeClr val="tx1"/>
            </a:solidFill>
          </a:ln>
        </p:spPr>
        <p:txBody>
          <a:bodyPr wrap="square" rtlCol="0">
            <a:spAutoFit/>
          </a:bodyPr>
          <a:lstStyle/>
          <a:p>
            <a:r>
              <a:rPr lang="en-US" altLang="ja-JP" sz="2000" smtClean="0"/>
              <a:t>int add( int x0 , int x1 , int x2)</a:t>
            </a:r>
          </a:p>
          <a:p>
            <a:r>
              <a:rPr lang="en-US" altLang="ja-JP" sz="2000" smtClean="0"/>
              <a:t>{</a:t>
            </a:r>
          </a:p>
          <a:p>
            <a:r>
              <a:rPr lang="en-US" altLang="ja-JP" sz="2000" smtClean="0"/>
              <a:t>    return + x0 + x1 + x2;</a:t>
            </a:r>
          </a:p>
          <a:p>
            <a:r>
              <a:rPr lang="en-US" altLang="ja-JP" sz="2000" smtClean="0"/>
              <a:t>}</a:t>
            </a:r>
          </a:p>
          <a:p>
            <a:endParaRPr lang="en-US" altLang="ja-JP" sz="2000" smtClean="0"/>
          </a:p>
          <a:p>
            <a:r>
              <a:rPr lang="en-US" altLang="ja-JP" sz="2000" smtClean="0"/>
              <a:t>assert(add(1, 2, 3) == 6)</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Property Map</a:t>
            </a:r>
            <a:endParaRPr kumimoji="1" lang="ja-JP" altLang="en-US"/>
          </a:p>
        </p:txBody>
      </p:sp>
      <p:sp>
        <p:nvSpPr>
          <p:cNvPr id="3" name="コンテンツ プレースホルダ 2"/>
          <p:cNvSpPr>
            <a:spLocks noGrp="1"/>
          </p:cNvSpPr>
          <p:nvPr>
            <p:ph idx="1"/>
          </p:nvPr>
        </p:nvSpPr>
        <p:spPr>
          <a:xfrm>
            <a:off x="214282" y="714356"/>
            <a:ext cx="8572560" cy="857256"/>
          </a:xfrm>
        </p:spPr>
        <p:txBody>
          <a:bodyPr>
            <a:noAutofit/>
          </a:bodyPr>
          <a:lstStyle/>
          <a:p>
            <a:pPr>
              <a:buNone/>
            </a:pPr>
            <a:r>
              <a:rPr lang="ja-JP" altLang="en-US" sz="2400" smtClean="0"/>
              <a:t>インターフェースのマッピング</a:t>
            </a:r>
            <a:endParaRPr lang="en-US" altLang="ja-JP" sz="2400" smtClean="0"/>
          </a:p>
          <a:p>
            <a:pPr>
              <a:buNone/>
            </a:pPr>
            <a:r>
              <a:rPr lang="en-US" altLang="ja-JP" sz="2400" smtClean="0"/>
              <a:t>iterator_traits</a:t>
            </a:r>
            <a:r>
              <a:rPr lang="ja-JP" altLang="en-US" sz="2400" smtClean="0"/>
              <a:t>の拡張版みたいなもの</a:t>
            </a:r>
            <a:endParaRPr lang="en-US" altLang="ja-JP" sz="2400" smtClean="0"/>
          </a:p>
        </p:txBody>
      </p:sp>
      <p:sp>
        <p:nvSpPr>
          <p:cNvPr id="4" name="テキスト ボックス 3"/>
          <p:cNvSpPr txBox="1"/>
          <p:nvPr/>
        </p:nvSpPr>
        <p:spPr>
          <a:xfrm>
            <a:off x="142844" y="1626952"/>
            <a:ext cx="8929750" cy="5016758"/>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template &lt;class Assoc&gt;</a:t>
            </a:r>
          </a:p>
          <a:p>
            <a:r>
              <a:rPr lang="en-US" altLang="ja-JP" sz="2000" smtClean="0">
                <a:latin typeface="VL ゴシック" pitchFamily="1" charset="-128"/>
                <a:ea typeface="VL ゴシック" pitchFamily="1" charset="-128"/>
              </a:rPr>
              <a:t>void foo(Assoc&amp; m)</a:t>
            </a:r>
          </a:p>
          <a:p>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  typedef</a:t>
            </a:r>
            <a:r>
              <a:rPr lang="ja-JP" altLang="en-US" sz="2000" smtClean="0">
                <a:latin typeface="VL ゴシック" pitchFamily="1" charset="-128"/>
                <a:ea typeface="VL ゴシック" pitchFamily="1" charset="-128"/>
              </a:rPr>
              <a:t> </a:t>
            </a:r>
            <a:r>
              <a:rPr lang="en-US" altLang="ja-JP" sz="2000" smtClean="0">
                <a:latin typeface="VL ゴシック" pitchFamily="1" charset="-128"/>
                <a:ea typeface="VL ゴシック" pitchFamily="1" charset="-128"/>
              </a:rPr>
              <a:t>typename </a:t>
            </a:r>
            <a:r>
              <a:rPr lang="en-US" altLang="ja-JP" sz="2000" smtClean="0">
                <a:solidFill>
                  <a:srgbClr val="FF0000"/>
                </a:solidFill>
                <a:latin typeface="VL ゴシック" pitchFamily="1" charset="-128"/>
                <a:ea typeface="VL ゴシック" pitchFamily="1" charset="-128"/>
              </a:rPr>
              <a:t>boost::property_traits&lt;Assoc&gt;::value_type</a:t>
            </a:r>
            <a:r>
              <a:rPr lang="en-US" altLang="ja-JP" sz="2000" smtClean="0">
                <a:latin typeface="VL ゴシック" pitchFamily="1" charset="-128"/>
                <a:ea typeface="VL ゴシック" pitchFamily="1" charset="-128"/>
              </a:rPr>
              <a:t> type;</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type&amp; value = </a:t>
            </a:r>
            <a:r>
              <a:rPr lang="en-US" altLang="ja-JP" sz="2000" smtClean="0">
                <a:solidFill>
                  <a:srgbClr val="FF0000"/>
                </a:solidFill>
                <a:latin typeface="VL ゴシック" pitchFamily="1" charset="-128"/>
                <a:ea typeface="VL ゴシック" pitchFamily="1" charset="-128"/>
              </a:rPr>
              <a:t>get(m, "Johnny")</a:t>
            </a:r>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  value = 38;</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a:t>
            </a:r>
            <a:r>
              <a:rPr lang="en-US" altLang="ja-JP" sz="2000" smtClean="0">
                <a:solidFill>
                  <a:srgbClr val="FF0000"/>
                </a:solidFill>
                <a:latin typeface="VL ゴシック" pitchFamily="1" charset="-128"/>
                <a:ea typeface="VL ゴシック" pitchFamily="1" charset="-128"/>
              </a:rPr>
              <a:t>m["Akira"] = 24</a:t>
            </a:r>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map&lt;string, int&gt; m;</a:t>
            </a:r>
          </a:p>
          <a:p>
            <a:r>
              <a:rPr lang="en-US" altLang="ja-JP" sz="2000" smtClean="0">
                <a:solidFill>
                  <a:srgbClr val="FF0000"/>
                </a:solidFill>
                <a:latin typeface="VL ゴシック" pitchFamily="1" charset="-128"/>
                <a:ea typeface="VL ゴシック" pitchFamily="1" charset="-128"/>
              </a:rPr>
              <a:t>boost::associative_property_map&lt;map&lt;string, int&gt; &gt;</a:t>
            </a:r>
            <a:r>
              <a:rPr lang="en-US" altLang="ja-JP" sz="2000" smtClean="0">
                <a:latin typeface="VL ゴシック" pitchFamily="1" charset="-128"/>
                <a:ea typeface="VL ゴシック" pitchFamily="1" charset="-128"/>
              </a:rPr>
              <a:t> pm(m);</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m.insert(make_pair("Millia", 16));</a:t>
            </a:r>
          </a:p>
          <a:p>
            <a:r>
              <a:rPr lang="en-US" altLang="ja-JP" sz="2000" smtClean="0">
                <a:latin typeface="VL ゴシック" pitchFamily="1" charset="-128"/>
                <a:ea typeface="VL ゴシック" pitchFamily="1" charset="-128"/>
              </a:rPr>
              <a:t>foo(pm);</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Proto</a:t>
            </a:r>
            <a:endParaRPr kumimoji="1" lang="ja-JP" altLang="en-US"/>
          </a:p>
        </p:txBody>
      </p:sp>
      <p:sp>
        <p:nvSpPr>
          <p:cNvPr id="3" name="コンテンツ プレースホルダ 2"/>
          <p:cNvSpPr>
            <a:spLocks noGrp="1"/>
          </p:cNvSpPr>
          <p:nvPr>
            <p:ph idx="1"/>
          </p:nvPr>
        </p:nvSpPr>
        <p:spPr>
          <a:xfrm>
            <a:off x="214282" y="714356"/>
            <a:ext cx="8572560" cy="500066"/>
          </a:xfrm>
        </p:spPr>
        <p:txBody>
          <a:bodyPr>
            <a:noAutofit/>
          </a:bodyPr>
          <a:lstStyle/>
          <a:p>
            <a:pPr>
              <a:buNone/>
            </a:pPr>
            <a:r>
              <a:rPr lang="en-US" altLang="ja-JP" sz="2400" smtClean="0"/>
              <a:t>Expression Template</a:t>
            </a:r>
            <a:r>
              <a:rPr lang="ja-JP" altLang="en-US" sz="2400" smtClean="0"/>
              <a:t>のライブラリを作るためのライブラリ</a:t>
            </a:r>
            <a:endParaRPr lang="en-US" altLang="ja-JP" sz="2400" smtClean="0"/>
          </a:p>
        </p:txBody>
      </p:sp>
      <p:sp>
        <p:nvSpPr>
          <p:cNvPr id="4" name="テキスト ボックス 3"/>
          <p:cNvSpPr txBox="1"/>
          <p:nvPr/>
        </p:nvSpPr>
        <p:spPr>
          <a:xfrm>
            <a:off x="142844" y="1429298"/>
            <a:ext cx="8858312" cy="3785652"/>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namespace proto = boost::proto;</a:t>
            </a:r>
          </a:p>
          <a:p>
            <a:endParaRPr lang="en-US" altLang="ja-JP" sz="2000" smtClean="0">
              <a:latin typeface="VL ゴシック" pitchFamily="1" charset="-128"/>
              <a:ea typeface="VL ゴシック" pitchFamily="1" charset="-128"/>
            </a:endParaRPr>
          </a:p>
          <a:p>
            <a:r>
              <a:rPr lang="en-US" altLang="ja-JP" sz="2000" smtClean="0">
                <a:solidFill>
                  <a:srgbClr val="FF0000"/>
                </a:solidFill>
                <a:latin typeface="VL ゴシック" pitchFamily="1" charset="-128"/>
                <a:ea typeface="VL ゴシック" pitchFamily="1" charset="-128"/>
              </a:rPr>
              <a:t>proto::terminal&lt;std::ostream&amp;&gt;::type </a:t>
            </a:r>
            <a:r>
              <a:rPr lang="en-US" altLang="ja-JP" sz="2000" smtClean="0">
                <a:solidFill>
                  <a:srgbClr val="0070C0"/>
                </a:solidFill>
                <a:latin typeface="VL ゴシック" pitchFamily="1" charset="-128"/>
                <a:ea typeface="VL ゴシック" pitchFamily="1" charset="-128"/>
              </a:rPr>
              <a:t>cout_</a:t>
            </a:r>
            <a:r>
              <a:rPr lang="en-US" altLang="ja-JP" sz="2000" smtClean="0">
                <a:latin typeface="VL ゴシック" pitchFamily="1" charset="-128"/>
                <a:ea typeface="VL ゴシック" pitchFamily="1" charset="-128"/>
              </a:rPr>
              <a:t> = { std::cout };</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template &lt;class Expr&gt;</a:t>
            </a:r>
          </a:p>
          <a:p>
            <a:r>
              <a:rPr lang="en-US" altLang="ja-JP" sz="2000" smtClean="0">
                <a:latin typeface="VL ゴシック" pitchFamily="1" charset="-128"/>
                <a:ea typeface="VL ゴシック" pitchFamily="1" charset="-128"/>
              </a:rPr>
              <a:t>void evaluate(const Expr&amp; expr)</a:t>
            </a:r>
          </a:p>
          <a:p>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  proto::default_context ctx;</a:t>
            </a:r>
          </a:p>
          <a:p>
            <a:r>
              <a:rPr lang="en-US" altLang="ja-JP" sz="2000" smtClean="0">
                <a:latin typeface="VL ゴシック" pitchFamily="1" charset="-128"/>
                <a:ea typeface="VL ゴシック" pitchFamily="1" charset="-128"/>
              </a:rPr>
              <a:t>  proto::</a:t>
            </a:r>
            <a:r>
              <a:rPr lang="en-US" altLang="ja-JP" sz="2000" smtClean="0">
                <a:solidFill>
                  <a:srgbClr val="FF0000"/>
                </a:solidFill>
                <a:latin typeface="VL ゴシック" pitchFamily="1" charset="-128"/>
                <a:ea typeface="VL ゴシック" pitchFamily="1" charset="-128"/>
              </a:rPr>
              <a:t>eval</a:t>
            </a:r>
            <a:r>
              <a:rPr lang="en-US" altLang="ja-JP" sz="2000" smtClean="0">
                <a:latin typeface="VL ゴシック" pitchFamily="1" charset="-128"/>
                <a:ea typeface="VL ゴシック" pitchFamily="1" charset="-128"/>
              </a:rPr>
              <a:t>(expr, ctx);</a:t>
            </a:r>
          </a:p>
          <a:p>
            <a:r>
              <a:rPr lang="en-US" altLang="ja-JP" sz="2000" smtClean="0">
                <a:latin typeface="VL ゴシック" pitchFamily="1" charset="-128"/>
                <a:ea typeface="VL ゴシック" pitchFamily="1" charset="-128"/>
              </a:rPr>
              <a:t>}</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evaluate(</a:t>
            </a:r>
            <a:r>
              <a:rPr lang="en-US" altLang="ja-JP" sz="2000" smtClean="0">
                <a:solidFill>
                  <a:srgbClr val="0070C0"/>
                </a:solidFill>
                <a:latin typeface="VL ゴシック" pitchFamily="1" charset="-128"/>
                <a:ea typeface="VL ゴシック" pitchFamily="1" charset="-128"/>
              </a:rPr>
              <a:t>cout_</a:t>
            </a:r>
            <a:r>
              <a:rPr lang="en-US" altLang="ja-JP" sz="2000" smtClean="0">
                <a:solidFill>
                  <a:srgbClr val="FF0000"/>
                </a:solidFill>
                <a:latin typeface="VL ゴシック" pitchFamily="1" charset="-128"/>
                <a:ea typeface="VL ゴシック" pitchFamily="1" charset="-128"/>
              </a:rPr>
              <a:t> &lt;&lt; "hello" &lt;&lt; ',' &lt;&lt; " world"</a:t>
            </a:r>
            <a:r>
              <a:rPr lang="en-US" altLang="ja-JP" sz="2000" smtClean="0">
                <a:latin typeface="VL ゴシック" pitchFamily="1" charset="-128"/>
                <a:ea typeface="VL ゴシック" pitchFamily="1" charset="-128"/>
              </a:rPr>
              <a:t>);</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Python</a:t>
            </a:r>
            <a:endParaRPr kumimoji="1" lang="ja-JP" altLang="en-US"/>
          </a:p>
        </p:txBody>
      </p:sp>
      <p:sp>
        <p:nvSpPr>
          <p:cNvPr id="3" name="コンテンツ プレースホルダ 2"/>
          <p:cNvSpPr>
            <a:spLocks noGrp="1"/>
          </p:cNvSpPr>
          <p:nvPr>
            <p:ph idx="1"/>
          </p:nvPr>
        </p:nvSpPr>
        <p:spPr>
          <a:xfrm>
            <a:off x="214282" y="714356"/>
            <a:ext cx="8572560" cy="500066"/>
          </a:xfrm>
        </p:spPr>
        <p:txBody>
          <a:bodyPr>
            <a:noAutofit/>
          </a:bodyPr>
          <a:lstStyle/>
          <a:p>
            <a:pPr>
              <a:buNone/>
            </a:pPr>
            <a:r>
              <a:rPr lang="en-US" altLang="ja-JP" sz="2400" smtClean="0"/>
              <a:t>C++</a:t>
            </a:r>
            <a:r>
              <a:rPr lang="ja-JP" altLang="en-US" sz="2400" smtClean="0"/>
              <a:t>から</a:t>
            </a:r>
            <a:r>
              <a:rPr lang="en-US" altLang="ja-JP" sz="2400" smtClean="0"/>
              <a:t>Python</a:t>
            </a:r>
            <a:r>
              <a:rPr lang="ja-JP" altLang="en-US" sz="2400" smtClean="0"/>
              <a:t>、</a:t>
            </a:r>
            <a:r>
              <a:rPr lang="en-US" altLang="ja-JP" sz="2400" smtClean="0"/>
              <a:t>Python</a:t>
            </a:r>
            <a:r>
              <a:rPr lang="ja-JP" altLang="en-US" sz="2400" smtClean="0"/>
              <a:t>から</a:t>
            </a:r>
            <a:r>
              <a:rPr lang="en-US" altLang="ja-JP" sz="2400" smtClean="0"/>
              <a:t>C++</a:t>
            </a:r>
            <a:r>
              <a:rPr lang="ja-JP" altLang="en-US" sz="2400" smtClean="0"/>
              <a:t>を使うためのライブラリ</a:t>
            </a:r>
            <a:endParaRPr lang="en-US" altLang="ja-JP" sz="2400" smtClean="0"/>
          </a:p>
        </p:txBody>
      </p:sp>
      <p:sp>
        <p:nvSpPr>
          <p:cNvPr id="4" name="テキスト ボックス 3"/>
          <p:cNvSpPr txBox="1"/>
          <p:nvPr/>
        </p:nvSpPr>
        <p:spPr>
          <a:xfrm>
            <a:off x="142844" y="1957320"/>
            <a:ext cx="8858312" cy="400110"/>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const char* greet() { return "hello, world“; }</a:t>
            </a:r>
          </a:p>
        </p:txBody>
      </p:sp>
      <p:sp>
        <p:nvSpPr>
          <p:cNvPr id="5" name="テキスト ボックス 4"/>
          <p:cNvSpPr txBox="1"/>
          <p:nvPr/>
        </p:nvSpPr>
        <p:spPr>
          <a:xfrm>
            <a:off x="142844" y="2968181"/>
            <a:ext cx="8858312" cy="2246769"/>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#include &lt;boost/python.hpp&gt;</a:t>
            </a:r>
          </a:p>
          <a:p>
            <a:endParaRPr lang="en-US" altLang="ja-JP" sz="2000" smtClean="0">
              <a:latin typeface="VL ゴシック" pitchFamily="1" charset="-128"/>
              <a:ea typeface="VL ゴシック" pitchFamily="1" charset="-128"/>
            </a:endParaRPr>
          </a:p>
          <a:p>
            <a:r>
              <a:rPr lang="en-US" altLang="ja-JP" sz="2000" smtClean="0">
                <a:solidFill>
                  <a:srgbClr val="FF0000"/>
                </a:solidFill>
                <a:latin typeface="VL ゴシック" pitchFamily="1" charset="-128"/>
                <a:ea typeface="VL ゴシック" pitchFamily="1" charset="-128"/>
              </a:rPr>
              <a:t>BOOST_PYTHON_MODULE</a:t>
            </a:r>
            <a:r>
              <a:rPr lang="en-US" altLang="ja-JP" sz="2000" smtClean="0">
                <a:latin typeface="VL ゴシック" pitchFamily="1" charset="-128"/>
                <a:ea typeface="VL ゴシック" pitchFamily="1" charset="-128"/>
              </a:rPr>
              <a:t>(hello_ext)</a:t>
            </a:r>
          </a:p>
          <a:p>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    using namespace boost::python;</a:t>
            </a:r>
          </a:p>
          <a:p>
            <a:r>
              <a:rPr lang="en-US" altLang="ja-JP" sz="2000" smtClean="0">
                <a:latin typeface="VL ゴシック" pitchFamily="1" charset="-128"/>
                <a:ea typeface="VL ゴシック" pitchFamily="1" charset="-128"/>
              </a:rPr>
              <a:t>    </a:t>
            </a:r>
            <a:r>
              <a:rPr lang="en-US" altLang="ja-JP" sz="2000" smtClean="0">
                <a:solidFill>
                  <a:srgbClr val="FF0000"/>
                </a:solidFill>
                <a:latin typeface="VL ゴシック" pitchFamily="1" charset="-128"/>
                <a:ea typeface="VL ゴシック" pitchFamily="1" charset="-128"/>
              </a:rPr>
              <a:t>def</a:t>
            </a:r>
            <a:r>
              <a:rPr lang="en-US" altLang="ja-JP" sz="2000" smtClean="0">
                <a:latin typeface="VL ゴシック" pitchFamily="1" charset="-128"/>
                <a:ea typeface="VL ゴシック" pitchFamily="1" charset="-128"/>
              </a:rPr>
              <a:t>("greet", greet);</a:t>
            </a:r>
          </a:p>
          <a:p>
            <a:r>
              <a:rPr lang="en-US" altLang="ja-JP" sz="2000" smtClean="0">
                <a:latin typeface="VL ゴシック" pitchFamily="1" charset="-128"/>
                <a:ea typeface="VL ゴシック" pitchFamily="1" charset="-128"/>
              </a:rPr>
              <a:t>}</a:t>
            </a:r>
          </a:p>
        </p:txBody>
      </p:sp>
      <p:sp>
        <p:nvSpPr>
          <p:cNvPr id="6" name="テキスト ボックス 5"/>
          <p:cNvSpPr txBox="1"/>
          <p:nvPr/>
        </p:nvSpPr>
        <p:spPr>
          <a:xfrm>
            <a:off x="142844" y="5699485"/>
            <a:ext cx="8858312" cy="1015663"/>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&gt;&gt;&gt; import hello_ext</a:t>
            </a:r>
          </a:p>
          <a:p>
            <a:r>
              <a:rPr lang="en-US" altLang="ja-JP" sz="2000" smtClean="0">
                <a:latin typeface="VL ゴシック" pitchFamily="1" charset="-128"/>
                <a:ea typeface="VL ゴシック" pitchFamily="1" charset="-128"/>
              </a:rPr>
              <a:t>&gt;&gt;&gt; print hello.greet()</a:t>
            </a:r>
          </a:p>
          <a:p>
            <a:r>
              <a:rPr lang="en-US" altLang="ja-JP" sz="2000" smtClean="0">
                <a:latin typeface="VL ゴシック" pitchFamily="1" charset="-128"/>
                <a:ea typeface="VL ゴシック" pitchFamily="1" charset="-128"/>
              </a:rPr>
              <a:t>hello, world</a:t>
            </a:r>
          </a:p>
        </p:txBody>
      </p:sp>
      <p:sp>
        <p:nvSpPr>
          <p:cNvPr id="7" name="テキスト ボックス 6"/>
          <p:cNvSpPr txBox="1"/>
          <p:nvPr/>
        </p:nvSpPr>
        <p:spPr>
          <a:xfrm>
            <a:off x="142844" y="1571612"/>
            <a:ext cx="2928958" cy="400110"/>
          </a:xfrm>
          <a:prstGeom prst="rect">
            <a:avLst/>
          </a:prstGeom>
          <a:noFill/>
        </p:spPr>
        <p:txBody>
          <a:bodyPr wrap="square" rtlCol="0">
            <a:spAutoFit/>
          </a:bodyPr>
          <a:lstStyle/>
          <a:p>
            <a:r>
              <a:rPr kumimoji="1" lang="en-US" altLang="ja-JP" sz="2000" smtClean="0"/>
              <a:t>1.C++</a:t>
            </a:r>
            <a:r>
              <a:rPr kumimoji="1" lang="ja-JP" altLang="en-US" sz="2000" smtClean="0"/>
              <a:t>の関数を用意する</a:t>
            </a:r>
            <a:endParaRPr kumimoji="1" lang="ja-JP" altLang="en-US" sz="2000"/>
          </a:p>
        </p:txBody>
      </p:sp>
      <p:sp>
        <p:nvSpPr>
          <p:cNvPr id="8" name="テキスト ボックス 7"/>
          <p:cNvSpPr txBox="1"/>
          <p:nvPr/>
        </p:nvSpPr>
        <p:spPr>
          <a:xfrm>
            <a:off x="142844" y="2528824"/>
            <a:ext cx="6929486" cy="400110"/>
          </a:xfrm>
          <a:prstGeom prst="rect">
            <a:avLst/>
          </a:prstGeom>
          <a:noFill/>
        </p:spPr>
        <p:txBody>
          <a:bodyPr wrap="square" rtlCol="0">
            <a:spAutoFit/>
          </a:bodyPr>
          <a:lstStyle/>
          <a:p>
            <a:r>
              <a:rPr kumimoji="1" lang="en-US" altLang="ja-JP" sz="2000" smtClean="0"/>
              <a:t>2.C++</a:t>
            </a:r>
            <a:r>
              <a:rPr kumimoji="1" lang="ja-JP" altLang="en-US" sz="2000" smtClean="0"/>
              <a:t>の関数を</a:t>
            </a:r>
            <a:r>
              <a:rPr kumimoji="1" lang="en-US" altLang="ja-JP" sz="2000" smtClean="0"/>
              <a:t>Python</a:t>
            </a:r>
            <a:r>
              <a:rPr kumimoji="1" lang="ja-JP" altLang="en-US" sz="2000" smtClean="0"/>
              <a:t>用にエクスポートする</a:t>
            </a:r>
            <a:r>
              <a:rPr kumimoji="1" lang="en-US" altLang="ja-JP" sz="2000" smtClean="0"/>
              <a:t>(DLL</a:t>
            </a:r>
            <a:r>
              <a:rPr kumimoji="1" lang="ja-JP" altLang="en-US" sz="2000" smtClean="0"/>
              <a:t>が作成される</a:t>
            </a:r>
            <a:r>
              <a:rPr kumimoji="1" lang="en-US" altLang="ja-JP" sz="2000" smtClean="0"/>
              <a:t>)</a:t>
            </a:r>
            <a:endParaRPr kumimoji="1" lang="ja-JP" altLang="en-US" sz="2000"/>
          </a:p>
        </p:txBody>
      </p:sp>
      <p:sp>
        <p:nvSpPr>
          <p:cNvPr id="9" name="テキスト ボックス 8"/>
          <p:cNvSpPr txBox="1"/>
          <p:nvPr/>
        </p:nvSpPr>
        <p:spPr>
          <a:xfrm>
            <a:off x="142844" y="5314906"/>
            <a:ext cx="5857916" cy="400110"/>
          </a:xfrm>
          <a:prstGeom prst="rect">
            <a:avLst/>
          </a:prstGeom>
          <a:noFill/>
        </p:spPr>
        <p:txBody>
          <a:bodyPr wrap="square" rtlCol="0">
            <a:spAutoFit/>
          </a:bodyPr>
          <a:lstStyle/>
          <a:p>
            <a:r>
              <a:rPr kumimoji="1" lang="en-US" altLang="ja-JP" sz="2000" smtClean="0"/>
              <a:t>3.Python</a:t>
            </a:r>
            <a:r>
              <a:rPr kumimoji="1" lang="ja-JP" altLang="en-US" sz="2000" smtClean="0"/>
              <a:t>で</a:t>
            </a:r>
            <a:r>
              <a:rPr kumimoji="1" lang="en-US" altLang="ja-JP" sz="2000" smtClean="0"/>
              <a:t>DLL</a:t>
            </a:r>
            <a:r>
              <a:rPr kumimoji="1" lang="ja-JP" altLang="en-US" sz="2000" smtClean="0"/>
              <a:t>をインポートして</a:t>
            </a:r>
            <a:r>
              <a:rPr kumimoji="1" lang="en-US" altLang="ja-JP" sz="2000" smtClean="0"/>
              <a:t>C++</a:t>
            </a:r>
            <a:r>
              <a:rPr kumimoji="1" lang="ja-JP" altLang="en-US" sz="2000" smtClean="0"/>
              <a:t>関数を呼び出す</a:t>
            </a:r>
            <a:endParaRPr kumimoji="1" lang="ja-JP" altLang="en-US" sz="20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Random</a:t>
            </a:r>
            <a:endParaRPr kumimoji="1" lang="ja-JP" altLang="en-US"/>
          </a:p>
        </p:txBody>
      </p:sp>
      <p:sp>
        <p:nvSpPr>
          <p:cNvPr id="3" name="コンテンツ プレースホルダ 2"/>
          <p:cNvSpPr>
            <a:spLocks noGrp="1"/>
          </p:cNvSpPr>
          <p:nvPr>
            <p:ph idx="1"/>
          </p:nvPr>
        </p:nvSpPr>
        <p:spPr>
          <a:xfrm>
            <a:off x="214282" y="714356"/>
            <a:ext cx="8572560" cy="1000132"/>
          </a:xfrm>
        </p:spPr>
        <p:txBody>
          <a:bodyPr>
            <a:noAutofit/>
          </a:bodyPr>
          <a:lstStyle/>
          <a:p>
            <a:pPr>
              <a:buNone/>
            </a:pPr>
            <a:r>
              <a:rPr lang="ja-JP" altLang="en-US" sz="2400" smtClean="0"/>
              <a:t>疑似乱数生成ライブラリ</a:t>
            </a:r>
            <a:endParaRPr lang="en-US" altLang="ja-JP" sz="2400" smtClean="0"/>
          </a:p>
          <a:p>
            <a:pPr>
              <a:buNone/>
            </a:pPr>
            <a:r>
              <a:rPr lang="ja-JP" altLang="en-US" sz="2400" smtClean="0"/>
              <a:t>　疑似乱数生成器と分布の方法を分けて指定できるのが特徴</a:t>
            </a:r>
            <a:endParaRPr lang="en-US" altLang="ja-JP" sz="2400" smtClean="0"/>
          </a:p>
        </p:txBody>
      </p:sp>
      <p:sp>
        <p:nvSpPr>
          <p:cNvPr id="4" name="テキスト ボックス 3"/>
          <p:cNvSpPr txBox="1"/>
          <p:nvPr/>
        </p:nvSpPr>
        <p:spPr>
          <a:xfrm>
            <a:off x="142844" y="1857926"/>
            <a:ext cx="8858312" cy="2862322"/>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 </a:t>
            </a:r>
            <a:r>
              <a:rPr lang="ja-JP" altLang="en-US" sz="2000" smtClean="0">
                <a:latin typeface="VL ゴシック" pitchFamily="1" charset="-128"/>
                <a:ea typeface="VL ゴシック" pitchFamily="1" charset="-128"/>
              </a:rPr>
              <a:t>疑似乱数生成器：メルセンヌツイスター法</a:t>
            </a:r>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a:t>
            </a:r>
            <a:r>
              <a:rPr lang="ja-JP" altLang="en-US" sz="2000" smtClean="0">
                <a:latin typeface="VL ゴシック" pitchFamily="1" charset="-128"/>
                <a:ea typeface="VL ゴシック" pitchFamily="1" charset="-128"/>
              </a:rPr>
              <a:t>分布方法：一様整数分布</a:t>
            </a:r>
            <a:r>
              <a:rPr lang="en-US" altLang="ja-JP" sz="2000" smtClean="0">
                <a:latin typeface="VL ゴシック" pitchFamily="1" charset="-128"/>
                <a:ea typeface="VL ゴシック" pitchFamily="1" charset="-128"/>
              </a:rPr>
              <a:t>(1</a:t>
            </a:r>
            <a:r>
              <a:rPr lang="ja-JP" altLang="en-US" sz="2000" smtClean="0">
                <a:latin typeface="VL ゴシック" pitchFamily="1" charset="-128"/>
                <a:ea typeface="VL ゴシック" pitchFamily="1" charset="-128"/>
              </a:rPr>
              <a:t>～</a:t>
            </a:r>
            <a:r>
              <a:rPr lang="en-US" altLang="ja-JP" sz="2000" smtClean="0">
                <a:latin typeface="VL ゴシック" pitchFamily="1" charset="-128"/>
                <a:ea typeface="VL ゴシック" pitchFamily="1" charset="-128"/>
              </a:rPr>
              <a:t>10)</a:t>
            </a:r>
          </a:p>
          <a:p>
            <a:endParaRPr lang="en-US" altLang="ja-JP" sz="2000" smtClean="0">
              <a:latin typeface="VL ゴシック" pitchFamily="1" charset="-128"/>
              <a:ea typeface="VL ゴシック" pitchFamily="1" charset="-128"/>
            </a:endParaRPr>
          </a:p>
          <a:p>
            <a:r>
              <a:rPr lang="en-US" altLang="ja-JP" sz="2000" smtClean="0">
                <a:solidFill>
                  <a:srgbClr val="FF0000"/>
                </a:solidFill>
                <a:latin typeface="VL ゴシック" pitchFamily="1" charset="-128"/>
                <a:ea typeface="VL ゴシック" pitchFamily="1" charset="-128"/>
              </a:rPr>
              <a:t>mt19937</a:t>
            </a:r>
            <a:r>
              <a:rPr lang="en-US" altLang="ja-JP" sz="2000" smtClean="0">
                <a:latin typeface="VL ゴシック" pitchFamily="1" charset="-128"/>
                <a:ea typeface="VL ゴシック" pitchFamily="1" charset="-128"/>
              </a:rPr>
              <a:t>       gen(static_cast&lt;unsigned long&gt;(time(0)));</a:t>
            </a:r>
          </a:p>
          <a:p>
            <a:r>
              <a:rPr lang="en-US" altLang="ja-JP" sz="2000" smtClean="0">
                <a:solidFill>
                  <a:srgbClr val="FF0000"/>
                </a:solidFill>
                <a:latin typeface="VL ゴシック" pitchFamily="1" charset="-128"/>
                <a:ea typeface="VL ゴシック" pitchFamily="1" charset="-128"/>
              </a:rPr>
              <a:t>uniform_int&lt;&gt; </a:t>
            </a:r>
            <a:r>
              <a:rPr lang="en-US" altLang="ja-JP" sz="2000" smtClean="0">
                <a:latin typeface="VL ゴシック" pitchFamily="1" charset="-128"/>
                <a:ea typeface="VL ゴシック" pitchFamily="1" charset="-128"/>
              </a:rPr>
              <a:t>dst(1, 10);</a:t>
            </a:r>
          </a:p>
          <a:p>
            <a:r>
              <a:rPr lang="en-US" altLang="ja-JP" sz="2000" smtClean="0">
                <a:latin typeface="VL ゴシック" pitchFamily="1" charset="-128"/>
                <a:ea typeface="VL ゴシック" pitchFamily="1" charset="-128"/>
              </a:rPr>
              <a:t>variate_generator&lt;mt19937&amp;, uniform_int&lt;&gt; &gt; rand(gen, dst);</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for (int i = 0; i &lt; 10; ++i)</a:t>
            </a:r>
          </a:p>
          <a:p>
            <a:r>
              <a:rPr lang="en-US" altLang="ja-JP" sz="2000" smtClean="0">
                <a:latin typeface="VL ゴシック" pitchFamily="1" charset="-128"/>
                <a:ea typeface="VL ゴシック" pitchFamily="1" charset="-128"/>
              </a:rPr>
              <a:t>  cout &lt;&lt; rand() &lt;&lt; endl;</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Range</a:t>
            </a:r>
            <a:endParaRPr kumimoji="1" lang="ja-JP" altLang="en-US"/>
          </a:p>
        </p:txBody>
      </p:sp>
      <p:sp>
        <p:nvSpPr>
          <p:cNvPr id="3" name="コンテンツ プレースホルダ 2"/>
          <p:cNvSpPr>
            <a:spLocks noGrp="1"/>
          </p:cNvSpPr>
          <p:nvPr>
            <p:ph idx="1"/>
          </p:nvPr>
        </p:nvSpPr>
        <p:spPr>
          <a:xfrm>
            <a:off x="214282" y="714356"/>
            <a:ext cx="8572560" cy="500066"/>
          </a:xfrm>
        </p:spPr>
        <p:txBody>
          <a:bodyPr>
            <a:noAutofit/>
          </a:bodyPr>
          <a:lstStyle/>
          <a:p>
            <a:pPr>
              <a:buNone/>
            </a:pPr>
            <a:r>
              <a:rPr lang="ja-JP" altLang="en-US" sz="2400" smtClean="0"/>
              <a:t>範囲に対する操作のためのユーティリティ</a:t>
            </a:r>
            <a:endParaRPr lang="en-US" altLang="ja-JP" sz="2400" smtClean="0"/>
          </a:p>
        </p:txBody>
      </p:sp>
      <p:sp>
        <p:nvSpPr>
          <p:cNvPr id="4" name="テキスト ボックス 3"/>
          <p:cNvSpPr txBox="1"/>
          <p:nvPr/>
        </p:nvSpPr>
        <p:spPr>
          <a:xfrm>
            <a:off x="142844" y="1429298"/>
            <a:ext cx="8858312" cy="3785652"/>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template &lt;class R, class T&gt;</a:t>
            </a:r>
          </a:p>
          <a:p>
            <a:r>
              <a:rPr lang="en-US" altLang="ja-JP" sz="2000" smtClean="0">
                <a:latin typeface="VL ゴシック" pitchFamily="1" charset="-128"/>
                <a:ea typeface="VL ゴシック" pitchFamily="1" charset="-128"/>
              </a:rPr>
              <a:t>typename </a:t>
            </a:r>
            <a:r>
              <a:rPr lang="en-US" altLang="ja-JP" sz="2000" smtClean="0">
                <a:solidFill>
                  <a:srgbClr val="FF0000"/>
                </a:solidFill>
                <a:latin typeface="VL ゴシック" pitchFamily="1" charset="-128"/>
                <a:ea typeface="VL ゴシック" pitchFamily="1" charset="-128"/>
              </a:rPr>
              <a:t>boost::range_iterator&lt;R&gt;::type</a:t>
            </a:r>
            <a:r>
              <a:rPr lang="en-US" altLang="ja-JP" sz="2000" smtClean="0">
                <a:latin typeface="VL ゴシック" pitchFamily="1" charset="-128"/>
                <a:ea typeface="VL ゴシック" pitchFamily="1" charset="-128"/>
              </a:rPr>
              <a:t> find(R&amp; r, T x)</a:t>
            </a:r>
          </a:p>
          <a:p>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  return std::find(</a:t>
            </a:r>
            <a:r>
              <a:rPr lang="en-US" altLang="ja-JP" sz="2000" smtClean="0">
                <a:solidFill>
                  <a:srgbClr val="FF0000"/>
                </a:solidFill>
                <a:latin typeface="VL ゴシック" pitchFamily="1" charset="-128"/>
                <a:ea typeface="VL ゴシック" pitchFamily="1" charset="-128"/>
              </a:rPr>
              <a:t>boost::begin(r)</a:t>
            </a:r>
            <a:r>
              <a:rPr lang="en-US" altLang="ja-JP" sz="2000" smtClean="0">
                <a:latin typeface="VL ゴシック" pitchFamily="1" charset="-128"/>
                <a:ea typeface="VL ゴシック" pitchFamily="1" charset="-128"/>
              </a:rPr>
              <a:t>, </a:t>
            </a:r>
            <a:r>
              <a:rPr lang="en-US" altLang="ja-JP" sz="2000" smtClean="0">
                <a:solidFill>
                  <a:srgbClr val="FF0000"/>
                </a:solidFill>
                <a:latin typeface="VL ゴシック" pitchFamily="1" charset="-128"/>
                <a:ea typeface="VL ゴシック" pitchFamily="1" charset="-128"/>
              </a:rPr>
              <a:t>boost::end(r)</a:t>
            </a:r>
            <a:r>
              <a:rPr lang="en-US" altLang="ja-JP" sz="2000" smtClean="0">
                <a:latin typeface="VL ゴシック" pitchFamily="1" charset="-128"/>
                <a:ea typeface="VL ゴシック" pitchFamily="1" charset="-128"/>
              </a:rPr>
              <a:t>, x);</a:t>
            </a:r>
            <a:br>
              <a:rPr lang="en-US" altLang="ja-JP" sz="2000" smtClean="0">
                <a:latin typeface="VL ゴシック" pitchFamily="1" charset="-128"/>
                <a:ea typeface="VL ゴシック" pitchFamily="1" charset="-128"/>
              </a:rPr>
            </a:br>
            <a:r>
              <a:rPr lang="en-US" altLang="ja-JP" sz="2000" smtClean="0">
                <a:latin typeface="VL ゴシック" pitchFamily="1" charset="-128"/>
                <a:ea typeface="VL ゴシック" pitchFamily="1" charset="-128"/>
              </a:rPr>
              <a:t>}</a:t>
            </a:r>
          </a:p>
          <a:p>
            <a:endParaRPr lang="en-US" altLang="ja-JP" sz="2000" smtClean="0">
              <a:latin typeface="VL ゴシック" pitchFamily="1" charset="-128"/>
              <a:ea typeface="VL ゴシック" pitchFamily="1" charset="-128"/>
            </a:endParaRP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std::vector&lt;int&gt; v;</a:t>
            </a:r>
          </a:p>
          <a:p>
            <a:r>
              <a:rPr lang="en-US" altLang="ja-JP" sz="2000" smtClean="0">
                <a:latin typeface="VL ゴシック" pitchFamily="1" charset="-128"/>
                <a:ea typeface="VL ゴシック" pitchFamily="1" charset="-128"/>
              </a:rPr>
              <a:t>int ar[3];</a:t>
            </a:r>
          </a:p>
          <a:p>
            <a:endParaRPr lang="en-US" altLang="ja-JP" sz="2000" smtClean="0">
              <a:latin typeface="VL ゴシック" pitchFamily="1" charset="-128"/>
              <a:ea typeface="VL ゴシック" pitchFamily="1" charset="-128"/>
            </a:endParaRPr>
          </a:p>
          <a:p>
            <a:r>
              <a:rPr lang="en-US" altLang="ja-JP" sz="2000" smtClean="0">
                <a:solidFill>
                  <a:srgbClr val="FF0000"/>
                </a:solidFill>
                <a:latin typeface="VL ゴシック" pitchFamily="1" charset="-128"/>
                <a:ea typeface="VL ゴシック" pitchFamily="1" charset="-128"/>
              </a:rPr>
              <a:t>std::vector&lt;int&gt;::iterator</a:t>
            </a:r>
            <a:r>
              <a:rPr lang="en-US" altLang="ja-JP" sz="2000" smtClean="0">
                <a:latin typeface="VL ゴシック" pitchFamily="1" charset="-128"/>
                <a:ea typeface="VL ゴシック" pitchFamily="1" charset="-128"/>
              </a:rPr>
              <a:t> it = find(v,  3); // </a:t>
            </a:r>
            <a:r>
              <a:rPr lang="ja-JP" altLang="en-US" sz="2000" smtClean="0">
                <a:latin typeface="VL ゴシック" pitchFamily="1" charset="-128"/>
                <a:ea typeface="VL ゴシック" pitchFamily="1" charset="-128"/>
              </a:rPr>
              <a:t>コンテナ</a:t>
            </a:r>
            <a:endParaRPr lang="en-US" altLang="ja-JP" sz="2000" smtClean="0">
              <a:latin typeface="VL ゴシック" pitchFamily="1" charset="-128"/>
              <a:ea typeface="VL ゴシック" pitchFamily="1" charset="-128"/>
            </a:endParaRPr>
          </a:p>
          <a:p>
            <a:r>
              <a:rPr lang="en-US" altLang="ja-JP" sz="2000" smtClean="0">
                <a:solidFill>
                  <a:srgbClr val="FF0000"/>
                </a:solidFill>
                <a:latin typeface="VL ゴシック" pitchFamily="1" charset="-128"/>
                <a:ea typeface="VL ゴシック" pitchFamily="1" charset="-128"/>
              </a:rPr>
              <a:t>int*</a:t>
            </a:r>
            <a:r>
              <a:rPr lang="en-US" altLang="ja-JP" sz="2000" smtClean="0">
                <a:latin typeface="VL ゴシック" pitchFamily="1" charset="-128"/>
                <a:ea typeface="VL ゴシック" pitchFamily="1" charset="-128"/>
              </a:rPr>
              <a:t>                       p  = find(ar, 3); // </a:t>
            </a:r>
            <a:r>
              <a:rPr lang="ja-JP" altLang="en-US" sz="2000" smtClean="0">
                <a:latin typeface="VL ゴシック" pitchFamily="1" charset="-128"/>
                <a:ea typeface="VL ゴシック" pitchFamily="1" charset="-128"/>
              </a:rPr>
              <a:t>配列</a:t>
            </a:r>
            <a:endParaRPr lang="en-US" altLang="ja-JP" sz="2000" smtClean="0">
              <a:latin typeface="VL ゴシック" pitchFamily="1" charset="-128"/>
              <a:ea typeface="VL ゴシック" pitchFamily="1" charset="-128"/>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smtClean="0"/>
              <a:t>メタ関数</a:t>
            </a:r>
            <a:endParaRPr kumimoji="1" lang="ja-JP" altLang="en-US"/>
          </a:p>
        </p:txBody>
      </p:sp>
      <p:sp>
        <p:nvSpPr>
          <p:cNvPr id="3" name="コンテンツ プレースホルダ 2"/>
          <p:cNvSpPr>
            <a:spLocks noGrp="1"/>
          </p:cNvSpPr>
          <p:nvPr>
            <p:ph idx="1"/>
          </p:nvPr>
        </p:nvSpPr>
        <p:spPr/>
        <p:txBody>
          <a:bodyPr/>
          <a:lstStyle/>
          <a:p>
            <a:pPr>
              <a:buNone/>
            </a:pPr>
            <a:r>
              <a:rPr kumimoji="1" lang="ja-JP" altLang="en-US" smtClean="0"/>
              <a:t>テンプレートパラメータ</a:t>
            </a:r>
            <a:r>
              <a:rPr kumimoji="1" lang="en-US" altLang="ja-JP" smtClean="0"/>
              <a:t>	</a:t>
            </a:r>
            <a:r>
              <a:rPr kumimoji="1" lang="ja-JP" altLang="en-US" smtClean="0"/>
              <a:t>： 関数のパラメータ</a:t>
            </a:r>
            <a:endParaRPr kumimoji="1" lang="en-US" altLang="ja-JP" smtClean="0"/>
          </a:p>
          <a:p>
            <a:pPr>
              <a:buNone/>
            </a:pPr>
            <a:r>
              <a:rPr kumimoji="1" lang="ja-JP" altLang="en-US" smtClean="0"/>
              <a:t>クラス中の</a:t>
            </a:r>
            <a:r>
              <a:rPr kumimoji="1" lang="en-US" altLang="ja-JP" smtClean="0"/>
              <a:t>typedef		</a:t>
            </a:r>
            <a:r>
              <a:rPr kumimoji="1" lang="ja-JP" altLang="en-US" smtClean="0"/>
              <a:t>： 戻り値</a:t>
            </a:r>
            <a:endParaRPr kumimoji="1" lang="en-US" altLang="ja-JP" smtClean="0"/>
          </a:p>
          <a:p>
            <a:pPr>
              <a:buNone/>
            </a:pPr>
            <a:r>
              <a:rPr lang="ja-JP" altLang="en-US" smtClean="0"/>
              <a:t>と</a:t>
            </a:r>
            <a:r>
              <a:rPr lang="ja-JP" altLang="en-US" smtClean="0"/>
              <a:t>見なしたクラスを</a:t>
            </a:r>
            <a:r>
              <a:rPr lang="ja-JP" altLang="en-US" smtClean="0">
                <a:solidFill>
                  <a:srgbClr val="FF0000"/>
                </a:solidFill>
              </a:rPr>
              <a:t>メタ関数</a:t>
            </a:r>
            <a:r>
              <a:rPr lang="ja-JP" altLang="en-US" smtClean="0"/>
              <a:t>という。</a:t>
            </a:r>
            <a:endParaRPr kumimoji="1" lang="en-US" altLang="ja-JP" smtClean="0"/>
          </a:p>
          <a:p>
            <a:pPr>
              <a:buNone/>
            </a:pPr>
            <a:endParaRPr kumimoji="1" lang="en-US" altLang="ja-JP" smtClean="0"/>
          </a:p>
          <a:p>
            <a:pPr>
              <a:buNone/>
            </a:pPr>
            <a:r>
              <a:rPr lang="ja-JP" altLang="en-US" smtClean="0"/>
              <a:t>条件分岐</a:t>
            </a:r>
            <a:r>
              <a:rPr lang="en-US" altLang="ja-JP" smtClean="0"/>
              <a:t>	</a:t>
            </a:r>
            <a:r>
              <a:rPr lang="ja-JP" altLang="en-US" smtClean="0"/>
              <a:t>： テンプレートの特殊化</a:t>
            </a:r>
            <a:endParaRPr lang="en-US" altLang="ja-JP" smtClean="0"/>
          </a:p>
          <a:p>
            <a:pPr>
              <a:buNone/>
            </a:pPr>
            <a:r>
              <a:rPr kumimoji="1" lang="ja-JP" altLang="en-US" smtClean="0"/>
              <a:t>ループ</a:t>
            </a:r>
            <a:r>
              <a:rPr kumimoji="1" lang="en-US" altLang="ja-JP" smtClean="0"/>
              <a:t>	</a:t>
            </a:r>
            <a:r>
              <a:rPr kumimoji="1" lang="ja-JP" altLang="en-US" smtClean="0"/>
              <a:t>： メタ関数の再帰呼び出し</a:t>
            </a:r>
            <a:endParaRPr kumimoji="1" lang="en-US" altLang="ja-JP" smtClean="0"/>
          </a:p>
          <a:p>
            <a:pPr>
              <a:buNone/>
            </a:pPr>
            <a:r>
              <a:rPr lang="ja-JP" altLang="en-US" smtClean="0"/>
              <a:t>で表現できる。</a:t>
            </a:r>
            <a:endParaRPr kumimoji="1" lang="ja-JP"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Ref</a:t>
            </a:r>
            <a:endParaRPr kumimoji="1" lang="ja-JP" altLang="en-US"/>
          </a:p>
        </p:txBody>
      </p:sp>
      <p:sp>
        <p:nvSpPr>
          <p:cNvPr id="3" name="コンテンツ プレースホルダ 2"/>
          <p:cNvSpPr>
            <a:spLocks noGrp="1"/>
          </p:cNvSpPr>
          <p:nvPr>
            <p:ph idx="1"/>
          </p:nvPr>
        </p:nvSpPr>
        <p:spPr>
          <a:xfrm>
            <a:off x="214282" y="714356"/>
            <a:ext cx="8715436" cy="1714512"/>
          </a:xfrm>
        </p:spPr>
        <p:txBody>
          <a:bodyPr>
            <a:noAutofit/>
          </a:bodyPr>
          <a:lstStyle/>
          <a:p>
            <a:pPr>
              <a:buNone/>
            </a:pPr>
            <a:r>
              <a:rPr lang="ja-JP" altLang="en-US" sz="2400" smtClean="0"/>
              <a:t>参照ラッパ</a:t>
            </a:r>
            <a:endParaRPr lang="en-US" altLang="ja-JP" sz="2400" smtClean="0"/>
          </a:p>
          <a:p>
            <a:pPr>
              <a:buNone/>
            </a:pPr>
            <a:r>
              <a:rPr lang="ja-JP" altLang="en-US" sz="2400" smtClean="0"/>
              <a:t>　関数テンプレートのパラメータが</a:t>
            </a:r>
            <a:r>
              <a:rPr lang="en-US" altLang="ja-JP" sz="2400" smtClean="0"/>
              <a:t>T x</a:t>
            </a:r>
            <a:r>
              <a:rPr lang="ja-JP" altLang="en-US" sz="2400" smtClean="0"/>
              <a:t>になってるときに</a:t>
            </a:r>
            <a:r>
              <a:rPr lang="en-US" altLang="ja-JP" sz="2400" smtClean="0"/>
              <a:t>int value</a:t>
            </a:r>
            <a:r>
              <a:rPr lang="ja-JP" altLang="en-US" sz="2400" smtClean="0"/>
              <a:t>を</a:t>
            </a:r>
            <a:endParaRPr lang="en-US" altLang="ja-JP" sz="2400" smtClean="0"/>
          </a:p>
          <a:p>
            <a:pPr>
              <a:buNone/>
            </a:pPr>
            <a:r>
              <a:rPr lang="ja-JP" altLang="en-US" sz="2400" smtClean="0"/>
              <a:t>　渡すと</a:t>
            </a:r>
            <a:r>
              <a:rPr lang="en-US" altLang="ja-JP" sz="2400" smtClean="0"/>
              <a:t>T</a:t>
            </a:r>
            <a:r>
              <a:rPr lang="ja-JP" altLang="en-US" sz="2400" smtClean="0"/>
              <a:t>が</a:t>
            </a:r>
            <a:r>
              <a:rPr lang="en-US" altLang="ja-JP" sz="2400" smtClean="0"/>
              <a:t>int&amp;</a:t>
            </a:r>
            <a:r>
              <a:rPr lang="ja-JP" altLang="en-US" sz="2400" smtClean="0"/>
              <a:t>ではなく</a:t>
            </a:r>
            <a:r>
              <a:rPr lang="en-US" altLang="ja-JP" sz="2400" smtClean="0"/>
              <a:t>int</a:t>
            </a:r>
            <a:r>
              <a:rPr lang="ja-JP" altLang="en-US" sz="2400" smtClean="0"/>
              <a:t>に推論されてしまうので</a:t>
            </a:r>
            <a:r>
              <a:rPr lang="en-US" altLang="ja-JP" sz="2400" smtClean="0"/>
              <a:t>boost::ref</a:t>
            </a:r>
            <a:r>
              <a:rPr lang="ja-JP" altLang="en-US" sz="2400" smtClean="0"/>
              <a:t>で</a:t>
            </a:r>
            <a:endParaRPr lang="en-US" altLang="ja-JP" sz="2400" smtClean="0"/>
          </a:p>
          <a:p>
            <a:pPr>
              <a:buNone/>
            </a:pPr>
            <a:r>
              <a:rPr lang="ja-JP" altLang="en-US" sz="2400" smtClean="0"/>
              <a:t>　明示的に参照にする。</a:t>
            </a:r>
            <a:r>
              <a:rPr lang="en-US" altLang="ja-JP" sz="2400" smtClean="0"/>
              <a:t>boost::bind</a:t>
            </a:r>
            <a:r>
              <a:rPr lang="ja-JP" altLang="en-US" sz="2400" smtClean="0"/>
              <a:t>と組み合わせて使うことが多い。</a:t>
            </a:r>
            <a:endParaRPr lang="en-US" altLang="ja-JP" sz="2400" smtClean="0"/>
          </a:p>
        </p:txBody>
      </p:sp>
      <p:sp>
        <p:nvSpPr>
          <p:cNvPr id="4" name="テキスト ボックス 3"/>
          <p:cNvSpPr txBox="1"/>
          <p:nvPr/>
        </p:nvSpPr>
        <p:spPr>
          <a:xfrm>
            <a:off x="142844" y="2500868"/>
            <a:ext cx="8858312" cy="3785652"/>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void f(</a:t>
            </a:r>
            <a:r>
              <a:rPr lang="en-US" altLang="ja-JP" sz="2000" smtClean="0">
                <a:solidFill>
                  <a:srgbClr val="FF0000"/>
                </a:solidFill>
                <a:latin typeface="VL ゴシック" pitchFamily="1" charset="-128"/>
                <a:ea typeface="VL ゴシック" pitchFamily="1" charset="-128"/>
              </a:rPr>
              <a:t>int&amp;</a:t>
            </a:r>
            <a:r>
              <a:rPr lang="en-US" altLang="ja-JP" sz="2000" smtClean="0">
                <a:latin typeface="VL ゴシック" pitchFamily="1" charset="-128"/>
                <a:ea typeface="VL ゴシック" pitchFamily="1" charset="-128"/>
              </a:rPr>
              <a:t> x)</a:t>
            </a:r>
          </a:p>
          <a:p>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  x = 3;</a:t>
            </a:r>
          </a:p>
          <a:p>
            <a:r>
              <a:rPr lang="en-US" altLang="ja-JP" sz="2000" smtClean="0">
                <a:latin typeface="VL ゴシック" pitchFamily="1" charset="-128"/>
                <a:ea typeface="VL ゴシック" pitchFamily="1" charset="-128"/>
              </a:rPr>
              <a:t>}</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int x = 1;</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boost::bind(f, </a:t>
            </a:r>
            <a:r>
              <a:rPr lang="en-US" altLang="ja-JP" sz="2000" smtClean="0">
                <a:solidFill>
                  <a:srgbClr val="FF0000"/>
                </a:solidFill>
                <a:latin typeface="VL ゴシック" pitchFamily="1" charset="-128"/>
                <a:ea typeface="VL ゴシック" pitchFamily="1" charset="-128"/>
              </a:rPr>
              <a:t>x</a:t>
            </a:r>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cout &lt;&lt; x &lt;&lt; endl; // 1 : </a:t>
            </a:r>
            <a:r>
              <a:rPr lang="ja-JP" altLang="en-US" sz="2000" smtClean="0">
                <a:latin typeface="VL ゴシック" pitchFamily="1" charset="-128"/>
                <a:ea typeface="VL ゴシック" pitchFamily="1" charset="-128"/>
              </a:rPr>
              <a:t>変わってない</a:t>
            </a:r>
          </a:p>
          <a:p>
            <a:endParaRPr lang="ja-JP" altLang="en-US"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boost::bind(f, </a:t>
            </a:r>
            <a:r>
              <a:rPr lang="en-US" altLang="ja-JP" sz="2000" smtClean="0">
                <a:solidFill>
                  <a:srgbClr val="FF0000"/>
                </a:solidFill>
                <a:latin typeface="VL ゴシック" pitchFamily="1" charset="-128"/>
                <a:ea typeface="VL ゴシック" pitchFamily="1" charset="-128"/>
              </a:rPr>
              <a:t>boost::ref(x))</a:t>
            </a:r>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cout &lt;&lt; x &lt;&lt; endl; // 3 : OK</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smtClean="0"/>
              <a:t>Scope Exit</a:t>
            </a:r>
            <a:endParaRPr kumimoji="1" lang="ja-JP" altLang="en-US"/>
          </a:p>
        </p:txBody>
      </p:sp>
      <p:sp>
        <p:nvSpPr>
          <p:cNvPr id="3" name="コンテンツ プレースホルダ 2"/>
          <p:cNvSpPr>
            <a:spLocks noGrp="1"/>
          </p:cNvSpPr>
          <p:nvPr>
            <p:ph idx="1"/>
          </p:nvPr>
        </p:nvSpPr>
        <p:spPr>
          <a:xfrm>
            <a:off x="214282" y="714356"/>
            <a:ext cx="8572560" cy="1285884"/>
          </a:xfrm>
        </p:spPr>
        <p:txBody>
          <a:bodyPr>
            <a:noAutofit/>
          </a:bodyPr>
          <a:lstStyle/>
          <a:p>
            <a:pPr>
              <a:buNone/>
            </a:pPr>
            <a:r>
              <a:rPr lang="ja-JP" altLang="en-US" sz="2400" smtClean="0"/>
              <a:t>関数を抜けるときに実行されるブロックを定義する</a:t>
            </a:r>
            <a:endParaRPr lang="en-US" altLang="ja-JP" sz="2400" smtClean="0"/>
          </a:p>
          <a:p>
            <a:pPr>
              <a:buNone/>
            </a:pPr>
            <a:r>
              <a:rPr lang="ja-JP" altLang="en-US" sz="2400" smtClean="0"/>
              <a:t>　</a:t>
            </a:r>
            <a:r>
              <a:rPr lang="en-US" altLang="ja-JP" sz="2400" smtClean="0"/>
              <a:t>(&amp;variable)</a:t>
            </a:r>
            <a:r>
              <a:rPr lang="ja-JP" altLang="en-US" sz="2400" smtClean="0"/>
              <a:t>で変数を参照でキャプチャ</a:t>
            </a:r>
            <a:endParaRPr lang="en-US" altLang="ja-JP" sz="2400" smtClean="0"/>
          </a:p>
          <a:p>
            <a:pPr>
              <a:buNone/>
            </a:pPr>
            <a:r>
              <a:rPr lang="ja-JP" altLang="en-US" sz="2400" smtClean="0"/>
              <a:t>　</a:t>
            </a:r>
            <a:r>
              <a:rPr lang="en-US" altLang="ja-JP" sz="2400" smtClean="0"/>
              <a:t>(variable)</a:t>
            </a:r>
            <a:r>
              <a:rPr lang="ja-JP" altLang="en-US" sz="2400" smtClean="0"/>
              <a:t>で変数をコピーでキャプチャ</a:t>
            </a:r>
            <a:endParaRPr lang="en-US" altLang="ja-JP" sz="2400" smtClean="0"/>
          </a:p>
        </p:txBody>
      </p:sp>
      <p:sp>
        <p:nvSpPr>
          <p:cNvPr id="4" name="テキスト ボックス 3"/>
          <p:cNvSpPr txBox="1"/>
          <p:nvPr/>
        </p:nvSpPr>
        <p:spPr>
          <a:xfrm>
            <a:off x="142844" y="2077605"/>
            <a:ext cx="8858312" cy="4708981"/>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class window {</a:t>
            </a:r>
          </a:p>
          <a:p>
            <a:r>
              <a:rPr lang="en-US" altLang="ja-JP" sz="2000" smtClean="0">
                <a:latin typeface="VL ゴシック" pitchFamily="1" charset="-128"/>
                <a:ea typeface="VL ゴシック" pitchFamily="1" charset="-128"/>
              </a:rPr>
              <a:t>  button back_button_;</a:t>
            </a:r>
          </a:p>
          <a:p>
            <a:r>
              <a:rPr lang="en-US" altLang="ja-JP" sz="2000" smtClean="0">
                <a:latin typeface="VL ゴシック" pitchFamily="1" charset="-128"/>
                <a:ea typeface="VL ゴシック" pitchFamily="1" charset="-128"/>
              </a:rPr>
              <a:t>  button next_button_;</a:t>
            </a:r>
          </a:p>
          <a:p>
            <a:r>
              <a:rPr lang="en-US" altLang="ja-JP" sz="2000" smtClean="0">
                <a:latin typeface="VL ゴシック" pitchFamily="1" charset="-128"/>
                <a:ea typeface="VL ゴシック" pitchFamily="1" charset="-128"/>
              </a:rPr>
              <a:t>public:</a:t>
            </a:r>
          </a:p>
          <a:p>
            <a:r>
              <a:rPr lang="en-US" altLang="ja-JP" sz="2000" smtClean="0">
                <a:latin typeface="VL ゴシック" pitchFamily="1" charset="-128"/>
                <a:ea typeface="VL ゴシック" pitchFamily="1" charset="-128"/>
              </a:rPr>
              <a:t>  void mouse_up()</a:t>
            </a:r>
          </a:p>
          <a:p>
            <a:r>
              <a:rPr lang="en-US" altLang="ja-JP" sz="2000" smtClean="0">
                <a:latin typeface="VL ゴシック" pitchFamily="1" charset="-128"/>
                <a:ea typeface="VL ゴシック" pitchFamily="1" charset="-128"/>
              </a:rPr>
              <a:t>  {</a:t>
            </a:r>
          </a:p>
          <a:p>
            <a:r>
              <a:rPr lang="en-US" altLang="ja-JP" sz="2000" smtClean="0">
                <a:latin typeface="VL ゴシック" pitchFamily="1" charset="-128"/>
                <a:ea typeface="VL ゴシック" pitchFamily="1" charset="-128"/>
              </a:rPr>
              <a:t>    </a:t>
            </a:r>
            <a:r>
              <a:rPr lang="en-US" altLang="ja-JP" sz="2000" smtClean="0">
                <a:solidFill>
                  <a:srgbClr val="FF0000"/>
                </a:solidFill>
                <a:latin typeface="VL ゴシック" pitchFamily="1" charset="-128"/>
                <a:ea typeface="VL ゴシック" pitchFamily="1" charset="-128"/>
              </a:rPr>
              <a:t>BOOST_SCOPE_EXIT</a:t>
            </a:r>
            <a:r>
              <a:rPr lang="en-US" altLang="ja-JP" sz="2000" smtClean="0">
                <a:latin typeface="VL ゴシック" pitchFamily="1" charset="-128"/>
                <a:ea typeface="VL ゴシック" pitchFamily="1" charset="-128"/>
              </a:rPr>
              <a:t>(</a:t>
            </a:r>
            <a:r>
              <a:rPr lang="en-US" altLang="ja-JP" sz="2000" smtClean="0">
                <a:solidFill>
                  <a:srgbClr val="0070C0"/>
                </a:solidFill>
                <a:latin typeface="VL ゴシック" pitchFamily="1" charset="-128"/>
                <a:ea typeface="VL ゴシック" pitchFamily="1" charset="-128"/>
              </a:rPr>
              <a:t>(&amp;back_button_)(&amp;next_button_)</a:t>
            </a:r>
            <a:r>
              <a:rPr lang="en-US" altLang="ja-JP" sz="2000" smtClean="0">
                <a:latin typeface="VL ゴシック" pitchFamily="1" charset="-128"/>
                <a:ea typeface="VL ゴシック" pitchFamily="1" charset="-128"/>
              </a:rPr>
              <a:t>) {</a:t>
            </a:r>
          </a:p>
          <a:p>
            <a:r>
              <a:rPr lang="en-US" altLang="ja-JP" sz="2000" smtClean="0">
                <a:latin typeface="VL ゴシック" pitchFamily="1" charset="-128"/>
                <a:ea typeface="VL ゴシック" pitchFamily="1" charset="-128"/>
              </a:rPr>
              <a:t>      back_button_.up();</a:t>
            </a:r>
          </a:p>
          <a:p>
            <a:r>
              <a:rPr lang="en-US" altLang="ja-JP" sz="2000" smtClean="0">
                <a:latin typeface="VL ゴシック" pitchFamily="1" charset="-128"/>
                <a:ea typeface="VL ゴシック" pitchFamily="1" charset="-128"/>
              </a:rPr>
              <a:t>      next_button_.up();</a:t>
            </a:r>
          </a:p>
          <a:p>
            <a:r>
              <a:rPr lang="en-US" altLang="ja-JP" sz="2000" smtClean="0">
                <a:latin typeface="VL ゴシック" pitchFamily="1" charset="-128"/>
                <a:ea typeface="VL ゴシック" pitchFamily="1" charset="-128"/>
              </a:rPr>
              <a:t>    } </a:t>
            </a:r>
            <a:r>
              <a:rPr lang="en-US" altLang="ja-JP" sz="2000" smtClean="0">
                <a:solidFill>
                  <a:srgbClr val="FF0000"/>
                </a:solidFill>
                <a:latin typeface="VL ゴシック" pitchFamily="1" charset="-128"/>
                <a:ea typeface="VL ゴシック" pitchFamily="1" charset="-128"/>
              </a:rPr>
              <a:t>BOOST_SCOPE_EXIT_END</a:t>
            </a:r>
            <a:r>
              <a:rPr lang="en-US" altLang="ja-JP" sz="2000" smtClean="0">
                <a:latin typeface="VL ゴシック" pitchFamily="1" charset="-128"/>
                <a:ea typeface="VL ゴシック" pitchFamily="1" charset="-128"/>
              </a:rPr>
              <a:t>;</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a:t>
            </a:r>
            <a:r>
              <a:rPr lang="ja-JP" altLang="en-US" sz="2000" smtClean="0">
                <a:latin typeface="VL ゴシック" pitchFamily="1" charset="-128"/>
                <a:ea typeface="VL ゴシック" pitchFamily="1" charset="-128"/>
              </a:rPr>
              <a:t>ボタンが押されたときの処理とか</a:t>
            </a:r>
            <a:r>
              <a:rPr lang="en-US" altLang="ja-JP" sz="2000" smtClean="0">
                <a:latin typeface="VL ゴシック" pitchFamily="1" charset="-128"/>
                <a:ea typeface="VL ゴシック" pitchFamily="1" charset="-128"/>
              </a:rPr>
              <a:t>…</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 // </a:t>
            </a:r>
            <a:r>
              <a:rPr lang="ja-JP" altLang="en-US" sz="2000" smtClean="0">
                <a:latin typeface="VL ゴシック" pitchFamily="1" charset="-128"/>
                <a:ea typeface="VL ゴシック" pitchFamily="1" charset="-128"/>
              </a:rPr>
              <a:t>ここで各ボタンの</a:t>
            </a:r>
            <a:r>
              <a:rPr lang="en-US" altLang="ja-JP" sz="2000" smtClean="0">
                <a:latin typeface="VL ゴシック" pitchFamily="1" charset="-128"/>
                <a:ea typeface="VL ゴシック" pitchFamily="1" charset="-128"/>
              </a:rPr>
              <a:t>up()</a:t>
            </a:r>
            <a:r>
              <a:rPr lang="ja-JP" altLang="en-US" sz="2000" smtClean="0">
                <a:latin typeface="VL ゴシック" pitchFamily="1" charset="-128"/>
                <a:ea typeface="VL ゴシック" pitchFamily="1" charset="-128"/>
              </a:rPr>
              <a:t>が呼ばれる</a:t>
            </a:r>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Serialization</a:t>
            </a:r>
            <a:endParaRPr kumimoji="1" lang="ja-JP" altLang="en-US"/>
          </a:p>
        </p:txBody>
      </p:sp>
      <p:sp>
        <p:nvSpPr>
          <p:cNvPr id="3" name="コンテンツ プレースホルダ 2"/>
          <p:cNvSpPr>
            <a:spLocks noGrp="1"/>
          </p:cNvSpPr>
          <p:nvPr>
            <p:ph idx="1"/>
          </p:nvPr>
        </p:nvSpPr>
        <p:spPr>
          <a:xfrm>
            <a:off x="214282" y="714356"/>
            <a:ext cx="8572560" cy="500066"/>
          </a:xfrm>
        </p:spPr>
        <p:txBody>
          <a:bodyPr>
            <a:noAutofit/>
          </a:bodyPr>
          <a:lstStyle/>
          <a:p>
            <a:pPr>
              <a:buNone/>
            </a:pPr>
            <a:r>
              <a:rPr lang="ja-JP" altLang="en-US" sz="2400" smtClean="0"/>
              <a:t>クラス情報のシリアライズ／デシリアライズ</a:t>
            </a:r>
            <a:endParaRPr lang="en-US" altLang="ja-JP" sz="2400" smtClean="0"/>
          </a:p>
        </p:txBody>
      </p:sp>
      <p:sp>
        <p:nvSpPr>
          <p:cNvPr id="4" name="テキスト ボックス 3"/>
          <p:cNvSpPr txBox="1"/>
          <p:nvPr/>
        </p:nvSpPr>
        <p:spPr>
          <a:xfrm>
            <a:off x="71406" y="1429298"/>
            <a:ext cx="8858312" cy="5324535"/>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class Person {</a:t>
            </a:r>
          </a:p>
          <a:p>
            <a:r>
              <a:rPr lang="en-US" altLang="ja-JP" sz="2000" smtClean="0">
                <a:latin typeface="VL ゴシック" pitchFamily="1" charset="-128"/>
                <a:ea typeface="VL ゴシック" pitchFamily="1" charset="-128"/>
              </a:rPr>
              <a:t>  int    age;</a:t>
            </a:r>
          </a:p>
          <a:p>
            <a:r>
              <a:rPr lang="en-US" altLang="ja-JP" sz="2000" smtClean="0">
                <a:latin typeface="VL ゴシック" pitchFamily="1" charset="-128"/>
                <a:ea typeface="VL ゴシック" pitchFamily="1" charset="-128"/>
              </a:rPr>
              <a:t>  string name;</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friend class boost::serialization::access;</a:t>
            </a:r>
          </a:p>
          <a:p>
            <a:r>
              <a:rPr lang="en-US" altLang="ja-JP" sz="2000" smtClean="0">
                <a:latin typeface="VL ゴシック" pitchFamily="1" charset="-128"/>
                <a:ea typeface="VL ゴシック" pitchFamily="1" charset="-128"/>
              </a:rPr>
              <a:t>  template &lt;class Archive&gt;</a:t>
            </a:r>
          </a:p>
          <a:p>
            <a:r>
              <a:rPr lang="en-US" altLang="ja-JP" sz="2000" smtClean="0">
                <a:latin typeface="VL ゴシック" pitchFamily="1" charset="-128"/>
                <a:ea typeface="VL ゴシック" pitchFamily="1" charset="-128"/>
              </a:rPr>
              <a:t>  void </a:t>
            </a:r>
            <a:r>
              <a:rPr lang="en-US" altLang="ja-JP" sz="2000" smtClean="0">
                <a:solidFill>
                  <a:srgbClr val="FF0000"/>
                </a:solidFill>
                <a:latin typeface="VL ゴシック" pitchFamily="1" charset="-128"/>
                <a:ea typeface="VL ゴシック" pitchFamily="1" charset="-128"/>
              </a:rPr>
              <a:t>serialize</a:t>
            </a:r>
            <a:r>
              <a:rPr lang="en-US" altLang="ja-JP" sz="2000" smtClean="0">
                <a:latin typeface="VL ゴシック" pitchFamily="1" charset="-128"/>
                <a:ea typeface="VL ゴシック" pitchFamily="1" charset="-128"/>
              </a:rPr>
              <a:t>(Archive&amp; archive, unsigned int version)</a:t>
            </a:r>
          </a:p>
          <a:p>
            <a:r>
              <a:rPr lang="en-US" altLang="ja-JP" sz="2000" smtClean="0">
                <a:latin typeface="VL ゴシック" pitchFamily="1" charset="-128"/>
                <a:ea typeface="VL ゴシック" pitchFamily="1" charset="-128"/>
              </a:rPr>
              <a:t>  {</a:t>
            </a:r>
          </a:p>
          <a:p>
            <a:r>
              <a:rPr lang="en-US" altLang="ja-JP" sz="2000" smtClean="0">
                <a:latin typeface="VL ゴシック" pitchFamily="1" charset="-128"/>
                <a:ea typeface="VL ゴシック" pitchFamily="1" charset="-128"/>
              </a:rPr>
              <a:t>      </a:t>
            </a:r>
            <a:r>
              <a:rPr lang="en-US" altLang="ja-JP" sz="2000" smtClean="0">
                <a:solidFill>
                  <a:srgbClr val="FF0000"/>
                </a:solidFill>
                <a:latin typeface="VL ゴシック" pitchFamily="1" charset="-128"/>
                <a:ea typeface="VL ゴシック" pitchFamily="1" charset="-128"/>
              </a:rPr>
              <a:t>archive &amp; boost::serialization::make_nvp</a:t>
            </a:r>
            <a:r>
              <a:rPr lang="en-US" altLang="ja-JP" sz="2000" smtClean="0">
                <a:latin typeface="VL ゴシック" pitchFamily="1" charset="-128"/>
                <a:ea typeface="VL ゴシック" pitchFamily="1" charset="-128"/>
              </a:rPr>
              <a:t>(</a:t>
            </a:r>
            <a:r>
              <a:rPr lang="en-US" altLang="ja-JP" sz="2000" smtClean="0">
                <a:solidFill>
                  <a:srgbClr val="0070C0"/>
                </a:solidFill>
                <a:latin typeface="VL ゴシック" pitchFamily="1" charset="-128"/>
                <a:ea typeface="VL ゴシック" pitchFamily="1" charset="-128"/>
              </a:rPr>
              <a:t>"Age"</a:t>
            </a:r>
            <a:r>
              <a:rPr lang="en-US" altLang="ja-JP" sz="2000" smtClean="0">
                <a:latin typeface="VL ゴシック" pitchFamily="1" charset="-128"/>
                <a:ea typeface="VL ゴシック" pitchFamily="1" charset="-128"/>
              </a:rPr>
              <a:t>, age);</a:t>
            </a:r>
          </a:p>
          <a:p>
            <a:r>
              <a:rPr lang="en-US" altLang="ja-JP" sz="2000" smtClean="0">
                <a:latin typeface="VL ゴシック" pitchFamily="1" charset="-128"/>
                <a:ea typeface="VL ゴシック" pitchFamily="1" charset="-128"/>
              </a:rPr>
              <a:t>      </a:t>
            </a:r>
            <a:r>
              <a:rPr lang="en-US" altLang="ja-JP" sz="2000" smtClean="0">
                <a:solidFill>
                  <a:srgbClr val="FF0000"/>
                </a:solidFill>
                <a:latin typeface="VL ゴシック" pitchFamily="1" charset="-128"/>
                <a:ea typeface="VL ゴシック" pitchFamily="1" charset="-128"/>
              </a:rPr>
              <a:t>archive &amp; boost::serialization::make_nvp</a:t>
            </a:r>
            <a:r>
              <a:rPr lang="en-US" altLang="ja-JP" sz="2000" smtClean="0">
                <a:latin typeface="VL ゴシック" pitchFamily="1" charset="-128"/>
                <a:ea typeface="VL ゴシック" pitchFamily="1" charset="-128"/>
              </a:rPr>
              <a:t>(</a:t>
            </a:r>
            <a:r>
              <a:rPr lang="en-US" altLang="ja-JP" sz="2000" smtClean="0">
                <a:solidFill>
                  <a:srgbClr val="0070C0"/>
                </a:solidFill>
                <a:latin typeface="VL ゴシック" pitchFamily="1" charset="-128"/>
                <a:ea typeface="VL ゴシック" pitchFamily="1" charset="-128"/>
              </a:rPr>
              <a:t>"Name"</a:t>
            </a:r>
            <a:r>
              <a:rPr lang="en-US" altLang="ja-JP" sz="2000" smtClean="0">
                <a:latin typeface="VL ゴシック" pitchFamily="1" charset="-128"/>
                <a:ea typeface="VL ゴシック" pitchFamily="1" charset="-128"/>
              </a:rPr>
              <a:t>, name);</a:t>
            </a:r>
          </a:p>
          <a:p>
            <a:r>
              <a:rPr lang="en-US" altLang="ja-JP" sz="2000" smtClean="0">
                <a:latin typeface="VL ゴシック" pitchFamily="1" charset="-128"/>
                <a:ea typeface="VL ゴシック" pitchFamily="1" charset="-128"/>
              </a:rPr>
              <a:t>  }</a:t>
            </a:r>
          </a:p>
          <a:p>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std::ofstream ofs("C:/person.xml");</a:t>
            </a:r>
          </a:p>
          <a:p>
            <a:r>
              <a:rPr lang="en-US" altLang="ja-JP" sz="2000" smtClean="0">
                <a:solidFill>
                  <a:srgbClr val="FF0000"/>
                </a:solidFill>
                <a:latin typeface="VL ゴシック" pitchFamily="1" charset="-128"/>
                <a:ea typeface="VL ゴシック" pitchFamily="1" charset="-128"/>
              </a:rPr>
              <a:t>boost::archive::xml_oarchive</a:t>
            </a:r>
            <a:r>
              <a:rPr lang="en-US" altLang="ja-JP" sz="2000" smtClean="0">
                <a:latin typeface="VL ゴシック" pitchFamily="1" charset="-128"/>
                <a:ea typeface="VL ゴシック" pitchFamily="1" charset="-128"/>
              </a:rPr>
              <a:t> oarchive(ofs); // XML</a:t>
            </a:r>
            <a:r>
              <a:rPr lang="ja-JP" altLang="en-US" sz="2000" smtClean="0">
                <a:latin typeface="VL ゴシック" pitchFamily="1" charset="-128"/>
                <a:ea typeface="VL ゴシック" pitchFamily="1" charset="-128"/>
              </a:rPr>
              <a:t>シリアライズ</a:t>
            </a:r>
            <a:endParaRPr lang="en-US" altLang="ja-JP" sz="2000" smtClean="0">
              <a:latin typeface="VL ゴシック" pitchFamily="1" charset="-128"/>
              <a:ea typeface="VL ゴシック" pitchFamily="1" charset="-128"/>
            </a:endParaRP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Person person;</a:t>
            </a:r>
          </a:p>
          <a:p>
            <a:r>
              <a:rPr lang="en-US" altLang="ja-JP" sz="2000" smtClean="0">
                <a:latin typeface="VL ゴシック" pitchFamily="1" charset="-128"/>
                <a:ea typeface="VL ゴシック" pitchFamily="1" charset="-128"/>
              </a:rPr>
              <a:t>oarchive &lt;&lt; </a:t>
            </a:r>
            <a:r>
              <a:rPr lang="en-US" altLang="ja-JP" sz="2000" smtClean="0">
                <a:solidFill>
                  <a:srgbClr val="FF0000"/>
                </a:solidFill>
                <a:latin typeface="VL ゴシック" pitchFamily="1" charset="-128"/>
                <a:ea typeface="VL ゴシック" pitchFamily="1" charset="-128"/>
              </a:rPr>
              <a:t>boost::serialization::make_nvp</a:t>
            </a:r>
            <a:r>
              <a:rPr lang="en-US" altLang="ja-JP" sz="2000" smtClean="0">
                <a:latin typeface="VL ゴシック" pitchFamily="1" charset="-128"/>
                <a:ea typeface="VL ゴシック" pitchFamily="1" charset="-128"/>
              </a:rPr>
              <a:t>(</a:t>
            </a:r>
            <a:r>
              <a:rPr lang="en-US" altLang="ja-JP" sz="2000" smtClean="0">
                <a:solidFill>
                  <a:srgbClr val="0070C0"/>
                </a:solidFill>
                <a:latin typeface="VL ゴシック" pitchFamily="1" charset="-128"/>
                <a:ea typeface="VL ゴシック" pitchFamily="1" charset="-128"/>
              </a:rPr>
              <a:t>"Root"</a:t>
            </a:r>
            <a:r>
              <a:rPr lang="en-US" altLang="ja-JP" sz="2000" smtClean="0">
                <a:latin typeface="VL ゴシック" pitchFamily="1" charset="-128"/>
                <a:ea typeface="VL ゴシック" pitchFamily="1" charset="-128"/>
              </a:rPr>
              <a:t>, person);</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Signals2</a:t>
            </a:r>
            <a:endParaRPr kumimoji="1" lang="ja-JP" altLang="en-US"/>
          </a:p>
        </p:txBody>
      </p:sp>
      <p:sp>
        <p:nvSpPr>
          <p:cNvPr id="3" name="コンテンツ プレースホルダ 2"/>
          <p:cNvSpPr>
            <a:spLocks noGrp="1"/>
          </p:cNvSpPr>
          <p:nvPr>
            <p:ph idx="1"/>
          </p:nvPr>
        </p:nvSpPr>
        <p:spPr>
          <a:xfrm>
            <a:off x="214282" y="714356"/>
            <a:ext cx="8572560" cy="500066"/>
          </a:xfrm>
        </p:spPr>
        <p:txBody>
          <a:bodyPr>
            <a:noAutofit/>
          </a:bodyPr>
          <a:lstStyle/>
          <a:p>
            <a:pPr>
              <a:buNone/>
            </a:pPr>
            <a:r>
              <a:rPr lang="ja-JP" altLang="en-US" sz="2400" smtClean="0"/>
              <a:t>シグナル・スロット</a:t>
            </a:r>
            <a:endParaRPr lang="en-US" altLang="ja-JP" sz="2400" smtClean="0"/>
          </a:p>
        </p:txBody>
      </p:sp>
      <p:sp>
        <p:nvSpPr>
          <p:cNvPr id="4" name="テキスト ボックス 3"/>
          <p:cNvSpPr txBox="1"/>
          <p:nvPr/>
        </p:nvSpPr>
        <p:spPr>
          <a:xfrm>
            <a:off x="71406" y="1429298"/>
            <a:ext cx="8858312" cy="4708981"/>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struct back {</a:t>
            </a:r>
          </a:p>
          <a:p>
            <a:r>
              <a:rPr lang="en-US" altLang="ja-JP" sz="2000" smtClean="0">
                <a:latin typeface="VL ゴシック" pitchFamily="1" charset="-128"/>
                <a:ea typeface="VL ゴシック" pitchFamily="1" charset="-128"/>
              </a:rPr>
              <a:t>  void operator()() const { std::cout &lt;&lt; "back" &lt;&lt; std::endl; }</a:t>
            </a:r>
          </a:p>
          <a:p>
            <a:r>
              <a:rPr lang="en-US" altLang="ja-JP" sz="2000" smtClean="0">
                <a:latin typeface="VL ゴシック" pitchFamily="1" charset="-128"/>
                <a:ea typeface="VL ゴシック" pitchFamily="1" charset="-128"/>
              </a:rPr>
              <a:t>};</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struct rollback {</a:t>
            </a:r>
          </a:p>
          <a:p>
            <a:r>
              <a:rPr lang="en-US" altLang="ja-JP" sz="2000" smtClean="0">
                <a:latin typeface="VL ゴシック" pitchFamily="1" charset="-128"/>
                <a:ea typeface="VL ゴシック" pitchFamily="1" charset="-128"/>
              </a:rPr>
              <a:t>  void operator()() const { std::cout &lt;&lt; "rollback" &lt;&lt; std::endl; }</a:t>
            </a:r>
          </a:p>
          <a:p>
            <a:r>
              <a:rPr lang="en-US" altLang="ja-JP" sz="2000" smtClean="0">
                <a:latin typeface="VL ゴシック" pitchFamily="1" charset="-128"/>
                <a:ea typeface="VL ゴシック" pitchFamily="1" charset="-128"/>
              </a:rPr>
              <a:t>};</a:t>
            </a:r>
          </a:p>
          <a:p>
            <a:endParaRPr lang="en-US" altLang="ja-JP" sz="2000" smtClean="0">
              <a:latin typeface="VL ゴシック" pitchFamily="1" charset="-128"/>
              <a:ea typeface="VL ゴシック" pitchFamily="1" charset="-128"/>
            </a:endParaRP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boost::signals2::</a:t>
            </a:r>
            <a:r>
              <a:rPr lang="en-US" altLang="ja-JP" sz="2000" smtClean="0">
                <a:solidFill>
                  <a:srgbClr val="FF0000"/>
                </a:solidFill>
                <a:latin typeface="VL ゴシック" pitchFamily="1" charset="-128"/>
                <a:ea typeface="VL ゴシック" pitchFamily="1" charset="-128"/>
              </a:rPr>
              <a:t>signal&lt;void()&gt;</a:t>
            </a:r>
            <a:r>
              <a:rPr lang="en-US" altLang="ja-JP" sz="2000" smtClean="0">
                <a:latin typeface="VL ゴシック" pitchFamily="1" charset="-128"/>
                <a:ea typeface="VL ゴシック" pitchFamily="1" charset="-128"/>
              </a:rPr>
              <a:t> event;</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event.</a:t>
            </a:r>
            <a:r>
              <a:rPr lang="en-US" altLang="ja-JP" sz="2000" smtClean="0">
                <a:solidFill>
                  <a:srgbClr val="FF0000"/>
                </a:solidFill>
                <a:latin typeface="VL ゴシック" pitchFamily="1" charset="-128"/>
                <a:ea typeface="VL ゴシック" pitchFamily="1" charset="-128"/>
              </a:rPr>
              <a:t>connect</a:t>
            </a:r>
            <a:r>
              <a:rPr lang="en-US" altLang="ja-JP" sz="2000" smtClean="0">
                <a:latin typeface="VL ゴシック" pitchFamily="1" charset="-128"/>
                <a:ea typeface="VL ゴシック" pitchFamily="1" charset="-128"/>
              </a:rPr>
              <a:t>(back());</a:t>
            </a:r>
          </a:p>
          <a:p>
            <a:r>
              <a:rPr lang="en-US" altLang="ja-JP" sz="2000" smtClean="0">
                <a:latin typeface="VL ゴシック" pitchFamily="1" charset="-128"/>
                <a:ea typeface="VL ゴシック" pitchFamily="1" charset="-128"/>
              </a:rPr>
              <a:t>event.</a:t>
            </a:r>
            <a:r>
              <a:rPr lang="en-US" altLang="ja-JP" sz="2000" smtClean="0">
                <a:solidFill>
                  <a:srgbClr val="FF0000"/>
                </a:solidFill>
                <a:latin typeface="VL ゴシック" pitchFamily="1" charset="-128"/>
                <a:ea typeface="VL ゴシック" pitchFamily="1" charset="-128"/>
              </a:rPr>
              <a:t>connect</a:t>
            </a:r>
            <a:r>
              <a:rPr lang="en-US" altLang="ja-JP" sz="2000" smtClean="0">
                <a:latin typeface="VL ゴシック" pitchFamily="1" charset="-128"/>
                <a:ea typeface="VL ゴシック" pitchFamily="1" charset="-128"/>
              </a:rPr>
              <a:t>(rollback());</a:t>
            </a:r>
          </a:p>
          <a:p>
            <a:endParaRPr lang="en-US" altLang="ja-JP" sz="2000" smtClean="0">
              <a:latin typeface="VL ゴシック" pitchFamily="1" charset="-128"/>
              <a:ea typeface="VL ゴシック" pitchFamily="1" charset="-128"/>
            </a:endParaRPr>
          </a:p>
          <a:p>
            <a:r>
              <a:rPr lang="en-US" altLang="ja-JP" sz="2000" smtClean="0">
                <a:solidFill>
                  <a:srgbClr val="FF0000"/>
                </a:solidFill>
                <a:latin typeface="VL ゴシック" pitchFamily="1" charset="-128"/>
                <a:ea typeface="VL ゴシック" pitchFamily="1" charset="-128"/>
              </a:rPr>
              <a:t>event()</a:t>
            </a:r>
            <a:r>
              <a:rPr lang="en-US" altLang="ja-JP" sz="2000" smtClean="0">
                <a:latin typeface="VL ゴシック" pitchFamily="1" charset="-128"/>
                <a:ea typeface="VL ゴシック" pitchFamily="1" charset="-128"/>
              </a:rPr>
              <a:t>; // back::operator(), rollback::operator()</a:t>
            </a:r>
            <a:r>
              <a:rPr lang="ja-JP" altLang="en-US" sz="2000" smtClean="0">
                <a:latin typeface="VL ゴシック" pitchFamily="1" charset="-128"/>
                <a:ea typeface="VL ゴシック" pitchFamily="1" charset="-128"/>
              </a:rPr>
              <a:t>が呼ばれる</a:t>
            </a:r>
            <a:endParaRPr lang="en-US" altLang="ja-JP" sz="2000" smtClean="0">
              <a:latin typeface="VL ゴシック" pitchFamily="1" charset="-128"/>
              <a:ea typeface="VL ゴシック" pitchFamily="1" charset="-128"/>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Smart Pointers</a:t>
            </a:r>
            <a:endParaRPr kumimoji="1" lang="ja-JP" altLang="en-US"/>
          </a:p>
        </p:txBody>
      </p:sp>
      <p:sp>
        <p:nvSpPr>
          <p:cNvPr id="3" name="コンテンツ プレースホルダ 2"/>
          <p:cNvSpPr>
            <a:spLocks noGrp="1"/>
          </p:cNvSpPr>
          <p:nvPr>
            <p:ph idx="1"/>
          </p:nvPr>
        </p:nvSpPr>
        <p:spPr>
          <a:xfrm>
            <a:off x="214282" y="714356"/>
            <a:ext cx="8572560" cy="500066"/>
          </a:xfrm>
        </p:spPr>
        <p:txBody>
          <a:bodyPr>
            <a:noAutofit/>
          </a:bodyPr>
          <a:lstStyle/>
          <a:p>
            <a:pPr>
              <a:buNone/>
            </a:pPr>
            <a:r>
              <a:rPr lang="ja-JP" altLang="en-US" sz="2400" smtClean="0"/>
              <a:t>スマートポインタライブラリ</a:t>
            </a:r>
            <a:endParaRPr lang="en-US" altLang="ja-JP" sz="2400" smtClean="0"/>
          </a:p>
        </p:txBody>
      </p:sp>
      <p:sp>
        <p:nvSpPr>
          <p:cNvPr id="4" name="テキスト ボックス 3"/>
          <p:cNvSpPr txBox="1"/>
          <p:nvPr/>
        </p:nvSpPr>
        <p:spPr>
          <a:xfrm>
            <a:off x="71406" y="1429298"/>
            <a:ext cx="8858312" cy="2554545"/>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void foo()</a:t>
            </a:r>
          </a:p>
          <a:p>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 // </a:t>
            </a:r>
            <a:r>
              <a:rPr lang="ja-JP" altLang="en-US" sz="2000" smtClean="0">
                <a:latin typeface="VL ゴシック" pitchFamily="1" charset="-128"/>
                <a:ea typeface="VL ゴシック" pitchFamily="1" charset="-128"/>
              </a:rPr>
              <a:t>スコープ抜けたら解放されるスマートポインタ</a:t>
            </a:r>
            <a:r>
              <a:rPr lang="en-US" altLang="ja-JP" sz="2000" smtClean="0">
                <a:latin typeface="VL ゴシック" pitchFamily="1" charset="-128"/>
                <a:ea typeface="VL ゴシック" pitchFamily="1" charset="-128"/>
              </a:rPr>
              <a:t>(</a:t>
            </a:r>
            <a:r>
              <a:rPr lang="ja-JP" altLang="en-US" sz="2000" smtClean="0">
                <a:latin typeface="VL ゴシック" pitchFamily="1" charset="-128"/>
                <a:ea typeface="VL ゴシック" pitchFamily="1" charset="-128"/>
              </a:rPr>
              <a:t>コピー不可</a:t>
            </a:r>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  </a:t>
            </a:r>
            <a:r>
              <a:rPr lang="en-US" altLang="ja-JP" sz="2000" smtClean="0">
                <a:solidFill>
                  <a:srgbClr val="FF0000"/>
                </a:solidFill>
                <a:latin typeface="VL ゴシック" pitchFamily="1" charset="-128"/>
                <a:ea typeface="VL ゴシック" pitchFamily="1" charset="-128"/>
              </a:rPr>
              <a:t>boost::scoped_ptr&lt;hoge*&gt;</a:t>
            </a:r>
            <a:r>
              <a:rPr lang="en-US" altLang="ja-JP" sz="2000" smtClean="0">
                <a:latin typeface="VL ゴシック" pitchFamily="1" charset="-128"/>
                <a:ea typeface="VL ゴシック" pitchFamily="1" charset="-128"/>
              </a:rPr>
              <a:t> h(new hoge());</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h-&gt;bar();</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 </a:t>
            </a:r>
            <a:r>
              <a:rPr lang="ja-JP" altLang="en-US" sz="2000" smtClean="0">
                <a:latin typeface="VL ゴシック" pitchFamily="1" charset="-128"/>
                <a:ea typeface="VL ゴシック" pitchFamily="1" charset="-128"/>
              </a:rPr>
              <a:t>ここで</a:t>
            </a:r>
            <a:r>
              <a:rPr lang="en-US" altLang="ja-JP" sz="2000" smtClean="0">
                <a:latin typeface="VL ゴシック" pitchFamily="1" charset="-128"/>
                <a:ea typeface="VL ゴシック" pitchFamily="1" charset="-128"/>
              </a:rPr>
              <a:t>delete</a:t>
            </a:r>
            <a:r>
              <a:rPr lang="ja-JP" altLang="en-US" sz="2000" smtClean="0">
                <a:latin typeface="VL ゴシック" pitchFamily="1" charset="-128"/>
                <a:ea typeface="VL ゴシック" pitchFamily="1" charset="-128"/>
              </a:rPr>
              <a:t>される</a:t>
            </a:r>
            <a:endParaRPr lang="en-US" altLang="ja-JP" sz="2000" smtClean="0">
              <a:latin typeface="VL ゴシック" pitchFamily="1" charset="-128"/>
              <a:ea typeface="VL ゴシック" pitchFamily="1" charset="-128"/>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Spirit</a:t>
            </a:r>
            <a:endParaRPr kumimoji="1" lang="ja-JP" altLang="en-US"/>
          </a:p>
        </p:txBody>
      </p:sp>
      <p:sp>
        <p:nvSpPr>
          <p:cNvPr id="3" name="コンテンツ プレースホルダ 2"/>
          <p:cNvSpPr>
            <a:spLocks noGrp="1"/>
          </p:cNvSpPr>
          <p:nvPr>
            <p:ph idx="1"/>
          </p:nvPr>
        </p:nvSpPr>
        <p:spPr>
          <a:xfrm>
            <a:off x="214282" y="714356"/>
            <a:ext cx="8572560" cy="500066"/>
          </a:xfrm>
        </p:spPr>
        <p:txBody>
          <a:bodyPr>
            <a:noAutofit/>
          </a:bodyPr>
          <a:lstStyle/>
          <a:p>
            <a:pPr>
              <a:buNone/>
            </a:pPr>
            <a:r>
              <a:rPr lang="ja-JP" altLang="en-US" sz="2400" smtClean="0"/>
              <a:t>構文解析</a:t>
            </a:r>
            <a:endParaRPr lang="en-US" altLang="ja-JP" sz="2400" smtClean="0"/>
          </a:p>
        </p:txBody>
      </p:sp>
      <p:sp>
        <p:nvSpPr>
          <p:cNvPr id="4" name="テキスト ボックス 3"/>
          <p:cNvSpPr txBox="1"/>
          <p:nvPr/>
        </p:nvSpPr>
        <p:spPr>
          <a:xfrm>
            <a:off x="71406" y="1429298"/>
            <a:ext cx="8858312" cy="2246769"/>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 "(1.0, 2.0)"</a:t>
            </a:r>
            <a:r>
              <a:rPr lang="ja-JP" altLang="en-US" sz="2000" smtClean="0">
                <a:latin typeface="VL ゴシック" pitchFamily="1" charset="-128"/>
                <a:ea typeface="VL ゴシック" pitchFamily="1" charset="-128"/>
              </a:rPr>
              <a:t>という文字列をパースして</a:t>
            </a:r>
            <a:r>
              <a:rPr lang="en-US" altLang="ja-JP" sz="2000" smtClean="0">
                <a:latin typeface="VL ゴシック" pitchFamily="1" charset="-128"/>
                <a:ea typeface="VL ゴシック" pitchFamily="1" charset="-128"/>
              </a:rPr>
              <a:t>double</a:t>
            </a:r>
            <a:r>
              <a:rPr lang="ja-JP" altLang="en-US" sz="2000" smtClean="0">
                <a:latin typeface="VL ゴシック" pitchFamily="1" charset="-128"/>
                <a:ea typeface="VL ゴシック" pitchFamily="1" charset="-128"/>
              </a:rPr>
              <a:t>の組に入れる</a:t>
            </a:r>
          </a:p>
          <a:p>
            <a:r>
              <a:rPr lang="en-US" altLang="ja-JP" sz="2000" smtClean="0">
                <a:latin typeface="VL ゴシック" pitchFamily="1" charset="-128"/>
                <a:ea typeface="VL ゴシック" pitchFamily="1" charset="-128"/>
              </a:rPr>
              <a:t>string input("(1.0, 2.0)");</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pair&lt;double, double&gt; p;</a:t>
            </a:r>
          </a:p>
          <a:p>
            <a:r>
              <a:rPr lang="en-US" altLang="ja-JP" sz="2000" smtClean="0">
                <a:latin typeface="VL ゴシック" pitchFamily="1" charset="-128"/>
                <a:ea typeface="VL ゴシック" pitchFamily="1" charset="-128"/>
              </a:rPr>
              <a:t>qi::parse(input.begin(), input.end(), </a:t>
            </a:r>
          </a:p>
          <a:p>
            <a:r>
              <a:rPr lang="en-US" altLang="ja-JP" sz="2000" smtClean="0">
                <a:latin typeface="VL ゴシック" pitchFamily="1" charset="-128"/>
                <a:ea typeface="VL ゴシック" pitchFamily="1" charset="-128"/>
              </a:rPr>
              <a:t>  '(' &gt;&gt; qi::double_ &gt;&gt; ", " &gt;&gt; qi::double_ &gt;&gt; ')',</a:t>
            </a:r>
          </a:p>
          <a:p>
            <a:r>
              <a:rPr lang="en-US" altLang="ja-JP" sz="2000" smtClean="0">
                <a:latin typeface="VL ゴシック" pitchFamily="1" charset="-128"/>
                <a:ea typeface="VL ゴシック" pitchFamily="1" charset="-128"/>
              </a:rPr>
              <a:t>  p);</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Statechart</a:t>
            </a:r>
            <a:endParaRPr kumimoji="1" lang="ja-JP" altLang="en-US"/>
          </a:p>
        </p:txBody>
      </p:sp>
      <p:sp>
        <p:nvSpPr>
          <p:cNvPr id="3" name="コンテンツ プレースホルダ 2"/>
          <p:cNvSpPr>
            <a:spLocks noGrp="1"/>
          </p:cNvSpPr>
          <p:nvPr>
            <p:ph idx="1"/>
          </p:nvPr>
        </p:nvSpPr>
        <p:spPr>
          <a:xfrm>
            <a:off x="214282" y="714356"/>
            <a:ext cx="8572560" cy="500066"/>
          </a:xfrm>
        </p:spPr>
        <p:txBody>
          <a:bodyPr>
            <a:noAutofit/>
          </a:bodyPr>
          <a:lstStyle/>
          <a:p>
            <a:pPr>
              <a:buNone/>
            </a:pPr>
            <a:r>
              <a:rPr lang="ja-JP" altLang="en-US" sz="2400" smtClean="0"/>
              <a:t>状態マシン</a:t>
            </a:r>
            <a:endParaRPr lang="en-US" altLang="ja-JP" sz="2400" smtClean="0"/>
          </a:p>
        </p:txBody>
      </p:sp>
      <p:sp>
        <p:nvSpPr>
          <p:cNvPr id="4" name="テキスト ボックス 3"/>
          <p:cNvSpPr txBox="1"/>
          <p:nvPr/>
        </p:nvSpPr>
        <p:spPr>
          <a:xfrm>
            <a:off x="142844" y="1154275"/>
            <a:ext cx="8858312" cy="5632311"/>
          </a:xfrm>
          <a:prstGeom prst="rect">
            <a:avLst/>
          </a:prstGeom>
          <a:noFill/>
          <a:ln>
            <a:solidFill>
              <a:schemeClr val="tx1"/>
            </a:solidFill>
          </a:ln>
        </p:spPr>
        <p:txBody>
          <a:bodyPr wrap="square" rtlCol="0">
            <a:spAutoFit/>
          </a:bodyPr>
          <a:lstStyle/>
          <a:p>
            <a:r>
              <a:rPr lang="en-US" altLang="ja-JP" smtClean="0">
                <a:latin typeface="VL ゴシック" pitchFamily="1" charset="-128"/>
                <a:ea typeface="VL ゴシック" pitchFamily="1" charset="-128"/>
              </a:rPr>
              <a:t>struct </a:t>
            </a:r>
            <a:r>
              <a:rPr lang="en-US" altLang="ja-JP" smtClean="0">
                <a:solidFill>
                  <a:srgbClr val="0070C0"/>
                </a:solidFill>
                <a:latin typeface="VL ゴシック" pitchFamily="1" charset="-128"/>
                <a:ea typeface="VL ゴシック" pitchFamily="1" charset="-128"/>
              </a:rPr>
              <a:t>StartStopEvent</a:t>
            </a:r>
            <a:r>
              <a:rPr lang="en-US" altLang="ja-JP" smtClean="0">
                <a:latin typeface="VL ゴシック" pitchFamily="1" charset="-128"/>
                <a:ea typeface="VL ゴシック" pitchFamily="1" charset="-128"/>
              </a:rPr>
              <a:t> : event&lt;StartStopEvent&gt; {};</a:t>
            </a:r>
          </a:p>
          <a:p>
            <a:r>
              <a:rPr lang="en-US" altLang="ja-JP" smtClean="0">
                <a:latin typeface="VL ゴシック" pitchFamily="1" charset="-128"/>
                <a:ea typeface="VL ゴシック" pitchFamily="1" charset="-128"/>
              </a:rPr>
              <a:t>struct </a:t>
            </a:r>
            <a:r>
              <a:rPr lang="en-US" altLang="ja-JP" smtClean="0">
                <a:solidFill>
                  <a:srgbClr val="0070C0"/>
                </a:solidFill>
                <a:latin typeface="VL ゴシック" pitchFamily="1" charset="-128"/>
                <a:ea typeface="VL ゴシック" pitchFamily="1" charset="-128"/>
              </a:rPr>
              <a:t>ResetEvent</a:t>
            </a:r>
            <a:r>
              <a:rPr lang="en-US" altLang="ja-JP" smtClean="0">
                <a:latin typeface="VL ゴシック" pitchFamily="1" charset="-128"/>
                <a:ea typeface="VL ゴシック" pitchFamily="1" charset="-128"/>
              </a:rPr>
              <a:t>     : event&lt;ResetEvent&gt; {};</a:t>
            </a:r>
          </a:p>
          <a:p>
            <a:endParaRPr lang="en-US" altLang="ja-JP" sz="1400"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struct Active;  struct Stopped;</a:t>
            </a:r>
          </a:p>
          <a:p>
            <a:r>
              <a:rPr lang="en-US" altLang="ja-JP" smtClean="0">
                <a:latin typeface="VL ゴシック" pitchFamily="1" charset="-128"/>
                <a:ea typeface="VL ゴシック" pitchFamily="1" charset="-128"/>
              </a:rPr>
              <a:t>struct StopWatch : state_machine&lt;StopWatch, Active&gt; {};</a:t>
            </a:r>
          </a:p>
          <a:p>
            <a:endParaRPr lang="en-US" altLang="ja-JP" sz="1400"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struct </a:t>
            </a:r>
            <a:r>
              <a:rPr lang="en-US" altLang="ja-JP" smtClean="0">
                <a:solidFill>
                  <a:srgbClr val="00B050"/>
                </a:solidFill>
                <a:latin typeface="VL ゴシック" pitchFamily="1" charset="-128"/>
                <a:ea typeface="VL ゴシック" pitchFamily="1" charset="-128"/>
              </a:rPr>
              <a:t>Active</a:t>
            </a:r>
            <a:r>
              <a:rPr lang="en-US" altLang="ja-JP" smtClean="0">
                <a:latin typeface="VL ゴシック" pitchFamily="1" charset="-128"/>
                <a:ea typeface="VL ゴシック" pitchFamily="1" charset="-128"/>
              </a:rPr>
              <a:t> : simple_state&lt;Active, StopWatch, Stopped&gt;</a:t>
            </a:r>
          </a:p>
          <a:p>
            <a:r>
              <a:rPr lang="en-US" altLang="ja-JP" smtClean="0">
                <a:latin typeface="VL ゴシック" pitchFamily="1" charset="-128"/>
                <a:ea typeface="VL ゴシック" pitchFamily="1" charset="-128"/>
              </a:rPr>
              <a:t>  { typedef transition&lt;</a:t>
            </a:r>
            <a:r>
              <a:rPr lang="en-US" altLang="ja-JP" smtClean="0">
                <a:solidFill>
                  <a:srgbClr val="0070C0"/>
                </a:solidFill>
                <a:latin typeface="VL ゴシック" pitchFamily="1" charset="-128"/>
                <a:ea typeface="VL ゴシック" pitchFamily="1" charset="-128"/>
              </a:rPr>
              <a:t>ResetEvent</a:t>
            </a:r>
            <a:r>
              <a:rPr lang="en-US" altLang="ja-JP" smtClean="0">
                <a:latin typeface="VL ゴシック" pitchFamily="1" charset="-128"/>
                <a:ea typeface="VL ゴシック" pitchFamily="1" charset="-128"/>
              </a:rPr>
              <a:t>, </a:t>
            </a:r>
            <a:r>
              <a:rPr lang="en-US" altLang="ja-JP" smtClean="0">
                <a:solidFill>
                  <a:srgbClr val="00B050"/>
                </a:solidFill>
                <a:latin typeface="VL ゴシック" pitchFamily="1" charset="-128"/>
                <a:ea typeface="VL ゴシック" pitchFamily="1" charset="-128"/>
              </a:rPr>
              <a:t>Active</a:t>
            </a:r>
            <a:r>
              <a:rPr lang="en-US" altLang="ja-JP" smtClean="0">
                <a:latin typeface="VL ゴシック" pitchFamily="1" charset="-128"/>
                <a:ea typeface="VL ゴシック" pitchFamily="1" charset="-128"/>
              </a:rPr>
              <a:t>&gt; reactions; };</a:t>
            </a:r>
          </a:p>
          <a:p>
            <a:endParaRPr lang="en-US" altLang="ja-JP" sz="1400"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struct </a:t>
            </a:r>
            <a:r>
              <a:rPr lang="en-US" altLang="ja-JP" smtClean="0">
                <a:solidFill>
                  <a:srgbClr val="00B050"/>
                </a:solidFill>
                <a:latin typeface="VL ゴシック" pitchFamily="1" charset="-128"/>
                <a:ea typeface="VL ゴシック" pitchFamily="1" charset="-128"/>
              </a:rPr>
              <a:t>Running</a:t>
            </a:r>
            <a:r>
              <a:rPr lang="en-US" altLang="ja-JP" smtClean="0">
                <a:latin typeface="VL ゴシック" pitchFamily="1" charset="-128"/>
                <a:ea typeface="VL ゴシック" pitchFamily="1" charset="-128"/>
              </a:rPr>
              <a:t> : simple_state&lt;Running, Active&gt;</a:t>
            </a:r>
          </a:p>
          <a:p>
            <a:r>
              <a:rPr lang="en-US" altLang="ja-JP" smtClean="0">
                <a:latin typeface="VL ゴシック" pitchFamily="1" charset="-128"/>
                <a:ea typeface="VL ゴシック" pitchFamily="1" charset="-128"/>
              </a:rPr>
              <a:t>  { typedef transition&lt;</a:t>
            </a:r>
            <a:r>
              <a:rPr lang="en-US" altLang="ja-JP" smtClean="0">
                <a:solidFill>
                  <a:srgbClr val="0070C0"/>
                </a:solidFill>
                <a:latin typeface="VL ゴシック" pitchFamily="1" charset="-128"/>
                <a:ea typeface="VL ゴシック" pitchFamily="1" charset="-128"/>
              </a:rPr>
              <a:t>StartStopEvent</a:t>
            </a:r>
            <a:r>
              <a:rPr lang="en-US" altLang="ja-JP" smtClean="0">
                <a:latin typeface="VL ゴシック" pitchFamily="1" charset="-128"/>
                <a:ea typeface="VL ゴシック" pitchFamily="1" charset="-128"/>
              </a:rPr>
              <a:t>, </a:t>
            </a:r>
            <a:r>
              <a:rPr lang="en-US" altLang="ja-JP" smtClean="0">
                <a:solidFill>
                  <a:srgbClr val="00B050"/>
                </a:solidFill>
                <a:latin typeface="VL ゴシック" pitchFamily="1" charset="-128"/>
                <a:ea typeface="VL ゴシック" pitchFamily="1" charset="-128"/>
              </a:rPr>
              <a:t>Stopped</a:t>
            </a:r>
            <a:r>
              <a:rPr lang="en-US" altLang="ja-JP" smtClean="0">
                <a:latin typeface="VL ゴシック" pitchFamily="1" charset="-128"/>
                <a:ea typeface="VL ゴシック" pitchFamily="1" charset="-128"/>
              </a:rPr>
              <a:t>&gt; reactions; };</a:t>
            </a:r>
          </a:p>
          <a:p>
            <a:endParaRPr lang="en-US" altLang="ja-JP" sz="1400"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struct </a:t>
            </a:r>
            <a:r>
              <a:rPr lang="en-US" altLang="ja-JP" smtClean="0">
                <a:solidFill>
                  <a:srgbClr val="00B050"/>
                </a:solidFill>
                <a:latin typeface="VL ゴシック" pitchFamily="1" charset="-128"/>
                <a:ea typeface="VL ゴシック" pitchFamily="1" charset="-128"/>
              </a:rPr>
              <a:t>Stopped</a:t>
            </a:r>
            <a:r>
              <a:rPr lang="en-US" altLang="ja-JP" smtClean="0">
                <a:latin typeface="VL ゴシック" pitchFamily="1" charset="-128"/>
                <a:ea typeface="VL ゴシック" pitchFamily="1" charset="-128"/>
              </a:rPr>
              <a:t> : simple_state&lt;Stopped, Active&gt;</a:t>
            </a:r>
          </a:p>
          <a:p>
            <a:r>
              <a:rPr lang="en-US" altLang="ja-JP" smtClean="0">
                <a:latin typeface="VL ゴシック" pitchFamily="1" charset="-128"/>
                <a:ea typeface="VL ゴシック" pitchFamily="1" charset="-128"/>
              </a:rPr>
              <a:t>  { typedef transition&lt;</a:t>
            </a:r>
            <a:r>
              <a:rPr lang="en-US" altLang="ja-JP" smtClean="0">
                <a:solidFill>
                  <a:srgbClr val="0070C0"/>
                </a:solidFill>
                <a:latin typeface="VL ゴシック" pitchFamily="1" charset="-128"/>
                <a:ea typeface="VL ゴシック" pitchFamily="1" charset="-128"/>
              </a:rPr>
              <a:t>StartStopEvent</a:t>
            </a:r>
            <a:r>
              <a:rPr lang="en-US" altLang="ja-JP" smtClean="0">
                <a:latin typeface="VL ゴシック" pitchFamily="1" charset="-128"/>
                <a:ea typeface="VL ゴシック" pitchFamily="1" charset="-128"/>
              </a:rPr>
              <a:t>, </a:t>
            </a:r>
            <a:r>
              <a:rPr lang="en-US" altLang="ja-JP" smtClean="0">
                <a:solidFill>
                  <a:srgbClr val="00B050"/>
                </a:solidFill>
                <a:latin typeface="VL ゴシック" pitchFamily="1" charset="-128"/>
                <a:ea typeface="VL ゴシック" pitchFamily="1" charset="-128"/>
              </a:rPr>
              <a:t>Running</a:t>
            </a:r>
            <a:r>
              <a:rPr lang="en-US" altLang="ja-JP" smtClean="0">
                <a:latin typeface="VL ゴシック" pitchFamily="1" charset="-128"/>
                <a:ea typeface="VL ゴシック" pitchFamily="1" charset="-128"/>
              </a:rPr>
              <a:t>&gt; reactions; };</a:t>
            </a:r>
          </a:p>
          <a:p>
            <a:endParaRPr lang="en-US" altLang="ja-JP" sz="1400"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StopWatch watch;</a:t>
            </a:r>
          </a:p>
          <a:p>
            <a:r>
              <a:rPr lang="en-US" altLang="ja-JP" smtClean="0">
                <a:latin typeface="VL ゴシック" pitchFamily="1" charset="-128"/>
                <a:ea typeface="VL ゴシック" pitchFamily="1" charset="-128"/>
              </a:rPr>
              <a:t>watch.initiate();</a:t>
            </a:r>
          </a:p>
          <a:p>
            <a:r>
              <a:rPr lang="en-US" altLang="ja-JP" smtClean="0">
                <a:latin typeface="VL ゴシック" pitchFamily="1" charset="-128"/>
                <a:ea typeface="VL ゴシック" pitchFamily="1" charset="-128"/>
              </a:rPr>
              <a:t>watch.process_event(StartStopEvent()); // stop -&gt; run</a:t>
            </a:r>
          </a:p>
          <a:p>
            <a:r>
              <a:rPr lang="en-US" altLang="ja-JP" smtClean="0">
                <a:latin typeface="VL ゴシック" pitchFamily="1" charset="-128"/>
                <a:ea typeface="VL ゴシック" pitchFamily="1" charset="-128"/>
              </a:rPr>
              <a:t>watch.process_event(StartStopEvent()); // run  -&gt; stop</a:t>
            </a:r>
          </a:p>
          <a:p>
            <a:r>
              <a:rPr lang="en-US" altLang="ja-JP" smtClean="0">
                <a:latin typeface="VL ゴシック" pitchFamily="1" charset="-128"/>
                <a:ea typeface="VL ゴシック" pitchFamily="1" charset="-128"/>
              </a:rPr>
              <a:t>watch.process_event(StartStopEvent()); // stop -&gt; run</a:t>
            </a:r>
          </a:p>
          <a:p>
            <a:r>
              <a:rPr lang="en-US" altLang="ja-JP" smtClean="0">
                <a:latin typeface="VL ゴシック" pitchFamily="1" charset="-128"/>
                <a:ea typeface="VL ゴシック" pitchFamily="1" charset="-128"/>
              </a:rPr>
              <a:t>watch.process_event(ResetEvent());     // run  -&gt; stop</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Static Assert</a:t>
            </a:r>
            <a:endParaRPr kumimoji="1" lang="ja-JP" altLang="en-US"/>
          </a:p>
        </p:txBody>
      </p:sp>
      <p:sp>
        <p:nvSpPr>
          <p:cNvPr id="3" name="コンテンツ プレースホルダ 2"/>
          <p:cNvSpPr>
            <a:spLocks noGrp="1"/>
          </p:cNvSpPr>
          <p:nvPr>
            <p:ph idx="1"/>
          </p:nvPr>
        </p:nvSpPr>
        <p:spPr>
          <a:xfrm>
            <a:off x="214282" y="714356"/>
            <a:ext cx="8572560" cy="1357322"/>
          </a:xfrm>
        </p:spPr>
        <p:txBody>
          <a:bodyPr>
            <a:noAutofit/>
          </a:bodyPr>
          <a:lstStyle/>
          <a:p>
            <a:pPr>
              <a:buNone/>
            </a:pPr>
            <a:r>
              <a:rPr lang="ja-JP" altLang="en-US" sz="2400" smtClean="0"/>
              <a:t>コンパイル時アサート</a:t>
            </a:r>
            <a:endParaRPr lang="en-US" altLang="ja-JP" sz="2400" smtClean="0"/>
          </a:p>
          <a:p>
            <a:pPr>
              <a:buNone/>
            </a:pPr>
            <a:r>
              <a:rPr lang="ja-JP" altLang="en-US" sz="2400" smtClean="0"/>
              <a:t>　</a:t>
            </a:r>
            <a:r>
              <a:rPr lang="en-US" altLang="ja-JP" sz="2400" smtClean="0"/>
              <a:t>Type Traits</a:t>
            </a:r>
            <a:r>
              <a:rPr lang="ja-JP" altLang="en-US" sz="2400" smtClean="0"/>
              <a:t>と組み合わせてテンプレートの要件にしたり</a:t>
            </a:r>
            <a:endParaRPr lang="en-US" altLang="ja-JP" sz="2400" smtClean="0"/>
          </a:p>
          <a:p>
            <a:pPr>
              <a:buNone/>
            </a:pPr>
            <a:r>
              <a:rPr lang="ja-JP" altLang="en-US" sz="2400" smtClean="0"/>
              <a:t>　コンパイル時計算の結果が正しいか検証するのに使う</a:t>
            </a:r>
            <a:endParaRPr lang="en-US" altLang="ja-JP" sz="2400" smtClean="0"/>
          </a:p>
        </p:txBody>
      </p:sp>
      <p:sp>
        <p:nvSpPr>
          <p:cNvPr id="4" name="テキスト ボックス 3"/>
          <p:cNvSpPr txBox="1"/>
          <p:nvPr/>
        </p:nvSpPr>
        <p:spPr>
          <a:xfrm>
            <a:off x="142844" y="2130974"/>
            <a:ext cx="8858312" cy="2862322"/>
          </a:xfrm>
          <a:prstGeom prst="rect">
            <a:avLst/>
          </a:prstGeom>
          <a:noFill/>
          <a:ln>
            <a:solidFill>
              <a:schemeClr val="tx1"/>
            </a:solidFill>
          </a:ln>
        </p:spPr>
        <p:txBody>
          <a:bodyPr wrap="square" rtlCol="0">
            <a:spAutoFit/>
          </a:bodyPr>
          <a:lstStyle/>
          <a:p>
            <a:r>
              <a:rPr lang="en-US" altLang="ja-JP" smtClean="0">
                <a:latin typeface="VL ゴシック" pitchFamily="1" charset="-128"/>
                <a:ea typeface="VL ゴシック" pitchFamily="1" charset="-128"/>
              </a:rPr>
              <a:t>template &lt;class Integral&gt;</a:t>
            </a:r>
          </a:p>
          <a:p>
            <a:r>
              <a:rPr lang="en-US" altLang="ja-JP" smtClean="0">
                <a:latin typeface="VL ゴシック" pitchFamily="1" charset="-128"/>
                <a:ea typeface="VL ゴシック" pitchFamily="1" charset="-128"/>
              </a:rPr>
              <a:t>bool is_even(Integral value)</a:t>
            </a:r>
          </a:p>
          <a:p>
            <a:r>
              <a:rPr lang="en-US" altLang="ja-JP" smtClean="0">
                <a:latin typeface="VL ゴシック" pitchFamily="1" charset="-128"/>
                <a:ea typeface="VL ゴシック" pitchFamily="1" charset="-128"/>
              </a:rPr>
              <a:t>{</a:t>
            </a:r>
          </a:p>
          <a:p>
            <a:r>
              <a:rPr lang="en-US" altLang="ja-JP" smtClean="0">
                <a:latin typeface="VL ゴシック" pitchFamily="1" charset="-128"/>
                <a:ea typeface="VL ゴシック" pitchFamily="1" charset="-128"/>
              </a:rPr>
              <a:t>  // </a:t>
            </a:r>
            <a:r>
              <a:rPr lang="ja-JP" altLang="en-US" smtClean="0">
                <a:latin typeface="VL ゴシック" pitchFamily="1" charset="-128"/>
                <a:ea typeface="VL ゴシック" pitchFamily="1" charset="-128"/>
              </a:rPr>
              <a:t>整数型じゃなかったらコンパイルエラー</a:t>
            </a:r>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  </a:t>
            </a:r>
            <a:r>
              <a:rPr lang="en-US" altLang="ja-JP" smtClean="0">
                <a:solidFill>
                  <a:srgbClr val="FF0000"/>
                </a:solidFill>
                <a:latin typeface="VL ゴシック" pitchFamily="1" charset="-128"/>
                <a:ea typeface="VL ゴシック" pitchFamily="1" charset="-128"/>
              </a:rPr>
              <a:t>BOOST_STATIC_ASSERT</a:t>
            </a:r>
            <a:r>
              <a:rPr lang="en-US" altLang="ja-JP" smtClean="0">
                <a:latin typeface="VL ゴシック" pitchFamily="1" charset="-128"/>
                <a:ea typeface="VL ゴシック" pitchFamily="1" charset="-128"/>
              </a:rPr>
              <a:t>(is_integral&lt;Integral&gt;::value);</a:t>
            </a:r>
          </a:p>
          <a:p>
            <a:r>
              <a:rPr lang="en-US" altLang="ja-JP" smtClean="0">
                <a:latin typeface="VL ゴシック" pitchFamily="1" charset="-128"/>
                <a:ea typeface="VL ゴシック" pitchFamily="1" charset="-128"/>
              </a:rPr>
              <a:t>  return value % 2 == 0;</a:t>
            </a:r>
            <a:br>
              <a:rPr lang="en-US" altLang="ja-JP" smtClean="0">
                <a:latin typeface="VL ゴシック" pitchFamily="1" charset="-128"/>
                <a:ea typeface="VL ゴシック" pitchFamily="1" charset="-128"/>
              </a:rPr>
            </a:br>
            <a:r>
              <a:rPr lang="en-US" altLang="ja-JP" smtClean="0">
                <a:latin typeface="VL ゴシック" pitchFamily="1" charset="-128"/>
                <a:ea typeface="VL ゴシック" pitchFamily="1" charset="-128"/>
              </a:rPr>
              <a:t>}</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is_even(3);    // OK</a:t>
            </a:r>
          </a:p>
          <a:p>
            <a:r>
              <a:rPr lang="en-US" altLang="ja-JP" smtClean="0">
                <a:latin typeface="VL ゴシック" pitchFamily="1" charset="-128"/>
                <a:ea typeface="VL ゴシック" pitchFamily="1" charset="-128"/>
              </a:rPr>
              <a:t>is_even(3.14); // </a:t>
            </a:r>
            <a:r>
              <a:rPr lang="ja-JP" altLang="en-US" smtClean="0">
                <a:latin typeface="VL ゴシック" pitchFamily="1" charset="-128"/>
                <a:ea typeface="VL ゴシック" pitchFamily="1" charset="-128"/>
              </a:rPr>
              <a:t>エラー！</a:t>
            </a:r>
            <a:endParaRPr lang="en-US" altLang="ja-JP" smtClean="0">
              <a:latin typeface="VL ゴシック" pitchFamily="1" charset="-128"/>
              <a:ea typeface="VL ゴシック" pitchFamily="1" charset="-128"/>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String Algo</a:t>
            </a:r>
            <a:endParaRPr kumimoji="1" lang="ja-JP" altLang="en-US"/>
          </a:p>
        </p:txBody>
      </p:sp>
      <p:sp>
        <p:nvSpPr>
          <p:cNvPr id="3" name="コンテンツ プレースホルダ 2"/>
          <p:cNvSpPr>
            <a:spLocks noGrp="1"/>
          </p:cNvSpPr>
          <p:nvPr>
            <p:ph idx="1"/>
          </p:nvPr>
        </p:nvSpPr>
        <p:spPr>
          <a:xfrm>
            <a:off x="214282" y="714356"/>
            <a:ext cx="8572560" cy="500066"/>
          </a:xfrm>
        </p:spPr>
        <p:txBody>
          <a:bodyPr>
            <a:noAutofit/>
          </a:bodyPr>
          <a:lstStyle/>
          <a:p>
            <a:pPr>
              <a:buNone/>
            </a:pPr>
            <a:r>
              <a:rPr lang="ja-JP" altLang="en-US" sz="2400" smtClean="0"/>
              <a:t>文字列のアルゴリズム</a:t>
            </a:r>
            <a:endParaRPr lang="en-US" altLang="ja-JP" sz="2400" smtClean="0"/>
          </a:p>
        </p:txBody>
      </p:sp>
      <p:sp>
        <p:nvSpPr>
          <p:cNvPr id="4" name="テキスト ボックス 3"/>
          <p:cNvSpPr txBox="1"/>
          <p:nvPr/>
        </p:nvSpPr>
        <p:spPr>
          <a:xfrm>
            <a:off x="142844" y="1352496"/>
            <a:ext cx="8858312" cy="2862322"/>
          </a:xfrm>
          <a:prstGeom prst="rect">
            <a:avLst/>
          </a:prstGeom>
          <a:noFill/>
          <a:ln>
            <a:solidFill>
              <a:schemeClr val="tx1"/>
            </a:solidFill>
          </a:ln>
        </p:spPr>
        <p:txBody>
          <a:bodyPr wrap="square" rtlCol="0">
            <a:spAutoFit/>
          </a:bodyPr>
          <a:lstStyle/>
          <a:p>
            <a:r>
              <a:rPr lang="en-US" altLang="ja-JP" smtClean="0">
                <a:latin typeface="VL ゴシック" pitchFamily="1" charset="-128"/>
                <a:ea typeface="VL ゴシック" pitchFamily="1" charset="-128"/>
              </a:rPr>
              <a:t>string str = "hello world ";</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boost::to_upper(str);   // “HELLO WORLD ” : </a:t>
            </a:r>
            <a:r>
              <a:rPr lang="ja-JP" altLang="en-US" smtClean="0">
                <a:latin typeface="VL ゴシック" pitchFamily="1" charset="-128"/>
                <a:ea typeface="VL ゴシック" pitchFamily="1" charset="-128"/>
              </a:rPr>
              <a:t>大文字に変換</a:t>
            </a:r>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boost::trim_right(str); // “HELLO WORLD”  : </a:t>
            </a:r>
            <a:r>
              <a:rPr lang="ja-JP" altLang="en-US" smtClean="0">
                <a:latin typeface="VL ゴシック" pitchFamily="1" charset="-128"/>
                <a:ea typeface="VL ゴシック" pitchFamily="1" charset="-128"/>
              </a:rPr>
              <a:t>右の空白を除去</a:t>
            </a:r>
            <a:endParaRPr lang="en-US" altLang="ja-JP" smtClean="0">
              <a:latin typeface="VL ゴシック" pitchFamily="1" charset="-128"/>
              <a:ea typeface="VL ゴシック" pitchFamily="1" charset="-128"/>
            </a:endParaRP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 </a:t>
            </a:r>
            <a:r>
              <a:rPr lang="ja-JP" altLang="en-US" smtClean="0">
                <a:latin typeface="VL ゴシック" pitchFamily="1" charset="-128"/>
                <a:ea typeface="VL ゴシック" pitchFamily="1" charset="-128"/>
              </a:rPr>
              <a:t>拡張子の判定</a:t>
            </a:r>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bool is_executable(const std::string&amp; filename)</a:t>
            </a:r>
          </a:p>
          <a:p>
            <a:r>
              <a:rPr lang="en-US" altLang="ja-JP" smtClean="0">
                <a:latin typeface="VL ゴシック" pitchFamily="1" charset="-128"/>
                <a:ea typeface="VL ゴシック" pitchFamily="1" charset="-128"/>
              </a:rPr>
              <a:t>{</a:t>
            </a:r>
          </a:p>
          <a:p>
            <a:r>
              <a:rPr lang="en-US" altLang="ja-JP" smtClean="0">
                <a:latin typeface="VL ゴシック" pitchFamily="1" charset="-128"/>
                <a:ea typeface="VL ゴシック" pitchFamily="1" charset="-128"/>
              </a:rPr>
              <a:t>  return boost::iends_with(filename, ".exe");</a:t>
            </a:r>
          </a:p>
          <a:p>
            <a:r>
              <a:rPr lang="en-US" altLang="ja-JP" smtClean="0">
                <a:latin typeface="VL ゴシック" pitchFamily="1" charset="-128"/>
                <a:ea typeface="VL ゴシック" pitchFamily="1" charset="-128"/>
              </a:rPr>
              <a:t>}</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Swap</a:t>
            </a:r>
            <a:endParaRPr kumimoji="1" lang="ja-JP" altLang="en-US"/>
          </a:p>
        </p:txBody>
      </p:sp>
      <p:sp>
        <p:nvSpPr>
          <p:cNvPr id="3" name="コンテンツ プレースホルダ 2"/>
          <p:cNvSpPr>
            <a:spLocks noGrp="1"/>
          </p:cNvSpPr>
          <p:nvPr>
            <p:ph idx="1"/>
          </p:nvPr>
        </p:nvSpPr>
        <p:spPr>
          <a:xfrm>
            <a:off x="214282" y="714356"/>
            <a:ext cx="8572560" cy="500066"/>
          </a:xfrm>
        </p:spPr>
        <p:txBody>
          <a:bodyPr>
            <a:noAutofit/>
          </a:bodyPr>
          <a:lstStyle/>
          <a:p>
            <a:pPr>
              <a:buNone/>
            </a:pPr>
            <a:r>
              <a:rPr lang="en-US" altLang="ja-JP" sz="2400" smtClean="0"/>
              <a:t>std::swap</a:t>
            </a:r>
            <a:r>
              <a:rPr lang="ja-JP" altLang="en-US" sz="2400" smtClean="0"/>
              <a:t>の強化版</a:t>
            </a:r>
            <a:endParaRPr lang="en-US" altLang="ja-JP" sz="2400" smtClean="0"/>
          </a:p>
        </p:txBody>
      </p:sp>
      <p:sp>
        <p:nvSpPr>
          <p:cNvPr id="4" name="テキスト ボックス 3"/>
          <p:cNvSpPr txBox="1"/>
          <p:nvPr/>
        </p:nvSpPr>
        <p:spPr>
          <a:xfrm>
            <a:off x="142844" y="1352496"/>
            <a:ext cx="8858312" cy="3693319"/>
          </a:xfrm>
          <a:prstGeom prst="rect">
            <a:avLst/>
          </a:prstGeom>
          <a:noFill/>
          <a:ln>
            <a:solidFill>
              <a:schemeClr val="tx1"/>
            </a:solidFill>
          </a:ln>
        </p:spPr>
        <p:txBody>
          <a:bodyPr wrap="square" rtlCol="0">
            <a:spAutoFit/>
          </a:bodyPr>
          <a:lstStyle/>
          <a:p>
            <a:r>
              <a:rPr lang="en-US" altLang="ja-JP" smtClean="0">
                <a:latin typeface="VL ゴシック" pitchFamily="1" charset="-128"/>
                <a:ea typeface="VL ゴシック" pitchFamily="1" charset="-128"/>
              </a:rPr>
              <a:t>struct hoge {</a:t>
            </a:r>
          </a:p>
          <a:p>
            <a:r>
              <a:rPr lang="en-US" altLang="ja-JP" smtClean="0">
                <a:latin typeface="VL ゴシック" pitchFamily="1" charset="-128"/>
                <a:ea typeface="VL ゴシック" pitchFamily="1" charset="-128"/>
              </a:rPr>
              <a:t>  void </a:t>
            </a:r>
            <a:r>
              <a:rPr lang="en-US" altLang="ja-JP" smtClean="0">
                <a:solidFill>
                  <a:srgbClr val="FF0000"/>
                </a:solidFill>
                <a:latin typeface="VL ゴシック" pitchFamily="1" charset="-128"/>
                <a:ea typeface="VL ゴシック" pitchFamily="1" charset="-128"/>
              </a:rPr>
              <a:t>swap</a:t>
            </a:r>
            <a:r>
              <a:rPr lang="en-US" altLang="ja-JP" smtClean="0">
                <a:latin typeface="VL ゴシック" pitchFamily="1" charset="-128"/>
                <a:ea typeface="VL ゴシック" pitchFamily="1" charset="-128"/>
              </a:rPr>
              <a:t>(hoge&amp;) {}</a:t>
            </a:r>
          </a:p>
          <a:p>
            <a:r>
              <a:rPr lang="en-US" altLang="ja-JP" smtClean="0">
                <a:latin typeface="VL ゴシック" pitchFamily="1" charset="-128"/>
                <a:ea typeface="VL ゴシック" pitchFamily="1" charset="-128"/>
              </a:rPr>
              <a:t>};</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 </a:t>
            </a:r>
            <a:r>
              <a:rPr lang="ja-JP" altLang="en-US" smtClean="0">
                <a:latin typeface="VL ゴシック" pitchFamily="1" charset="-128"/>
                <a:ea typeface="VL ゴシック" pitchFamily="1" charset="-128"/>
              </a:rPr>
              <a:t>組み込み配列を</a:t>
            </a:r>
            <a:r>
              <a:rPr lang="en-US" altLang="ja-JP" smtClean="0">
                <a:latin typeface="VL ゴシック" pitchFamily="1" charset="-128"/>
                <a:ea typeface="VL ゴシック" pitchFamily="1" charset="-128"/>
              </a:rPr>
              <a:t>swap</a:t>
            </a:r>
            <a:r>
              <a:rPr lang="ja-JP" altLang="en-US" smtClean="0">
                <a:latin typeface="VL ゴシック" pitchFamily="1" charset="-128"/>
                <a:ea typeface="VL ゴシック" pitchFamily="1" charset="-128"/>
              </a:rPr>
              <a:t>可能</a:t>
            </a:r>
          </a:p>
          <a:p>
            <a:r>
              <a:rPr lang="en-US" altLang="ja-JP" smtClean="0">
                <a:latin typeface="VL ゴシック" pitchFamily="1" charset="-128"/>
                <a:ea typeface="VL ゴシック" pitchFamily="1" charset="-128"/>
              </a:rPr>
              <a:t>int a1[3];</a:t>
            </a:r>
          </a:p>
          <a:p>
            <a:r>
              <a:rPr lang="en-US" altLang="ja-JP" smtClean="0">
                <a:latin typeface="VL ゴシック" pitchFamily="1" charset="-128"/>
                <a:ea typeface="VL ゴシック" pitchFamily="1" charset="-128"/>
              </a:rPr>
              <a:t>int a2[3];</a:t>
            </a:r>
          </a:p>
          <a:p>
            <a:r>
              <a:rPr lang="en-US" altLang="ja-JP" smtClean="0">
                <a:solidFill>
                  <a:srgbClr val="FF0000"/>
                </a:solidFill>
                <a:latin typeface="VL ゴシック" pitchFamily="1" charset="-128"/>
                <a:ea typeface="VL ゴシック" pitchFamily="1" charset="-128"/>
              </a:rPr>
              <a:t>boost::swap</a:t>
            </a:r>
            <a:r>
              <a:rPr lang="en-US" altLang="ja-JP" smtClean="0">
                <a:latin typeface="VL ゴシック" pitchFamily="1" charset="-128"/>
                <a:ea typeface="VL ゴシック" pitchFamily="1" charset="-128"/>
              </a:rPr>
              <a:t>(a1, a2);</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 </a:t>
            </a:r>
            <a:r>
              <a:rPr lang="ja-JP" altLang="en-US" smtClean="0">
                <a:latin typeface="VL ゴシック" pitchFamily="1" charset="-128"/>
                <a:ea typeface="VL ゴシック" pitchFamily="1" charset="-128"/>
              </a:rPr>
              <a:t>専門特化した</a:t>
            </a:r>
            <a:r>
              <a:rPr lang="en-US" altLang="ja-JP" smtClean="0">
                <a:latin typeface="VL ゴシック" pitchFamily="1" charset="-128"/>
                <a:ea typeface="VL ゴシック" pitchFamily="1" charset="-128"/>
              </a:rPr>
              <a:t>swap</a:t>
            </a:r>
            <a:r>
              <a:rPr lang="ja-JP" altLang="en-US" smtClean="0">
                <a:latin typeface="VL ゴシック" pitchFamily="1" charset="-128"/>
                <a:ea typeface="VL ゴシック" pitchFamily="1" charset="-128"/>
              </a:rPr>
              <a:t>があればそっちを使う。この場合は</a:t>
            </a:r>
            <a:r>
              <a:rPr lang="en-US" altLang="ja-JP" smtClean="0">
                <a:latin typeface="VL ゴシック" pitchFamily="1" charset="-128"/>
                <a:ea typeface="VL ゴシック" pitchFamily="1" charset="-128"/>
              </a:rPr>
              <a:t>hoge::swap</a:t>
            </a:r>
          </a:p>
          <a:p>
            <a:r>
              <a:rPr lang="en-US" altLang="ja-JP" smtClean="0">
                <a:latin typeface="VL ゴシック" pitchFamily="1" charset="-128"/>
                <a:ea typeface="VL ゴシック" pitchFamily="1" charset="-128"/>
              </a:rPr>
              <a:t>hoge h1;</a:t>
            </a:r>
          </a:p>
          <a:p>
            <a:r>
              <a:rPr lang="en-US" altLang="ja-JP" smtClean="0">
                <a:latin typeface="VL ゴシック" pitchFamily="1" charset="-128"/>
                <a:ea typeface="VL ゴシック" pitchFamily="1" charset="-128"/>
              </a:rPr>
              <a:t>hoge h2;</a:t>
            </a:r>
          </a:p>
          <a:p>
            <a:r>
              <a:rPr lang="en-US" altLang="ja-JP" smtClean="0">
                <a:solidFill>
                  <a:srgbClr val="FF0000"/>
                </a:solidFill>
                <a:latin typeface="VL ゴシック" pitchFamily="1" charset="-128"/>
                <a:ea typeface="VL ゴシック" pitchFamily="1" charset="-128"/>
              </a:rPr>
              <a:t>boost::swap</a:t>
            </a:r>
            <a:r>
              <a:rPr lang="en-US" altLang="ja-JP" smtClean="0">
                <a:latin typeface="VL ゴシック" pitchFamily="1" charset="-128"/>
                <a:ea typeface="VL ゴシック" pitchFamily="1" charset="-128"/>
              </a:rPr>
              <a:t>(h1, h2);</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smtClean="0"/>
              <a:t>メタ関数の例</a:t>
            </a:r>
            <a:endParaRPr kumimoji="1" lang="ja-JP" altLang="en-US"/>
          </a:p>
        </p:txBody>
      </p:sp>
      <p:sp>
        <p:nvSpPr>
          <p:cNvPr id="3" name="コンテンツ プレースホルダ 2"/>
          <p:cNvSpPr>
            <a:spLocks noGrp="1"/>
          </p:cNvSpPr>
          <p:nvPr>
            <p:ph idx="1"/>
          </p:nvPr>
        </p:nvSpPr>
        <p:spPr>
          <a:xfrm>
            <a:off x="0" y="857232"/>
            <a:ext cx="9144000" cy="6000768"/>
          </a:xfrm>
        </p:spPr>
        <p:txBody>
          <a:bodyPr>
            <a:normAutofit fontScale="85000" lnSpcReduction="10000"/>
          </a:bodyPr>
          <a:lstStyle/>
          <a:p>
            <a:pPr>
              <a:buNone/>
            </a:pPr>
            <a:r>
              <a:rPr kumimoji="1" lang="en-US" altLang="ja-JP" smtClean="0"/>
              <a:t>T</a:t>
            </a:r>
            <a:r>
              <a:rPr kumimoji="1" lang="ja-JP" altLang="en-US" smtClean="0"/>
              <a:t>型を受け取り、</a:t>
            </a:r>
            <a:r>
              <a:rPr kumimoji="1" lang="en-US" altLang="ja-JP" smtClean="0"/>
              <a:t> N</a:t>
            </a:r>
            <a:r>
              <a:rPr kumimoji="1" lang="ja-JP" altLang="en-US" smtClean="0"/>
              <a:t>個の</a:t>
            </a:r>
            <a:r>
              <a:rPr kumimoji="1" lang="en-US" altLang="ja-JP" smtClean="0"/>
              <a:t>*(</a:t>
            </a:r>
            <a:r>
              <a:rPr kumimoji="1" lang="ja-JP" altLang="en-US" smtClean="0"/>
              <a:t>ポインタ</a:t>
            </a:r>
            <a:r>
              <a:rPr kumimoji="1" lang="en-US" altLang="ja-JP" smtClean="0"/>
              <a:t>)</a:t>
            </a:r>
            <a:r>
              <a:rPr kumimoji="1" lang="ja-JP" altLang="en-US" smtClean="0"/>
              <a:t>付加した 型を返すメタ関数</a:t>
            </a:r>
            <a:endParaRPr kumimoji="1" lang="en-US" altLang="ja-JP" smtClean="0"/>
          </a:p>
          <a:p>
            <a:pPr>
              <a:buNone/>
            </a:pPr>
            <a:endParaRPr lang="en-US" altLang="ja-JP" sz="1100" smtClean="0"/>
          </a:p>
          <a:p>
            <a:pPr>
              <a:buNone/>
            </a:pPr>
            <a:r>
              <a:rPr lang="en-US" altLang="ja-JP" sz="2800" smtClean="0">
                <a:latin typeface="Courier New" pitchFamily="49" charset="0"/>
                <a:cs typeface="Courier New" pitchFamily="49" charset="0"/>
              </a:rPr>
              <a:t>template &lt;class </a:t>
            </a:r>
            <a:r>
              <a:rPr lang="en-US" altLang="ja-JP" sz="2800" smtClean="0">
                <a:solidFill>
                  <a:srgbClr val="FF0000"/>
                </a:solidFill>
                <a:latin typeface="Courier New" pitchFamily="49" charset="0"/>
                <a:cs typeface="Courier New" pitchFamily="49" charset="0"/>
              </a:rPr>
              <a:t>T</a:t>
            </a:r>
            <a:r>
              <a:rPr lang="en-US" altLang="ja-JP" sz="2800" smtClean="0">
                <a:latin typeface="Courier New" pitchFamily="49" charset="0"/>
                <a:cs typeface="Courier New" pitchFamily="49" charset="0"/>
              </a:rPr>
              <a:t>, int </a:t>
            </a:r>
            <a:r>
              <a:rPr lang="en-US" altLang="ja-JP" sz="2800" smtClean="0">
                <a:solidFill>
                  <a:srgbClr val="FF0000"/>
                </a:solidFill>
                <a:latin typeface="Courier New" pitchFamily="49" charset="0"/>
                <a:cs typeface="Courier New" pitchFamily="49" charset="0"/>
              </a:rPr>
              <a:t>N</a:t>
            </a:r>
            <a:r>
              <a:rPr lang="en-US" altLang="ja-JP" sz="2800" smtClean="0">
                <a:latin typeface="Courier New" pitchFamily="49" charset="0"/>
                <a:cs typeface="Courier New" pitchFamily="49" charset="0"/>
              </a:rPr>
              <a:t>&gt; // </a:t>
            </a:r>
            <a:r>
              <a:rPr lang="ja-JP" altLang="en-US" sz="2800" smtClean="0">
                <a:latin typeface="Courier New" pitchFamily="49" charset="0"/>
                <a:cs typeface="Courier New" pitchFamily="49" charset="0"/>
              </a:rPr>
              <a:t>パラメータ</a:t>
            </a:r>
            <a:endParaRPr lang="en-US" altLang="ja-JP" sz="2800" smtClean="0">
              <a:latin typeface="Courier New" pitchFamily="49" charset="0"/>
              <a:cs typeface="Courier New" pitchFamily="49" charset="0"/>
            </a:endParaRPr>
          </a:p>
          <a:p>
            <a:pPr>
              <a:buNone/>
            </a:pPr>
            <a:r>
              <a:rPr lang="en-US" altLang="ja-JP" sz="2800" smtClean="0">
                <a:latin typeface="Courier New" pitchFamily="49" charset="0"/>
                <a:cs typeface="Courier New" pitchFamily="49" charset="0"/>
              </a:rPr>
              <a:t>struct add_ptrs {</a:t>
            </a:r>
          </a:p>
          <a:p>
            <a:pPr>
              <a:buNone/>
            </a:pPr>
            <a:r>
              <a:rPr lang="en-US" altLang="ja-JP" sz="2800" smtClean="0">
                <a:latin typeface="Courier New" pitchFamily="49" charset="0"/>
                <a:cs typeface="Courier New" pitchFamily="49" charset="0"/>
              </a:rPr>
              <a:t>  // </a:t>
            </a:r>
            <a:r>
              <a:rPr lang="ja-JP" altLang="en-US" sz="2800" smtClean="0">
                <a:latin typeface="Courier New" pitchFamily="49" charset="0"/>
                <a:cs typeface="Courier New" pitchFamily="49" charset="0"/>
              </a:rPr>
              <a:t>再帰</a:t>
            </a:r>
            <a:endParaRPr lang="en-US" altLang="ja-JP" sz="2800" smtClean="0">
              <a:latin typeface="Courier New" pitchFamily="49" charset="0"/>
              <a:cs typeface="Courier New" pitchFamily="49" charset="0"/>
            </a:endParaRPr>
          </a:p>
          <a:p>
            <a:pPr>
              <a:buNone/>
            </a:pPr>
            <a:r>
              <a:rPr lang="en-US" altLang="ja-JP" sz="2800" smtClean="0">
                <a:latin typeface="Courier New" pitchFamily="49" charset="0"/>
                <a:cs typeface="Courier New" pitchFamily="49" charset="0"/>
              </a:rPr>
              <a:t>  typedef typename </a:t>
            </a:r>
            <a:r>
              <a:rPr lang="en-US" altLang="ja-JP" sz="2800" smtClean="0">
                <a:solidFill>
                  <a:srgbClr val="FF0000"/>
                </a:solidFill>
                <a:latin typeface="Courier New" pitchFamily="49" charset="0"/>
                <a:cs typeface="Courier New" pitchFamily="49" charset="0"/>
              </a:rPr>
              <a:t>add_ptrs&lt;T</a:t>
            </a:r>
            <a:r>
              <a:rPr lang="en-US" altLang="ja-JP" sz="2800" smtClean="0">
                <a:solidFill>
                  <a:srgbClr val="00B050"/>
                </a:solidFill>
                <a:latin typeface="Courier New" pitchFamily="49" charset="0"/>
                <a:cs typeface="Courier New" pitchFamily="49" charset="0"/>
              </a:rPr>
              <a:t>*</a:t>
            </a:r>
            <a:r>
              <a:rPr lang="en-US" altLang="ja-JP" sz="2800" smtClean="0">
                <a:solidFill>
                  <a:srgbClr val="FF0000"/>
                </a:solidFill>
                <a:latin typeface="Courier New" pitchFamily="49" charset="0"/>
                <a:cs typeface="Courier New" pitchFamily="49" charset="0"/>
              </a:rPr>
              <a:t>, N-1&gt;::type</a:t>
            </a:r>
            <a:r>
              <a:rPr lang="en-US" altLang="ja-JP" sz="2800" smtClean="0">
                <a:latin typeface="Courier New" pitchFamily="49" charset="0"/>
                <a:cs typeface="Courier New" pitchFamily="49" charset="0"/>
              </a:rPr>
              <a:t> type;</a:t>
            </a:r>
          </a:p>
          <a:p>
            <a:pPr>
              <a:buNone/>
            </a:pPr>
            <a:r>
              <a:rPr lang="en-US" altLang="ja-JP" sz="2800" smtClean="0">
                <a:latin typeface="Courier New" pitchFamily="49" charset="0"/>
                <a:cs typeface="Courier New" pitchFamily="49" charset="0"/>
              </a:rPr>
              <a:t>};</a:t>
            </a:r>
          </a:p>
          <a:p>
            <a:pPr>
              <a:buNone/>
            </a:pPr>
            <a:endParaRPr lang="en-US" altLang="ja-JP" sz="2800" smtClean="0">
              <a:latin typeface="Courier New" pitchFamily="49" charset="0"/>
              <a:cs typeface="Courier New" pitchFamily="49" charset="0"/>
            </a:endParaRPr>
          </a:p>
          <a:p>
            <a:pPr>
              <a:buNone/>
            </a:pPr>
            <a:r>
              <a:rPr lang="en-US" altLang="ja-JP" sz="2800" smtClean="0">
                <a:latin typeface="Courier New" pitchFamily="49" charset="0"/>
                <a:cs typeface="Courier New" pitchFamily="49" charset="0"/>
              </a:rPr>
              <a:t>template &lt;class T&gt;</a:t>
            </a:r>
          </a:p>
          <a:p>
            <a:pPr>
              <a:buNone/>
            </a:pPr>
            <a:r>
              <a:rPr lang="en-US" altLang="ja-JP" sz="2800" smtClean="0">
                <a:latin typeface="Courier New" pitchFamily="49" charset="0"/>
                <a:cs typeface="Courier New" pitchFamily="49" charset="0"/>
              </a:rPr>
              <a:t>struct add_ptrs&lt;T, </a:t>
            </a:r>
            <a:r>
              <a:rPr lang="en-US" altLang="ja-JP" sz="2800" smtClean="0">
                <a:solidFill>
                  <a:srgbClr val="FF0000"/>
                </a:solidFill>
                <a:latin typeface="Courier New" pitchFamily="49" charset="0"/>
                <a:cs typeface="Courier New" pitchFamily="49" charset="0"/>
              </a:rPr>
              <a:t>0</a:t>
            </a:r>
            <a:r>
              <a:rPr lang="en-US" altLang="ja-JP" sz="2800" smtClean="0">
                <a:latin typeface="Courier New" pitchFamily="49" charset="0"/>
                <a:cs typeface="Courier New" pitchFamily="49" charset="0"/>
              </a:rPr>
              <a:t>&gt; { // </a:t>
            </a:r>
            <a:r>
              <a:rPr lang="ja-JP" altLang="en-US" sz="2800" smtClean="0">
                <a:latin typeface="Courier New" pitchFamily="49" charset="0"/>
                <a:cs typeface="Courier New" pitchFamily="49" charset="0"/>
              </a:rPr>
              <a:t>条件分岐</a:t>
            </a:r>
            <a:endParaRPr lang="en-US" altLang="ja-JP" sz="2800" smtClean="0">
              <a:latin typeface="Courier New" pitchFamily="49" charset="0"/>
              <a:cs typeface="Courier New" pitchFamily="49" charset="0"/>
            </a:endParaRPr>
          </a:p>
          <a:p>
            <a:pPr>
              <a:buNone/>
            </a:pPr>
            <a:r>
              <a:rPr lang="en-US" altLang="ja-JP" sz="2800" smtClean="0">
                <a:latin typeface="Courier New" pitchFamily="49" charset="0"/>
                <a:cs typeface="Courier New" pitchFamily="49" charset="0"/>
              </a:rPr>
              <a:t>  typedef </a:t>
            </a:r>
            <a:r>
              <a:rPr lang="en-US" altLang="ja-JP" sz="2800" smtClean="0">
                <a:solidFill>
                  <a:srgbClr val="FF0000"/>
                </a:solidFill>
                <a:latin typeface="Courier New" pitchFamily="49" charset="0"/>
                <a:cs typeface="Courier New" pitchFamily="49" charset="0"/>
              </a:rPr>
              <a:t>T</a:t>
            </a:r>
            <a:r>
              <a:rPr lang="en-US" altLang="ja-JP" sz="2800" smtClean="0">
                <a:latin typeface="Courier New" pitchFamily="49" charset="0"/>
                <a:cs typeface="Courier New" pitchFamily="49" charset="0"/>
              </a:rPr>
              <a:t> type; // </a:t>
            </a:r>
            <a:r>
              <a:rPr lang="ja-JP" altLang="en-US" sz="2800" smtClean="0">
                <a:latin typeface="Courier New" pitchFamily="49" charset="0"/>
                <a:cs typeface="Courier New" pitchFamily="49" charset="0"/>
              </a:rPr>
              <a:t>戻り値</a:t>
            </a:r>
            <a:endParaRPr lang="en-US" altLang="ja-JP" sz="2800" smtClean="0">
              <a:latin typeface="Courier New" pitchFamily="49" charset="0"/>
              <a:cs typeface="Courier New" pitchFamily="49" charset="0"/>
            </a:endParaRPr>
          </a:p>
          <a:p>
            <a:pPr>
              <a:buNone/>
            </a:pPr>
            <a:r>
              <a:rPr lang="en-US" altLang="ja-JP" sz="2800" smtClean="0">
                <a:latin typeface="Courier New" pitchFamily="49" charset="0"/>
                <a:cs typeface="Courier New" pitchFamily="49" charset="0"/>
              </a:rPr>
              <a:t>};</a:t>
            </a:r>
          </a:p>
          <a:p>
            <a:pPr>
              <a:buNone/>
            </a:pPr>
            <a:endParaRPr lang="en-US" altLang="ja-JP" sz="2800" smtClean="0">
              <a:latin typeface="Courier New" pitchFamily="49" charset="0"/>
              <a:cs typeface="Courier New" pitchFamily="49" charset="0"/>
            </a:endParaRPr>
          </a:p>
          <a:p>
            <a:pPr>
              <a:buNone/>
            </a:pPr>
            <a:r>
              <a:rPr lang="en-US" altLang="ja-JP" sz="2800" smtClean="0">
                <a:latin typeface="Courier New" pitchFamily="49" charset="0"/>
                <a:cs typeface="Courier New" pitchFamily="49" charset="0"/>
              </a:rPr>
              <a:t>typedef </a:t>
            </a:r>
            <a:r>
              <a:rPr lang="en-US" altLang="ja-JP" sz="2800" smtClean="0">
                <a:solidFill>
                  <a:srgbClr val="FF0000"/>
                </a:solidFill>
                <a:latin typeface="Courier New" pitchFamily="49" charset="0"/>
                <a:cs typeface="Courier New" pitchFamily="49" charset="0"/>
              </a:rPr>
              <a:t>add_ptrs&lt;int, 3&gt;::type</a:t>
            </a:r>
            <a:r>
              <a:rPr lang="en-US" altLang="ja-JP" sz="2800" smtClean="0">
                <a:latin typeface="Courier New" pitchFamily="49" charset="0"/>
                <a:cs typeface="Courier New" pitchFamily="49" charset="0"/>
              </a:rPr>
              <a:t> type; // </a:t>
            </a:r>
            <a:r>
              <a:rPr lang="ja-JP" altLang="en-US" sz="2800" smtClean="0">
                <a:latin typeface="Courier New" pitchFamily="49" charset="0"/>
                <a:cs typeface="Courier New" pitchFamily="49" charset="0"/>
              </a:rPr>
              <a:t>呼び出し</a:t>
            </a:r>
            <a:endParaRPr lang="en-US" altLang="ja-JP" sz="2800" smtClean="0">
              <a:latin typeface="Courier New" pitchFamily="49" charset="0"/>
              <a:cs typeface="Courier New" pitchFamily="49" charset="0"/>
            </a:endParaRPr>
          </a:p>
          <a:p>
            <a:pPr>
              <a:buNone/>
            </a:pPr>
            <a:r>
              <a:rPr lang="en-US" altLang="ja-JP" sz="2800" smtClean="0">
                <a:latin typeface="Courier New" pitchFamily="49" charset="0"/>
                <a:cs typeface="Courier New" pitchFamily="49" charset="0"/>
              </a:rPr>
              <a:t>// type == int***</a:t>
            </a:r>
            <a:endParaRPr kumimoji="1" lang="ja-JP" altLang="en-US">
              <a:latin typeface="Courier New" pitchFamily="49" charset="0"/>
              <a:cs typeface="Courier New" pitchFamily="49"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System</a:t>
            </a:r>
            <a:endParaRPr kumimoji="1" lang="ja-JP" altLang="en-US"/>
          </a:p>
        </p:txBody>
      </p:sp>
      <p:sp>
        <p:nvSpPr>
          <p:cNvPr id="3" name="コンテンツ プレースホルダ 2"/>
          <p:cNvSpPr>
            <a:spLocks noGrp="1"/>
          </p:cNvSpPr>
          <p:nvPr>
            <p:ph idx="1"/>
          </p:nvPr>
        </p:nvSpPr>
        <p:spPr>
          <a:xfrm>
            <a:off x="214282" y="714356"/>
            <a:ext cx="8572560" cy="500066"/>
          </a:xfrm>
        </p:spPr>
        <p:txBody>
          <a:bodyPr>
            <a:noAutofit/>
          </a:bodyPr>
          <a:lstStyle/>
          <a:p>
            <a:pPr>
              <a:buNone/>
            </a:pPr>
            <a:r>
              <a:rPr lang="ja-JP" altLang="en-US" sz="2400" smtClean="0"/>
              <a:t>各</a:t>
            </a:r>
            <a:r>
              <a:rPr lang="en-US" altLang="ja-JP" sz="2400" smtClean="0"/>
              <a:t>OS</a:t>
            </a:r>
            <a:r>
              <a:rPr lang="ja-JP" altLang="en-US" sz="2400" smtClean="0"/>
              <a:t>のエラーコードをラップして汎用化</a:t>
            </a:r>
            <a:endParaRPr lang="en-US" altLang="ja-JP" sz="2400" smtClean="0"/>
          </a:p>
        </p:txBody>
      </p:sp>
      <p:sp>
        <p:nvSpPr>
          <p:cNvPr id="4" name="テキスト ボックス 3"/>
          <p:cNvSpPr txBox="1"/>
          <p:nvPr/>
        </p:nvSpPr>
        <p:spPr>
          <a:xfrm>
            <a:off x="142844" y="1352496"/>
            <a:ext cx="8858312" cy="5355312"/>
          </a:xfrm>
          <a:prstGeom prst="rect">
            <a:avLst/>
          </a:prstGeom>
          <a:noFill/>
          <a:ln>
            <a:solidFill>
              <a:schemeClr val="tx1"/>
            </a:solidFill>
          </a:ln>
        </p:spPr>
        <p:txBody>
          <a:bodyPr wrap="square" rtlCol="0">
            <a:spAutoFit/>
          </a:bodyPr>
          <a:lstStyle/>
          <a:p>
            <a:r>
              <a:rPr lang="en-US" altLang="ja-JP" smtClean="0">
                <a:latin typeface="VL ゴシック" pitchFamily="1" charset="-128"/>
                <a:ea typeface="VL ゴシック" pitchFamily="1" charset="-128"/>
              </a:rPr>
              <a:t>namespace sys = boost::system;</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try {</a:t>
            </a:r>
          </a:p>
          <a:p>
            <a:r>
              <a:rPr lang="en-US" altLang="ja-JP" smtClean="0">
                <a:latin typeface="VL ゴシック" pitchFamily="1" charset="-128"/>
                <a:ea typeface="VL ゴシック" pitchFamily="1" charset="-128"/>
              </a:rPr>
              <a:t>  // OS</a:t>
            </a:r>
            <a:r>
              <a:rPr lang="ja-JP" altLang="en-US" smtClean="0">
                <a:latin typeface="VL ゴシック" pitchFamily="1" charset="-128"/>
                <a:ea typeface="VL ゴシック" pitchFamily="1" charset="-128"/>
              </a:rPr>
              <a:t>固有の</a:t>
            </a:r>
            <a:r>
              <a:rPr lang="en-US" altLang="ja-JP" smtClean="0">
                <a:latin typeface="VL ゴシック" pitchFamily="1" charset="-128"/>
                <a:ea typeface="VL ゴシック" pitchFamily="1" charset="-128"/>
              </a:rPr>
              <a:t>API</a:t>
            </a:r>
            <a:r>
              <a:rPr lang="ja-JP" altLang="en-US" smtClean="0">
                <a:latin typeface="VL ゴシック" pitchFamily="1" charset="-128"/>
                <a:ea typeface="VL ゴシック" pitchFamily="1" charset="-128"/>
              </a:rPr>
              <a:t>でエラーが発生したら</a:t>
            </a:r>
          </a:p>
          <a:p>
            <a:r>
              <a:rPr lang="ja-JP" altLang="en-US" smtClean="0">
                <a:latin typeface="VL ゴシック" pitchFamily="1" charset="-128"/>
                <a:ea typeface="VL ゴシック" pitchFamily="1" charset="-128"/>
              </a:rPr>
              <a:t>  </a:t>
            </a:r>
            <a:r>
              <a:rPr lang="en-US" altLang="ja-JP" smtClean="0">
                <a:latin typeface="VL ゴシック" pitchFamily="1" charset="-128"/>
                <a:ea typeface="VL ゴシック" pitchFamily="1" charset="-128"/>
              </a:rPr>
              <a:t>WSADATA wsa_data;</a:t>
            </a:r>
          </a:p>
          <a:p>
            <a:r>
              <a:rPr lang="en-US" altLang="ja-JP" smtClean="0">
                <a:latin typeface="VL ゴシック" pitchFamily="1" charset="-128"/>
                <a:ea typeface="VL ゴシック" pitchFamily="1" charset="-128"/>
              </a:rPr>
              <a:t>  int result = WSAStartup(MAKEWORD(2, 0), &amp;wsa_data);</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  // error_code</a:t>
            </a:r>
            <a:r>
              <a:rPr lang="ja-JP" altLang="en-US" smtClean="0">
                <a:latin typeface="VL ゴシック" pitchFamily="1" charset="-128"/>
                <a:ea typeface="VL ゴシック" pitchFamily="1" charset="-128"/>
              </a:rPr>
              <a:t>で</a:t>
            </a:r>
            <a:r>
              <a:rPr lang="en-US" altLang="ja-JP" smtClean="0">
                <a:latin typeface="VL ゴシック" pitchFamily="1" charset="-128"/>
                <a:ea typeface="VL ゴシック" pitchFamily="1" charset="-128"/>
              </a:rPr>
              <a:t>OS</a:t>
            </a:r>
            <a:r>
              <a:rPr lang="ja-JP" altLang="en-US" smtClean="0">
                <a:latin typeface="VL ゴシック" pitchFamily="1" charset="-128"/>
                <a:ea typeface="VL ゴシック" pitchFamily="1" charset="-128"/>
              </a:rPr>
              <a:t>固有のエラー情報を取得して</a:t>
            </a:r>
            <a:r>
              <a:rPr lang="en-US" altLang="ja-JP" smtClean="0">
                <a:latin typeface="VL ゴシック" pitchFamily="1" charset="-128"/>
                <a:ea typeface="VL ゴシック" pitchFamily="1" charset="-128"/>
              </a:rPr>
              <a:t>system_error</a:t>
            </a:r>
            <a:r>
              <a:rPr lang="ja-JP" altLang="en-US" smtClean="0">
                <a:latin typeface="VL ゴシック" pitchFamily="1" charset="-128"/>
                <a:ea typeface="VL ゴシック" pitchFamily="1" charset="-128"/>
              </a:rPr>
              <a:t>例外を投げる</a:t>
            </a:r>
          </a:p>
          <a:p>
            <a:r>
              <a:rPr lang="ja-JP" altLang="en-US" smtClean="0">
                <a:latin typeface="VL ゴシック" pitchFamily="1" charset="-128"/>
                <a:ea typeface="VL ゴシック" pitchFamily="1" charset="-128"/>
              </a:rPr>
              <a:t>  </a:t>
            </a:r>
            <a:r>
              <a:rPr lang="en-US" altLang="ja-JP" smtClean="0">
                <a:latin typeface="VL ゴシック" pitchFamily="1" charset="-128"/>
                <a:ea typeface="VL ゴシック" pitchFamily="1" charset="-128"/>
              </a:rPr>
              <a:t>if (result != 0) {</a:t>
            </a:r>
          </a:p>
          <a:p>
            <a:r>
              <a:rPr lang="en-US" altLang="ja-JP" smtClean="0">
                <a:latin typeface="VL ゴシック" pitchFamily="1" charset="-128"/>
                <a:ea typeface="VL ゴシック" pitchFamily="1" charset="-128"/>
              </a:rPr>
              <a:t>    throw sys::</a:t>
            </a:r>
            <a:r>
              <a:rPr lang="en-US" altLang="ja-JP" smtClean="0">
                <a:solidFill>
                  <a:srgbClr val="FF0000"/>
                </a:solidFill>
                <a:latin typeface="VL ゴシック" pitchFamily="1" charset="-128"/>
                <a:ea typeface="VL ゴシック" pitchFamily="1" charset="-128"/>
              </a:rPr>
              <a:t>system_error</a:t>
            </a:r>
            <a:r>
              <a:rPr lang="en-US" altLang="ja-JP" smtClean="0">
                <a:latin typeface="VL ゴシック" pitchFamily="1" charset="-128"/>
                <a:ea typeface="VL ゴシック" pitchFamily="1" charset="-128"/>
              </a:rPr>
              <a:t>(</a:t>
            </a:r>
          </a:p>
          <a:p>
            <a:r>
              <a:rPr lang="en-US" altLang="ja-JP" smtClean="0">
                <a:latin typeface="VL ゴシック" pitchFamily="1" charset="-128"/>
                <a:ea typeface="VL ゴシック" pitchFamily="1" charset="-128"/>
              </a:rPr>
              <a:t>            sys::</a:t>
            </a:r>
            <a:r>
              <a:rPr lang="en-US" altLang="ja-JP" smtClean="0">
                <a:solidFill>
                  <a:srgbClr val="FF0000"/>
                </a:solidFill>
                <a:latin typeface="VL ゴシック" pitchFamily="1" charset="-128"/>
                <a:ea typeface="VL ゴシック" pitchFamily="1" charset="-128"/>
              </a:rPr>
              <a:t>error_code</a:t>
            </a:r>
            <a:r>
              <a:rPr lang="en-US" altLang="ja-JP" smtClean="0">
                <a:latin typeface="VL ゴシック" pitchFamily="1" charset="-128"/>
                <a:ea typeface="VL ゴシック" pitchFamily="1" charset="-128"/>
              </a:rPr>
              <a:t>(result,</a:t>
            </a:r>
          </a:p>
          <a:p>
            <a:r>
              <a:rPr lang="en-US" altLang="ja-JP" smtClean="0">
                <a:latin typeface="VL ゴシック" pitchFamily="1" charset="-128"/>
                <a:ea typeface="VL ゴシック" pitchFamily="1" charset="-128"/>
              </a:rPr>
              <a:t>                            sys::error_category::get_system_category()),</a:t>
            </a:r>
          </a:p>
          <a:p>
            <a:r>
              <a:rPr lang="en-US" altLang="ja-JP" smtClean="0">
                <a:latin typeface="VL ゴシック" pitchFamily="1" charset="-128"/>
                <a:ea typeface="VL ゴシック" pitchFamily="1" charset="-128"/>
              </a:rPr>
              <a:t>            "winsock");</a:t>
            </a:r>
          </a:p>
          <a:p>
            <a:r>
              <a:rPr lang="en-US" altLang="ja-JP" smtClean="0">
                <a:latin typeface="VL ゴシック" pitchFamily="1" charset="-128"/>
                <a:ea typeface="VL ゴシック" pitchFamily="1" charset="-128"/>
              </a:rPr>
              <a:t>  }</a:t>
            </a:r>
          </a:p>
          <a:p>
            <a:r>
              <a:rPr lang="en-US" altLang="ja-JP" smtClean="0">
                <a:latin typeface="VL ゴシック" pitchFamily="1" charset="-128"/>
                <a:ea typeface="VL ゴシック" pitchFamily="1" charset="-128"/>
              </a:rPr>
              <a:t>}</a:t>
            </a:r>
          </a:p>
          <a:p>
            <a:r>
              <a:rPr lang="en-US" altLang="ja-JP" smtClean="0">
                <a:latin typeface="VL ゴシック" pitchFamily="1" charset="-128"/>
                <a:ea typeface="VL ゴシック" pitchFamily="1" charset="-128"/>
              </a:rPr>
              <a:t>catch (sys::</a:t>
            </a:r>
            <a:r>
              <a:rPr lang="en-US" altLang="ja-JP" smtClean="0">
                <a:solidFill>
                  <a:srgbClr val="FF0000"/>
                </a:solidFill>
                <a:latin typeface="VL ゴシック" pitchFamily="1" charset="-128"/>
                <a:ea typeface="VL ゴシック" pitchFamily="1" charset="-128"/>
              </a:rPr>
              <a:t>system_error</a:t>
            </a:r>
            <a:r>
              <a:rPr lang="en-US" altLang="ja-JP" smtClean="0">
                <a:latin typeface="VL ゴシック" pitchFamily="1" charset="-128"/>
                <a:ea typeface="VL ゴシック" pitchFamily="1" charset="-128"/>
              </a:rPr>
              <a:t>&amp; e) {</a:t>
            </a:r>
          </a:p>
          <a:p>
            <a:r>
              <a:rPr lang="en-US" altLang="ja-JP" smtClean="0">
                <a:latin typeface="VL ゴシック" pitchFamily="1" charset="-128"/>
                <a:ea typeface="VL ゴシック" pitchFamily="1" charset="-128"/>
              </a:rPr>
              <a:t>  cout &lt;&lt; e.code() &lt;&lt; "," &lt;&lt; e.what() &lt;&lt; endl;</a:t>
            </a:r>
          </a:p>
          <a:p>
            <a:r>
              <a:rPr lang="en-US" altLang="ja-JP" smtClean="0">
                <a:latin typeface="VL ゴシック" pitchFamily="1" charset="-128"/>
                <a:ea typeface="VL ゴシック" pitchFamily="1" charset="-128"/>
              </a:rPr>
              <a:t>  throw;</a:t>
            </a:r>
          </a:p>
          <a:p>
            <a:r>
              <a:rPr lang="en-US" altLang="ja-JP" smtClean="0">
                <a:latin typeface="VL ゴシック" pitchFamily="1" charset="-128"/>
                <a:ea typeface="VL ゴシック" pitchFamily="1" charset="-128"/>
              </a:rPr>
              <a:t>}</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Test</a:t>
            </a:r>
            <a:endParaRPr kumimoji="1" lang="ja-JP" altLang="en-US"/>
          </a:p>
        </p:txBody>
      </p:sp>
      <p:sp>
        <p:nvSpPr>
          <p:cNvPr id="3" name="コンテンツ プレースホルダ 2"/>
          <p:cNvSpPr>
            <a:spLocks noGrp="1"/>
          </p:cNvSpPr>
          <p:nvPr>
            <p:ph idx="1"/>
          </p:nvPr>
        </p:nvSpPr>
        <p:spPr>
          <a:xfrm>
            <a:off x="214282" y="714356"/>
            <a:ext cx="8572560" cy="500066"/>
          </a:xfrm>
        </p:spPr>
        <p:txBody>
          <a:bodyPr>
            <a:noAutofit/>
          </a:bodyPr>
          <a:lstStyle/>
          <a:p>
            <a:pPr>
              <a:buNone/>
            </a:pPr>
            <a:r>
              <a:rPr lang="ja-JP" altLang="en-US" sz="2400" smtClean="0"/>
              <a:t>テストライブラリ</a:t>
            </a:r>
            <a:endParaRPr lang="en-US" altLang="ja-JP" sz="2400" smtClean="0"/>
          </a:p>
        </p:txBody>
      </p:sp>
      <p:sp>
        <p:nvSpPr>
          <p:cNvPr id="4" name="テキスト ボックス 3"/>
          <p:cNvSpPr txBox="1"/>
          <p:nvPr/>
        </p:nvSpPr>
        <p:spPr>
          <a:xfrm>
            <a:off x="71406" y="1142984"/>
            <a:ext cx="8858312" cy="5632311"/>
          </a:xfrm>
          <a:prstGeom prst="rect">
            <a:avLst/>
          </a:prstGeom>
          <a:noFill/>
          <a:ln>
            <a:solidFill>
              <a:schemeClr val="tx1"/>
            </a:solidFill>
          </a:ln>
        </p:spPr>
        <p:txBody>
          <a:bodyPr wrap="square" rtlCol="0">
            <a:spAutoFit/>
          </a:bodyPr>
          <a:lstStyle/>
          <a:p>
            <a:r>
              <a:rPr lang="en-US" altLang="ja-JP" smtClean="0">
                <a:latin typeface="VL ゴシック" pitchFamily="1" charset="-128"/>
                <a:ea typeface="VL ゴシック" pitchFamily="1" charset="-128"/>
              </a:rPr>
              <a:t>using namespace boost::unit_test_framework;</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void size_test()</a:t>
            </a:r>
          </a:p>
          <a:p>
            <a:r>
              <a:rPr lang="en-US" altLang="ja-JP" smtClean="0">
                <a:latin typeface="VL ゴシック" pitchFamily="1" charset="-128"/>
                <a:ea typeface="VL ゴシック" pitchFamily="1" charset="-128"/>
              </a:rPr>
              <a:t>{</a:t>
            </a:r>
          </a:p>
          <a:p>
            <a:r>
              <a:rPr lang="en-US" altLang="ja-JP" smtClean="0">
                <a:latin typeface="VL ゴシック" pitchFamily="1" charset="-128"/>
                <a:ea typeface="VL ゴシック" pitchFamily="1" charset="-128"/>
              </a:rPr>
              <a:t>  std::vector&lt;int&gt; v;</a:t>
            </a:r>
          </a:p>
          <a:p>
            <a:r>
              <a:rPr lang="en-US" altLang="ja-JP" smtClean="0">
                <a:latin typeface="VL ゴシック" pitchFamily="1" charset="-128"/>
                <a:ea typeface="VL ゴシック" pitchFamily="1" charset="-128"/>
              </a:rPr>
              <a:t>  const int size = v.size();</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  v.push_back(3);</a:t>
            </a:r>
          </a:p>
          <a:p>
            <a:r>
              <a:rPr lang="en-US" altLang="ja-JP" smtClean="0">
                <a:latin typeface="VL ゴシック" pitchFamily="1" charset="-128"/>
                <a:ea typeface="VL ゴシック" pitchFamily="1" charset="-128"/>
              </a:rPr>
              <a:t>  </a:t>
            </a:r>
            <a:r>
              <a:rPr lang="en-US" altLang="ja-JP" smtClean="0">
                <a:solidFill>
                  <a:srgbClr val="FF0000"/>
                </a:solidFill>
                <a:latin typeface="VL ゴシック" pitchFamily="1" charset="-128"/>
                <a:ea typeface="VL ゴシック" pitchFamily="1" charset="-128"/>
              </a:rPr>
              <a:t>BOOST_CHECK_EQUAL(v.size(), size + 1);</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  v.pop_back();</a:t>
            </a:r>
          </a:p>
          <a:p>
            <a:r>
              <a:rPr lang="en-US" altLang="ja-JP" smtClean="0">
                <a:latin typeface="VL ゴシック" pitchFamily="1" charset="-128"/>
                <a:ea typeface="VL ゴシック" pitchFamily="1" charset="-128"/>
              </a:rPr>
              <a:t>  </a:t>
            </a:r>
            <a:r>
              <a:rPr lang="en-US" altLang="ja-JP" smtClean="0">
                <a:solidFill>
                  <a:srgbClr val="FF0000"/>
                </a:solidFill>
                <a:latin typeface="VL ゴシック" pitchFamily="1" charset="-128"/>
                <a:ea typeface="VL ゴシック" pitchFamily="1" charset="-128"/>
              </a:rPr>
              <a:t>BOOST_CHECK_EQUAL(v.size(), size);</a:t>
            </a:r>
          </a:p>
          <a:p>
            <a:r>
              <a:rPr lang="en-US" altLang="ja-JP" smtClean="0">
                <a:latin typeface="VL ゴシック" pitchFamily="1" charset="-128"/>
                <a:ea typeface="VL ゴシック" pitchFamily="1" charset="-128"/>
              </a:rPr>
              <a:t>}</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test_suite* init_unit_test_suite(int argc, char* argv[])</a:t>
            </a:r>
          </a:p>
          <a:p>
            <a:r>
              <a:rPr lang="en-US" altLang="ja-JP" smtClean="0">
                <a:latin typeface="VL ゴシック" pitchFamily="1" charset="-128"/>
                <a:ea typeface="VL ゴシック" pitchFamily="1" charset="-128"/>
              </a:rPr>
              <a:t>{</a:t>
            </a:r>
          </a:p>
          <a:p>
            <a:r>
              <a:rPr lang="en-US" altLang="ja-JP" smtClean="0">
                <a:latin typeface="VL ゴシック" pitchFamily="1" charset="-128"/>
                <a:ea typeface="VL ゴシック" pitchFamily="1" charset="-128"/>
              </a:rPr>
              <a:t>  test_suite* test = BOOST_TEST_SUITE("test");</a:t>
            </a:r>
          </a:p>
          <a:p>
            <a:r>
              <a:rPr lang="en-US" altLang="ja-JP" smtClean="0">
                <a:latin typeface="VL ゴシック" pitchFamily="1" charset="-128"/>
                <a:ea typeface="VL ゴシック" pitchFamily="1" charset="-128"/>
              </a:rPr>
              <a:t>  </a:t>
            </a:r>
            <a:r>
              <a:rPr lang="en-US" altLang="ja-JP" smtClean="0">
                <a:solidFill>
                  <a:srgbClr val="FF0000"/>
                </a:solidFill>
                <a:latin typeface="VL ゴシック" pitchFamily="1" charset="-128"/>
                <a:ea typeface="VL ゴシック" pitchFamily="1" charset="-128"/>
              </a:rPr>
              <a:t>test-&gt;add(BOOST_TEST_CASE(&amp;size_test));</a:t>
            </a:r>
          </a:p>
          <a:p>
            <a:r>
              <a:rPr lang="en-US" altLang="ja-JP" smtClean="0">
                <a:latin typeface="VL ゴシック" pitchFamily="1" charset="-128"/>
                <a:ea typeface="VL ゴシック" pitchFamily="1" charset="-128"/>
              </a:rPr>
              <a:t>  return test;</a:t>
            </a:r>
          </a:p>
          <a:p>
            <a:r>
              <a:rPr lang="en-US" altLang="ja-JP" smtClean="0">
                <a:latin typeface="VL ゴシック" pitchFamily="1" charset="-128"/>
                <a:ea typeface="VL ゴシック" pitchFamily="1" charset="-128"/>
              </a:rPr>
              <a:t>}</a:t>
            </a:r>
          </a:p>
        </p:txBody>
      </p:sp>
      <p:sp>
        <p:nvSpPr>
          <p:cNvPr id="5" name="テキスト ボックス 4"/>
          <p:cNvSpPr txBox="1"/>
          <p:nvPr/>
        </p:nvSpPr>
        <p:spPr>
          <a:xfrm>
            <a:off x="5643570" y="1142984"/>
            <a:ext cx="3286148" cy="923330"/>
          </a:xfrm>
          <a:prstGeom prst="rect">
            <a:avLst/>
          </a:prstGeom>
          <a:solidFill>
            <a:srgbClr val="00B050"/>
          </a:solidFill>
          <a:ln>
            <a:solidFill>
              <a:schemeClr val="tx1"/>
            </a:solidFill>
          </a:ln>
        </p:spPr>
        <p:txBody>
          <a:bodyPr wrap="square" rtlCol="0">
            <a:spAutoFit/>
          </a:bodyPr>
          <a:lstStyle/>
          <a:p>
            <a:r>
              <a:rPr kumimoji="1" lang="en-US" altLang="ja-JP" smtClean="0"/>
              <a:t>Running 1 test case…</a:t>
            </a:r>
          </a:p>
          <a:p>
            <a:endParaRPr lang="en-US" altLang="ja-JP" smtClean="0"/>
          </a:p>
          <a:p>
            <a:r>
              <a:rPr kumimoji="1" lang="en-US" altLang="ja-JP" smtClean="0"/>
              <a:t>*** No errors detected</a:t>
            </a:r>
            <a:endParaRPr kumimoji="1" lang="ja-JP" alt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Thread</a:t>
            </a:r>
            <a:endParaRPr kumimoji="1" lang="ja-JP" altLang="en-US"/>
          </a:p>
        </p:txBody>
      </p:sp>
      <p:sp>
        <p:nvSpPr>
          <p:cNvPr id="3" name="コンテンツ プレースホルダ 2"/>
          <p:cNvSpPr>
            <a:spLocks noGrp="1"/>
          </p:cNvSpPr>
          <p:nvPr>
            <p:ph idx="1"/>
          </p:nvPr>
        </p:nvSpPr>
        <p:spPr>
          <a:xfrm>
            <a:off x="214282" y="714356"/>
            <a:ext cx="8572560" cy="500066"/>
          </a:xfrm>
        </p:spPr>
        <p:txBody>
          <a:bodyPr>
            <a:noAutofit/>
          </a:bodyPr>
          <a:lstStyle/>
          <a:p>
            <a:pPr>
              <a:buNone/>
            </a:pPr>
            <a:r>
              <a:rPr lang="ja-JP" altLang="en-US" sz="2400" smtClean="0"/>
              <a:t>スレッド</a:t>
            </a:r>
            <a:endParaRPr lang="en-US" altLang="ja-JP" sz="2400" smtClean="0"/>
          </a:p>
        </p:txBody>
      </p:sp>
      <p:sp>
        <p:nvSpPr>
          <p:cNvPr id="4" name="テキスト ボックス 3"/>
          <p:cNvSpPr txBox="1"/>
          <p:nvPr/>
        </p:nvSpPr>
        <p:spPr>
          <a:xfrm>
            <a:off x="142844" y="1352496"/>
            <a:ext cx="8858312" cy="2862322"/>
          </a:xfrm>
          <a:prstGeom prst="rect">
            <a:avLst/>
          </a:prstGeom>
          <a:noFill/>
          <a:ln>
            <a:solidFill>
              <a:schemeClr val="tx1"/>
            </a:solidFill>
          </a:ln>
        </p:spPr>
        <p:txBody>
          <a:bodyPr wrap="square" rtlCol="0">
            <a:spAutoFit/>
          </a:bodyPr>
          <a:lstStyle/>
          <a:p>
            <a:r>
              <a:rPr lang="en-US" altLang="ja-JP" smtClean="0">
                <a:latin typeface="VL ゴシック" pitchFamily="1" charset="-128"/>
                <a:ea typeface="VL ゴシック" pitchFamily="1" charset="-128"/>
              </a:rPr>
              <a:t>void hello()</a:t>
            </a:r>
          </a:p>
          <a:p>
            <a:r>
              <a:rPr lang="en-US" altLang="ja-JP" smtClean="0">
                <a:latin typeface="VL ゴシック" pitchFamily="1" charset="-128"/>
                <a:ea typeface="VL ゴシック" pitchFamily="1" charset="-128"/>
              </a:rPr>
              <a:t>{</a:t>
            </a:r>
          </a:p>
          <a:p>
            <a:r>
              <a:rPr lang="en-US" altLang="ja-JP" smtClean="0">
                <a:latin typeface="VL ゴシック" pitchFamily="1" charset="-128"/>
                <a:ea typeface="VL ゴシック" pitchFamily="1" charset="-128"/>
              </a:rPr>
              <a:t>  cout &lt;&lt; "Hello Concurrent World" &lt;&lt; endl;</a:t>
            </a:r>
          </a:p>
          <a:p>
            <a:r>
              <a:rPr lang="en-US" altLang="ja-JP" smtClean="0">
                <a:latin typeface="VL ゴシック" pitchFamily="1" charset="-128"/>
                <a:ea typeface="VL ゴシック" pitchFamily="1" charset="-128"/>
              </a:rPr>
              <a:t>}</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int main()</a:t>
            </a:r>
          </a:p>
          <a:p>
            <a:r>
              <a:rPr lang="en-US" altLang="ja-JP" smtClean="0">
                <a:latin typeface="VL ゴシック" pitchFamily="1" charset="-128"/>
                <a:ea typeface="VL ゴシック" pitchFamily="1" charset="-128"/>
              </a:rPr>
              <a:t>{</a:t>
            </a:r>
          </a:p>
          <a:p>
            <a:r>
              <a:rPr lang="en-US" altLang="ja-JP" smtClean="0">
                <a:latin typeface="VL ゴシック" pitchFamily="1" charset="-128"/>
                <a:ea typeface="VL ゴシック" pitchFamily="1" charset="-128"/>
              </a:rPr>
              <a:t>  </a:t>
            </a:r>
            <a:r>
              <a:rPr lang="en-US" altLang="ja-JP" smtClean="0">
                <a:solidFill>
                  <a:srgbClr val="FF0000"/>
                </a:solidFill>
                <a:latin typeface="VL ゴシック" pitchFamily="1" charset="-128"/>
                <a:ea typeface="VL ゴシック" pitchFamily="1" charset="-128"/>
              </a:rPr>
              <a:t>boost::thread t(hello)</a:t>
            </a:r>
            <a:r>
              <a:rPr lang="en-US" altLang="ja-JP" smtClean="0">
                <a:latin typeface="VL ゴシック" pitchFamily="1" charset="-128"/>
                <a:ea typeface="VL ゴシック" pitchFamily="1" charset="-128"/>
              </a:rPr>
              <a:t>;</a:t>
            </a:r>
          </a:p>
          <a:p>
            <a:r>
              <a:rPr lang="en-US" altLang="ja-JP" smtClean="0">
                <a:latin typeface="VL ゴシック" pitchFamily="1" charset="-128"/>
                <a:ea typeface="VL ゴシック" pitchFamily="1" charset="-128"/>
              </a:rPr>
              <a:t>  t.join();</a:t>
            </a:r>
          </a:p>
          <a:p>
            <a:r>
              <a:rPr lang="en-US" altLang="ja-JP" smtClean="0">
                <a:latin typeface="VL ゴシック" pitchFamily="1" charset="-128"/>
                <a:ea typeface="VL ゴシック" pitchFamily="1" charset="-128"/>
              </a:rPr>
              <a:t>}</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Timer</a:t>
            </a:r>
            <a:endParaRPr kumimoji="1" lang="ja-JP" altLang="en-US"/>
          </a:p>
        </p:txBody>
      </p:sp>
      <p:sp>
        <p:nvSpPr>
          <p:cNvPr id="3" name="コンテンツ プレースホルダ 2"/>
          <p:cNvSpPr>
            <a:spLocks noGrp="1"/>
          </p:cNvSpPr>
          <p:nvPr>
            <p:ph idx="1"/>
          </p:nvPr>
        </p:nvSpPr>
        <p:spPr>
          <a:xfrm>
            <a:off x="214282" y="714356"/>
            <a:ext cx="8572560" cy="500066"/>
          </a:xfrm>
        </p:spPr>
        <p:txBody>
          <a:bodyPr>
            <a:noAutofit/>
          </a:bodyPr>
          <a:lstStyle/>
          <a:p>
            <a:pPr>
              <a:buNone/>
            </a:pPr>
            <a:r>
              <a:rPr lang="ja-JP" altLang="en-US" sz="2400" smtClean="0"/>
              <a:t>簡単な時間計測</a:t>
            </a:r>
            <a:endParaRPr lang="en-US" altLang="ja-JP" sz="2400" smtClean="0"/>
          </a:p>
        </p:txBody>
      </p:sp>
      <p:sp>
        <p:nvSpPr>
          <p:cNvPr id="4" name="テキスト ボックス 3"/>
          <p:cNvSpPr txBox="1"/>
          <p:nvPr/>
        </p:nvSpPr>
        <p:spPr>
          <a:xfrm>
            <a:off x="142844" y="1352496"/>
            <a:ext cx="8858312" cy="1477328"/>
          </a:xfrm>
          <a:prstGeom prst="rect">
            <a:avLst/>
          </a:prstGeom>
          <a:noFill/>
          <a:ln>
            <a:solidFill>
              <a:schemeClr val="tx1"/>
            </a:solidFill>
          </a:ln>
        </p:spPr>
        <p:txBody>
          <a:bodyPr wrap="square" rtlCol="0">
            <a:spAutoFit/>
          </a:bodyPr>
          <a:lstStyle/>
          <a:p>
            <a:r>
              <a:rPr lang="en-US" altLang="ja-JP" smtClean="0">
                <a:solidFill>
                  <a:srgbClr val="FF0000"/>
                </a:solidFill>
                <a:latin typeface="VL ゴシック" pitchFamily="1" charset="-128"/>
                <a:ea typeface="VL ゴシック" pitchFamily="1" charset="-128"/>
              </a:rPr>
              <a:t>boost::timer t</a:t>
            </a:r>
            <a:r>
              <a:rPr lang="en-US" altLang="ja-JP" smtClean="0">
                <a:latin typeface="VL ゴシック" pitchFamily="1" charset="-128"/>
                <a:ea typeface="VL ゴシック" pitchFamily="1" charset="-128"/>
              </a:rPr>
              <a:t>;</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 </a:t>
            </a:r>
            <a:r>
              <a:rPr lang="ja-JP" altLang="en-US" smtClean="0">
                <a:latin typeface="VL ゴシック" pitchFamily="1" charset="-128"/>
                <a:ea typeface="VL ゴシック" pitchFamily="1" charset="-128"/>
              </a:rPr>
              <a:t>時間のかかる処理</a:t>
            </a:r>
            <a:r>
              <a:rPr lang="en-US" altLang="ja-JP" smtClean="0">
                <a:latin typeface="VL ゴシック" pitchFamily="1" charset="-128"/>
                <a:ea typeface="VL ゴシック" pitchFamily="1" charset="-128"/>
              </a:rPr>
              <a:t>...</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cout &lt;&lt; "</a:t>
            </a:r>
            <a:r>
              <a:rPr lang="ja-JP" altLang="en-US" smtClean="0">
                <a:latin typeface="VL ゴシック" pitchFamily="1" charset="-128"/>
                <a:ea typeface="VL ゴシック" pitchFamily="1" charset="-128"/>
              </a:rPr>
              <a:t>処理時間 </a:t>
            </a:r>
            <a:r>
              <a:rPr lang="en-US" altLang="ja-JP" smtClean="0">
                <a:latin typeface="VL ゴシック" pitchFamily="1" charset="-128"/>
                <a:ea typeface="VL ゴシック" pitchFamily="1" charset="-128"/>
              </a:rPr>
              <a:t>: " &lt;&lt; </a:t>
            </a:r>
            <a:r>
              <a:rPr lang="en-US" altLang="ja-JP" smtClean="0">
                <a:solidFill>
                  <a:srgbClr val="FF0000"/>
                </a:solidFill>
                <a:latin typeface="VL ゴシック" pitchFamily="1" charset="-128"/>
                <a:ea typeface="VL ゴシック" pitchFamily="1" charset="-128"/>
              </a:rPr>
              <a:t>t.elapsed()</a:t>
            </a:r>
            <a:r>
              <a:rPr lang="en-US" altLang="ja-JP" smtClean="0">
                <a:latin typeface="VL ゴシック" pitchFamily="1" charset="-128"/>
                <a:ea typeface="VL ゴシック" pitchFamily="1" charset="-128"/>
              </a:rPr>
              <a:t> &lt;&lt; "</a:t>
            </a:r>
            <a:r>
              <a:rPr lang="ja-JP" altLang="en-US" smtClean="0">
                <a:latin typeface="VL ゴシック" pitchFamily="1" charset="-128"/>
                <a:ea typeface="VL ゴシック" pitchFamily="1" charset="-128"/>
              </a:rPr>
              <a:t>秒</a:t>
            </a:r>
            <a:r>
              <a:rPr lang="en-US" altLang="ja-JP" smtClean="0">
                <a:latin typeface="VL ゴシック" pitchFamily="1" charset="-128"/>
                <a:ea typeface="VL ゴシック" pitchFamily="1" charset="-128"/>
              </a:rPr>
              <a:t>" &lt;&lt; endl;</a:t>
            </a:r>
          </a:p>
        </p:txBody>
      </p:sp>
      <p:sp>
        <p:nvSpPr>
          <p:cNvPr id="5" name="テキスト ボックス 4"/>
          <p:cNvSpPr txBox="1"/>
          <p:nvPr/>
        </p:nvSpPr>
        <p:spPr>
          <a:xfrm>
            <a:off x="142844" y="3071810"/>
            <a:ext cx="3286148" cy="369332"/>
          </a:xfrm>
          <a:prstGeom prst="rect">
            <a:avLst/>
          </a:prstGeom>
          <a:solidFill>
            <a:srgbClr val="00B050"/>
          </a:solidFill>
          <a:ln>
            <a:solidFill>
              <a:schemeClr val="tx1"/>
            </a:solidFill>
          </a:ln>
        </p:spPr>
        <p:txBody>
          <a:bodyPr wrap="square" rtlCol="0">
            <a:spAutoFit/>
          </a:bodyPr>
          <a:lstStyle/>
          <a:p>
            <a:r>
              <a:rPr kumimoji="1" lang="ja-JP" altLang="en-US" smtClean="0"/>
              <a:t>処理時間 </a:t>
            </a:r>
            <a:r>
              <a:rPr kumimoji="1" lang="en-US" altLang="ja-JP" smtClean="0"/>
              <a:t>: 3.109</a:t>
            </a:r>
            <a:r>
              <a:rPr kumimoji="1" lang="ja-JP" altLang="en-US" smtClean="0"/>
              <a:t>秒</a:t>
            </a:r>
            <a:endParaRPr kumimoji="1" lang="ja-JP" alt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Tokenizer</a:t>
            </a:r>
            <a:endParaRPr kumimoji="1" lang="ja-JP" altLang="en-US"/>
          </a:p>
        </p:txBody>
      </p:sp>
      <p:sp>
        <p:nvSpPr>
          <p:cNvPr id="3" name="コンテンツ プレースホルダ 2"/>
          <p:cNvSpPr>
            <a:spLocks noGrp="1"/>
          </p:cNvSpPr>
          <p:nvPr>
            <p:ph idx="1"/>
          </p:nvPr>
        </p:nvSpPr>
        <p:spPr>
          <a:xfrm>
            <a:off x="214282" y="714356"/>
            <a:ext cx="8572560" cy="500066"/>
          </a:xfrm>
        </p:spPr>
        <p:txBody>
          <a:bodyPr>
            <a:noAutofit/>
          </a:bodyPr>
          <a:lstStyle/>
          <a:p>
            <a:pPr>
              <a:buNone/>
            </a:pPr>
            <a:r>
              <a:rPr lang="ja-JP" altLang="en-US" sz="2400" smtClean="0"/>
              <a:t>トークン分割</a:t>
            </a:r>
            <a:endParaRPr lang="en-US" altLang="ja-JP" sz="2400" smtClean="0"/>
          </a:p>
        </p:txBody>
      </p:sp>
      <p:sp>
        <p:nvSpPr>
          <p:cNvPr id="4" name="テキスト ボックス 3"/>
          <p:cNvSpPr txBox="1"/>
          <p:nvPr/>
        </p:nvSpPr>
        <p:spPr>
          <a:xfrm>
            <a:off x="142844" y="1352496"/>
            <a:ext cx="8858312" cy="1754326"/>
          </a:xfrm>
          <a:prstGeom prst="rect">
            <a:avLst/>
          </a:prstGeom>
          <a:noFill/>
          <a:ln>
            <a:solidFill>
              <a:schemeClr val="tx1"/>
            </a:solidFill>
          </a:ln>
        </p:spPr>
        <p:txBody>
          <a:bodyPr wrap="square" rtlCol="0">
            <a:spAutoFit/>
          </a:bodyPr>
          <a:lstStyle/>
          <a:p>
            <a:r>
              <a:rPr lang="en-US" altLang="ja-JP" smtClean="0">
                <a:latin typeface="VL ゴシック" pitchFamily="1" charset="-128"/>
                <a:ea typeface="VL ゴシック" pitchFamily="1" charset="-128"/>
              </a:rPr>
              <a:t>void disp(const string&amp; s) { cout &lt;&lt; s &lt;&lt; endl; }</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string s = "This is a pen";</a:t>
            </a:r>
          </a:p>
          <a:p>
            <a:r>
              <a:rPr lang="en-US" altLang="ja-JP" smtClean="0">
                <a:solidFill>
                  <a:srgbClr val="FF0000"/>
                </a:solidFill>
                <a:latin typeface="VL ゴシック" pitchFamily="1" charset="-128"/>
                <a:ea typeface="VL ゴシック" pitchFamily="1" charset="-128"/>
              </a:rPr>
              <a:t>boost::tokenizer&lt;&gt; tok(s)</a:t>
            </a:r>
            <a:r>
              <a:rPr lang="en-US" altLang="ja-JP" smtClean="0">
                <a:latin typeface="VL ゴシック" pitchFamily="1" charset="-128"/>
                <a:ea typeface="VL ゴシック" pitchFamily="1" charset="-128"/>
              </a:rPr>
              <a:t>;</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for_each(tok.</a:t>
            </a:r>
            <a:r>
              <a:rPr lang="en-US" altLang="ja-JP" smtClean="0">
                <a:solidFill>
                  <a:srgbClr val="FF0000"/>
                </a:solidFill>
                <a:latin typeface="VL ゴシック" pitchFamily="1" charset="-128"/>
                <a:ea typeface="VL ゴシック" pitchFamily="1" charset="-128"/>
              </a:rPr>
              <a:t>begin()</a:t>
            </a:r>
            <a:r>
              <a:rPr lang="en-US" altLang="ja-JP" smtClean="0">
                <a:latin typeface="VL ゴシック" pitchFamily="1" charset="-128"/>
                <a:ea typeface="VL ゴシック" pitchFamily="1" charset="-128"/>
              </a:rPr>
              <a:t>, tok.</a:t>
            </a:r>
            <a:r>
              <a:rPr lang="en-US" altLang="ja-JP" smtClean="0">
                <a:solidFill>
                  <a:srgbClr val="FF0000"/>
                </a:solidFill>
                <a:latin typeface="VL ゴシック" pitchFamily="1" charset="-128"/>
                <a:ea typeface="VL ゴシック" pitchFamily="1" charset="-128"/>
              </a:rPr>
              <a:t>end()</a:t>
            </a:r>
            <a:r>
              <a:rPr lang="en-US" altLang="ja-JP" smtClean="0">
                <a:latin typeface="VL ゴシック" pitchFamily="1" charset="-128"/>
                <a:ea typeface="VL ゴシック" pitchFamily="1" charset="-128"/>
              </a:rPr>
              <a:t>, disp);</a:t>
            </a:r>
          </a:p>
        </p:txBody>
      </p:sp>
      <p:sp>
        <p:nvSpPr>
          <p:cNvPr id="5" name="テキスト ボックス 4"/>
          <p:cNvSpPr txBox="1"/>
          <p:nvPr/>
        </p:nvSpPr>
        <p:spPr>
          <a:xfrm>
            <a:off x="142844" y="3300241"/>
            <a:ext cx="3286148" cy="1200329"/>
          </a:xfrm>
          <a:prstGeom prst="rect">
            <a:avLst/>
          </a:prstGeom>
          <a:solidFill>
            <a:srgbClr val="00B050"/>
          </a:solidFill>
          <a:ln>
            <a:solidFill>
              <a:schemeClr val="tx1"/>
            </a:solidFill>
          </a:ln>
        </p:spPr>
        <p:txBody>
          <a:bodyPr wrap="square" rtlCol="0">
            <a:spAutoFit/>
          </a:bodyPr>
          <a:lstStyle/>
          <a:p>
            <a:r>
              <a:rPr kumimoji="1" lang="en-US" altLang="ja-JP" smtClean="0"/>
              <a:t>This</a:t>
            </a:r>
          </a:p>
          <a:p>
            <a:r>
              <a:rPr lang="en-US" altLang="ja-JP" smtClean="0"/>
              <a:t>is</a:t>
            </a:r>
          </a:p>
          <a:p>
            <a:r>
              <a:rPr kumimoji="1" lang="en-US" altLang="ja-JP" smtClean="0"/>
              <a:t>a</a:t>
            </a:r>
          </a:p>
          <a:p>
            <a:r>
              <a:rPr lang="en-US" altLang="ja-JP" smtClean="0"/>
              <a:t>pen</a:t>
            </a:r>
            <a:endParaRPr kumimoji="1" lang="ja-JP" alt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Tribool</a:t>
            </a:r>
            <a:endParaRPr kumimoji="1" lang="ja-JP" altLang="en-US"/>
          </a:p>
        </p:txBody>
      </p:sp>
      <p:sp>
        <p:nvSpPr>
          <p:cNvPr id="3" name="コンテンツ プレースホルダ 2"/>
          <p:cNvSpPr>
            <a:spLocks noGrp="1"/>
          </p:cNvSpPr>
          <p:nvPr>
            <p:ph idx="1"/>
          </p:nvPr>
        </p:nvSpPr>
        <p:spPr>
          <a:xfrm>
            <a:off x="214282" y="714356"/>
            <a:ext cx="8572560" cy="500066"/>
          </a:xfrm>
        </p:spPr>
        <p:txBody>
          <a:bodyPr>
            <a:noAutofit/>
          </a:bodyPr>
          <a:lstStyle/>
          <a:p>
            <a:pPr>
              <a:buNone/>
            </a:pPr>
            <a:r>
              <a:rPr lang="en-US" altLang="ja-JP" sz="2400" smtClean="0"/>
              <a:t>3</a:t>
            </a:r>
            <a:r>
              <a:rPr lang="ja-JP" altLang="en-US" sz="2400" smtClean="0"/>
              <a:t>値</a:t>
            </a:r>
            <a:r>
              <a:rPr lang="en-US" altLang="ja-JP" sz="2400" smtClean="0"/>
              <a:t>bool</a:t>
            </a:r>
          </a:p>
        </p:txBody>
      </p:sp>
      <p:sp>
        <p:nvSpPr>
          <p:cNvPr id="4" name="テキスト ボックス 3"/>
          <p:cNvSpPr txBox="1"/>
          <p:nvPr/>
        </p:nvSpPr>
        <p:spPr>
          <a:xfrm>
            <a:off x="142844" y="1352496"/>
            <a:ext cx="8858312" cy="1477328"/>
          </a:xfrm>
          <a:prstGeom prst="rect">
            <a:avLst/>
          </a:prstGeom>
          <a:noFill/>
          <a:ln>
            <a:solidFill>
              <a:schemeClr val="tx1"/>
            </a:solidFill>
          </a:ln>
        </p:spPr>
        <p:txBody>
          <a:bodyPr wrap="square" rtlCol="0">
            <a:spAutoFit/>
          </a:bodyPr>
          <a:lstStyle/>
          <a:p>
            <a:r>
              <a:rPr lang="en-US" altLang="ja-JP" smtClean="0">
                <a:latin typeface="VL ゴシック" pitchFamily="1" charset="-128"/>
                <a:ea typeface="VL ゴシック" pitchFamily="1" charset="-128"/>
              </a:rPr>
              <a:t>using namespace boost::logic;</a:t>
            </a:r>
          </a:p>
          <a:p>
            <a:endParaRPr lang="en-US" altLang="ja-JP" smtClean="0">
              <a:latin typeface="VL ゴシック" pitchFamily="1" charset="-128"/>
              <a:ea typeface="VL ゴシック" pitchFamily="1" charset="-128"/>
            </a:endParaRPr>
          </a:p>
          <a:p>
            <a:r>
              <a:rPr lang="en-US" altLang="ja-JP" smtClean="0">
                <a:solidFill>
                  <a:srgbClr val="FF0000"/>
                </a:solidFill>
                <a:latin typeface="VL ゴシック" pitchFamily="1" charset="-128"/>
                <a:ea typeface="VL ゴシック" pitchFamily="1" charset="-128"/>
              </a:rPr>
              <a:t>tribool</a:t>
            </a:r>
            <a:r>
              <a:rPr lang="en-US" altLang="ja-JP" smtClean="0">
                <a:latin typeface="VL ゴシック" pitchFamily="1" charset="-128"/>
                <a:ea typeface="VL ゴシック" pitchFamily="1" charset="-128"/>
              </a:rPr>
              <a:t> a = true;  // </a:t>
            </a:r>
            <a:r>
              <a:rPr lang="ja-JP" altLang="en-US" smtClean="0">
                <a:latin typeface="VL ゴシック" pitchFamily="1" charset="-128"/>
                <a:ea typeface="VL ゴシック" pitchFamily="1" charset="-128"/>
              </a:rPr>
              <a:t>真</a:t>
            </a:r>
          </a:p>
          <a:p>
            <a:r>
              <a:rPr lang="en-US" altLang="ja-JP" smtClean="0">
                <a:latin typeface="VL ゴシック" pitchFamily="1" charset="-128"/>
                <a:ea typeface="VL ゴシック" pitchFamily="1" charset="-128"/>
              </a:rPr>
              <a:t>a = false;         // </a:t>
            </a:r>
            <a:r>
              <a:rPr lang="ja-JP" altLang="en-US" smtClean="0">
                <a:latin typeface="VL ゴシック" pitchFamily="1" charset="-128"/>
                <a:ea typeface="VL ゴシック" pitchFamily="1" charset="-128"/>
              </a:rPr>
              <a:t>偽</a:t>
            </a:r>
          </a:p>
          <a:p>
            <a:r>
              <a:rPr lang="en-US" altLang="ja-JP" smtClean="0">
                <a:latin typeface="VL ゴシック" pitchFamily="1" charset="-128"/>
                <a:ea typeface="VL ゴシック" pitchFamily="1" charset="-128"/>
              </a:rPr>
              <a:t>a = </a:t>
            </a:r>
            <a:r>
              <a:rPr lang="en-US" altLang="ja-JP" smtClean="0">
                <a:solidFill>
                  <a:srgbClr val="FF0000"/>
                </a:solidFill>
                <a:latin typeface="VL ゴシック" pitchFamily="1" charset="-128"/>
                <a:ea typeface="VL ゴシック" pitchFamily="1" charset="-128"/>
              </a:rPr>
              <a:t>indeterminate</a:t>
            </a:r>
            <a:r>
              <a:rPr lang="en-US" altLang="ja-JP" smtClean="0">
                <a:latin typeface="VL ゴシック" pitchFamily="1" charset="-128"/>
                <a:ea typeface="VL ゴシック" pitchFamily="1" charset="-128"/>
              </a:rPr>
              <a:t>; // </a:t>
            </a:r>
            <a:r>
              <a:rPr lang="ja-JP" altLang="en-US" smtClean="0">
                <a:latin typeface="VL ゴシック" pitchFamily="1" charset="-128"/>
                <a:ea typeface="VL ゴシック" pitchFamily="1" charset="-128"/>
              </a:rPr>
              <a:t>不定</a:t>
            </a:r>
            <a:endParaRPr lang="en-US" altLang="ja-JP" smtClean="0">
              <a:latin typeface="VL ゴシック" pitchFamily="1" charset="-128"/>
              <a:ea typeface="VL ゴシック" pitchFamily="1" charset="-128"/>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Tuple</a:t>
            </a:r>
            <a:endParaRPr kumimoji="1" lang="ja-JP" altLang="en-US"/>
          </a:p>
        </p:txBody>
      </p:sp>
      <p:sp>
        <p:nvSpPr>
          <p:cNvPr id="3" name="コンテンツ プレースホルダ 2"/>
          <p:cNvSpPr>
            <a:spLocks noGrp="1"/>
          </p:cNvSpPr>
          <p:nvPr>
            <p:ph idx="1"/>
          </p:nvPr>
        </p:nvSpPr>
        <p:spPr>
          <a:xfrm>
            <a:off x="214282" y="714356"/>
            <a:ext cx="8572560" cy="928694"/>
          </a:xfrm>
        </p:spPr>
        <p:txBody>
          <a:bodyPr>
            <a:noAutofit/>
          </a:bodyPr>
          <a:lstStyle/>
          <a:p>
            <a:pPr>
              <a:buNone/>
            </a:pPr>
            <a:r>
              <a:rPr lang="ja-JP" altLang="en-US" sz="2400" smtClean="0"/>
              <a:t>タプル</a:t>
            </a:r>
            <a:endParaRPr lang="en-US" altLang="ja-JP" sz="2400" smtClean="0"/>
          </a:p>
          <a:p>
            <a:pPr>
              <a:buNone/>
            </a:pPr>
            <a:r>
              <a:rPr lang="ja-JP" altLang="en-US" sz="2400" smtClean="0"/>
              <a:t>　</a:t>
            </a:r>
            <a:r>
              <a:rPr lang="en-US" altLang="ja-JP" sz="2400" smtClean="0"/>
              <a:t>std::pair</a:t>
            </a:r>
            <a:r>
              <a:rPr lang="ja-JP" altLang="en-US" sz="2400" smtClean="0"/>
              <a:t>は</a:t>
            </a:r>
            <a:r>
              <a:rPr lang="en-US" altLang="ja-JP" sz="2400" smtClean="0"/>
              <a:t>2</a:t>
            </a:r>
            <a:r>
              <a:rPr lang="ja-JP" altLang="en-US" sz="2400" smtClean="0"/>
              <a:t>つの値の組だが、</a:t>
            </a:r>
            <a:r>
              <a:rPr lang="en-US" altLang="ja-JP" sz="2400" smtClean="0"/>
              <a:t>tuple</a:t>
            </a:r>
            <a:r>
              <a:rPr lang="ja-JP" altLang="en-US" sz="2400" smtClean="0"/>
              <a:t>は</a:t>
            </a:r>
            <a:r>
              <a:rPr lang="en-US" altLang="ja-JP" sz="2400" smtClean="0"/>
              <a:t>3</a:t>
            </a:r>
            <a:r>
              <a:rPr lang="ja-JP" altLang="en-US" sz="2400" smtClean="0"/>
              <a:t>つ以上の値も可能</a:t>
            </a:r>
            <a:endParaRPr lang="en-US" altLang="ja-JP" sz="2400" smtClean="0"/>
          </a:p>
        </p:txBody>
      </p:sp>
      <p:sp>
        <p:nvSpPr>
          <p:cNvPr id="4" name="テキスト ボックス 3"/>
          <p:cNvSpPr txBox="1"/>
          <p:nvPr/>
        </p:nvSpPr>
        <p:spPr>
          <a:xfrm>
            <a:off x="142844" y="1735945"/>
            <a:ext cx="8858312" cy="3693319"/>
          </a:xfrm>
          <a:prstGeom prst="rect">
            <a:avLst/>
          </a:prstGeom>
          <a:noFill/>
          <a:ln>
            <a:solidFill>
              <a:schemeClr val="tx1"/>
            </a:solidFill>
          </a:ln>
        </p:spPr>
        <p:txBody>
          <a:bodyPr wrap="square" rtlCol="0">
            <a:spAutoFit/>
          </a:bodyPr>
          <a:lstStyle/>
          <a:p>
            <a:r>
              <a:rPr lang="en-US" altLang="ja-JP" smtClean="0">
                <a:latin typeface="VL ゴシック" pitchFamily="1" charset="-128"/>
                <a:ea typeface="VL ゴシック" pitchFamily="1" charset="-128"/>
              </a:rPr>
              <a:t>using namespace boost::tuples;</a:t>
            </a:r>
          </a:p>
          <a:p>
            <a:endParaRPr lang="en-US" altLang="ja-JP" smtClean="0">
              <a:latin typeface="VL ゴシック" pitchFamily="1" charset="-128"/>
              <a:ea typeface="VL ゴシック" pitchFamily="1" charset="-128"/>
            </a:endParaRPr>
          </a:p>
          <a:p>
            <a:r>
              <a:rPr lang="en-US" altLang="ja-JP" smtClean="0">
                <a:solidFill>
                  <a:srgbClr val="FF0000"/>
                </a:solidFill>
                <a:latin typeface="VL ゴシック" pitchFamily="1" charset="-128"/>
                <a:ea typeface="VL ゴシック" pitchFamily="1" charset="-128"/>
              </a:rPr>
              <a:t>tuple&lt;int, string, double&gt;</a:t>
            </a:r>
            <a:r>
              <a:rPr lang="en-US" altLang="ja-JP" smtClean="0">
                <a:latin typeface="VL ゴシック" pitchFamily="1" charset="-128"/>
                <a:ea typeface="VL ゴシック" pitchFamily="1" charset="-128"/>
              </a:rPr>
              <a:t> get_info() // </a:t>
            </a:r>
            <a:r>
              <a:rPr lang="ja-JP" altLang="en-US" smtClean="0">
                <a:latin typeface="VL ゴシック" pitchFamily="1" charset="-128"/>
                <a:ea typeface="VL ゴシック" pitchFamily="1" charset="-128"/>
              </a:rPr>
              <a:t>多値を返す関数</a:t>
            </a:r>
          </a:p>
          <a:p>
            <a:r>
              <a:rPr lang="en-US" altLang="ja-JP" smtClean="0">
                <a:latin typeface="VL ゴシック" pitchFamily="1" charset="-128"/>
                <a:ea typeface="VL ゴシック" pitchFamily="1" charset="-128"/>
              </a:rPr>
              <a:t>{</a:t>
            </a:r>
          </a:p>
          <a:p>
            <a:r>
              <a:rPr lang="en-US" altLang="ja-JP" smtClean="0">
                <a:latin typeface="VL ゴシック" pitchFamily="1" charset="-128"/>
                <a:ea typeface="VL ゴシック" pitchFamily="1" charset="-128"/>
              </a:rPr>
              <a:t>  return </a:t>
            </a:r>
            <a:r>
              <a:rPr lang="en-US" altLang="ja-JP" smtClean="0">
                <a:solidFill>
                  <a:srgbClr val="FF0000"/>
                </a:solidFill>
                <a:latin typeface="VL ゴシック" pitchFamily="1" charset="-128"/>
                <a:ea typeface="VL ゴシック" pitchFamily="1" charset="-128"/>
              </a:rPr>
              <a:t>make_tuple</a:t>
            </a:r>
            <a:r>
              <a:rPr lang="en-US" altLang="ja-JP" smtClean="0">
                <a:latin typeface="VL ゴシック" pitchFamily="1" charset="-128"/>
                <a:ea typeface="VL ゴシック" pitchFamily="1" charset="-128"/>
              </a:rPr>
              <a:t>(5, "Hello", 3.14);</a:t>
            </a:r>
          </a:p>
          <a:p>
            <a:r>
              <a:rPr lang="en-US" altLang="ja-JP" smtClean="0">
                <a:latin typeface="VL ゴシック" pitchFamily="1" charset="-128"/>
                <a:ea typeface="VL ゴシック" pitchFamily="1" charset="-128"/>
              </a:rPr>
              <a:t>}</a:t>
            </a:r>
          </a:p>
          <a:p>
            <a:endParaRPr lang="en-US" altLang="ja-JP" smtClean="0">
              <a:latin typeface="VL ゴシック" pitchFamily="1" charset="-128"/>
              <a:ea typeface="VL ゴシック" pitchFamily="1" charset="-128"/>
            </a:endParaRP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tuple&lt;int, string, double&gt; t = get_info();</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int n;</a:t>
            </a:r>
          </a:p>
          <a:p>
            <a:r>
              <a:rPr lang="en-US" altLang="ja-JP" smtClean="0">
                <a:latin typeface="VL ゴシック" pitchFamily="1" charset="-128"/>
                <a:ea typeface="VL ゴシック" pitchFamily="1" charset="-128"/>
              </a:rPr>
              <a:t>double d;</a:t>
            </a:r>
          </a:p>
          <a:p>
            <a:r>
              <a:rPr lang="en-US" altLang="ja-JP" smtClean="0">
                <a:solidFill>
                  <a:srgbClr val="FF0000"/>
                </a:solidFill>
                <a:latin typeface="VL ゴシック" pitchFamily="1" charset="-128"/>
                <a:ea typeface="VL ゴシック" pitchFamily="1" charset="-128"/>
              </a:rPr>
              <a:t>tie</a:t>
            </a:r>
            <a:r>
              <a:rPr lang="en-US" altLang="ja-JP" smtClean="0">
                <a:latin typeface="VL ゴシック" pitchFamily="1" charset="-128"/>
                <a:ea typeface="VL ゴシック" pitchFamily="1" charset="-128"/>
              </a:rPr>
              <a:t>(n, </a:t>
            </a:r>
            <a:r>
              <a:rPr lang="en-US" altLang="ja-JP" smtClean="0">
                <a:solidFill>
                  <a:srgbClr val="FF0000"/>
                </a:solidFill>
                <a:latin typeface="VL ゴシック" pitchFamily="1" charset="-128"/>
                <a:ea typeface="VL ゴシック" pitchFamily="1" charset="-128"/>
              </a:rPr>
              <a:t>ignore</a:t>
            </a:r>
            <a:r>
              <a:rPr lang="en-US" altLang="ja-JP" smtClean="0">
                <a:latin typeface="VL ゴシック" pitchFamily="1" charset="-128"/>
                <a:ea typeface="VL ゴシック" pitchFamily="1" charset="-128"/>
              </a:rPr>
              <a:t>, d) = get_info(); // </a:t>
            </a:r>
            <a:r>
              <a:rPr lang="ja-JP" altLang="en-US" smtClean="0">
                <a:latin typeface="VL ゴシック" pitchFamily="1" charset="-128"/>
                <a:ea typeface="VL ゴシック" pitchFamily="1" charset="-128"/>
              </a:rPr>
              <a:t>一部の値を取り出す</a:t>
            </a:r>
            <a:r>
              <a:rPr lang="en-US" altLang="ja-JP" smtClean="0">
                <a:latin typeface="VL ゴシック" pitchFamily="1" charset="-128"/>
                <a:ea typeface="VL ゴシック" pitchFamily="1" charset="-128"/>
              </a:rPr>
              <a:t>(2</a:t>
            </a:r>
            <a:r>
              <a:rPr lang="ja-JP" altLang="en-US" smtClean="0">
                <a:latin typeface="VL ゴシック" pitchFamily="1" charset="-128"/>
                <a:ea typeface="VL ゴシック" pitchFamily="1" charset="-128"/>
              </a:rPr>
              <a:t>番目はいらない</a:t>
            </a:r>
            <a:r>
              <a:rPr lang="en-US" altLang="ja-JP" smtClean="0">
                <a:latin typeface="VL ゴシック" pitchFamily="1" charset="-128"/>
                <a:ea typeface="VL ゴシック" pitchFamily="1" charset="-128"/>
              </a:rPr>
              <a:t>)</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Typeof</a:t>
            </a:r>
            <a:endParaRPr kumimoji="1" lang="ja-JP" altLang="en-US"/>
          </a:p>
        </p:txBody>
      </p:sp>
      <p:sp>
        <p:nvSpPr>
          <p:cNvPr id="3" name="コンテンツ プレースホルダ 2"/>
          <p:cNvSpPr>
            <a:spLocks noGrp="1"/>
          </p:cNvSpPr>
          <p:nvPr>
            <p:ph idx="1"/>
          </p:nvPr>
        </p:nvSpPr>
        <p:spPr>
          <a:xfrm>
            <a:off x="214282" y="714356"/>
            <a:ext cx="8572560" cy="928694"/>
          </a:xfrm>
        </p:spPr>
        <p:txBody>
          <a:bodyPr>
            <a:noAutofit/>
          </a:bodyPr>
          <a:lstStyle/>
          <a:p>
            <a:pPr>
              <a:buNone/>
            </a:pPr>
            <a:r>
              <a:rPr lang="ja-JP" altLang="en-US" sz="2400" smtClean="0"/>
              <a:t>型推論</a:t>
            </a:r>
            <a:endParaRPr lang="en-US" altLang="ja-JP" sz="2400" smtClean="0"/>
          </a:p>
          <a:p>
            <a:pPr>
              <a:buNone/>
            </a:pPr>
            <a:r>
              <a:rPr lang="ja-JP" altLang="en-US" sz="2400" smtClean="0"/>
              <a:t>　</a:t>
            </a:r>
            <a:r>
              <a:rPr lang="en-US" altLang="ja-JP" sz="2400" smtClean="0"/>
              <a:t>C++0x</a:t>
            </a:r>
            <a:r>
              <a:rPr lang="ja-JP" altLang="en-US" sz="2400" smtClean="0"/>
              <a:t>の</a:t>
            </a:r>
            <a:r>
              <a:rPr lang="en-US" altLang="ja-JP" sz="2400" smtClean="0"/>
              <a:t>auto</a:t>
            </a:r>
            <a:r>
              <a:rPr lang="ja-JP" altLang="en-US" sz="2400" smtClean="0"/>
              <a:t>と</a:t>
            </a:r>
            <a:r>
              <a:rPr lang="en-US" altLang="ja-JP" sz="2400" smtClean="0"/>
              <a:t>decltype</a:t>
            </a:r>
            <a:r>
              <a:rPr lang="ja-JP" altLang="en-US" sz="2400" smtClean="0"/>
              <a:t>をエミュレーション</a:t>
            </a:r>
            <a:endParaRPr lang="en-US" altLang="ja-JP" sz="2400" smtClean="0"/>
          </a:p>
        </p:txBody>
      </p:sp>
      <p:sp>
        <p:nvSpPr>
          <p:cNvPr id="4" name="テキスト ボックス 3"/>
          <p:cNvSpPr txBox="1"/>
          <p:nvPr/>
        </p:nvSpPr>
        <p:spPr>
          <a:xfrm>
            <a:off x="142844" y="1735945"/>
            <a:ext cx="8858312" cy="2031325"/>
          </a:xfrm>
          <a:prstGeom prst="rect">
            <a:avLst/>
          </a:prstGeom>
          <a:noFill/>
          <a:ln>
            <a:solidFill>
              <a:schemeClr val="tx1"/>
            </a:solidFill>
          </a:ln>
        </p:spPr>
        <p:txBody>
          <a:bodyPr wrap="square" rtlCol="0">
            <a:spAutoFit/>
          </a:bodyPr>
          <a:lstStyle/>
          <a:p>
            <a:r>
              <a:rPr lang="en-US" altLang="ja-JP" smtClean="0">
                <a:latin typeface="VL ゴシック" pitchFamily="1" charset="-128"/>
                <a:ea typeface="VL ゴシック" pitchFamily="1" charset="-128"/>
              </a:rPr>
              <a:t>int a;</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 </a:t>
            </a:r>
            <a:r>
              <a:rPr lang="ja-JP" altLang="en-US" smtClean="0">
                <a:latin typeface="VL ゴシック" pitchFamily="1" charset="-128"/>
                <a:ea typeface="VL ゴシック" pitchFamily="1" charset="-128"/>
              </a:rPr>
              <a:t>式の適用結果の型 </a:t>
            </a:r>
            <a:r>
              <a:rPr lang="en-US" altLang="ja-JP" smtClean="0">
                <a:latin typeface="VL ゴシック" pitchFamily="1" charset="-128"/>
                <a:ea typeface="VL ゴシック" pitchFamily="1" charset="-128"/>
              </a:rPr>
              <a:t>: int b = a + 2;</a:t>
            </a:r>
          </a:p>
          <a:p>
            <a:r>
              <a:rPr lang="en-US" altLang="ja-JP" smtClean="0">
                <a:solidFill>
                  <a:srgbClr val="FF0000"/>
                </a:solidFill>
                <a:latin typeface="VL ゴシック" pitchFamily="1" charset="-128"/>
                <a:ea typeface="VL ゴシック" pitchFamily="1" charset="-128"/>
              </a:rPr>
              <a:t>BOOST_TYPEOF(a + 2) </a:t>
            </a:r>
            <a:r>
              <a:rPr lang="en-US" altLang="ja-JP" smtClean="0">
                <a:latin typeface="VL ゴシック" pitchFamily="1" charset="-128"/>
                <a:ea typeface="VL ゴシック" pitchFamily="1" charset="-128"/>
              </a:rPr>
              <a:t>b = a + 2;</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 </a:t>
            </a:r>
            <a:r>
              <a:rPr lang="ja-JP" altLang="en-US" smtClean="0">
                <a:latin typeface="VL ゴシック" pitchFamily="1" charset="-128"/>
                <a:ea typeface="VL ゴシック" pitchFamily="1" charset="-128"/>
              </a:rPr>
              <a:t>右辺の式から左辺の型を推論 </a:t>
            </a:r>
            <a:r>
              <a:rPr lang="en-US" altLang="ja-JP" smtClean="0">
                <a:latin typeface="VL ゴシック" pitchFamily="1" charset="-128"/>
                <a:ea typeface="VL ゴシック" pitchFamily="1" charset="-128"/>
              </a:rPr>
              <a:t>: int c = b + 2;</a:t>
            </a:r>
          </a:p>
          <a:p>
            <a:r>
              <a:rPr lang="en-US" altLang="ja-JP" smtClean="0">
                <a:solidFill>
                  <a:srgbClr val="FF0000"/>
                </a:solidFill>
                <a:latin typeface="VL ゴシック" pitchFamily="1" charset="-128"/>
                <a:ea typeface="VL ゴシック" pitchFamily="1" charset="-128"/>
              </a:rPr>
              <a:t>BOOST_AUTO(c, b + 2)</a:t>
            </a:r>
            <a:r>
              <a:rPr lang="en-US" altLang="ja-JP" smtClean="0">
                <a:latin typeface="VL ゴシック" pitchFamily="1" charset="-128"/>
                <a:ea typeface="VL ゴシック" pitchFamily="1" charset="-128"/>
              </a:rPr>
              <a:t>;</a:t>
            </a:r>
          </a:p>
        </p:txBody>
      </p:sp>
      <p:sp>
        <p:nvSpPr>
          <p:cNvPr id="6" name="テキスト ボックス 5"/>
          <p:cNvSpPr txBox="1"/>
          <p:nvPr/>
        </p:nvSpPr>
        <p:spPr>
          <a:xfrm>
            <a:off x="142844" y="4612385"/>
            <a:ext cx="8858312" cy="2031325"/>
          </a:xfrm>
          <a:prstGeom prst="rect">
            <a:avLst/>
          </a:prstGeom>
          <a:noFill/>
          <a:ln>
            <a:solidFill>
              <a:schemeClr val="tx1"/>
            </a:solidFill>
          </a:ln>
        </p:spPr>
        <p:txBody>
          <a:bodyPr wrap="square" rtlCol="0">
            <a:spAutoFit/>
          </a:bodyPr>
          <a:lstStyle/>
          <a:p>
            <a:r>
              <a:rPr lang="en-US" altLang="ja-JP" smtClean="0">
                <a:latin typeface="VL ゴシック" pitchFamily="1" charset="-128"/>
                <a:ea typeface="VL ゴシック" pitchFamily="1" charset="-128"/>
              </a:rPr>
              <a:t>int a;</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 </a:t>
            </a:r>
            <a:r>
              <a:rPr lang="ja-JP" altLang="en-US" smtClean="0">
                <a:latin typeface="VL ゴシック" pitchFamily="1" charset="-128"/>
                <a:ea typeface="VL ゴシック" pitchFamily="1" charset="-128"/>
              </a:rPr>
              <a:t>式の適用結果の型 </a:t>
            </a:r>
            <a:r>
              <a:rPr lang="en-US" altLang="ja-JP" smtClean="0">
                <a:latin typeface="VL ゴシック" pitchFamily="1" charset="-128"/>
                <a:ea typeface="VL ゴシック" pitchFamily="1" charset="-128"/>
              </a:rPr>
              <a:t>: int b = a + 2;</a:t>
            </a:r>
          </a:p>
          <a:p>
            <a:r>
              <a:rPr lang="en-US" altLang="ja-JP" smtClean="0">
                <a:solidFill>
                  <a:srgbClr val="FF0000"/>
                </a:solidFill>
                <a:latin typeface="VL ゴシック" pitchFamily="1" charset="-128"/>
                <a:ea typeface="VL ゴシック" pitchFamily="1" charset="-128"/>
              </a:rPr>
              <a:t>decltype(a + 2) </a:t>
            </a:r>
            <a:r>
              <a:rPr lang="en-US" altLang="ja-JP" smtClean="0">
                <a:latin typeface="VL ゴシック" pitchFamily="1" charset="-128"/>
                <a:ea typeface="VL ゴシック" pitchFamily="1" charset="-128"/>
              </a:rPr>
              <a:t>b = a + 2;</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 </a:t>
            </a:r>
            <a:r>
              <a:rPr lang="ja-JP" altLang="en-US" smtClean="0">
                <a:latin typeface="VL ゴシック" pitchFamily="1" charset="-128"/>
                <a:ea typeface="VL ゴシック" pitchFamily="1" charset="-128"/>
              </a:rPr>
              <a:t>右辺の式から左辺の型を推論 </a:t>
            </a:r>
            <a:r>
              <a:rPr lang="en-US" altLang="ja-JP" smtClean="0">
                <a:latin typeface="VL ゴシック" pitchFamily="1" charset="-128"/>
                <a:ea typeface="VL ゴシック" pitchFamily="1" charset="-128"/>
              </a:rPr>
              <a:t>: int c = b + 2;</a:t>
            </a:r>
          </a:p>
          <a:p>
            <a:r>
              <a:rPr lang="en-US" altLang="ja-JP" smtClean="0">
                <a:solidFill>
                  <a:srgbClr val="FF0000"/>
                </a:solidFill>
                <a:latin typeface="VL ゴシック" pitchFamily="1" charset="-128"/>
                <a:ea typeface="VL ゴシック" pitchFamily="1" charset="-128"/>
              </a:rPr>
              <a:t>auto c = b + 2)</a:t>
            </a:r>
            <a:r>
              <a:rPr lang="en-US" altLang="ja-JP" smtClean="0">
                <a:latin typeface="VL ゴシック" pitchFamily="1" charset="-128"/>
                <a:ea typeface="VL ゴシック" pitchFamily="1" charset="-128"/>
              </a:rPr>
              <a:t>;</a:t>
            </a:r>
          </a:p>
        </p:txBody>
      </p:sp>
      <p:sp>
        <p:nvSpPr>
          <p:cNvPr id="7" name="テキスト ボックス 6"/>
          <p:cNvSpPr txBox="1"/>
          <p:nvPr/>
        </p:nvSpPr>
        <p:spPr>
          <a:xfrm>
            <a:off x="142844" y="4110343"/>
            <a:ext cx="2538515" cy="461665"/>
          </a:xfrm>
          <a:prstGeom prst="rect">
            <a:avLst/>
          </a:prstGeom>
          <a:noFill/>
        </p:spPr>
        <p:txBody>
          <a:bodyPr wrap="none" rtlCol="0">
            <a:spAutoFit/>
          </a:bodyPr>
          <a:lstStyle/>
          <a:p>
            <a:r>
              <a:rPr kumimoji="1" lang="en-US" altLang="ja-JP" sz="2400" smtClean="0"/>
              <a:t>C++0x</a:t>
            </a:r>
            <a:r>
              <a:rPr kumimoji="1" lang="ja-JP" altLang="en-US" sz="2400" smtClean="0"/>
              <a:t>ではこうなる</a:t>
            </a:r>
            <a:endParaRPr kumimoji="1" lang="ja-JP" altLang="en-US" sz="240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uBLAS</a:t>
            </a:r>
            <a:endParaRPr kumimoji="1" lang="ja-JP" altLang="en-US"/>
          </a:p>
        </p:txBody>
      </p:sp>
      <p:sp>
        <p:nvSpPr>
          <p:cNvPr id="3" name="コンテンツ プレースホルダ 2"/>
          <p:cNvSpPr>
            <a:spLocks noGrp="1"/>
          </p:cNvSpPr>
          <p:nvPr>
            <p:ph idx="1"/>
          </p:nvPr>
        </p:nvSpPr>
        <p:spPr>
          <a:xfrm>
            <a:off x="214282" y="714356"/>
            <a:ext cx="8572560" cy="928694"/>
          </a:xfrm>
        </p:spPr>
        <p:txBody>
          <a:bodyPr>
            <a:noAutofit/>
          </a:bodyPr>
          <a:lstStyle/>
          <a:p>
            <a:pPr>
              <a:buNone/>
            </a:pPr>
            <a:r>
              <a:rPr lang="ja-JP" altLang="en-US" sz="2400" smtClean="0"/>
              <a:t>ベクトルや行列といった線形代数のライブラリ</a:t>
            </a:r>
            <a:endParaRPr lang="en-US" altLang="ja-JP" sz="2400" smtClean="0"/>
          </a:p>
          <a:p>
            <a:pPr>
              <a:buNone/>
            </a:pPr>
            <a:r>
              <a:rPr lang="ja-JP" altLang="en-US" sz="2400" smtClean="0"/>
              <a:t>　</a:t>
            </a:r>
            <a:r>
              <a:rPr lang="en-US" altLang="ja-JP" sz="2400" smtClean="0"/>
              <a:t>Expression Template</a:t>
            </a:r>
            <a:r>
              <a:rPr lang="ja-JP" altLang="en-US" sz="2400" smtClean="0"/>
              <a:t>で組まれているため高速なのが特徴</a:t>
            </a:r>
            <a:endParaRPr lang="en-US" altLang="ja-JP" sz="2400" smtClean="0"/>
          </a:p>
        </p:txBody>
      </p:sp>
      <p:sp>
        <p:nvSpPr>
          <p:cNvPr id="4" name="テキスト ボックス 3"/>
          <p:cNvSpPr txBox="1"/>
          <p:nvPr/>
        </p:nvSpPr>
        <p:spPr>
          <a:xfrm>
            <a:off x="142844" y="1735945"/>
            <a:ext cx="8858312" cy="4524315"/>
          </a:xfrm>
          <a:prstGeom prst="rect">
            <a:avLst/>
          </a:prstGeom>
          <a:noFill/>
          <a:ln>
            <a:solidFill>
              <a:schemeClr val="tx1"/>
            </a:solidFill>
          </a:ln>
        </p:spPr>
        <p:txBody>
          <a:bodyPr wrap="square" rtlCol="0">
            <a:spAutoFit/>
          </a:bodyPr>
          <a:lstStyle/>
          <a:p>
            <a:r>
              <a:rPr lang="en-US" altLang="ja-JP" smtClean="0">
                <a:latin typeface="VL ゴシック" pitchFamily="1" charset="-128"/>
                <a:ea typeface="VL ゴシック" pitchFamily="1" charset="-128"/>
              </a:rPr>
              <a:t>using namespace boost::numeric::ublas;</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vector&lt;double&gt; a(3);</a:t>
            </a:r>
          </a:p>
          <a:p>
            <a:r>
              <a:rPr lang="en-US" altLang="ja-JP" smtClean="0">
                <a:latin typeface="VL ゴシック" pitchFamily="1" charset="-128"/>
                <a:ea typeface="VL ゴシック" pitchFamily="1" charset="-128"/>
              </a:rPr>
              <a:t>a[0] = 0;</a:t>
            </a:r>
          </a:p>
          <a:p>
            <a:r>
              <a:rPr lang="en-US" altLang="ja-JP" smtClean="0">
                <a:latin typeface="VL ゴシック" pitchFamily="1" charset="-128"/>
                <a:ea typeface="VL ゴシック" pitchFamily="1" charset="-128"/>
              </a:rPr>
              <a:t>a[1] = 0;</a:t>
            </a:r>
          </a:p>
          <a:p>
            <a:r>
              <a:rPr lang="en-US" altLang="ja-JP" smtClean="0">
                <a:latin typeface="VL ゴシック" pitchFamily="1" charset="-128"/>
                <a:ea typeface="VL ゴシック" pitchFamily="1" charset="-128"/>
              </a:rPr>
              <a:t>a[2] = 0;</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vector&lt;double&gt; b(3);</a:t>
            </a:r>
          </a:p>
          <a:p>
            <a:r>
              <a:rPr lang="en-US" altLang="ja-JP" smtClean="0">
                <a:latin typeface="VL ゴシック" pitchFamily="1" charset="-128"/>
                <a:ea typeface="VL ゴシック" pitchFamily="1" charset="-128"/>
              </a:rPr>
              <a:t>b[0] = 10;</a:t>
            </a:r>
          </a:p>
          <a:p>
            <a:r>
              <a:rPr lang="en-US" altLang="ja-JP" smtClean="0">
                <a:latin typeface="VL ゴシック" pitchFamily="1" charset="-128"/>
                <a:ea typeface="VL ゴシック" pitchFamily="1" charset="-128"/>
              </a:rPr>
              <a:t>b[1] = 0;</a:t>
            </a:r>
          </a:p>
          <a:p>
            <a:r>
              <a:rPr lang="en-US" altLang="ja-JP" smtClean="0">
                <a:latin typeface="VL ゴシック" pitchFamily="1" charset="-128"/>
                <a:ea typeface="VL ゴシック" pitchFamily="1" charset="-128"/>
              </a:rPr>
              <a:t>b[2] = 0;</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vector&lt;double&gt; v = </a:t>
            </a:r>
            <a:r>
              <a:rPr lang="en-US" altLang="ja-JP" smtClean="0">
                <a:solidFill>
                  <a:srgbClr val="FF0000"/>
                </a:solidFill>
                <a:latin typeface="VL ゴシック" pitchFamily="1" charset="-128"/>
                <a:ea typeface="VL ゴシック" pitchFamily="1" charset="-128"/>
              </a:rPr>
              <a:t>b - a</a:t>
            </a:r>
            <a:r>
              <a:rPr lang="en-US" altLang="ja-JP" smtClean="0">
                <a:latin typeface="VL ゴシック" pitchFamily="1" charset="-128"/>
                <a:ea typeface="VL ゴシック" pitchFamily="1" charset="-128"/>
              </a:rPr>
              <a:t>; // </a:t>
            </a:r>
            <a:r>
              <a:rPr lang="ja-JP" altLang="en-US" smtClean="0">
                <a:latin typeface="VL ゴシック" pitchFamily="1" charset="-128"/>
                <a:ea typeface="VL ゴシック" pitchFamily="1" charset="-128"/>
              </a:rPr>
              <a:t>目的地へのベクトル</a:t>
            </a:r>
          </a:p>
          <a:p>
            <a:r>
              <a:rPr lang="en-US" altLang="ja-JP" smtClean="0">
                <a:latin typeface="VL ゴシック" pitchFamily="1" charset="-128"/>
                <a:ea typeface="VL ゴシック" pitchFamily="1" charset="-128"/>
              </a:rPr>
              <a:t>v = </a:t>
            </a:r>
            <a:r>
              <a:rPr lang="en-US" altLang="ja-JP" smtClean="0">
                <a:solidFill>
                  <a:srgbClr val="FF0000"/>
                </a:solidFill>
                <a:latin typeface="VL ゴシック" pitchFamily="1" charset="-128"/>
                <a:ea typeface="VL ゴシック" pitchFamily="1" charset="-128"/>
              </a:rPr>
              <a:t>v / norm_2(v)</a:t>
            </a:r>
            <a:r>
              <a:rPr lang="en-US" altLang="ja-JP" smtClean="0">
                <a:latin typeface="VL ゴシック" pitchFamily="1" charset="-128"/>
                <a:ea typeface="VL ゴシック" pitchFamily="1" charset="-128"/>
              </a:rPr>
              <a:t>;        // </a:t>
            </a:r>
            <a:r>
              <a:rPr lang="ja-JP" altLang="en-US" smtClean="0">
                <a:latin typeface="VL ゴシック" pitchFamily="1" charset="-128"/>
                <a:ea typeface="VL ゴシック" pitchFamily="1" charset="-128"/>
              </a:rPr>
              <a:t>正規化</a:t>
            </a:r>
          </a:p>
          <a:p>
            <a:endParaRPr lang="ja-JP" altLang="en-US"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std::cout &lt;&lt; v &lt;&lt; std::endl; // [3](1,0,0)</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Units</a:t>
            </a:r>
            <a:endParaRPr kumimoji="1" lang="ja-JP" altLang="en-US"/>
          </a:p>
        </p:txBody>
      </p:sp>
      <p:sp>
        <p:nvSpPr>
          <p:cNvPr id="3" name="コンテンツ プレースホルダ 2"/>
          <p:cNvSpPr>
            <a:spLocks noGrp="1"/>
          </p:cNvSpPr>
          <p:nvPr>
            <p:ph idx="1"/>
          </p:nvPr>
        </p:nvSpPr>
        <p:spPr>
          <a:xfrm>
            <a:off x="214282" y="714356"/>
            <a:ext cx="8572560" cy="500066"/>
          </a:xfrm>
        </p:spPr>
        <p:txBody>
          <a:bodyPr>
            <a:noAutofit/>
          </a:bodyPr>
          <a:lstStyle/>
          <a:p>
            <a:pPr>
              <a:buNone/>
            </a:pPr>
            <a:r>
              <a:rPr lang="ja-JP" altLang="en-US" sz="2400" smtClean="0"/>
              <a:t>単位計算</a:t>
            </a:r>
            <a:endParaRPr lang="en-US" altLang="ja-JP" sz="2400" smtClean="0"/>
          </a:p>
        </p:txBody>
      </p:sp>
      <p:sp>
        <p:nvSpPr>
          <p:cNvPr id="4" name="テキスト ボックス 3"/>
          <p:cNvSpPr txBox="1"/>
          <p:nvPr/>
        </p:nvSpPr>
        <p:spPr>
          <a:xfrm>
            <a:off x="142844" y="1352496"/>
            <a:ext cx="8858312" cy="1754326"/>
          </a:xfrm>
          <a:prstGeom prst="rect">
            <a:avLst/>
          </a:prstGeom>
          <a:noFill/>
          <a:ln>
            <a:solidFill>
              <a:schemeClr val="tx1"/>
            </a:solidFill>
          </a:ln>
        </p:spPr>
        <p:txBody>
          <a:bodyPr wrap="square" rtlCol="0">
            <a:spAutoFit/>
          </a:bodyPr>
          <a:lstStyle/>
          <a:p>
            <a:r>
              <a:rPr lang="en-US" altLang="ja-JP" smtClean="0">
                <a:latin typeface="VL ゴシック" pitchFamily="1" charset="-128"/>
                <a:ea typeface="VL ゴシック" pitchFamily="1" charset="-128"/>
              </a:rPr>
              <a:t>using namespace boost::units;</a:t>
            </a:r>
          </a:p>
          <a:p>
            <a:r>
              <a:rPr lang="en-US" altLang="ja-JP" smtClean="0">
                <a:latin typeface="VL ゴシック" pitchFamily="1" charset="-128"/>
                <a:ea typeface="VL ゴシック" pitchFamily="1" charset="-128"/>
              </a:rPr>
              <a:t>using namespace boost::units::si;</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quantity&lt;length&gt; x(</a:t>
            </a:r>
            <a:r>
              <a:rPr lang="en-US" altLang="ja-JP" smtClean="0">
                <a:solidFill>
                  <a:srgbClr val="FF0000"/>
                </a:solidFill>
                <a:latin typeface="VL ゴシック" pitchFamily="1" charset="-128"/>
                <a:ea typeface="VL ゴシック" pitchFamily="1" charset="-128"/>
              </a:rPr>
              <a:t>1.5 * meter</a:t>
            </a:r>
            <a:r>
              <a:rPr lang="en-US" altLang="ja-JP" smtClean="0">
                <a:latin typeface="VL ゴシック" pitchFamily="1" charset="-128"/>
                <a:ea typeface="VL ゴシック" pitchFamily="1" charset="-128"/>
              </a:rPr>
              <a:t>);         // 1.5m</a:t>
            </a:r>
          </a:p>
          <a:p>
            <a:r>
              <a:rPr lang="en-US" altLang="ja-JP" smtClean="0">
                <a:latin typeface="VL ゴシック" pitchFamily="1" charset="-128"/>
                <a:ea typeface="VL ゴシック" pitchFamily="1" charset="-128"/>
              </a:rPr>
              <a:t>quantity&lt;length&gt; y(</a:t>
            </a:r>
            <a:r>
              <a:rPr lang="en-US" altLang="ja-JP" smtClean="0">
                <a:solidFill>
                  <a:srgbClr val="FF0000"/>
                </a:solidFill>
                <a:latin typeface="VL ゴシック" pitchFamily="1" charset="-128"/>
                <a:ea typeface="VL ゴシック" pitchFamily="1" charset="-128"/>
              </a:rPr>
              <a:t>120 * centi * meter</a:t>
            </a:r>
            <a:r>
              <a:rPr lang="en-US" altLang="ja-JP" smtClean="0">
                <a:latin typeface="VL ゴシック" pitchFamily="1" charset="-128"/>
                <a:ea typeface="VL ゴシック" pitchFamily="1" charset="-128"/>
              </a:rPr>
              <a:t>); // 120cm</a:t>
            </a:r>
          </a:p>
          <a:p>
            <a:r>
              <a:rPr lang="en-US" altLang="ja-JP" smtClean="0">
                <a:latin typeface="VL ゴシック" pitchFamily="1" charset="-128"/>
                <a:ea typeface="VL ゴシック" pitchFamily="1" charset="-128"/>
              </a:rPr>
              <a:t>cout &lt;&lt; </a:t>
            </a:r>
            <a:r>
              <a:rPr lang="en-US" altLang="ja-JP" smtClean="0">
                <a:solidFill>
                  <a:srgbClr val="FF0000"/>
                </a:solidFill>
                <a:latin typeface="VL ゴシック" pitchFamily="1" charset="-128"/>
                <a:ea typeface="VL ゴシック" pitchFamily="1" charset="-128"/>
              </a:rPr>
              <a:t>x * y</a:t>
            </a:r>
            <a:r>
              <a:rPr lang="en-US" altLang="ja-JP" smtClean="0">
                <a:latin typeface="VL ゴシック" pitchFamily="1" charset="-128"/>
                <a:ea typeface="VL ゴシック" pitchFamily="1" charset="-128"/>
              </a:rPr>
              <a:t> &lt;&lt; endl; // </a:t>
            </a:r>
            <a:r>
              <a:rPr lang="ja-JP" altLang="en-US" smtClean="0">
                <a:latin typeface="VL ゴシック" pitchFamily="1" charset="-128"/>
                <a:ea typeface="VL ゴシック" pitchFamily="1" charset="-128"/>
              </a:rPr>
              <a:t>面積 </a:t>
            </a:r>
            <a:r>
              <a:rPr lang="en-US" altLang="ja-JP" smtClean="0">
                <a:latin typeface="VL ゴシック" pitchFamily="1" charset="-128"/>
                <a:ea typeface="VL ゴシック" pitchFamily="1" charset="-128"/>
              </a:rPr>
              <a:t>: 1.8 m^2</a:t>
            </a:r>
            <a:endParaRPr lang="ja-JP" altLang="en-US" smtClean="0">
              <a:latin typeface="VL ゴシック" pitchFamily="1" charset="-128"/>
              <a:ea typeface="VL ゴシック" pitchFamily="1" charset="-128"/>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smtClean="0"/>
              <a:t>では今度こそ</a:t>
            </a:r>
            <a:endParaRPr kumimoji="1" lang="ja-JP" altLang="en-US"/>
          </a:p>
        </p:txBody>
      </p:sp>
      <p:sp>
        <p:nvSpPr>
          <p:cNvPr id="3" name="コンテンツ プレースホルダ 2"/>
          <p:cNvSpPr>
            <a:spLocks noGrp="1"/>
          </p:cNvSpPr>
          <p:nvPr>
            <p:ph idx="1"/>
          </p:nvPr>
        </p:nvSpPr>
        <p:spPr>
          <a:xfrm>
            <a:off x="457200" y="2171704"/>
            <a:ext cx="8229600" cy="1900238"/>
          </a:xfrm>
        </p:spPr>
        <p:txBody>
          <a:bodyPr>
            <a:normAutofit/>
          </a:bodyPr>
          <a:lstStyle/>
          <a:p>
            <a:pPr algn="ctr">
              <a:buNone/>
            </a:pPr>
            <a:r>
              <a:rPr kumimoji="1" lang="ja-JP" altLang="en-US" sz="4800" smtClean="0"/>
              <a:t>「</a:t>
            </a:r>
            <a:r>
              <a:rPr kumimoji="1" lang="en-US" altLang="ja-JP" sz="4800" smtClean="0">
                <a:solidFill>
                  <a:srgbClr val="C00000"/>
                </a:solidFill>
              </a:rPr>
              <a:t>Boost</a:t>
            </a:r>
            <a:r>
              <a:rPr kumimoji="1" lang="ja-JP" altLang="en-US" sz="4800" smtClean="0">
                <a:solidFill>
                  <a:srgbClr val="C00000"/>
                </a:solidFill>
              </a:rPr>
              <a:t>ライブラリ 一周の旅</a:t>
            </a:r>
            <a:r>
              <a:rPr kumimoji="1" lang="ja-JP" altLang="en-US" sz="4800" smtClean="0"/>
              <a:t>」</a:t>
            </a:r>
            <a:endParaRPr kumimoji="1" lang="en-US" altLang="ja-JP" sz="4800" smtClean="0"/>
          </a:p>
          <a:p>
            <a:pPr algn="ctr">
              <a:buNone/>
            </a:pPr>
            <a:r>
              <a:rPr lang="ja-JP" altLang="en-US" sz="4800" smtClean="0"/>
              <a:t>はじめます！</a:t>
            </a:r>
            <a:endParaRPr kumimoji="1" lang="ja-JP" altLang="en-US" sz="480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Unordered</a:t>
            </a:r>
            <a:endParaRPr kumimoji="1" lang="ja-JP" altLang="en-US"/>
          </a:p>
        </p:txBody>
      </p:sp>
      <p:sp>
        <p:nvSpPr>
          <p:cNvPr id="3" name="コンテンツ プレースホルダ 2"/>
          <p:cNvSpPr>
            <a:spLocks noGrp="1"/>
          </p:cNvSpPr>
          <p:nvPr>
            <p:ph idx="1"/>
          </p:nvPr>
        </p:nvSpPr>
        <p:spPr>
          <a:xfrm>
            <a:off x="214282" y="714356"/>
            <a:ext cx="8572560" cy="500066"/>
          </a:xfrm>
        </p:spPr>
        <p:txBody>
          <a:bodyPr>
            <a:noAutofit/>
          </a:bodyPr>
          <a:lstStyle/>
          <a:p>
            <a:pPr>
              <a:buNone/>
            </a:pPr>
            <a:r>
              <a:rPr lang="ja-JP" altLang="en-US" sz="2400" smtClean="0"/>
              <a:t>ハッシュ表の連想コンテナ</a:t>
            </a:r>
            <a:endParaRPr lang="en-US" altLang="ja-JP" sz="2400" smtClean="0"/>
          </a:p>
        </p:txBody>
      </p:sp>
      <p:sp>
        <p:nvSpPr>
          <p:cNvPr id="4" name="テキスト ボックス 3"/>
          <p:cNvSpPr txBox="1"/>
          <p:nvPr/>
        </p:nvSpPr>
        <p:spPr>
          <a:xfrm>
            <a:off x="142844" y="1352496"/>
            <a:ext cx="8858312" cy="2862322"/>
          </a:xfrm>
          <a:prstGeom prst="rect">
            <a:avLst/>
          </a:prstGeom>
          <a:noFill/>
          <a:ln>
            <a:solidFill>
              <a:schemeClr val="tx1"/>
            </a:solidFill>
          </a:ln>
        </p:spPr>
        <p:txBody>
          <a:bodyPr wrap="square" rtlCol="0">
            <a:spAutoFit/>
          </a:bodyPr>
          <a:lstStyle/>
          <a:p>
            <a:r>
              <a:rPr lang="en-US" altLang="ja-JP" smtClean="0">
                <a:solidFill>
                  <a:srgbClr val="FF0000"/>
                </a:solidFill>
                <a:latin typeface="VL ゴシック" pitchFamily="1" charset="-128"/>
                <a:ea typeface="VL ゴシック" pitchFamily="1" charset="-128"/>
              </a:rPr>
              <a:t>boost::unordered_map&lt;string, int&gt;</a:t>
            </a:r>
            <a:r>
              <a:rPr lang="en-US" altLang="ja-JP" smtClean="0">
                <a:latin typeface="VL ゴシック" pitchFamily="1" charset="-128"/>
                <a:ea typeface="VL ゴシック" pitchFamily="1" charset="-128"/>
              </a:rPr>
              <a:t> m;</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 </a:t>
            </a:r>
            <a:r>
              <a:rPr lang="ja-JP" altLang="en-US" smtClean="0">
                <a:latin typeface="VL ゴシック" pitchFamily="1" charset="-128"/>
                <a:ea typeface="VL ゴシック" pitchFamily="1" charset="-128"/>
              </a:rPr>
              <a:t>辞書作成</a:t>
            </a:r>
          </a:p>
          <a:p>
            <a:r>
              <a:rPr lang="en-US" altLang="ja-JP" smtClean="0">
                <a:solidFill>
                  <a:srgbClr val="FF0000"/>
                </a:solidFill>
                <a:latin typeface="VL ゴシック" pitchFamily="1" charset="-128"/>
                <a:ea typeface="VL ゴシック" pitchFamily="1" charset="-128"/>
              </a:rPr>
              <a:t>m["Akira"]  = 3</a:t>
            </a:r>
            <a:r>
              <a:rPr lang="en-US" altLang="ja-JP" smtClean="0">
                <a:latin typeface="VL ゴシック" pitchFamily="1" charset="-128"/>
                <a:ea typeface="VL ゴシック" pitchFamily="1" charset="-128"/>
              </a:rPr>
              <a:t>;</a:t>
            </a:r>
          </a:p>
          <a:p>
            <a:r>
              <a:rPr lang="en-US" altLang="ja-JP" smtClean="0">
                <a:latin typeface="VL ゴシック" pitchFamily="1" charset="-128"/>
                <a:ea typeface="VL ゴシック" pitchFamily="1" charset="-128"/>
              </a:rPr>
              <a:t>m["Millia"] = 1;</a:t>
            </a:r>
          </a:p>
          <a:p>
            <a:r>
              <a:rPr lang="en-US" altLang="ja-JP" smtClean="0">
                <a:latin typeface="VL ゴシック" pitchFamily="1" charset="-128"/>
                <a:ea typeface="VL ゴシック" pitchFamily="1" charset="-128"/>
              </a:rPr>
              <a:t>m["Johnny"] = 4;</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 </a:t>
            </a:r>
            <a:r>
              <a:rPr lang="ja-JP" altLang="en-US" smtClean="0">
                <a:latin typeface="VL ゴシック" pitchFamily="1" charset="-128"/>
                <a:ea typeface="VL ゴシック" pitchFamily="1" charset="-128"/>
              </a:rPr>
              <a:t>要素の検索 </a:t>
            </a:r>
            <a:r>
              <a:rPr lang="en-US" altLang="ja-JP" smtClean="0">
                <a:latin typeface="VL ゴシック" pitchFamily="1" charset="-128"/>
                <a:ea typeface="VL ゴシック" pitchFamily="1" charset="-128"/>
              </a:rPr>
              <a:t>: </a:t>
            </a:r>
            <a:r>
              <a:rPr lang="ja-JP" altLang="en-US" smtClean="0">
                <a:latin typeface="VL ゴシック" pitchFamily="1" charset="-128"/>
                <a:ea typeface="VL ゴシック" pitchFamily="1" charset="-128"/>
              </a:rPr>
              <a:t>見つからなかったら</a:t>
            </a:r>
            <a:r>
              <a:rPr lang="en-US" altLang="ja-JP" smtClean="0">
                <a:latin typeface="VL ゴシック" pitchFamily="1" charset="-128"/>
                <a:ea typeface="VL ゴシック" pitchFamily="1" charset="-128"/>
              </a:rPr>
              <a:t>out_of_range</a:t>
            </a:r>
            <a:r>
              <a:rPr lang="ja-JP" altLang="en-US" smtClean="0">
                <a:latin typeface="VL ゴシック" pitchFamily="1" charset="-128"/>
                <a:ea typeface="VL ゴシック" pitchFamily="1" charset="-128"/>
              </a:rPr>
              <a:t>例外が投げられる</a:t>
            </a:r>
          </a:p>
          <a:p>
            <a:r>
              <a:rPr lang="en-US" altLang="ja-JP" smtClean="0">
                <a:latin typeface="VL ゴシック" pitchFamily="1" charset="-128"/>
                <a:ea typeface="VL ゴシック" pitchFamily="1" charset="-128"/>
              </a:rPr>
              <a:t>int&amp; id = </a:t>
            </a:r>
            <a:r>
              <a:rPr lang="en-US" altLang="ja-JP" smtClean="0">
                <a:solidFill>
                  <a:srgbClr val="FF0000"/>
                </a:solidFill>
                <a:latin typeface="VL ゴシック" pitchFamily="1" charset="-128"/>
                <a:ea typeface="VL ゴシック" pitchFamily="1" charset="-128"/>
              </a:rPr>
              <a:t>m.at</a:t>
            </a:r>
            <a:r>
              <a:rPr lang="en-US" altLang="ja-JP" smtClean="0">
                <a:latin typeface="VL ゴシック" pitchFamily="1" charset="-128"/>
                <a:ea typeface="VL ゴシック" pitchFamily="1" charset="-128"/>
              </a:rPr>
              <a:t>("Akira");</a:t>
            </a:r>
          </a:p>
          <a:p>
            <a:r>
              <a:rPr lang="en-US" altLang="ja-JP" smtClean="0">
                <a:latin typeface="VL ゴシック" pitchFamily="1" charset="-128"/>
                <a:ea typeface="VL ゴシック" pitchFamily="1" charset="-128"/>
              </a:rPr>
              <a:t>assert(id == 3);</a:t>
            </a:r>
            <a:endParaRPr lang="ja-JP" altLang="en-US" smtClean="0">
              <a:latin typeface="VL ゴシック" pitchFamily="1" charset="-128"/>
              <a:ea typeface="VL ゴシック" pitchFamily="1" charset="-128"/>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Utility</a:t>
            </a:r>
            <a:endParaRPr kumimoji="1" lang="ja-JP" altLang="en-US"/>
          </a:p>
        </p:txBody>
      </p:sp>
      <p:sp>
        <p:nvSpPr>
          <p:cNvPr id="3" name="コンテンツ プレースホルダ 2"/>
          <p:cNvSpPr>
            <a:spLocks noGrp="1"/>
          </p:cNvSpPr>
          <p:nvPr>
            <p:ph idx="1"/>
          </p:nvPr>
        </p:nvSpPr>
        <p:spPr>
          <a:xfrm>
            <a:off x="214282" y="714356"/>
            <a:ext cx="8572560" cy="500066"/>
          </a:xfrm>
        </p:spPr>
        <p:txBody>
          <a:bodyPr>
            <a:noAutofit/>
          </a:bodyPr>
          <a:lstStyle/>
          <a:p>
            <a:pPr>
              <a:buNone/>
            </a:pPr>
            <a:r>
              <a:rPr lang="ja-JP" altLang="en-US" sz="2400" smtClean="0"/>
              <a:t>その名の通りユーティリティ</a:t>
            </a:r>
            <a:endParaRPr lang="en-US" altLang="ja-JP" sz="2400" smtClean="0"/>
          </a:p>
        </p:txBody>
      </p:sp>
      <p:sp>
        <p:nvSpPr>
          <p:cNvPr id="4" name="テキスト ボックス 3"/>
          <p:cNvSpPr txBox="1"/>
          <p:nvPr/>
        </p:nvSpPr>
        <p:spPr>
          <a:xfrm>
            <a:off x="142844" y="1352496"/>
            <a:ext cx="8858312" cy="3970318"/>
          </a:xfrm>
          <a:prstGeom prst="rect">
            <a:avLst/>
          </a:prstGeom>
          <a:noFill/>
          <a:ln>
            <a:solidFill>
              <a:schemeClr val="tx1"/>
            </a:solidFill>
          </a:ln>
        </p:spPr>
        <p:txBody>
          <a:bodyPr wrap="square" rtlCol="0">
            <a:spAutoFit/>
          </a:bodyPr>
          <a:lstStyle/>
          <a:p>
            <a:r>
              <a:rPr lang="en-US" altLang="ja-JP" smtClean="0">
                <a:latin typeface="VL ゴシック" pitchFamily="1" charset="-128"/>
                <a:ea typeface="VL ゴシック" pitchFamily="1" charset="-128"/>
              </a:rPr>
              <a:t>class Window : </a:t>
            </a:r>
            <a:r>
              <a:rPr lang="en-US" altLang="ja-JP" smtClean="0">
                <a:solidFill>
                  <a:srgbClr val="FF0000"/>
                </a:solidFill>
                <a:latin typeface="VL ゴシック" pitchFamily="1" charset="-128"/>
                <a:ea typeface="VL ゴシック" pitchFamily="1" charset="-128"/>
              </a:rPr>
              <a:t>private boost::noncopyable </a:t>
            </a:r>
            <a:r>
              <a:rPr lang="en-US" altLang="ja-JP" smtClean="0">
                <a:latin typeface="VL ゴシック" pitchFamily="1" charset="-128"/>
                <a:ea typeface="VL ゴシック" pitchFamily="1" charset="-128"/>
              </a:rPr>
              <a:t>{ // </a:t>
            </a:r>
            <a:r>
              <a:rPr lang="ja-JP" altLang="en-US" smtClean="0">
                <a:latin typeface="VL ゴシック" pitchFamily="1" charset="-128"/>
                <a:ea typeface="VL ゴシック" pitchFamily="1" charset="-128"/>
              </a:rPr>
              <a:t>コピー禁止のクラスにする</a:t>
            </a:r>
          </a:p>
          <a:p>
            <a:r>
              <a:rPr lang="ja-JP" altLang="en-US" smtClean="0">
                <a:latin typeface="VL ゴシック" pitchFamily="1" charset="-128"/>
                <a:ea typeface="VL ゴシック" pitchFamily="1" charset="-128"/>
              </a:rPr>
              <a:t>  </a:t>
            </a:r>
            <a:r>
              <a:rPr lang="en-US" altLang="ja-JP" smtClean="0">
                <a:latin typeface="VL ゴシック" pitchFamily="1" charset="-128"/>
                <a:ea typeface="VL ゴシック" pitchFamily="1" charset="-128"/>
              </a:rPr>
              <a:t>...</a:t>
            </a:r>
          </a:p>
          <a:p>
            <a:r>
              <a:rPr lang="en-US" altLang="ja-JP" smtClean="0">
                <a:latin typeface="VL ゴシック" pitchFamily="1" charset="-128"/>
                <a:ea typeface="VL ゴシック" pitchFamily="1" charset="-128"/>
              </a:rPr>
              <a:t>};</a:t>
            </a:r>
          </a:p>
          <a:p>
            <a:endParaRPr lang="en-US" altLang="ja-JP" smtClean="0">
              <a:latin typeface="VL ゴシック" pitchFamily="1" charset="-128"/>
              <a:ea typeface="VL ゴシック" pitchFamily="1" charset="-128"/>
            </a:endParaRP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struct functor {</a:t>
            </a:r>
          </a:p>
          <a:p>
            <a:r>
              <a:rPr lang="en-US" altLang="ja-JP" smtClean="0">
                <a:latin typeface="VL ゴシック" pitchFamily="1" charset="-128"/>
                <a:ea typeface="VL ゴシック" pitchFamily="1" charset="-128"/>
              </a:rPr>
              <a:t>  typedef int </a:t>
            </a:r>
            <a:r>
              <a:rPr lang="en-US" altLang="ja-JP" smtClean="0">
                <a:solidFill>
                  <a:srgbClr val="FF0000"/>
                </a:solidFill>
                <a:latin typeface="VL ゴシック" pitchFamily="1" charset="-128"/>
                <a:ea typeface="VL ゴシック" pitchFamily="1" charset="-128"/>
              </a:rPr>
              <a:t>result_type</a:t>
            </a:r>
            <a:r>
              <a:rPr lang="en-US" altLang="ja-JP" smtClean="0">
                <a:latin typeface="VL ゴシック" pitchFamily="1" charset="-128"/>
                <a:ea typeface="VL ゴシック" pitchFamily="1" charset="-128"/>
              </a:rPr>
              <a:t>;</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  int operator()() const {}</a:t>
            </a:r>
          </a:p>
          <a:p>
            <a:r>
              <a:rPr lang="en-US" altLang="ja-JP" smtClean="0">
                <a:latin typeface="VL ゴシック" pitchFamily="1" charset="-128"/>
                <a:ea typeface="VL ゴシック" pitchFamily="1" charset="-128"/>
              </a:rPr>
              <a:t>};</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 </a:t>
            </a:r>
            <a:r>
              <a:rPr lang="ja-JP" altLang="en-US" smtClean="0">
                <a:latin typeface="VL ゴシック" pitchFamily="1" charset="-128"/>
                <a:ea typeface="VL ゴシック" pitchFamily="1" charset="-128"/>
              </a:rPr>
              <a:t>関数</a:t>
            </a:r>
            <a:r>
              <a:rPr lang="en-US" altLang="ja-JP" smtClean="0">
                <a:latin typeface="VL ゴシック" pitchFamily="1" charset="-128"/>
                <a:ea typeface="VL ゴシック" pitchFamily="1" charset="-128"/>
              </a:rPr>
              <a:t>(</a:t>
            </a:r>
            <a:r>
              <a:rPr lang="ja-JP" altLang="en-US" smtClean="0">
                <a:latin typeface="VL ゴシック" pitchFamily="1" charset="-128"/>
                <a:ea typeface="VL ゴシック" pitchFamily="1" charset="-128"/>
              </a:rPr>
              <a:t>オブジェクト</a:t>
            </a:r>
            <a:r>
              <a:rPr lang="en-US" altLang="ja-JP" smtClean="0">
                <a:latin typeface="VL ゴシック" pitchFamily="1" charset="-128"/>
                <a:ea typeface="VL ゴシック" pitchFamily="1" charset="-128"/>
              </a:rPr>
              <a:t>)</a:t>
            </a:r>
            <a:r>
              <a:rPr lang="ja-JP" altLang="en-US" smtClean="0">
                <a:latin typeface="VL ゴシック" pitchFamily="1" charset="-128"/>
                <a:ea typeface="VL ゴシック" pitchFamily="1" charset="-128"/>
              </a:rPr>
              <a:t>の戻り値の型を取得</a:t>
            </a:r>
          </a:p>
          <a:p>
            <a:r>
              <a:rPr lang="en-US" altLang="ja-JP" smtClean="0">
                <a:latin typeface="VL ゴシック" pitchFamily="1" charset="-128"/>
                <a:ea typeface="VL ゴシック" pitchFamily="1" charset="-128"/>
              </a:rPr>
              <a:t>typedef </a:t>
            </a:r>
            <a:r>
              <a:rPr lang="en-US" altLang="ja-JP" smtClean="0">
                <a:solidFill>
                  <a:srgbClr val="FF0000"/>
                </a:solidFill>
                <a:latin typeface="VL ゴシック" pitchFamily="1" charset="-128"/>
                <a:ea typeface="VL ゴシック" pitchFamily="1" charset="-128"/>
              </a:rPr>
              <a:t>boost::result_of&lt;functor()&gt;::type </a:t>
            </a:r>
            <a:r>
              <a:rPr lang="en-US" altLang="ja-JP" smtClean="0">
                <a:latin typeface="VL ゴシック" pitchFamily="1" charset="-128"/>
                <a:ea typeface="VL ゴシック" pitchFamily="1" charset="-128"/>
              </a:rPr>
              <a:t>result_type;</a:t>
            </a:r>
          </a:p>
          <a:p>
            <a:r>
              <a:rPr lang="en-US" altLang="ja-JP" smtClean="0">
                <a:latin typeface="VL ゴシック" pitchFamily="1" charset="-128"/>
                <a:ea typeface="VL ゴシック" pitchFamily="1" charset="-128"/>
              </a:rPr>
              <a:t>BOOST_STATIC_ASSERT((boost::is_same&lt;result_type, int&gt;::value));</a:t>
            </a:r>
            <a:endParaRPr lang="ja-JP" altLang="en-US" smtClean="0">
              <a:latin typeface="VL ゴシック" pitchFamily="1" charset="-128"/>
              <a:ea typeface="VL ゴシック" pitchFamily="1" charset="-128"/>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Variant</a:t>
            </a:r>
            <a:endParaRPr kumimoji="1" lang="ja-JP" altLang="en-US"/>
          </a:p>
        </p:txBody>
      </p:sp>
      <p:sp>
        <p:nvSpPr>
          <p:cNvPr id="3" name="コンテンツ プレースホルダ 2"/>
          <p:cNvSpPr>
            <a:spLocks noGrp="1"/>
          </p:cNvSpPr>
          <p:nvPr>
            <p:ph idx="1"/>
          </p:nvPr>
        </p:nvSpPr>
        <p:spPr>
          <a:xfrm>
            <a:off x="214282" y="714356"/>
            <a:ext cx="8572560" cy="500066"/>
          </a:xfrm>
        </p:spPr>
        <p:txBody>
          <a:bodyPr>
            <a:noAutofit/>
          </a:bodyPr>
          <a:lstStyle/>
          <a:p>
            <a:pPr>
              <a:buNone/>
            </a:pPr>
            <a:r>
              <a:rPr lang="ja-JP" altLang="en-US" sz="2400" smtClean="0"/>
              <a:t>指定した型を格納できる</a:t>
            </a:r>
            <a:r>
              <a:rPr lang="en-US" altLang="ja-JP" sz="2400" smtClean="0"/>
              <a:t>Union</a:t>
            </a:r>
          </a:p>
        </p:txBody>
      </p:sp>
      <p:sp>
        <p:nvSpPr>
          <p:cNvPr id="4" name="テキスト ボックス 3"/>
          <p:cNvSpPr txBox="1"/>
          <p:nvPr/>
        </p:nvSpPr>
        <p:spPr>
          <a:xfrm>
            <a:off x="142844" y="1352496"/>
            <a:ext cx="8858312" cy="4247317"/>
          </a:xfrm>
          <a:prstGeom prst="rect">
            <a:avLst/>
          </a:prstGeom>
          <a:noFill/>
          <a:ln>
            <a:solidFill>
              <a:schemeClr val="tx1"/>
            </a:solidFill>
          </a:ln>
        </p:spPr>
        <p:txBody>
          <a:bodyPr wrap="square" rtlCol="0">
            <a:spAutoFit/>
          </a:bodyPr>
          <a:lstStyle/>
          <a:p>
            <a:r>
              <a:rPr lang="en-US" altLang="ja-JP" smtClean="0">
                <a:latin typeface="VL ゴシック" pitchFamily="1" charset="-128"/>
                <a:ea typeface="VL ゴシック" pitchFamily="1" charset="-128"/>
              </a:rPr>
              <a:t>class my_visitor : public </a:t>
            </a:r>
            <a:r>
              <a:rPr lang="en-US" altLang="ja-JP" smtClean="0">
                <a:solidFill>
                  <a:srgbClr val="FF0000"/>
                </a:solidFill>
                <a:latin typeface="VL ゴシック" pitchFamily="1" charset="-128"/>
                <a:ea typeface="VL ゴシック" pitchFamily="1" charset="-128"/>
              </a:rPr>
              <a:t>boost::static_visitor&lt;int&gt;</a:t>
            </a:r>
          </a:p>
          <a:p>
            <a:r>
              <a:rPr lang="en-US" altLang="ja-JP" smtClean="0">
                <a:latin typeface="VL ゴシック" pitchFamily="1" charset="-128"/>
                <a:ea typeface="VL ゴシック" pitchFamily="1" charset="-128"/>
              </a:rPr>
              <a:t>{</a:t>
            </a:r>
          </a:p>
          <a:p>
            <a:r>
              <a:rPr lang="en-US" altLang="ja-JP" smtClean="0">
                <a:latin typeface="VL ゴシック" pitchFamily="1" charset="-128"/>
                <a:ea typeface="VL ゴシック" pitchFamily="1" charset="-128"/>
              </a:rPr>
              <a:t>public:</a:t>
            </a:r>
          </a:p>
          <a:p>
            <a:r>
              <a:rPr lang="en-US" altLang="ja-JP" smtClean="0">
                <a:latin typeface="VL ゴシック" pitchFamily="1" charset="-128"/>
                <a:ea typeface="VL ゴシック" pitchFamily="1" charset="-128"/>
              </a:rPr>
              <a:t>  int operator()(int i) const</a:t>
            </a:r>
          </a:p>
          <a:p>
            <a:r>
              <a:rPr lang="en-US" altLang="ja-JP" smtClean="0">
                <a:latin typeface="VL ゴシック" pitchFamily="1" charset="-128"/>
                <a:ea typeface="VL ゴシック" pitchFamily="1" charset="-128"/>
              </a:rPr>
              <a:t>    { return i; }</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  int operator()(const string&amp; str) const</a:t>
            </a:r>
          </a:p>
          <a:p>
            <a:r>
              <a:rPr lang="en-US" altLang="ja-JP" smtClean="0">
                <a:latin typeface="VL ゴシック" pitchFamily="1" charset="-128"/>
                <a:ea typeface="VL ゴシック" pitchFamily="1" charset="-128"/>
              </a:rPr>
              <a:t>    { return str.length(); }</a:t>
            </a:r>
          </a:p>
          <a:p>
            <a:r>
              <a:rPr lang="en-US" altLang="ja-JP" smtClean="0">
                <a:latin typeface="VL ゴシック" pitchFamily="1" charset="-128"/>
                <a:ea typeface="VL ゴシック" pitchFamily="1" charset="-128"/>
              </a:rPr>
              <a:t>};</a:t>
            </a:r>
          </a:p>
          <a:p>
            <a:endParaRPr lang="en-US" altLang="ja-JP" smtClean="0">
              <a:latin typeface="VL ゴシック" pitchFamily="1" charset="-128"/>
              <a:ea typeface="VL ゴシック" pitchFamily="1" charset="-128"/>
            </a:endParaRPr>
          </a:p>
          <a:p>
            <a:r>
              <a:rPr lang="en-US" altLang="ja-JP" smtClean="0">
                <a:solidFill>
                  <a:srgbClr val="FF0000"/>
                </a:solidFill>
                <a:latin typeface="VL ゴシック" pitchFamily="1" charset="-128"/>
                <a:ea typeface="VL ゴシック" pitchFamily="1" charset="-128"/>
              </a:rPr>
              <a:t>boost::variant&lt;int, std::string&gt;</a:t>
            </a:r>
            <a:r>
              <a:rPr lang="en-US" altLang="ja-JP" smtClean="0">
                <a:latin typeface="VL ゴシック" pitchFamily="1" charset="-128"/>
                <a:ea typeface="VL ゴシック" pitchFamily="1" charset="-128"/>
              </a:rPr>
              <a:t> u("hello world");</a:t>
            </a:r>
          </a:p>
          <a:p>
            <a:r>
              <a:rPr lang="en-US" altLang="ja-JP" smtClean="0">
                <a:latin typeface="VL ゴシック" pitchFamily="1" charset="-128"/>
                <a:ea typeface="VL ゴシック" pitchFamily="1" charset="-128"/>
              </a:rPr>
              <a:t>cout &lt;&lt; u; // "hello world"</a:t>
            </a:r>
            <a:r>
              <a:rPr lang="ja-JP" altLang="en-US" smtClean="0">
                <a:latin typeface="VL ゴシック" pitchFamily="1" charset="-128"/>
                <a:ea typeface="VL ゴシック" pitchFamily="1" charset="-128"/>
              </a:rPr>
              <a:t>が出力される</a:t>
            </a:r>
          </a:p>
          <a:p>
            <a:endParaRPr lang="ja-JP" altLang="en-US"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int result = </a:t>
            </a:r>
            <a:r>
              <a:rPr lang="en-US" altLang="ja-JP" smtClean="0">
                <a:solidFill>
                  <a:srgbClr val="FF0000"/>
                </a:solidFill>
                <a:latin typeface="VL ゴシック" pitchFamily="1" charset="-128"/>
                <a:ea typeface="VL ゴシック" pitchFamily="1" charset="-128"/>
              </a:rPr>
              <a:t>boost::apply_visitor</a:t>
            </a:r>
            <a:r>
              <a:rPr lang="en-US" altLang="ja-JP" smtClean="0">
                <a:latin typeface="VL ゴシック" pitchFamily="1" charset="-128"/>
                <a:ea typeface="VL ゴシック" pitchFamily="1" charset="-128"/>
              </a:rPr>
              <a:t>(my_visitor(), u);</a:t>
            </a:r>
          </a:p>
          <a:p>
            <a:r>
              <a:rPr lang="en-US" altLang="ja-JP" smtClean="0">
                <a:latin typeface="VL ゴシック" pitchFamily="1" charset="-128"/>
                <a:ea typeface="VL ゴシック" pitchFamily="1" charset="-128"/>
              </a:rPr>
              <a:t>cout &lt;&lt; result; // 11</a:t>
            </a:r>
            <a:r>
              <a:rPr lang="ja-JP" altLang="en-US" smtClean="0">
                <a:latin typeface="VL ゴシック" pitchFamily="1" charset="-128"/>
                <a:ea typeface="VL ゴシック" pitchFamily="1" charset="-128"/>
              </a:rPr>
              <a:t>が出力される</a:t>
            </a:r>
            <a:r>
              <a:rPr lang="en-US" altLang="ja-JP" smtClean="0">
                <a:latin typeface="VL ゴシック" pitchFamily="1" charset="-128"/>
                <a:ea typeface="VL ゴシック" pitchFamily="1" charset="-128"/>
              </a:rPr>
              <a:t>("hello world"</a:t>
            </a:r>
            <a:r>
              <a:rPr lang="ja-JP" altLang="en-US" smtClean="0">
                <a:latin typeface="VL ゴシック" pitchFamily="1" charset="-128"/>
                <a:ea typeface="VL ゴシック" pitchFamily="1" charset="-128"/>
              </a:rPr>
              <a:t>の文字列長</a:t>
            </a:r>
            <a:r>
              <a:rPr lang="en-US" altLang="ja-JP" smtClean="0">
                <a:latin typeface="VL ゴシック" pitchFamily="1" charset="-128"/>
                <a:ea typeface="VL ゴシック" pitchFamily="1" charset="-128"/>
              </a:rPr>
              <a:t>)</a:t>
            </a:r>
            <a:endParaRPr lang="ja-JP" altLang="en-US" smtClean="0">
              <a:latin typeface="VL ゴシック" pitchFamily="1" charset="-128"/>
              <a:ea typeface="VL ゴシック" pitchFamily="1" charset="-128"/>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Wave   1/2</a:t>
            </a:r>
            <a:endParaRPr kumimoji="1" lang="ja-JP" altLang="en-US"/>
          </a:p>
        </p:txBody>
      </p:sp>
      <p:sp>
        <p:nvSpPr>
          <p:cNvPr id="3" name="コンテンツ プレースホルダ 2"/>
          <p:cNvSpPr>
            <a:spLocks noGrp="1"/>
          </p:cNvSpPr>
          <p:nvPr>
            <p:ph idx="1"/>
          </p:nvPr>
        </p:nvSpPr>
        <p:spPr>
          <a:xfrm>
            <a:off x="214282" y="714356"/>
            <a:ext cx="8572560" cy="500066"/>
          </a:xfrm>
        </p:spPr>
        <p:txBody>
          <a:bodyPr>
            <a:noAutofit/>
          </a:bodyPr>
          <a:lstStyle/>
          <a:p>
            <a:pPr>
              <a:buNone/>
            </a:pPr>
            <a:r>
              <a:rPr lang="en-US" altLang="ja-JP" sz="2400" smtClean="0"/>
              <a:t>C99, C++</a:t>
            </a:r>
            <a:r>
              <a:rPr lang="ja-JP" altLang="en-US" sz="2400" smtClean="0"/>
              <a:t>のプリプロセッサ</a:t>
            </a:r>
            <a:endParaRPr lang="en-US" altLang="ja-JP" sz="2400" smtClean="0"/>
          </a:p>
        </p:txBody>
      </p:sp>
      <p:sp>
        <p:nvSpPr>
          <p:cNvPr id="4" name="テキスト ボックス 3"/>
          <p:cNvSpPr txBox="1"/>
          <p:nvPr/>
        </p:nvSpPr>
        <p:spPr>
          <a:xfrm>
            <a:off x="142844" y="1708273"/>
            <a:ext cx="8786874" cy="5078313"/>
          </a:xfrm>
          <a:prstGeom prst="rect">
            <a:avLst/>
          </a:prstGeom>
          <a:noFill/>
          <a:ln>
            <a:solidFill>
              <a:schemeClr val="tx1"/>
            </a:solidFill>
          </a:ln>
        </p:spPr>
        <p:txBody>
          <a:bodyPr wrap="square" rtlCol="0">
            <a:spAutoFit/>
          </a:bodyPr>
          <a:lstStyle/>
          <a:p>
            <a:r>
              <a:rPr lang="en-US" altLang="ja-JP" smtClean="0">
                <a:latin typeface="VL ゴシック" pitchFamily="1" charset="-128"/>
                <a:ea typeface="VL ゴシック" pitchFamily="1" charset="-128"/>
              </a:rPr>
              <a:t>using namespace boost::wave;</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std::ifstream file(argv[1]);</a:t>
            </a:r>
          </a:p>
          <a:p>
            <a:r>
              <a:rPr lang="en-US" altLang="ja-JP" smtClean="0">
                <a:latin typeface="VL ゴシック" pitchFamily="1" charset="-128"/>
                <a:ea typeface="VL ゴシック" pitchFamily="1" charset="-128"/>
              </a:rPr>
              <a:t>std::string source(std::istreambuf_iterator&lt;char&gt;(file.rdbuf()),</a:t>
            </a:r>
          </a:p>
          <a:p>
            <a:r>
              <a:rPr lang="en-US" altLang="ja-JP" smtClean="0">
                <a:latin typeface="VL ゴシック" pitchFamily="1" charset="-128"/>
                <a:ea typeface="VL ゴシック" pitchFamily="1" charset="-128"/>
              </a:rPr>
              <a:t>                   std::istreambuf_iterator&lt;char&gt;());</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typedef </a:t>
            </a:r>
            <a:r>
              <a:rPr lang="en-US" altLang="ja-JP" smtClean="0">
                <a:solidFill>
                  <a:srgbClr val="FF0000"/>
                </a:solidFill>
                <a:latin typeface="VL ゴシック" pitchFamily="1" charset="-128"/>
                <a:ea typeface="VL ゴシック" pitchFamily="1" charset="-128"/>
              </a:rPr>
              <a:t>context</a:t>
            </a:r>
            <a:r>
              <a:rPr lang="en-US" altLang="ja-JP" smtClean="0">
                <a:latin typeface="VL ゴシック" pitchFamily="1" charset="-128"/>
                <a:ea typeface="VL ゴシック" pitchFamily="1" charset="-128"/>
              </a:rPr>
              <a:t>&lt;std::string::iterator,</a:t>
            </a:r>
          </a:p>
          <a:p>
            <a:r>
              <a:rPr lang="en-US" altLang="ja-JP" smtClean="0">
                <a:latin typeface="VL ゴシック" pitchFamily="1" charset="-128"/>
                <a:ea typeface="VL ゴシック" pitchFamily="1" charset="-128"/>
              </a:rPr>
              <a:t>           </a:t>
            </a:r>
            <a:r>
              <a:rPr lang="en-US" altLang="ja-JP" smtClean="0">
                <a:solidFill>
                  <a:srgbClr val="FF0000"/>
                </a:solidFill>
                <a:latin typeface="VL ゴシック" pitchFamily="1" charset="-128"/>
                <a:ea typeface="VL ゴシック" pitchFamily="1" charset="-128"/>
              </a:rPr>
              <a:t>cpplexer::lex_iterator&lt;cpplexer::lex_token&lt;&gt; &gt;</a:t>
            </a:r>
            <a:r>
              <a:rPr lang="en-US" altLang="ja-JP" smtClean="0">
                <a:latin typeface="VL ゴシック" pitchFamily="1" charset="-128"/>
                <a:ea typeface="VL ゴシック" pitchFamily="1" charset="-128"/>
              </a:rPr>
              <a:t> &gt; context_type;</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context_type ctx(source.begin(), source.end(), argv[1]);</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context_type::iterator_type first = ctx.begin();</a:t>
            </a:r>
          </a:p>
          <a:p>
            <a:r>
              <a:rPr lang="en-US" altLang="ja-JP" smtClean="0">
                <a:latin typeface="VL ゴシック" pitchFamily="1" charset="-128"/>
                <a:ea typeface="VL ゴシック" pitchFamily="1" charset="-128"/>
              </a:rPr>
              <a:t>context_type::iterator_type last  = ctx.end();</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while (first != last) {</a:t>
            </a:r>
          </a:p>
          <a:p>
            <a:r>
              <a:rPr lang="en-US" altLang="ja-JP" smtClean="0">
                <a:latin typeface="VL ゴシック" pitchFamily="1" charset="-128"/>
                <a:ea typeface="VL ゴシック" pitchFamily="1" charset="-128"/>
              </a:rPr>
              <a:t>  </a:t>
            </a:r>
            <a:r>
              <a:rPr lang="en-US" altLang="ja-JP" smtClean="0">
                <a:solidFill>
                  <a:srgbClr val="FF0000"/>
                </a:solidFill>
                <a:latin typeface="VL ゴシック" pitchFamily="1" charset="-128"/>
                <a:ea typeface="VL ゴシック" pitchFamily="1" charset="-128"/>
              </a:rPr>
              <a:t>std::cout &lt;&lt; (*first).get_value()</a:t>
            </a:r>
            <a:r>
              <a:rPr lang="en-US" altLang="ja-JP" smtClean="0">
                <a:latin typeface="VL ゴシック" pitchFamily="1" charset="-128"/>
                <a:ea typeface="VL ゴシック" pitchFamily="1" charset="-128"/>
              </a:rPr>
              <a:t>;</a:t>
            </a:r>
          </a:p>
          <a:p>
            <a:r>
              <a:rPr lang="en-US" altLang="ja-JP" smtClean="0">
                <a:latin typeface="VL ゴシック" pitchFamily="1" charset="-128"/>
                <a:ea typeface="VL ゴシック" pitchFamily="1" charset="-128"/>
              </a:rPr>
              <a:t>  ++first;</a:t>
            </a:r>
          </a:p>
          <a:p>
            <a:r>
              <a:rPr lang="en-US" altLang="ja-JP" smtClean="0">
                <a:latin typeface="VL ゴシック" pitchFamily="1" charset="-128"/>
                <a:ea typeface="VL ゴシック" pitchFamily="1" charset="-128"/>
              </a:rPr>
              <a:t>}</a:t>
            </a:r>
            <a:endParaRPr lang="ja-JP" altLang="en-US" smtClean="0">
              <a:latin typeface="VL ゴシック" pitchFamily="1" charset="-128"/>
              <a:ea typeface="VL ゴシック" pitchFamily="1" charset="-128"/>
            </a:endParaRPr>
          </a:p>
        </p:txBody>
      </p:sp>
      <p:sp>
        <p:nvSpPr>
          <p:cNvPr id="5" name="テキスト ボックス 4"/>
          <p:cNvSpPr txBox="1"/>
          <p:nvPr/>
        </p:nvSpPr>
        <p:spPr>
          <a:xfrm>
            <a:off x="142844" y="1357298"/>
            <a:ext cx="4071966" cy="369332"/>
          </a:xfrm>
          <a:prstGeom prst="rect">
            <a:avLst/>
          </a:prstGeom>
          <a:noFill/>
        </p:spPr>
        <p:txBody>
          <a:bodyPr wrap="square" rtlCol="0">
            <a:spAutoFit/>
          </a:bodyPr>
          <a:lstStyle/>
          <a:p>
            <a:r>
              <a:rPr kumimoji="1" lang="en-US" altLang="ja-JP" smtClean="0"/>
              <a:t>1. </a:t>
            </a:r>
            <a:r>
              <a:rPr kumimoji="1" lang="ja-JP" altLang="en-US" smtClean="0"/>
              <a:t>プリプロセッサを用意</a:t>
            </a:r>
            <a:r>
              <a:rPr kumimoji="1" lang="en-US" altLang="ja-JP" smtClean="0"/>
              <a:t>(wave.exe</a:t>
            </a:r>
            <a:r>
              <a:rPr kumimoji="1" lang="ja-JP" altLang="en-US" smtClean="0"/>
              <a:t>とする</a:t>
            </a:r>
            <a:r>
              <a:rPr kumimoji="1" lang="en-US" altLang="ja-JP" smtClean="0"/>
              <a:t>)</a:t>
            </a:r>
            <a:endParaRPr kumimoji="1" lang="ja-JP" alt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Wave   2/2</a:t>
            </a:r>
            <a:endParaRPr kumimoji="1" lang="ja-JP" altLang="en-US"/>
          </a:p>
        </p:txBody>
      </p:sp>
      <p:sp>
        <p:nvSpPr>
          <p:cNvPr id="3" name="コンテンツ プレースホルダ 2"/>
          <p:cNvSpPr>
            <a:spLocks noGrp="1"/>
          </p:cNvSpPr>
          <p:nvPr>
            <p:ph idx="1"/>
          </p:nvPr>
        </p:nvSpPr>
        <p:spPr>
          <a:xfrm>
            <a:off x="214282" y="1071546"/>
            <a:ext cx="8572560" cy="500066"/>
          </a:xfrm>
        </p:spPr>
        <p:txBody>
          <a:bodyPr>
            <a:noAutofit/>
          </a:bodyPr>
          <a:lstStyle/>
          <a:p>
            <a:pPr>
              <a:buNone/>
            </a:pPr>
            <a:r>
              <a:rPr lang="en-US" altLang="ja-JP" sz="1800" smtClean="0"/>
              <a:t>2. C++</a:t>
            </a:r>
            <a:r>
              <a:rPr lang="ja-JP" altLang="en-US" sz="1800" smtClean="0"/>
              <a:t>のソースコードを用意する</a:t>
            </a:r>
            <a:r>
              <a:rPr lang="en-US" altLang="ja-JP" sz="1800" smtClean="0"/>
              <a:t>(a.cpp</a:t>
            </a:r>
            <a:r>
              <a:rPr lang="ja-JP" altLang="en-US" sz="1800" smtClean="0"/>
              <a:t>とする</a:t>
            </a:r>
            <a:r>
              <a:rPr lang="en-US" altLang="ja-JP" sz="1800" smtClean="0"/>
              <a:t>)</a:t>
            </a:r>
          </a:p>
        </p:txBody>
      </p:sp>
      <p:sp>
        <p:nvSpPr>
          <p:cNvPr id="4" name="テキスト ボックス 3"/>
          <p:cNvSpPr txBox="1"/>
          <p:nvPr/>
        </p:nvSpPr>
        <p:spPr>
          <a:xfrm>
            <a:off x="142844" y="1571612"/>
            <a:ext cx="8858312" cy="1200329"/>
          </a:xfrm>
          <a:prstGeom prst="rect">
            <a:avLst/>
          </a:prstGeom>
          <a:noFill/>
          <a:ln>
            <a:solidFill>
              <a:schemeClr val="tx1"/>
            </a:solidFill>
          </a:ln>
        </p:spPr>
        <p:txBody>
          <a:bodyPr wrap="square" rtlCol="0">
            <a:spAutoFit/>
          </a:bodyPr>
          <a:lstStyle/>
          <a:p>
            <a:r>
              <a:rPr lang="en-US" altLang="ja-JP" smtClean="0">
                <a:solidFill>
                  <a:srgbClr val="FF0000"/>
                </a:solidFill>
                <a:latin typeface="VL ゴシック" pitchFamily="1" charset="-128"/>
                <a:ea typeface="VL ゴシック" pitchFamily="1" charset="-128"/>
              </a:rPr>
              <a:t>#define HELLO "Hello World"</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int main()</a:t>
            </a:r>
          </a:p>
          <a:p>
            <a:r>
              <a:rPr lang="en-US" altLang="ja-JP" smtClean="0">
                <a:latin typeface="VL ゴシック" pitchFamily="1" charset="-128"/>
                <a:ea typeface="VL ゴシック" pitchFamily="1" charset="-128"/>
              </a:rPr>
              <a:t>  { std::cout &lt;&lt; </a:t>
            </a:r>
            <a:r>
              <a:rPr lang="en-US" altLang="ja-JP" smtClean="0">
                <a:solidFill>
                  <a:srgbClr val="FF0000"/>
                </a:solidFill>
                <a:latin typeface="VL ゴシック" pitchFamily="1" charset="-128"/>
                <a:ea typeface="VL ゴシック" pitchFamily="1" charset="-128"/>
              </a:rPr>
              <a:t>HELLO</a:t>
            </a:r>
            <a:r>
              <a:rPr lang="en-US" altLang="ja-JP" smtClean="0">
                <a:latin typeface="VL ゴシック" pitchFamily="1" charset="-128"/>
                <a:ea typeface="VL ゴシック" pitchFamily="1" charset="-128"/>
              </a:rPr>
              <a:t> &lt;&lt; std::endl; }</a:t>
            </a:r>
          </a:p>
        </p:txBody>
      </p:sp>
      <p:sp>
        <p:nvSpPr>
          <p:cNvPr id="5" name="コンテンツ プレースホルダ 2"/>
          <p:cNvSpPr txBox="1">
            <a:spLocks/>
          </p:cNvSpPr>
          <p:nvPr/>
        </p:nvSpPr>
        <p:spPr>
          <a:xfrm>
            <a:off x="214282" y="3571876"/>
            <a:ext cx="8572560" cy="500066"/>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800" b="0" i="0" u="none" strike="noStrike" kern="1200" cap="none" spc="0" normalizeH="0" baseline="0" noProof="0" smtClean="0">
                <a:ln>
                  <a:noFill/>
                </a:ln>
                <a:solidFill>
                  <a:schemeClr val="tx1"/>
                </a:solidFill>
                <a:effectLst/>
                <a:uLnTx/>
                <a:uFillTx/>
                <a:latin typeface="+mn-lt"/>
                <a:ea typeface="+mn-ea"/>
                <a:cs typeface="+mn-cs"/>
              </a:rPr>
              <a:t>3. a.cpp</a:t>
            </a:r>
            <a:r>
              <a:rPr kumimoji="1" lang="ja-JP" altLang="en-US" sz="1800" b="0" i="0" u="none" strike="noStrike" kern="1200" cap="none" spc="0" normalizeH="0" baseline="0" noProof="0" smtClean="0">
                <a:ln>
                  <a:noFill/>
                </a:ln>
                <a:solidFill>
                  <a:schemeClr val="tx1"/>
                </a:solidFill>
                <a:effectLst/>
                <a:uLnTx/>
                <a:uFillTx/>
                <a:latin typeface="+mn-lt"/>
                <a:ea typeface="+mn-ea"/>
                <a:cs typeface="+mn-cs"/>
              </a:rPr>
              <a:t>を</a:t>
            </a:r>
            <a:r>
              <a:rPr kumimoji="1" lang="en-US" altLang="ja-JP" sz="1800" b="0" i="0" u="none" strike="noStrike" kern="1200" cap="none" spc="0" normalizeH="0" baseline="0" noProof="0" smtClean="0">
                <a:ln>
                  <a:noFill/>
                </a:ln>
                <a:solidFill>
                  <a:schemeClr val="tx1"/>
                </a:solidFill>
                <a:effectLst/>
                <a:uLnTx/>
                <a:uFillTx/>
                <a:latin typeface="+mn-lt"/>
                <a:ea typeface="+mn-ea"/>
                <a:cs typeface="+mn-cs"/>
              </a:rPr>
              <a:t>Boost.Wave</a:t>
            </a:r>
            <a:r>
              <a:rPr kumimoji="1" lang="ja-JP" altLang="en-US" sz="1800" b="0" i="0" u="none" strike="noStrike" kern="1200" cap="none" spc="0" normalizeH="0" baseline="0" noProof="0" smtClean="0">
                <a:ln>
                  <a:noFill/>
                </a:ln>
                <a:solidFill>
                  <a:schemeClr val="tx1"/>
                </a:solidFill>
                <a:effectLst/>
                <a:uLnTx/>
                <a:uFillTx/>
                <a:latin typeface="+mn-lt"/>
                <a:ea typeface="+mn-ea"/>
                <a:cs typeface="+mn-cs"/>
              </a:rPr>
              <a:t>でプリプロセス処理する</a:t>
            </a:r>
            <a:endParaRPr kumimoji="1" lang="en-US" altLang="ja-JP" sz="18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テキスト ボックス 5"/>
          <p:cNvSpPr txBox="1"/>
          <p:nvPr/>
        </p:nvSpPr>
        <p:spPr>
          <a:xfrm>
            <a:off x="142844" y="4071942"/>
            <a:ext cx="8858312" cy="1200329"/>
          </a:xfrm>
          <a:prstGeom prst="rect">
            <a:avLst/>
          </a:prstGeom>
          <a:noFill/>
          <a:ln>
            <a:solidFill>
              <a:schemeClr val="tx1"/>
            </a:solidFill>
          </a:ln>
        </p:spPr>
        <p:txBody>
          <a:bodyPr wrap="square" rtlCol="0">
            <a:spAutoFit/>
          </a:bodyPr>
          <a:lstStyle/>
          <a:p>
            <a:r>
              <a:rPr lang="en-US" altLang="ja-JP" smtClean="0">
                <a:latin typeface="VL ゴシック" pitchFamily="1" charset="-128"/>
                <a:ea typeface="VL ゴシック" pitchFamily="1" charset="-128"/>
              </a:rPr>
              <a:t>&gt;</a:t>
            </a:r>
            <a:r>
              <a:rPr lang="en-US" altLang="ja-JP" smtClean="0">
                <a:solidFill>
                  <a:srgbClr val="FF0000"/>
                </a:solidFill>
                <a:latin typeface="VL ゴシック" pitchFamily="1" charset="-128"/>
                <a:ea typeface="VL ゴシック" pitchFamily="1" charset="-128"/>
              </a:rPr>
              <a:t> wave.exe a.cpp</a:t>
            </a:r>
          </a:p>
          <a:p>
            <a:endParaRPr lang="en-US" altLang="ja-JP" smtClean="0">
              <a:solidFill>
                <a:srgbClr val="FF0000"/>
              </a:solidFill>
              <a:latin typeface="VL ゴシック" pitchFamily="1" charset="-128"/>
              <a:ea typeface="VL ゴシック" pitchFamily="1" charset="-128"/>
            </a:endParaRPr>
          </a:p>
          <a:p>
            <a:r>
              <a:rPr lang="en-US" altLang="ja-JP" smtClean="0">
                <a:latin typeface="VL ゴシック" pitchFamily="1" charset="-128"/>
                <a:ea typeface="VL ゴシック" pitchFamily="1" charset="-128"/>
              </a:rPr>
              <a:t>int main()</a:t>
            </a:r>
          </a:p>
          <a:p>
            <a:r>
              <a:rPr lang="en-US" altLang="ja-JP" smtClean="0">
                <a:latin typeface="VL ゴシック" pitchFamily="1" charset="-128"/>
                <a:ea typeface="VL ゴシック" pitchFamily="1" charset="-128"/>
              </a:rPr>
              <a:t>  { std::cout &lt;&lt; </a:t>
            </a:r>
            <a:r>
              <a:rPr lang="en-US" altLang="ja-JP" smtClean="0">
                <a:solidFill>
                  <a:srgbClr val="FF0000"/>
                </a:solidFill>
                <a:latin typeface="VL ゴシック" pitchFamily="1" charset="-128"/>
                <a:ea typeface="VL ゴシック" pitchFamily="1" charset="-128"/>
              </a:rPr>
              <a:t>“Hello World”</a:t>
            </a:r>
            <a:r>
              <a:rPr lang="en-US" altLang="ja-JP" smtClean="0">
                <a:latin typeface="VL ゴシック" pitchFamily="1" charset="-128"/>
                <a:ea typeface="VL ゴシック" pitchFamily="1" charset="-128"/>
              </a:rPr>
              <a:t> &lt;&lt; std::endl; }</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Xpressive</a:t>
            </a:r>
            <a:endParaRPr kumimoji="1" lang="ja-JP" altLang="en-US"/>
          </a:p>
        </p:txBody>
      </p:sp>
      <p:sp>
        <p:nvSpPr>
          <p:cNvPr id="3" name="コンテンツ プレースホルダ 2"/>
          <p:cNvSpPr>
            <a:spLocks noGrp="1"/>
          </p:cNvSpPr>
          <p:nvPr>
            <p:ph idx="1"/>
          </p:nvPr>
        </p:nvSpPr>
        <p:spPr>
          <a:xfrm>
            <a:off x="214282" y="714356"/>
            <a:ext cx="8572560" cy="500066"/>
          </a:xfrm>
        </p:spPr>
        <p:txBody>
          <a:bodyPr>
            <a:noAutofit/>
          </a:bodyPr>
          <a:lstStyle/>
          <a:p>
            <a:pPr>
              <a:buNone/>
            </a:pPr>
            <a:r>
              <a:rPr lang="ja-JP" altLang="en-US" sz="2400" smtClean="0"/>
              <a:t>正規表現</a:t>
            </a:r>
            <a:endParaRPr lang="en-US" altLang="ja-JP" sz="2400" smtClean="0"/>
          </a:p>
        </p:txBody>
      </p:sp>
      <p:sp>
        <p:nvSpPr>
          <p:cNvPr id="4" name="テキスト ボックス 3"/>
          <p:cNvSpPr txBox="1"/>
          <p:nvPr/>
        </p:nvSpPr>
        <p:spPr>
          <a:xfrm>
            <a:off x="142844" y="1352496"/>
            <a:ext cx="8858312" cy="2862322"/>
          </a:xfrm>
          <a:prstGeom prst="rect">
            <a:avLst/>
          </a:prstGeom>
          <a:noFill/>
          <a:ln>
            <a:solidFill>
              <a:schemeClr val="tx1"/>
            </a:solidFill>
          </a:ln>
        </p:spPr>
        <p:txBody>
          <a:bodyPr wrap="square" rtlCol="0">
            <a:spAutoFit/>
          </a:bodyPr>
          <a:lstStyle/>
          <a:p>
            <a:r>
              <a:rPr lang="en-US" altLang="ja-JP" smtClean="0">
                <a:latin typeface="VL ゴシック" pitchFamily="1" charset="-128"/>
                <a:ea typeface="VL ゴシック" pitchFamily="1" charset="-128"/>
              </a:rPr>
              <a:t>// </a:t>
            </a:r>
            <a:r>
              <a:rPr lang="ja-JP" altLang="en-US" smtClean="0">
                <a:latin typeface="VL ゴシック" pitchFamily="1" charset="-128"/>
                <a:ea typeface="VL ゴシック" pitchFamily="1" charset="-128"/>
              </a:rPr>
              <a:t>文字列中の </a:t>
            </a:r>
            <a:r>
              <a:rPr lang="en-US" altLang="ja-JP" smtClean="0">
                <a:solidFill>
                  <a:srgbClr val="FF0000"/>
                </a:solidFill>
                <a:latin typeface="VL ゴシック" pitchFamily="1" charset="-128"/>
                <a:ea typeface="VL ゴシック" pitchFamily="1" charset="-128"/>
              </a:rPr>
              <a:t>&lt;</a:t>
            </a:r>
            <a:r>
              <a:rPr lang="ja-JP" altLang="en-US" smtClean="0">
                <a:latin typeface="VL ゴシック" pitchFamily="1" charset="-128"/>
                <a:ea typeface="VL ゴシック" pitchFamily="1" charset="-128"/>
              </a:rPr>
              <a:t>ほげほげ</a:t>
            </a:r>
            <a:r>
              <a:rPr lang="en-US" altLang="ja-JP" smtClean="0">
                <a:solidFill>
                  <a:srgbClr val="FF0000"/>
                </a:solidFill>
                <a:latin typeface="VL ゴシック" pitchFamily="1" charset="-128"/>
                <a:ea typeface="VL ゴシック" pitchFamily="1" charset="-128"/>
              </a:rPr>
              <a:t>&gt; </a:t>
            </a:r>
            <a:r>
              <a:rPr lang="ja-JP" altLang="en-US" smtClean="0">
                <a:latin typeface="VL ゴシック" pitchFamily="1" charset="-128"/>
                <a:ea typeface="VL ゴシック" pitchFamily="1" charset="-128"/>
              </a:rPr>
              <a:t>にマッチするものを検索</a:t>
            </a:r>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using namespace boost::xpressive;</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std::string str = </a:t>
            </a:r>
            <a:r>
              <a:rPr lang="en-US" altLang="ja-JP" smtClean="0">
                <a:solidFill>
                  <a:srgbClr val="FF0000"/>
                </a:solidFill>
                <a:latin typeface="VL ゴシック" pitchFamily="1" charset="-128"/>
                <a:ea typeface="VL ゴシック" pitchFamily="1" charset="-128"/>
              </a:rPr>
              <a:t>"The HTML tag &lt;title&gt; means that ..."</a:t>
            </a:r>
            <a:r>
              <a:rPr lang="en-US" altLang="ja-JP" smtClean="0">
                <a:latin typeface="VL ゴシック" pitchFamily="1" charset="-128"/>
                <a:ea typeface="VL ゴシック" pitchFamily="1" charset="-128"/>
              </a:rPr>
              <a:t>;</a:t>
            </a:r>
          </a:p>
          <a:p>
            <a:r>
              <a:rPr lang="en-US" altLang="ja-JP" smtClean="0">
                <a:latin typeface="VL ゴシック" pitchFamily="1" charset="-128"/>
                <a:ea typeface="VL ゴシック" pitchFamily="1" charset="-128"/>
              </a:rPr>
              <a:t>sregex rex = sregex::compile(“&lt;[^&gt;]+&gt;”);</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smatch result;</a:t>
            </a:r>
          </a:p>
          <a:p>
            <a:r>
              <a:rPr lang="en-US" altLang="ja-JP" smtClean="0">
                <a:latin typeface="VL ゴシック" pitchFamily="1" charset="-128"/>
                <a:ea typeface="VL ゴシック" pitchFamily="1" charset="-128"/>
              </a:rPr>
              <a:t>if (regex_search(str, result, rex)) {</a:t>
            </a:r>
          </a:p>
          <a:p>
            <a:r>
              <a:rPr lang="en-US" altLang="ja-JP" smtClean="0">
                <a:latin typeface="VL ゴシック" pitchFamily="1" charset="-128"/>
                <a:ea typeface="VL ゴシック" pitchFamily="1" charset="-128"/>
              </a:rPr>
              <a:t>  std::cout &lt;&lt; "match : " &lt;&lt; result.str() &lt;&lt; std::endl;</a:t>
            </a:r>
          </a:p>
          <a:p>
            <a:r>
              <a:rPr lang="en-US" altLang="ja-JP" smtClean="0">
                <a:latin typeface="VL ゴシック" pitchFamily="1" charset="-128"/>
                <a:ea typeface="VL ゴシック" pitchFamily="1" charset="-128"/>
              </a:rPr>
              <a:t>}</a:t>
            </a:r>
            <a:endParaRPr lang="ja-JP" altLang="en-US" smtClean="0">
              <a:latin typeface="VL ゴシック" pitchFamily="1" charset="-128"/>
              <a:ea typeface="VL ゴシック" pitchFamily="1" charset="-128"/>
            </a:endParaRPr>
          </a:p>
        </p:txBody>
      </p:sp>
      <p:sp>
        <p:nvSpPr>
          <p:cNvPr id="5" name="テキスト ボックス 4"/>
          <p:cNvSpPr txBox="1"/>
          <p:nvPr/>
        </p:nvSpPr>
        <p:spPr>
          <a:xfrm>
            <a:off x="142844" y="4357694"/>
            <a:ext cx="2786082" cy="646331"/>
          </a:xfrm>
          <a:prstGeom prst="rect">
            <a:avLst/>
          </a:prstGeom>
          <a:solidFill>
            <a:srgbClr val="00B050"/>
          </a:solidFill>
          <a:ln>
            <a:solidFill>
              <a:schemeClr val="tx1"/>
            </a:solidFill>
          </a:ln>
        </p:spPr>
        <p:txBody>
          <a:bodyPr wrap="square" rtlCol="0">
            <a:spAutoFit/>
          </a:bodyPr>
          <a:lstStyle/>
          <a:p>
            <a:r>
              <a:rPr kumimoji="1" lang="en-US" altLang="ja-JP" smtClean="0"/>
              <a:t>match : &lt;title&gt;</a:t>
            </a:r>
          </a:p>
          <a:p>
            <a:endParaRPr kumimoji="1" lang="ja-JP"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Accumulators</a:t>
            </a:r>
            <a:endParaRPr kumimoji="1" lang="ja-JP" altLang="en-US"/>
          </a:p>
        </p:txBody>
      </p:sp>
      <p:sp>
        <p:nvSpPr>
          <p:cNvPr id="3" name="コンテンツ プレースホルダ 2"/>
          <p:cNvSpPr>
            <a:spLocks noGrp="1"/>
          </p:cNvSpPr>
          <p:nvPr>
            <p:ph idx="1"/>
          </p:nvPr>
        </p:nvSpPr>
        <p:spPr>
          <a:xfrm>
            <a:off x="457200" y="885820"/>
            <a:ext cx="8229600" cy="614354"/>
          </a:xfrm>
        </p:spPr>
        <p:txBody>
          <a:bodyPr/>
          <a:lstStyle/>
          <a:p>
            <a:pPr>
              <a:buNone/>
            </a:pPr>
            <a:r>
              <a:rPr kumimoji="1" lang="ja-JP" altLang="en-US" smtClean="0"/>
              <a:t>拡張可能な統計計算フレームワーク</a:t>
            </a:r>
            <a:endParaRPr kumimoji="1" lang="ja-JP" altLang="en-US"/>
          </a:p>
        </p:txBody>
      </p:sp>
      <p:sp>
        <p:nvSpPr>
          <p:cNvPr id="4" name="テキスト ボックス 3"/>
          <p:cNvSpPr txBox="1"/>
          <p:nvPr/>
        </p:nvSpPr>
        <p:spPr>
          <a:xfrm>
            <a:off x="500034" y="1714488"/>
            <a:ext cx="8001056" cy="3447098"/>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cs typeface="Courier New" pitchFamily="49" charset="0"/>
              </a:rPr>
              <a:t>using namespace boost;</a:t>
            </a:r>
          </a:p>
          <a:p>
            <a:endParaRPr lang="en-US" altLang="ja-JP" sz="2000" smtClean="0">
              <a:latin typeface="VL ゴシック" pitchFamily="1" charset="-128"/>
              <a:ea typeface="VL ゴシック" pitchFamily="1" charset="-128"/>
              <a:cs typeface="Courier New" pitchFamily="49" charset="0"/>
            </a:endParaRPr>
          </a:p>
          <a:p>
            <a:r>
              <a:rPr lang="en-US" altLang="ja-JP" sz="2000" smtClean="0">
                <a:latin typeface="VL ゴシック" pitchFamily="1" charset="-128"/>
                <a:ea typeface="VL ゴシック" pitchFamily="1" charset="-128"/>
                <a:cs typeface="Courier New" pitchFamily="49" charset="0"/>
              </a:rPr>
              <a:t>accumulator_set&lt;int</a:t>
            </a:r>
            <a:r>
              <a:rPr lang="en-US" altLang="ja-JP" sz="2000">
                <a:latin typeface="VL ゴシック" pitchFamily="1" charset="-128"/>
                <a:ea typeface="VL ゴシック" pitchFamily="1" charset="-128"/>
                <a:cs typeface="Courier New" pitchFamily="49" charset="0"/>
              </a:rPr>
              <a:t>, </a:t>
            </a:r>
            <a:r>
              <a:rPr lang="en-US" altLang="ja-JP" sz="2000">
                <a:solidFill>
                  <a:srgbClr val="FF0000"/>
                </a:solidFill>
                <a:latin typeface="VL ゴシック" pitchFamily="1" charset="-128"/>
                <a:ea typeface="VL ゴシック" pitchFamily="1" charset="-128"/>
                <a:cs typeface="Courier New" pitchFamily="49" charset="0"/>
              </a:rPr>
              <a:t>features&lt;tag::min, tag::sum&gt; </a:t>
            </a:r>
            <a:r>
              <a:rPr lang="en-US" altLang="ja-JP" sz="2000">
                <a:latin typeface="VL ゴシック" pitchFamily="1" charset="-128"/>
                <a:ea typeface="VL ゴシック" pitchFamily="1" charset="-128"/>
                <a:cs typeface="Courier New" pitchFamily="49" charset="0"/>
              </a:rPr>
              <a:t>&gt; acc;</a:t>
            </a:r>
          </a:p>
          <a:p>
            <a:endParaRPr lang="en-US" altLang="ja-JP" sz="2000">
              <a:latin typeface="VL ゴシック" pitchFamily="1" charset="-128"/>
              <a:ea typeface="VL ゴシック" pitchFamily="1" charset="-128"/>
              <a:cs typeface="Courier New" pitchFamily="49" charset="0"/>
            </a:endParaRPr>
          </a:p>
          <a:p>
            <a:r>
              <a:rPr lang="en-US" altLang="ja-JP" sz="2000">
                <a:latin typeface="VL ゴシック" pitchFamily="1" charset="-128"/>
                <a:ea typeface="VL ゴシック" pitchFamily="1" charset="-128"/>
                <a:cs typeface="Courier New" pitchFamily="49" charset="0"/>
              </a:rPr>
              <a:t>acc(1);</a:t>
            </a:r>
          </a:p>
          <a:p>
            <a:r>
              <a:rPr lang="en-US" altLang="ja-JP" sz="2000">
                <a:latin typeface="VL ゴシック" pitchFamily="1" charset="-128"/>
                <a:ea typeface="VL ゴシック" pitchFamily="1" charset="-128"/>
                <a:cs typeface="Courier New" pitchFamily="49" charset="0"/>
              </a:rPr>
              <a:t>acc(2);</a:t>
            </a:r>
          </a:p>
          <a:p>
            <a:r>
              <a:rPr lang="en-US" altLang="ja-JP" sz="2000">
                <a:latin typeface="VL ゴシック" pitchFamily="1" charset="-128"/>
                <a:ea typeface="VL ゴシック" pitchFamily="1" charset="-128"/>
                <a:cs typeface="Courier New" pitchFamily="49" charset="0"/>
              </a:rPr>
              <a:t>acc(3);</a:t>
            </a:r>
          </a:p>
          <a:p>
            <a:endParaRPr lang="en-US" altLang="ja-JP" sz="2000">
              <a:latin typeface="VL ゴシック" pitchFamily="1" charset="-128"/>
              <a:ea typeface="VL ゴシック" pitchFamily="1" charset="-128"/>
              <a:cs typeface="Courier New" pitchFamily="49" charset="0"/>
            </a:endParaRPr>
          </a:p>
          <a:p>
            <a:r>
              <a:rPr lang="en-US" altLang="ja-JP" sz="2000" smtClean="0">
                <a:latin typeface="VL ゴシック" pitchFamily="1" charset="-128"/>
                <a:ea typeface="VL ゴシック" pitchFamily="1" charset="-128"/>
                <a:cs typeface="Courier New" pitchFamily="49" charset="0"/>
              </a:rPr>
              <a:t>cout </a:t>
            </a:r>
            <a:r>
              <a:rPr lang="en-US" altLang="ja-JP" sz="2000">
                <a:latin typeface="VL ゴシック" pitchFamily="1" charset="-128"/>
                <a:ea typeface="VL ゴシック" pitchFamily="1" charset="-128"/>
                <a:cs typeface="Courier New" pitchFamily="49" charset="0"/>
              </a:rPr>
              <a:t>&lt;&lt; "Min: " &lt;&lt; </a:t>
            </a:r>
            <a:r>
              <a:rPr lang="en-US" altLang="ja-JP" sz="2000">
                <a:solidFill>
                  <a:srgbClr val="FF0000"/>
                </a:solidFill>
                <a:latin typeface="VL ゴシック" pitchFamily="1" charset="-128"/>
                <a:ea typeface="VL ゴシック" pitchFamily="1" charset="-128"/>
                <a:cs typeface="Courier New" pitchFamily="49" charset="0"/>
              </a:rPr>
              <a:t>min</a:t>
            </a:r>
            <a:r>
              <a:rPr lang="en-US" altLang="ja-JP" sz="2000">
                <a:latin typeface="VL ゴシック" pitchFamily="1" charset="-128"/>
                <a:ea typeface="VL ゴシック" pitchFamily="1" charset="-128"/>
                <a:cs typeface="Courier New" pitchFamily="49" charset="0"/>
              </a:rPr>
              <a:t>(acc) &lt;&lt; </a:t>
            </a:r>
            <a:r>
              <a:rPr lang="en-US" altLang="ja-JP" sz="2000" smtClean="0">
                <a:latin typeface="VL ゴシック" pitchFamily="1" charset="-128"/>
                <a:ea typeface="VL ゴシック" pitchFamily="1" charset="-128"/>
                <a:cs typeface="Courier New" pitchFamily="49" charset="0"/>
              </a:rPr>
              <a:t>endl</a:t>
            </a:r>
            <a:r>
              <a:rPr lang="en-US" altLang="ja-JP" sz="2000">
                <a:latin typeface="VL ゴシック" pitchFamily="1" charset="-128"/>
                <a:ea typeface="VL ゴシック" pitchFamily="1" charset="-128"/>
                <a:cs typeface="Courier New" pitchFamily="49" charset="0"/>
              </a:rPr>
              <a:t>; // 1</a:t>
            </a:r>
          </a:p>
          <a:p>
            <a:r>
              <a:rPr lang="en-US" altLang="ja-JP" sz="2000" smtClean="0">
                <a:latin typeface="VL ゴシック" pitchFamily="1" charset="-128"/>
                <a:ea typeface="VL ゴシック" pitchFamily="1" charset="-128"/>
                <a:cs typeface="Courier New" pitchFamily="49" charset="0"/>
              </a:rPr>
              <a:t>cout </a:t>
            </a:r>
            <a:r>
              <a:rPr lang="en-US" altLang="ja-JP" sz="2000">
                <a:latin typeface="VL ゴシック" pitchFamily="1" charset="-128"/>
                <a:ea typeface="VL ゴシック" pitchFamily="1" charset="-128"/>
                <a:cs typeface="Courier New" pitchFamily="49" charset="0"/>
              </a:rPr>
              <a:t>&lt;&lt; "Sum: " &lt;&lt; </a:t>
            </a:r>
            <a:r>
              <a:rPr lang="en-US" altLang="ja-JP" sz="2000">
                <a:solidFill>
                  <a:srgbClr val="FF0000"/>
                </a:solidFill>
                <a:latin typeface="VL ゴシック" pitchFamily="1" charset="-128"/>
                <a:ea typeface="VL ゴシック" pitchFamily="1" charset="-128"/>
                <a:cs typeface="Courier New" pitchFamily="49" charset="0"/>
              </a:rPr>
              <a:t>sum</a:t>
            </a:r>
            <a:r>
              <a:rPr lang="en-US" altLang="ja-JP" sz="2000">
                <a:latin typeface="VL ゴシック" pitchFamily="1" charset="-128"/>
                <a:ea typeface="VL ゴシック" pitchFamily="1" charset="-128"/>
                <a:cs typeface="Courier New" pitchFamily="49" charset="0"/>
              </a:rPr>
              <a:t>(acc) &lt;&lt; </a:t>
            </a:r>
            <a:r>
              <a:rPr lang="en-US" altLang="ja-JP" sz="2000" smtClean="0">
                <a:latin typeface="VL ゴシック" pitchFamily="1" charset="-128"/>
                <a:ea typeface="VL ゴシック" pitchFamily="1" charset="-128"/>
                <a:cs typeface="Courier New" pitchFamily="49" charset="0"/>
              </a:rPr>
              <a:t>endl</a:t>
            </a:r>
            <a:r>
              <a:rPr lang="en-US" altLang="ja-JP" sz="2000">
                <a:latin typeface="VL ゴシック" pitchFamily="1" charset="-128"/>
                <a:ea typeface="VL ゴシック" pitchFamily="1" charset="-128"/>
                <a:cs typeface="Courier New" pitchFamily="49" charset="0"/>
              </a:rPr>
              <a:t>; // 6</a:t>
            </a:r>
          </a:p>
          <a:p>
            <a:endParaRPr kumimoji="1" lang="ja-JP" altLang="en-US"/>
          </a:p>
        </p:txBody>
      </p:sp>
    </p:spTree>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3052</TotalTime>
  <Words>6038</Words>
  <Application>Microsoft Office PowerPoint</Application>
  <PresentationFormat>画面に合わせる (4:3)</PresentationFormat>
  <Paragraphs>1256</Paragraphs>
  <Slides>85</Slides>
  <Notes>1</Notes>
  <HiddenSlides>0</HiddenSlides>
  <MMClips>0</MMClips>
  <ScaleCrop>false</ScaleCrop>
  <HeadingPairs>
    <vt:vector size="4" baseType="variant">
      <vt:variant>
        <vt:lpstr>テーマ</vt:lpstr>
      </vt:variant>
      <vt:variant>
        <vt:i4>1</vt:i4>
      </vt:variant>
      <vt:variant>
        <vt:lpstr>スライド タイトル</vt:lpstr>
      </vt:variant>
      <vt:variant>
        <vt:i4>85</vt:i4>
      </vt:variant>
    </vt:vector>
  </HeadingPairs>
  <TitlesOfParts>
    <vt:vector size="86" baseType="lpstr">
      <vt:lpstr>Office テーマ</vt:lpstr>
      <vt:lpstr>Boostライブラリ一周の旅</vt:lpstr>
      <vt:lpstr>はじめに</vt:lpstr>
      <vt:lpstr>本日紹介するライブラリ</vt:lpstr>
      <vt:lpstr>はじめる前に</vt:lpstr>
      <vt:lpstr>テンプレートメタプログラミングとは</vt:lpstr>
      <vt:lpstr>メタ関数</vt:lpstr>
      <vt:lpstr>メタ関数の例</vt:lpstr>
      <vt:lpstr>では今度こそ</vt:lpstr>
      <vt:lpstr>Accumulators</vt:lpstr>
      <vt:lpstr>Any</vt:lpstr>
      <vt:lpstr>Array</vt:lpstr>
      <vt:lpstr>Asio</vt:lpstr>
      <vt:lpstr>Assign</vt:lpstr>
      <vt:lpstr>Bimap</vt:lpstr>
      <vt:lpstr>Bind</vt:lpstr>
      <vt:lpstr>Circular Buffer</vt:lpstr>
      <vt:lpstr>Compressed Pair</vt:lpstr>
      <vt:lpstr>Concept Check   1/3</vt:lpstr>
      <vt:lpstr>Concept Check   2/3</vt:lpstr>
      <vt:lpstr>Concept Check   3/3</vt:lpstr>
      <vt:lpstr>Conversion</vt:lpstr>
      <vt:lpstr>CRC</vt:lpstr>
      <vt:lpstr>Date Time</vt:lpstr>
      <vt:lpstr>Dynamic Bitset</vt:lpstr>
      <vt:lpstr>Enable If</vt:lpstr>
      <vt:lpstr>Exception</vt:lpstr>
      <vt:lpstr>Filesystem</vt:lpstr>
      <vt:lpstr>Flyweight</vt:lpstr>
      <vt:lpstr>Foreach</vt:lpstr>
      <vt:lpstr>Format</vt:lpstr>
      <vt:lpstr>Function</vt:lpstr>
      <vt:lpstr>Function Types</vt:lpstr>
      <vt:lpstr>Fusion</vt:lpstr>
      <vt:lpstr>GIL</vt:lpstr>
      <vt:lpstr>Graph</vt:lpstr>
      <vt:lpstr>Interprocess</vt:lpstr>
      <vt:lpstr>Interval</vt:lpstr>
      <vt:lpstr>Intrusive</vt:lpstr>
      <vt:lpstr>IO State Server</vt:lpstr>
      <vt:lpstr>Iostreams</vt:lpstr>
      <vt:lpstr>Iterators</vt:lpstr>
      <vt:lpstr>Lambda</vt:lpstr>
      <vt:lpstr>Math</vt:lpstr>
      <vt:lpstr>Member Function</vt:lpstr>
      <vt:lpstr>MPL</vt:lpstr>
      <vt:lpstr>Multi Array</vt:lpstr>
      <vt:lpstr>Multi Index</vt:lpstr>
      <vt:lpstr>Numeric Conversion</vt:lpstr>
      <vt:lpstr>Operators</vt:lpstr>
      <vt:lpstr>Optional</vt:lpstr>
      <vt:lpstr>Parameter</vt:lpstr>
      <vt:lpstr>Pointer Container</vt:lpstr>
      <vt:lpstr>Pool</vt:lpstr>
      <vt:lpstr>Preprocessor</vt:lpstr>
      <vt:lpstr>Property Map</vt:lpstr>
      <vt:lpstr>Proto</vt:lpstr>
      <vt:lpstr>Python</vt:lpstr>
      <vt:lpstr>Random</vt:lpstr>
      <vt:lpstr>Range</vt:lpstr>
      <vt:lpstr>Ref</vt:lpstr>
      <vt:lpstr>Scope Exit</vt:lpstr>
      <vt:lpstr>Serialization</vt:lpstr>
      <vt:lpstr>Signals2</vt:lpstr>
      <vt:lpstr>Smart Pointers</vt:lpstr>
      <vt:lpstr>Spirit</vt:lpstr>
      <vt:lpstr>Statechart</vt:lpstr>
      <vt:lpstr>Static Assert</vt:lpstr>
      <vt:lpstr>String Algo</vt:lpstr>
      <vt:lpstr>Swap</vt:lpstr>
      <vt:lpstr>System</vt:lpstr>
      <vt:lpstr>Test</vt:lpstr>
      <vt:lpstr>Thread</vt:lpstr>
      <vt:lpstr>Timer</vt:lpstr>
      <vt:lpstr>Tokenizer</vt:lpstr>
      <vt:lpstr>Tribool</vt:lpstr>
      <vt:lpstr>Tuple</vt:lpstr>
      <vt:lpstr>Typeof</vt:lpstr>
      <vt:lpstr>uBLAS</vt:lpstr>
      <vt:lpstr>Units</vt:lpstr>
      <vt:lpstr>Unordered</vt:lpstr>
      <vt:lpstr>Utility</vt:lpstr>
      <vt:lpstr>Variant</vt:lpstr>
      <vt:lpstr>Wave   1/2</vt:lpstr>
      <vt:lpstr>Wave   2/2</vt:lpstr>
      <vt:lpstr>Xpressive</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Boostライブラリ一周の旅</dc:title>
  <dc:creator> </dc:creator>
  <cp:lastModifiedBy>Akira.T</cp:lastModifiedBy>
  <cp:revision>345</cp:revision>
  <dcterms:created xsi:type="dcterms:W3CDTF">2009-10-15T04:29:21Z</dcterms:created>
  <dcterms:modified xsi:type="dcterms:W3CDTF">2009-12-11T12:03:12Z</dcterms:modified>
</cp:coreProperties>
</file>