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38" r:id="rId3"/>
    <p:sldId id="339" r:id="rId4"/>
    <p:sldId id="257" r:id="rId5"/>
    <p:sldId id="341" r:id="rId6"/>
    <p:sldId id="342" r:id="rId7"/>
    <p:sldId id="343" r:id="rId8"/>
    <p:sldId id="344" r:id="rId9"/>
    <p:sldId id="345" r:id="rId10"/>
    <p:sldId id="347" r:id="rId11"/>
    <p:sldId id="348" r:id="rId12"/>
    <p:sldId id="349" r:id="rId13"/>
    <p:sldId id="350" r:id="rId14"/>
    <p:sldId id="351" r:id="rId15"/>
    <p:sldId id="346"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360"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2010/8/26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2010/8/26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012823"/>
          </a:xfrm>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77500" lnSpcReduction="20000"/>
          </a:bodyPr>
          <a:lstStyle/>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高橋晶</a:t>
            </a:r>
            <a:r>
              <a:rPr lang="en-US" altLang="ja-JP" smtClean="0">
                <a:solidFill>
                  <a:schemeClr val="tx1">
                    <a:lumMod val="75000"/>
                    <a:lumOff val="25000"/>
                  </a:schemeClr>
                </a:solidFill>
                <a:latin typeface="HGP創英角ｺﾞｼｯｸUB" pitchFamily="50" charset="-128"/>
                <a:ea typeface="HGP創英角ｺﾞｼｯｸUB" pitchFamily="50" charset="-128"/>
              </a:rPr>
              <a:t>(Akira Takahashi)</a:t>
            </a:r>
          </a:p>
          <a:p>
            <a:pPr algn="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ブログ：「</a:t>
            </a:r>
            <a:r>
              <a:rPr lang="en-US" altLang="ja-JP" smtClean="0">
                <a:solidFill>
                  <a:schemeClr val="tx1">
                    <a:lumMod val="75000"/>
                    <a:lumOff val="25000"/>
                  </a:schemeClr>
                </a:solidFill>
                <a:latin typeface="HGP創英角ｺﾞｼｯｸUB" pitchFamily="50" charset="-128"/>
                <a:ea typeface="HGP創英角ｺﾞｼｯｸUB" pitchFamily="50" charset="-128"/>
              </a:rPr>
              <a:t>Faith and Brave – C++</a:t>
            </a:r>
            <a:r>
              <a:rPr lang="ja-JP" altLang="en-US" smtClean="0">
                <a:solidFill>
                  <a:schemeClr val="tx1">
                    <a:lumMod val="75000"/>
                    <a:lumOff val="25000"/>
                  </a:schemeClr>
                </a:solidFill>
                <a:latin typeface="HGP創英角ｺﾞｼｯｸUB" pitchFamily="50" charset="-128"/>
                <a:ea typeface="HGP創英角ｺﾞｼｯｸUB" pitchFamily="50" charset="-128"/>
              </a:rPr>
              <a:t>で遊ぼう」</a:t>
            </a: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smtClean="0">
                <a:solidFill>
                  <a:schemeClr val="tx1">
                    <a:lumMod val="75000"/>
                    <a:lumOff val="25000"/>
                  </a:schemeClr>
                </a:solidFill>
                <a:latin typeface="HGP創英角ｺﾞｼｯｸUB" pitchFamily="50" charset="-128"/>
                <a:ea typeface="HGP創英角ｺﾞｼｯｸUB" pitchFamily="50" charset="-128"/>
              </a:rPr>
              <a:t>http://d.hatena.ne.jp/faith_and_brave/</a:t>
            </a:r>
            <a:endParaRPr lang="ja-JP" altLang="en-US">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4714876" y="6417254"/>
            <a:ext cx="4429124" cy="369332"/>
          </a:xfrm>
          <a:prstGeom prst="rect">
            <a:avLst/>
          </a:prstGeom>
          <a:noFill/>
        </p:spPr>
        <p:txBody>
          <a:bodyPr wrap="square" rtlCol="0">
            <a:spAutoFit/>
          </a:bodyPr>
          <a:lstStyle/>
          <a:p>
            <a:pPr algn="r"/>
            <a:r>
              <a:rPr kumimoji="1" lang="en-US" altLang="ja-JP" smtClean="0">
                <a:solidFill>
                  <a:srgbClr val="C00000"/>
                </a:solidFill>
              </a:rPr>
              <a:t>Boost.</a:t>
            </a:r>
            <a:r>
              <a:rPr kumimoji="1" lang="ja-JP" altLang="en-US" smtClean="0">
                <a:solidFill>
                  <a:srgbClr val="C00000"/>
                </a:solidFill>
              </a:rPr>
              <a:t>勉強会</a:t>
            </a:r>
            <a:r>
              <a:rPr kumimoji="1" lang="en-US" altLang="ja-JP" smtClean="0">
                <a:solidFill>
                  <a:srgbClr val="C00000"/>
                </a:solidFill>
              </a:rPr>
              <a:t>#</a:t>
            </a:r>
            <a:r>
              <a:rPr kumimoji="1" lang="en-US" altLang="ja-JP" smtClean="0">
                <a:solidFill>
                  <a:srgbClr val="C00000"/>
                </a:solidFill>
              </a:rPr>
              <a:t>2</a:t>
            </a:r>
            <a:r>
              <a:rPr kumimoji="1" lang="ja-JP" altLang="en-US" smtClean="0">
                <a:solidFill>
                  <a:srgbClr val="C00000"/>
                </a:solidFill>
              </a:rPr>
              <a:t> </a:t>
            </a:r>
            <a:r>
              <a:rPr lang="en-US" altLang="ja-JP" smtClean="0">
                <a:solidFill>
                  <a:srgbClr val="C00000"/>
                </a:solidFill>
              </a:rPr>
              <a:t>2010/09/11(Sat</a:t>
            </a:r>
            <a:r>
              <a:rPr lang="en-US" altLang="ja-JP" smtClean="0">
                <a:solidFill>
                  <a:srgbClr val="C00000"/>
                </a:solidFill>
              </a:rPr>
              <a:t>)</a:t>
            </a:r>
            <a:endParaRPr kumimoji="1" lang="ja-JP" altLang="en-US">
              <a:solidFill>
                <a:srgbClr val="C00000"/>
              </a:solidFill>
            </a:endParaRPr>
          </a:p>
        </p:txBody>
      </p:sp>
      <p:sp>
        <p:nvSpPr>
          <p:cNvPr id="5" name="テキスト ボックス 4"/>
          <p:cNvSpPr txBox="1"/>
          <p:nvPr/>
        </p:nvSpPr>
        <p:spPr>
          <a:xfrm>
            <a:off x="5929322" y="3214686"/>
            <a:ext cx="1785950" cy="461665"/>
          </a:xfrm>
          <a:prstGeom prst="rect">
            <a:avLst/>
          </a:prstGeom>
          <a:noFill/>
        </p:spPr>
        <p:txBody>
          <a:bodyPr wrap="square" rtlCol="0">
            <a:spAutoFit/>
          </a:bodyPr>
          <a:lstStyle/>
          <a:p>
            <a:r>
              <a:rPr lang="en-US" altLang="ja-JP" sz="2400" smtClean="0">
                <a:solidFill>
                  <a:srgbClr val="C00000"/>
                </a:solidFill>
                <a:latin typeface="HGP創英角ﾎﾟｯﾌﾟ体" pitchFamily="50" charset="-128"/>
                <a:ea typeface="HGP創英角ﾎﾟｯﾌﾟ体" pitchFamily="50" charset="-128"/>
              </a:rPr>
              <a:t>ver.1.44.0</a:t>
            </a:r>
            <a:endParaRPr kumimoji="1" lang="ja-JP"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 2.0 2/2</a:t>
            </a:r>
            <a:endParaRPr kumimoji="1" lang="ja-JP" altLang="en-US"/>
          </a:p>
        </p:txBody>
      </p:sp>
      <p:sp>
        <p:nvSpPr>
          <p:cNvPr id="3" name="コンテンツ プレースホルダ 2"/>
          <p:cNvSpPr>
            <a:spLocks noGrp="1"/>
          </p:cNvSpPr>
          <p:nvPr>
            <p:ph idx="1"/>
          </p:nvPr>
        </p:nvSpPr>
        <p:spPr>
          <a:xfrm>
            <a:off x="457200" y="1000108"/>
            <a:ext cx="8229600" cy="500066"/>
          </a:xfrm>
        </p:spPr>
        <p:txBody>
          <a:bodyPr>
            <a:normAutofit/>
          </a:bodyPr>
          <a:lstStyle/>
          <a:p>
            <a:pPr>
              <a:buNone/>
            </a:pPr>
            <a:r>
              <a:rPr kumimoji="1" lang="en-US" altLang="ja-JP" sz="2400" smtClean="0">
                <a:latin typeface="VL ゴシック" pitchFamily="49" charset="-128"/>
                <a:ea typeface="VL ゴシック" pitchFamily="49" charset="-128"/>
              </a:rPr>
              <a:t>Boost.Foreach</a:t>
            </a:r>
            <a:r>
              <a:rPr kumimoji="1" lang="ja-JP" altLang="en-US" sz="2400" smtClean="0">
                <a:latin typeface="VL ゴシック" pitchFamily="49" charset="-128"/>
                <a:ea typeface="VL ゴシック" pitchFamily="49" charset="-128"/>
              </a:rPr>
              <a:t>と組み合わせて使っても便利。</a:t>
            </a:r>
            <a:endParaRPr kumimoji="1" lang="en-US" altLang="ja-JP" sz="2400" smtClean="0"/>
          </a:p>
        </p:txBody>
      </p:sp>
      <p:sp>
        <p:nvSpPr>
          <p:cNvPr id="4" name="テキスト ボックス 3"/>
          <p:cNvSpPr txBox="1"/>
          <p:nvPr/>
        </p:nvSpPr>
        <p:spPr>
          <a:xfrm>
            <a:off x="214282" y="1571612"/>
            <a:ext cx="8786874" cy="378565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std::map&lt;std::string, int&gt; m;</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のキーのみを操作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std::string&amp; key,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map_keys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something...</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の値のみを操作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int value,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なにか・・・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
        <p:nvSpPr>
          <p:cNvPr id="6" name="テキスト ボックス 5"/>
          <p:cNvSpPr txBox="1"/>
          <p:nvPr/>
        </p:nvSpPr>
        <p:spPr>
          <a:xfrm>
            <a:off x="500034" y="5715016"/>
            <a:ext cx="8001056" cy="400110"/>
          </a:xfrm>
          <a:prstGeom prst="rect">
            <a:avLst/>
          </a:prstGeom>
          <a:noFill/>
        </p:spPr>
        <p:txBody>
          <a:bodyPr wrap="square" rtlCol="0">
            <a:spAutoFit/>
          </a:bodyPr>
          <a:lstStyle/>
          <a:p>
            <a:r>
              <a:rPr kumimoji="1" lang="en-US" altLang="ja-JP" sz="2000" smtClean="0"/>
              <a:t>Range</a:t>
            </a:r>
            <a:r>
              <a:rPr kumimoji="1" lang="ja-JP" altLang="en-US" sz="2000" smtClean="0"/>
              <a:t>ライブラリとしては</a:t>
            </a:r>
            <a:r>
              <a:rPr kumimoji="1" lang="en-US" altLang="ja-JP" sz="2000" smtClean="0"/>
              <a:t>Oven</a:t>
            </a:r>
            <a:r>
              <a:rPr kumimoji="1" lang="ja-JP" altLang="en-US" sz="2000" smtClean="0"/>
              <a:t>も強力なのでそちらもチェックしてください！</a:t>
            </a:r>
            <a:endParaRPr kumimoji="1" lang="ja-JP"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 v3</a:t>
            </a:r>
            <a:endParaRPr kumimoji="1" lang="ja-JP" altLang="en-US"/>
          </a:p>
        </p:txBody>
      </p:sp>
      <p:sp>
        <p:nvSpPr>
          <p:cNvPr id="3" name="コンテンツ プレースホルダ 2"/>
          <p:cNvSpPr>
            <a:spLocks noGrp="1"/>
          </p:cNvSpPr>
          <p:nvPr>
            <p:ph idx="1"/>
          </p:nvPr>
        </p:nvSpPr>
        <p:spPr>
          <a:xfrm>
            <a:off x="357158" y="1000108"/>
            <a:ext cx="8329642" cy="1357322"/>
          </a:xfrm>
        </p:spPr>
        <p:txBody>
          <a:bodyPr>
            <a:noAutofit/>
          </a:bodyPr>
          <a:lstStyle/>
          <a:p>
            <a:pPr>
              <a:buNone/>
            </a:pPr>
            <a:r>
              <a:rPr kumimoji="1" lang="en-US" altLang="ja-JP" sz="2400" smtClean="0">
                <a:latin typeface="VL ゴシック" pitchFamily="49" charset="-128"/>
                <a:ea typeface="VL ゴシック" pitchFamily="49" charset="-128"/>
              </a:rPr>
              <a:t>path</a:t>
            </a:r>
            <a:r>
              <a:rPr kumimoji="1" lang="ja-JP" altLang="en-US" sz="2400" smtClean="0">
                <a:latin typeface="VL ゴシック" pitchFamily="49" charset="-128"/>
                <a:ea typeface="VL ゴシック" pitchFamily="49" charset="-128"/>
              </a:rPr>
              <a:t>の日本語対応等。</a:t>
            </a:r>
            <a:endParaRPr kumimoji="1"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string</a:t>
            </a:r>
            <a:r>
              <a:rPr lang="ja-JP" altLang="en-US" sz="2400" smtClean="0">
                <a:latin typeface="VL ゴシック" pitchFamily="49" charset="-128"/>
                <a:ea typeface="VL ゴシック" pitchFamily="49" charset="-128"/>
              </a:rPr>
              <a:t>と</a:t>
            </a:r>
            <a:r>
              <a:rPr lang="en-US" altLang="ja-JP" sz="2400" smtClean="0">
                <a:latin typeface="VL ゴシック" pitchFamily="49" charset="-128"/>
                <a:ea typeface="VL ゴシック" pitchFamily="49" charset="-128"/>
              </a:rPr>
              <a:t>wstring</a:t>
            </a:r>
            <a:r>
              <a:rPr lang="ja-JP" altLang="en-US" sz="2400" smtClean="0">
                <a:latin typeface="VL ゴシック" pitchFamily="49" charset="-128"/>
                <a:ea typeface="VL ゴシック" pitchFamily="49" charset="-128"/>
              </a:rPr>
              <a:t>の両方を使用するためにオーバーロードが</a:t>
            </a:r>
            <a:endParaRPr lang="en-US" altLang="ja-JP" sz="2400" smtClean="0">
              <a:latin typeface="VL ゴシック" pitchFamily="49" charset="-128"/>
              <a:ea typeface="VL ゴシック" pitchFamily="49" charset="-128"/>
            </a:endParaRPr>
          </a:p>
          <a:p>
            <a:pPr>
              <a:buNone/>
            </a:pPr>
            <a:r>
              <a:rPr lang="ja-JP" altLang="en-US" sz="2400" smtClean="0">
                <a:latin typeface="VL ゴシック" pitchFamily="49" charset="-128"/>
                <a:ea typeface="VL ゴシック" pitchFamily="49" charset="-128"/>
              </a:rPr>
              <a:t>必要なくなったり。</a:t>
            </a:r>
            <a:endParaRPr kumimoji="1" lang="en-US" altLang="ja-JP" sz="2400" smtClean="0"/>
          </a:p>
        </p:txBody>
      </p:sp>
      <p:sp>
        <p:nvSpPr>
          <p:cNvPr id="4" name="テキスト ボックス 3"/>
          <p:cNvSpPr txBox="1"/>
          <p:nvPr/>
        </p:nvSpPr>
        <p:spPr>
          <a:xfrm>
            <a:off x="214282" y="2687793"/>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#define BOOST_FILESYSTEM_VERSION 3</a:t>
            </a:r>
          </a:p>
          <a:p>
            <a:r>
              <a:rPr lang="en-US" altLang="ja-JP" sz="2000" smtClean="0">
                <a:latin typeface="VL ゴシック" pitchFamily="49" charset="-128"/>
                <a:ea typeface="VL ゴシック" pitchFamily="49" charset="-128"/>
              </a:rPr>
              <a:t>#include &lt;boost/filesystem.hpp&gt;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void foo(const </a:t>
            </a:r>
            <a:r>
              <a:rPr lang="en-US" altLang="ja-JP" sz="2000" smtClean="0">
                <a:solidFill>
                  <a:srgbClr val="FF0000"/>
                </a:solidFill>
                <a:latin typeface="VL ゴシック" pitchFamily="49" charset="-128"/>
                <a:ea typeface="VL ゴシック" pitchFamily="49" charset="-128"/>
              </a:rPr>
              <a:t>boost::filesystem::path&amp;</a:t>
            </a:r>
            <a:r>
              <a:rPr lang="en-US" altLang="ja-JP" sz="2000" smtClean="0">
                <a:latin typeface="VL ゴシック" pitchFamily="49" charset="-128"/>
                <a:ea typeface="VL ゴシック" pitchFamily="49" charset="-128"/>
              </a:rPr>
              <a:t> path)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foo("english");</a:t>
            </a:r>
          </a:p>
          <a:p>
            <a:r>
              <a:rPr lang="en-US" altLang="ja-JP" sz="2000" smtClean="0">
                <a:latin typeface="VL ゴシック" pitchFamily="49" charset="-128"/>
                <a:ea typeface="VL ゴシック" pitchFamily="49" charset="-128"/>
              </a:rPr>
              <a:t>    foo(</a:t>
            </a:r>
            <a:r>
              <a:rPr lang="en-US" altLang="ja-JP" sz="2000" smtClean="0">
                <a:solidFill>
                  <a:srgbClr val="FF0000"/>
                </a:solidFill>
                <a:latin typeface="VL ゴシック" pitchFamily="49" charset="-128"/>
                <a:ea typeface="VL ゴシック" pitchFamily="49" charset="-128"/>
              </a:rPr>
              <a:t>L</a:t>
            </a:r>
            <a:r>
              <a:rPr lang="en-US" altLang="ja-JP" sz="2000" smtClean="0">
                <a:latin typeface="VL ゴシック" pitchFamily="49" charset="-128"/>
                <a:ea typeface="VL ゴシック" pitchFamily="49" charset="-128"/>
              </a:rPr>
              <a:t>"</a:t>
            </a:r>
            <a:r>
              <a:rPr lang="ja-JP" altLang="en-US" sz="2000" smtClean="0">
                <a:latin typeface="VL ゴシック" pitchFamily="49" charset="-128"/>
                <a:ea typeface="VL ゴシック" pitchFamily="49" charset="-128"/>
              </a:rPr>
              <a:t>日本語</a:t>
            </a:r>
            <a:r>
              <a:rPr lang="en-US" altLang="ja-JP" sz="2000" smtClean="0">
                <a:latin typeface="VL ゴシック" pitchFamily="49" charset="-128"/>
                <a:ea typeface="VL ゴシック" pitchFamily="49" charset="-128"/>
              </a:rPr>
              <a:t>"); // v2</a:t>
            </a:r>
            <a:r>
              <a:rPr lang="ja-JP" altLang="en-US" sz="2000" smtClean="0">
                <a:latin typeface="VL ゴシック" pitchFamily="49" charset="-128"/>
                <a:ea typeface="VL ゴシック" pitchFamily="49" charset="-128"/>
              </a:rPr>
              <a:t>ではエラー</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Polygon</a:t>
            </a:r>
            <a:endParaRPr kumimoji="1" lang="ja-JP" altLang="en-US"/>
          </a:p>
        </p:txBody>
      </p:sp>
      <p:sp>
        <p:nvSpPr>
          <p:cNvPr id="3" name="コンテンツ プレースホルダ 2"/>
          <p:cNvSpPr>
            <a:spLocks noGrp="1"/>
          </p:cNvSpPr>
          <p:nvPr>
            <p:ph idx="1"/>
          </p:nvPr>
        </p:nvSpPr>
        <p:spPr>
          <a:xfrm>
            <a:off x="357158" y="1000108"/>
            <a:ext cx="8329642" cy="1000132"/>
          </a:xfrm>
        </p:spPr>
        <p:txBody>
          <a:bodyPr>
            <a:noAutofit/>
          </a:bodyPr>
          <a:lstStyle/>
          <a:p>
            <a:pPr>
              <a:buNone/>
            </a:pPr>
            <a:r>
              <a:rPr kumimoji="1" lang="ja-JP" altLang="en-US" sz="2400" smtClean="0"/>
              <a:t>平面多角形</a:t>
            </a:r>
            <a:r>
              <a:rPr kumimoji="1" lang="en-US" altLang="ja-JP" sz="2400" smtClean="0"/>
              <a:t>(2D)</a:t>
            </a:r>
            <a:r>
              <a:rPr kumimoji="1" lang="ja-JP" altLang="en-US" sz="2400" smtClean="0"/>
              <a:t>のアルゴリズムを提供するライブラリ。</a:t>
            </a:r>
            <a:endParaRPr kumimoji="1" lang="en-US" altLang="ja-JP" sz="2400" smtClean="0"/>
          </a:p>
          <a:p>
            <a:pPr>
              <a:buNone/>
            </a:pPr>
            <a:r>
              <a:rPr lang="ja-JP" altLang="en-US" sz="2400" smtClean="0"/>
              <a:t>以下は、三角形の内外判定。</a:t>
            </a:r>
            <a:endParaRPr kumimoji="1" lang="en-US" altLang="ja-JP" sz="2400" smtClean="0"/>
          </a:p>
        </p:txBody>
      </p:sp>
      <p:sp>
        <p:nvSpPr>
          <p:cNvPr id="4" name="テキスト ボックス 3"/>
          <p:cNvSpPr txBox="1"/>
          <p:nvPr/>
        </p:nvSpPr>
        <p:spPr>
          <a:xfrm>
            <a:off x="214282" y="2028191"/>
            <a:ext cx="8929718" cy="440120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#include &lt;boost/polygon/polygon.hpp&gt;</a:t>
            </a:r>
          </a:p>
          <a:p>
            <a:r>
              <a:rPr lang="en-US" altLang="ja-JP" sz="2000" smtClean="0">
                <a:latin typeface="VL ゴシック" pitchFamily="49" charset="-128"/>
                <a:ea typeface="VL ゴシック" pitchFamily="49" charset="-128"/>
              </a:rPr>
              <a:t>namespace polygon = boost::polygon;</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const std::vector&lt;polygon::point_data&lt;int&gt;&gt; ptrs = {</a:t>
            </a:r>
          </a:p>
          <a:p>
            <a:r>
              <a:rPr lang="en-US" altLang="ja-JP" sz="2000" smtClean="0">
                <a:latin typeface="VL ゴシック" pitchFamily="49" charset="-128"/>
                <a:ea typeface="VL ゴシック" pitchFamily="49" charset="-128"/>
              </a:rPr>
              <a:t>        {0, 0}, {10, 0}, {10, 10}</a:t>
            </a:r>
          </a:p>
          <a:p>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const polygon::polygon_data&lt;int&gt; poly(ptrs.begin(), ptrs.end());</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点が三角形の内側にあるか</a:t>
            </a:r>
          </a:p>
          <a:p>
            <a:r>
              <a:rPr lang="ja-JP" altLang="en-US" sz="2000" smtClean="0">
                <a:latin typeface="VL ゴシック" pitchFamily="49" charset="-128"/>
                <a:ea typeface="VL ゴシック" pitchFamily="49" charset="-128"/>
              </a:rPr>
              <a:t>    </a:t>
            </a:r>
            <a:r>
              <a:rPr lang="en-US" altLang="ja-JP" sz="2000" smtClean="0">
                <a:latin typeface="VL ゴシック" pitchFamily="49" charset="-128"/>
                <a:ea typeface="VL ゴシック" pitchFamily="49" charset="-128"/>
              </a:rPr>
              <a:t>const polygon::point_data&lt;int&gt; p(3, 3);</a:t>
            </a:r>
          </a:p>
          <a:p>
            <a:r>
              <a:rPr lang="en-US" altLang="ja-JP" sz="2000" smtClean="0">
                <a:latin typeface="VL ゴシック" pitchFamily="49" charset="-128"/>
                <a:ea typeface="VL ゴシック" pitchFamily="49" charset="-128"/>
              </a:rPr>
              <a:t>    assert(polygon::</a:t>
            </a:r>
            <a:r>
              <a:rPr lang="en-US" altLang="ja-JP" sz="2000" smtClean="0">
                <a:solidFill>
                  <a:srgbClr val="FF0000"/>
                </a:solidFill>
                <a:latin typeface="VL ゴシック" pitchFamily="49" charset="-128"/>
                <a:ea typeface="VL ゴシック" pitchFamily="49" charset="-128"/>
              </a:rPr>
              <a:t>contains</a:t>
            </a:r>
            <a:r>
              <a:rPr lang="en-US" altLang="ja-JP" sz="2000" smtClean="0">
                <a:latin typeface="VL ゴシック" pitchFamily="49" charset="-128"/>
                <a:ea typeface="VL ゴシック" pitchFamily="49" charset="-128"/>
              </a:rPr>
              <a:t>(poly, p));</a:t>
            </a:r>
          </a:p>
          <a:p>
            <a:r>
              <a:rPr lang="en-US" altLang="ja-JP" sz="2000" smtClean="0">
                <a:latin typeface="VL ゴシック" pitchFamily="49" charset="-128"/>
                <a:ea typeface="VL ゴシック" pitchFamily="49" charset="-128"/>
              </a:rPr>
              <a:t>}</a:t>
            </a:r>
          </a:p>
        </p:txBody>
      </p:sp>
      <p:sp>
        <p:nvSpPr>
          <p:cNvPr id="5" name="直角三角形 4"/>
          <p:cNvSpPr/>
          <p:nvPr/>
        </p:nvSpPr>
        <p:spPr>
          <a:xfrm>
            <a:off x="6572264" y="1571612"/>
            <a:ext cx="1785950" cy="1928826"/>
          </a:xfrm>
          <a:prstGeom prst="rtTriangle">
            <a:avLst/>
          </a:prstGeom>
          <a:solidFill>
            <a:schemeClr val="bg1"/>
          </a:solidFill>
          <a:ln>
            <a:solidFill>
              <a:schemeClr val="tx1"/>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286644" y="3143248"/>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1/2</a:t>
            </a:r>
            <a:endParaRPr kumimoji="1" lang="ja-JP" altLang="en-US"/>
          </a:p>
        </p:txBody>
      </p:sp>
      <p:sp>
        <p:nvSpPr>
          <p:cNvPr id="3"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新たな状態マシンライブラリ。状態遷移表を直接記述する。</a:t>
            </a:r>
            <a:endParaRPr kumimoji="1" lang="en-US" altLang="ja-JP" sz="2400" smtClean="0"/>
          </a:p>
        </p:txBody>
      </p:sp>
      <p:sp>
        <p:nvSpPr>
          <p:cNvPr id="4" name="テキスト ボックス 3"/>
          <p:cNvSpPr txBox="1"/>
          <p:nvPr/>
        </p:nvSpPr>
        <p:spPr>
          <a:xfrm>
            <a:off x="214282" y="1428736"/>
            <a:ext cx="8715436" cy="532453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namespace msm = boost::msm;</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struct StopWatch_ : msm::front::state_machine_def&lt;StopWatch_&gt; {</a:t>
            </a:r>
          </a:p>
          <a:p>
            <a:r>
              <a:rPr lang="en-US" altLang="ja-JP" sz="2000" smtClean="0">
                <a:latin typeface="VL ゴシック" pitchFamily="49" charset="-128"/>
                <a:ea typeface="VL ゴシック" pitchFamily="49" charset="-128"/>
              </a:rPr>
              <a:t>    typedef Stopped initial_state;</a:t>
            </a:r>
          </a:p>
          <a:p>
            <a:r>
              <a:rPr lang="en-US" altLang="ja-JP" sz="2000" smtClean="0">
                <a:latin typeface="VL ゴシック" pitchFamily="49" charset="-128"/>
                <a:ea typeface="VL ゴシック" pitchFamily="49" charset="-128"/>
              </a:rPr>
              <a:t>    struct </a:t>
            </a:r>
            <a:r>
              <a:rPr lang="en-US" altLang="ja-JP" sz="2000" smtClean="0">
                <a:solidFill>
                  <a:srgbClr val="FF0000"/>
                </a:solidFill>
                <a:latin typeface="VL ゴシック" pitchFamily="49" charset="-128"/>
                <a:ea typeface="VL ゴシック" pitchFamily="49" charset="-128"/>
              </a:rPr>
              <a:t>transition_table</a:t>
            </a:r>
            <a:r>
              <a:rPr lang="en-US" altLang="ja-JP" sz="2000" smtClean="0">
                <a:latin typeface="VL ゴシック" pitchFamily="49" charset="-128"/>
                <a:ea typeface="VL ゴシック" pitchFamily="49" charset="-128"/>
              </a:rPr>
              <a:t> : boost::mpl::vector&lt;</a:t>
            </a:r>
          </a:p>
          <a:p>
            <a:r>
              <a:rPr lang="en-US" altLang="ja-JP" sz="2000" smtClean="0">
                <a:latin typeface="VL ゴシック" pitchFamily="49" charset="-128"/>
                <a:ea typeface="VL ゴシック" pitchFamily="49" charset="-128"/>
              </a:rPr>
              <a:t>//           Start    Event           Next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&gt; {};</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msm::back::state_machine&lt;StopWatch_&gt; StopWatch;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2/2</a:t>
            </a:r>
            <a:endParaRPr kumimoji="1" lang="ja-JP" altLang="en-US"/>
          </a:p>
        </p:txBody>
      </p:sp>
      <p:sp>
        <p:nvSpPr>
          <p:cNvPr id="3"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新たな状態マシンライブラリ。状態遷移表を直接記述する。</a:t>
            </a:r>
            <a:endParaRPr kumimoji="1" lang="en-US" altLang="ja-JP" sz="2400" smtClean="0"/>
          </a:p>
        </p:txBody>
      </p:sp>
      <p:sp>
        <p:nvSpPr>
          <p:cNvPr id="4" name="テキスト ボックス 3"/>
          <p:cNvSpPr txBox="1"/>
          <p:nvPr/>
        </p:nvSpPr>
        <p:spPr>
          <a:xfrm>
            <a:off x="214282" y="2187727"/>
            <a:ext cx="8715436"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StopWatch watch;</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watch.start();</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まとめ</a:t>
            </a:r>
            <a:r>
              <a:rPr kumimoji="1" lang="en-US" altLang="ja-JP" smtClean="0"/>
              <a:t>(?)</a:t>
            </a:r>
            <a:endParaRPr kumimoji="1" lang="ja-JP" altLang="en-US"/>
          </a:p>
        </p:txBody>
      </p:sp>
      <p:sp>
        <p:nvSpPr>
          <p:cNvPr id="3" name="コンテンツ プレースホルダ 2"/>
          <p:cNvSpPr>
            <a:spLocks noGrp="1"/>
          </p:cNvSpPr>
          <p:nvPr>
            <p:ph idx="1"/>
          </p:nvPr>
        </p:nvSpPr>
        <p:spPr/>
        <p:txBody>
          <a:bodyPr/>
          <a:lstStyle/>
          <a:p>
            <a:r>
              <a:rPr lang="en-US" altLang="ja-JP" smtClean="0"/>
              <a:t>1.44.0</a:t>
            </a:r>
            <a:r>
              <a:rPr lang="ja-JP" altLang="en-US" smtClean="0"/>
              <a:t>になってライブラリがかなり充実しました。</a:t>
            </a:r>
            <a:endParaRPr lang="en-US" altLang="ja-JP" smtClean="0"/>
          </a:p>
          <a:p>
            <a:endParaRPr kumimoji="1" lang="en-US" altLang="ja-JP" smtClean="0"/>
          </a:p>
          <a:p>
            <a:r>
              <a:rPr lang="ja-JP" altLang="en-US" smtClean="0"/>
              <a:t>とくに</a:t>
            </a:r>
            <a:r>
              <a:rPr lang="en-US" altLang="ja-JP" smtClean="0"/>
              <a:t>Range 2.0</a:t>
            </a:r>
            <a:r>
              <a:rPr lang="ja-JP" altLang="en-US" smtClean="0"/>
              <a:t>はプログラミングスタイルを変えるほどのライブラリなのでオススメです。</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2500306"/>
            <a:ext cx="8715436" cy="3071834"/>
          </a:xfrm>
        </p:spPr>
        <p:txBody>
          <a:bodyPr>
            <a:normAutofit/>
          </a:bodyPr>
          <a:lstStyle/>
          <a:p>
            <a:pPr>
              <a:buNone/>
            </a:pPr>
            <a:r>
              <a:rPr lang="ja-JP" altLang="en-US" smtClean="0"/>
              <a:t>前回は、</a:t>
            </a:r>
            <a:r>
              <a:rPr lang="en-US" altLang="ja-JP" smtClean="0"/>
              <a:t>Boost 1.40.0</a:t>
            </a:r>
            <a:r>
              <a:rPr lang="ja-JP" altLang="en-US" err="1" smtClean="0"/>
              <a:t>までを紹</a:t>
            </a:r>
            <a:r>
              <a:rPr lang="ja-JP" altLang="en-US" smtClean="0"/>
              <a:t>介しました。</a:t>
            </a:r>
            <a:endParaRPr lang="en-US" altLang="ja-JP" smtClean="0"/>
          </a:p>
          <a:p>
            <a:pPr>
              <a:buNone/>
            </a:pPr>
            <a:endParaRPr lang="en-US" altLang="ja-JP" smtClean="0"/>
          </a:p>
          <a:p>
            <a:pPr>
              <a:buNone/>
            </a:pPr>
            <a:r>
              <a:rPr lang="ja-JP" altLang="en-US" smtClean="0"/>
              <a:t>今回は</a:t>
            </a:r>
            <a:r>
              <a:rPr lang="en-US" altLang="ja-JP" smtClean="0"/>
              <a:t>1.44.0</a:t>
            </a:r>
            <a:r>
              <a:rPr lang="ja-JP" altLang="en-US" err="1" smtClean="0"/>
              <a:t>までの</a:t>
            </a:r>
            <a:r>
              <a:rPr lang="ja-JP" altLang="en-US" smtClean="0"/>
              <a:t>差分を紹介します。</a:t>
            </a:r>
            <a:endParaRPr kumimoji="1" lang="en-US" altLang="ja-JP"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本日紹介するライブラリ</a:t>
            </a:r>
            <a:endParaRPr kumimoji="1" lang="ja-JP" altLang="en-US"/>
          </a:p>
        </p:txBody>
      </p:sp>
      <p:sp>
        <p:nvSpPr>
          <p:cNvPr id="3" name="コンテンツ プレースホルダ 2"/>
          <p:cNvSpPr>
            <a:spLocks noGrp="1"/>
          </p:cNvSpPr>
          <p:nvPr>
            <p:ph idx="1"/>
          </p:nvPr>
        </p:nvSpPr>
        <p:spPr>
          <a:xfrm>
            <a:off x="1785918" y="1643050"/>
            <a:ext cx="5786478" cy="3714776"/>
          </a:xfrm>
          <a:noFill/>
          <a:ln>
            <a:noFill/>
          </a:ln>
        </p:spPr>
        <p:txBody>
          <a:bodyPr>
            <a:normAutofit/>
          </a:bodyPr>
          <a:lstStyle/>
          <a:p>
            <a:pPr>
              <a:buNone/>
            </a:pPr>
            <a:r>
              <a:rPr lang="en-US" altLang="ja-JP" smtClean="0"/>
              <a:t>1</a:t>
            </a:r>
            <a:r>
              <a:rPr lang="en-US" altLang="ja-JP" smtClean="0"/>
              <a:t>. Property </a:t>
            </a:r>
            <a:r>
              <a:rPr lang="en-US" altLang="ja-JP" smtClean="0"/>
              <a:t>Tree</a:t>
            </a:r>
          </a:p>
          <a:p>
            <a:pPr>
              <a:buNone/>
            </a:pPr>
            <a:r>
              <a:rPr lang="en-US" altLang="ja-JP" smtClean="0"/>
              <a:t>2</a:t>
            </a:r>
            <a:r>
              <a:rPr lang="en-US" altLang="ja-JP" smtClean="0"/>
              <a:t>. Uuid</a:t>
            </a:r>
            <a:endParaRPr lang="en-US" altLang="ja-JP" smtClean="0"/>
          </a:p>
          <a:p>
            <a:pPr>
              <a:buNone/>
            </a:pPr>
            <a:r>
              <a:rPr lang="en-US" altLang="ja-JP" smtClean="0"/>
              <a:t>3</a:t>
            </a:r>
            <a:r>
              <a:rPr lang="en-US" altLang="ja-JP" smtClean="0"/>
              <a:t>. Range </a:t>
            </a:r>
            <a:r>
              <a:rPr lang="en-US" altLang="ja-JP" smtClean="0"/>
              <a:t>2.0</a:t>
            </a:r>
          </a:p>
          <a:p>
            <a:pPr>
              <a:buNone/>
            </a:pPr>
            <a:r>
              <a:rPr lang="en-US" altLang="ja-JP" smtClean="0"/>
              <a:t>4</a:t>
            </a:r>
            <a:r>
              <a:rPr lang="en-US" altLang="ja-JP" smtClean="0"/>
              <a:t>. Filesystem </a:t>
            </a:r>
            <a:r>
              <a:rPr lang="en-US" altLang="ja-JP" smtClean="0"/>
              <a:t>v3</a:t>
            </a:r>
          </a:p>
          <a:p>
            <a:pPr>
              <a:buNone/>
            </a:pPr>
            <a:r>
              <a:rPr lang="en-US" altLang="ja-JP" smtClean="0"/>
              <a:t>5</a:t>
            </a:r>
            <a:r>
              <a:rPr lang="en-US" altLang="ja-JP" smtClean="0"/>
              <a:t>. Polygon</a:t>
            </a:r>
            <a:endParaRPr lang="en-US" altLang="ja-JP" smtClean="0"/>
          </a:p>
          <a:p>
            <a:pPr>
              <a:buNone/>
            </a:pPr>
            <a:r>
              <a:rPr lang="en-US" altLang="ja-JP" smtClean="0"/>
              <a:t>6</a:t>
            </a:r>
            <a:r>
              <a:rPr lang="en-US" altLang="ja-JP" smtClean="0"/>
              <a:t>. Meta </a:t>
            </a:r>
            <a:r>
              <a:rPr lang="en-US" altLang="ja-JP" smtClean="0"/>
              <a:t>State Machine(MSM)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Tree 1/4</a:t>
            </a:r>
            <a:endParaRPr kumimoji="1" lang="ja-JP" altLang="en-US"/>
          </a:p>
        </p:txBody>
      </p:sp>
      <p:sp>
        <p:nvSpPr>
          <p:cNvPr id="3" name="コンテンツ プレースホルダ 2"/>
          <p:cNvSpPr>
            <a:spLocks noGrp="1"/>
          </p:cNvSpPr>
          <p:nvPr>
            <p:ph idx="1"/>
          </p:nvPr>
        </p:nvSpPr>
        <p:spPr>
          <a:xfrm>
            <a:off x="457200" y="885820"/>
            <a:ext cx="8229600" cy="5829328"/>
          </a:xfrm>
        </p:spPr>
        <p:txBody>
          <a:bodyPr>
            <a:noAutofit/>
          </a:bodyPr>
          <a:lstStyle/>
          <a:p>
            <a:pPr>
              <a:buNone/>
            </a:pPr>
            <a:r>
              <a:rPr kumimoji="1" lang="ja-JP" altLang="en-US" sz="2800" smtClean="0"/>
              <a:t>汎用的な、木構造をもつデータのプロパティ管理。</a:t>
            </a:r>
            <a:endParaRPr kumimoji="1" lang="en-US" altLang="ja-JP" sz="2800" smtClean="0"/>
          </a:p>
          <a:p>
            <a:pPr>
              <a:buNone/>
            </a:pPr>
            <a:r>
              <a:rPr kumimoji="1" lang="en-US" altLang="ja-JP" sz="2800" smtClean="0"/>
              <a:t>XML</a:t>
            </a:r>
            <a:r>
              <a:rPr kumimoji="1" lang="ja-JP" altLang="en-US" sz="2800" err="1" smtClean="0"/>
              <a:t>、</a:t>
            </a:r>
            <a:r>
              <a:rPr kumimoji="1" lang="en-US" altLang="ja-JP" sz="2800" err="1" smtClean="0"/>
              <a:t>JSON</a:t>
            </a:r>
            <a:r>
              <a:rPr kumimoji="1" lang="ja-JP" altLang="en-US" sz="2800" err="1" smtClean="0"/>
              <a:t>、</a:t>
            </a:r>
            <a:r>
              <a:rPr kumimoji="1" lang="en-US" altLang="ja-JP" sz="2800" err="1" smtClean="0"/>
              <a:t>INI</a:t>
            </a:r>
            <a:r>
              <a:rPr kumimoji="1" lang="ja-JP" altLang="en-US" sz="2800" smtClean="0"/>
              <a:t>ファイルのパーサーを提供している。</a:t>
            </a:r>
            <a:endParaRPr kumimoji="1" lang="en-US" altLang="ja-JP" sz="2800" smtClean="0"/>
          </a:p>
          <a:p>
            <a:pPr>
              <a:buNone/>
            </a:pPr>
            <a:endParaRPr kumimoji="1" lang="en-US" altLang="ja-JP" sz="2800" smtClean="0"/>
          </a:p>
          <a:p>
            <a:pPr>
              <a:buNone/>
            </a:pPr>
            <a:r>
              <a:rPr lang="ja-JP" altLang="en-US" sz="2800" smtClean="0">
                <a:latin typeface="VL ゴシック" pitchFamily="1" charset="-128"/>
                <a:ea typeface="VL ゴシック" pitchFamily="1" charset="-128"/>
                <a:cs typeface="Courier New" pitchFamily="49" charset="0"/>
              </a:rPr>
              <a:t>全てのデータは、</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solidFill>
                  <a:srgbClr val="FF0000"/>
                </a:solidFill>
                <a:latin typeface="VL ゴシック" pitchFamily="1" charset="-128"/>
                <a:ea typeface="VL ゴシック" pitchFamily="1" charset="-128"/>
                <a:cs typeface="Courier New" pitchFamily="49" charset="0"/>
              </a:rPr>
              <a:t>boost::</a:t>
            </a:r>
            <a:r>
              <a:rPr lang="en-US" altLang="ja-JP" sz="2800" err="1" smtClean="0">
                <a:solidFill>
                  <a:srgbClr val="FF0000"/>
                </a:solidFill>
                <a:latin typeface="VL ゴシック" pitchFamily="1" charset="-128"/>
                <a:ea typeface="VL ゴシック" pitchFamily="1" charset="-128"/>
                <a:cs typeface="Courier New" pitchFamily="49" charset="0"/>
              </a:rPr>
              <a:t>property_tree</a:t>
            </a:r>
            <a:r>
              <a:rPr lang="en-US" altLang="ja-JP" sz="2800" smtClean="0">
                <a:solidFill>
                  <a:srgbClr val="FF0000"/>
                </a:solidFill>
                <a:latin typeface="VL ゴシック" pitchFamily="1" charset="-128"/>
                <a:ea typeface="VL ゴシック" pitchFamily="1" charset="-128"/>
                <a:cs typeface="Courier New" pitchFamily="49" charset="0"/>
              </a:rPr>
              <a:t>::</a:t>
            </a:r>
            <a:r>
              <a:rPr lang="en-US" altLang="ja-JP" sz="2800" err="1" smtClean="0">
                <a:solidFill>
                  <a:srgbClr val="FF0000"/>
                </a:solidFill>
                <a:latin typeface="VL ゴシック" pitchFamily="1" charset="-128"/>
                <a:ea typeface="VL ゴシック" pitchFamily="1" charset="-128"/>
                <a:cs typeface="Courier New" pitchFamily="49" charset="0"/>
              </a:rPr>
              <a:t>ptree</a:t>
            </a:r>
            <a:r>
              <a:rPr lang="ja-JP" altLang="en-US" sz="2800" smtClean="0">
                <a:latin typeface="VL ゴシック" pitchFamily="1" charset="-128"/>
                <a:ea typeface="VL ゴシック" pitchFamily="1" charset="-128"/>
                <a:cs typeface="Courier New" pitchFamily="49" charset="0"/>
              </a:rPr>
              <a:t>型</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に対して操作を行う。</a:t>
            </a:r>
            <a:endParaRPr lang="en-US" altLang="ja-JP" sz="2800" smtClean="0">
              <a:latin typeface="VL ゴシック" pitchFamily="1" charset="-128"/>
              <a:ea typeface="VL ゴシック" pitchFamily="1" charset="-128"/>
              <a:cs typeface="Courier New" pitchFamily="49" charset="0"/>
            </a:endParaRPr>
          </a:p>
          <a:p>
            <a:pPr>
              <a:buNone/>
            </a:pP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値の取得には、</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失敗時に例外を投げる</a:t>
            </a:r>
            <a:r>
              <a:rPr lang="en-US" altLang="ja-JP" sz="2800" smtClean="0">
                <a:solidFill>
                  <a:srgbClr val="FF0000"/>
                </a:solidFill>
                <a:latin typeface="VL ゴシック" pitchFamily="1" charset="-128"/>
                <a:ea typeface="VL ゴシック" pitchFamily="1" charset="-128"/>
                <a:cs typeface="Courier New" pitchFamily="49" charset="0"/>
              </a:rPr>
              <a:t>ptee::get&lt;T&gt;()</a:t>
            </a:r>
            <a:r>
              <a:rPr lang="ja-JP" altLang="en-US" sz="2800" smtClean="0">
                <a:latin typeface="VL ゴシック" pitchFamily="1" charset="-128"/>
                <a:ea typeface="VL ゴシック" pitchFamily="1" charset="-128"/>
                <a:cs typeface="Courier New" pitchFamily="49" charset="0"/>
              </a:rPr>
              <a:t>と</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boost::optional</a:t>
            </a:r>
            <a:r>
              <a:rPr lang="ja-JP" altLang="en-US" sz="2800" smtClean="0">
                <a:latin typeface="VL ゴシック" pitchFamily="1" charset="-128"/>
                <a:ea typeface="VL ゴシック" pitchFamily="1" charset="-128"/>
                <a:cs typeface="Courier New" pitchFamily="49" charset="0"/>
              </a:rPr>
              <a:t>を返す</a:t>
            </a:r>
            <a:r>
              <a:rPr lang="en-US" altLang="ja-JP" sz="2800" smtClean="0">
                <a:solidFill>
                  <a:srgbClr val="FF0000"/>
                </a:solidFill>
                <a:latin typeface="VL ゴシック" pitchFamily="1" charset="-128"/>
                <a:ea typeface="VL ゴシック" pitchFamily="1" charset="-128"/>
                <a:cs typeface="Courier New" pitchFamily="49" charset="0"/>
              </a:rPr>
              <a:t>ptree::get_optional&lt;T&gt;()</a:t>
            </a:r>
          </a:p>
          <a:p>
            <a:pPr>
              <a:buNone/>
            </a:pPr>
            <a:r>
              <a:rPr lang="ja-JP" altLang="en-US" sz="2800" smtClean="0">
                <a:latin typeface="VL ゴシック" pitchFamily="1" charset="-128"/>
                <a:ea typeface="VL ゴシック" pitchFamily="1" charset="-128"/>
                <a:cs typeface="Courier New" pitchFamily="49" charset="0"/>
              </a:rPr>
              <a:t>が用意されている。</a:t>
            </a:r>
            <a:endParaRPr lang="en-US" altLang="ja-JP" sz="2800" smtClean="0">
              <a:latin typeface="VL ゴシック" pitchFamily="1" charset="-128"/>
              <a:ea typeface="VL ゴシック" pitchFamily="1" charset="-128"/>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Property Tree 2/4</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759231"/>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t>
            </a:r>
            <a:r>
              <a:rPr lang="en-US" altLang="ja-JP" sz="2000" err="1" smtClean="0">
                <a:latin typeface="VL ゴシック" pitchFamily="49" charset="-128"/>
                <a:ea typeface="VL ゴシック" pitchFamily="49" charset="-128"/>
              </a:rPr>
              <a:t>property_tree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err="1" smtClean="0">
                <a:latin typeface="VL ゴシック" pitchFamily="49" charset="-128"/>
                <a:ea typeface="VL ゴシック" pitchFamily="49" charset="-128"/>
              </a:rPr>
              <a:t>ptree</a:t>
            </a:r>
            <a:r>
              <a:rPr lang="en-US" altLang="ja-JP" sz="2000" smtClean="0">
                <a:latin typeface="VL ゴシック" pitchFamily="49" charset="-128"/>
                <a:ea typeface="VL ゴシック" pitchFamily="49" charset="-128"/>
              </a:rPr>
              <a:t> pt;</a:t>
            </a:r>
          </a:p>
          <a:p>
            <a:r>
              <a:rPr lang="en-US" altLang="ja-JP" sz="2000" err="1" smtClean="0">
                <a:solidFill>
                  <a:srgbClr val="FF0000"/>
                </a:solidFill>
                <a:latin typeface="VL ゴシック" pitchFamily="49" charset="-128"/>
                <a:ea typeface="VL ゴシック" pitchFamily="49" charset="-128"/>
              </a:rPr>
              <a:t>read_xml</a:t>
            </a:r>
            <a:r>
              <a:rPr lang="en-US" altLang="ja-JP" sz="2000" smtClean="0">
                <a:latin typeface="VL ゴシック" pitchFamily="49" charset="-128"/>
                <a:ea typeface="VL ゴシック" pitchFamily="49" charset="-128"/>
              </a:rPr>
              <a:t>("test.xml", pt, </a:t>
            </a:r>
            <a:r>
              <a:rPr lang="en-US" altLang="ja-JP" sz="2000" err="1" smtClean="0">
                <a:latin typeface="VL ゴシック" pitchFamily="49" charset="-128"/>
                <a:ea typeface="VL ゴシック" pitchFamily="49" charset="-128"/>
              </a:rPr>
              <a:t>xml_parser</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trim_whitespace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要素の取得</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elem</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属性の取得</a:t>
            </a:r>
            <a:r>
              <a:rPr lang="en-US" altLang="ja-JP" sz="2000" smtClean="0">
                <a:latin typeface="VL ゴシック" pitchFamily="49" charset="-128"/>
                <a:ea typeface="VL ゴシック" pitchFamily="49" charset="-128"/>
              </a:rPr>
              <a:t> : &lt;</a:t>
            </a:r>
            <a:r>
              <a:rPr lang="en-US" altLang="ja-JP" sz="2000" err="1" smtClean="0">
                <a:latin typeface="VL ゴシック" pitchFamily="49" charset="-128"/>
                <a:ea typeface="VL ゴシック" pitchFamily="49" charset="-128"/>
              </a:rPr>
              <a:t>xmlattr</a:t>
            </a:r>
            <a:r>
              <a:rPr lang="en-US" altLang="ja-JP" sz="2000" smtClean="0">
                <a:latin typeface="VL ゴシック" pitchFamily="49" charset="-128"/>
                <a:ea typeface="VL ゴシック" pitchFamily="49" charset="-128"/>
              </a:rPr>
              <a:t>&gt;</a:t>
            </a:r>
            <a:r>
              <a:rPr lang="ja-JP" altLang="en-US" sz="2000" smtClean="0">
                <a:latin typeface="VL ゴシック" pitchFamily="49" charset="-128"/>
                <a:ea typeface="VL ゴシック" pitchFamily="49" charset="-128"/>
              </a:rPr>
              <a:t>という特殊な要素名を介してアクセスする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&lt;</a:t>
            </a:r>
            <a:r>
              <a:rPr lang="en-US" altLang="ja-JP" sz="2000" err="1" smtClean="0">
                <a:solidFill>
                  <a:srgbClr val="FF0000"/>
                </a:solidFill>
                <a:latin typeface="VL ゴシック" pitchFamily="49" charset="-128"/>
                <a:ea typeface="VL ゴシック" pitchFamily="49" charset="-128"/>
              </a:rPr>
              <a:t>xmlattr</a:t>
            </a:r>
            <a:r>
              <a:rPr lang="en-US" altLang="ja-JP" sz="2000" smtClean="0">
                <a:solidFill>
                  <a:srgbClr val="FF0000"/>
                </a:solidFill>
                <a:latin typeface="VL ゴシック" pitchFamily="49" charset="-128"/>
                <a:ea typeface="VL ゴシック" pitchFamily="49" charset="-128"/>
              </a:rPr>
              <a:t>&gt;</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a:t>
            </a:r>
          </a:p>
        </p:txBody>
      </p:sp>
      <p:sp>
        <p:nvSpPr>
          <p:cNvPr id="6" name="テキスト ボックス 5"/>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&lt;root&gt;</a:t>
            </a:r>
          </a:p>
          <a:p>
            <a:r>
              <a:rPr lang="en-US" altLang="ja-JP" smtClean="0">
                <a:latin typeface="M+2P+IPAG" pitchFamily="2" charset="-128"/>
                <a:ea typeface="M+2P+IPAG" pitchFamily="2" charset="-128"/>
              </a:rPr>
              <a:t>  &lt;elem attr="World"&gt;</a:t>
            </a:r>
          </a:p>
          <a:p>
            <a:r>
              <a:rPr lang="en-US" altLang="ja-JP" smtClean="0">
                <a:latin typeface="M+2P+IPAG" pitchFamily="2" charset="-128"/>
                <a:ea typeface="M+2P+IPAG" pitchFamily="2" charset="-128"/>
              </a:rPr>
              <a:t>    Hello</a:t>
            </a:r>
          </a:p>
          <a:p>
            <a:r>
              <a:rPr lang="en-US" altLang="ja-JP" smtClean="0">
                <a:latin typeface="M+2P+IPAG" pitchFamily="2" charset="-128"/>
                <a:ea typeface="M+2P+IPAG" pitchFamily="2" charset="-128"/>
              </a:rPr>
              <a:t>  &lt;/elem&gt;</a:t>
            </a:r>
          </a:p>
          <a:p>
            <a:r>
              <a:rPr lang="en-US" altLang="ja-JP" smtClean="0">
                <a:latin typeface="M+2P+IPAG" pitchFamily="2" charset="-128"/>
                <a:ea typeface="M+2P+IPAG" pitchFamily="2" charset="-128"/>
              </a:rPr>
              <a:t>&lt;/root&gt;</a:t>
            </a:r>
            <a:endParaRPr kumimoji="1" lang="ja-JP" altLang="en-US">
              <a:latin typeface="M+2P+IPAG" pitchFamily="2" charset="-128"/>
              <a:ea typeface="M+2P+IPAG" pitchFamily="2"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Property Tree 3/4</a:t>
            </a:r>
            <a:endParaRPr kumimoji="1" lang="ja-JP" altLang="en-US"/>
          </a:p>
        </p:txBody>
      </p:sp>
      <p:sp>
        <p:nvSpPr>
          <p:cNvPr id="4"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JSON</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500306"/>
            <a:ext cx="8786874" cy="224676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read_json</a:t>
            </a:r>
            <a:r>
              <a:rPr lang="en-US" altLang="ja-JP" sz="2000" smtClean="0">
                <a:latin typeface="VL ゴシック" pitchFamily="49" charset="-128"/>
                <a:ea typeface="VL ゴシック" pitchFamily="49" charset="-128"/>
              </a:rPr>
              <a:t>("test.json",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6" name="テキスト ボックス 5"/>
          <p:cNvSpPr txBox="1"/>
          <p:nvPr/>
        </p:nvSpPr>
        <p:spPr>
          <a:xfrm>
            <a:off x="5572132" y="1142984"/>
            <a:ext cx="3500462" cy="1754326"/>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a:t>
            </a:r>
          </a:p>
          <a:p>
            <a:r>
              <a:rPr lang="en-US" altLang="ja-JP" smtClean="0">
                <a:latin typeface="M+2P+IPAG" pitchFamily="2" charset="-128"/>
                <a:ea typeface="M+2P+IPAG" pitchFamily="2" charset="-128"/>
              </a:rPr>
              <a:t>  "Data": {</a:t>
            </a:r>
          </a:p>
          <a:p>
            <a:r>
              <a:rPr lang="en-US" altLang="ja-JP" smtClean="0">
                <a:latin typeface="M+2P+IPAG" pitchFamily="2" charset="-128"/>
                <a:ea typeface="M+2P+IPAG" pitchFamily="2" charset="-128"/>
              </a:rPr>
              <a:t>    "Value": 314,</a:t>
            </a:r>
          </a:p>
          <a:p>
            <a:r>
              <a:rPr lang="en-US" altLang="ja-JP" smtClean="0">
                <a:latin typeface="M+2P+IPAG" pitchFamily="2" charset="-128"/>
                <a:ea typeface="M+2P+IPAG" pitchFamily="2" charset="-128"/>
              </a:rPr>
              <a:t>    "Str": "Hello"</a:t>
            </a:r>
          </a:p>
          <a:p>
            <a:r>
              <a:rPr lang="en-US" altLang="ja-JP" smtClean="0">
                <a:latin typeface="M+2P+IPAG" pitchFamily="2" charset="-128"/>
                <a:ea typeface="M+2P+IPAG" pitchFamily="2" charset="-128"/>
              </a:rPr>
              <a:t>  }</a:t>
            </a:r>
          </a:p>
          <a:p>
            <a:r>
              <a:rPr lang="en-US" altLang="ja-JP" smtClean="0">
                <a:latin typeface="M+2P+IPAG" pitchFamily="2" charset="-128"/>
                <a:ea typeface="M+2P+IPAG" pitchFamily="2" charset="-12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Property Tree 4/4</a:t>
            </a:r>
            <a:endParaRPr kumimoji="1" lang="ja-JP" altLang="en-US"/>
          </a:p>
        </p:txBody>
      </p:sp>
      <p:sp>
        <p:nvSpPr>
          <p:cNvPr id="4"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ini</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500306"/>
            <a:ext cx="8786874" cy="224676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read_ini</a:t>
            </a:r>
            <a:r>
              <a:rPr lang="en-US" altLang="ja-JP" sz="2000" smtClean="0">
                <a:latin typeface="VL ゴシック" pitchFamily="49" charset="-128"/>
                <a:ea typeface="VL ゴシック" pitchFamily="49" charset="-128"/>
              </a:rPr>
              <a:t>("test.ini",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6" name="テキスト ボックス 5"/>
          <p:cNvSpPr txBox="1"/>
          <p:nvPr/>
        </p:nvSpPr>
        <p:spPr>
          <a:xfrm>
            <a:off x="5572132" y="1142984"/>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[Data]</a:t>
            </a:r>
          </a:p>
          <a:p>
            <a:r>
              <a:rPr lang="en-US" altLang="ja-JP" smtClean="0">
                <a:latin typeface="M+2P+IPAG" pitchFamily="2" charset="-128"/>
                <a:ea typeface="M+2P+IPAG" pitchFamily="2" charset="-128"/>
              </a:rPr>
              <a:t>Value = 314</a:t>
            </a:r>
          </a:p>
          <a:p>
            <a:r>
              <a:rPr lang="en-US" altLang="ja-JP" smtClean="0">
                <a:latin typeface="M+2P+IPAG" pitchFamily="2" charset="-128"/>
                <a:ea typeface="M+2P+IPAG" pitchFamily="2" charset="-128"/>
              </a:rPr>
              <a:t>Str = Hello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Uuid</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ユニーク</a:t>
            </a:r>
            <a:r>
              <a:rPr lang="en-US" altLang="ja-JP" sz="2400" smtClean="0">
                <a:latin typeface="VL ゴシック" pitchFamily="1" charset="-128"/>
                <a:ea typeface="VL ゴシック" pitchFamily="1" charset="-128"/>
                <a:cs typeface="Courier New" pitchFamily="49" charset="0"/>
              </a:rPr>
              <a:t>ID</a:t>
            </a:r>
            <a:r>
              <a:rPr lang="ja-JP" altLang="en-US" sz="2400" smtClean="0">
                <a:latin typeface="VL ゴシック" pitchFamily="1" charset="-128"/>
                <a:ea typeface="VL ゴシック" pitchFamily="1" charset="-128"/>
                <a:cs typeface="Courier New" pitchFamily="49" charset="0"/>
              </a:rPr>
              <a:t>の生成。</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COM</a:t>
            </a:r>
            <a:r>
              <a:rPr lang="ja-JP" altLang="en-US" sz="2400" smtClean="0">
                <a:latin typeface="VL ゴシック" pitchFamily="1" charset="-128"/>
                <a:ea typeface="VL ゴシック" pitchFamily="1" charset="-128"/>
                <a:cs typeface="Courier New" pitchFamily="49" charset="0"/>
              </a:rPr>
              <a:t>とか、分散環境での情報の識別とかで</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使われることが多い。</a:t>
            </a:r>
            <a:endParaRPr lang="en-US" altLang="ja-JP" sz="24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500306"/>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boost::uuids;</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擬似乱数生成器での</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生成。デフォルトは</a:t>
            </a:r>
            <a:r>
              <a:rPr lang="en-US" altLang="ja-JP" sz="2000" smtClean="0">
                <a:latin typeface="VL ゴシック" pitchFamily="49" charset="-128"/>
                <a:ea typeface="VL ゴシック" pitchFamily="49" charset="-128"/>
              </a:rPr>
              <a:t>mt19937</a:t>
            </a:r>
          </a:p>
          <a:p>
            <a:r>
              <a:rPr lang="en-US" altLang="ja-JP" sz="2000" smtClean="0">
                <a:solidFill>
                  <a:srgbClr val="FF0000"/>
                </a:solidFill>
                <a:latin typeface="VL ゴシック" pitchFamily="49" charset="-128"/>
                <a:ea typeface="VL ゴシック" pitchFamily="49" charset="-128"/>
              </a:rPr>
              <a:t>uuid</a:t>
            </a:r>
            <a:r>
              <a:rPr lang="en-US" altLang="ja-JP" sz="2000" smtClean="0">
                <a:latin typeface="VL ゴシック" pitchFamily="49" charset="-128"/>
                <a:ea typeface="VL ゴシック" pitchFamily="49" charset="-128"/>
              </a:rPr>
              <a:t> u1 = </a:t>
            </a:r>
            <a:r>
              <a:rPr lang="en-US" altLang="ja-JP" sz="2000" smtClean="0">
                <a:solidFill>
                  <a:srgbClr val="FF0000"/>
                </a:solidFill>
                <a:latin typeface="VL ゴシック" pitchFamily="49" charset="-128"/>
                <a:ea typeface="VL ゴシック" pitchFamily="49" charset="-128"/>
              </a:rPr>
              <a:t>random_generator</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文字列から</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uuid u2 = </a:t>
            </a:r>
            <a:r>
              <a:rPr lang="en-US" altLang="ja-JP" sz="2000" smtClean="0">
                <a:solidFill>
                  <a:srgbClr val="FF0000"/>
                </a:solidFill>
                <a:latin typeface="VL ゴシック" pitchFamily="49" charset="-128"/>
                <a:ea typeface="VL ゴシック" pitchFamily="49" charset="-128"/>
              </a:rPr>
              <a:t>string_generator</a:t>
            </a:r>
            <a:r>
              <a:rPr lang="en-US" altLang="ja-JP" sz="2000" smtClean="0">
                <a:latin typeface="VL ゴシック" pitchFamily="49" charset="-128"/>
                <a:ea typeface="VL ゴシック" pitchFamily="49" charset="-128"/>
              </a:rPr>
              <a:t>()("0123456789abcdef0123456789abcdef");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cout &lt;&lt; u1 &lt;&lt; endl;</a:t>
            </a:r>
          </a:p>
          <a:p>
            <a:r>
              <a:rPr lang="en-US" altLang="ja-JP" sz="2000" smtClean="0">
                <a:latin typeface="VL ゴシック" pitchFamily="49" charset="-128"/>
                <a:ea typeface="VL ゴシック" pitchFamily="49" charset="-128"/>
              </a:rPr>
              <a:t>cout &lt;&lt; u2 &lt;&lt; endl;</a:t>
            </a:r>
          </a:p>
        </p:txBody>
      </p:sp>
      <p:sp>
        <p:nvSpPr>
          <p:cNvPr id="6" name="テキスト ボックス 5"/>
          <p:cNvSpPr txBox="1"/>
          <p:nvPr/>
        </p:nvSpPr>
        <p:spPr>
          <a:xfrm>
            <a:off x="2643174" y="5791818"/>
            <a:ext cx="5715040"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31951f08-5512-4942-99ce-ae2f19351b82</a:t>
            </a:r>
          </a:p>
          <a:p>
            <a:r>
              <a:rPr lang="en-US" altLang="ja-JP" smtClean="0">
                <a:latin typeface="M+2P+IPAG" pitchFamily="2" charset="-128"/>
                <a:ea typeface="M+2P+IPAG" pitchFamily="2" charset="-128"/>
              </a:rPr>
              <a:t>01234567-89ab-cdef-0123-456789abcdef</a:t>
            </a:r>
          </a:p>
          <a:p>
            <a:endParaRPr lang="en-US" altLang="ja-JP" smtClean="0">
              <a:latin typeface="M+2P+IPAG" pitchFamily="2" charset="-128"/>
              <a:ea typeface="M+2P+IPAG" pitchFamily="2"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Range2.0 1/2</a:t>
            </a:r>
            <a:endParaRPr kumimoji="1" lang="ja-JP" altLang="en-US"/>
          </a:p>
        </p:txBody>
      </p:sp>
      <p:sp>
        <p:nvSpPr>
          <p:cNvPr id="3" name="コンテンツ プレースホルダ 2"/>
          <p:cNvSpPr>
            <a:spLocks noGrp="1"/>
          </p:cNvSpPr>
          <p:nvPr>
            <p:ph idx="1"/>
          </p:nvPr>
        </p:nvSpPr>
        <p:spPr>
          <a:xfrm>
            <a:off x="457200" y="1000108"/>
            <a:ext cx="8229600" cy="1143008"/>
          </a:xfrm>
        </p:spPr>
        <p:txBody>
          <a:bodyPr>
            <a:normAutofit/>
          </a:bodyPr>
          <a:lstStyle/>
          <a:p>
            <a:pPr>
              <a:buNone/>
            </a:pPr>
            <a:r>
              <a:rPr kumimoji="1" lang="ja-JP" altLang="en-US" sz="2400" smtClean="0">
                <a:latin typeface="VL ゴシック" pitchFamily="49" charset="-128"/>
                <a:ea typeface="VL ゴシック" pitchFamily="49" charset="-128"/>
              </a:rPr>
              <a:t>ユーティリティ</a:t>
            </a:r>
            <a:r>
              <a:rPr kumimoji="1" lang="ja-JP" altLang="en-US" sz="2400" smtClean="0"/>
              <a:t>程度だった</a:t>
            </a:r>
            <a:r>
              <a:rPr kumimoji="1" lang="en-US" altLang="ja-JP" sz="2400" smtClean="0"/>
              <a:t>Boost.Range</a:t>
            </a:r>
            <a:r>
              <a:rPr kumimoji="1" lang="ja-JP" altLang="en-US" sz="2400" smtClean="0"/>
              <a:t>に、</a:t>
            </a:r>
            <a:endParaRPr kumimoji="1" lang="en-US" altLang="ja-JP" sz="2400" smtClean="0"/>
          </a:p>
          <a:p>
            <a:pPr>
              <a:buNone/>
            </a:pPr>
            <a:r>
              <a:rPr lang="en-US" altLang="ja-JP" sz="2400" smtClean="0"/>
              <a:t>Range</a:t>
            </a:r>
            <a:r>
              <a:rPr lang="ja-JP" altLang="en-US" sz="2400" smtClean="0"/>
              <a:t>アルゴリズムと</a:t>
            </a:r>
            <a:r>
              <a:rPr lang="en-US" altLang="ja-JP" sz="2400" smtClean="0"/>
              <a:t>Range</a:t>
            </a:r>
            <a:r>
              <a:rPr lang="ja-JP" altLang="en-US" sz="2400" smtClean="0"/>
              <a:t>アダプタを</a:t>
            </a:r>
            <a:r>
              <a:rPr kumimoji="1" lang="ja-JP" altLang="en-US" sz="2400" smtClean="0"/>
              <a:t>拡張。</a:t>
            </a:r>
            <a:endParaRPr kumimoji="1" lang="en-US" altLang="ja-JP" sz="2400" smtClean="0"/>
          </a:p>
        </p:txBody>
      </p:sp>
      <p:sp>
        <p:nvSpPr>
          <p:cNvPr id="4" name="テキスト ボックス 3"/>
          <p:cNvSpPr txBox="1"/>
          <p:nvPr/>
        </p:nvSpPr>
        <p:spPr>
          <a:xfrm>
            <a:off x="214282" y="2214554"/>
            <a:ext cx="8786874" cy="286232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std::vector&lt;int&gt; v;</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アルゴリズム </a:t>
            </a:r>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イテレータの組ではなく範囲を渡す</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boost::sort(</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boost::for_each(</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 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アダプタ </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boost::for_each(v </a:t>
            </a:r>
            <a:r>
              <a:rPr lang="en-US" altLang="ja-JP" sz="2000" smtClean="0">
                <a:solidFill>
                  <a:srgbClr val="00B050"/>
                </a:solidFill>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 filtered</a:t>
            </a:r>
            <a:r>
              <a:rPr lang="en-US" altLang="ja-JP" sz="2000" smtClean="0">
                <a:latin typeface="VL ゴシック" pitchFamily="49" charset="-128"/>
                <a:ea typeface="VL ゴシック" pitchFamily="49" charset="-128"/>
              </a:rPr>
              <a:t>(p)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transformed</a:t>
            </a:r>
            <a:r>
              <a:rPr lang="en-US" altLang="ja-JP" sz="2000" smtClean="0">
                <a:latin typeface="VL ゴシック" pitchFamily="49" charset="-128"/>
                <a:ea typeface="VL ゴシック" pitchFamily="49" charset="-128"/>
              </a:rPr>
              <a:t>(conv), f);</a:t>
            </a:r>
          </a:p>
        </p:txBody>
      </p:sp>
      <p:sp>
        <p:nvSpPr>
          <p:cNvPr id="5" name="コンテンツ プレースホルダ 2"/>
          <p:cNvSpPr txBox="1">
            <a:spLocks/>
          </p:cNvSpPr>
          <p:nvPr/>
        </p:nvSpPr>
        <p:spPr>
          <a:xfrm>
            <a:off x="457601" y="5500702"/>
            <a:ext cx="8229600" cy="928694"/>
          </a:xfrm>
          <a:prstGeom prst="rect">
            <a:avLst/>
          </a:prstGeom>
          <a:solidFill>
            <a:srgbClr val="00B050"/>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 </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 STL</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アルゴリズムの</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版</a:t>
            </a:r>
            <a:endPar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latin typeface="VL ゴシック" pitchFamily="49" charset="-128"/>
                <a:ea typeface="VL ゴシック" pitchFamily="49" charset="-128"/>
              </a:rPr>
              <a:t>Range</a:t>
            </a:r>
            <a:r>
              <a:rPr lang="ja-JP" altLang="en-US" sz="2400" smtClean="0">
                <a:latin typeface="VL ゴシック" pitchFamily="49" charset="-128"/>
                <a:ea typeface="VL ゴシック" pitchFamily="49" charset="-128"/>
              </a:rPr>
              <a:t>アダプタ     </a:t>
            </a:r>
            <a:r>
              <a:rPr lang="en-US" altLang="ja-JP" sz="2400" smtClean="0">
                <a:latin typeface="VL ゴシック" pitchFamily="49" charset="-128"/>
                <a:ea typeface="VL ゴシック" pitchFamily="49" charset="-128"/>
              </a:rPr>
              <a:t>: </a:t>
            </a:r>
            <a:r>
              <a:rPr lang="ja-JP" altLang="en-US" sz="2400" smtClean="0">
                <a:latin typeface="VL ゴシック" pitchFamily="49" charset="-128"/>
                <a:ea typeface="VL ゴシック" pitchFamily="49" charset="-128"/>
              </a:rPr>
              <a:t>遅延評価され、合成可能な範囲操作</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3359</TotalTime>
  <Words>999</Words>
  <Application>Microsoft Office PowerPoint</Application>
  <PresentationFormat>画面に合わせる (4:3)</PresentationFormat>
  <Paragraphs>186</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Office テーマ</vt:lpstr>
      <vt:lpstr>Boostライブラリ一周の旅</vt:lpstr>
      <vt:lpstr>はじめに</vt:lpstr>
      <vt:lpstr>本日紹介するライブラリ</vt:lpstr>
      <vt:lpstr>Property Tree 1/4</vt:lpstr>
      <vt:lpstr>Property Tree 2/4</vt:lpstr>
      <vt:lpstr>Property Tree 3/4</vt:lpstr>
      <vt:lpstr>Property Tree 4/4</vt:lpstr>
      <vt:lpstr>Uuid</vt:lpstr>
      <vt:lpstr>Range2.0 1/2</vt:lpstr>
      <vt:lpstr>Range 2.0 2/2</vt:lpstr>
      <vt:lpstr>Filesystem v3</vt:lpstr>
      <vt:lpstr>Polygon</vt:lpstr>
      <vt:lpstr>Meta State Machine(MSM)  1/2</vt:lpstr>
      <vt:lpstr>Meta State Machine(MSM)  2/2</vt:lpstr>
      <vt:lpstr>まとめ(?)</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 </dc:creator>
  <cp:lastModifiedBy>高橋　晶</cp:lastModifiedBy>
  <cp:revision>384</cp:revision>
  <dcterms:created xsi:type="dcterms:W3CDTF">2009-10-15T04:29:21Z</dcterms:created>
  <dcterms:modified xsi:type="dcterms:W3CDTF">2010-08-26T08:18:39Z</dcterms:modified>
</cp:coreProperties>
</file>