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94"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5" r:id="rId41"/>
    <p:sldId id="296" r:id="rId42"/>
    <p:sldId id="297" r:id="rId43"/>
    <p:sldId id="298" r:id="rId44"/>
    <p:sldId id="299" r:id="rId45"/>
    <p:sldId id="300" r:id="rId46"/>
    <p:sldId id="301" r:id="rId47"/>
    <p:sldId id="302" r:id="rId48"/>
    <p:sldId id="304" r:id="rId49"/>
    <p:sldId id="305" r:id="rId50"/>
    <p:sldId id="303"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7" d="100"/>
          <a:sy n="127" d="100"/>
        </p:scale>
        <p:origin x="-11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357158" y="1052513"/>
            <a:ext cx="8329642" cy="507365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descr="C:\Users\localnaka\Desktop\3.png"/>
          <p:cNvPicPr>
            <a:picLocks noChangeAspect="1" noChangeArrowheads="1"/>
          </p:cNvPicPr>
          <p:nvPr/>
        </p:nvPicPr>
        <p:blipFill>
          <a:blip r:embed="rId14"/>
          <a:srcRect/>
          <a:stretch>
            <a:fillRect/>
          </a:stretch>
        </p:blipFill>
        <p:spPr bwMode="hidden">
          <a:xfrm>
            <a:off x="357158" y="285728"/>
            <a:ext cx="8286808" cy="5709181"/>
          </a:xfrm>
          <a:prstGeom prst="rect">
            <a:avLst/>
          </a:prstGeom>
          <a:noFill/>
        </p:spPr>
      </p:pic>
      <p:sp>
        <p:nvSpPr>
          <p:cNvPr id="1027" name="Rectangle 2"/>
          <p:cNvSpPr>
            <a:spLocks noGrp="1" noChangeArrowheads="1"/>
          </p:cNvSpPr>
          <p:nvPr>
            <p:ph type="title"/>
          </p:nvPr>
        </p:nvSpPr>
        <p:spPr bwMode="auto">
          <a:xfrm>
            <a:off x="357158" y="274638"/>
            <a:ext cx="8215370"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smtClean="0"/>
          </a:p>
        </p:txBody>
      </p:sp>
      <p:sp>
        <p:nvSpPr>
          <p:cNvPr id="1028" name="Rectangle 3"/>
          <p:cNvSpPr>
            <a:spLocks noGrp="1" noChangeArrowheads="1"/>
          </p:cNvSpPr>
          <p:nvPr>
            <p:ph type="body" idx="1"/>
          </p:nvPr>
        </p:nvSpPr>
        <p:spPr bwMode="auto">
          <a:xfrm>
            <a:off x="357158" y="1052513"/>
            <a:ext cx="8215370" cy="4948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4101" name="Rectangle 5"/>
          <p:cNvSpPr>
            <a:spLocks noChangeArrowheads="1"/>
          </p:cNvSpPr>
          <p:nvPr/>
        </p:nvSpPr>
        <p:spPr bwMode="auto">
          <a:xfrm>
            <a:off x="1979613" y="6165850"/>
            <a:ext cx="6624637"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err="1">
                <a:solidFill>
                  <a:schemeClr val="tx2"/>
                </a:solidFill>
                <a:ea typeface="ＭＳ Ｐゴシック" pitchFamily="50" charset="-128"/>
              </a:rPr>
              <a:t>わんくま</a:t>
            </a:r>
            <a:r>
              <a:rPr kumimoji="0" lang="ja-JP" altLang="en-US" sz="2300" dirty="0">
                <a:solidFill>
                  <a:schemeClr val="tx2"/>
                </a:solidFill>
                <a:ea typeface="ＭＳ Ｐゴシック" pitchFamily="50" charset="-128"/>
              </a:rPr>
              <a:t>同盟 </a:t>
            </a:r>
            <a:r>
              <a:rPr kumimoji="0" lang="ja-JP" altLang="en-US" sz="2300" dirty="0" smtClean="0">
                <a:solidFill>
                  <a:schemeClr val="tx2"/>
                </a:solidFill>
                <a:ea typeface="ＭＳ Ｐゴシック" pitchFamily="50" charset="-128"/>
              </a:rPr>
              <a:t>東京勉強会 </a:t>
            </a:r>
            <a:r>
              <a:rPr kumimoji="0" lang="en-US" altLang="ja-JP" sz="2300" dirty="0" smtClean="0">
                <a:solidFill>
                  <a:schemeClr val="tx2"/>
                </a:solidFill>
                <a:ea typeface="ＭＳ Ｐゴシック" pitchFamily="50" charset="-128"/>
              </a:rPr>
              <a:t>#33</a:t>
            </a:r>
            <a:endParaRPr kumimoji="0" lang="en-US" altLang="ja-JP" sz="2300" dirty="0">
              <a:solidFill>
                <a:schemeClr val="tx2"/>
              </a:solidFill>
              <a:ea typeface="ＭＳ Ｐゴシック" pitchFamily="50" charset="-128"/>
            </a:endParaRPr>
          </a:p>
        </p:txBody>
      </p:sp>
      <p:pic>
        <p:nvPicPr>
          <p:cNvPr id="10" name="Picture 2" descr="C:\Users\localnaka\Desktop\名称未設定1.png"/>
          <p:cNvPicPr>
            <a:picLocks noChangeAspect="1" noChangeArrowheads="1"/>
          </p:cNvPicPr>
          <p:nvPr/>
        </p:nvPicPr>
        <p:blipFill>
          <a:blip r:embed="rId15"/>
          <a:srcRect/>
          <a:stretch>
            <a:fillRect/>
          </a:stretch>
        </p:blipFill>
        <p:spPr bwMode="auto">
          <a:xfrm>
            <a:off x="428596" y="6165056"/>
            <a:ext cx="1643074" cy="57295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open-std.org/jtc1/sc22/wg21/docs/papers/2008/n2773.pdf" TargetMode="External"/><Relationship Id="rId2" Type="http://schemas.openxmlformats.org/officeDocument/2006/relationships/hyperlink" Target="http://www.open-std.org/jtc1/sc22/wg21/docs/papers/2005/n1758.pdf" TargetMode="External"/><Relationship Id="rId1" Type="http://schemas.openxmlformats.org/officeDocument/2006/relationships/slideLayout" Target="../slideLayouts/slideLayout2.xml"/><Relationship Id="rId5" Type="http://schemas.openxmlformats.org/officeDocument/2006/relationships/hyperlink" Target="http://www.generic-programming.org/languages/conceptcpp/papers/accu07.ppt" TargetMode="External"/><Relationship Id="rId4" Type="http://schemas.openxmlformats.org/officeDocument/2006/relationships/hyperlink" Target="http://tinyurl.com/c38f7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3600" smtClean="0"/>
              <a:t>C++0x </a:t>
            </a:r>
            <a:r>
              <a:rPr kumimoji="1" lang="ja-JP" altLang="en-US" sz="3600" smtClean="0"/>
              <a:t>コンセプト</a:t>
            </a:r>
            <a:endParaRPr kumimoji="1" lang="ja-JP" altLang="en-US" sz="3600"/>
          </a:p>
        </p:txBody>
      </p:sp>
      <p:sp>
        <p:nvSpPr>
          <p:cNvPr id="3" name="サブタイトル 2"/>
          <p:cNvSpPr>
            <a:spLocks noGrp="1"/>
          </p:cNvSpPr>
          <p:nvPr>
            <p:ph type="subTitle" idx="1"/>
          </p:nvPr>
        </p:nvSpPr>
        <p:spPr>
          <a:xfrm>
            <a:off x="1371600" y="3886200"/>
            <a:ext cx="6915176" cy="1752600"/>
          </a:xfrm>
        </p:spPr>
        <p:txBody>
          <a:bodyPr>
            <a:normAutofit fontScale="85000" lnSpcReduction="20000"/>
          </a:bodyPr>
          <a:lstStyle/>
          <a:p>
            <a:pPr algn="r"/>
            <a:r>
              <a:rPr kumimoji="1" lang="ja-JP" altLang="en-US" smtClean="0"/>
              <a:t>高橋晶</a:t>
            </a:r>
            <a:r>
              <a:rPr kumimoji="1" lang="en-US" altLang="ja-JP" smtClean="0"/>
              <a:t>(</a:t>
            </a:r>
            <a:r>
              <a:rPr kumimoji="1" lang="ja-JP" altLang="en-US" smtClean="0"/>
              <a:t>アキラ</a:t>
            </a:r>
            <a:r>
              <a:rPr kumimoji="1" lang="en-US" altLang="ja-JP" smtClean="0"/>
              <a:t>)</a:t>
            </a:r>
          </a:p>
          <a:p>
            <a:pPr algn="r"/>
            <a:endParaRPr kumimoji="1" lang="en-US" altLang="ja-JP" smtClean="0"/>
          </a:p>
          <a:p>
            <a:pPr algn="r"/>
            <a:r>
              <a:rPr lang="ja-JP" altLang="en-US" smtClean="0"/>
              <a:t>ブログ：「</a:t>
            </a:r>
            <a:r>
              <a:rPr lang="en-US" altLang="ja-JP" smtClean="0"/>
              <a:t>Faith and Brave – C++</a:t>
            </a:r>
            <a:r>
              <a:rPr lang="ja-JP" altLang="en-US" smtClean="0"/>
              <a:t>で遊ぼう」</a:t>
            </a:r>
            <a:endParaRPr lang="en-US" altLang="ja-JP" smtClean="0"/>
          </a:p>
          <a:p>
            <a:pPr algn="r"/>
            <a:r>
              <a:rPr lang="en-US" altLang="ja-JP"/>
              <a:t>http://d.hatena.ne.jp/faith_and_brave/</a:t>
            </a:r>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コンセプトの定義</a:t>
            </a:r>
            <a:endParaRPr kumimoji="1" lang="ja-JP" altLang="en-US"/>
          </a:p>
        </p:txBody>
      </p:sp>
      <p:sp>
        <p:nvSpPr>
          <p:cNvPr id="3" name="コンテンツ プレースホルダ 2"/>
          <p:cNvSpPr>
            <a:spLocks noGrp="1"/>
          </p:cNvSpPr>
          <p:nvPr>
            <p:ph idx="1"/>
          </p:nvPr>
        </p:nvSpPr>
        <p:spPr/>
        <p:txBody>
          <a:bodyPr>
            <a:normAutofit/>
          </a:bodyPr>
          <a:lstStyle/>
          <a:p>
            <a:pPr>
              <a:buNone/>
            </a:pPr>
            <a:r>
              <a:rPr lang="ja-JP" altLang="en-US" smtClean="0"/>
              <a:t>テンプレートパラメータの型に対する</a:t>
            </a:r>
            <a:endParaRPr lang="en-US" altLang="ja-JP" smtClean="0"/>
          </a:p>
          <a:p>
            <a:pPr>
              <a:buNone/>
            </a:pPr>
            <a:r>
              <a:rPr lang="ja-JP" altLang="en-US" smtClean="0"/>
              <a:t>制約を定義する</a:t>
            </a:r>
            <a:endParaRPr lang="en-US" altLang="ja-JP" smtClean="0"/>
          </a:p>
          <a:p>
            <a:endParaRPr kumimoji="1" lang="en-US" altLang="ja-JP"/>
          </a:p>
          <a:p>
            <a:pPr>
              <a:buNone/>
            </a:pPr>
            <a:r>
              <a:rPr lang="en-US" altLang="ja-JP" sz="2400" smtClean="0">
                <a:latin typeface="Courier New" pitchFamily="49" charset="0"/>
                <a:cs typeface="Courier New" pitchFamily="49" charset="0"/>
              </a:rPr>
              <a:t>auto concept LessThanComparable&lt;class T&gt;</a:t>
            </a:r>
            <a:r>
              <a:rPr lang="ja-JP" altLang="en-US" sz="2400" smtClean="0">
                <a:latin typeface="Courier New" pitchFamily="49" charset="0"/>
                <a:cs typeface="Courier New" pitchFamily="49" charset="0"/>
              </a:rPr>
              <a:t> </a:t>
            </a:r>
            <a:r>
              <a:rPr lang="en-US" altLang="ja-JP" sz="2400" smtClean="0">
                <a:latin typeface="Courier New" pitchFamily="49" charset="0"/>
                <a:cs typeface="Courier New" pitchFamily="49" charset="0"/>
              </a:rPr>
              <a:t>{</a:t>
            </a:r>
          </a:p>
          <a:p>
            <a:pPr>
              <a:buNone/>
            </a:pPr>
            <a:r>
              <a:rPr lang="en-US" altLang="ja-JP" sz="2400" smtClean="0">
                <a:latin typeface="Courier New" pitchFamily="49" charset="0"/>
                <a:cs typeface="Courier New" pitchFamily="49" charset="0"/>
              </a:rPr>
              <a:t>    bool operator&lt;(const T&amp;, const T&amp;);</a:t>
            </a:r>
          </a:p>
          <a:p>
            <a:pPr>
              <a:buNone/>
            </a:pPr>
            <a:r>
              <a:rPr lang="en-US" altLang="ja-JP" sz="2400" smtClean="0">
                <a:latin typeface="Courier New" pitchFamily="49" charset="0"/>
                <a:cs typeface="Courier New" pitchFamily="49" charset="0"/>
              </a:rPr>
              <a:t>}</a:t>
            </a:r>
          </a:p>
          <a:p>
            <a:pPr>
              <a:buNone/>
            </a:pPr>
            <a:endParaRPr lang="en-US" altLang="ja-JP" sz="2400">
              <a:latin typeface="Courier New" pitchFamily="49" charset="0"/>
              <a:cs typeface="Courier New" pitchFamily="49" charset="0"/>
            </a:endParaRPr>
          </a:p>
          <a:p>
            <a:pPr>
              <a:buNone/>
            </a:pPr>
            <a:r>
              <a:rPr lang="en-US" altLang="ja-JP" sz="2400" smtClean="0">
                <a:latin typeface="Courier New" pitchFamily="49" charset="0"/>
                <a:cs typeface="Courier New" pitchFamily="49" charset="0"/>
              </a:rPr>
              <a:t>LessThanComparable</a:t>
            </a:r>
            <a:r>
              <a:rPr lang="ja-JP" altLang="en-US" sz="2400" smtClean="0">
                <a:latin typeface="Courier New" pitchFamily="49" charset="0"/>
                <a:cs typeface="Courier New" pitchFamily="49" charset="0"/>
              </a:rPr>
              <a:t>は</a:t>
            </a:r>
            <a:endParaRPr lang="en-US" altLang="ja-JP" sz="2400" smtClean="0">
              <a:latin typeface="Courier New" pitchFamily="49" charset="0"/>
              <a:cs typeface="Courier New" pitchFamily="49" charset="0"/>
            </a:endParaRPr>
          </a:p>
          <a:p>
            <a:pPr>
              <a:buNone/>
            </a:pPr>
            <a:r>
              <a:rPr lang="ja-JP" altLang="en-US" sz="2400" smtClean="0">
                <a:latin typeface="Courier New" pitchFamily="49" charset="0"/>
                <a:cs typeface="Courier New" pitchFamily="49" charset="0"/>
              </a:rPr>
              <a:t>「</a:t>
            </a:r>
            <a:r>
              <a:rPr lang="en-US" altLang="ja-JP" sz="2400" smtClean="0">
                <a:latin typeface="Courier New" pitchFamily="49" charset="0"/>
                <a:cs typeface="Courier New" pitchFamily="49" charset="0"/>
              </a:rPr>
              <a:t>T</a:t>
            </a:r>
            <a:r>
              <a:rPr lang="ja-JP" altLang="en-US" sz="2400" smtClean="0">
                <a:latin typeface="Courier New" pitchFamily="49" charset="0"/>
                <a:cs typeface="Courier New" pitchFamily="49" charset="0"/>
              </a:rPr>
              <a:t>は</a:t>
            </a:r>
            <a:r>
              <a:rPr lang="en-US" altLang="ja-JP" sz="2400" smtClean="0">
                <a:latin typeface="Courier New" pitchFamily="49" charset="0"/>
                <a:cs typeface="Courier New" pitchFamily="49" charset="0"/>
              </a:rPr>
              <a:t>operator&lt;</a:t>
            </a:r>
            <a:r>
              <a:rPr lang="ja-JP" altLang="en-US" sz="2400" smtClean="0">
                <a:latin typeface="Courier New" pitchFamily="49" charset="0"/>
                <a:cs typeface="Courier New" pitchFamily="49" charset="0"/>
              </a:rPr>
              <a:t>によって比較できなければならない」</a:t>
            </a:r>
            <a:endParaRPr lang="en-US" altLang="ja-JP" sz="2400" smtClean="0">
              <a:latin typeface="Courier New" pitchFamily="49" charset="0"/>
              <a:cs typeface="Courier New" pitchFamily="49" charset="0"/>
            </a:endParaRPr>
          </a:p>
          <a:p>
            <a:pPr>
              <a:buNone/>
            </a:pPr>
            <a:r>
              <a:rPr lang="ja-JP" altLang="en-US" sz="2400">
                <a:latin typeface="Courier New" pitchFamily="49" charset="0"/>
                <a:cs typeface="Courier New" pitchFamily="49" charset="0"/>
              </a:rPr>
              <a:t>と</a:t>
            </a:r>
            <a:r>
              <a:rPr lang="ja-JP" altLang="en-US" sz="2400" smtClean="0">
                <a:latin typeface="Courier New" pitchFamily="49" charset="0"/>
                <a:cs typeface="Courier New" pitchFamily="49" charset="0"/>
              </a:rPr>
              <a:t>いう制約</a:t>
            </a:r>
            <a:endParaRPr lang="en-US" altLang="ja-JP" sz="2400" smtClean="0">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テンプレートパラメータの制約</a:t>
            </a:r>
            <a:endParaRPr kumimoji="1" lang="ja-JP" altLang="en-US"/>
          </a:p>
        </p:txBody>
      </p:sp>
      <p:sp>
        <p:nvSpPr>
          <p:cNvPr id="3" name="コンテンツ プレースホルダ 2"/>
          <p:cNvSpPr>
            <a:spLocks noGrp="1"/>
          </p:cNvSpPr>
          <p:nvPr>
            <p:ph idx="1"/>
          </p:nvPr>
        </p:nvSpPr>
        <p:spPr/>
        <p:txBody>
          <a:bodyPr>
            <a:normAutofit fontScale="92500" lnSpcReduction="10000"/>
          </a:bodyPr>
          <a:lstStyle/>
          <a:p>
            <a:pPr>
              <a:buNone/>
            </a:pPr>
            <a:r>
              <a:rPr lang="ja-JP" altLang="en-US" smtClean="0"/>
              <a:t>テンプレート定義の際にコンセプトを指定することによって、テンプレートパラメータを制約することができる</a:t>
            </a:r>
            <a:endParaRPr lang="en-US" altLang="ja-JP" smtClean="0"/>
          </a:p>
          <a:p>
            <a:pPr>
              <a:buNone/>
            </a:pPr>
            <a:endParaRPr kumimoji="1" lang="en-US" altLang="ja-JP"/>
          </a:p>
          <a:p>
            <a:pPr>
              <a:buNone/>
            </a:pPr>
            <a:r>
              <a:rPr lang="en-US" altLang="ja-JP" sz="2400" smtClean="0">
                <a:latin typeface="Courier New" pitchFamily="49" charset="0"/>
                <a:cs typeface="Courier New" pitchFamily="49" charset="0"/>
              </a:rPr>
              <a:t>template &lt;</a:t>
            </a:r>
            <a:r>
              <a:rPr lang="en-US" altLang="ja-JP" sz="2400" smtClean="0">
                <a:solidFill>
                  <a:srgbClr val="FF0000"/>
                </a:solidFill>
                <a:latin typeface="Courier New" pitchFamily="49" charset="0"/>
                <a:cs typeface="Courier New" pitchFamily="49" charset="0"/>
              </a:rPr>
              <a:t>LessThanComparable</a:t>
            </a:r>
            <a:r>
              <a:rPr lang="en-US" altLang="ja-JP" sz="2400" smtClean="0">
                <a:latin typeface="Courier New" pitchFamily="49" charset="0"/>
                <a:cs typeface="Courier New" pitchFamily="49" charset="0"/>
              </a:rPr>
              <a:t> T&gt;</a:t>
            </a:r>
          </a:p>
          <a:p>
            <a:pPr>
              <a:buNone/>
            </a:pPr>
            <a:r>
              <a:rPr kumimoji="1" lang="en-US" altLang="ja-JP" sz="2400" smtClean="0">
                <a:latin typeface="Courier New" pitchFamily="49" charset="0"/>
                <a:cs typeface="Courier New" pitchFamily="49" charset="0"/>
              </a:rPr>
              <a:t>const T&amp; min(const T&amp; a, const T&amp; b)</a:t>
            </a:r>
          </a:p>
          <a:p>
            <a:pPr>
              <a:buNone/>
            </a:pPr>
            <a:r>
              <a:rPr lang="en-US" altLang="ja-JP" sz="2400" smtClean="0">
                <a:latin typeface="Courier New" pitchFamily="49" charset="0"/>
                <a:cs typeface="Courier New" pitchFamily="49" charset="0"/>
              </a:rPr>
              <a:t>{</a:t>
            </a:r>
          </a:p>
          <a:p>
            <a:pPr>
              <a:buNone/>
            </a:pPr>
            <a:r>
              <a:rPr lang="en-US" altLang="ja-JP" sz="2400" smtClean="0">
                <a:latin typeface="Courier New" pitchFamily="49" charset="0"/>
                <a:cs typeface="Courier New" pitchFamily="49" charset="0"/>
              </a:rPr>
              <a:t>    return a &lt; b ? a : b;</a:t>
            </a:r>
          </a:p>
          <a:p>
            <a:pPr>
              <a:buNone/>
            </a:pPr>
            <a:r>
              <a:rPr kumimoji="1" lang="en-US" altLang="ja-JP" sz="2400" smtClean="0">
                <a:latin typeface="Courier New" pitchFamily="49" charset="0"/>
                <a:cs typeface="Courier New" pitchFamily="49" charset="0"/>
              </a:rPr>
              <a:t>}</a:t>
            </a:r>
          </a:p>
          <a:p>
            <a:pPr>
              <a:buNone/>
            </a:pPr>
            <a:endParaRPr lang="en-US" altLang="ja-JP" sz="2400">
              <a:latin typeface="Courier New" pitchFamily="49" charset="0"/>
              <a:cs typeface="Courier New" pitchFamily="49" charset="0"/>
            </a:endParaRPr>
          </a:p>
          <a:p>
            <a:pPr>
              <a:buNone/>
            </a:pPr>
            <a:r>
              <a:rPr kumimoji="1" lang="en-US" altLang="ja-JP" sz="2400" smtClean="0">
                <a:latin typeface="Courier New" pitchFamily="49" charset="0"/>
                <a:cs typeface="Courier New" pitchFamily="49" charset="0"/>
              </a:rPr>
              <a:t>typename T</a:t>
            </a:r>
            <a:r>
              <a:rPr kumimoji="1" lang="ja-JP" altLang="en-US" sz="2400" smtClean="0">
                <a:latin typeface="Courier New" pitchFamily="49" charset="0"/>
                <a:cs typeface="Courier New" pitchFamily="49" charset="0"/>
              </a:rPr>
              <a:t>／</a:t>
            </a:r>
            <a:r>
              <a:rPr kumimoji="1" lang="en-US" altLang="ja-JP" sz="2400" smtClean="0">
                <a:latin typeface="Courier New" pitchFamily="49" charset="0"/>
                <a:cs typeface="Courier New" pitchFamily="49" charset="0"/>
              </a:rPr>
              <a:t>class T</a:t>
            </a:r>
            <a:r>
              <a:rPr kumimoji="1" lang="ja-JP" altLang="en-US" sz="2400" smtClean="0">
                <a:latin typeface="Courier New" pitchFamily="49" charset="0"/>
                <a:cs typeface="Courier New" pitchFamily="49" charset="0"/>
              </a:rPr>
              <a:t>の代わりに</a:t>
            </a:r>
            <a:endParaRPr kumimoji="1" lang="en-US" altLang="ja-JP" sz="2400" smtClean="0">
              <a:latin typeface="Courier New" pitchFamily="49" charset="0"/>
              <a:cs typeface="Courier New" pitchFamily="49" charset="0"/>
            </a:endParaRPr>
          </a:p>
          <a:p>
            <a:pPr>
              <a:buNone/>
            </a:pPr>
            <a:r>
              <a:rPr kumimoji="1" lang="en-US" altLang="ja-JP" sz="2400" smtClean="0">
                <a:latin typeface="Courier New" pitchFamily="49" charset="0"/>
                <a:cs typeface="Courier New" pitchFamily="49" charset="0"/>
              </a:rPr>
              <a:t>LessThanComparable T</a:t>
            </a:r>
            <a:r>
              <a:rPr kumimoji="1" lang="ja-JP" altLang="en-US" sz="2400" smtClean="0">
                <a:latin typeface="Courier New" pitchFamily="49" charset="0"/>
                <a:cs typeface="Courier New" pitchFamily="49" charset="0"/>
              </a:rPr>
              <a:t>と書く</a:t>
            </a:r>
            <a:endParaRPr kumimoji="1" lang="ja-JP" altLang="en-US" sz="2400">
              <a:latin typeface="Courier New" pitchFamily="49" charset="0"/>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テンプレートパラメータの制約</a:t>
            </a:r>
            <a:endParaRPr kumimoji="1" lang="ja-JP" altLang="en-US"/>
          </a:p>
        </p:txBody>
      </p:sp>
      <p:sp>
        <p:nvSpPr>
          <p:cNvPr id="3" name="コンテンツ プレースホルダ 2"/>
          <p:cNvSpPr>
            <a:spLocks noGrp="1"/>
          </p:cNvSpPr>
          <p:nvPr>
            <p:ph idx="1"/>
          </p:nvPr>
        </p:nvSpPr>
        <p:spPr/>
        <p:txBody>
          <a:bodyPr>
            <a:normAutofit/>
          </a:bodyPr>
          <a:lstStyle/>
          <a:p>
            <a:r>
              <a:rPr kumimoji="1" lang="en-US" altLang="ja-JP" smtClean="0"/>
              <a:t>requires</a:t>
            </a:r>
            <a:r>
              <a:rPr kumimoji="1" lang="ja-JP" altLang="en-US" smtClean="0"/>
              <a:t>で制約することもできる</a:t>
            </a:r>
            <a:endParaRPr kumimoji="1" lang="en-US" altLang="ja-JP" smtClean="0"/>
          </a:p>
          <a:p>
            <a:pPr>
              <a:buNone/>
            </a:pPr>
            <a:endParaRPr lang="en-US" altLang="ja-JP"/>
          </a:p>
          <a:p>
            <a:pPr>
              <a:buNone/>
            </a:pPr>
            <a:r>
              <a:rPr kumimoji="1" lang="en-US" altLang="ja-JP" sz="2000" smtClean="0">
                <a:latin typeface="Courier New" pitchFamily="49" charset="0"/>
                <a:cs typeface="Courier New" pitchFamily="49" charset="0"/>
              </a:rPr>
              <a:t>template &lt;</a:t>
            </a:r>
            <a:r>
              <a:rPr kumimoji="1" lang="en-US" altLang="ja-JP" sz="2000" smtClean="0">
                <a:solidFill>
                  <a:srgbClr val="FF0000"/>
                </a:solidFill>
                <a:latin typeface="Courier New" pitchFamily="49" charset="0"/>
                <a:cs typeface="Courier New" pitchFamily="49" charset="0"/>
              </a:rPr>
              <a:t>class</a:t>
            </a:r>
            <a:r>
              <a:rPr kumimoji="1" lang="en-US" altLang="ja-JP" sz="2000" smtClean="0">
                <a:latin typeface="Courier New" pitchFamily="49" charset="0"/>
                <a:cs typeface="Courier New" pitchFamily="49" charset="0"/>
              </a:rPr>
              <a:t> T&gt;</a:t>
            </a:r>
          </a:p>
          <a:p>
            <a:pPr>
              <a:buNone/>
            </a:pPr>
            <a:r>
              <a:rPr lang="en-US" altLang="ja-JP" sz="2000" smtClean="0">
                <a:latin typeface="Courier New" pitchFamily="49" charset="0"/>
                <a:cs typeface="Courier New" pitchFamily="49" charset="0"/>
              </a:rPr>
              <a:t>  </a:t>
            </a:r>
            <a:r>
              <a:rPr lang="en-US" altLang="ja-JP" sz="2000" smtClean="0">
                <a:solidFill>
                  <a:srgbClr val="FF0000"/>
                </a:solidFill>
                <a:latin typeface="Courier New" pitchFamily="49" charset="0"/>
                <a:cs typeface="Courier New" pitchFamily="49" charset="0"/>
              </a:rPr>
              <a:t>requires LessThanComparable&lt;T&gt;</a:t>
            </a:r>
          </a:p>
          <a:p>
            <a:pPr>
              <a:buNone/>
            </a:pPr>
            <a:r>
              <a:rPr lang="en-US" altLang="ja-JP" sz="2000">
                <a:latin typeface="Courier New" pitchFamily="49" charset="0"/>
                <a:cs typeface="Courier New" pitchFamily="49" charset="0"/>
              </a:rPr>
              <a:t>const T&amp; min(const T&amp; a, const T&amp; b)</a:t>
            </a:r>
          </a:p>
          <a:p>
            <a:pPr>
              <a:buNone/>
            </a:pPr>
            <a:r>
              <a:rPr lang="en-US" altLang="ja-JP" sz="2000" smtClean="0">
                <a:latin typeface="Courier New" pitchFamily="49" charset="0"/>
                <a:cs typeface="Courier New" pitchFamily="49" charset="0"/>
              </a:rPr>
              <a:t>{</a:t>
            </a:r>
          </a:p>
          <a:p>
            <a:pPr>
              <a:buNone/>
            </a:pPr>
            <a:r>
              <a:rPr lang="en-US" altLang="ja-JP" sz="2000" smtClean="0">
                <a:latin typeface="Courier New" pitchFamily="49" charset="0"/>
                <a:cs typeface="Courier New" pitchFamily="49" charset="0"/>
              </a:rPr>
              <a:t>    return a &lt; b ? a : b;</a:t>
            </a:r>
          </a:p>
          <a:p>
            <a:pPr>
              <a:buNone/>
            </a:pPr>
            <a:r>
              <a:rPr lang="en-US" altLang="ja-JP" sz="2000" smtClean="0">
                <a:latin typeface="Courier New" pitchFamily="49" charset="0"/>
                <a:cs typeface="Courier New" pitchFamily="49" charset="0"/>
              </a:rPr>
              <a:t>}</a:t>
            </a:r>
          </a:p>
          <a:p>
            <a:pPr>
              <a:buNone/>
            </a:pPr>
            <a:endParaRPr lang="en-US" altLang="ja-JP" sz="2000" smtClean="0">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テンプレートパラメータの制約</a:t>
            </a:r>
            <a:endParaRPr kumimoji="1" lang="ja-JP" altLang="en-US"/>
          </a:p>
        </p:txBody>
      </p:sp>
      <p:sp>
        <p:nvSpPr>
          <p:cNvPr id="3" name="コンテンツ プレースホルダ 2"/>
          <p:cNvSpPr>
            <a:spLocks noGrp="1"/>
          </p:cNvSpPr>
          <p:nvPr>
            <p:ph idx="1"/>
          </p:nvPr>
        </p:nvSpPr>
        <p:spPr/>
        <p:txBody>
          <a:bodyPr>
            <a:normAutofit/>
          </a:bodyPr>
          <a:lstStyle/>
          <a:p>
            <a:r>
              <a:rPr kumimoji="1" lang="en-US" altLang="ja-JP" sz="2800" smtClean="0"/>
              <a:t>requires</a:t>
            </a:r>
            <a:r>
              <a:rPr kumimoji="1" lang="ja-JP" altLang="en-US" sz="2800" smtClean="0"/>
              <a:t>は</a:t>
            </a:r>
            <a:r>
              <a:rPr kumimoji="1" lang="en-US" altLang="ja-JP" sz="2800" smtClean="0"/>
              <a:t>&amp;&amp;</a:t>
            </a:r>
            <a:r>
              <a:rPr kumimoji="1" lang="ja-JP" altLang="en-US" sz="2800" smtClean="0"/>
              <a:t>で複数のコンセプトを指定できる</a:t>
            </a:r>
            <a:endParaRPr kumimoji="1" lang="en-US" altLang="ja-JP" sz="2800" smtClean="0"/>
          </a:p>
          <a:p>
            <a:endParaRPr lang="en-US" altLang="ja-JP"/>
          </a:p>
          <a:p>
            <a:pPr>
              <a:buNone/>
            </a:pPr>
            <a:r>
              <a:rPr lang="en-US" altLang="ja-JP" sz="2000">
                <a:latin typeface="Courier New" pitchFamily="49" charset="0"/>
                <a:cs typeface="Courier New" pitchFamily="49" charset="0"/>
              </a:rPr>
              <a:t>template &lt;class T&gt;</a:t>
            </a:r>
          </a:p>
          <a:p>
            <a:pPr>
              <a:buNone/>
            </a:pPr>
            <a:r>
              <a:rPr lang="en-US" altLang="ja-JP" sz="2000" smtClean="0">
                <a:latin typeface="Courier New" pitchFamily="49" charset="0"/>
                <a:cs typeface="Courier New" pitchFamily="49" charset="0"/>
              </a:rPr>
              <a:t>  requires LessThanComparable&lt;T&gt; </a:t>
            </a:r>
            <a:r>
              <a:rPr lang="en-US" altLang="ja-JP" sz="2000" smtClean="0">
                <a:solidFill>
                  <a:srgbClr val="FF0000"/>
                </a:solidFill>
                <a:latin typeface="Courier New" pitchFamily="49" charset="0"/>
                <a:cs typeface="Courier New" pitchFamily="49" charset="0"/>
              </a:rPr>
              <a:t>&amp;&amp;</a:t>
            </a:r>
          </a:p>
          <a:p>
            <a:pPr>
              <a:buNone/>
            </a:pPr>
            <a:r>
              <a:rPr lang="en-US" altLang="ja-JP" sz="2000">
                <a:solidFill>
                  <a:srgbClr val="FF0000"/>
                </a:solidFill>
                <a:latin typeface="Courier New" pitchFamily="49" charset="0"/>
                <a:cs typeface="Courier New" pitchFamily="49" charset="0"/>
              </a:rPr>
              <a:t> </a:t>
            </a:r>
            <a:r>
              <a:rPr lang="en-US" altLang="ja-JP" sz="2000" smtClean="0">
                <a:solidFill>
                  <a:srgbClr val="FF0000"/>
                </a:solidFill>
                <a:latin typeface="Courier New" pitchFamily="49" charset="0"/>
                <a:cs typeface="Courier New" pitchFamily="49" charset="0"/>
              </a:rPr>
              <a:t>          CopyConstructible&lt;T&gt;</a:t>
            </a:r>
          </a:p>
          <a:p>
            <a:pPr>
              <a:buNone/>
            </a:pPr>
            <a:r>
              <a:rPr lang="en-US" altLang="ja-JP" sz="2000" smtClean="0">
                <a:latin typeface="Courier New" pitchFamily="49" charset="0"/>
                <a:cs typeface="Courier New" pitchFamily="49" charset="0"/>
              </a:rPr>
              <a:t>const T&amp; min(const T&amp; a, const T&amp; b)</a:t>
            </a:r>
          </a:p>
          <a:p>
            <a:pPr>
              <a:buNone/>
            </a:pPr>
            <a:r>
              <a:rPr lang="en-US" altLang="ja-JP" sz="2000" smtClean="0">
                <a:latin typeface="Courier New" pitchFamily="49" charset="0"/>
                <a:cs typeface="Courier New" pitchFamily="49" charset="0"/>
              </a:rPr>
              <a:t>{</a:t>
            </a:r>
          </a:p>
          <a:p>
            <a:pPr>
              <a:buNone/>
            </a:pPr>
            <a:r>
              <a:rPr lang="en-US" altLang="ja-JP" sz="2000" smtClean="0">
                <a:latin typeface="Courier New" pitchFamily="49" charset="0"/>
                <a:cs typeface="Courier New" pitchFamily="49" charset="0"/>
              </a:rPr>
              <a:t>    return a &lt; b ? a : b;</a:t>
            </a:r>
          </a:p>
          <a:p>
            <a:pPr>
              <a:buNone/>
            </a:pPr>
            <a:r>
              <a:rPr lang="en-US" altLang="ja-JP" sz="2000" smtClean="0">
                <a:latin typeface="Courier New" pitchFamily="49" charset="0"/>
                <a:cs typeface="Courier New" pitchFamily="49" charset="0"/>
              </a:rPr>
              <a:t>}</a:t>
            </a:r>
          </a:p>
          <a:p>
            <a:pPr>
              <a:buNone/>
            </a:pPr>
            <a:endParaRPr lang="en-US" altLang="ja-JP" sz="2000" smtClean="0">
              <a:latin typeface="Courier New" pitchFamily="49" charset="0"/>
              <a:cs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テンプレートパラメータの制約</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z="2000" smtClean="0"/>
              <a:t>このような制約を定義／指定することで</a:t>
            </a:r>
            <a:endParaRPr kumimoji="1" lang="en-US" altLang="ja-JP" sz="2000" smtClean="0"/>
          </a:p>
          <a:p>
            <a:pPr>
              <a:buNone/>
            </a:pPr>
            <a:r>
              <a:rPr kumimoji="1" lang="ja-JP" altLang="en-US" sz="2000" smtClean="0"/>
              <a:t>テンプレートパラメータが何を満たさなければならないかが</a:t>
            </a:r>
            <a:endParaRPr kumimoji="1" lang="en-US" altLang="ja-JP" sz="2000" smtClean="0"/>
          </a:p>
          <a:p>
            <a:pPr>
              <a:buNone/>
            </a:pPr>
            <a:r>
              <a:rPr kumimoji="1" lang="ja-JP" altLang="en-US" sz="2000" smtClean="0"/>
              <a:t>明示的になるのでよりわかりやすいエラーメッセージを出力できるようになる。</a:t>
            </a:r>
            <a:endParaRPr kumimoji="1" lang="en-US" altLang="ja-JP" sz="2000" smtClean="0"/>
          </a:p>
          <a:p>
            <a:pPr>
              <a:buNone/>
            </a:pPr>
            <a:endParaRPr lang="en-US" altLang="ja-JP" smtClean="0"/>
          </a:p>
          <a:p>
            <a:pPr>
              <a:buNone/>
            </a:pPr>
            <a:r>
              <a:rPr kumimoji="1" lang="en-US" altLang="ja-JP" sz="2000" smtClean="0">
                <a:latin typeface="Courier New" pitchFamily="49" charset="0"/>
                <a:cs typeface="Courier New" pitchFamily="49" charset="0"/>
              </a:rPr>
              <a:t>list&lt;int&gt; ls;</a:t>
            </a:r>
          </a:p>
          <a:p>
            <a:pPr>
              <a:buNone/>
            </a:pPr>
            <a:r>
              <a:rPr lang="en-US" altLang="ja-JP" sz="2000" smtClean="0">
                <a:latin typeface="Courier New" pitchFamily="49" charset="0"/>
                <a:cs typeface="Courier New" pitchFamily="49" charset="0"/>
              </a:rPr>
              <a:t>sort(ls.begin(), ls.end()); // </a:t>
            </a:r>
            <a:r>
              <a:rPr lang="ja-JP" altLang="en-US" sz="2000" smtClean="0">
                <a:latin typeface="Courier New" pitchFamily="49" charset="0"/>
                <a:cs typeface="Courier New" pitchFamily="49" charset="0"/>
              </a:rPr>
              <a:t>エラー！</a:t>
            </a:r>
            <a:endParaRPr lang="en-US" altLang="ja-JP" sz="2000" smtClean="0">
              <a:latin typeface="Courier New" pitchFamily="49" charset="0"/>
              <a:cs typeface="Courier New" pitchFamily="49" charset="0"/>
            </a:endParaRPr>
          </a:p>
          <a:p>
            <a:pPr>
              <a:buNone/>
            </a:pPr>
            <a:endParaRPr lang="en-US" altLang="ja-JP" sz="2000" smtClean="0">
              <a:latin typeface="Courier New" pitchFamily="49" charset="0"/>
              <a:cs typeface="Courier New" pitchFamily="49" charset="0"/>
            </a:endParaRPr>
          </a:p>
          <a:p>
            <a:pPr>
              <a:buNone/>
            </a:pPr>
            <a:endParaRPr lang="en-US" altLang="ja-JP" sz="2000" smtClean="0">
              <a:latin typeface="Courier New" pitchFamily="49" charset="0"/>
              <a:cs typeface="Courier New" pitchFamily="49" charset="0"/>
            </a:endParaRPr>
          </a:p>
        </p:txBody>
      </p:sp>
      <p:sp>
        <p:nvSpPr>
          <p:cNvPr id="4" name="テキスト ボックス 3"/>
          <p:cNvSpPr txBox="1"/>
          <p:nvPr/>
        </p:nvSpPr>
        <p:spPr>
          <a:xfrm>
            <a:off x="357158" y="4214818"/>
            <a:ext cx="8215370" cy="646331"/>
          </a:xfrm>
          <a:prstGeom prst="rect">
            <a:avLst/>
          </a:prstGeom>
          <a:solidFill>
            <a:srgbClr val="FFC000"/>
          </a:solidFill>
        </p:spPr>
        <p:txBody>
          <a:bodyPr wrap="square" rtlCol="0">
            <a:spAutoFit/>
          </a:bodyPr>
          <a:lstStyle/>
          <a:p>
            <a:r>
              <a:rPr kumimoji="1" lang="ja-JP" altLang="en-US" smtClean="0"/>
              <a:t>エラー！</a:t>
            </a:r>
            <a:r>
              <a:rPr kumimoji="1" lang="en-US" altLang="ja-JP" smtClean="0"/>
              <a:t>list&lt;int&gt;::iterator</a:t>
            </a:r>
            <a:r>
              <a:rPr kumimoji="1" lang="ja-JP" altLang="en-US" smtClean="0"/>
              <a:t>は</a:t>
            </a:r>
            <a:r>
              <a:rPr kumimoji="1" lang="en-US" altLang="ja-JP" smtClean="0"/>
              <a:t>RandomAccessIterator</a:t>
            </a:r>
            <a:r>
              <a:rPr kumimoji="1" lang="ja-JP" altLang="en-US" smtClean="0"/>
              <a:t>の要件を満たしません。</a:t>
            </a:r>
            <a:endParaRPr kumimoji="1" lang="en-US" altLang="ja-JP" smtClean="0"/>
          </a:p>
          <a:p>
            <a:r>
              <a:rPr lang="ja-JP" altLang="en-US" smtClean="0"/>
              <a:t>不足しているもの：</a:t>
            </a:r>
            <a:r>
              <a:rPr lang="en-US" altLang="ja-JP" smtClean="0"/>
              <a:t>operator&lt;</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コンセプトマップ</a:t>
            </a:r>
            <a:endParaRPr kumimoji="1" lang="ja-JP" altLang="en-US"/>
          </a:p>
        </p:txBody>
      </p:sp>
      <p:sp>
        <p:nvSpPr>
          <p:cNvPr id="3" name="コンテンツ プレースホルダ 2"/>
          <p:cNvSpPr>
            <a:spLocks noGrp="1"/>
          </p:cNvSpPr>
          <p:nvPr>
            <p:ph idx="1"/>
          </p:nvPr>
        </p:nvSpPr>
        <p:spPr>
          <a:xfrm>
            <a:off x="357158" y="1052513"/>
            <a:ext cx="8358246" cy="4948255"/>
          </a:xfrm>
        </p:spPr>
        <p:txBody>
          <a:bodyPr>
            <a:normAutofit/>
          </a:bodyPr>
          <a:lstStyle/>
          <a:p>
            <a:pPr>
              <a:buNone/>
            </a:pPr>
            <a:r>
              <a:rPr kumimoji="1" lang="ja-JP" altLang="en-US" smtClean="0"/>
              <a:t>既存の型がどのようにコンセプトの要件を</a:t>
            </a:r>
            <a:endParaRPr kumimoji="1" lang="en-US" altLang="ja-JP" smtClean="0"/>
          </a:p>
          <a:p>
            <a:pPr>
              <a:buNone/>
            </a:pPr>
            <a:r>
              <a:rPr kumimoji="1" lang="ja-JP" altLang="en-US" smtClean="0"/>
              <a:t>満たすのかを定義する</a:t>
            </a:r>
            <a:endParaRPr kumimoji="1" lang="en-US" altLang="ja-JP" smtClean="0"/>
          </a:p>
          <a:p>
            <a:endParaRPr lang="en-US" altLang="ja-JP" smtClean="0"/>
          </a:p>
          <a:p>
            <a:pPr>
              <a:buNone/>
            </a:pPr>
            <a:r>
              <a:rPr lang="ja-JP" altLang="en-US" sz="2200" smtClean="0"/>
              <a:t>以下のようなコンセプトがあった場合</a:t>
            </a:r>
            <a:endParaRPr lang="en-US" altLang="ja-JP" sz="2200" smtClean="0"/>
          </a:p>
          <a:p>
            <a:pPr>
              <a:buNone/>
            </a:pPr>
            <a:endParaRPr kumimoji="1" lang="en-US" altLang="ja-JP" smtClean="0"/>
          </a:p>
          <a:p>
            <a:pPr>
              <a:buNone/>
            </a:pPr>
            <a:r>
              <a:rPr lang="en-US" altLang="ja-JP" sz="2000" smtClean="0">
                <a:latin typeface="Courier New" pitchFamily="49" charset="0"/>
                <a:cs typeface="Courier New" pitchFamily="49" charset="0"/>
              </a:rPr>
              <a:t>auto concept RandomAccessIterator&lt;class X&gt; {</a:t>
            </a:r>
          </a:p>
          <a:p>
            <a:pPr>
              <a:buNone/>
            </a:pPr>
            <a:r>
              <a:rPr lang="en-US" altLang="ja-JP" sz="2000" smtClean="0">
                <a:latin typeface="Courier New" pitchFamily="49" charset="0"/>
                <a:cs typeface="Courier New" pitchFamily="49" charset="0"/>
              </a:rPr>
              <a:t>    typename value_type = X::value_type;</a:t>
            </a:r>
          </a:p>
          <a:p>
            <a:pPr>
              <a:buNone/>
            </a:pPr>
            <a:r>
              <a:rPr kumimoji="1" lang="en-US" altLang="ja-JP" sz="2000" smtClean="0">
                <a:latin typeface="Courier New" pitchFamily="49" charset="0"/>
                <a:cs typeface="Courier New" pitchFamily="49" charset="0"/>
              </a:rPr>
              <a:t>}</a:t>
            </a:r>
          </a:p>
          <a:p>
            <a:pPr>
              <a:buNone/>
            </a:pPr>
            <a:endParaRPr lang="en-US" altLang="ja-JP" sz="2000" smtClean="0">
              <a:latin typeface="Courier New" pitchFamily="49" charset="0"/>
              <a:cs typeface="Courier New" pitchFamily="49" charset="0"/>
            </a:endParaRPr>
          </a:p>
          <a:p>
            <a:pPr>
              <a:buNone/>
            </a:pPr>
            <a:r>
              <a:rPr kumimoji="1" lang="en-US" altLang="ja-JP" sz="2000" smtClean="0">
                <a:cs typeface="Courier New" pitchFamily="49" charset="0"/>
              </a:rPr>
              <a:t>RandomAccessIterator</a:t>
            </a:r>
            <a:r>
              <a:rPr lang="ja-JP" altLang="en-US" sz="2000" smtClean="0">
                <a:cs typeface="Courier New" pitchFamily="49" charset="0"/>
              </a:rPr>
              <a:t>コンセプトは</a:t>
            </a:r>
            <a:endParaRPr lang="en-US" altLang="ja-JP" sz="2000" smtClean="0">
              <a:cs typeface="Courier New" pitchFamily="49" charset="0"/>
            </a:endParaRPr>
          </a:p>
          <a:p>
            <a:pPr>
              <a:buNone/>
            </a:pPr>
            <a:r>
              <a:rPr lang="ja-JP" altLang="en-US" sz="2000" smtClean="0">
                <a:cs typeface="Courier New" pitchFamily="49" charset="0"/>
              </a:rPr>
              <a:t>「</a:t>
            </a:r>
            <a:r>
              <a:rPr lang="en-US" altLang="ja-JP" sz="2000" smtClean="0">
                <a:solidFill>
                  <a:srgbClr val="FF0000"/>
                </a:solidFill>
                <a:cs typeface="Courier New" pitchFamily="49" charset="0"/>
              </a:rPr>
              <a:t>X</a:t>
            </a:r>
            <a:r>
              <a:rPr lang="ja-JP" altLang="en-US" sz="2000" smtClean="0">
                <a:solidFill>
                  <a:srgbClr val="FF0000"/>
                </a:solidFill>
                <a:cs typeface="Courier New" pitchFamily="49" charset="0"/>
              </a:rPr>
              <a:t>は</a:t>
            </a:r>
            <a:r>
              <a:rPr lang="en-US" altLang="ja-JP" sz="2000" smtClean="0">
                <a:solidFill>
                  <a:srgbClr val="FF0000"/>
                </a:solidFill>
                <a:cs typeface="Courier New" pitchFamily="49" charset="0"/>
              </a:rPr>
              <a:t>value_type</a:t>
            </a:r>
            <a:r>
              <a:rPr lang="ja-JP" altLang="en-US" sz="2000" smtClean="0">
                <a:solidFill>
                  <a:srgbClr val="FF0000"/>
                </a:solidFill>
                <a:cs typeface="Courier New" pitchFamily="49" charset="0"/>
              </a:rPr>
              <a:t>という型を持っていなければならない</a:t>
            </a:r>
            <a:r>
              <a:rPr lang="ja-JP" altLang="en-US" sz="2000" smtClean="0">
                <a:cs typeface="Courier New" pitchFamily="49" charset="0"/>
              </a:rPr>
              <a:t>」という要件になるので</a:t>
            </a:r>
            <a:endParaRPr kumimoji="1" lang="ja-JP" altLang="en-US" sz="200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コンセプトマップ</a:t>
            </a:r>
            <a:endParaRPr kumimoji="1" lang="ja-JP" altLang="en-US"/>
          </a:p>
        </p:txBody>
      </p:sp>
      <p:sp>
        <p:nvSpPr>
          <p:cNvPr id="3" name="コンテンツ プレースホルダ 2"/>
          <p:cNvSpPr>
            <a:spLocks noGrp="1"/>
          </p:cNvSpPr>
          <p:nvPr>
            <p:ph idx="1"/>
          </p:nvPr>
        </p:nvSpPr>
        <p:spPr/>
        <p:txBody>
          <a:bodyPr>
            <a:normAutofit fontScale="92500" lnSpcReduction="20000"/>
          </a:bodyPr>
          <a:lstStyle/>
          <a:p>
            <a:pPr>
              <a:buNone/>
            </a:pPr>
            <a:r>
              <a:rPr lang="en-US" altLang="ja-JP" sz="2400" smtClean="0"/>
              <a:t>vector::iterator</a:t>
            </a:r>
            <a:r>
              <a:rPr lang="ja-JP" altLang="en-US" sz="2400" smtClean="0"/>
              <a:t>のような</a:t>
            </a:r>
            <a:r>
              <a:rPr lang="en-US" altLang="ja-JP" sz="2400" smtClean="0"/>
              <a:t>value_type</a:t>
            </a:r>
            <a:r>
              <a:rPr lang="ja-JP" altLang="en-US" sz="2400" smtClean="0"/>
              <a:t>を持つ型は</a:t>
            </a:r>
            <a:endParaRPr lang="en-US" altLang="ja-JP" sz="2400" smtClean="0"/>
          </a:p>
          <a:p>
            <a:pPr>
              <a:buNone/>
            </a:pPr>
            <a:r>
              <a:rPr kumimoji="1" lang="en-US" altLang="ja-JP" sz="2400" smtClean="0"/>
              <a:t>RandomAccessIterator</a:t>
            </a:r>
            <a:r>
              <a:rPr kumimoji="1" lang="ja-JP" altLang="en-US" sz="2400" smtClean="0"/>
              <a:t>の要件を満たす</a:t>
            </a:r>
            <a:endParaRPr kumimoji="1" lang="en-US" altLang="ja-JP" sz="2400" smtClean="0"/>
          </a:p>
          <a:p>
            <a:pPr>
              <a:buNone/>
            </a:pPr>
            <a:endParaRPr lang="en-US" altLang="ja-JP" smtClean="0"/>
          </a:p>
          <a:p>
            <a:pPr>
              <a:buNone/>
            </a:pPr>
            <a:r>
              <a:rPr kumimoji="1" lang="en-US" altLang="ja-JP" sz="2000" smtClean="0">
                <a:latin typeface="Courier New" pitchFamily="49" charset="0"/>
                <a:cs typeface="Courier New" pitchFamily="49" charset="0"/>
              </a:rPr>
              <a:t>template &lt;</a:t>
            </a:r>
            <a:r>
              <a:rPr kumimoji="1" lang="en-US" altLang="ja-JP" sz="2000" smtClean="0">
                <a:solidFill>
                  <a:srgbClr val="FF0000"/>
                </a:solidFill>
                <a:latin typeface="Courier New" pitchFamily="49" charset="0"/>
                <a:cs typeface="Courier New" pitchFamily="49" charset="0"/>
              </a:rPr>
              <a:t>RandomAccessIterator</a:t>
            </a:r>
            <a:r>
              <a:rPr kumimoji="1" lang="en-US" altLang="ja-JP" sz="2000" smtClean="0">
                <a:latin typeface="Courier New" pitchFamily="49" charset="0"/>
                <a:cs typeface="Courier New" pitchFamily="49" charset="0"/>
              </a:rPr>
              <a:t> Iter&gt;</a:t>
            </a:r>
          </a:p>
          <a:p>
            <a:pPr>
              <a:buNone/>
            </a:pPr>
            <a:r>
              <a:rPr lang="en-US" altLang="ja-JP" sz="2000" smtClean="0">
                <a:latin typeface="Courier New" pitchFamily="49" charset="0"/>
                <a:cs typeface="Courier New" pitchFamily="49" charset="0"/>
              </a:rPr>
              <a:t>void sort(Iter first, Iter last);</a:t>
            </a:r>
          </a:p>
          <a:p>
            <a:pPr>
              <a:buNone/>
            </a:pP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std::vector&lt;int&gt; v;</a:t>
            </a:r>
          </a:p>
          <a:p>
            <a:pPr>
              <a:buNone/>
            </a:pPr>
            <a:r>
              <a:rPr kumimoji="1" lang="en-US" altLang="ja-JP" sz="2000" smtClean="0">
                <a:latin typeface="Courier New" pitchFamily="49" charset="0"/>
                <a:cs typeface="Courier New" pitchFamily="49" charset="0"/>
              </a:rPr>
              <a:t>sort(v.begin(), v.end()); // </a:t>
            </a:r>
            <a:r>
              <a:rPr kumimoji="1" lang="en-US" altLang="ja-JP" sz="2000" smtClean="0">
                <a:solidFill>
                  <a:srgbClr val="FF0000"/>
                </a:solidFill>
                <a:latin typeface="Courier New" pitchFamily="49" charset="0"/>
                <a:cs typeface="Courier New" pitchFamily="49" charset="0"/>
              </a:rPr>
              <a:t>OK</a:t>
            </a:r>
          </a:p>
          <a:p>
            <a:pPr>
              <a:buNone/>
            </a:pPr>
            <a:endParaRPr kumimoji="1" lang="en-US" altLang="ja-JP" sz="2000" smtClean="0">
              <a:solidFill>
                <a:srgbClr val="FF0000"/>
              </a:solidFill>
              <a:latin typeface="Courier New" pitchFamily="49" charset="0"/>
              <a:cs typeface="Courier New" pitchFamily="49" charset="0"/>
            </a:endParaRPr>
          </a:p>
          <a:p>
            <a:pPr>
              <a:buNone/>
            </a:pPr>
            <a:r>
              <a:rPr lang="ja-JP" altLang="en-US" sz="2000" smtClean="0">
                <a:latin typeface="Courier New" pitchFamily="49" charset="0"/>
                <a:cs typeface="Courier New" pitchFamily="49" charset="0"/>
              </a:rPr>
              <a:t>ポインタもランダムアクセスイテレータとして振る舞えなくてはならないが、</a:t>
            </a:r>
            <a:endParaRPr lang="en-US" altLang="ja-JP" sz="2000" smtClean="0">
              <a:latin typeface="Courier New" pitchFamily="49" charset="0"/>
              <a:cs typeface="Courier New" pitchFamily="49" charset="0"/>
            </a:endParaRPr>
          </a:p>
          <a:p>
            <a:pPr>
              <a:buNone/>
            </a:pPr>
            <a:r>
              <a:rPr lang="ja-JP" altLang="en-US" sz="2000" smtClean="0">
                <a:solidFill>
                  <a:srgbClr val="FF0000"/>
                </a:solidFill>
                <a:latin typeface="Courier New" pitchFamily="49" charset="0"/>
                <a:cs typeface="Courier New" pitchFamily="49" charset="0"/>
              </a:rPr>
              <a:t>ポインタは</a:t>
            </a:r>
            <a:r>
              <a:rPr lang="en-US" altLang="ja-JP" sz="2000" smtClean="0">
                <a:solidFill>
                  <a:srgbClr val="FF0000"/>
                </a:solidFill>
                <a:latin typeface="Courier New" pitchFamily="49" charset="0"/>
                <a:cs typeface="Courier New" pitchFamily="49" charset="0"/>
              </a:rPr>
              <a:t>value_type</a:t>
            </a:r>
            <a:r>
              <a:rPr lang="ja-JP" altLang="en-US" sz="2000" smtClean="0">
                <a:solidFill>
                  <a:srgbClr val="FF0000"/>
                </a:solidFill>
                <a:latin typeface="Courier New" pitchFamily="49" charset="0"/>
                <a:cs typeface="Courier New" pitchFamily="49" charset="0"/>
              </a:rPr>
              <a:t>という型を持っていない</a:t>
            </a:r>
            <a:r>
              <a:rPr lang="ja-JP" altLang="en-US" sz="2000" smtClean="0">
                <a:latin typeface="Courier New" pitchFamily="49" charset="0"/>
                <a:cs typeface="Courier New" pitchFamily="49" charset="0"/>
              </a:rPr>
              <a:t>ので</a:t>
            </a:r>
            <a:endParaRPr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RandomAccessIterator</a:t>
            </a:r>
            <a:r>
              <a:rPr lang="ja-JP" altLang="en-US" sz="2000" smtClean="0">
                <a:latin typeface="Courier New" pitchFamily="49" charset="0"/>
                <a:cs typeface="Courier New" pitchFamily="49" charset="0"/>
              </a:rPr>
              <a:t>の要件を満たすことはできない。</a:t>
            </a:r>
            <a:endParaRPr lang="en-US" altLang="ja-JP" sz="2000" smtClean="0">
              <a:latin typeface="Courier New" pitchFamily="49" charset="0"/>
              <a:cs typeface="Courier New" pitchFamily="49" charset="0"/>
            </a:endParaRPr>
          </a:p>
          <a:p>
            <a:pPr>
              <a:buNone/>
            </a:pPr>
            <a:endParaRPr kumimoji="1" lang="en-US" altLang="ja-JP" sz="2000" smtClean="0">
              <a:latin typeface="Courier New" pitchFamily="49" charset="0"/>
              <a:cs typeface="Courier New" pitchFamily="49" charset="0"/>
            </a:endParaRPr>
          </a:p>
          <a:p>
            <a:pPr>
              <a:buNone/>
            </a:pPr>
            <a:r>
              <a:rPr lang="en-US" altLang="ja-JP" sz="2000" smtClean="0">
                <a:solidFill>
                  <a:srgbClr val="FF0000"/>
                </a:solidFill>
                <a:latin typeface="Courier New" pitchFamily="49" charset="0"/>
                <a:cs typeface="Courier New" pitchFamily="49" charset="0"/>
              </a:rPr>
              <a:t>int ar[3];</a:t>
            </a:r>
          </a:p>
          <a:p>
            <a:pPr>
              <a:buNone/>
            </a:pPr>
            <a:r>
              <a:rPr lang="en-US" altLang="ja-JP" sz="2000" smtClean="0">
                <a:latin typeface="Courier New" pitchFamily="49" charset="0"/>
                <a:cs typeface="Courier New" pitchFamily="49" charset="0"/>
              </a:rPr>
              <a:t>sort(ar, ar + 3); // </a:t>
            </a:r>
            <a:r>
              <a:rPr lang="ja-JP" altLang="en-US" sz="2000" smtClean="0">
                <a:solidFill>
                  <a:srgbClr val="FF0000"/>
                </a:solidFill>
                <a:latin typeface="Courier New" pitchFamily="49" charset="0"/>
                <a:cs typeface="Courier New" pitchFamily="49" charset="0"/>
              </a:rPr>
              <a:t>エラー！</a:t>
            </a:r>
            <a:endParaRPr kumimoji="1" lang="en-US" altLang="ja-JP" sz="2000" smtClean="0">
              <a:solidFill>
                <a:srgbClr val="FF0000"/>
              </a:solidFill>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コンセプトマップ</a:t>
            </a:r>
            <a:endParaRPr kumimoji="1" lang="ja-JP" altLang="en-US"/>
          </a:p>
        </p:txBody>
      </p:sp>
      <p:sp>
        <p:nvSpPr>
          <p:cNvPr id="3" name="コンテンツ プレースホルダ 2"/>
          <p:cNvSpPr>
            <a:spLocks noGrp="1"/>
          </p:cNvSpPr>
          <p:nvPr>
            <p:ph idx="1"/>
          </p:nvPr>
        </p:nvSpPr>
        <p:spPr/>
        <p:txBody>
          <a:bodyPr>
            <a:normAutofit fontScale="92500" lnSpcReduction="20000"/>
          </a:bodyPr>
          <a:lstStyle/>
          <a:p>
            <a:pPr>
              <a:buNone/>
            </a:pPr>
            <a:r>
              <a:rPr kumimoji="1" lang="ja-JP" altLang="en-US" sz="2400" smtClean="0"/>
              <a:t>そこで、コンセプトマップという機能を使用することで</a:t>
            </a:r>
            <a:endParaRPr kumimoji="1" lang="en-US" altLang="ja-JP" sz="2400" smtClean="0"/>
          </a:p>
          <a:p>
            <a:pPr>
              <a:buNone/>
            </a:pPr>
            <a:r>
              <a:rPr kumimoji="1" lang="en-US" altLang="ja-JP" sz="2400" smtClean="0"/>
              <a:t>RandomAccessIterator</a:t>
            </a:r>
            <a:r>
              <a:rPr kumimoji="1" lang="ja-JP" altLang="en-US" sz="2400" smtClean="0"/>
              <a:t>コンセプトをポインタで特殊化する。</a:t>
            </a:r>
            <a:endParaRPr kumimoji="1" lang="en-US" altLang="ja-JP" sz="2000" smtClean="0"/>
          </a:p>
          <a:p>
            <a:pPr>
              <a:buNone/>
            </a:pPr>
            <a:endParaRPr lang="en-US" altLang="ja-JP" smtClean="0"/>
          </a:p>
          <a:p>
            <a:pPr>
              <a:buNone/>
            </a:pPr>
            <a:r>
              <a:rPr kumimoji="1" lang="en-US" altLang="ja-JP" sz="2000" smtClean="0">
                <a:latin typeface="Courier New" pitchFamily="49" charset="0"/>
                <a:cs typeface="Courier New" pitchFamily="49" charset="0"/>
              </a:rPr>
              <a:t>template &lt;class T&gt;</a:t>
            </a:r>
          </a:p>
          <a:p>
            <a:pPr>
              <a:buNone/>
            </a:pPr>
            <a:r>
              <a:rPr lang="en-US" altLang="ja-JP" sz="2000" smtClean="0">
                <a:solidFill>
                  <a:srgbClr val="FF0000"/>
                </a:solidFill>
                <a:latin typeface="Courier New" pitchFamily="49" charset="0"/>
                <a:cs typeface="Courier New" pitchFamily="49" charset="0"/>
              </a:rPr>
              <a:t>concept_map</a:t>
            </a:r>
            <a:r>
              <a:rPr lang="en-US" altLang="ja-JP" sz="2000" smtClean="0">
                <a:latin typeface="Courier New" pitchFamily="49" charset="0"/>
                <a:cs typeface="Courier New" pitchFamily="49" charset="0"/>
              </a:rPr>
              <a:t> RandomAccessIterator&lt;</a:t>
            </a:r>
            <a:r>
              <a:rPr lang="en-US" altLang="ja-JP" sz="2000" smtClean="0">
                <a:solidFill>
                  <a:srgbClr val="FF0000"/>
                </a:solidFill>
                <a:latin typeface="Courier New" pitchFamily="49" charset="0"/>
                <a:cs typeface="Courier New" pitchFamily="49" charset="0"/>
              </a:rPr>
              <a:t>T*</a:t>
            </a:r>
            <a:r>
              <a:rPr lang="en-US" altLang="ja-JP" sz="2000" smtClean="0">
                <a:latin typeface="Courier New" pitchFamily="49" charset="0"/>
                <a:cs typeface="Courier New" pitchFamily="49" charset="0"/>
              </a:rPr>
              <a:t>&gt; { // </a:t>
            </a:r>
            <a:r>
              <a:rPr lang="ja-JP" altLang="en-US" sz="2000" smtClean="0">
                <a:latin typeface="Courier New" pitchFamily="49" charset="0"/>
                <a:cs typeface="Courier New" pitchFamily="49" charset="0"/>
              </a:rPr>
              <a:t>ポインタだったら</a:t>
            </a:r>
            <a:endParaRPr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    typename value_type = </a:t>
            </a:r>
            <a:r>
              <a:rPr lang="en-US" altLang="ja-JP" sz="2000" smtClean="0">
                <a:solidFill>
                  <a:srgbClr val="FF0000"/>
                </a:solidFill>
                <a:latin typeface="Courier New" pitchFamily="49" charset="0"/>
                <a:cs typeface="Courier New" pitchFamily="49" charset="0"/>
              </a:rPr>
              <a:t>T</a:t>
            </a:r>
            <a:r>
              <a:rPr lang="en-US" altLang="ja-JP" sz="2000" smtClean="0">
                <a:latin typeface="Courier New" pitchFamily="49" charset="0"/>
                <a:cs typeface="Courier New" pitchFamily="49" charset="0"/>
              </a:rPr>
              <a:t>; // T</a:t>
            </a:r>
            <a:r>
              <a:rPr lang="ja-JP" altLang="en-US" sz="2000" smtClean="0">
                <a:latin typeface="Courier New" pitchFamily="49" charset="0"/>
                <a:cs typeface="Courier New" pitchFamily="49" charset="0"/>
              </a:rPr>
              <a:t>型を</a:t>
            </a:r>
            <a:r>
              <a:rPr lang="en-US" altLang="ja-JP" sz="2000" smtClean="0">
                <a:latin typeface="Courier New" pitchFamily="49" charset="0"/>
                <a:cs typeface="Courier New" pitchFamily="49" charset="0"/>
              </a:rPr>
              <a:t>value_type</a:t>
            </a:r>
            <a:r>
              <a:rPr lang="ja-JP" altLang="en-US" sz="2000" smtClean="0">
                <a:latin typeface="Courier New" pitchFamily="49" charset="0"/>
                <a:cs typeface="Courier New" pitchFamily="49" charset="0"/>
              </a:rPr>
              <a:t>とする</a:t>
            </a:r>
            <a:endParaRPr lang="en-US" altLang="ja-JP" sz="2000" smtClean="0">
              <a:latin typeface="Courier New" pitchFamily="49" charset="0"/>
              <a:cs typeface="Courier New" pitchFamily="49" charset="0"/>
            </a:endParaRPr>
          </a:p>
          <a:p>
            <a:pPr>
              <a:buNone/>
            </a:pPr>
            <a:r>
              <a:rPr kumimoji="1" lang="en-US" altLang="ja-JP" sz="2000" smtClean="0">
                <a:latin typeface="Courier New" pitchFamily="49" charset="0"/>
                <a:cs typeface="Courier New" pitchFamily="49" charset="0"/>
              </a:rPr>
              <a:t>}</a:t>
            </a:r>
          </a:p>
          <a:p>
            <a:pPr>
              <a:buNone/>
            </a:pPr>
            <a:endParaRPr kumimoji="1" lang="en-US" altLang="ja-JP" smtClean="0"/>
          </a:p>
          <a:p>
            <a:pPr>
              <a:buNone/>
            </a:pPr>
            <a:r>
              <a:rPr lang="ja-JP" altLang="en-US" sz="2400" smtClean="0"/>
              <a:t>これを用意しておけば、ポインタは</a:t>
            </a:r>
            <a:r>
              <a:rPr lang="en-US" altLang="ja-JP" sz="2400" smtClean="0"/>
              <a:t>RandomAccessIterator</a:t>
            </a:r>
            <a:r>
              <a:rPr lang="ja-JP" altLang="en-US" sz="2400" smtClean="0"/>
              <a:t>の</a:t>
            </a:r>
            <a:endParaRPr lang="en-US" altLang="ja-JP" sz="2400" smtClean="0"/>
          </a:p>
          <a:p>
            <a:pPr>
              <a:buNone/>
            </a:pPr>
            <a:r>
              <a:rPr lang="ja-JP" altLang="en-US" sz="2400" smtClean="0"/>
              <a:t>要件を満たすことができる。</a:t>
            </a:r>
            <a:endParaRPr lang="en-US" altLang="ja-JP" sz="2400" smtClean="0"/>
          </a:p>
          <a:p>
            <a:pPr>
              <a:buNone/>
            </a:pPr>
            <a:endParaRPr kumimoji="1" lang="en-US" altLang="ja-JP" smtClean="0"/>
          </a:p>
          <a:p>
            <a:pPr>
              <a:buNone/>
            </a:pPr>
            <a:r>
              <a:rPr lang="en-US" altLang="ja-JP" sz="2400" smtClean="0">
                <a:latin typeface="Courier New" pitchFamily="49" charset="0"/>
                <a:cs typeface="Courier New" pitchFamily="49" charset="0"/>
              </a:rPr>
              <a:t>int ar[3];</a:t>
            </a:r>
          </a:p>
          <a:p>
            <a:pPr>
              <a:buNone/>
            </a:pPr>
            <a:r>
              <a:rPr kumimoji="1" lang="en-US" altLang="ja-JP" sz="2400" smtClean="0">
                <a:latin typeface="Courier New" pitchFamily="49" charset="0"/>
                <a:cs typeface="Courier New" pitchFamily="49" charset="0"/>
              </a:rPr>
              <a:t>sort(ar, ar + 3); // </a:t>
            </a:r>
            <a:r>
              <a:rPr kumimoji="1" lang="en-US" altLang="ja-JP" sz="2400" smtClean="0">
                <a:solidFill>
                  <a:srgbClr val="FF0000"/>
                </a:solidFill>
                <a:latin typeface="Courier New" pitchFamily="49" charset="0"/>
                <a:cs typeface="Courier New" pitchFamily="49" charset="0"/>
              </a:rPr>
              <a:t>OK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1571612"/>
            <a:ext cx="8229600" cy="3214702"/>
          </a:xfrm>
        </p:spPr>
        <p:txBody>
          <a:bodyPr>
            <a:normAutofit/>
          </a:bodyPr>
          <a:lstStyle/>
          <a:p>
            <a:pPr algn="l"/>
            <a:r>
              <a:rPr kumimoji="1" lang="ja-JP" altLang="en-US" smtClean="0"/>
              <a:t>二部：発展</a:t>
            </a:r>
            <a:r>
              <a:rPr kumimoji="1" lang="en-US" altLang="ja-JP" smtClean="0"/>
              <a:t/>
            </a:r>
            <a:br>
              <a:rPr kumimoji="1" lang="en-US" altLang="ja-JP" smtClean="0"/>
            </a:br>
            <a:r>
              <a:rPr lang="en-US" altLang="ja-JP" smtClean="0"/>
              <a:t/>
            </a:r>
            <a:br>
              <a:rPr lang="en-US" altLang="ja-JP" smtClean="0"/>
            </a:br>
            <a:r>
              <a:rPr lang="ja-JP" altLang="en-US" smtClean="0"/>
              <a:t>詳細な機能たくさん</a:t>
            </a:r>
            <a:r>
              <a:rPr lang="en-US" altLang="ja-JP" smtClean="0"/>
              <a:t/>
            </a:r>
            <a:br>
              <a:rPr lang="en-US" altLang="ja-JP" smtClean="0"/>
            </a:br>
            <a:r>
              <a:rPr lang="en-US" altLang="ja-JP" smtClean="0"/>
              <a:t>Range-base for</a:t>
            </a:r>
            <a:r>
              <a:rPr lang="ja-JP" altLang="en-US" smtClean="0"/>
              <a:t>文</a:t>
            </a:r>
            <a:r>
              <a:rPr lang="en-US" altLang="ja-JP" smtClean="0"/>
              <a:t/>
            </a:r>
            <a:br>
              <a:rPr lang="en-US" altLang="ja-JP" smtClean="0"/>
            </a:br>
            <a:r>
              <a:rPr lang="ja-JP" altLang="en-US" smtClean="0"/>
              <a:t>標準ライブラリのコンセプト</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関連型</a:t>
            </a:r>
            <a:endParaRPr kumimoji="1" lang="ja-JP" altLang="en-US"/>
          </a:p>
        </p:txBody>
      </p:sp>
      <p:sp>
        <p:nvSpPr>
          <p:cNvPr id="3" name="コンテンツ プレースホルダ 2"/>
          <p:cNvSpPr>
            <a:spLocks noGrp="1"/>
          </p:cNvSpPr>
          <p:nvPr>
            <p:ph idx="1"/>
          </p:nvPr>
        </p:nvSpPr>
        <p:spPr/>
        <p:txBody>
          <a:bodyPr>
            <a:normAutofit/>
          </a:bodyPr>
          <a:lstStyle/>
          <a:p>
            <a:pPr>
              <a:buNone/>
            </a:pPr>
            <a:r>
              <a:rPr kumimoji="1" lang="ja-JP" altLang="en-US" sz="2400" smtClean="0"/>
              <a:t>以下のようなコンセプトを書いた場合、</a:t>
            </a:r>
            <a:endParaRPr kumimoji="1" lang="en-US" altLang="ja-JP" sz="2400" smtClean="0"/>
          </a:p>
          <a:p>
            <a:pPr>
              <a:buNone/>
            </a:pPr>
            <a:r>
              <a:rPr lang="en-US" altLang="ja-JP" sz="2400" smtClean="0"/>
              <a:t>result_type</a:t>
            </a:r>
            <a:r>
              <a:rPr lang="ja-JP" altLang="en-US" sz="2400" smtClean="0"/>
              <a:t>の型はテンプレートと同様の</a:t>
            </a:r>
            <a:endParaRPr lang="en-US" altLang="ja-JP" sz="2400" smtClean="0"/>
          </a:p>
          <a:p>
            <a:pPr>
              <a:buNone/>
            </a:pPr>
            <a:r>
              <a:rPr lang="ja-JP" altLang="en-US" sz="2400" smtClean="0"/>
              <a:t>あ</a:t>
            </a:r>
            <a:r>
              <a:rPr kumimoji="1" lang="ja-JP" altLang="en-US" sz="2400" smtClean="0"/>
              <a:t>らゆる型を受け取れる型になる。</a:t>
            </a:r>
            <a:endParaRPr kumimoji="1" lang="en-US" altLang="ja-JP" sz="2400" smtClean="0"/>
          </a:p>
          <a:p>
            <a:pPr>
              <a:buNone/>
            </a:pPr>
            <a:r>
              <a:rPr kumimoji="1" lang="en-US" altLang="ja-JP" sz="2400" smtClean="0"/>
              <a:t>(</a:t>
            </a:r>
            <a:r>
              <a:rPr kumimoji="1" lang="ja-JP" altLang="en-US" sz="2400" smtClean="0"/>
              <a:t>プレースホルダだと考えていいかと</a:t>
            </a:r>
            <a:r>
              <a:rPr kumimoji="1" lang="en-US" altLang="ja-JP" sz="2400" smtClean="0"/>
              <a:t>)</a:t>
            </a:r>
          </a:p>
          <a:p>
            <a:pPr>
              <a:buNone/>
            </a:pPr>
            <a:endParaRPr lang="en-US" altLang="ja-JP" smtClean="0"/>
          </a:p>
          <a:p>
            <a:pPr>
              <a:buNone/>
            </a:pPr>
            <a:r>
              <a:rPr kumimoji="1" lang="en-US" altLang="ja-JP" sz="2000" smtClean="0">
                <a:latin typeface="Courier New" pitchFamily="49" charset="0"/>
                <a:cs typeface="Courier New" pitchFamily="49" charset="0"/>
              </a:rPr>
              <a:t>auto concept Function&lt;class F&gt; {</a:t>
            </a:r>
          </a:p>
          <a:p>
            <a:pPr>
              <a:buNone/>
            </a:pPr>
            <a:r>
              <a:rPr lang="en-US" altLang="ja-JP" sz="2000" smtClean="0">
                <a:latin typeface="Courier New" pitchFamily="49" charset="0"/>
                <a:cs typeface="Courier New" pitchFamily="49" charset="0"/>
              </a:rPr>
              <a:t>    </a:t>
            </a:r>
            <a:r>
              <a:rPr lang="en-US" altLang="ja-JP" sz="2000" smtClean="0">
                <a:solidFill>
                  <a:srgbClr val="FF0000"/>
                </a:solidFill>
                <a:latin typeface="Courier New" pitchFamily="49" charset="0"/>
                <a:cs typeface="Courier New" pitchFamily="49" charset="0"/>
              </a:rPr>
              <a:t>typename result_type; </a:t>
            </a:r>
            <a:r>
              <a:rPr lang="en-US" altLang="ja-JP" sz="2000" smtClean="0">
                <a:latin typeface="Courier New" pitchFamily="49" charset="0"/>
                <a:cs typeface="Courier New" pitchFamily="49" charset="0"/>
              </a:rPr>
              <a:t>// </a:t>
            </a:r>
            <a:r>
              <a:rPr lang="ja-JP" altLang="en-US" sz="2000" smtClean="0">
                <a:latin typeface="Courier New" pitchFamily="49" charset="0"/>
                <a:cs typeface="Courier New" pitchFamily="49" charset="0"/>
              </a:rPr>
              <a:t>関連型。</a:t>
            </a:r>
            <a:r>
              <a:rPr lang="en-US" altLang="ja-JP" sz="2000" smtClean="0">
                <a:latin typeface="Courier New" pitchFamily="49" charset="0"/>
                <a:cs typeface="Courier New" pitchFamily="49" charset="0"/>
              </a:rPr>
              <a:t>=</a:t>
            </a:r>
            <a:r>
              <a:rPr lang="ja-JP" altLang="en-US" sz="2000" smtClean="0">
                <a:latin typeface="Courier New" pitchFamily="49" charset="0"/>
                <a:cs typeface="Courier New" pitchFamily="49" charset="0"/>
              </a:rPr>
              <a:t>で制約していない</a:t>
            </a:r>
            <a:endParaRPr lang="en-US" altLang="ja-JP" sz="2000" smtClean="0">
              <a:latin typeface="Courier New" pitchFamily="49" charset="0"/>
              <a:cs typeface="Courier New" pitchFamily="49" charset="0"/>
            </a:endParaRPr>
          </a:p>
          <a:p>
            <a:pPr>
              <a:buNone/>
            </a:pPr>
            <a:r>
              <a:rPr kumimoji="1" lang="en-US" altLang="ja-JP" sz="2000" smtClean="0">
                <a:latin typeface="Courier New" pitchFamily="49" charset="0"/>
                <a:cs typeface="Courier New" pitchFamily="49" charset="0"/>
              </a:rPr>
              <a:t>    result_type operator()(F&amp;);</a:t>
            </a:r>
          </a:p>
          <a:p>
            <a:pPr>
              <a:buNone/>
            </a:pPr>
            <a:r>
              <a:rPr lang="en-US" altLang="ja-JP" sz="2000" smtClean="0">
                <a:latin typeface="Courier New" pitchFamily="49" charset="0"/>
                <a:cs typeface="Courier New" pitchFamily="49" charset="0"/>
              </a:rPr>
              <a:t>}</a:t>
            </a:r>
          </a:p>
          <a:p>
            <a:pPr>
              <a:buNone/>
            </a:pPr>
            <a:endParaRPr kumimoji="1" lang="en-US" altLang="ja-JP" sz="2000" smtClean="0">
              <a:latin typeface="Courier New" pitchFamily="49" charset="0"/>
              <a:cs typeface="Courier New" pitchFamily="49" charset="0"/>
            </a:endParaRPr>
          </a:p>
          <a:p>
            <a:pPr>
              <a:buNone/>
            </a:pPr>
            <a:r>
              <a:rPr lang="ja-JP" altLang="en-US" sz="2000" smtClean="0">
                <a:latin typeface="Courier New" pitchFamily="49" charset="0"/>
                <a:cs typeface="Courier New" pitchFamily="49" charset="0"/>
              </a:rPr>
              <a:t>これを関連型</a:t>
            </a:r>
            <a:r>
              <a:rPr lang="en-US" altLang="ja-JP" sz="2000" smtClean="0">
                <a:latin typeface="Courier New" pitchFamily="49" charset="0"/>
                <a:cs typeface="Courier New" pitchFamily="49" charset="0"/>
              </a:rPr>
              <a:t>(Associated Type)</a:t>
            </a:r>
            <a:r>
              <a:rPr lang="ja-JP" altLang="en-US" sz="2000" smtClean="0">
                <a:latin typeface="Courier New" pitchFamily="49" charset="0"/>
                <a:cs typeface="Courier New" pitchFamily="49" charset="0"/>
              </a:rPr>
              <a:t>という。</a:t>
            </a:r>
            <a:endParaRPr kumimoji="1" lang="ja-JP" altLang="en-US" sz="200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Agenda</a:t>
            </a:r>
            <a:endParaRPr kumimoji="1" lang="ja-JP" altLang="en-US"/>
          </a:p>
        </p:txBody>
      </p:sp>
      <p:sp>
        <p:nvSpPr>
          <p:cNvPr id="3" name="コンテンツ プレースホルダ 2"/>
          <p:cNvSpPr>
            <a:spLocks noGrp="1"/>
          </p:cNvSpPr>
          <p:nvPr>
            <p:ph idx="1"/>
          </p:nvPr>
        </p:nvSpPr>
        <p:spPr/>
        <p:txBody>
          <a:bodyPr>
            <a:normAutofit fontScale="62500" lnSpcReduction="20000"/>
          </a:bodyPr>
          <a:lstStyle/>
          <a:p>
            <a:pPr>
              <a:buNone/>
            </a:pPr>
            <a:r>
              <a:rPr lang="ja-JP" altLang="en-US" smtClean="0"/>
              <a:t>一部：基礎</a:t>
            </a:r>
            <a:endParaRPr lang="en-US" altLang="ja-JP" smtClean="0"/>
          </a:p>
          <a:p>
            <a:r>
              <a:rPr lang="ja-JP" altLang="en-US" smtClean="0"/>
              <a:t>概要</a:t>
            </a:r>
            <a:endParaRPr lang="en-US" altLang="ja-JP" smtClean="0"/>
          </a:p>
          <a:p>
            <a:r>
              <a:rPr kumimoji="1" lang="ja-JP" altLang="en-US" smtClean="0"/>
              <a:t>動機</a:t>
            </a:r>
            <a:endParaRPr kumimoji="1" lang="en-US" altLang="ja-JP" smtClean="0"/>
          </a:p>
          <a:p>
            <a:r>
              <a:rPr lang="ja-JP" altLang="en-US" smtClean="0"/>
              <a:t>コンセプトの定義</a:t>
            </a:r>
            <a:endParaRPr lang="en-US" altLang="ja-JP" smtClean="0"/>
          </a:p>
          <a:p>
            <a:r>
              <a:rPr kumimoji="1" lang="ja-JP" altLang="en-US" smtClean="0"/>
              <a:t>テンプレートパラメータの制約</a:t>
            </a:r>
            <a:endParaRPr kumimoji="1" lang="en-US" altLang="ja-JP" smtClean="0"/>
          </a:p>
          <a:p>
            <a:r>
              <a:rPr lang="ja-JP" altLang="en-US" smtClean="0"/>
              <a:t>コンセプトマップ</a:t>
            </a:r>
            <a:endParaRPr lang="en-US" altLang="ja-JP" smtClean="0"/>
          </a:p>
          <a:p>
            <a:pPr>
              <a:buNone/>
            </a:pPr>
            <a:endParaRPr lang="en-US" altLang="ja-JP" smtClean="0"/>
          </a:p>
          <a:p>
            <a:pPr>
              <a:buNone/>
            </a:pPr>
            <a:r>
              <a:rPr lang="ja-JP" altLang="en-US" smtClean="0"/>
              <a:t>二部：発展</a:t>
            </a:r>
            <a:endParaRPr lang="en-US" altLang="ja-JP" smtClean="0"/>
          </a:p>
          <a:p>
            <a:r>
              <a:rPr lang="ja-JP" altLang="en-US" smtClean="0"/>
              <a:t>関連型と関連要件</a:t>
            </a:r>
            <a:endParaRPr lang="en-US" altLang="ja-JP" smtClean="0"/>
          </a:p>
          <a:p>
            <a:r>
              <a:rPr lang="ja-JP" altLang="en-US" smtClean="0"/>
              <a:t>暗黙のコンセプト定義と、明示的なコンセプト定義</a:t>
            </a:r>
            <a:endParaRPr lang="en-US" altLang="ja-JP" smtClean="0"/>
          </a:p>
          <a:p>
            <a:r>
              <a:rPr lang="ja-JP" altLang="en-US" smtClean="0"/>
              <a:t>要件指定のシンタックスシュガー</a:t>
            </a:r>
            <a:endParaRPr lang="en-US" altLang="ja-JP" smtClean="0"/>
          </a:p>
          <a:p>
            <a:r>
              <a:rPr lang="en-US" altLang="ja-JP" smtClean="0"/>
              <a:t>Axiom</a:t>
            </a:r>
          </a:p>
          <a:p>
            <a:r>
              <a:rPr lang="ja-JP" altLang="en-US" smtClean="0"/>
              <a:t>コンセプトの階層化</a:t>
            </a:r>
            <a:endParaRPr lang="en-US" altLang="ja-JP" smtClean="0"/>
          </a:p>
          <a:p>
            <a:r>
              <a:rPr lang="ja-JP" altLang="en-US" smtClean="0"/>
              <a:t>コンセプトに基づいたオーバーロード</a:t>
            </a:r>
            <a:endParaRPr lang="en-US" altLang="ja-JP" smtClean="0"/>
          </a:p>
          <a:p>
            <a:r>
              <a:rPr lang="ja-JP" altLang="en-US" smtClean="0"/>
              <a:t>範囲</a:t>
            </a:r>
            <a:r>
              <a:rPr lang="en-US" altLang="ja-JP" smtClean="0"/>
              <a:t>for</a:t>
            </a:r>
            <a:r>
              <a:rPr lang="ja-JP" altLang="en-US" smtClean="0"/>
              <a:t>文</a:t>
            </a:r>
            <a:endParaRPr lang="en-US" altLang="ja-JP" smtClean="0"/>
          </a:p>
          <a:p>
            <a:r>
              <a:rPr lang="ja-JP" altLang="en-US" smtClean="0"/>
              <a:t>次期標準ライブラリのコンセプト</a:t>
            </a:r>
            <a:endParaRPr lang="en-US" altLang="ja-JP"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関連型</a:t>
            </a:r>
            <a:endParaRPr kumimoji="1" lang="ja-JP" altLang="en-US"/>
          </a:p>
        </p:txBody>
      </p:sp>
      <p:sp>
        <p:nvSpPr>
          <p:cNvPr id="3" name="コンテンツ プレースホルダ 2"/>
          <p:cNvSpPr>
            <a:spLocks noGrp="1"/>
          </p:cNvSpPr>
          <p:nvPr>
            <p:ph idx="1"/>
          </p:nvPr>
        </p:nvSpPr>
        <p:spPr/>
        <p:txBody>
          <a:bodyPr>
            <a:normAutofit fontScale="47500" lnSpcReduction="20000"/>
          </a:bodyPr>
          <a:lstStyle/>
          <a:p>
            <a:pPr>
              <a:buNone/>
            </a:pPr>
            <a:r>
              <a:rPr kumimoji="1" lang="ja-JP" altLang="en-US" smtClean="0"/>
              <a:t>以下のような関数オブジェクトがあった場合に</a:t>
            </a:r>
            <a:endParaRPr kumimoji="1" lang="en-US" altLang="ja-JP" smtClean="0"/>
          </a:p>
          <a:p>
            <a:pPr>
              <a:buNone/>
            </a:pPr>
            <a:endParaRPr lang="en-US" altLang="ja-JP" smtClean="0"/>
          </a:p>
          <a:p>
            <a:pPr>
              <a:buNone/>
            </a:pPr>
            <a:r>
              <a:rPr kumimoji="1" lang="en-US" altLang="ja-JP" sz="3800" smtClean="0">
                <a:latin typeface="Courier New" pitchFamily="49" charset="0"/>
                <a:cs typeface="Courier New" pitchFamily="49" charset="0"/>
              </a:rPr>
              <a:t>struct functor {</a:t>
            </a:r>
          </a:p>
          <a:p>
            <a:pPr>
              <a:buNone/>
            </a:pPr>
            <a:r>
              <a:rPr lang="en-US" altLang="ja-JP" sz="3800" smtClean="0">
                <a:latin typeface="Courier New" pitchFamily="49" charset="0"/>
                <a:cs typeface="Courier New" pitchFamily="49" charset="0"/>
              </a:rPr>
              <a:t>    int operator()() const;</a:t>
            </a:r>
            <a:endParaRPr kumimoji="1" lang="en-US" altLang="ja-JP" sz="3800" smtClean="0">
              <a:latin typeface="Courier New" pitchFamily="49" charset="0"/>
              <a:cs typeface="Courier New" pitchFamily="49" charset="0"/>
            </a:endParaRPr>
          </a:p>
          <a:p>
            <a:pPr>
              <a:buNone/>
            </a:pPr>
            <a:r>
              <a:rPr lang="en-US" altLang="ja-JP" sz="3800" smtClean="0">
                <a:latin typeface="Courier New" pitchFamily="49" charset="0"/>
                <a:cs typeface="Courier New" pitchFamily="49" charset="0"/>
              </a:rPr>
              <a:t>};</a:t>
            </a:r>
          </a:p>
          <a:p>
            <a:pPr>
              <a:buNone/>
            </a:pPr>
            <a:endParaRPr kumimoji="1" lang="en-US" altLang="ja-JP" smtClean="0"/>
          </a:p>
          <a:p>
            <a:pPr>
              <a:buNone/>
            </a:pPr>
            <a:r>
              <a:rPr lang="en-US" altLang="ja-JP" smtClean="0"/>
              <a:t>functor</a:t>
            </a:r>
            <a:r>
              <a:rPr lang="ja-JP" altLang="en-US" smtClean="0"/>
              <a:t>を</a:t>
            </a:r>
            <a:r>
              <a:rPr lang="en-US" altLang="ja-JP" smtClean="0"/>
              <a:t>Function</a:t>
            </a:r>
            <a:r>
              <a:rPr lang="ja-JP" altLang="en-US" smtClean="0"/>
              <a:t>コンセプトに通すと</a:t>
            </a:r>
            <a:endParaRPr lang="en-US" altLang="ja-JP" smtClean="0"/>
          </a:p>
          <a:p>
            <a:pPr>
              <a:buNone/>
            </a:pPr>
            <a:endParaRPr lang="en-US" altLang="ja-JP" smtClean="0"/>
          </a:p>
          <a:p>
            <a:pPr>
              <a:buNone/>
            </a:pPr>
            <a:r>
              <a:rPr lang="en-US" altLang="ja-JP" sz="3800" smtClean="0">
                <a:latin typeface="Courier New" pitchFamily="49" charset="0"/>
                <a:cs typeface="Courier New" pitchFamily="49" charset="0"/>
              </a:rPr>
              <a:t>template &lt;Function F&gt;</a:t>
            </a:r>
          </a:p>
          <a:p>
            <a:pPr>
              <a:buNone/>
            </a:pPr>
            <a:r>
              <a:rPr lang="en-US" altLang="ja-JP" sz="3800" smtClean="0">
                <a:latin typeface="Courier New" pitchFamily="49" charset="0"/>
                <a:cs typeface="Courier New" pitchFamily="49" charset="0"/>
              </a:rPr>
              <a:t>F::result_type foo(F f)</a:t>
            </a:r>
          </a:p>
          <a:p>
            <a:pPr>
              <a:buNone/>
            </a:pPr>
            <a:r>
              <a:rPr lang="en-US" altLang="ja-JP" sz="3800" smtClean="0">
                <a:latin typeface="Courier New" pitchFamily="49" charset="0"/>
                <a:cs typeface="Courier New" pitchFamily="49" charset="0"/>
              </a:rPr>
              <a:t>{</a:t>
            </a:r>
          </a:p>
          <a:p>
            <a:pPr>
              <a:buNone/>
            </a:pPr>
            <a:r>
              <a:rPr lang="en-US" altLang="ja-JP" sz="3800" smtClean="0">
                <a:latin typeface="Courier New" pitchFamily="49" charset="0"/>
                <a:cs typeface="Courier New" pitchFamily="49" charset="0"/>
              </a:rPr>
              <a:t>    return foo();</a:t>
            </a:r>
          </a:p>
          <a:p>
            <a:pPr>
              <a:buNone/>
            </a:pPr>
            <a:r>
              <a:rPr lang="en-US" altLang="ja-JP" sz="3800" smtClean="0">
                <a:latin typeface="Courier New" pitchFamily="49" charset="0"/>
                <a:cs typeface="Courier New" pitchFamily="49" charset="0"/>
              </a:rPr>
              <a:t>}</a:t>
            </a:r>
          </a:p>
          <a:p>
            <a:pPr>
              <a:buNone/>
            </a:pPr>
            <a:endParaRPr lang="en-US" altLang="ja-JP" sz="3800" smtClean="0">
              <a:latin typeface="Courier New" pitchFamily="49" charset="0"/>
              <a:cs typeface="Courier New" pitchFamily="49" charset="0"/>
            </a:endParaRPr>
          </a:p>
          <a:p>
            <a:pPr>
              <a:buNone/>
            </a:pPr>
            <a:r>
              <a:rPr lang="en-US" altLang="ja-JP" sz="3800" smtClean="0">
                <a:latin typeface="Courier New" pitchFamily="49" charset="0"/>
                <a:cs typeface="Courier New" pitchFamily="49" charset="0"/>
              </a:rPr>
              <a:t>int result = foo(functor());</a:t>
            </a:r>
          </a:p>
          <a:p>
            <a:pPr>
              <a:buNone/>
            </a:pPr>
            <a:endParaRPr lang="en-US" altLang="ja-JP" smtClean="0"/>
          </a:p>
          <a:p>
            <a:pPr>
              <a:buNone/>
            </a:pPr>
            <a:r>
              <a:rPr lang="en-US" altLang="ja-JP" smtClean="0"/>
              <a:t>F::result_type</a:t>
            </a:r>
            <a:r>
              <a:rPr lang="ja-JP" altLang="en-US" smtClean="0"/>
              <a:t>の型は、</a:t>
            </a:r>
            <a:r>
              <a:rPr lang="en-US" altLang="ja-JP" smtClean="0"/>
              <a:t>functor::operator()</a:t>
            </a:r>
            <a:r>
              <a:rPr lang="ja-JP" altLang="en-US" smtClean="0"/>
              <a:t>の戻り値の型</a:t>
            </a:r>
            <a:r>
              <a:rPr lang="en-US" altLang="ja-JP" smtClean="0"/>
              <a:t>(int)</a:t>
            </a:r>
            <a:r>
              <a:rPr lang="ja-JP" altLang="en-US" smtClean="0"/>
              <a:t>になる。</a:t>
            </a:r>
            <a:endParaRPr lang="en-US" altLang="ja-JP"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関連型</a:t>
            </a:r>
            <a:endParaRPr kumimoji="1" lang="ja-JP" altLang="en-US"/>
          </a:p>
        </p:txBody>
      </p:sp>
      <p:sp>
        <p:nvSpPr>
          <p:cNvPr id="3" name="コンテンツ プレースホルダ 2"/>
          <p:cNvSpPr>
            <a:spLocks noGrp="1"/>
          </p:cNvSpPr>
          <p:nvPr>
            <p:ph idx="1"/>
          </p:nvPr>
        </p:nvSpPr>
        <p:spPr/>
        <p:txBody>
          <a:bodyPr>
            <a:normAutofit fontScale="70000" lnSpcReduction="20000"/>
          </a:bodyPr>
          <a:lstStyle/>
          <a:p>
            <a:pPr>
              <a:buNone/>
            </a:pPr>
            <a:r>
              <a:rPr kumimoji="1" lang="ja-JP" altLang="en-US" smtClean="0"/>
              <a:t>ちなみに、コンセプト内で</a:t>
            </a:r>
            <a:endParaRPr kumimoji="1" lang="en-US" altLang="ja-JP" smtClean="0"/>
          </a:p>
          <a:p>
            <a:pPr>
              <a:buNone/>
            </a:pPr>
            <a:endParaRPr lang="en-US" altLang="ja-JP" smtClean="0"/>
          </a:p>
          <a:p>
            <a:pPr>
              <a:buNone/>
            </a:pPr>
            <a:r>
              <a:rPr kumimoji="1" lang="en-US" altLang="ja-JP" smtClean="0">
                <a:latin typeface="Courier New" pitchFamily="49" charset="0"/>
                <a:cs typeface="Courier New" pitchFamily="49" charset="0"/>
              </a:rPr>
              <a:t>typename result_type;</a:t>
            </a:r>
          </a:p>
          <a:p>
            <a:pPr>
              <a:buNone/>
            </a:pPr>
            <a:endParaRPr lang="en-US" altLang="ja-JP" smtClean="0"/>
          </a:p>
          <a:p>
            <a:pPr>
              <a:buNone/>
            </a:pPr>
            <a:r>
              <a:rPr kumimoji="1" lang="ja-JP" altLang="en-US" smtClean="0"/>
              <a:t>と書いてあるので、</a:t>
            </a:r>
            <a:r>
              <a:rPr kumimoji="1" lang="en-US" altLang="ja-JP" smtClean="0"/>
              <a:t>result_type</a:t>
            </a:r>
            <a:r>
              <a:rPr kumimoji="1" lang="ja-JP" altLang="en-US" smtClean="0"/>
              <a:t>が型であることが明示的になるので</a:t>
            </a:r>
            <a:endParaRPr kumimoji="1" lang="en-US" altLang="ja-JP" smtClean="0"/>
          </a:p>
          <a:p>
            <a:pPr>
              <a:buNone/>
            </a:pPr>
            <a:endParaRPr kumimoji="1" lang="en-US" altLang="ja-JP" smtClean="0"/>
          </a:p>
          <a:p>
            <a:pPr>
              <a:buNone/>
            </a:pPr>
            <a:r>
              <a:rPr lang="en-US" altLang="ja-JP" smtClean="0">
                <a:solidFill>
                  <a:srgbClr val="FF0000"/>
                </a:solidFill>
                <a:latin typeface="Courier New" pitchFamily="49" charset="0"/>
                <a:cs typeface="Courier New" pitchFamily="49" charset="0"/>
              </a:rPr>
              <a:t>typename </a:t>
            </a:r>
            <a:r>
              <a:rPr lang="en-US" altLang="ja-JP" smtClean="0">
                <a:latin typeface="Courier New" pitchFamily="49" charset="0"/>
                <a:cs typeface="Courier New" pitchFamily="49" charset="0"/>
              </a:rPr>
              <a:t>F::result_type</a:t>
            </a:r>
          </a:p>
          <a:p>
            <a:pPr>
              <a:buNone/>
            </a:pPr>
            <a:endParaRPr lang="en-US" altLang="ja-JP" smtClean="0"/>
          </a:p>
          <a:p>
            <a:pPr>
              <a:buNone/>
            </a:pPr>
            <a:r>
              <a:rPr kumimoji="1" lang="ja-JP" altLang="en-US" smtClean="0"/>
              <a:t>のように、依存名</a:t>
            </a:r>
            <a:r>
              <a:rPr kumimoji="1" lang="en-US" altLang="ja-JP" smtClean="0"/>
              <a:t>(dependent-name)</a:t>
            </a:r>
            <a:r>
              <a:rPr kumimoji="1" lang="ja-JP" altLang="en-US" smtClean="0"/>
              <a:t>に対する</a:t>
            </a:r>
            <a:r>
              <a:rPr kumimoji="1" lang="en-US" altLang="ja-JP" smtClean="0"/>
              <a:t>typename</a:t>
            </a:r>
            <a:r>
              <a:rPr kumimoji="1" lang="ja-JP" altLang="en-US" smtClean="0"/>
              <a:t>を書く必要がなく、</a:t>
            </a:r>
            <a:endParaRPr kumimoji="1" lang="en-US" altLang="ja-JP" smtClean="0"/>
          </a:p>
          <a:p>
            <a:pPr>
              <a:buNone/>
            </a:pPr>
            <a:endParaRPr kumimoji="1" lang="en-US" altLang="ja-JP" smtClean="0"/>
          </a:p>
          <a:p>
            <a:pPr>
              <a:buNone/>
            </a:pPr>
            <a:r>
              <a:rPr lang="en-US" altLang="ja-JP" smtClean="0">
                <a:latin typeface="Courier New" pitchFamily="49" charset="0"/>
                <a:cs typeface="Courier New" pitchFamily="49" charset="0"/>
              </a:rPr>
              <a:t>F::result_type</a:t>
            </a:r>
          </a:p>
          <a:p>
            <a:pPr>
              <a:buNone/>
            </a:pPr>
            <a:endParaRPr lang="en-US" altLang="ja-JP" smtClean="0"/>
          </a:p>
          <a:p>
            <a:pPr>
              <a:buNone/>
            </a:pPr>
            <a:r>
              <a:rPr kumimoji="1" lang="ja-JP" altLang="en-US" smtClean="0"/>
              <a:t>と書ける。</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関連要件</a:t>
            </a:r>
            <a:endParaRPr kumimoji="1" lang="ja-JP" altLang="en-US"/>
          </a:p>
        </p:txBody>
      </p:sp>
      <p:sp>
        <p:nvSpPr>
          <p:cNvPr id="3" name="コンテンツ プレースホルダ 2"/>
          <p:cNvSpPr>
            <a:spLocks noGrp="1"/>
          </p:cNvSpPr>
          <p:nvPr>
            <p:ph idx="1"/>
          </p:nvPr>
        </p:nvSpPr>
        <p:spPr/>
        <p:txBody>
          <a:bodyPr/>
          <a:lstStyle/>
          <a:p>
            <a:pPr>
              <a:buNone/>
            </a:pPr>
            <a:r>
              <a:rPr kumimoji="1" lang="en-US" altLang="ja-JP" sz="2400" smtClean="0"/>
              <a:t>requires</a:t>
            </a:r>
            <a:r>
              <a:rPr kumimoji="1" lang="ja-JP" altLang="en-US" sz="2400" smtClean="0"/>
              <a:t>はコンセプト内でも書ける</a:t>
            </a:r>
            <a:endParaRPr kumimoji="1" lang="en-US" altLang="ja-JP" sz="2400" smtClean="0"/>
          </a:p>
          <a:p>
            <a:pPr>
              <a:buNone/>
            </a:pPr>
            <a:r>
              <a:rPr lang="ja-JP" altLang="en-US" sz="2400" smtClean="0">
                <a:latin typeface="Courier New" pitchFamily="49" charset="0"/>
                <a:cs typeface="Courier New" pitchFamily="49" charset="0"/>
              </a:rPr>
              <a:t>これを関連要件</a:t>
            </a:r>
            <a:r>
              <a:rPr lang="en-US" altLang="ja-JP" sz="2400" smtClean="0">
                <a:latin typeface="Courier New" pitchFamily="49" charset="0"/>
                <a:cs typeface="Courier New" pitchFamily="49" charset="0"/>
              </a:rPr>
              <a:t>(Associated Requirements)</a:t>
            </a:r>
            <a:r>
              <a:rPr lang="ja-JP" altLang="en-US" sz="2400" smtClean="0">
                <a:latin typeface="Courier New" pitchFamily="49" charset="0"/>
                <a:cs typeface="Courier New" pitchFamily="49" charset="0"/>
              </a:rPr>
              <a:t>という。</a:t>
            </a:r>
            <a:endParaRPr lang="en-US" altLang="ja-JP" sz="2400" smtClean="0">
              <a:latin typeface="Courier New" pitchFamily="49" charset="0"/>
              <a:cs typeface="Courier New" pitchFamily="49" charset="0"/>
            </a:endParaRPr>
          </a:p>
          <a:p>
            <a:pPr>
              <a:buNone/>
            </a:pPr>
            <a:endParaRPr lang="en-US" altLang="ja-JP" smtClean="0"/>
          </a:p>
          <a:p>
            <a:pPr>
              <a:buNone/>
            </a:pPr>
            <a:r>
              <a:rPr kumimoji="1" lang="en-US" altLang="ja-JP" sz="1800" smtClean="0">
                <a:latin typeface="Courier New" pitchFamily="49" charset="0"/>
                <a:cs typeface="Courier New" pitchFamily="49" charset="0"/>
              </a:rPr>
              <a:t>auto concept Predicate&lt;class F, class R, class... Args&gt; {</a:t>
            </a:r>
          </a:p>
          <a:p>
            <a:pPr>
              <a:buNone/>
            </a:pPr>
            <a:r>
              <a:rPr lang="en-US" altLang="ja-JP" sz="1800" smtClean="0">
                <a:latin typeface="Courier New" pitchFamily="49" charset="0"/>
                <a:cs typeface="Courier New" pitchFamily="49" charset="0"/>
              </a:rPr>
              <a:t>    </a:t>
            </a:r>
            <a:r>
              <a:rPr lang="en-US" altLang="ja-JP" sz="1800" smtClean="0">
                <a:solidFill>
                  <a:srgbClr val="FF0000"/>
                </a:solidFill>
                <a:latin typeface="Courier New" pitchFamily="49" charset="0"/>
                <a:cs typeface="Courier New" pitchFamily="49" charset="0"/>
              </a:rPr>
              <a:t>requires</a:t>
            </a:r>
            <a:r>
              <a:rPr lang="en-US" altLang="ja-JP" sz="1800" smtClean="0">
                <a:latin typeface="Courier New" pitchFamily="49" charset="0"/>
                <a:cs typeface="Courier New" pitchFamily="49" charset="0"/>
              </a:rPr>
              <a:t> Convertible&lt;R, bool&gt;;</a:t>
            </a:r>
            <a:endParaRPr kumimoji="1"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a:t>
            </a:r>
          </a:p>
          <a:p>
            <a:pPr>
              <a:buNone/>
            </a:pPr>
            <a:endParaRPr lang="en-US" altLang="ja-JP" sz="1800" smtClean="0">
              <a:latin typeface="Courier New" pitchFamily="49" charset="0"/>
              <a:cs typeface="Courier New" pitchFamily="49" charset="0"/>
            </a:endParaRPr>
          </a:p>
          <a:p>
            <a:pPr>
              <a:buNone/>
            </a:pPr>
            <a:r>
              <a:rPr lang="ja-JP" altLang="en-US" sz="1800" smtClean="0">
                <a:latin typeface="Courier New" pitchFamily="49" charset="0"/>
                <a:cs typeface="Courier New" pitchFamily="49" charset="0"/>
              </a:rPr>
              <a:t>述語</a:t>
            </a:r>
            <a:r>
              <a:rPr lang="en-US" altLang="ja-JP" sz="1800" smtClean="0">
                <a:latin typeface="Courier New" pitchFamily="49" charset="0"/>
                <a:cs typeface="Courier New" pitchFamily="49" charset="0"/>
              </a:rPr>
              <a:t>(Predicate)</a:t>
            </a:r>
            <a:r>
              <a:rPr lang="ja-JP" altLang="en-US" sz="1800" smtClean="0">
                <a:latin typeface="Courier New" pitchFamily="49" charset="0"/>
                <a:cs typeface="Courier New" pitchFamily="49" charset="0"/>
              </a:rPr>
              <a:t>の戻り値の型は</a:t>
            </a:r>
            <a:r>
              <a:rPr lang="en-US" altLang="ja-JP" sz="1800" smtClean="0">
                <a:latin typeface="Courier New" pitchFamily="49" charset="0"/>
                <a:cs typeface="Courier New" pitchFamily="49" charset="0"/>
              </a:rPr>
              <a:t>bool</a:t>
            </a:r>
            <a:r>
              <a:rPr lang="ja-JP" altLang="en-US" sz="1800" smtClean="0">
                <a:latin typeface="Courier New" pitchFamily="49" charset="0"/>
                <a:cs typeface="Courier New" pitchFamily="49" charset="0"/>
              </a:rPr>
              <a:t>に変換可能な型でなければならない。</a:t>
            </a:r>
            <a:endParaRPr lang="en-US" altLang="ja-JP" sz="1800" smtClean="0">
              <a:latin typeface="Courier New" pitchFamily="49" charset="0"/>
              <a:cs typeface="Courier New" pitchFamily="49" charset="0"/>
            </a:endParaRPr>
          </a:p>
          <a:p>
            <a:pPr>
              <a:buNone/>
            </a:pPr>
            <a:endParaRPr lang="en-US" altLang="ja-JP" sz="1800" smtClean="0">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関連要件</a:t>
            </a:r>
            <a:endParaRPr kumimoji="1" lang="ja-JP" altLang="en-US"/>
          </a:p>
        </p:txBody>
      </p:sp>
      <p:sp>
        <p:nvSpPr>
          <p:cNvPr id="3" name="コンテンツ プレースホルダ 2"/>
          <p:cNvSpPr>
            <a:spLocks noGrp="1"/>
          </p:cNvSpPr>
          <p:nvPr>
            <p:ph idx="1"/>
          </p:nvPr>
        </p:nvSpPr>
        <p:spPr/>
        <p:txBody>
          <a:bodyPr>
            <a:normAutofit fontScale="92500" lnSpcReduction="20000"/>
          </a:bodyPr>
          <a:lstStyle/>
          <a:p>
            <a:pPr>
              <a:buNone/>
            </a:pPr>
            <a:r>
              <a:rPr lang="ja-JP" altLang="en-US" smtClean="0"/>
              <a:t>関連要件は、関連型に対しても指定できる</a:t>
            </a:r>
            <a:endParaRPr lang="en-US" altLang="ja-JP" smtClean="0"/>
          </a:p>
          <a:p>
            <a:pPr>
              <a:buNone/>
            </a:pPr>
            <a:endParaRPr kumimoji="1" lang="en-US" altLang="ja-JP" smtClean="0"/>
          </a:p>
          <a:p>
            <a:pPr>
              <a:buNone/>
            </a:pPr>
            <a:r>
              <a:rPr lang="en-US" altLang="ja-JP" sz="2400" smtClean="0">
                <a:latin typeface="Courier New" pitchFamily="49" charset="0"/>
                <a:cs typeface="Courier New" pitchFamily="49" charset="0"/>
              </a:rPr>
              <a:t>auto concept Function&lt;class F&gt; {</a:t>
            </a:r>
          </a:p>
          <a:p>
            <a:pPr>
              <a:buNone/>
            </a:pPr>
            <a:r>
              <a:rPr lang="en-US" altLang="ja-JP" sz="2400" smtClean="0">
                <a:latin typeface="Courier New" pitchFamily="49" charset="0"/>
                <a:cs typeface="Courier New" pitchFamily="49" charset="0"/>
              </a:rPr>
              <a:t>    typename result_type;</a:t>
            </a:r>
          </a:p>
          <a:p>
            <a:pPr>
              <a:buNone/>
            </a:pPr>
            <a:r>
              <a:rPr lang="en-US" altLang="ja-JP" sz="2400" smtClean="0">
                <a:latin typeface="Courier New" pitchFamily="49" charset="0"/>
                <a:cs typeface="Courier New" pitchFamily="49" charset="0"/>
              </a:rPr>
              <a:t>    </a:t>
            </a:r>
            <a:r>
              <a:rPr lang="en-US" altLang="ja-JP" sz="2400" smtClean="0">
                <a:solidFill>
                  <a:srgbClr val="FF0000"/>
                </a:solidFill>
                <a:latin typeface="Courier New" pitchFamily="49" charset="0"/>
                <a:cs typeface="Courier New" pitchFamily="49" charset="0"/>
              </a:rPr>
              <a:t>requires Returnable&lt;result_type&gt;;</a:t>
            </a:r>
          </a:p>
          <a:p>
            <a:pPr>
              <a:buNone/>
            </a:pPr>
            <a:endParaRPr lang="en-US" altLang="ja-JP" sz="2400" smtClean="0">
              <a:latin typeface="Courier New" pitchFamily="49" charset="0"/>
              <a:cs typeface="Courier New" pitchFamily="49" charset="0"/>
            </a:endParaRPr>
          </a:p>
          <a:p>
            <a:pPr>
              <a:buNone/>
            </a:pPr>
            <a:r>
              <a:rPr lang="en-US" altLang="ja-JP" sz="2400" smtClean="0">
                <a:latin typeface="Courier New" pitchFamily="49" charset="0"/>
                <a:cs typeface="Courier New" pitchFamily="49" charset="0"/>
              </a:rPr>
              <a:t>    result_type operator()(F&amp;);</a:t>
            </a:r>
          </a:p>
          <a:p>
            <a:pPr>
              <a:buNone/>
            </a:pPr>
            <a:r>
              <a:rPr kumimoji="1" lang="en-US" altLang="ja-JP" sz="2400" smtClean="0">
                <a:latin typeface="Courier New" pitchFamily="49" charset="0"/>
                <a:cs typeface="Courier New" pitchFamily="49" charset="0"/>
              </a:rPr>
              <a:t>}</a:t>
            </a:r>
          </a:p>
          <a:p>
            <a:pPr>
              <a:buNone/>
            </a:pPr>
            <a:endParaRPr lang="en-US" altLang="ja-JP" smtClean="0"/>
          </a:p>
          <a:p>
            <a:pPr>
              <a:buNone/>
            </a:pPr>
            <a:r>
              <a:rPr kumimoji="1" lang="ja-JP" altLang="en-US" smtClean="0"/>
              <a:t>関数</a:t>
            </a:r>
            <a:r>
              <a:rPr kumimoji="1" lang="en-US" altLang="ja-JP" smtClean="0"/>
              <a:t>(Function)</a:t>
            </a:r>
            <a:r>
              <a:rPr kumimoji="1" lang="ja-JP" altLang="en-US" smtClean="0"/>
              <a:t>の戻り値の型は、</a:t>
            </a:r>
            <a:endParaRPr kumimoji="1" lang="en-US" altLang="ja-JP" smtClean="0"/>
          </a:p>
          <a:p>
            <a:pPr>
              <a:buNone/>
            </a:pPr>
            <a:r>
              <a:rPr kumimoji="1" lang="en-US" altLang="ja-JP" smtClean="0"/>
              <a:t>return</a:t>
            </a:r>
            <a:r>
              <a:rPr kumimoji="1" lang="ja-JP" altLang="en-US" smtClean="0"/>
              <a:t>文で返せないといけない。</a:t>
            </a:r>
            <a:r>
              <a:rPr kumimoji="1" lang="en-US" altLang="ja-JP" smtClean="0"/>
              <a:t>(</a:t>
            </a:r>
            <a:r>
              <a:rPr kumimoji="1" lang="ja-JP" altLang="en-US" smtClean="0"/>
              <a:t>配列は</a:t>
            </a:r>
            <a:r>
              <a:rPr kumimoji="1" lang="en-US" altLang="ja-JP" smtClean="0"/>
              <a:t>NG</a:t>
            </a:r>
            <a:r>
              <a:rPr kumimoji="1" lang="ja-JP" altLang="en-US" smtClean="0"/>
              <a:t>、</a:t>
            </a:r>
            <a:r>
              <a:rPr kumimoji="1" lang="en-US" altLang="ja-JP" smtClean="0"/>
              <a:t>void</a:t>
            </a:r>
            <a:r>
              <a:rPr kumimoji="1" lang="ja-JP" altLang="en-US" smtClean="0"/>
              <a:t>は</a:t>
            </a:r>
            <a:r>
              <a:rPr kumimoji="1" lang="en-US" altLang="ja-JP" smtClean="0"/>
              <a:t>OK)</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暗黙のコンセプト定義と</a:t>
            </a:r>
            <a:r>
              <a:rPr lang="en-US" altLang="ja-JP" smtClean="0"/>
              <a:t/>
            </a:r>
            <a:br>
              <a:rPr lang="en-US" altLang="ja-JP" smtClean="0"/>
            </a:br>
            <a:r>
              <a:rPr lang="ja-JP" altLang="en-US" smtClean="0"/>
              <a:t>明示的なコンセプト定義</a:t>
            </a:r>
            <a:endParaRPr kumimoji="1" lang="ja-JP" altLang="en-US"/>
          </a:p>
        </p:txBody>
      </p:sp>
      <p:sp>
        <p:nvSpPr>
          <p:cNvPr id="3" name="コンテンツ プレースホルダ 2"/>
          <p:cNvSpPr>
            <a:spLocks noGrp="1"/>
          </p:cNvSpPr>
          <p:nvPr>
            <p:ph idx="1"/>
          </p:nvPr>
        </p:nvSpPr>
        <p:spPr>
          <a:xfrm>
            <a:off x="357158" y="1214422"/>
            <a:ext cx="8286808" cy="4911741"/>
          </a:xfrm>
        </p:spPr>
        <p:txBody>
          <a:bodyPr>
            <a:normAutofit fontScale="85000" lnSpcReduction="10000"/>
          </a:bodyPr>
          <a:lstStyle/>
          <a:p>
            <a:pPr>
              <a:buNone/>
            </a:pPr>
            <a:r>
              <a:rPr kumimoji="1" lang="ja-JP" altLang="en-US" smtClean="0"/>
              <a:t>コンセプトの定義は２つの書き方がある。</a:t>
            </a:r>
            <a:endParaRPr kumimoji="1" lang="en-US" altLang="ja-JP" smtClean="0"/>
          </a:p>
          <a:p>
            <a:pPr>
              <a:buNone/>
            </a:pPr>
            <a:r>
              <a:rPr lang="ja-JP" altLang="en-US" smtClean="0"/>
              <a:t>先頭に</a:t>
            </a:r>
            <a:r>
              <a:rPr lang="en-US" altLang="ja-JP" smtClean="0"/>
              <a:t>auto</a:t>
            </a:r>
            <a:r>
              <a:rPr lang="ja-JP" altLang="en-US" smtClean="0"/>
              <a:t>を付けるものと付けないもの。</a:t>
            </a:r>
            <a:endParaRPr lang="en-US" altLang="ja-JP" smtClean="0"/>
          </a:p>
          <a:p>
            <a:pPr>
              <a:buNone/>
            </a:pPr>
            <a:endParaRPr lang="en-US" altLang="ja-JP" sz="2600" smtClean="0"/>
          </a:p>
          <a:p>
            <a:pPr>
              <a:buNone/>
            </a:pPr>
            <a:r>
              <a:rPr kumimoji="1" lang="en-US" altLang="ja-JP" sz="2000" smtClean="0">
                <a:solidFill>
                  <a:srgbClr val="FF0000"/>
                </a:solidFill>
                <a:latin typeface="Courier New" pitchFamily="49" charset="0"/>
                <a:cs typeface="Courier New" pitchFamily="49" charset="0"/>
              </a:rPr>
              <a:t>auto </a:t>
            </a:r>
            <a:r>
              <a:rPr kumimoji="1" lang="en-US" altLang="ja-JP" sz="2000" smtClean="0">
                <a:latin typeface="Courier New" pitchFamily="49" charset="0"/>
                <a:cs typeface="Courier New" pitchFamily="49" charset="0"/>
              </a:rPr>
              <a:t>concept Fooable&lt;class X&gt;</a:t>
            </a:r>
          </a:p>
          <a:p>
            <a:pPr>
              <a:buNone/>
            </a:pPr>
            <a:r>
              <a:rPr kumimoji="1" lang="en-US" altLang="ja-JP" sz="2000" smtClean="0">
                <a:latin typeface="Courier New" pitchFamily="49" charset="0"/>
                <a:cs typeface="Courier New" pitchFamily="49" charset="0"/>
              </a:rPr>
              <a:t>{ typename value_type = X::value_type;  }</a:t>
            </a:r>
          </a:p>
          <a:p>
            <a:pPr>
              <a:buNone/>
            </a:pP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concept Fooable&lt;class X&gt;</a:t>
            </a:r>
          </a:p>
          <a:p>
            <a:pPr>
              <a:buNone/>
            </a:pPr>
            <a:r>
              <a:rPr lang="en-US" altLang="ja-JP" sz="2000" smtClean="0">
                <a:latin typeface="Courier New" pitchFamily="49" charset="0"/>
                <a:cs typeface="Courier New" pitchFamily="49" charset="0"/>
              </a:rPr>
              <a:t>{ typename value_type; }</a:t>
            </a:r>
          </a:p>
          <a:p>
            <a:pPr>
              <a:buNone/>
            </a:pP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auto</a:t>
            </a:r>
            <a:r>
              <a:rPr lang="ja-JP" altLang="en-US" sz="2000" smtClean="0">
                <a:latin typeface="Courier New" pitchFamily="49" charset="0"/>
                <a:cs typeface="Courier New" pitchFamily="49" charset="0"/>
              </a:rPr>
              <a:t>を付けないコンセプトは、必ずコンセプトマップしなければならないコンセプト。</a:t>
            </a:r>
            <a:endParaRPr lang="en-US" altLang="ja-JP" sz="2000" smtClean="0">
              <a:latin typeface="Courier New" pitchFamily="49" charset="0"/>
              <a:cs typeface="Courier New" pitchFamily="49" charset="0"/>
            </a:endParaRPr>
          </a:p>
          <a:p>
            <a:pPr>
              <a:buNone/>
            </a:pPr>
            <a:r>
              <a:rPr lang="ja-JP" altLang="en-US" sz="2000" smtClean="0">
                <a:latin typeface="Courier New" pitchFamily="49" charset="0"/>
                <a:cs typeface="Courier New" pitchFamily="49" charset="0"/>
              </a:rPr>
              <a:t>明示的なコンセプト</a:t>
            </a:r>
            <a:r>
              <a:rPr lang="en-US" altLang="ja-JP" sz="2000" smtClean="0">
                <a:latin typeface="Courier New" pitchFamily="49" charset="0"/>
                <a:cs typeface="Courier New" pitchFamily="49" charset="0"/>
              </a:rPr>
              <a:t>(explicit concept)</a:t>
            </a:r>
            <a:r>
              <a:rPr lang="ja-JP" altLang="en-US" sz="2000" smtClean="0">
                <a:latin typeface="Courier New" pitchFamily="49" charset="0"/>
                <a:cs typeface="Courier New" pitchFamily="49" charset="0"/>
              </a:rPr>
              <a:t>という。</a:t>
            </a:r>
            <a:endParaRPr lang="en-US" altLang="ja-JP" sz="2000" smtClean="0">
              <a:latin typeface="Courier New" pitchFamily="49" charset="0"/>
              <a:cs typeface="Courier New" pitchFamily="49" charset="0"/>
            </a:endParaRPr>
          </a:p>
          <a:p>
            <a:pPr>
              <a:buNone/>
            </a:pPr>
            <a:endParaRPr lang="en-US" altLang="ja-JP" sz="2000" smtClean="0">
              <a:latin typeface="Courier New" pitchFamily="49" charset="0"/>
              <a:cs typeface="Courier New" pitchFamily="49" charset="0"/>
            </a:endParaRPr>
          </a:p>
          <a:p>
            <a:pPr>
              <a:buNone/>
            </a:pPr>
            <a:r>
              <a:rPr kumimoji="1" lang="en-US" altLang="ja-JP" sz="2000" smtClean="0">
                <a:latin typeface="Courier New" pitchFamily="49" charset="0"/>
                <a:cs typeface="Courier New" pitchFamily="49" charset="0"/>
              </a:rPr>
              <a:t>auto</a:t>
            </a:r>
            <a:r>
              <a:rPr kumimoji="1" lang="ja-JP" altLang="en-US" sz="2000" smtClean="0">
                <a:latin typeface="Courier New" pitchFamily="49" charset="0"/>
                <a:cs typeface="Courier New" pitchFamily="49" charset="0"/>
              </a:rPr>
              <a:t>を付けるコンセプトは、デフォルトのコンセプトマップが自動生成されるコンセプト。</a:t>
            </a:r>
            <a:endParaRPr kumimoji="1" lang="en-US" altLang="ja-JP" sz="2000" smtClean="0">
              <a:latin typeface="Courier New" pitchFamily="49" charset="0"/>
              <a:cs typeface="Courier New" pitchFamily="49" charset="0"/>
            </a:endParaRPr>
          </a:p>
          <a:p>
            <a:pPr>
              <a:buNone/>
            </a:pPr>
            <a:r>
              <a:rPr kumimoji="1" lang="ja-JP" altLang="en-US" sz="2000" smtClean="0">
                <a:latin typeface="Courier New" pitchFamily="49" charset="0"/>
                <a:cs typeface="Courier New" pitchFamily="49" charset="0"/>
              </a:rPr>
              <a:t>暗黙のコンセプト</a:t>
            </a:r>
            <a:r>
              <a:rPr kumimoji="1" lang="en-US" altLang="ja-JP" sz="2000" smtClean="0">
                <a:latin typeface="Courier New" pitchFamily="49" charset="0"/>
                <a:cs typeface="Courier New" pitchFamily="49" charset="0"/>
              </a:rPr>
              <a:t>(implicit concept)</a:t>
            </a:r>
            <a:r>
              <a:rPr kumimoji="1" lang="ja-JP" altLang="en-US" sz="2000" smtClean="0">
                <a:latin typeface="Courier New" pitchFamily="49" charset="0"/>
                <a:cs typeface="Courier New" pitchFamily="49" charset="0"/>
              </a:rPr>
              <a:t>という。</a:t>
            </a:r>
            <a:endParaRPr kumimoji="1" lang="ja-JP" altLang="en-US" sz="2000">
              <a:latin typeface="Courier New" pitchFamily="49" charset="0"/>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要件指定のシンタックスシュガー</a:t>
            </a:r>
            <a:endParaRPr kumimoji="1" lang="ja-JP" altLang="en-US"/>
          </a:p>
        </p:txBody>
      </p:sp>
      <p:sp>
        <p:nvSpPr>
          <p:cNvPr id="3" name="コンテンツ プレースホルダ 2"/>
          <p:cNvSpPr>
            <a:spLocks noGrp="1"/>
          </p:cNvSpPr>
          <p:nvPr>
            <p:ph idx="1"/>
          </p:nvPr>
        </p:nvSpPr>
        <p:spPr>
          <a:xfrm>
            <a:off x="357158" y="1052513"/>
            <a:ext cx="8358246" cy="4948255"/>
          </a:xfrm>
        </p:spPr>
        <p:txBody>
          <a:bodyPr>
            <a:normAutofit/>
          </a:bodyPr>
          <a:lstStyle/>
          <a:p>
            <a:pPr>
              <a:buNone/>
            </a:pPr>
            <a:r>
              <a:rPr kumimoji="1" lang="ja-JP" altLang="en-US" sz="2800" smtClean="0"/>
              <a:t>まず、以下のようなコンセプトがあった場合</a:t>
            </a:r>
            <a:endParaRPr kumimoji="1" lang="en-US" altLang="ja-JP" sz="2800" smtClean="0"/>
          </a:p>
          <a:p>
            <a:pPr>
              <a:buNone/>
            </a:pPr>
            <a:endParaRPr lang="en-US" altLang="ja-JP" sz="2000" smtClean="0"/>
          </a:p>
          <a:p>
            <a:pPr>
              <a:buNone/>
            </a:pPr>
            <a:r>
              <a:rPr kumimoji="1" lang="en-US" altLang="ja-JP" sz="2200" smtClean="0">
                <a:latin typeface="Courier New" pitchFamily="49" charset="0"/>
                <a:cs typeface="Courier New" pitchFamily="49" charset="0"/>
              </a:rPr>
              <a:t>auto concept Fooable&lt;class </a:t>
            </a:r>
            <a:r>
              <a:rPr kumimoji="1" lang="en-US" altLang="ja-JP" sz="2200" smtClean="0">
                <a:solidFill>
                  <a:srgbClr val="FF0000"/>
                </a:solidFill>
                <a:latin typeface="Courier New" pitchFamily="49" charset="0"/>
                <a:cs typeface="Courier New" pitchFamily="49" charset="0"/>
              </a:rPr>
              <a:t>X</a:t>
            </a:r>
            <a:r>
              <a:rPr kumimoji="1" lang="en-US" altLang="ja-JP" sz="2200" smtClean="0">
                <a:latin typeface="Courier New" pitchFamily="49" charset="0"/>
                <a:cs typeface="Courier New" pitchFamily="49" charset="0"/>
              </a:rPr>
              <a:t>&gt; {}</a:t>
            </a:r>
          </a:p>
          <a:p>
            <a:pPr>
              <a:buNone/>
            </a:pPr>
            <a:endParaRPr lang="en-US" altLang="ja-JP" sz="2400" smtClean="0"/>
          </a:p>
          <a:p>
            <a:pPr>
              <a:buNone/>
            </a:pPr>
            <a:r>
              <a:rPr kumimoji="1" lang="ja-JP" altLang="en-US" sz="2800" smtClean="0"/>
              <a:t>要件指定するときに</a:t>
            </a:r>
            <a:r>
              <a:rPr lang="ja-JP" altLang="en-US" sz="2800" smtClean="0"/>
              <a:t>以下のように書くと</a:t>
            </a:r>
            <a:endParaRPr lang="en-US" altLang="ja-JP" sz="2800" smtClean="0"/>
          </a:p>
          <a:p>
            <a:pPr>
              <a:buNone/>
            </a:pPr>
            <a:endParaRPr kumimoji="1" lang="en-US" altLang="ja-JP" sz="2200" smtClean="0"/>
          </a:p>
          <a:p>
            <a:pPr>
              <a:buNone/>
            </a:pPr>
            <a:r>
              <a:rPr lang="en-US" altLang="ja-JP" sz="2200" smtClean="0">
                <a:latin typeface="Courier New" pitchFamily="49" charset="0"/>
                <a:cs typeface="Courier New" pitchFamily="49" charset="0"/>
              </a:rPr>
              <a:t>template &lt;Fooable </a:t>
            </a:r>
            <a:r>
              <a:rPr lang="en-US" altLang="ja-JP" sz="2200" smtClean="0">
                <a:solidFill>
                  <a:srgbClr val="FF0000"/>
                </a:solidFill>
                <a:latin typeface="Courier New" pitchFamily="49" charset="0"/>
                <a:cs typeface="Courier New" pitchFamily="49" charset="0"/>
              </a:rPr>
              <a:t>T</a:t>
            </a:r>
            <a:r>
              <a:rPr lang="en-US" altLang="ja-JP" sz="2200" smtClean="0">
                <a:latin typeface="Courier New" pitchFamily="49" charset="0"/>
                <a:cs typeface="Courier New" pitchFamily="49" charset="0"/>
              </a:rPr>
              <a:t>&gt;</a:t>
            </a:r>
          </a:p>
          <a:p>
            <a:pPr>
              <a:buNone/>
            </a:pPr>
            <a:r>
              <a:rPr kumimoji="1" lang="en-US" altLang="ja-JP" sz="2200" smtClean="0">
                <a:latin typeface="Courier New" pitchFamily="49" charset="0"/>
                <a:cs typeface="Courier New" pitchFamily="49" charset="0"/>
              </a:rPr>
              <a:t>void foo(T t);</a:t>
            </a:r>
          </a:p>
          <a:p>
            <a:pPr>
              <a:buNone/>
            </a:pPr>
            <a:endParaRPr lang="en-US" altLang="ja-JP" sz="2200" smtClean="0"/>
          </a:p>
          <a:p>
            <a:pPr>
              <a:buNone/>
            </a:pPr>
            <a:r>
              <a:rPr kumimoji="1" lang="en-US" altLang="ja-JP" sz="2800" smtClean="0"/>
              <a:t>Fooable</a:t>
            </a:r>
            <a:r>
              <a:rPr kumimoji="1" lang="ja-JP" altLang="en-US" sz="2800" smtClean="0"/>
              <a:t>コンセプトのパラメータ</a:t>
            </a:r>
            <a:r>
              <a:rPr kumimoji="1" lang="en-US" altLang="ja-JP" sz="2800" smtClean="0"/>
              <a:t>X</a:t>
            </a:r>
            <a:r>
              <a:rPr lang="ja-JP" altLang="en-US" sz="2800" smtClean="0"/>
              <a:t>として</a:t>
            </a:r>
            <a:r>
              <a:rPr lang="en-US" altLang="ja-JP" sz="2800" smtClean="0"/>
              <a:t>T</a:t>
            </a:r>
            <a:r>
              <a:rPr lang="ja-JP" altLang="en-US" sz="2800" smtClean="0"/>
              <a:t>が渡される。</a:t>
            </a:r>
            <a:endParaRPr lang="en-US" altLang="ja-JP" sz="2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要件指定のシンタックスシュガー</a:t>
            </a:r>
            <a:endParaRPr kumimoji="1" lang="ja-JP" altLang="en-US"/>
          </a:p>
        </p:txBody>
      </p:sp>
      <p:sp>
        <p:nvSpPr>
          <p:cNvPr id="3" name="コンテンツ プレースホルダ 2"/>
          <p:cNvSpPr>
            <a:spLocks noGrp="1"/>
          </p:cNvSpPr>
          <p:nvPr>
            <p:ph idx="1"/>
          </p:nvPr>
        </p:nvSpPr>
        <p:spPr/>
        <p:txBody>
          <a:bodyPr>
            <a:normAutofit/>
          </a:bodyPr>
          <a:lstStyle/>
          <a:p>
            <a:pPr>
              <a:buNone/>
            </a:pPr>
            <a:r>
              <a:rPr lang="ja-JP" altLang="en-US" sz="2400" smtClean="0"/>
              <a:t>複数パラメータを受け取るコンセプトは</a:t>
            </a:r>
            <a:endParaRPr lang="en-US" altLang="ja-JP" sz="2400" smtClean="0"/>
          </a:p>
          <a:p>
            <a:pPr>
              <a:buNone/>
            </a:pPr>
            <a:r>
              <a:rPr lang="ja-JP" altLang="en-US" sz="2400" smtClean="0"/>
              <a:t>どう書けばいいのだろうか？</a:t>
            </a:r>
            <a:endParaRPr lang="en-US" altLang="ja-JP" sz="2400" smtClean="0"/>
          </a:p>
          <a:p>
            <a:pPr>
              <a:buNone/>
            </a:pPr>
            <a:endParaRPr kumimoji="1" lang="en-US" altLang="ja-JP" smtClean="0"/>
          </a:p>
          <a:p>
            <a:pPr>
              <a:buNone/>
            </a:pPr>
            <a:r>
              <a:rPr lang="en-US" altLang="ja-JP" sz="1800" smtClean="0">
                <a:latin typeface="Courier New" pitchFamily="49" charset="0"/>
                <a:cs typeface="Courier New" pitchFamily="49" charset="0"/>
              </a:rPr>
              <a:t>auto concept Fooable&lt;class </a:t>
            </a:r>
            <a:r>
              <a:rPr lang="en-US" altLang="ja-JP" sz="1800" smtClean="0">
                <a:solidFill>
                  <a:srgbClr val="FF0000"/>
                </a:solidFill>
                <a:latin typeface="Courier New" pitchFamily="49" charset="0"/>
                <a:cs typeface="Courier New" pitchFamily="49" charset="0"/>
              </a:rPr>
              <a:t>X</a:t>
            </a:r>
            <a:r>
              <a:rPr lang="en-US" altLang="ja-JP" sz="1800" smtClean="0">
                <a:latin typeface="Courier New" pitchFamily="49" charset="0"/>
                <a:cs typeface="Courier New" pitchFamily="49" charset="0"/>
              </a:rPr>
              <a:t>, class </a:t>
            </a:r>
            <a:r>
              <a:rPr lang="en-US" altLang="ja-JP" sz="1800" smtClean="0">
                <a:solidFill>
                  <a:srgbClr val="FF0000"/>
                </a:solidFill>
                <a:latin typeface="Courier New" pitchFamily="49" charset="0"/>
                <a:cs typeface="Courier New" pitchFamily="49" charset="0"/>
              </a:rPr>
              <a:t>Y</a:t>
            </a:r>
            <a:r>
              <a:rPr lang="en-US" altLang="ja-JP" sz="1800" smtClean="0">
                <a:latin typeface="Courier New" pitchFamily="49" charset="0"/>
                <a:cs typeface="Courier New" pitchFamily="49" charset="0"/>
              </a:rPr>
              <a:t>&gt;</a:t>
            </a:r>
            <a:r>
              <a:rPr lang="ja-JP" altLang="en-US" sz="1800" smtClean="0">
                <a:latin typeface="Courier New" pitchFamily="49" charset="0"/>
                <a:cs typeface="Courier New" pitchFamily="49" charset="0"/>
              </a:rPr>
              <a:t> </a:t>
            </a:r>
            <a:r>
              <a:rPr lang="en-US" altLang="ja-JP" sz="1800" smtClean="0">
                <a:latin typeface="Courier New" pitchFamily="49" charset="0"/>
                <a:cs typeface="Courier New" pitchFamily="49" charset="0"/>
              </a:rPr>
              <a:t>{}</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 NG : T</a:t>
            </a:r>
            <a:r>
              <a:rPr lang="ja-JP" altLang="en-US" sz="1800" smtClean="0">
                <a:latin typeface="Courier New" pitchFamily="49" charset="0"/>
                <a:cs typeface="Courier New" pitchFamily="49" charset="0"/>
              </a:rPr>
              <a:t>を宣言する前に使ってはいけない</a:t>
            </a: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template &lt;Fooable&lt;</a:t>
            </a:r>
            <a:r>
              <a:rPr lang="en-US" altLang="ja-JP" sz="1800" smtClean="0">
                <a:solidFill>
                  <a:srgbClr val="FF0000"/>
                </a:solidFill>
                <a:latin typeface="Courier New" pitchFamily="49" charset="0"/>
                <a:cs typeface="Courier New" pitchFamily="49" charset="0"/>
              </a:rPr>
              <a:t>T</a:t>
            </a:r>
            <a:r>
              <a:rPr lang="en-US" altLang="ja-JP" sz="1800" smtClean="0">
                <a:latin typeface="Courier New" pitchFamily="49" charset="0"/>
                <a:cs typeface="Courier New" pitchFamily="49" charset="0"/>
              </a:rPr>
              <a:t>, int&gt; T&gt;</a:t>
            </a:r>
          </a:p>
          <a:p>
            <a:pPr>
              <a:buNone/>
            </a:pPr>
            <a:r>
              <a:rPr lang="en-US" altLang="ja-JP" sz="1800" smtClean="0">
                <a:latin typeface="Courier New" pitchFamily="49" charset="0"/>
                <a:cs typeface="Courier New" pitchFamily="49" charset="0"/>
              </a:rPr>
              <a:t>void foo(T t);</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 OK : </a:t>
            </a:r>
            <a:r>
              <a:rPr lang="ja-JP" altLang="en-US" sz="1800" smtClean="0">
                <a:latin typeface="Courier New" pitchFamily="49" charset="0"/>
                <a:cs typeface="Courier New" pitchFamily="49" charset="0"/>
              </a:rPr>
              <a:t>でも</a:t>
            </a:r>
            <a:r>
              <a:rPr lang="en-US" altLang="ja-JP" sz="1800" smtClean="0">
                <a:latin typeface="Courier New" pitchFamily="49" charset="0"/>
                <a:cs typeface="Courier New" pitchFamily="49" charset="0"/>
              </a:rPr>
              <a:t>requires</a:t>
            </a:r>
            <a:r>
              <a:rPr lang="ja-JP" altLang="en-US" sz="1800" smtClean="0">
                <a:latin typeface="Courier New" pitchFamily="49" charset="0"/>
                <a:cs typeface="Courier New" pitchFamily="49" charset="0"/>
              </a:rPr>
              <a:t>を書くのはめんどくさい</a:t>
            </a: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template &lt;class T&gt;</a:t>
            </a:r>
          </a:p>
          <a:p>
            <a:pPr>
              <a:buNone/>
            </a:pPr>
            <a:r>
              <a:rPr lang="en-US" altLang="ja-JP" sz="1800" smtClean="0">
                <a:latin typeface="Courier New" pitchFamily="49" charset="0"/>
                <a:cs typeface="Courier New" pitchFamily="49" charset="0"/>
              </a:rPr>
              <a:t>  </a:t>
            </a:r>
            <a:r>
              <a:rPr lang="en-US" altLang="ja-JP" sz="1800" smtClean="0">
                <a:solidFill>
                  <a:srgbClr val="FF0000"/>
                </a:solidFill>
                <a:latin typeface="Courier New" pitchFamily="49" charset="0"/>
                <a:cs typeface="Courier New" pitchFamily="49" charset="0"/>
              </a:rPr>
              <a:t>requires</a:t>
            </a:r>
            <a:r>
              <a:rPr lang="en-US" altLang="ja-JP" sz="1800" smtClean="0">
                <a:latin typeface="Courier New" pitchFamily="49" charset="0"/>
                <a:cs typeface="Courier New" pitchFamily="49" charset="0"/>
              </a:rPr>
              <a:t> Fooable&lt;</a:t>
            </a:r>
            <a:r>
              <a:rPr lang="en-US" altLang="ja-JP" sz="1800" smtClean="0">
                <a:solidFill>
                  <a:srgbClr val="FF0000"/>
                </a:solidFill>
                <a:latin typeface="Courier New" pitchFamily="49" charset="0"/>
                <a:cs typeface="Courier New" pitchFamily="49" charset="0"/>
              </a:rPr>
              <a:t>T</a:t>
            </a:r>
            <a:r>
              <a:rPr lang="en-US" altLang="ja-JP" sz="1800" smtClean="0">
                <a:latin typeface="Courier New" pitchFamily="49" charset="0"/>
                <a:cs typeface="Courier New" pitchFamily="49" charset="0"/>
              </a:rPr>
              <a:t>, int&gt;</a:t>
            </a:r>
          </a:p>
          <a:p>
            <a:pPr>
              <a:buNone/>
            </a:pPr>
            <a:r>
              <a:rPr lang="en-US" altLang="ja-JP" sz="1800" smtClean="0">
                <a:latin typeface="Courier New" pitchFamily="49" charset="0"/>
                <a:cs typeface="Courier New" pitchFamily="49" charset="0"/>
              </a:rPr>
              <a:t>void foo(T 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要件指定のシンタックスシュガー</a:t>
            </a:r>
            <a:endParaRPr kumimoji="1" lang="ja-JP" altLang="en-US"/>
          </a:p>
        </p:txBody>
      </p:sp>
      <p:sp>
        <p:nvSpPr>
          <p:cNvPr id="3" name="コンテンツ プレースホルダ 2"/>
          <p:cNvSpPr>
            <a:spLocks noGrp="1"/>
          </p:cNvSpPr>
          <p:nvPr>
            <p:ph idx="1"/>
          </p:nvPr>
        </p:nvSpPr>
        <p:spPr/>
        <p:txBody>
          <a:bodyPr>
            <a:normAutofit/>
          </a:bodyPr>
          <a:lstStyle/>
          <a:p>
            <a:pPr>
              <a:buNone/>
            </a:pPr>
            <a:r>
              <a:rPr kumimoji="1" lang="ja-JP" altLang="en-US" sz="2000" smtClean="0"/>
              <a:t>複数パラメータを受け取るコンセプトの</a:t>
            </a:r>
            <a:endParaRPr kumimoji="1" lang="en-US" altLang="ja-JP" sz="2000" smtClean="0"/>
          </a:p>
          <a:p>
            <a:pPr>
              <a:buNone/>
            </a:pPr>
            <a:r>
              <a:rPr kumimoji="1" lang="ja-JP" altLang="en-US" sz="2000" smtClean="0"/>
              <a:t>要件指定には、</a:t>
            </a:r>
            <a:r>
              <a:rPr kumimoji="1" lang="en-US" altLang="ja-JP" sz="2000" smtClean="0"/>
              <a:t>auto</a:t>
            </a:r>
            <a:r>
              <a:rPr kumimoji="1" lang="ja-JP" altLang="en-US" sz="2000" smtClean="0"/>
              <a:t>を指定するシンタックスシュガーが用意されている</a:t>
            </a:r>
            <a:endParaRPr kumimoji="1" lang="en-US" altLang="ja-JP" sz="2000" smtClean="0"/>
          </a:p>
          <a:p>
            <a:pPr>
              <a:buNone/>
            </a:pPr>
            <a:endParaRPr lang="en-US" altLang="ja-JP" sz="2000" smtClean="0"/>
          </a:p>
          <a:p>
            <a:pPr>
              <a:buNone/>
            </a:pPr>
            <a:r>
              <a:rPr lang="en-US" altLang="ja-JP" sz="2000" smtClean="0">
                <a:latin typeface="Courier New" pitchFamily="49" charset="0"/>
                <a:cs typeface="Courier New" pitchFamily="49" charset="0"/>
              </a:rPr>
              <a:t>auto concept Fooable&lt;class </a:t>
            </a:r>
            <a:r>
              <a:rPr lang="en-US" altLang="ja-JP" sz="2000" smtClean="0">
                <a:solidFill>
                  <a:srgbClr val="FF0000"/>
                </a:solidFill>
                <a:latin typeface="Courier New" pitchFamily="49" charset="0"/>
                <a:cs typeface="Courier New" pitchFamily="49" charset="0"/>
              </a:rPr>
              <a:t>X</a:t>
            </a:r>
            <a:r>
              <a:rPr lang="en-US" altLang="ja-JP" sz="2000" smtClean="0">
                <a:latin typeface="Courier New" pitchFamily="49" charset="0"/>
                <a:cs typeface="Courier New" pitchFamily="49" charset="0"/>
              </a:rPr>
              <a:t>, class </a:t>
            </a:r>
            <a:r>
              <a:rPr lang="en-US" altLang="ja-JP" sz="2000" smtClean="0">
                <a:solidFill>
                  <a:srgbClr val="FF0000"/>
                </a:solidFill>
                <a:latin typeface="Courier New" pitchFamily="49" charset="0"/>
                <a:cs typeface="Courier New" pitchFamily="49" charset="0"/>
              </a:rPr>
              <a:t>Y</a:t>
            </a:r>
            <a:r>
              <a:rPr lang="en-US" altLang="ja-JP" sz="2000" smtClean="0">
                <a:latin typeface="Courier New" pitchFamily="49" charset="0"/>
                <a:cs typeface="Courier New" pitchFamily="49" charset="0"/>
              </a:rPr>
              <a:t>&gt;</a:t>
            </a:r>
            <a:r>
              <a:rPr lang="ja-JP" altLang="en-US" sz="2000" smtClean="0">
                <a:latin typeface="Courier New" pitchFamily="49" charset="0"/>
                <a:cs typeface="Courier New" pitchFamily="49" charset="0"/>
              </a:rPr>
              <a:t> </a:t>
            </a:r>
            <a:r>
              <a:rPr lang="en-US" altLang="ja-JP" sz="2000" smtClean="0">
                <a:latin typeface="Courier New" pitchFamily="49" charset="0"/>
                <a:cs typeface="Courier New" pitchFamily="49" charset="0"/>
              </a:rPr>
              <a:t>{}</a:t>
            </a:r>
          </a:p>
          <a:p>
            <a:pPr>
              <a:buNone/>
            </a:pPr>
            <a:endParaRPr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template &lt;Fooable&lt;</a:t>
            </a:r>
            <a:r>
              <a:rPr lang="en-US" altLang="ja-JP" sz="2000" smtClean="0">
                <a:solidFill>
                  <a:srgbClr val="FF0000"/>
                </a:solidFill>
                <a:latin typeface="Courier New" pitchFamily="49" charset="0"/>
                <a:cs typeface="Courier New" pitchFamily="49" charset="0"/>
              </a:rPr>
              <a:t>auto</a:t>
            </a:r>
            <a:r>
              <a:rPr lang="en-US" altLang="ja-JP" sz="2000" smtClean="0">
                <a:latin typeface="Courier New" pitchFamily="49" charset="0"/>
                <a:cs typeface="Courier New" pitchFamily="49" charset="0"/>
              </a:rPr>
              <a:t>, int&gt; T&gt;</a:t>
            </a:r>
          </a:p>
          <a:p>
            <a:pPr>
              <a:buNone/>
            </a:pPr>
            <a:r>
              <a:rPr lang="en-US" altLang="ja-JP" sz="2000" smtClean="0">
                <a:latin typeface="Courier New" pitchFamily="49" charset="0"/>
                <a:cs typeface="Courier New" pitchFamily="49" charset="0"/>
              </a:rPr>
              <a:t>void foo(T t);</a:t>
            </a:r>
          </a:p>
          <a:p>
            <a:pPr>
              <a:buNone/>
            </a:pPr>
            <a:endParaRPr lang="en-US" altLang="ja-JP" sz="2000" smtClean="0">
              <a:latin typeface="Courier New" pitchFamily="49" charset="0"/>
              <a:cs typeface="Courier New" pitchFamily="49" charset="0"/>
            </a:endParaRPr>
          </a:p>
          <a:p>
            <a:pPr>
              <a:buNone/>
            </a:pPr>
            <a:r>
              <a:rPr lang="ja-JP" altLang="en-US" sz="2000" smtClean="0">
                <a:latin typeface="Courier New" pitchFamily="49" charset="0"/>
                <a:cs typeface="Courier New" pitchFamily="49" charset="0"/>
              </a:rPr>
              <a:t>この場合、</a:t>
            </a:r>
            <a:r>
              <a:rPr lang="en-US" altLang="ja-JP" sz="2000" smtClean="0">
                <a:latin typeface="Courier New" pitchFamily="49" charset="0"/>
                <a:cs typeface="Courier New" pitchFamily="49" charset="0"/>
              </a:rPr>
              <a:t>auto</a:t>
            </a:r>
            <a:r>
              <a:rPr lang="ja-JP" altLang="en-US" sz="2000" smtClean="0">
                <a:latin typeface="Courier New" pitchFamily="49" charset="0"/>
                <a:cs typeface="Courier New" pitchFamily="49" charset="0"/>
              </a:rPr>
              <a:t>は</a:t>
            </a:r>
            <a:r>
              <a:rPr lang="en-US" altLang="ja-JP" sz="2000" smtClean="0">
                <a:latin typeface="Courier New" pitchFamily="49" charset="0"/>
                <a:cs typeface="Courier New" pitchFamily="49" charset="0"/>
              </a:rPr>
              <a:t>T</a:t>
            </a:r>
            <a:r>
              <a:rPr lang="ja-JP" altLang="en-US" sz="2000" smtClean="0">
                <a:latin typeface="Courier New" pitchFamily="49" charset="0"/>
                <a:cs typeface="Courier New" pitchFamily="49" charset="0"/>
              </a:rPr>
              <a:t>に置き換えられ、以下と同じ意味になる。</a:t>
            </a:r>
            <a:endParaRPr lang="en-US" altLang="ja-JP" sz="2000" smtClean="0">
              <a:latin typeface="Courier New" pitchFamily="49" charset="0"/>
              <a:cs typeface="Courier New" pitchFamily="49" charset="0"/>
            </a:endParaRPr>
          </a:p>
          <a:p>
            <a:pPr>
              <a:buNone/>
            </a:pPr>
            <a:endParaRPr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template &lt;class T&gt;</a:t>
            </a:r>
          </a:p>
          <a:p>
            <a:pPr>
              <a:buNone/>
            </a:pPr>
            <a:r>
              <a:rPr lang="en-US" altLang="ja-JP" sz="2000" smtClean="0">
                <a:latin typeface="Courier New" pitchFamily="49" charset="0"/>
                <a:cs typeface="Courier New" pitchFamily="49" charset="0"/>
              </a:rPr>
              <a:t>  requires Fooable&lt;</a:t>
            </a:r>
            <a:r>
              <a:rPr lang="en-US" altLang="ja-JP" sz="2000" smtClean="0">
                <a:solidFill>
                  <a:srgbClr val="FF0000"/>
                </a:solidFill>
                <a:latin typeface="Courier New" pitchFamily="49" charset="0"/>
                <a:cs typeface="Courier New" pitchFamily="49" charset="0"/>
              </a:rPr>
              <a:t>T</a:t>
            </a:r>
            <a:r>
              <a:rPr lang="en-US" altLang="ja-JP" sz="2000" smtClean="0">
                <a:latin typeface="Courier New" pitchFamily="49" charset="0"/>
                <a:cs typeface="Courier New" pitchFamily="49" charset="0"/>
              </a:rPr>
              <a:t>, int&gt;</a:t>
            </a:r>
          </a:p>
          <a:p>
            <a:pPr>
              <a:buNone/>
            </a:pPr>
            <a:r>
              <a:rPr lang="en-US" altLang="ja-JP" sz="2000" smtClean="0">
                <a:latin typeface="Courier New" pitchFamily="49" charset="0"/>
                <a:cs typeface="Courier New" pitchFamily="49" charset="0"/>
              </a:rPr>
              <a:t>void foo(T 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要件指定のシンタックスシュガー</a:t>
            </a:r>
            <a:endParaRPr kumimoji="1" lang="ja-JP" altLang="en-US"/>
          </a:p>
        </p:txBody>
      </p:sp>
      <p:sp>
        <p:nvSpPr>
          <p:cNvPr id="3" name="コンテンツ プレースホルダ 2"/>
          <p:cNvSpPr>
            <a:spLocks noGrp="1"/>
          </p:cNvSpPr>
          <p:nvPr>
            <p:ph idx="1"/>
          </p:nvPr>
        </p:nvSpPr>
        <p:spPr/>
        <p:txBody>
          <a:bodyPr>
            <a:normAutofit/>
          </a:bodyPr>
          <a:lstStyle/>
          <a:p>
            <a:pPr>
              <a:buNone/>
            </a:pPr>
            <a:r>
              <a:rPr kumimoji="1" lang="en-US" altLang="ja-JP" sz="2400" smtClean="0"/>
              <a:t>auto</a:t>
            </a:r>
            <a:r>
              <a:rPr kumimoji="1" lang="ja-JP" altLang="en-US" sz="2400" smtClean="0"/>
              <a:t>によるシンタックスシュガーの使用例：</a:t>
            </a:r>
            <a:endParaRPr kumimoji="1" lang="en-US" altLang="ja-JP" sz="2400" smtClean="0"/>
          </a:p>
          <a:p>
            <a:pPr>
              <a:buNone/>
            </a:pPr>
            <a:endParaRPr lang="en-US" altLang="ja-JP" sz="2400" smtClean="0"/>
          </a:p>
          <a:p>
            <a:pPr>
              <a:buNone/>
            </a:pPr>
            <a:r>
              <a:rPr lang="ja-JP" altLang="en-US" sz="2400" smtClean="0"/>
              <a:t>標準で提供される予定の</a:t>
            </a:r>
            <a:r>
              <a:rPr lang="en-US" altLang="ja-JP" sz="2400" smtClean="0"/>
              <a:t>Callable</a:t>
            </a:r>
            <a:r>
              <a:rPr lang="ja-JP" altLang="en-US" sz="2400" smtClean="0"/>
              <a:t>コンセプトはその名の通り</a:t>
            </a:r>
            <a:endParaRPr lang="en-US" altLang="ja-JP" sz="2400" smtClean="0"/>
          </a:p>
          <a:p>
            <a:pPr>
              <a:buNone/>
            </a:pPr>
            <a:r>
              <a:rPr lang="ja-JP" altLang="en-US" sz="2400" smtClean="0"/>
              <a:t>「</a:t>
            </a:r>
            <a:r>
              <a:rPr lang="ja-JP" altLang="en-US" sz="2400" smtClean="0">
                <a:solidFill>
                  <a:srgbClr val="FF0000"/>
                </a:solidFill>
              </a:rPr>
              <a:t>関数呼び出し可能</a:t>
            </a:r>
            <a:r>
              <a:rPr lang="ja-JP" altLang="en-US" sz="2400" smtClean="0"/>
              <a:t>」という制約を持つコンセプトである。</a:t>
            </a:r>
            <a:endParaRPr lang="en-US" altLang="ja-JP" sz="2400" smtClean="0"/>
          </a:p>
          <a:p>
            <a:pPr>
              <a:buNone/>
            </a:pPr>
            <a:endParaRPr kumimoji="1" lang="en-US" altLang="ja-JP" sz="2000" smtClean="0"/>
          </a:p>
          <a:p>
            <a:pPr>
              <a:buNone/>
            </a:pPr>
            <a:r>
              <a:rPr lang="en-US" altLang="ja-JP" sz="1800" smtClean="0">
                <a:latin typeface="Courier New" pitchFamily="49" charset="0"/>
                <a:cs typeface="Courier New" pitchFamily="49" charset="0"/>
              </a:rPr>
              <a:t>auto concept Callable&lt;typename F, typename... Args&gt; {</a:t>
            </a:r>
          </a:p>
          <a:p>
            <a:pPr>
              <a:buNone/>
            </a:pPr>
            <a:r>
              <a:rPr lang="en-US" altLang="ja-JP" sz="1800" smtClean="0">
                <a:latin typeface="Courier New" pitchFamily="49" charset="0"/>
                <a:cs typeface="Courier New" pitchFamily="49" charset="0"/>
              </a:rPr>
              <a:t>    typename result_type;</a:t>
            </a:r>
          </a:p>
          <a:p>
            <a:pPr>
              <a:buNone/>
            </a:pPr>
            <a:r>
              <a:rPr lang="en-US" altLang="ja-JP" sz="1800" smtClean="0">
                <a:latin typeface="Courier New" pitchFamily="49" charset="0"/>
                <a:cs typeface="Courier New" pitchFamily="49" charset="0"/>
              </a:rPr>
              <a:t>    result_type operator()(F&amp;&amp;, Args...);</a:t>
            </a:r>
          </a:p>
          <a:p>
            <a:pPr>
              <a:buNone/>
            </a:pPr>
            <a:r>
              <a:rPr lang="en-US" altLang="ja-JP" sz="1800" smtClean="0">
                <a:latin typeface="Courier New" pitchFamily="49" charset="0"/>
                <a:cs typeface="Courier New" pitchFamily="49" charset="0"/>
              </a:rPr>
              <a:t>}</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Callable</a:t>
            </a:r>
            <a:r>
              <a:rPr lang="ja-JP" altLang="en-US" sz="1800" smtClean="0">
                <a:latin typeface="Courier New" pitchFamily="49" charset="0"/>
                <a:cs typeface="Courier New" pitchFamily="49" charset="0"/>
              </a:rPr>
              <a:t>コンセプトは、以下のパラメータを受け取る</a:t>
            </a:r>
            <a:endParaRPr lang="en-US" altLang="ja-JP" sz="1800" smtClean="0">
              <a:latin typeface="Courier New" pitchFamily="49" charset="0"/>
              <a:cs typeface="Courier New" pitchFamily="49" charset="0"/>
            </a:endParaRPr>
          </a:p>
          <a:p>
            <a:pPr>
              <a:buNone/>
            </a:pPr>
            <a:r>
              <a:rPr lang="ja-JP" altLang="en-US" sz="1800" smtClean="0">
                <a:latin typeface="Courier New" pitchFamily="49" charset="0"/>
                <a:cs typeface="Courier New" pitchFamily="49" charset="0"/>
              </a:rPr>
              <a:t>関数ポインタ／関数オブジェクト ： </a:t>
            </a:r>
            <a:r>
              <a:rPr lang="en-US" altLang="ja-JP" sz="1800" smtClean="0">
                <a:latin typeface="Courier New" pitchFamily="49" charset="0"/>
                <a:cs typeface="Courier New" pitchFamily="49" charset="0"/>
              </a:rPr>
              <a:t>F</a:t>
            </a:r>
          </a:p>
          <a:p>
            <a:pPr>
              <a:buNone/>
            </a:pPr>
            <a:r>
              <a:rPr lang="ja-JP" altLang="en-US" sz="1800" smtClean="0">
                <a:latin typeface="Courier New" pitchFamily="49" charset="0"/>
                <a:cs typeface="Courier New" pitchFamily="49" charset="0"/>
              </a:rPr>
              <a:t>引数の型 </a:t>
            </a:r>
            <a:r>
              <a:rPr lang="en-US" altLang="ja-JP" sz="1800" smtClean="0">
                <a:latin typeface="Courier New" pitchFamily="49" charset="0"/>
                <a:cs typeface="Courier New" pitchFamily="49" charset="0"/>
              </a:rPr>
              <a:t>: ...Args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要件指定のシンタックスシュガー</a:t>
            </a:r>
            <a:endParaRPr kumimoji="1" lang="ja-JP" altLang="en-US"/>
          </a:p>
        </p:txBody>
      </p:sp>
      <p:sp>
        <p:nvSpPr>
          <p:cNvPr id="3" name="コンテンツ プレースホルダ 2"/>
          <p:cNvSpPr>
            <a:spLocks noGrp="1"/>
          </p:cNvSpPr>
          <p:nvPr>
            <p:ph idx="1"/>
          </p:nvPr>
        </p:nvSpPr>
        <p:spPr>
          <a:xfrm>
            <a:off x="457200" y="1000108"/>
            <a:ext cx="8229600" cy="5500726"/>
          </a:xfrm>
        </p:spPr>
        <p:txBody>
          <a:bodyPr>
            <a:normAutofit fontScale="40000" lnSpcReduction="20000"/>
          </a:bodyPr>
          <a:lstStyle/>
          <a:p>
            <a:pPr>
              <a:buNone/>
            </a:pPr>
            <a:r>
              <a:rPr kumimoji="1" lang="en-US" altLang="ja-JP" sz="5000" smtClean="0"/>
              <a:t>Callable</a:t>
            </a:r>
            <a:r>
              <a:rPr kumimoji="1" lang="ja-JP" altLang="en-US" sz="5000" smtClean="0"/>
              <a:t>コンセプトは使用頻度が高くなる</a:t>
            </a:r>
            <a:r>
              <a:rPr kumimoji="1" lang="en-US" altLang="ja-JP" sz="5000" smtClean="0"/>
              <a:t>(</a:t>
            </a:r>
            <a:r>
              <a:rPr kumimoji="1" lang="ja-JP" altLang="en-US" sz="5000" smtClean="0"/>
              <a:t>と思う</a:t>
            </a:r>
            <a:r>
              <a:rPr kumimoji="1" lang="en-US" altLang="ja-JP" sz="5000" smtClean="0"/>
              <a:t>)</a:t>
            </a:r>
            <a:r>
              <a:rPr kumimoji="1" lang="ja-JP" altLang="en-US" sz="5000" smtClean="0"/>
              <a:t>ので、</a:t>
            </a:r>
            <a:endParaRPr kumimoji="1" lang="en-US" altLang="ja-JP" sz="5000" smtClean="0"/>
          </a:p>
          <a:p>
            <a:pPr>
              <a:buNone/>
            </a:pPr>
            <a:r>
              <a:rPr kumimoji="1" lang="ja-JP" altLang="en-US" sz="5000" smtClean="0"/>
              <a:t>毎回以下のように書くのはめんどくさい。</a:t>
            </a:r>
            <a:endParaRPr kumimoji="1" lang="en-US" altLang="ja-JP" sz="5000" smtClean="0"/>
          </a:p>
          <a:p>
            <a:pPr>
              <a:buNone/>
            </a:pPr>
            <a:endParaRPr lang="en-US" altLang="ja-JP" smtClean="0"/>
          </a:p>
          <a:p>
            <a:pPr>
              <a:buNone/>
            </a:pPr>
            <a:r>
              <a:rPr kumimoji="1" lang="en-US" altLang="ja-JP" sz="5000" smtClean="0">
                <a:latin typeface="Courier New" pitchFamily="49" charset="0"/>
                <a:cs typeface="Courier New" pitchFamily="49" charset="0"/>
              </a:rPr>
              <a:t>template &lt;</a:t>
            </a:r>
            <a:r>
              <a:rPr kumimoji="1" lang="en-US" altLang="ja-JP" sz="5000" smtClean="0">
                <a:solidFill>
                  <a:srgbClr val="FF0000"/>
                </a:solidFill>
                <a:latin typeface="Courier New" pitchFamily="49" charset="0"/>
                <a:cs typeface="Courier New" pitchFamily="49" charset="0"/>
              </a:rPr>
              <a:t>class F</a:t>
            </a:r>
            <a:r>
              <a:rPr kumimoji="1" lang="en-US" altLang="ja-JP" sz="5000" smtClean="0">
                <a:latin typeface="Courier New" pitchFamily="49" charset="0"/>
                <a:cs typeface="Courier New" pitchFamily="49" charset="0"/>
              </a:rPr>
              <a:t>&gt;</a:t>
            </a:r>
          </a:p>
          <a:p>
            <a:pPr>
              <a:buNone/>
            </a:pPr>
            <a:r>
              <a:rPr lang="en-US" altLang="ja-JP" sz="5000" smtClean="0">
                <a:solidFill>
                  <a:srgbClr val="FF0000"/>
                </a:solidFill>
                <a:latin typeface="Courier New" pitchFamily="49" charset="0"/>
                <a:cs typeface="Courier New" pitchFamily="49" charset="0"/>
              </a:rPr>
              <a:t>  requires Callable&lt;F, int&gt;</a:t>
            </a:r>
          </a:p>
          <a:p>
            <a:pPr>
              <a:buNone/>
            </a:pPr>
            <a:r>
              <a:rPr kumimoji="1" lang="en-US" altLang="ja-JP" sz="5000" smtClean="0">
                <a:latin typeface="Courier New" pitchFamily="49" charset="0"/>
                <a:cs typeface="Courier New" pitchFamily="49" charset="0"/>
              </a:rPr>
              <a:t>F::result_type call(F f)</a:t>
            </a:r>
          </a:p>
          <a:p>
            <a:pPr>
              <a:buNone/>
            </a:pPr>
            <a:r>
              <a:rPr lang="en-US" altLang="ja-JP" sz="5000" smtClean="0">
                <a:latin typeface="Courier New" pitchFamily="49" charset="0"/>
                <a:cs typeface="Courier New" pitchFamily="49" charset="0"/>
              </a:rPr>
              <a:t>{</a:t>
            </a:r>
          </a:p>
          <a:p>
            <a:pPr>
              <a:buNone/>
            </a:pPr>
            <a:r>
              <a:rPr lang="en-US" altLang="ja-JP" sz="5000" smtClean="0">
                <a:latin typeface="Courier New" pitchFamily="49" charset="0"/>
                <a:cs typeface="Courier New" pitchFamily="49" charset="0"/>
              </a:rPr>
              <a:t>    return f();</a:t>
            </a:r>
          </a:p>
          <a:p>
            <a:pPr>
              <a:buNone/>
            </a:pPr>
            <a:r>
              <a:rPr kumimoji="1" lang="en-US" altLang="ja-JP" sz="5000" smtClean="0">
                <a:latin typeface="Courier New" pitchFamily="49" charset="0"/>
                <a:cs typeface="Courier New" pitchFamily="49" charset="0"/>
              </a:rPr>
              <a:t>}</a:t>
            </a:r>
          </a:p>
          <a:p>
            <a:pPr>
              <a:buNone/>
            </a:pPr>
            <a:endParaRPr lang="en-US" altLang="ja-JP" smtClean="0"/>
          </a:p>
          <a:p>
            <a:pPr>
              <a:buNone/>
            </a:pPr>
            <a:r>
              <a:rPr kumimoji="1" lang="en-US" altLang="ja-JP" sz="5000" smtClean="0"/>
              <a:t>auto</a:t>
            </a:r>
            <a:r>
              <a:rPr kumimoji="1" lang="ja-JP" altLang="en-US" sz="5000" smtClean="0"/>
              <a:t>によるシンタックスシュガーを使用すればすっきり書ける。</a:t>
            </a:r>
            <a:endParaRPr kumimoji="1" lang="en-US" altLang="ja-JP" sz="5000" smtClean="0"/>
          </a:p>
          <a:p>
            <a:pPr>
              <a:buNone/>
            </a:pPr>
            <a:endParaRPr lang="en-US" altLang="ja-JP" smtClean="0"/>
          </a:p>
          <a:p>
            <a:pPr>
              <a:buNone/>
            </a:pPr>
            <a:r>
              <a:rPr kumimoji="1" lang="en-US" altLang="ja-JP" sz="5000" smtClean="0">
                <a:latin typeface="Courier New" pitchFamily="49" charset="0"/>
                <a:cs typeface="Courier New" pitchFamily="49" charset="0"/>
              </a:rPr>
              <a:t>template &lt;</a:t>
            </a:r>
            <a:r>
              <a:rPr kumimoji="1" lang="en-US" altLang="ja-JP" sz="5000" smtClean="0">
                <a:solidFill>
                  <a:srgbClr val="FF0000"/>
                </a:solidFill>
                <a:latin typeface="Courier New" pitchFamily="49" charset="0"/>
                <a:cs typeface="Courier New" pitchFamily="49" charset="0"/>
              </a:rPr>
              <a:t>Callable&lt;auto, int&gt; F</a:t>
            </a:r>
            <a:r>
              <a:rPr kumimoji="1" lang="en-US" altLang="ja-JP" sz="5000" smtClean="0">
                <a:latin typeface="Courier New" pitchFamily="49" charset="0"/>
                <a:cs typeface="Courier New" pitchFamily="49" charset="0"/>
              </a:rPr>
              <a:t>&gt;</a:t>
            </a:r>
          </a:p>
          <a:p>
            <a:pPr>
              <a:buNone/>
            </a:pPr>
            <a:r>
              <a:rPr lang="en-US" altLang="ja-JP" sz="5000" smtClean="0">
                <a:latin typeface="Courier New" pitchFamily="49" charset="0"/>
                <a:cs typeface="Courier New" pitchFamily="49" charset="0"/>
              </a:rPr>
              <a:t>F::result_type call(F f)</a:t>
            </a:r>
          </a:p>
          <a:p>
            <a:pPr>
              <a:buNone/>
            </a:pPr>
            <a:r>
              <a:rPr kumimoji="1" lang="en-US" altLang="ja-JP" sz="5000" smtClean="0">
                <a:latin typeface="Courier New" pitchFamily="49" charset="0"/>
                <a:cs typeface="Courier New" pitchFamily="49" charset="0"/>
              </a:rPr>
              <a:t>{</a:t>
            </a:r>
          </a:p>
          <a:p>
            <a:pPr>
              <a:buNone/>
            </a:pPr>
            <a:r>
              <a:rPr lang="en-US" altLang="ja-JP" sz="5000" smtClean="0">
                <a:latin typeface="Courier New" pitchFamily="49" charset="0"/>
                <a:cs typeface="Courier New" pitchFamily="49" charset="0"/>
              </a:rPr>
              <a:t>    return f();</a:t>
            </a:r>
            <a:endParaRPr kumimoji="1" lang="en-US" altLang="ja-JP" sz="5000" smtClean="0">
              <a:latin typeface="Courier New" pitchFamily="49" charset="0"/>
              <a:cs typeface="Courier New" pitchFamily="49" charset="0"/>
            </a:endParaRPr>
          </a:p>
          <a:p>
            <a:pPr>
              <a:buNone/>
            </a:pPr>
            <a:r>
              <a:rPr lang="en-US" altLang="ja-JP" sz="5000" smtClean="0">
                <a:latin typeface="Courier New" pitchFamily="49" charset="0"/>
                <a:cs typeface="Courier New" pitchFamily="49" charset="0"/>
              </a:rPr>
              <a:t>}</a:t>
            </a:r>
            <a:endParaRPr kumimoji="1" lang="ja-JP" altLang="en-US" sz="500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28810"/>
            <a:ext cx="8229600" cy="2428884"/>
          </a:xfrm>
        </p:spPr>
        <p:txBody>
          <a:bodyPr>
            <a:normAutofit/>
          </a:bodyPr>
          <a:lstStyle/>
          <a:p>
            <a:pPr algn="l"/>
            <a:r>
              <a:rPr kumimoji="1" lang="ja-JP" altLang="en-US" smtClean="0"/>
              <a:t>一部：基礎</a:t>
            </a:r>
            <a:r>
              <a:rPr kumimoji="1" lang="en-US" altLang="ja-JP" smtClean="0"/>
              <a:t/>
            </a:r>
            <a:br>
              <a:rPr kumimoji="1" lang="en-US" altLang="ja-JP" smtClean="0"/>
            </a:br>
            <a:r>
              <a:rPr lang="en-US" altLang="ja-JP" smtClean="0"/>
              <a:t/>
            </a:r>
            <a:br>
              <a:rPr lang="en-US" altLang="ja-JP" smtClean="0"/>
            </a:br>
            <a:r>
              <a:rPr lang="ja-JP" altLang="en-US" smtClean="0"/>
              <a:t>背景</a:t>
            </a:r>
            <a:r>
              <a:rPr lang="en-US" altLang="ja-JP" smtClean="0"/>
              <a:t/>
            </a:r>
            <a:br>
              <a:rPr lang="en-US" altLang="ja-JP" smtClean="0"/>
            </a:br>
            <a:r>
              <a:rPr lang="ja-JP" altLang="en-US" smtClean="0"/>
              <a:t>主要な機能</a:t>
            </a:r>
            <a:endParaRPr kumimoji="1"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Axiom</a:t>
            </a:r>
            <a:endParaRPr kumimoji="1" lang="ja-JP" altLang="en-US"/>
          </a:p>
        </p:txBody>
      </p:sp>
      <p:sp>
        <p:nvSpPr>
          <p:cNvPr id="3" name="コンテンツ プレースホルダ 2"/>
          <p:cNvSpPr>
            <a:spLocks noGrp="1"/>
          </p:cNvSpPr>
          <p:nvPr>
            <p:ph idx="1"/>
          </p:nvPr>
        </p:nvSpPr>
        <p:spPr/>
        <p:txBody>
          <a:bodyPr>
            <a:normAutofit fontScale="70000" lnSpcReduction="20000"/>
          </a:bodyPr>
          <a:lstStyle/>
          <a:p>
            <a:pPr>
              <a:buNone/>
            </a:pPr>
            <a:r>
              <a:rPr kumimoji="1" lang="ja-JP" altLang="en-US" sz="2400" smtClean="0"/>
              <a:t>コンセプトの定義では、</a:t>
            </a:r>
            <a:r>
              <a:rPr kumimoji="1" lang="en-US" altLang="ja-JP" sz="2400" smtClean="0"/>
              <a:t>axiom</a:t>
            </a:r>
            <a:r>
              <a:rPr kumimoji="1" lang="ja-JP" altLang="en-US" sz="2400" smtClean="0"/>
              <a:t>という機能を使用することにより、</a:t>
            </a:r>
            <a:endParaRPr kumimoji="1" lang="en-US" altLang="ja-JP" sz="2400" smtClean="0"/>
          </a:p>
          <a:p>
            <a:pPr>
              <a:buNone/>
            </a:pPr>
            <a:r>
              <a:rPr kumimoji="1" lang="ja-JP" altLang="en-US" sz="2400" smtClean="0"/>
              <a:t>型のセマンティクスを定義することもできる。</a:t>
            </a:r>
            <a:endParaRPr kumimoji="1" lang="en-US" altLang="ja-JP" sz="2400" smtClean="0"/>
          </a:p>
          <a:p>
            <a:pPr>
              <a:buNone/>
            </a:pPr>
            <a:endParaRPr lang="en-US" altLang="ja-JP" sz="2400" smtClean="0"/>
          </a:p>
          <a:p>
            <a:pPr>
              <a:buNone/>
            </a:pPr>
            <a:r>
              <a:rPr kumimoji="1" lang="ja-JP" altLang="en-US" sz="2400" smtClean="0"/>
              <a:t>たとえば、以下のコンセプトは「</a:t>
            </a:r>
            <a:r>
              <a:rPr kumimoji="1" lang="en-US" altLang="ja-JP" sz="2400" smtClean="0"/>
              <a:t>operator==</a:t>
            </a:r>
            <a:r>
              <a:rPr kumimoji="1" lang="ja-JP" altLang="en-US" sz="2400" smtClean="0"/>
              <a:t>で比較可能」という制約を</a:t>
            </a:r>
            <a:endParaRPr kumimoji="1" lang="en-US" altLang="ja-JP" sz="2400" smtClean="0"/>
          </a:p>
          <a:p>
            <a:pPr>
              <a:buNone/>
            </a:pPr>
            <a:r>
              <a:rPr lang="ja-JP" altLang="en-US" sz="2400" smtClean="0"/>
              <a:t>持っているが、それと同時に</a:t>
            </a:r>
            <a:endParaRPr lang="en-US" altLang="ja-JP" sz="2400" smtClean="0"/>
          </a:p>
          <a:p>
            <a:pPr>
              <a:buNone/>
            </a:pPr>
            <a:r>
              <a:rPr lang="ja-JP" altLang="en-US" sz="2400" smtClean="0"/>
              <a:t>「</a:t>
            </a:r>
            <a:r>
              <a:rPr lang="en-US" altLang="ja-JP" sz="2400" smtClean="0">
                <a:solidFill>
                  <a:srgbClr val="FF0000"/>
                </a:solidFill>
              </a:rPr>
              <a:t>operator==</a:t>
            </a:r>
            <a:r>
              <a:rPr lang="ja-JP" altLang="en-US" sz="2400" smtClean="0">
                <a:solidFill>
                  <a:srgbClr val="FF0000"/>
                </a:solidFill>
              </a:rPr>
              <a:t>は、</a:t>
            </a:r>
            <a:r>
              <a:rPr lang="en-US" altLang="ja-JP" sz="2400" smtClean="0">
                <a:solidFill>
                  <a:srgbClr val="FF0000"/>
                </a:solidFill>
              </a:rPr>
              <a:t>a == b</a:t>
            </a:r>
            <a:r>
              <a:rPr lang="ja-JP" altLang="en-US" sz="2400" smtClean="0">
                <a:solidFill>
                  <a:srgbClr val="FF0000"/>
                </a:solidFill>
              </a:rPr>
              <a:t>、</a:t>
            </a:r>
            <a:r>
              <a:rPr lang="en-US" altLang="ja-JP" sz="2400" smtClean="0">
                <a:solidFill>
                  <a:srgbClr val="FF0000"/>
                </a:solidFill>
              </a:rPr>
              <a:t>b == c</a:t>
            </a:r>
            <a:r>
              <a:rPr lang="ja-JP" altLang="en-US" sz="2400" smtClean="0">
                <a:solidFill>
                  <a:srgbClr val="FF0000"/>
                </a:solidFill>
              </a:rPr>
              <a:t>が成り立つなら</a:t>
            </a:r>
            <a:r>
              <a:rPr lang="en-US" altLang="ja-JP" sz="2400" smtClean="0">
                <a:solidFill>
                  <a:srgbClr val="FF0000"/>
                </a:solidFill>
              </a:rPr>
              <a:t>a == c</a:t>
            </a:r>
            <a:r>
              <a:rPr lang="ja-JP" altLang="en-US" sz="2400" smtClean="0">
                <a:solidFill>
                  <a:srgbClr val="FF0000"/>
                </a:solidFill>
              </a:rPr>
              <a:t>が成り立つ</a:t>
            </a:r>
            <a:r>
              <a:rPr lang="ja-JP" altLang="en-US" sz="2400" smtClean="0"/>
              <a:t>」という</a:t>
            </a:r>
            <a:endParaRPr lang="en-US" altLang="ja-JP" sz="2400" smtClean="0"/>
          </a:p>
          <a:p>
            <a:pPr>
              <a:buNone/>
            </a:pPr>
            <a:r>
              <a:rPr lang="ja-JP" altLang="en-US" sz="2400" smtClean="0"/>
              <a:t>公理を定義している。</a:t>
            </a:r>
            <a:endParaRPr kumimoji="1" lang="en-US" altLang="ja-JP" sz="2400" smtClean="0"/>
          </a:p>
          <a:p>
            <a:pPr>
              <a:buNone/>
            </a:pPr>
            <a:endParaRPr lang="en-US" altLang="ja-JP" sz="18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auto concept EqualComparable&lt;class T&gt; {</a:t>
            </a:r>
          </a:p>
          <a:p>
            <a:pPr>
              <a:buNone/>
            </a:pPr>
            <a:r>
              <a:rPr lang="en-US" altLang="ja-JP" sz="2000" smtClean="0">
                <a:latin typeface="Courier New" pitchFamily="49" charset="0"/>
                <a:cs typeface="Courier New" pitchFamily="49" charset="0"/>
              </a:rPr>
              <a:t>  bool operator==(const T&amp;, const T&amp;);</a:t>
            </a:r>
          </a:p>
          <a:p>
            <a:pPr>
              <a:buNone/>
            </a:pPr>
            <a:endParaRPr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  </a:t>
            </a:r>
            <a:r>
              <a:rPr lang="en-US" altLang="ja-JP" sz="2000" smtClean="0">
                <a:solidFill>
                  <a:srgbClr val="FF0000"/>
                </a:solidFill>
                <a:latin typeface="Courier New" pitchFamily="49" charset="0"/>
                <a:cs typeface="Courier New" pitchFamily="49" charset="0"/>
              </a:rPr>
              <a:t>axiom Transitivity(T a, T b, T c)</a:t>
            </a:r>
          </a:p>
          <a:p>
            <a:pPr>
              <a:buNone/>
            </a:pPr>
            <a:r>
              <a:rPr lang="en-US" altLang="ja-JP" sz="2000" smtClean="0">
                <a:solidFill>
                  <a:srgbClr val="FF0000"/>
                </a:solidFill>
                <a:latin typeface="Courier New" pitchFamily="49" charset="0"/>
                <a:cs typeface="Courier New" pitchFamily="49" charset="0"/>
              </a:rPr>
              <a:t>  {</a:t>
            </a:r>
          </a:p>
          <a:p>
            <a:pPr>
              <a:buNone/>
            </a:pPr>
            <a:r>
              <a:rPr lang="en-US" altLang="ja-JP" sz="2000" smtClean="0">
                <a:solidFill>
                  <a:srgbClr val="FF0000"/>
                </a:solidFill>
                <a:latin typeface="Courier New" pitchFamily="49" charset="0"/>
                <a:cs typeface="Courier New" pitchFamily="49" charset="0"/>
              </a:rPr>
              <a:t>    if (a == b &amp;&amp; b == c)</a:t>
            </a:r>
          </a:p>
          <a:p>
            <a:pPr>
              <a:buNone/>
            </a:pPr>
            <a:r>
              <a:rPr lang="en-US" altLang="ja-JP" sz="2000" smtClean="0">
                <a:solidFill>
                  <a:srgbClr val="FF0000"/>
                </a:solidFill>
                <a:latin typeface="Courier New" pitchFamily="49" charset="0"/>
                <a:cs typeface="Courier New" pitchFamily="49" charset="0"/>
              </a:rPr>
              <a:t>      a == c;</a:t>
            </a:r>
          </a:p>
          <a:p>
            <a:pPr>
              <a:buNone/>
            </a:pPr>
            <a:r>
              <a:rPr lang="en-US" altLang="ja-JP" sz="2000" smtClean="0">
                <a:solidFill>
                  <a:srgbClr val="FF0000"/>
                </a:solidFill>
                <a:latin typeface="Courier New" pitchFamily="49" charset="0"/>
                <a:cs typeface="Courier New" pitchFamily="49" charset="0"/>
              </a:rPr>
              <a:t>  }</a:t>
            </a:r>
          </a:p>
          <a:p>
            <a:pPr>
              <a:buNone/>
            </a:pPr>
            <a:r>
              <a:rPr lang="en-US" altLang="ja-JP" sz="2000" smtClean="0">
                <a:latin typeface="Courier New" pitchFamily="49" charset="0"/>
                <a:cs typeface="Courier New" pitchFamily="49" charset="0"/>
              </a:rPr>
              <a:t>}</a:t>
            </a:r>
          </a:p>
          <a:p>
            <a:pPr>
              <a:buNone/>
            </a:pPr>
            <a:endParaRPr lang="en-US" altLang="ja-JP" sz="2000" smtClean="0">
              <a:latin typeface="Courier New" pitchFamily="49" charset="0"/>
              <a:cs typeface="Courier New" pitchFamily="49" charset="0"/>
            </a:endParaRPr>
          </a:p>
          <a:p>
            <a:pPr>
              <a:buNone/>
            </a:pPr>
            <a:r>
              <a:rPr lang="ja-JP" altLang="en-US" sz="2300" smtClean="0">
                <a:latin typeface="Courier New" pitchFamily="49" charset="0"/>
                <a:cs typeface="Courier New" pitchFamily="49" charset="0"/>
              </a:rPr>
              <a:t>ただし、</a:t>
            </a:r>
            <a:r>
              <a:rPr lang="en-US" altLang="ja-JP" sz="2300" smtClean="0">
                <a:latin typeface="Courier New" pitchFamily="49" charset="0"/>
                <a:cs typeface="Courier New" pitchFamily="49" charset="0"/>
              </a:rPr>
              <a:t>axiom</a:t>
            </a:r>
            <a:r>
              <a:rPr lang="ja-JP" altLang="en-US" sz="2300" smtClean="0">
                <a:latin typeface="Courier New" pitchFamily="49" charset="0"/>
                <a:cs typeface="Courier New" pitchFamily="49" charset="0"/>
              </a:rPr>
              <a:t>はコンパイル時に検証することは困難であるため</a:t>
            </a:r>
            <a:endParaRPr lang="en-US" altLang="ja-JP" sz="2300" smtClean="0">
              <a:latin typeface="Courier New" pitchFamily="49" charset="0"/>
              <a:cs typeface="Courier New" pitchFamily="49" charset="0"/>
            </a:endParaRPr>
          </a:p>
          <a:p>
            <a:pPr>
              <a:buNone/>
            </a:pPr>
            <a:r>
              <a:rPr lang="ja-JP" altLang="en-US" sz="2300" smtClean="0">
                <a:latin typeface="Courier New" pitchFamily="49" charset="0"/>
                <a:cs typeface="Courier New" pitchFamily="49" charset="0"/>
              </a:rPr>
              <a:t>「コンパイラでこの情報を最適化や単体テストに使ってもいいよ」という処理系依存の動作となる。</a:t>
            </a:r>
            <a:endParaRPr lang="en-US" altLang="ja-JP" sz="3400" smtClean="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コンセプトの階層化</a:t>
            </a:r>
            <a:endParaRPr kumimoji="1" lang="ja-JP" altLang="en-US"/>
          </a:p>
        </p:txBody>
      </p:sp>
      <p:sp>
        <p:nvSpPr>
          <p:cNvPr id="3" name="コンテンツ プレースホルダ 2"/>
          <p:cNvSpPr>
            <a:spLocks noGrp="1"/>
          </p:cNvSpPr>
          <p:nvPr>
            <p:ph idx="1"/>
          </p:nvPr>
        </p:nvSpPr>
        <p:spPr/>
        <p:txBody>
          <a:bodyPr>
            <a:normAutofit fontScale="92500"/>
          </a:bodyPr>
          <a:lstStyle/>
          <a:p>
            <a:pPr>
              <a:buNone/>
            </a:pPr>
            <a:r>
              <a:rPr lang="ja-JP" altLang="en-US" smtClean="0"/>
              <a:t>イテレータは以下のような階層構造を持っている。</a:t>
            </a:r>
            <a:endParaRPr lang="en-US" altLang="ja-JP" smtClean="0"/>
          </a:p>
          <a:p>
            <a:pPr>
              <a:buNone/>
            </a:pPr>
            <a:endParaRPr kumimoji="1" lang="en-US" altLang="ja-JP" sz="1900" smtClean="0"/>
          </a:p>
          <a:p>
            <a:pPr algn="ctr">
              <a:buNone/>
            </a:pPr>
            <a:r>
              <a:rPr lang="en-US" altLang="ja-JP" smtClean="0"/>
              <a:t>Input Iterator</a:t>
            </a:r>
          </a:p>
          <a:p>
            <a:pPr algn="ctr">
              <a:buNone/>
            </a:pPr>
            <a:r>
              <a:rPr lang="ja-JP" altLang="en-US" smtClean="0"/>
              <a:t>↑</a:t>
            </a:r>
            <a:endParaRPr lang="en-US" altLang="ja-JP" smtClean="0"/>
          </a:p>
          <a:p>
            <a:pPr algn="ctr">
              <a:buNone/>
            </a:pPr>
            <a:r>
              <a:rPr lang="en-US" altLang="ja-JP" smtClean="0"/>
              <a:t>Forward Iterator</a:t>
            </a:r>
          </a:p>
          <a:p>
            <a:pPr algn="ctr">
              <a:buNone/>
            </a:pPr>
            <a:r>
              <a:rPr lang="ja-JP" altLang="en-US" smtClean="0"/>
              <a:t>↑</a:t>
            </a:r>
            <a:endParaRPr lang="en-US" altLang="ja-JP" smtClean="0"/>
          </a:p>
          <a:p>
            <a:pPr algn="ctr">
              <a:buNone/>
            </a:pPr>
            <a:r>
              <a:rPr lang="en-US" altLang="ja-JP" smtClean="0"/>
              <a:t>Bidirectional Iterator</a:t>
            </a:r>
          </a:p>
          <a:p>
            <a:pPr algn="ctr">
              <a:buNone/>
            </a:pPr>
            <a:r>
              <a:rPr lang="ja-JP" altLang="en-US" smtClean="0"/>
              <a:t>↑</a:t>
            </a:r>
            <a:endParaRPr lang="en-US" altLang="ja-JP" smtClean="0"/>
          </a:p>
          <a:p>
            <a:pPr algn="ctr">
              <a:buNone/>
            </a:pPr>
            <a:r>
              <a:rPr lang="en-US" altLang="ja-JP" smtClean="0"/>
              <a:t>Random Access Iterator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コンセプトの階層化</a:t>
            </a:r>
            <a:endParaRPr kumimoji="1" lang="ja-JP" altLang="en-US"/>
          </a:p>
        </p:txBody>
      </p:sp>
      <p:sp>
        <p:nvSpPr>
          <p:cNvPr id="3" name="コンテンツ プレースホルダ 2"/>
          <p:cNvSpPr>
            <a:spLocks noGrp="1"/>
          </p:cNvSpPr>
          <p:nvPr>
            <p:ph idx="1"/>
          </p:nvPr>
        </p:nvSpPr>
        <p:spPr>
          <a:xfrm>
            <a:off x="357158" y="1600200"/>
            <a:ext cx="8429684" cy="4525963"/>
          </a:xfrm>
        </p:spPr>
        <p:txBody>
          <a:bodyPr>
            <a:normAutofit lnSpcReduction="10000"/>
          </a:bodyPr>
          <a:lstStyle/>
          <a:p>
            <a:pPr>
              <a:buNone/>
            </a:pPr>
            <a:r>
              <a:rPr kumimoji="1" lang="ja-JP" altLang="en-US" smtClean="0"/>
              <a:t>　</a:t>
            </a:r>
            <a:r>
              <a:rPr kumimoji="1" lang="ja-JP" altLang="en-US" sz="2800" smtClean="0"/>
              <a:t>コンセプトはこのような階層構造を直接表現できる。</a:t>
            </a:r>
            <a:endParaRPr kumimoji="1" lang="en-US" altLang="ja-JP" sz="2800" smtClean="0"/>
          </a:p>
          <a:p>
            <a:pPr>
              <a:buNone/>
            </a:pPr>
            <a:endParaRPr lang="en-US" altLang="ja-JP" sz="1600" smtClean="0"/>
          </a:p>
          <a:p>
            <a:pPr>
              <a:buNone/>
            </a:pPr>
            <a:r>
              <a:rPr kumimoji="1" lang="en-US" altLang="ja-JP" sz="1600" smtClean="0">
                <a:latin typeface="Courier New" pitchFamily="49" charset="0"/>
                <a:cs typeface="Courier New" pitchFamily="49" charset="0"/>
              </a:rPr>
              <a:t>concept InputIterator&lt;class X&gt; {}</a:t>
            </a:r>
          </a:p>
          <a:p>
            <a:pPr>
              <a:buNone/>
            </a:pPr>
            <a:r>
              <a:rPr lang="en-US" altLang="ja-JP" sz="1600" smtClean="0">
                <a:latin typeface="Courier New" pitchFamily="49" charset="0"/>
                <a:cs typeface="Courier New" pitchFamily="49" charset="0"/>
              </a:rPr>
              <a:t>concept ForwardIterator&lt;class X&gt;       : InputIterator&lt;X&gt; {}</a:t>
            </a:r>
          </a:p>
          <a:p>
            <a:pPr>
              <a:buNone/>
            </a:pPr>
            <a:r>
              <a:rPr lang="en-US" altLang="ja-JP" sz="1600" smtClean="0">
                <a:latin typeface="Courier New" pitchFamily="49" charset="0"/>
                <a:cs typeface="Courier New" pitchFamily="49" charset="0"/>
              </a:rPr>
              <a:t>concept BidirectionalIterator&lt;class X&gt; : ForwardIterator&lt;X&gt; {}</a:t>
            </a:r>
          </a:p>
          <a:p>
            <a:pPr>
              <a:buNone/>
            </a:pPr>
            <a:r>
              <a:rPr lang="en-US" altLang="ja-JP" sz="1600" smtClean="0">
                <a:latin typeface="Courier New" pitchFamily="49" charset="0"/>
                <a:cs typeface="Courier New" pitchFamily="49" charset="0"/>
              </a:rPr>
              <a:t>concept RandomAccessIterator&lt;class X&gt;  : BidirectionalIterator&lt;X&gt;{}</a:t>
            </a:r>
          </a:p>
          <a:p>
            <a:pPr>
              <a:buNone/>
            </a:pPr>
            <a:endParaRPr kumimoji="1" lang="en-US" altLang="ja-JP" sz="1600" smtClean="0">
              <a:latin typeface="Courier New" pitchFamily="49" charset="0"/>
              <a:cs typeface="Courier New" pitchFamily="49" charset="0"/>
            </a:endParaRPr>
          </a:p>
          <a:p>
            <a:pPr>
              <a:buNone/>
            </a:pPr>
            <a:r>
              <a:rPr lang="ja-JP" altLang="en-US" sz="1800" smtClean="0">
                <a:latin typeface="Courier New" pitchFamily="49" charset="0"/>
                <a:cs typeface="Courier New" pitchFamily="49" charset="0"/>
              </a:rPr>
              <a:t>これは「</a:t>
            </a:r>
            <a:r>
              <a:rPr lang="ja-JP" altLang="en-US" sz="1800" smtClean="0">
                <a:solidFill>
                  <a:srgbClr val="FF0000"/>
                </a:solidFill>
                <a:latin typeface="Courier New" pitchFamily="49" charset="0"/>
                <a:cs typeface="Courier New" pitchFamily="49" charset="0"/>
              </a:rPr>
              <a:t>コンセプトの継承</a:t>
            </a:r>
            <a:r>
              <a:rPr lang="ja-JP" altLang="en-US" sz="1800" smtClean="0">
                <a:latin typeface="Courier New" pitchFamily="49" charset="0"/>
                <a:cs typeface="Courier New" pitchFamily="49" charset="0"/>
              </a:rPr>
              <a:t>」と見なすことができる。</a:t>
            </a:r>
            <a:endParaRPr lang="en-US" altLang="ja-JP" sz="1800" smtClean="0">
              <a:latin typeface="Courier New" pitchFamily="49" charset="0"/>
              <a:cs typeface="Courier New" pitchFamily="49" charset="0"/>
            </a:endParaRPr>
          </a:p>
          <a:p>
            <a:pPr>
              <a:buNone/>
            </a:pPr>
            <a:r>
              <a:rPr kumimoji="1" lang="ja-JP" altLang="en-US" sz="1800" smtClean="0">
                <a:latin typeface="Courier New" pitchFamily="49" charset="0"/>
                <a:cs typeface="Courier New" pitchFamily="49" charset="0"/>
              </a:rPr>
              <a:t>コンセプトの階層化</a:t>
            </a:r>
            <a:r>
              <a:rPr kumimoji="1" lang="en-US" altLang="ja-JP" sz="1800" smtClean="0">
                <a:latin typeface="Courier New" pitchFamily="49" charset="0"/>
                <a:cs typeface="Courier New" pitchFamily="49" charset="0"/>
              </a:rPr>
              <a:t>(Concept Refinement)</a:t>
            </a:r>
            <a:r>
              <a:rPr kumimoji="1" lang="ja-JP" altLang="en-US" sz="1800" smtClean="0">
                <a:latin typeface="Courier New" pitchFamily="49" charset="0"/>
                <a:cs typeface="Courier New" pitchFamily="49" charset="0"/>
              </a:rPr>
              <a:t>は</a:t>
            </a:r>
            <a:endParaRPr kumimoji="1" lang="en-US" altLang="ja-JP" sz="1800" smtClean="0">
              <a:latin typeface="Courier New" pitchFamily="49" charset="0"/>
              <a:cs typeface="Courier New" pitchFamily="49" charset="0"/>
            </a:endParaRPr>
          </a:p>
          <a:p>
            <a:pPr>
              <a:buNone/>
            </a:pPr>
            <a:r>
              <a:rPr kumimoji="1" lang="ja-JP" altLang="en-US" sz="1800" smtClean="0">
                <a:latin typeface="Courier New" pitchFamily="49" charset="0"/>
                <a:cs typeface="Courier New" pitchFamily="49" charset="0"/>
              </a:rPr>
              <a:t>関連要件</a:t>
            </a:r>
            <a:r>
              <a:rPr kumimoji="1" lang="en-US" altLang="ja-JP" sz="1800" smtClean="0">
                <a:latin typeface="Courier New" pitchFamily="49" charset="0"/>
                <a:cs typeface="Courier New" pitchFamily="49" charset="0"/>
              </a:rPr>
              <a:t>(Associated Requirements)</a:t>
            </a:r>
            <a:r>
              <a:rPr lang="ja-JP" altLang="en-US" sz="1800" smtClean="0">
                <a:latin typeface="Courier New" pitchFamily="49" charset="0"/>
                <a:cs typeface="Courier New" pitchFamily="49" charset="0"/>
              </a:rPr>
              <a:t>と違い、</a:t>
            </a:r>
            <a:endParaRPr lang="en-US" altLang="ja-JP" sz="1800" smtClean="0">
              <a:latin typeface="Courier New" pitchFamily="49" charset="0"/>
              <a:cs typeface="Courier New" pitchFamily="49" charset="0"/>
            </a:endParaRPr>
          </a:p>
          <a:p>
            <a:pPr>
              <a:buNone/>
            </a:pPr>
            <a:r>
              <a:rPr kumimoji="1" lang="ja-JP" altLang="en-US" sz="1800" smtClean="0">
                <a:latin typeface="Courier New" pitchFamily="49" charset="0"/>
                <a:cs typeface="Courier New" pitchFamily="49" charset="0"/>
              </a:rPr>
              <a:t>コンセプトマップにも影響を与える。</a:t>
            </a:r>
            <a:endParaRPr kumimoji="1" lang="en-US" altLang="ja-JP" sz="1800" smtClean="0">
              <a:latin typeface="Courier New" pitchFamily="49" charset="0"/>
              <a:cs typeface="Courier New" pitchFamily="49" charset="0"/>
            </a:endParaRPr>
          </a:p>
          <a:p>
            <a:pPr>
              <a:buNone/>
            </a:pPr>
            <a:endParaRPr lang="en-US" altLang="ja-JP" sz="1600" smtClean="0">
              <a:latin typeface="Courier New" pitchFamily="49" charset="0"/>
              <a:cs typeface="Courier New" pitchFamily="49" charset="0"/>
            </a:endParaRPr>
          </a:p>
          <a:p>
            <a:pPr>
              <a:buNone/>
            </a:pPr>
            <a:r>
              <a:rPr kumimoji="1" lang="ja-JP" altLang="en-US" sz="1600" smtClean="0">
                <a:latin typeface="Courier New" pitchFamily="49" charset="0"/>
                <a:cs typeface="Courier New" pitchFamily="49" charset="0"/>
              </a:rPr>
              <a:t>コンセプトの階層化と関連要件は、継承と包含の関係と同様に</a:t>
            </a:r>
            <a:endParaRPr kumimoji="1" lang="en-US" altLang="ja-JP" sz="1600" smtClean="0">
              <a:latin typeface="Courier New" pitchFamily="49" charset="0"/>
              <a:cs typeface="Courier New" pitchFamily="49" charset="0"/>
            </a:endParaRPr>
          </a:p>
          <a:p>
            <a:pPr>
              <a:buNone/>
            </a:pPr>
            <a:r>
              <a:rPr lang="en-US" altLang="ja-JP" sz="1600" smtClean="0">
                <a:latin typeface="Courier New" pitchFamily="49" charset="0"/>
                <a:cs typeface="Courier New" pitchFamily="49" charset="0"/>
              </a:rPr>
              <a:t>“is_a”</a:t>
            </a:r>
            <a:r>
              <a:rPr lang="ja-JP" altLang="en-US" sz="1600" smtClean="0">
                <a:latin typeface="Courier New" pitchFamily="49" charset="0"/>
                <a:cs typeface="Courier New" pitchFamily="49" charset="0"/>
              </a:rPr>
              <a:t>関係、</a:t>
            </a:r>
            <a:r>
              <a:rPr lang="en-US" altLang="ja-JP" sz="1600" smtClean="0">
                <a:latin typeface="Courier New" pitchFamily="49" charset="0"/>
                <a:cs typeface="Courier New" pitchFamily="49" charset="0"/>
              </a:rPr>
              <a:t>”has-a”</a:t>
            </a:r>
            <a:r>
              <a:rPr lang="ja-JP" altLang="en-US" sz="1600" smtClean="0">
                <a:latin typeface="Courier New" pitchFamily="49" charset="0"/>
                <a:cs typeface="Courier New" pitchFamily="49" charset="0"/>
              </a:rPr>
              <a:t>関係を表す。</a:t>
            </a:r>
            <a:endParaRPr kumimoji="1" lang="ja-JP" altLang="en-US" sz="1600">
              <a:latin typeface="Courier New" pitchFamily="49" charset="0"/>
              <a:cs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コンセプトに基づいたオーバーロード</a:t>
            </a:r>
            <a:endParaRPr kumimoji="1" lang="ja-JP" altLang="en-US"/>
          </a:p>
        </p:txBody>
      </p:sp>
      <p:sp>
        <p:nvSpPr>
          <p:cNvPr id="3" name="コンテンツ プレースホルダ 2"/>
          <p:cNvSpPr>
            <a:spLocks noGrp="1"/>
          </p:cNvSpPr>
          <p:nvPr>
            <p:ph idx="1"/>
          </p:nvPr>
        </p:nvSpPr>
        <p:spPr>
          <a:xfrm>
            <a:off x="357158" y="1052513"/>
            <a:ext cx="8286808" cy="4948255"/>
          </a:xfrm>
        </p:spPr>
        <p:txBody>
          <a:bodyPr/>
          <a:lstStyle/>
          <a:p>
            <a:pPr>
              <a:buNone/>
            </a:pPr>
            <a:r>
              <a:rPr kumimoji="1" lang="en-US" altLang="ja-JP" sz="2800" smtClean="0"/>
              <a:t>C++03</a:t>
            </a:r>
            <a:r>
              <a:rPr kumimoji="1" lang="ja-JP" altLang="en-US" sz="2800" smtClean="0"/>
              <a:t>ではイテレータの分類によるオーバーロードを</a:t>
            </a:r>
            <a:endParaRPr kumimoji="1" lang="en-US" altLang="ja-JP" sz="2800" smtClean="0"/>
          </a:p>
          <a:p>
            <a:pPr>
              <a:buNone/>
            </a:pPr>
            <a:r>
              <a:rPr kumimoji="1" lang="ja-JP" altLang="en-US" sz="2800" smtClean="0"/>
              <a:t>実現するためにタグディスパッチを使用していた。</a:t>
            </a:r>
            <a:endParaRPr kumimoji="1" lang="en-US" altLang="ja-JP" sz="2800" smtClean="0"/>
          </a:p>
          <a:p>
            <a:pPr>
              <a:buNone/>
            </a:pPr>
            <a:endParaRPr kumimoji="1" lang="en-US" altLang="ja-JP" sz="2800" smtClean="0"/>
          </a:p>
          <a:p>
            <a:pPr>
              <a:buNone/>
            </a:pPr>
            <a:r>
              <a:rPr lang="en-US" altLang="ja-JP" sz="2000" smtClean="0">
                <a:latin typeface="Courier New" pitchFamily="49" charset="0"/>
                <a:cs typeface="Courier New" pitchFamily="49" charset="0"/>
              </a:rPr>
              <a:t>1.</a:t>
            </a:r>
            <a:r>
              <a:rPr lang="ja-JP" altLang="en-US" sz="2000" smtClean="0">
                <a:latin typeface="Courier New" pitchFamily="49" charset="0"/>
                <a:cs typeface="Courier New" pitchFamily="49" charset="0"/>
              </a:rPr>
              <a:t>分類用のタグを用意する</a:t>
            </a:r>
            <a:endParaRPr lang="en-US" altLang="ja-JP" sz="2000" smtClean="0">
              <a:latin typeface="Courier New" pitchFamily="49" charset="0"/>
              <a:cs typeface="Courier New" pitchFamily="49" charset="0"/>
            </a:endParaRPr>
          </a:p>
          <a:p>
            <a:pPr>
              <a:buNone/>
            </a:pPr>
            <a:endParaRPr kumimoji="1" lang="en-US" altLang="ja-JP" sz="2000" smtClean="0">
              <a:latin typeface="Courier New" pitchFamily="49" charset="0"/>
              <a:cs typeface="Courier New" pitchFamily="49" charset="0"/>
            </a:endParaRPr>
          </a:p>
          <a:p>
            <a:pPr>
              <a:buNone/>
            </a:pPr>
            <a:r>
              <a:rPr lang="en-US" altLang="ja-JP" sz="1600" smtClean="0">
                <a:latin typeface="Courier New" pitchFamily="49" charset="0"/>
                <a:cs typeface="Courier New" pitchFamily="49" charset="0"/>
              </a:rPr>
              <a:t>struct input_iterator_tag {};</a:t>
            </a:r>
          </a:p>
          <a:p>
            <a:pPr>
              <a:buNone/>
            </a:pPr>
            <a:r>
              <a:rPr lang="en-US" altLang="ja-JP" sz="1600" smtClean="0">
                <a:latin typeface="Courier New" pitchFamily="49" charset="0"/>
                <a:cs typeface="Courier New" pitchFamily="49" charset="0"/>
              </a:rPr>
              <a:t>struct output_iterator_tag {};</a:t>
            </a:r>
          </a:p>
          <a:p>
            <a:pPr>
              <a:buNone/>
            </a:pPr>
            <a:r>
              <a:rPr lang="en-US" altLang="ja-JP" sz="1600" smtClean="0">
                <a:latin typeface="Courier New" pitchFamily="49" charset="0"/>
                <a:cs typeface="Courier New" pitchFamily="49" charset="0"/>
              </a:rPr>
              <a:t>struct forward_iterator_tag       : input_iterator_tag{};</a:t>
            </a:r>
          </a:p>
          <a:p>
            <a:pPr>
              <a:buNone/>
            </a:pPr>
            <a:r>
              <a:rPr lang="en-US" altLang="ja-JP" sz="1600" smtClean="0">
                <a:latin typeface="Courier New" pitchFamily="49" charset="0"/>
                <a:cs typeface="Courier New" pitchFamily="49" charset="0"/>
              </a:rPr>
              <a:t>struct bidirectional_iterator_tag : forward_iterator_tag{};</a:t>
            </a:r>
          </a:p>
          <a:p>
            <a:pPr>
              <a:buNone/>
            </a:pPr>
            <a:r>
              <a:rPr lang="en-US" altLang="ja-JP" sz="1600" smtClean="0">
                <a:latin typeface="Courier New" pitchFamily="49" charset="0"/>
                <a:cs typeface="Courier New" pitchFamily="49" charset="0"/>
              </a:rPr>
              <a:t>struct random_access_iterator_tag : bidirectional_iterator_tag{};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コンセプトに基づいたオーバーロード</a:t>
            </a:r>
            <a:endParaRPr kumimoji="1" lang="ja-JP" altLang="en-US"/>
          </a:p>
        </p:txBody>
      </p:sp>
      <p:sp>
        <p:nvSpPr>
          <p:cNvPr id="3" name="コンテンツ プレースホルダ 2"/>
          <p:cNvSpPr>
            <a:spLocks noGrp="1"/>
          </p:cNvSpPr>
          <p:nvPr>
            <p:ph idx="1"/>
          </p:nvPr>
        </p:nvSpPr>
        <p:spPr/>
        <p:txBody>
          <a:bodyPr/>
          <a:lstStyle/>
          <a:p>
            <a:pPr>
              <a:buNone/>
            </a:pPr>
            <a:r>
              <a:rPr kumimoji="1" lang="en-US" altLang="ja-JP" sz="2400" smtClean="0">
                <a:latin typeface="Courier New" pitchFamily="49" charset="0"/>
                <a:cs typeface="Courier New" pitchFamily="49" charset="0"/>
              </a:rPr>
              <a:t>2.</a:t>
            </a:r>
            <a:r>
              <a:rPr kumimoji="1" lang="ja-JP" altLang="en-US" sz="2400" smtClean="0">
                <a:latin typeface="Courier New" pitchFamily="49" charset="0"/>
                <a:cs typeface="Courier New" pitchFamily="49" charset="0"/>
              </a:rPr>
              <a:t>イテレータのクラスにタグを埋め込む</a:t>
            </a:r>
            <a:endParaRPr kumimoji="1" lang="en-US" altLang="ja-JP" sz="2400" smtClean="0">
              <a:latin typeface="Courier New" pitchFamily="49" charset="0"/>
              <a:cs typeface="Courier New" pitchFamily="49" charset="0"/>
            </a:endParaRPr>
          </a:p>
          <a:p>
            <a:pPr>
              <a:buNone/>
            </a:pPr>
            <a:endParaRPr kumimoji="1" lang="en-US" altLang="ja-JP" sz="24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class vector::iterator(</a:t>
            </a:r>
            <a:r>
              <a:rPr lang="ja-JP" altLang="en-US" sz="1800" smtClean="0">
                <a:latin typeface="Courier New" pitchFamily="49" charset="0"/>
                <a:cs typeface="Courier New" pitchFamily="49" charset="0"/>
              </a:rPr>
              <a:t>仮</a:t>
            </a:r>
            <a:r>
              <a:rPr lang="en-US" altLang="ja-JP" sz="1800" smtClean="0">
                <a:latin typeface="Courier New" pitchFamily="49" charset="0"/>
                <a:cs typeface="Courier New" pitchFamily="49" charset="0"/>
              </a:rPr>
              <a:t>) {</a:t>
            </a:r>
          </a:p>
          <a:p>
            <a:pPr>
              <a:buNone/>
            </a:pPr>
            <a:r>
              <a:rPr lang="en-US" altLang="ja-JP" sz="1800" smtClean="0">
                <a:latin typeface="Courier New" pitchFamily="49" charset="0"/>
                <a:cs typeface="Courier New" pitchFamily="49" charset="0"/>
              </a:rPr>
              <a:t>  typedef </a:t>
            </a:r>
            <a:r>
              <a:rPr lang="en-US" altLang="ja-JP" sz="1800" smtClean="0">
                <a:solidFill>
                  <a:srgbClr val="FF0000"/>
                </a:solidFill>
                <a:latin typeface="Courier New" pitchFamily="49" charset="0"/>
                <a:cs typeface="Courier New" pitchFamily="49" charset="0"/>
              </a:rPr>
              <a:t>random_access_iterator_tag</a:t>
            </a:r>
            <a:r>
              <a:rPr lang="en-US" altLang="ja-JP" sz="1800" smtClean="0">
                <a:latin typeface="Courier New" pitchFamily="49" charset="0"/>
                <a:cs typeface="Courier New" pitchFamily="49" charset="0"/>
              </a:rPr>
              <a:t> iterator_category;</a:t>
            </a:r>
          </a:p>
          <a:p>
            <a:pPr>
              <a:buNone/>
            </a:pPr>
            <a:r>
              <a:rPr kumimoji="1" lang="en-US" altLang="ja-JP" sz="1800" smtClean="0">
                <a:latin typeface="Courier New" pitchFamily="49" charset="0"/>
                <a:cs typeface="Courier New" pitchFamily="49" charset="0"/>
              </a:rPr>
              <a:t>};</a:t>
            </a:r>
          </a:p>
          <a:p>
            <a:pPr>
              <a:buNone/>
            </a:pPr>
            <a:endParaRPr lang="en-US" altLang="ja-JP" sz="1800" smtClean="0">
              <a:latin typeface="Courier New" pitchFamily="49" charset="0"/>
              <a:cs typeface="Courier New" pitchFamily="49" charset="0"/>
            </a:endParaRPr>
          </a:p>
          <a:p>
            <a:pPr>
              <a:buNone/>
            </a:pPr>
            <a:r>
              <a:rPr kumimoji="1" lang="en-US" altLang="ja-JP" sz="1800" smtClean="0">
                <a:latin typeface="Courier New" pitchFamily="49" charset="0"/>
                <a:cs typeface="Courier New" pitchFamily="49" charset="0"/>
              </a:rPr>
              <a:t>class list::iterator(</a:t>
            </a:r>
            <a:r>
              <a:rPr kumimoji="1" lang="ja-JP" altLang="en-US" sz="1800" smtClean="0">
                <a:latin typeface="Courier New" pitchFamily="49" charset="0"/>
                <a:cs typeface="Courier New" pitchFamily="49" charset="0"/>
              </a:rPr>
              <a:t>仮</a:t>
            </a:r>
            <a:r>
              <a:rPr kumimoji="1" lang="en-US" altLang="ja-JP" sz="1800" smtClean="0">
                <a:latin typeface="Courier New" pitchFamily="49" charset="0"/>
                <a:cs typeface="Courier New" pitchFamily="49" charset="0"/>
              </a:rPr>
              <a:t>) {</a:t>
            </a:r>
          </a:p>
          <a:p>
            <a:pPr>
              <a:buNone/>
            </a:pPr>
            <a:r>
              <a:rPr lang="en-US" altLang="ja-JP" sz="1800" smtClean="0">
                <a:latin typeface="Courier New" pitchFamily="49" charset="0"/>
                <a:cs typeface="Courier New" pitchFamily="49" charset="0"/>
              </a:rPr>
              <a:t>  typedef </a:t>
            </a:r>
            <a:r>
              <a:rPr lang="en-US" altLang="ja-JP" sz="1800" smtClean="0">
                <a:solidFill>
                  <a:srgbClr val="FF0000"/>
                </a:solidFill>
                <a:latin typeface="Courier New" pitchFamily="49" charset="0"/>
                <a:cs typeface="Courier New" pitchFamily="49" charset="0"/>
              </a:rPr>
              <a:t>bidirectional_iterator_tag</a:t>
            </a:r>
            <a:r>
              <a:rPr lang="en-US" altLang="ja-JP" sz="1800" smtClean="0">
                <a:latin typeface="Courier New" pitchFamily="49" charset="0"/>
                <a:cs typeface="Courier New" pitchFamily="49" charset="0"/>
              </a:rPr>
              <a:t> iterator_category;</a:t>
            </a:r>
            <a:endParaRPr kumimoji="1"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a:t>
            </a:r>
          </a:p>
          <a:p>
            <a:pPr>
              <a:buNone/>
            </a:pPr>
            <a:endParaRPr kumimoji="1" lang="ja-JP" altLang="en-US" sz="180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コンセプトに基づいたオーバーロード</a:t>
            </a:r>
            <a:endParaRPr kumimoji="1" lang="ja-JP" altLang="en-US"/>
          </a:p>
        </p:txBody>
      </p:sp>
      <p:sp>
        <p:nvSpPr>
          <p:cNvPr id="3" name="コンテンツ プレースホルダ 2"/>
          <p:cNvSpPr>
            <a:spLocks noGrp="1"/>
          </p:cNvSpPr>
          <p:nvPr>
            <p:ph idx="1"/>
          </p:nvPr>
        </p:nvSpPr>
        <p:spPr/>
        <p:txBody>
          <a:bodyPr/>
          <a:lstStyle/>
          <a:p>
            <a:pPr>
              <a:buNone/>
            </a:pPr>
            <a:r>
              <a:rPr kumimoji="1" lang="en-US" altLang="ja-JP" smtClean="0"/>
              <a:t>3. </a:t>
            </a:r>
            <a:r>
              <a:rPr kumimoji="1" lang="ja-JP" altLang="en-US" smtClean="0"/>
              <a:t>タグを返すメタ関数を用意する</a:t>
            </a:r>
            <a:endParaRPr kumimoji="1" lang="en-US" altLang="ja-JP" smtClean="0"/>
          </a:p>
          <a:p>
            <a:pPr>
              <a:buNone/>
            </a:pPr>
            <a:endParaRPr lang="en-US" altLang="ja-JP" smtClean="0"/>
          </a:p>
          <a:p>
            <a:pPr>
              <a:buNone/>
            </a:pPr>
            <a:r>
              <a:rPr kumimoji="1" lang="en-US" altLang="ja-JP" sz="1600" smtClean="0">
                <a:latin typeface="Courier New" pitchFamily="49" charset="0"/>
                <a:cs typeface="Courier New" pitchFamily="49" charset="0"/>
              </a:rPr>
              <a:t>template &lt;class Iterator&gt;</a:t>
            </a:r>
          </a:p>
          <a:p>
            <a:pPr>
              <a:buNone/>
            </a:pPr>
            <a:r>
              <a:rPr lang="en-US" altLang="ja-JP" sz="1600" smtClean="0">
                <a:latin typeface="Courier New" pitchFamily="49" charset="0"/>
                <a:cs typeface="Courier New" pitchFamily="49" charset="0"/>
              </a:rPr>
              <a:t>struct iterator_traits {</a:t>
            </a:r>
          </a:p>
          <a:p>
            <a:pPr>
              <a:buNone/>
            </a:pPr>
            <a:r>
              <a:rPr lang="en-US" altLang="ja-JP" sz="1600" smtClean="0">
                <a:latin typeface="Courier New" pitchFamily="49" charset="0"/>
                <a:cs typeface="Courier New" pitchFamily="49" charset="0"/>
              </a:rPr>
              <a:t>  ...</a:t>
            </a:r>
          </a:p>
          <a:p>
            <a:pPr>
              <a:buNone/>
            </a:pPr>
            <a:r>
              <a:rPr lang="en-US" altLang="ja-JP" sz="1600" smtClean="0">
                <a:latin typeface="Courier New" pitchFamily="49" charset="0"/>
                <a:cs typeface="Courier New" pitchFamily="49" charset="0"/>
              </a:rPr>
              <a:t>  typedef </a:t>
            </a:r>
            <a:r>
              <a:rPr lang="en-US" altLang="ja-JP" sz="1600" smtClean="0">
                <a:solidFill>
                  <a:srgbClr val="FF0000"/>
                </a:solidFill>
                <a:latin typeface="Courier New" pitchFamily="49" charset="0"/>
                <a:cs typeface="Courier New" pitchFamily="49" charset="0"/>
              </a:rPr>
              <a:t>typename Iterator::iterator_category </a:t>
            </a:r>
            <a:r>
              <a:rPr lang="en-US" altLang="ja-JP" sz="1600" smtClean="0">
                <a:latin typeface="Courier New" pitchFamily="49" charset="0"/>
                <a:cs typeface="Courier New" pitchFamily="49" charset="0"/>
              </a:rPr>
              <a:t>iterator_category;</a:t>
            </a:r>
          </a:p>
          <a:p>
            <a:pPr>
              <a:buNone/>
            </a:pPr>
            <a:r>
              <a:rPr kumimoji="1" lang="en-US" altLang="ja-JP" sz="1600" smtClean="0">
                <a:latin typeface="Courier New" pitchFamily="49" charset="0"/>
                <a:cs typeface="Courier New" pitchFamily="49" charset="0"/>
              </a:rPr>
              <a:t>};</a:t>
            </a:r>
          </a:p>
          <a:p>
            <a:pPr>
              <a:buNone/>
            </a:pPr>
            <a:endParaRPr lang="en-US" altLang="ja-JP" sz="1600" smtClean="0">
              <a:latin typeface="Courier New" pitchFamily="49" charset="0"/>
              <a:cs typeface="Courier New" pitchFamily="49" charset="0"/>
            </a:endParaRPr>
          </a:p>
          <a:p>
            <a:pPr>
              <a:buNone/>
            </a:pPr>
            <a:r>
              <a:rPr kumimoji="1" lang="en-US" altLang="ja-JP" sz="1600" smtClean="0">
                <a:latin typeface="Courier New" pitchFamily="49" charset="0"/>
                <a:cs typeface="Courier New" pitchFamily="49" charset="0"/>
              </a:rPr>
              <a:t>template &lt;class T&gt;</a:t>
            </a:r>
          </a:p>
          <a:p>
            <a:pPr>
              <a:buNone/>
            </a:pPr>
            <a:r>
              <a:rPr lang="en-US" altLang="ja-JP" sz="1600" smtClean="0">
                <a:latin typeface="Courier New" pitchFamily="49" charset="0"/>
                <a:cs typeface="Courier New" pitchFamily="49" charset="0"/>
              </a:rPr>
              <a:t>struct iterator_traits&lt;T*&gt; {</a:t>
            </a:r>
          </a:p>
          <a:p>
            <a:pPr>
              <a:buNone/>
            </a:pPr>
            <a:r>
              <a:rPr lang="en-US" altLang="ja-JP" sz="1600" smtClean="0">
                <a:latin typeface="Courier New" pitchFamily="49" charset="0"/>
                <a:cs typeface="Courier New" pitchFamily="49" charset="0"/>
              </a:rPr>
              <a:t>  ...</a:t>
            </a:r>
          </a:p>
          <a:p>
            <a:pPr>
              <a:buNone/>
            </a:pPr>
            <a:r>
              <a:rPr lang="en-US" altLang="ja-JP" sz="1600" smtClean="0">
                <a:latin typeface="Courier New" pitchFamily="49" charset="0"/>
                <a:cs typeface="Courier New" pitchFamily="49" charset="0"/>
              </a:rPr>
              <a:t>  typedef </a:t>
            </a:r>
            <a:r>
              <a:rPr lang="en-US" altLang="ja-JP" sz="1600" smtClean="0">
                <a:solidFill>
                  <a:srgbClr val="FF0000"/>
                </a:solidFill>
                <a:latin typeface="Courier New" pitchFamily="49" charset="0"/>
                <a:cs typeface="Courier New" pitchFamily="49" charset="0"/>
              </a:rPr>
              <a:t>random_access_iterator_tag</a:t>
            </a:r>
            <a:r>
              <a:rPr lang="en-US" altLang="ja-JP" sz="1600" smtClean="0">
                <a:latin typeface="Courier New" pitchFamily="49" charset="0"/>
                <a:cs typeface="Courier New" pitchFamily="49" charset="0"/>
              </a:rPr>
              <a:t> iterator_category;</a:t>
            </a:r>
          </a:p>
          <a:p>
            <a:pPr>
              <a:buNone/>
            </a:pPr>
            <a:r>
              <a:rPr kumimoji="1" lang="en-US" altLang="ja-JP" sz="1600" smtClean="0">
                <a:latin typeface="Courier New" pitchFamily="49" charset="0"/>
                <a:cs typeface="Courier New" pitchFamily="49" charset="0"/>
              </a:rPr>
              <a:t>};</a:t>
            </a:r>
          </a:p>
          <a:p>
            <a:pPr>
              <a:buNone/>
            </a:pPr>
            <a:r>
              <a:rPr lang="en-US" altLang="ja-JP" sz="1600" smtClean="0">
                <a:latin typeface="Courier New" pitchFamily="49" charset="0"/>
                <a:cs typeface="Courier New" pitchFamily="49" charset="0"/>
              </a:rPr>
              <a:t>// </a:t>
            </a:r>
            <a:r>
              <a:rPr lang="ja-JP" altLang="en-US" sz="1600" smtClean="0">
                <a:latin typeface="Courier New" pitchFamily="49" charset="0"/>
                <a:cs typeface="Courier New" pitchFamily="49" charset="0"/>
              </a:rPr>
              <a:t>ポインタはランダムアクセスイテレータとして扱う</a:t>
            </a:r>
            <a:endParaRPr kumimoji="1" lang="ja-JP" altLang="en-US" sz="160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コンセプトに基づいたオーバーロード</a:t>
            </a:r>
            <a:endParaRPr kumimoji="1" lang="ja-JP" altLang="en-US"/>
          </a:p>
        </p:txBody>
      </p:sp>
      <p:sp>
        <p:nvSpPr>
          <p:cNvPr id="3" name="コンテンツ プレースホルダ 2"/>
          <p:cNvSpPr>
            <a:spLocks noGrp="1"/>
          </p:cNvSpPr>
          <p:nvPr>
            <p:ph idx="1"/>
          </p:nvPr>
        </p:nvSpPr>
        <p:spPr>
          <a:xfrm>
            <a:off x="357158" y="1052513"/>
            <a:ext cx="8286808" cy="4948255"/>
          </a:xfrm>
        </p:spPr>
        <p:txBody>
          <a:bodyPr/>
          <a:lstStyle/>
          <a:p>
            <a:pPr>
              <a:buNone/>
            </a:pPr>
            <a:r>
              <a:rPr kumimoji="1" lang="en-US" altLang="ja-JP" smtClean="0"/>
              <a:t>4. </a:t>
            </a:r>
            <a:r>
              <a:rPr kumimoji="1" lang="ja-JP" altLang="en-US" smtClean="0"/>
              <a:t>タグでオーバーロードする</a:t>
            </a:r>
            <a:endParaRPr kumimoji="1" lang="en-US" altLang="ja-JP" smtClean="0"/>
          </a:p>
          <a:p>
            <a:pPr>
              <a:buNone/>
            </a:pPr>
            <a:endParaRPr lang="en-US" altLang="ja-JP" sz="2000" smtClean="0"/>
          </a:p>
          <a:p>
            <a:pPr>
              <a:buNone/>
            </a:pPr>
            <a:r>
              <a:rPr kumimoji="1" lang="en-US" altLang="ja-JP" sz="1200" smtClean="0">
                <a:latin typeface="Courier New" pitchFamily="49" charset="0"/>
                <a:cs typeface="Courier New" pitchFamily="49" charset="0"/>
              </a:rPr>
              <a:t>template &lt;class InputIter, class Distance&gt;</a:t>
            </a:r>
          </a:p>
          <a:p>
            <a:pPr>
              <a:buNone/>
            </a:pPr>
            <a:r>
              <a:rPr lang="en-US" altLang="ja-JP" sz="1200" smtClean="0">
                <a:latin typeface="Courier New" pitchFamily="49" charset="0"/>
                <a:cs typeface="Courier New" pitchFamily="49" charset="0"/>
              </a:rPr>
              <a:t>void _advance(InputIter first, InputIter last, Distance n, </a:t>
            </a:r>
            <a:r>
              <a:rPr lang="en-US" altLang="ja-JP" sz="1200" smtClean="0">
                <a:solidFill>
                  <a:srgbClr val="FF0000"/>
                </a:solidFill>
                <a:latin typeface="Courier New" pitchFamily="49" charset="0"/>
                <a:cs typeface="Courier New" pitchFamily="49" charset="0"/>
              </a:rPr>
              <a:t>input_iterator_tag</a:t>
            </a:r>
            <a:r>
              <a:rPr lang="en-US" altLang="ja-JP" sz="1200" smtClean="0">
                <a:latin typeface="Courier New" pitchFamily="49" charset="0"/>
                <a:cs typeface="Courier New" pitchFamily="49" charset="0"/>
              </a:rPr>
              <a:t>);</a:t>
            </a:r>
          </a:p>
          <a:p>
            <a:pPr>
              <a:buNone/>
            </a:pPr>
            <a:endParaRPr kumimoji="1" lang="en-US" altLang="ja-JP" sz="1200" smtClean="0">
              <a:latin typeface="Courier New" pitchFamily="49" charset="0"/>
              <a:cs typeface="Courier New" pitchFamily="49" charset="0"/>
            </a:endParaRPr>
          </a:p>
          <a:p>
            <a:pPr>
              <a:buNone/>
            </a:pPr>
            <a:r>
              <a:rPr lang="en-US" altLang="ja-JP" sz="1200" smtClean="0">
                <a:latin typeface="Courier New" pitchFamily="49" charset="0"/>
                <a:cs typeface="Courier New" pitchFamily="49" charset="0"/>
              </a:rPr>
              <a:t>template &lt;class ForwardIter, class Distance&gt;</a:t>
            </a:r>
          </a:p>
          <a:p>
            <a:pPr>
              <a:buNone/>
            </a:pPr>
            <a:r>
              <a:rPr kumimoji="1" lang="en-US" altLang="ja-JP" sz="1200" smtClean="0">
                <a:latin typeface="Courier New" pitchFamily="49" charset="0"/>
                <a:cs typeface="Courier New" pitchFamily="49" charset="0"/>
              </a:rPr>
              <a:t>void _advance(ForwardIter first, ForwardIter last, Distance n, </a:t>
            </a:r>
            <a:r>
              <a:rPr kumimoji="1" lang="en-US" altLang="ja-JP" sz="1200" smtClean="0">
                <a:solidFill>
                  <a:srgbClr val="FF0000"/>
                </a:solidFill>
                <a:latin typeface="Courier New" pitchFamily="49" charset="0"/>
                <a:cs typeface="Courier New" pitchFamily="49" charset="0"/>
              </a:rPr>
              <a:t>forward_iterator_tag</a:t>
            </a:r>
            <a:r>
              <a:rPr kumimoji="1" lang="en-US" altLang="ja-JP" sz="1200" smtClean="0">
                <a:latin typeface="Courier New" pitchFamily="49" charset="0"/>
                <a:cs typeface="Courier New" pitchFamily="49" charset="0"/>
              </a:rPr>
              <a:t>);</a:t>
            </a:r>
          </a:p>
          <a:p>
            <a:pPr>
              <a:buNone/>
            </a:pPr>
            <a:endParaRPr lang="en-US" altLang="ja-JP" sz="1200" smtClean="0">
              <a:latin typeface="Courier New" pitchFamily="49" charset="0"/>
              <a:cs typeface="Courier New" pitchFamily="49" charset="0"/>
            </a:endParaRPr>
          </a:p>
          <a:p>
            <a:pPr>
              <a:buNone/>
            </a:pPr>
            <a:r>
              <a:rPr kumimoji="1" lang="en-US" altLang="ja-JP" sz="1200" smtClean="0">
                <a:latin typeface="Courier New" pitchFamily="49" charset="0"/>
                <a:cs typeface="Courier New" pitchFamily="49" charset="0"/>
              </a:rPr>
              <a:t>template &lt;class BidIter, class Distance&gt;</a:t>
            </a:r>
          </a:p>
          <a:p>
            <a:pPr>
              <a:buNone/>
            </a:pPr>
            <a:r>
              <a:rPr lang="en-US" altLang="ja-JP" sz="1200" smtClean="0">
                <a:latin typeface="Courier New" pitchFamily="49" charset="0"/>
                <a:cs typeface="Courier New" pitchFamily="49" charset="0"/>
              </a:rPr>
              <a:t>void _advance(BidIter first, BidIter last, Distance n, </a:t>
            </a:r>
            <a:r>
              <a:rPr lang="en-US" altLang="ja-JP" sz="1200" smtClean="0">
                <a:solidFill>
                  <a:srgbClr val="FF0000"/>
                </a:solidFill>
                <a:latin typeface="Courier New" pitchFamily="49" charset="0"/>
                <a:cs typeface="Courier New" pitchFamily="49" charset="0"/>
              </a:rPr>
              <a:t>bidirectional_iterator_tag</a:t>
            </a:r>
            <a:r>
              <a:rPr lang="en-US" altLang="ja-JP" sz="1200" smtClean="0">
                <a:latin typeface="Courier New" pitchFamily="49" charset="0"/>
                <a:cs typeface="Courier New" pitchFamily="49" charset="0"/>
              </a:rPr>
              <a:t>);</a:t>
            </a:r>
          </a:p>
          <a:p>
            <a:pPr>
              <a:buNone/>
            </a:pPr>
            <a:endParaRPr kumimoji="1" lang="en-US" altLang="ja-JP" sz="1200" smtClean="0">
              <a:latin typeface="Courier New" pitchFamily="49" charset="0"/>
              <a:cs typeface="Courier New" pitchFamily="49" charset="0"/>
            </a:endParaRPr>
          </a:p>
          <a:p>
            <a:pPr>
              <a:buNone/>
            </a:pPr>
            <a:r>
              <a:rPr lang="en-US" altLang="ja-JP" sz="1200" smtClean="0">
                <a:latin typeface="Courier New" pitchFamily="49" charset="0"/>
                <a:cs typeface="Courier New" pitchFamily="49" charset="0"/>
              </a:rPr>
              <a:t>template &lt;class RAIter, class Distance&gt;</a:t>
            </a:r>
          </a:p>
          <a:p>
            <a:pPr>
              <a:buNone/>
            </a:pPr>
            <a:r>
              <a:rPr kumimoji="1" lang="en-US" altLang="ja-JP" sz="1200" smtClean="0">
                <a:latin typeface="Courier New" pitchFamily="49" charset="0"/>
                <a:cs typeface="Courier New" pitchFamily="49" charset="0"/>
              </a:rPr>
              <a:t>void _advance(RAIter first, RAIter last, Distance n, </a:t>
            </a:r>
            <a:r>
              <a:rPr kumimoji="1" lang="en-US" altLang="ja-JP" sz="1200" smtClean="0">
                <a:solidFill>
                  <a:srgbClr val="FF0000"/>
                </a:solidFill>
                <a:latin typeface="Courier New" pitchFamily="49" charset="0"/>
                <a:cs typeface="Courier New" pitchFamily="49" charset="0"/>
              </a:rPr>
              <a:t>random_access_iterator_tag</a:t>
            </a:r>
            <a:r>
              <a:rPr kumimoji="1" lang="en-US" altLang="ja-JP" sz="1200" smtClean="0">
                <a:latin typeface="Courier New" pitchFamily="49" charset="0"/>
                <a:cs typeface="Courier New" pitchFamily="49" charset="0"/>
              </a:rPr>
              <a:t>);</a:t>
            </a:r>
          </a:p>
          <a:p>
            <a:pPr>
              <a:buNone/>
            </a:pPr>
            <a:endParaRPr kumimoji="1" lang="en-US" altLang="ja-JP" sz="1200" smtClean="0">
              <a:latin typeface="Courier New" pitchFamily="49" charset="0"/>
              <a:cs typeface="Courier New" pitchFamily="49" charset="0"/>
            </a:endParaRPr>
          </a:p>
          <a:p>
            <a:pPr>
              <a:buNone/>
            </a:pPr>
            <a:r>
              <a:rPr lang="en-US" altLang="ja-JP" sz="1200" smtClean="0">
                <a:latin typeface="Courier New" pitchFamily="49" charset="0"/>
                <a:cs typeface="Courier New" pitchFamily="49" charset="0"/>
              </a:rPr>
              <a:t>template &lt;class Iterator class Distance&gt;</a:t>
            </a:r>
          </a:p>
          <a:p>
            <a:pPr>
              <a:buNone/>
            </a:pPr>
            <a:r>
              <a:rPr kumimoji="1" lang="en-US" altLang="ja-JP" sz="1200" smtClean="0">
                <a:latin typeface="Courier New" pitchFamily="49" charset="0"/>
                <a:cs typeface="Courier New" pitchFamily="49" charset="0"/>
              </a:rPr>
              <a:t>void advance(Iterator first, Iterator last, Distance n)</a:t>
            </a:r>
          </a:p>
          <a:p>
            <a:pPr>
              <a:buNone/>
            </a:pPr>
            <a:r>
              <a:rPr lang="en-US" altLang="ja-JP" sz="1200" smtClean="0">
                <a:latin typeface="Courier New" pitchFamily="49" charset="0"/>
                <a:cs typeface="Courier New" pitchFamily="49" charset="0"/>
              </a:rPr>
              <a:t>{</a:t>
            </a:r>
          </a:p>
          <a:p>
            <a:pPr>
              <a:buNone/>
            </a:pPr>
            <a:r>
              <a:rPr lang="en-US" altLang="ja-JP" sz="1200" smtClean="0">
                <a:latin typeface="Courier New" pitchFamily="49" charset="0"/>
                <a:cs typeface="Courier New" pitchFamily="49" charset="0"/>
              </a:rPr>
              <a:t>  _advance(first, last, typename iterator_traits&lt;Iterator&gt;::</a:t>
            </a:r>
            <a:r>
              <a:rPr lang="en-US" altLang="ja-JP" sz="1200" smtClean="0">
                <a:solidFill>
                  <a:srgbClr val="FF0000"/>
                </a:solidFill>
                <a:latin typeface="Courier New" pitchFamily="49" charset="0"/>
                <a:cs typeface="Courier New" pitchFamily="49" charset="0"/>
              </a:rPr>
              <a:t>iterator_category()</a:t>
            </a:r>
            <a:r>
              <a:rPr lang="en-US" altLang="ja-JP" sz="1200" smtClean="0">
                <a:latin typeface="Courier New" pitchFamily="49" charset="0"/>
                <a:cs typeface="Courier New" pitchFamily="49" charset="0"/>
              </a:rPr>
              <a:t>);</a:t>
            </a:r>
          </a:p>
          <a:p>
            <a:pPr>
              <a:buNone/>
            </a:pPr>
            <a:r>
              <a:rPr kumimoji="1" lang="en-US" altLang="ja-JP" sz="1200" smtClean="0">
                <a:latin typeface="Courier New" pitchFamily="49" charset="0"/>
                <a:cs typeface="Courier New" pitchFamily="49" charset="0"/>
              </a:rPr>
              <a:t>}</a:t>
            </a:r>
            <a:endParaRPr kumimoji="1" lang="ja-JP" altLang="en-US" sz="1200">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コンセプトに基づいたオーバーロード</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z="2400" smtClean="0"/>
              <a:t>タグディスパッチによるオーバーロードはとてもめんどくさかった。</a:t>
            </a:r>
            <a:endParaRPr kumimoji="1" lang="en-US" altLang="ja-JP" sz="2400" smtClean="0"/>
          </a:p>
          <a:p>
            <a:pPr>
              <a:buNone/>
            </a:pPr>
            <a:r>
              <a:rPr lang="ja-JP" altLang="en-US" sz="2400" smtClean="0"/>
              <a:t>コンセプトを使えばこれだけで済む。</a:t>
            </a:r>
            <a:endParaRPr lang="en-US" altLang="ja-JP" sz="2400" smtClean="0"/>
          </a:p>
          <a:p>
            <a:pPr>
              <a:buNone/>
            </a:pPr>
            <a:endParaRPr kumimoji="1" lang="en-US" altLang="ja-JP" sz="1800" smtClean="0"/>
          </a:p>
          <a:p>
            <a:pPr>
              <a:buNone/>
            </a:pPr>
            <a:r>
              <a:rPr lang="en-US" altLang="ja-JP" sz="1800" smtClean="0">
                <a:latin typeface="Courier New" pitchFamily="49" charset="0"/>
                <a:cs typeface="Courier New" pitchFamily="49" charset="0"/>
              </a:rPr>
              <a:t>template &lt;</a:t>
            </a:r>
            <a:r>
              <a:rPr lang="en-US" altLang="ja-JP" sz="1800" smtClean="0">
                <a:solidFill>
                  <a:srgbClr val="FF0000"/>
                </a:solidFill>
                <a:latin typeface="Courier New" pitchFamily="49" charset="0"/>
                <a:cs typeface="Courier New" pitchFamily="49" charset="0"/>
              </a:rPr>
              <a:t>InputIterator</a:t>
            </a:r>
            <a:r>
              <a:rPr lang="en-US" altLang="ja-JP" sz="1800" smtClean="0">
                <a:latin typeface="Courier New" pitchFamily="49" charset="0"/>
                <a:cs typeface="Courier New" pitchFamily="49" charset="0"/>
              </a:rPr>
              <a:t> Iter, class Distance&gt;</a:t>
            </a:r>
          </a:p>
          <a:p>
            <a:pPr>
              <a:buNone/>
            </a:pPr>
            <a:r>
              <a:rPr kumimoji="1" lang="en-US" altLang="ja-JP" sz="1800" smtClean="0">
                <a:latin typeface="Courier New" pitchFamily="49" charset="0"/>
                <a:cs typeface="Courier New" pitchFamily="49" charset="0"/>
              </a:rPr>
              <a:t>void advance(Iter first, Iter last, Distance n);</a:t>
            </a:r>
          </a:p>
          <a:p>
            <a:pPr>
              <a:buNone/>
            </a:pPr>
            <a:endParaRPr lang="en-US" altLang="ja-JP" sz="1800" smtClean="0">
              <a:latin typeface="Courier New" pitchFamily="49" charset="0"/>
              <a:cs typeface="Courier New" pitchFamily="49" charset="0"/>
            </a:endParaRPr>
          </a:p>
          <a:p>
            <a:pPr>
              <a:buNone/>
            </a:pPr>
            <a:r>
              <a:rPr kumimoji="1" lang="en-US" altLang="ja-JP" sz="1800" smtClean="0">
                <a:latin typeface="Courier New" pitchFamily="49" charset="0"/>
                <a:cs typeface="Courier New" pitchFamily="49" charset="0"/>
              </a:rPr>
              <a:t>template &lt;</a:t>
            </a:r>
            <a:r>
              <a:rPr kumimoji="1" lang="en-US" altLang="ja-JP" sz="1800" smtClean="0">
                <a:solidFill>
                  <a:srgbClr val="FF0000"/>
                </a:solidFill>
                <a:latin typeface="Courier New" pitchFamily="49" charset="0"/>
                <a:cs typeface="Courier New" pitchFamily="49" charset="0"/>
              </a:rPr>
              <a:t>ForwardIterator</a:t>
            </a:r>
            <a:r>
              <a:rPr kumimoji="1" lang="en-US" altLang="ja-JP" sz="1800" smtClean="0">
                <a:latin typeface="Courier New" pitchFamily="49" charset="0"/>
                <a:cs typeface="Courier New" pitchFamily="49" charset="0"/>
              </a:rPr>
              <a:t> Iter, class Distance&gt;</a:t>
            </a:r>
          </a:p>
          <a:p>
            <a:pPr>
              <a:buNone/>
            </a:pPr>
            <a:r>
              <a:rPr lang="en-US" altLang="ja-JP" sz="1800" smtClean="0">
                <a:latin typeface="Courier New" pitchFamily="49" charset="0"/>
                <a:cs typeface="Courier New" pitchFamily="49" charset="0"/>
              </a:rPr>
              <a:t>void advance(Iter first, Iter last, Distance n);</a:t>
            </a:r>
          </a:p>
          <a:p>
            <a:pPr>
              <a:buNone/>
            </a:pPr>
            <a:endParaRPr kumimoji="1"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template &lt;</a:t>
            </a:r>
            <a:r>
              <a:rPr lang="en-US" altLang="ja-JP" sz="1800" smtClean="0">
                <a:solidFill>
                  <a:srgbClr val="FF0000"/>
                </a:solidFill>
                <a:latin typeface="Courier New" pitchFamily="49" charset="0"/>
                <a:cs typeface="Courier New" pitchFamily="49" charset="0"/>
              </a:rPr>
              <a:t>BidirectionalIterator</a:t>
            </a:r>
            <a:r>
              <a:rPr lang="en-US" altLang="ja-JP" sz="1800" smtClean="0">
                <a:latin typeface="Courier New" pitchFamily="49" charset="0"/>
                <a:cs typeface="Courier New" pitchFamily="49" charset="0"/>
              </a:rPr>
              <a:t> Iter, class Distance&gt;</a:t>
            </a:r>
          </a:p>
          <a:p>
            <a:pPr>
              <a:buNone/>
            </a:pPr>
            <a:r>
              <a:rPr kumimoji="1" lang="en-US" altLang="ja-JP" sz="1800" smtClean="0">
                <a:latin typeface="Courier New" pitchFamily="49" charset="0"/>
                <a:cs typeface="Courier New" pitchFamily="49" charset="0"/>
              </a:rPr>
              <a:t>void advance(Iter first, Iter last, Distance n);</a:t>
            </a:r>
          </a:p>
          <a:p>
            <a:pPr>
              <a:buNone/>
            </a:pPr>
            <a:endParaRPr lang="en-US" altLang="ja-JP" sz="1800" smtClean="0">
              <a:latin typeface="Courier New" pitchFamily="49" charset="0"/>
              <a:cs typeface="Courier New" pitchFamily="49" charset="0"/>
            </a:endParaRPr>
          </a:p>
          <a:p>
            <a:pPr>
              <a:buNone/>
            </a:pPr>
            <a:r>
              <a:rPr kumimoji="1" lang="en-US" altLang="ja-JP" sz="1800" smtClean="0">
                <a:latin typeface="Courier New" pitchFamily="49" charset="0"/>
                <a:cs typeface="Courier New" pitchFamily="49" charset="0"/>
              </a:rPr>
              <a:t>template &lt;</a:t>
            </a:r>
            <a:r>
              <a:rPr kumimoji="1" lang="en-US" altLang="ja-JP" sz="1800" smtClean="0">
                <a:solidFill>
                  <a:srgbClr val="FF0000"/>
                </a:solidFill>
                <a:latin typeface="Courier New" pitchFamily="49" charset="0"/>
                <a:cs typeface="Courier New" pitchFamily="49" charset="0"/>
              </a:rPr>
              <a:t>RandomAccessIterator</a:t>
            </a:r>
            <a:r>
              <a:rPr kumimoji="1" lang="en-US" altLang="ja-JP" sz="1800" smtClean="0">
                <a:latin typeface="Courier New" pitchFamily="49" charset="0"/>
                <a:cs typeface="Courier New" pitchFamily="49" charset="0"/>
              </a:rPr>
              <a:t> Iter, class Distance&gt;</a:t>
            </a:r>
          </a:p>
          <a:p>
            <a:pPr>
              <a:buNone/>
            </a:pPr>
            <a:r>
              <a:rPr lang="en-US" altLang="ja-JP" sz="1800" smtClean="0">
                <a:latin typeface="Courier New" pitchFamily="49" charset="0"/>
                <a:cs typeface="Courier New" pitchFamily="49" charset="0"/>
              </a:rPr>
              <a:t>void advance(Iter first, Iter last, Distance n);</a:t>
            </a:r>
            <a:endParaRPr kumimoji="1" lang="ja-JP" altLang="en-US" sz="1800">
              <a:latin typeface="Courier New" pitchFamily="49" charset="0"/>
              <a:cs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コンセプトに基づいたオーバーロード</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z="2400" smtClean="0"/>
              <a:t>型特性によるオーバーロードは</a:t>
            </a:r>
            <a:endParaRPr kumimoji="1" lang="en-US" altLang="ja-JP" sz="2400" smtClean="0"/>
          </a:p>
          <a:p>
            <a:pPr>
              <a:buNone/>
            </a:pPr>
            <a:r>
              <a:rPr kumimoji="1" lang="en-US" altLang="ja-JP" sz="2400" smtClean="0"/>
              <a:t>C++03</a:t>
            </a:r>
            <a:r>
              <a:rPr kumimoji="1" lang="ja-JP" altLang="en-US" sz="2400" smtClean="0"/>
              <a:t>では</a:t>
            </a:r>
            <a:r>
              <a:rPr kumimoji="1" lang="en-US" altLang="ja-JP" sz="2400" smtClean="0"/>
              <a:t>SFINAE(</a:t>
            </a:r>
            <a:r>
              <a:rPr lang="en-US" altLang="ja-JP" sz="2400" smtClean="0"/>
              <a:t>Substitution Failure Is Not An Error)</a:t>
            </a:r>
            <a:r>
              <a:rPr kumimoji="1" lang="ja-JP" altLang="en-US" sz="2400" smtClean="0"/>
              <a:t>を</a:t>
            </a:r>
            <a:endParaRPr kumimoji="1" lang="en-US" altLang="ja-JP" sz="2400" smtClean="0"/>
          </a:p>
          <a:p>
            <a:pPr>
              <a:buNone/>
            </a:pPr>
            <a:r>
              <a:rPr kumimoji="1" lang="ja-JP" altLang="en-US" sz="2400" smtClean="0"/>
              <a:t>使用していた</a:t>
            </a:r>
            <a:endParaRPr kumimoji="1" lang="en-US" altLang="ja-JP" sz="2400" smtClean="0"/>
          </a:p>
          <a:p>
            <a:pPr>
              <a:buNone/>
            </a:pPr>
            <a:endParaRPr lang="en-US" altLang="ja-JP" sz="2400" smtClean="0"/>
          </a:p>
          <a:p>
            <a:pPr>
              <a:buNone/>
            </a:pPr>
            <a:r>
              <a:rPr lang="en-US" altLang="ja-JP" sz="2000" smtClean="0">
                <a:latin typeface="Courier New" pitchFamily="49" charset="0"/>
                <a:cs typeface="Courier New" pitchFamily="49" charset="0"/>
              </a:rPr>
              <a:t>// </a:t>
            </a:r>
            <a:r>
              <a:rPr lang="ja-JP" altLang="en-US" sz="2000" smtClean="0">
                <a:latin typeface="Courier New" pitchFamily="49" charset="0"/>
                <a:cs typeface="Courier New" pitchFamily="49" charset="0"/>
              </a:rPr>
              <a:t>整数型</a:t>
            </a:r>
            <a:endParaRPr lang="en-US" altLang="ja-JP" sz="2000" smtClean="0">
              <a:latin typeface="Courier New" pitchFamily="49" charset="0"/>
              <a:cs typeface="Courier New" pitchFamily="49" charset="0"/>
            </a:endParaRPr>
          </a:p>
          <a:p>
            <a:pPr>
              <a:buNone/>
            </a:pPr>
            <a:r>
              <a:rPr kumimoji="1" lang="en-US" altLang="ja-JP" sz="1600" smtClean="0">
                <a:latin typeface="Courier New" pitchFamily="49" charset="0"/>
                <a:cs typeface="Courier New" pitchFamily="49" charset="0"/>
              </a:rPr>
              <a:t>template &lt;class T&gt;</a:t>
            </a:r>
          </a:p>
          <a:p>
            <a:pPr>
              <a:buNone/>
            </a:pPr>
            <a:r>
              <a:rPr lang="en-US" altLang="ja-JP" sz="1600" smtClean="0">
                <a:latin typeface="Courier New" pitchFamily="49" charset="0"/>
                <a:cs typeface="Courier New" pitchFamily="49" charset="0"/>
              </a:rPr>
              <a:t>void foo(T t, </a:t>
            </a:r>
            <a:r>
              <a:rPr lang="en-US" altLang="ja-JP" sz="1600" smtClean="0">
                <a:solidFill>
                  <a:srgbClr val="FF0000"/>
                </a:solidFill>
                <a:latin typeface="Courier New" pitchFamily="49" charset="0"/>
                <a:cs typeface="Courier New" pitchFamily="49" charset="0"/>
              </a:rPr>
              <a:t>typename enable_if&lt;is_integral&lt;T&gt; &gt;::type* = 0</a:t>
            </a:r>
            <a:r>
              <a:rPr lang="en-US" altLang="ja-JP" sz="1600" smtClean="0">
                <a:latin typeface="Courier New" pitchFamily="49" charset="0"/>
                <a:cs typeface="Courier New" pitchFamily="49" charset="0"/>
              </a:rPr>
              <a:t>);</a:t>
            </a:r>
          </a:p>
          <a:p>
            <a:pPr>
              <a:buNone/>
            </a:pPr>
            <a:endParaRPr lang="en-US" altLang="ja-JP" sz="1600" smtClean="0">
              <a:latin typeface="Courier New" pitchFamily="49" charset="0"/>
              <a:cs typeface="Courier New" pitchFamily="49" charset="0"/>
            </a:endParaRPr>
          </a:p>
          <a:p>
            <a:pPr>
              <a:buNone/>
            </a:pPr>
            <a:r>
              <a:rPr lang="en-US" altLang="ja-JP" sz="1600" smtClean="0">
                <a:latin typeface="Courier New" pitchFamily="49" charset="0"/>
                <a:cs typeface="Courier New" pitchFamily="49" charset="0"/>
              </a:rPr>
              <a:t>// </a:t>
            </a:r>
            <a:r>
              <a:rPr lang="ja-JP" altLang="en-US" sz="1600" smtClean="0">
                <a:latin typeface="Courier New" pitchFamily="49" charset="0"/>
                <a:cs typeface="Courier New" pitchFamily="49" charset="0"/>
              </a:rPr>
              <a:t>整数型以外</a:t>
            </a:r>
            <a:endParaRPr lang="en-US" altLang="ja-JP" sz="1600" smtClean="0">
              <a:latin typeface="Courier New" pitchFamily="49" charset="0"/>
              <a:cs typeface="Courier New" pitchFamily="49" charset="0"/>
            </a:endParaRPr>
          </a:p>
          <a:p>
            <a:pPr>
              <a:buNone/>
            </a:pPr>
            <a:r>
              <a:rPr lang="en-US" altLang="ja-JP" sz="1600" smtClean="0">
                <a:latin typeface="Courier New" pitchFamily="49" charset="0"/>
                <a:cs typeface="Courier New" pitchFamily="49" charset="0"/>
              </a:rPr>
              <a:t>template &lt;class T&gt;</a:t>
            </a:r>
          </a:p>
          <a:p>
            <a:pPr>
              <a:buNone/>
            </a:pPr>
            <a:r>
              <a:rPr lang="en-US" altLang="ja-JP" sz="1600" smtClean="0">
                <a:latin typeface="Courier New" pitchFamily="49" charset="0"/>
                <a:cs typeface="Courier New" pitchFamily="49" charset="0"/>
              </a:rPr>
              <a:t>void foo(T t, </a:t>
            </a:r>
            <a:r>
              <a:rPr lang="en-US" altLang="ja-JP" sz="1600" smtClean="0">
                <a:solidFill>
                  <a:srgbClr val="FF0000"/>
                </a:solidFill>
                <a:latin typeface="Courier New" pitchFamily="49" charset="0"/>
                <a:cs typeface="Courier New" pitchFamily="49" charset="0"/>
              </a:rPr>
              <a:t>typename disable_if&lt;is_integral&lt;T&gt; &gt;::type* = 0</a:t>
            </a:r>
            <a:r>
              <a:rPr lang="en-US" altLang="ja-JP" sz="1600" smtClean="0">
                <a:latin typeface="Courier New" pitchFamily="49" charset="0"/>
                <a:cs typeface="Courier New"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コンセプトに基づいたオーバーロード</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mtClean="0"/>
              <a:t>コンセプトを使えばこれだけで済む</a:t>
            </a:r>
            <a:endParaRPr kumimoji="1" lang="en-US" altLang="ja-JP" smtClean="0"/>
          </a:p>
          <a:p>
            <a:pPr>
              <a:buNone/>
            </a:pPr>
            <a:endParaRPr lang="en-US" altLang="ja-JP" smtClean="0"/>
          </a:p>
          <a:p>
            <a:pPr>
              <a:buNone/>
            </a:pPr>
            <a:r>
              <a:rPr kumimoji="1" lang="en-US" altLang="ja-JP" sz="2000" smtClean="0">
                <a:latin typeface="Courier New" pitchFamily="49" charset="0"/>
                <a:cs typeface="Courier New" pitchFamily="49" charset="0"/>
              </a:rPr>
              <a:t>template &lt;class T&gt;</a:t>
            </a:r>
          </a:p>
          <a:p>
            <a:pPr>
              <a:buNone/>
            </a:pPr>
            <a:r>
              <a:rPr lang="en-US" altLang="ja-JP" sz="2000" smtClean="0">
                <a:latin typeface="Courier New" pitchFamily="49" charset="0"/>
                <a:cs typeface="Courier New" pitchFamily="49" charset="0"/>
              </a:rPr>
              <a:t>  requires </a:t>
            </a:r>
            <a:r>
              <a:rPr lang="en-US" altLang="ja-JP" sz="2000" smtClean="0">
                <a:solidFill>
                  <a:srgbClr val="FF0000"/>
                </a:solidFill>
                <a:latin typeface="Courier New" pitchFamily="49" charset="0"/>
                <a:cs typeface="Courier New" pitchFamily="49" charset="0"/>
              </a:rPr>
              <a:t>IntegralType&lt;T&gt; </a:t>
            </a:r>
            <a:r>
              <a:rPr lang="en-US" altLang="ja-JP" sz="2000" smtClean="0">
                <a:latin typeface="Courier New" pitchFamily="49" charset="0"/>
                <a:cs typeface="Courier New" pitchFamily="49" charset="0"/>
              </a:rPr>
              <a:t>// </a:t>
            </a:r>
            <a:r>
              <a:rPr lang="ja-JP" altLang="en-US" sz="2000" smtClean="0">
                <a:latin typeface="Courier New" pitchFamily="49" charset="0"/>
                <a:cs typeface="Courier New" pitchFamily="49" charset="0"/>
              </a:rPr>
              <a:t>整数型</a:t>
            </a: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void foo(T t);</a:t>
            </a:r>
          </a:p>
          <a:p>
            <a:pPr>
              <a:buNone/>
            </a:pP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template &lt;class T&gt;</a:t>
            </a:r>
          </a:p>
          <a:p>
            <a:pPr>
              <a:buNone/>
            </a:pPr>
            <a:r>
              <a:rPr kumimoji="1" lang="en-US" altLang="ja-JP" sz="2000" smtClean="0">
                <a:latin typeface="Courier New" pitchFamily="49" charset="0"/>
                <a:cs typeface="Courier New" pitchFamily="49" charset="0"/>
              </a:rPr>
              <a:t>  requires </a:t>
            </a:r>
            <a:r>
              <a:rPr kumimoji="1" lang="en-US" altLang="ja-JP" sz="2000" smtClean="0">
                <a:solidFill>
                  <a:srgbClr val="FF0000"/>
                </a:solidFill>
                <a:latin typeface="Courier New" pitchFamily="49" charset="0"/>
                <a:cs typeface="Courier New" pitchFamily="49" charset="0"/>
              </a:rPr>
              <a:t>!IntegralType&lt;T&gt; </a:t>
            </a:r>
            <a:r>
              <a:rPr kumimoji="1" lang="en-US" altLang="ja-JP" sz="2000" smtClean="0">
                <a:latin typeface="Courier New" pitchFamily="49" charset="0"/>
                <a:cs typeface="Courier New" pitchFamily="49" charset="0"/>
              </a:rPr>
              <a:t>// </a:t>
            </a:r>
            <a:r>
              <a:rPr kumimoji="1" lang="ja-JP" altLang="en-US" sz="2000" smtClean="0">
                <a:latin typeface="Courier New" pitchFamily="49" charset="0"/>
                <a:cs typeface="Courier New" pitchFamily="49" charset="0"/>
              </a:rPr>
              <a:t>整数型以外</a:t>
            </a: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void foo(T t);</a:t>
            </a:r>
          </a:p>
          <a:p>
            <a:pPr>
              <a:buNone/>
            </a:pPr>
            <a:endParaRPr kumimoji="1" lang="ja-JP" altLang="en-US" sz="200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概要</a:t>
            </a:r>
            <a:endParaRPr kumimoji="1" lang="ja-JP" altLang="en-US"/>
          </a:p>
        </p:txBody>
      </p:sp>
      <p:sp>
        <p:nvSpPr>
          <p:cNvPr id="3" name="コンテンツ プレースホルダ 2"/>
          <p:cNvSpPr>
            <a:spLocks noGrp="1"/>
          </p:cNvSpPr>
          <p:nvPr>
            <p:ph idx="1"/>
          </p:nvPr>
        </p:nvSpPr>
        <p:spPr/>
        <p:txBody>
          <a:bodyPr/>
          <a:lstStyle/>
          <a:p>
            <a:r>
              <a:rPr kumimoji="1" lang="ja-JP" altLang="en-US" smtClean="0"/>
              <a:t>コンセプトは、テンプレートをさらに強力に、さらに使いやすくするための型システム</a:t>
            </a:r>
            <a:endParaRPr kumimoji="1" lang="en-US" altLang="ja-JP" smtClean="0"/>
          </a:p>
          <a:p>
            <a:endParaRPr lang="en-US" altLang="ja-JP"/>
          </a:p>
          <a:p>
            <a:r>
              <a:rPr kumimoji="1" lang="ja-JP" altLang="en-US" smtClean="0"/>
              <a:t>テンプレートパラメータに対する制約</a:t>
            </a:r>
            <a:endParaRPr kumimoji="1" lang="en-US" altLang="ja-JP" smtClean="0"/>
          </a:p>
          <a:p>
            <a:endParaRPr lang="en-US" altLang="ja-JP"/>
          </a:p>
          <a:p>
            <a:pPr>
              <a:buNone/>
            </a:pPr>
            <a:r>
              <a:rPr lang="ja-JP" altLang="en-US" smtClean="0"/>
              <a:t>・テンプレートライブラリを作るのがラクになる</a:t>
            </a:r>
            <a:endParaRPr lang="en-US" altLang="ja-JP" smtClean="0"/>
          </a:p>
          <a:p>
            <a:pPr>
              <a:buNone/>
            </a:pPr>
            <a:r>
              <a:rPr lang="ja-JP" altLang="en-US"/>
              <a:t>　</a:t>
            </a:r>
            <a:r>
              <a:rPr lang="en-US" altLang="ja-JP" smtClean="0"/>
              <a:t>(</a:t>
            </a:r>
            <a:r>
              <a:rPr lang="ja-JP" altLang="en-US" smtClean="0"/>
              <a:t>というよりは、より明示的になる、かな</a:t>
            </a:r>
            <a:r>
              <a:rPr lang="en-US" altLang="ja-JP" smtClean="0"/>
              <a:t>)</a:t>
            </a:r>
            <a:endParaRPr lang="en-US" altLang="ja-JP"/>
          </a:p>
          <a:p>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範囲</a:t>
            </a:r>
            <a:r>
              <a:rPr kumimoji="1" lang="en-US" altLang="ja-JP" smtClean="0"/>
              <a:t>for</a:t>
            </a:r>
            <a:r>
              <a:rPr kumimoji="1" lang="ja-JP" altLang="en-US" smtClean="0"/>
              <a:t>文</a:t>
            </a:r>
            <a:endParaRPr kumimoji="1" lang="ja-JP" altLang="en-US"/>
          </a:p>
        </p:txBody>
      </p:sp>
      <p:sp>
        <p:nvSpPr>
          <p:cNvPr id="3" name="コンテンツ プレースホルダ 2"/>
          <p:cNvSpPr>
            <a:spLocks noGrp="1"/>
          </p:cNvSpPr>
          <p:nvPr>
            <p:ph idx="1"/>
          </p:nvPr>
        </p:nvSpPr>
        <p:spPr/>
        <p:txBody>
          <a:bodyPr/>
          <a:lstStyle/>
          <a:p>
            <a:pPr>
              <a:buNone/>
            </a:pPr>
            <a:r>
              <a:rPr kumimoji="1" lang="en-US" altLang="ja-JP" sz="2800" smtClean="0"/>
              <a:t>C++0x</a:t>
            </a:r>
            <a:r>
              <a:rPr kumimoji="1" lang="ja-JP" altLang="en-US" sz="2800" smtClean="0"/>
              <a:t>ではコンテナ／配列をループするための</a:t>
            </a:r>
            <a:endParaRPr kumimoji="1" lang="en-US" altLang="ja-JP" sz="2800" smtClean="0"/>
          </a:p>
          <a:p>
            <a:pPr>
              <a:buNone/>
            </a:pPr>
            <a:r>
              <a:rPr kumimoji="1" lang="ja-JP" altLang="en-US" sz="2800" smtClean="0"/>
              <a:t>新たな</a:t>
            </a:r>
            <a:r>
              <a:rPr kumimoji="1" lang="en-US" altLang="ja-JP" sz="2800" smtClean="0"/>
              <a:t>for</a:t>
            </a:r>
            <a:r>
              <a:rPr kumimoji="1" lang="ja-JP" altLang="en-US" sz="2800" smtClean="0"/>
              <a:t>文が提供される。</a:t>
            </a:r>
            <a:endParaRPr kumimoji="1" lang="en-US" altLang="ja-JP" sz="2800" smtClean="0"/>
          </a:p>
          <a:p>
            <a:pPr>
              <a:buNone/>
            </a:pPr>
            <a:endParaRPr lang="en-US" altLang="ja-JP" sz="2800" smtClean="0"/>
          </a:p>
          <a:p>
            <a:pPr>
              <a:buNone/>
            </a:pPr>
            <a:r>
              <a:rPr kumimoji="1" lang="en-US" altLang="ja-JP" sz="2000" smtClean="0">
                <a:latin typeface="Courier New" pitchFamily="49" charset="0"/>
                <a:cs typeface="Courier New" pitchFamily="49" charset="0"/>
              </a:rPr>
              <a:t>vector&lt;int&gt; v = {1, 2, 3};</a:t>
            </a:r>
          </a:p>
          <a:p>
            <a:pPr>
              <a:buNone/>
            </a:pPr>
            <a:r>
              <a:rPr kumimoji="1" lang="en-US" altLang="ja-JP" sz="2000" smtClean="0">
                <a:latin typeface="Courier New" pitchFamily="49" charset="0"/>
                <a:cs typeface="Courier New" pitchFamily="49" charset="0"/>
              </a:rPr>
              <a:t>for (int i : v) {</a:t>
            </a:r>
          </a:p>
          <a:p>
            <a:pPr>
              <a:buNone/>
            </a:pPr>
            <a:r>
              <a:rPr lang="en-US" altLang="ja-JP" sz="2000" smtClean="0">
                <a:latin typeface="Courier New" pitchFamily="49" charset="0"/>
                <a:cs typeface="Courier New" pitchFamily="49" charset="0"/>
              </a:rPr>
              <a:t>  cout &lt;&lt; i &lt;&lt; endl;</a:t>
            </a: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a:t>
            </a:r>
          </a:p>
          <a:p>
            <a:pPr>
              <a:buNone/>
            </a:pP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int ar[] = {1, 2, 3};</a:t>
            </a:r>
          </a:p>
          <a:p>
            <a:pPr>
              <a:buNone/>
            </a:pPr>
            <a:r>
              <a:rPr kumimoji="1" lang="en-US" altLang="ja-JP" sz="2000" smtClean="0">
                <a:latin typeface="Courier New" pitchFamily="49" charset="0"/>
                <a:cs typeface="Courier New" pitchFamily="49" charset="0"/>
              </a:rPr>
              <a:t>for (int i : ar) {</a:t>
            </a:r>
          </a:p>
          <a:p>
            <a:pPr>
              <a:buNone/>
            </a:pPr>
            <a:r>
              <a:rPr lang="en-US" altLang="ja-JP" sz="2000" smtClean="0">
                <a:latin typeface="Courier New" pitchFamily="49" charset="0"/>
                <a:cs typeface="Courier New" pitchFamily="49" charset="0"/>
              </a:rPr>
              <a:t>  cout &lt;&lt; i &lt;&lt; endl;</a:t>
            </a:r>
            <a:endParaRPr kumimoji="1"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a:t>
            </a:r>
            <a:endParaRPr kumimoji="1" lang="en-US" altLang="ja-JP" sz="2000" smtClean="0">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範囲</a:t>
            </a:r>
            <a:r>
              <a:rPr kumimoji="1" lang="en-US" altLang="ja-JP" smtClean="0"/>
              <a:t>for</a:t>
            </a:r>
            <a:r>
              <a:rPr kumimoji="1" lang="ja-JP" altLang="en-US" smtClean="0"/>
              <a:t>文</a:t>
            </a:r>
            <a:endParaRPr kumimoji="1" lang="ja-JP" altLang="en-US"/>
          </a:p>
        </p:txBody>
      </p:sp>
      <p:sp>
        <p:nvSpPr>
          <p:cNvPr id="3" name="コンテンツ プレースホルダ 2"/>
          <p:cNvSpPr>
            <a:spLocks noGrp="1"/>
          </p:cNvSpPr>
          <p:nvPr>
            <p:ph idx="1"/>
          </p:nvPr>
        </p:nvSpPr>
        <p:spPr/>
        <p:txBody>
          <a:bodyPr/>
          <a:lstStyle/>
          <a:p>
            <a:pPr>
              <a:buNone/>
            </a:pPr>
            <a:r>
              <a:rPr lang="ja-JP" altLang="en-US" smtClean="0"/>
              <a:t>範囲</a:t>
            </a:r>
            <a:r>
              <a:rPr lang="en-US" altLang="ja-JP" smtClean="0"/>
              <a:t>for</a:t>
            </a:r>
            <a:r>
              <a:rPr lang="ja-JP" altLang="en-US" smtClean="0"/>
              <a:t>文は、</a:t>
            </a:r>
            <a:r>
              <a:rPr lang="en-US" altLang="ja-JP" smtClean="0"/>
              <a:t>std::Range</a:t>
            </a:r>
            <a:r>
              <a:rPr lang="ja-JP" altLang="en-US" smtClean="0"/>
              <a:t>コンセプトを満たす</a:t>
            </a:r>
            <a:endParaRPr lang="en-US" altLang="ja-JP" smtClean="0"/>
          </a:p>
          <a:p>
            <a:pPr>
              <a:buNone/>
            </a:pPr>
            <a:r>
              <a:rPr lang="ja-JP" altLang="en-US" smtClean="0"/>
              <a:t>型のみ適用可能</a:t>
            </a:r>
            <a:endParaRPr lang="en-US" altLang="ja-JP" smtClean="0"/>
          </a:p>
          <a:p>
            <a:pPr>
              <a:buNone/>
            </a:pPr>
            <a:endParaRPr lang="ja-JP" altLang="en-US" smtClean="0"/>
          </a:p>
          <a:p>
            <a:pPr>
              <a:buNone/>
            </a:pPr>
            <a:r>
              <a:rPr lang="en-US" altLang="ja-JP" sz="2000" smtClean="0">
                <a:latin typeface="Courier New" pitchFamily="49" charset="0"/>
                <a:cs typeface="Courier New" pitchFamily="49" charset="0"/>
              </a:rPr>
              <a:t>concept Range&lt;class T&gt; { </a:t>
            </a:r>
          </a:p>
          <a:p>
            <a:pPr>
              <a:buNone/>
            </a:pPr>
            <a:r>
              <a:rPr lang="en-US" altLang="ja-JP" sz="2000" smtClean="0">
                <a:latin typeface="Courier New" pitchFamily="49" charset="0"/>
                <a:cs typeface="Courier New" pitchFamily="49" charset="0"/>
              </a:rPr>
              <a:t>    InputIterator iterator;</a:t>
            </a:r>
          </a:p>
          <a:p>
            <a:pPr>
              <a:buNone/>
            </a:pPr>
            <a:r>
              <a:rPr lang="en-US" altLang="ja-JP" sz="2000" smtClean="0">
                <a:latin typeface="Courier New" pitchFamily="49" charset="0"/>
                <a:cs typeface="Courier New" pitchFamily="49" charset="0"/>
              </a:rPr>
              <a:t>    iterator begin(T&amp;);</a:t>
            </a:r>
          </a:p>
          <a:p>
            <a:pPr>
              <a:buNone/>
            </a:pPr>
            <a:r>
              <a:rPr lang="en-US" altLang="ja-JP" sz="2000" smtClean="0">
                <a:latin typeface="Courier New" pitchFamily="49" charset="0"/>
                <a:cs typeface="Courier New" pitchFamily="49" charset="0"/>
              </a:rPr>
              <a:t>    iterator end(T&amp;);</a:t>
            </a:r>
          </a:p>
          <a:p>
            <a:pPr>
              <a:buNone/>
            </a:pPr>
            <a:r>
              <a:rPr lang="en-US" altLang="ja-JP" sz="2000" smtClean="0">
                <a:latin typeface="Courier New" pitchFamily="49" charset="0"/>
                <a:cs typeface="Courier New" pitchFamily="49" charset="0"/>
              </a:rPr>
              <a:t>}</a:t>
            </a:r>
          </a:p>
          <a:p>
            <a:pPr>
              <a:buNone/>
            </a:pPr>
            <a:endParaRPr kumimoji="1" lang="ja-JP" altLang="en-US" sz="2000">
              <a:latin typeface="Courier New" pitchFamily="49" charset="0"/>
              <a:cs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範囲</a:t>
            </a:r>
            <a:r>
              <a:rPr kumimoji="1" lang="en-US" altLang="ja-JP" smtClean="0"/>
              <a:t>for</a:t>
            </a:r>
            <a:r>
              <a:rPr kumimoji="1" lang="ja-JP" altLang="en-US" smtClean="0"/>
              <a:t>文</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mtClean="0"/>
              <a:t>標準では配列、コンテナ、</a:t>
            </a:r>
            <a:r>
              <a:rPr kumimoji="1" lang="en-US" altLang="ja-JP" smtClean="0"/>
              <a:t>initializer_list</a:t>
            </a:r>
            <a:r>
              <a:rPr kumimoji="1" lang="ja-JP" altLang="en-US" smtClean="0"/>
              <a:t>等での</a:t>
            </a:r>
            <a:endParaRPr kumimoji="1" lang="en-US" altLang="ja-JP" smtClean="0"/>
          </a:p>
          <a:p>
            <a:pPr>
              <a:buNone/>
            </a:pPr>
            <a:r>
              <a:rPr kumimoji="1" lang="ja-JP" altLang="en-US" smtClean="0"/>
              <a:t>コンセプトマップが提供される。</a:t>
            </a:r>
            <a:endParaRPr kumimoji="1" lang="en-US" altLang="ja-JP" smtClean="0"/>
          </a:p>
          <a:p>
            <a:pPr>
              <a:buNone/>
            </a:pPr>
            <a:endParaRPr lang="en-US" altLang="ja-JP" sz="2000" smtClean="0"/>
          </a:p>
          <a:p>
            <a:pPr>
              <a:buNone/>
            </a:pPr>
            <a:r>
              <a:rPr lang="en-US" altLang="ja-JP" sz="2000" smtClean="0">
                <a:latin typeface="Courier New" pitchFamily="49" charset="0"/>
                <a:cs typeface="Courier New" pitchFamily="49" charset="0"/>
              </a:rPr>
              <a:t>// </a:t>
            </a:r>
            <a:r>
              <a:rPr lang="ja-JP" altLang="en-US" sz="2000" smtClean="0">
                <a:latin typeface="Courier New" pitchFamily="49" charset="0"/>
                <a:cs typeface="Courier New" pitchFamily="49" charset="0"/>
              </a:rPr>
              <a:t>配列</a:t>
            </a:r>
            <a:endParaRPr lang="en-US" altLang="ja-JP" sz="2000" smtClean="0">
              <a:latin typeface="Courier New" pitchFamily="49" charset="0"/>
              <a:cs typeface="Courier New" pitchFamily="49" charset="0"/>
            </a:endParaRPr>
          </a:p>
          <a:p>
            <a:pPr>
              <a:buNone/>
            </a:pPr>
            <a:r>
              <a:rPr lang="en-US" altLang="ja-JP" sz="2000" smtClean="0">
                <a:latin typeface="Courier New" pitchFamily="49" charset="0"/>
                <a:cs typeface="Courier New" pitchFamily="49" charset="0"/>
              </a:rPr>
              <a:t>template &lt;class T, size_t N&gt;</a:t>
            </a:r>
          </a:p>
          <a:p>
            <a:pPr>
              <a:buNone/>
            </a:pPr>
            <a:r>
              <a:rPr lang="en-US" altLang="ja-JP" sz="2000" smtClean="0">
                <a:latin typeface="Courier New" pitchFamily="49" charset="0"/>
                <a:cs typeface="Courier New" pitchFamily="49" charset="0"/>
              </a:rPr>
              <a:t>concept_map Range&lt; T[N] &gt; {</a:t>
            </a:r>
          </a:p>
          <a:p>
            <a:pPr>
              <a:buNone/>
            </a:pPr>
            <a:r>
              <a:rPr lang="en-US" altLang="ja-JP" sz="2000" smtClean="0">
                <a:latin typeface="Courier New" pitchFamily="49" charset="0"/>
                <a:cs typeface="Courier New" pitchFamily="49" charset="0"/>
              </a:rPr>
              <a:t>  typedef </a:t>
            </a:r>
            <a:r>
              <a:rPr lang="en-US" altLang="ja-JP" sz="2000" smtClean="0">
                <a:solidFill>
                  <a:srgbClr val="FF0000"/>
                </a:solidFill>
                <a:latin typeface="Courier New" pitchFamily="49" charset="0"/>
                <a:cs typeface="Courier New" pitchFamily="49" charset="0"/>
              </a:rPr>
              <a:t>T*</a:t>
            </a:r>
            <a:r>
              <a:rPr lang="en-US" altLang="ja-JP" sz="2000" smtClean="0">
                <a:latin typeface="Courier New" pitchFamily="49" charset="0"/>
                <a:cs typeface="Courier New" pitchFamily="49" charset="0"/>
              </a:rPr>
              <a:t> iterator;</a:t>
            </a:r>
          </a:p>
          <a:p>
            <a:pPr>
              <a:buNone/>
            </a:pPr>
            <a:r>
              <a:rPr lang="en-US" altLang="ja-JP" sz="2000" smtClean="0">
                <a:latin typeface="Courier New" pitchFamily="49" charset="0"/>
                <a:cs typeface="Courier New" pitchFamily="49" charset="0"/>
              </a:rPr>
              <a:t>  iterator begin(</a:t>
            </a:r>
            <a:r>
              <a:rPr lang="en-US" altLang="ja-JP" sz="2000" smtClean="0">
                <a:solidFill>
                  <a:srgbClr val="FF0000"/>
                </a:solidFill>
                <a:latin typeface="Courier New" pitchFamily="49" charset="0"/>
                <a:cs typeface="Courier New" pitchFamily="49" charset="0"/>
              </a:rPr>
              <a:t>T(&amp;a)[N]</a:t>
            </a:r>
            <a:r>
              <a:rPr lang="en-US" altLang="ja-JP" sz="2000" smtClean="0">
                <a:latin typeface="Courier New" pitchFamily="49" charset="0"/>
                <a:cs typeface="Courier New" pitchFamily="49" charset="0"/>
              </a:rPr>
              <a:t>) { return </a:t>
            </a:r>
            <a:r>
              <a:rPr lang="en-US" altLang="ja-JP" sz="2000" smtClean="0">
                <a:solidFill>
                  <a:srgbClr val="FF0000"/>
                </a:solidFill>
                <a:latin typeface="Courier New" pitchFamily="49" charset="0"/>
                <a:cs typeface="Courier New" pitchFamily="49" charset="0"/>
              </a:rPr>
              <a:t>a</a:t>
            </a:r>
            <a:r>
              <a:rPr lang="en-US" altLang="ja-JP" sz="2000" smtClean="0">
                <a:latin typeface="Courier New" pitchFamily="49" charset="0"/>
                <a:cs typeface="Courier New" pitchFamily="49" charset="0"/>
              </a:rPr>
              <a:t>; }</a:t>
            </a:r>
          </a:p>
          <a:p>
            <a:pPr>
              <a:buNone/>
            </a:pPr>
            <a:r>
              <a:rPr lang="en-US" altLang="ja-JP" sz="2000" smtClean="0">
                <a:latin typeface="Courier New" pitchFamily="49" charset="0"/>
                <a:cs typeface="Courier New" pitchFamily="49" charset="0"/>
              </a:rPr>
              <a:t>  iterator end(</a:t>
            </a:r>
            <a:r>
              <a:rPr lang="en-US" altLang="ja-JP" sz="2000" smtClean="0">
                <a:solidFill>
                  <a:srgbClr val="FF0000"/>
                </a:solidFill>
                <a:latin typeface="Courier New" pitchFamily="49" charset="0"/>
                <a:cs typeface="Courier New" pitchFamily="49" charset="0"/>
              </a:rPr>
              <a:t>T(&amp;a)[N]</a:t>
            </a:r>
            <a:r>
              <a:rPr lang="en-US" altLang="ja-JP" sz="2000" smtClean="0">
                <a:latin typeface="Courier New" pitchFamily="49" charset="0"/>
                <a:cs typeface="Courier New" pitchFamily="49" charset="0"/>
              </a:rPr>
              <a:t>)   { return </a:t>
            </a:r>
            <a:r>
              <a:rPr lang="en-US" altLang="ja-JP" sz="2000" smtClean="0">
                <a:solidFill>
                  <a:srgbClr val="FF0000"/>
                </a:solidFill>
                <a:latin typeface="Courier New" pitchFamily="49" charset="0"/>
                <a:cs typeface="Courier New" pitchFamily="49" charset="0"/>
              </a:rPr>
              <a:t>a + N</a:t>
            </a:r>
            <a:r>
              <a:rPr lang="en-US" altLang="ja-JP" sz="2000" smtClean="0">
                <a:latin typeface="Courier New" pitchFamily="49" charset="0"/>
                <a:cs typeface="Courier New" pitchFamily="49" charset="0"/>
              </a:rPr>
              <a:t>; }</a:t>
            </a:r>
          </a:p>
          <a:p>
            <a:pPr>
              <a:buNone/>
            </a:pPr>
            <a:r>
              <a:rPr lang="en-US" altLang="ja-JP" sz="2000" smtClean="0">
                <a:latin typeface="Courier New" pitchFamily="49" charset="0"/>
                <a:cs typeface="Courier New" pitchFamily="49" charset="0"/>
              </a:rPr>
              <a:t>};</a:t>
            </a:r>
          </a:p>
          <a:p>
            <a:pPr>
              <a:buNone/>
            </a:pPr>
            <a:endParaRPr kumimoji="1" lang="ja-JP" altLang="en-US" sz="200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範囲</a:t>
            </a:r>
            <a:r>
              <a:rPr kumimoji="1" lang="en-US" altLang="ja-JP" smtClean="0"/>
              <a:t>for</a:t>
            </a:r>
            <a:r>
              <a:rPr kumimoji="1" lang="ja-JP" altLang="en-US" smtClean="0"/>
              <a:t>文</a:t>
            </a:r>
            <a:endParaRPr kumimoji="1" lang="ja-JP" altLang="en-US"/>
          </a:p>
        </p:txBody>
      </p:sp>
      <p:sp>
        <p:nvSpPr>
          <p:cNvPr id="3" name="コンテンツ プレースホルダ 2"/>
          <p:cNvSpPr>
            <a:spLocks noGrp="1"/>
          </p:cNvSpPr>
          <p:nvPr>
            <p:ph idx="1"/>
          </p:nvPr>
        </p:nvSpPr>
        <p:spPr>
          <a:xfrm>
            <a:off x="285720" y="1052513"/>
            <a:ext cx="8858280" cy="4948255"/>
          </a:xfrm>
        </p:spPr>
        <p:txBody>
          <a:bodyPr/>
          <a:lstStyle/>
          <a:p>
            <a:pPr>
              <a:buNone/>
            </a:pPr>
            <a:endParaRPr kumimoji="1" lang="en-US" altLang="ja-JP" smtClean="0"/>
          </a:p>
          <a:p>
            <a:pPr>
              <a:buNone/>
            </a:pPr>
            <a:r>
              <a:rPr lang="en-US" altLang="ja-JP" sz="1800" smtClean="0">
                <a:latin typeface="Courier New" pitchFamily="49" charset="0"/>
                <a:cs typeface="Courier New" pitchFamily="49" charset="0"/>
              </a:rPr>
              <a:t>// </a:t>
            </a:r>
            <a:r>
              <a:rPr lang="ja-JP" altLang="en-US" sz="1800" smtClean="0">
                <a:latin typeface="Courier New" pitchFamily="49" charset="0"/>
                <a:cs typeface="Courier New" pitchFamily="49" charset="0"/>
              </a:rPr>
              <a:t>コンテナ</a:t>
            </a:r>
            <a:r>
              <a:rPr lang="en-US" altLang="ja-JP" sz="1800" smtClean="0">
                <a:latin typeface="Courier New" pitchFamily="49" charset="0"/>
                <a:cs typeface="Courier New" pitchFamily="49" charset="0"/>
              </a:rPr>
              <a:t>(vector, list, map, etc...)</a:t>
            </a:r>
          </a:p>
          <a:p>
            <a:pPr>
              <a:buNone/>
            </a:pPr>
            <a:r>
              <a:rPr lang="en-US" altLang="ja-JP" sz="2000" smtClean="0">
                <a:latin typeface="Courier New" pitchFamily="49" charset="0"/>
                <a:cs typeface="Courier New" pitchFamily="49" charset="0"/>
              </a:rPr>
              <a:t>template &lt;</a:t>
            </a:r>
            <a:r>
              <a:rPr lang="en-US" altLang="ja-JP" sz="2000" smtClean="0">
                <a:solidFill>
                  <a:srgbClr val="FF0000"/>
                </a:solidFill>
                <a:latin typeface="Courier New" pitchFamily="49" charset="0"/>
                <a:cs typeface="Courier New" pitchFamily="49" charset="0"/>
              </a:rPr>
              <a:t>Container</a:t>
            </a:r>
            <a:r>
              <a:rPr lang="en-US" altLang="ja-JP" sz="2000" smtClean="0">
                <a:latin typeface="Courier New" pitchFamily="49" charset="0"/>
                <a:cs typeface="Courier New" pitchFamily="49" charset="0"/>
              </a:rPr>
              <a:t> C&gt;</a:t>
            </a:r>
          </a:p>
          <a:p>
            <a:pPr>
              <a:buNone/>
            </a:pPr>
            <a:r>
              <a:rPr lang="en-US" altLang="ja-JP" sz="2000" smtClean="0">
                <a:latin typeface="Courier New" pitchFamily="49" charset="0"/>
                <a:cs typeface="Courier New" pitchFamily="49" charset="0"/>
              </a:rPr>
              <a:t>concept_map Range&lt;C&gt;</a:t>
            </a:r>
          </a:p>
          <a:p>
            <a:pPr>
              <a:buNone/>
            </a:pPr>
            <a:r>
              <a:rPr lang="en-US" altLang="ja-JP" sz="2000" smtClean="0">
                <a:latin typeface="Courier New" pitchFamily="49" charset="0"/>
                <a:cs typeface="Courier New" pitchFamily="49" charset="0"/>
              </a:rPr>
              <a:t>{</a:t>
            </a:r>
          </a:p>
          <a:p>
            <a:pPr>
              <a:buNone/>
            </a:pPr>
            <a:r>
              <a:rPr lang="en-US" altLang="ja-JP" sz="2000" smtClean="0">
                <a:latin typeface="Courier New" pitchFamily="49" charset="0"/>
                <a:cs typeface="Courier New" pitchFamily="49" charset="0"/>
              </a:rPr>
              <a:t>  typedef </a:t>
            </a:r>
            <a:r>
              <a:rPr lang="en-US" altLang="ja-JP" sz="2000" smtClean="0">
                <a:solidFill>
                  <a:srgbClr val="FF0000"/>
                </a:solidFill>
                <a:latin typeface="Courier New" pitchFamily="49" charset="0"/>
                <a:cs typeface="Courier New" pitchFamily="49" charset="0"/>
              </a:rPr>
              <a:t>C::iterator </a:t>
            </a:r>
            <a:r>
              <a:rPr lang="en-US" altLang="ja-JP" sz="2000" smtClean="0">
                <a:latin typeface="Courier New" pitchFamily="49" charset="0"/>
                <a:cs typeface="Courier New" pitchFamily="49" charset="0"/>
              </a:rPr>
              <a:t>iterator;</a:t>
            </a:r>
          </a:p>
          <a:p>
            <a:pPr>
              <a:buNone/>
            </a:pPr>
            <a:r>
              <a:rPr lang="en-US" altLang="ja-JP" sz="2000" smtClean="0">
                <a:latin typeface="Courier New" pitchFamily="49" charset="0"/>
                <a:cs typeface="Courier New" pitchFamily="49" charset="0"/>
              </a:rPr>
              <a:t>  iterator begin(C&amp; c){ return Container&lt;C&gt;::</a:t>
            </a:r>
            <a:r>
              <a:rPr lang="en-US" altLang="ja-JP" sz="2000" smtClean="0">
                <a:solidFill>
                  <a:srgbClr val="FF0000"/>
                </a:solidFill>
                <a:latin typeface="Courier New" pitchFamily="49" charset="0"/>
                <a:cs typeface="Courier New" pitchFamily="49" charset="0"/>
              </a:rPr>
              <a:t>begin(c)</a:t>
            </a:r>
            <a:r>
              <a:rPr lang="en-US" altLang="ja-JP" sz="2000" smtClean="0">
                <a:latin typeface="Courier New" pitchFamily="49" charset="0"/>
                <a:cs typeface="Courier New" pitchFamily="49" charset="0"/>
              </a:rPr>
              <a:t>;}</a:t>
            </a:r>
          </a:p>
          <a:p>
            <a:pPr>
              <a:buNone/>
            </a:pPr>
            <a:r>
              <a:rPr lang="en-US" altLang="ja-JP" sz="2000" smtClean="0">
                <a:latin typeface="Courier New" pitchFamily="49" charset="0"/>
                <a:cs typeface="Courier New" pitchFamily="49" charset="0"/>
              </a:rPr>
              <a:t>  iterator end(C&amp; c)  { return Container&lt;C&gt;::</a:t>
            </a:r>
            <a:r>
              <a:rPr lang="en-US" altLang="ja-JP" sz="2000" smtClean="0">
                <a:solidFill>
                  <a:srgbClr val="FF0000"/>
                </a:solidFill>
                <a:latin typeface="Courier New" pitchFamily="49" charset="0"/>
                <a:cs typeface="Courier New" pitchFamily="49" charset="0"/>
              </a:rPr>
              <a:t>end(c)</a:t>
            </a:r>
            <a:r>
              <a:rPr lang="en-US" altLang="ja-JP" sz="2000" smtClean="0">
                <a:latin typeface="Courier New" pitchFamily="49" charset="0"/>
                <a:cs typeface="Courier New" pitchFamily="49" charset="0"/>
              </a:rPr>
              <a:t>;}</a:t>
            </a:r>
          </a:p>
          <a:p>
            <a:pPr>
              <a:buNone/>
            </a:pPr>
            <a:r>
              <a:rPr lang="en-US" altLang="ja-JP" sz="2000" smtClean="0">
                <a:latin typeface="Courier New" pitchFamily="49" charset="0"/>
                <a:cs typeface="Courier New" pitchFamily="49" charset="0"/>
              </a:rPr>
              <a:t>}</a:t>
            </a:r>
          </a:p>
          <a:p>
            <a:pPr>
              <a:buNone/>
            </a:pPr>
            <a:endParaRPr kumimoji="1" lang="en-US" altLang="ja-JP" sz="2400" smtClean="0">
              <a:latin typeface="Courier New" pitchFamily="49" charset="0"/>
              <a:cs typeface="Courier New" pitchFamily="49" charset="0"/>
            </a:endParaRPr>
          </a:p>
          <a:p>
            <a:pPr>
              <a:buNone/>
            </a:pPr>
            <a:r>
              <a:rPr lang="ja-JP" altLang="en-US" sz="2400" smtClean="0">
                <a:latin typeface="Courier New" pitchFamily="49" charset="0"/>
                <a:cs typeface="Courier New" pitchFamily="49" charset="0"/>
              </a:rPr>
              <a:t>ユーザー定義のコンテナも、</a:t>
            </a:r>
            <a:r>
              <a:rPr lang="en-US" altLang="ja-JP" sz="2400" smtClean="0">
                <a:latin typeface="Courier New" pitchFamily="49" charset="0"/>
                <a:cs typeface="Courier New" pitchFamily="49" charset="0"/>
              </a:rPr>
              <a:t>std::Range</a:t>
            </a:r>
            <a:r>
              <a:rPr lang="ja-JP" altLang="en-US" sz="2400" smtClean="0">
                <a:latin typeface="Courier New" pitchFamily="49" charset="0"/>
                <a:cs typeface="Courier New" pitchFamily="49" charset="0"/>
              </a:rPr>
              <a:t>を</a:t>
            </a:r>
            <a:endParaRPr lang="en-US" altLang="ja-JP" sz="2400" smtClean="0">
              <a:latin typeface="Courier New" pitchFamily="49" charset="0"/>
              <a:cs typeface="Courier New" pitchFamily="49" charset="0"/>
            </a:endParaRPr>
          </a:p>
          <a:p>
            <a:pPr>
              <a:buNone/>
            </a:pPr>
            <a:r>
              <a:rPr lang="ja-JP" altLang="en-US" sz="2400" smtClean="0">
                <a:latin typeface="Courier New" pitchFamily="49" charset="0"/>
                <a:cs typeface="Courier New" pitchFamily="49" charset="0"/>
              </a:rPr>
              <a:t>コンセプトマップすれば</a:t>
            </a:r>
            <a:r>
              <a:rPr kumimoji="1" lang="ja-JP" altLang="en-US" sz="2400" smtClean="0">
                <a:latin typeface="Courier New" pitchFamily="49" charset="0"/>
                <a:cs typeface="Courier New" pitchFamily="49" charset="0"/>
              </a:rPr>
              <a:t>範囲</a:t>
            </a:r>
            <a:r>
              <a:rPr kumimoji="1" lang="en-US" altLang="ja-JP" sz="2400" smtClean="0">
                <a:latin typeface="Courier New" pitchFamily="49" charset="0"/>
                <a:cs typeface="Courier New" pitchFamily="49" charset="0"/>
              </a:rPr>
              <a:t>for</a:t>
            </a:r>
            <a:r>
              <a:rPr kumimoji="1" lang="ja-JP" altLang="en-US" sz="2400" smtClean="0">
                <a:latin typeface="Courier New" pitchFamily="49" charset="0"/>
                <a:cs typeface="Courier New" pitchFamily="49" charset="0"/>
              </a:rPr>
              <a:t>文に適用可能。</a:t>
            </a:r>
            <a:endParaRPr kumimoji="1" lang="ja-JP" altLang="en-US" sz="2400">
              <a:latin typeface="Courier New" pitchFamily="49" charset="0"/>
              <a:cs typeface="Courier New"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標準ライブラリで提供される予定のコンセプト</a:t>
            </a:r>
            <a:endParaRPr kumimoji="1" lang="ja-JP" altLang="en-US"/>
          </a:p>
        </p:txBody>
      </p:sp>
      <p:sp>
        <p:nvSpPr>
          <p:cNvPr id="3" name="コンテンツ プレースホルダ 2"/>
          <p:cNvSpPr>
            <a:spLocks noGrp="1"/>
          </p:cNvSpPr>
          <p:nvPr>
            <p:ph idx="1"/>
          </p:nvPr>
        </p:nvSpPr>
        <p:spPr/>
        <p:txBody>
          <a:bodyPr/>
          <a:lstStyle/>
          <a:p>
            <a:pPr>
              <a:buNone/>
            </a:pPr>
            <a:r>
              <a:rPr lang="en-US" altLang="ja-JP" sz="1800" smtClean="0">
                <a:latin typeface="Courier New" pitchFamily="49" charset="0"/>
                <a:cs typeface="Courier New" pitchFamily="49" charset="0"/>
              </a:rPr>
              <a:t>// </a:t>
            </a:r>
            <a:r>
              <a:rPr lang="ja-JP" altLang="en-US" sz="1800" smtClean="0">
                <a:latin typeface="Courier New" pitchFamily="49" charset="0"/>
                <a:cs typeface="Courier New" pitchFamily="49" charset="0"/>
              </a:rPr>
              <a:t>型変換</a:t>
            </a:r>
          </a:p>
          <a:p>
            <a:pPr>
              <a:buNone/>
            </a:pPr>
            <a:r>
              <a:rPr lang="en-US" altLang="ja-JP" sz="1800" smtClean="0">
                <a:latin typeface="Courier New" pitchFamily="49" charset="0"/>
                <a:cs typeface="Courier New" pitchFamily="49" charset="0"/>
              </a:rPr>
              <a:t>auto concept IdentityOf&lt;typename T&gt;;</a:t>
            </a:r>
          </a:p>
          <a:p>
            <a:pPr>
              <a:buNone/>
            </a:pPr>
            <a:r>
              <a:rPr lang="en-US" altLang="ja-JP" sz="1800" smtClean="0">
                <a:latin typeface="Courier New" pitchFamily="49" charset="0"/>
                <a:cs typeface="Courier New" pitchFamily="49" charset="0"/>
              </a:rPr>
              <a:t>auto concept RvalueOf&lt;typename T&gt;;</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 true</a:t>
            </a:r>
          </a:p>
          <a:p>
            <a:pPr>
              <a:buNone/>
            </a:pPr>
            <a:r>
              <a:rPr lang="en-US" altLang="ja-JP" sz="1800" smtClean="0">
                <a:latin typeface="Courier New" pitchFamily="49" charset="0"/>
                <a:cs typeface="Courier New" pitchFamily="49" charset="0"/>
              </a:rPr>
              <a:t>concept True&lt;bool&gt; {}</a:t>
            </a:r>
          </a:p>
          <a:p>
            <a:pPr>
              <a:buNone/>
            </a:pPr>
            <a:r>
              <a:rPr lang="en-US" altLang="ja-JP" sz="1800" smtClean="0">
                <a:latin typeface="Courier New" pitchFamily="49" charset="0"/>
                <a:cs typeface="Courier New" pitchFamily="49" charset="0"/>
              </a:rPr>
              <a:t>concept_map True&lt;true&gt; {}</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 </a:t>
            </a:r>
            <a:r>
              <a:rPr lang="ja-JP" altLang="en-US" sz="1800" smtClean="0">
                <a:latin typeface="Courier New" pitchFamily="49" charset="0"/>
                <a:cs typeface="Courier New" pitchFamily="49" charset="0"/>
              </a:rPr>
              <a:t>型特性</a:t>
            </a:r>
          </a:p>
          <a:p>
            <a:pPr>
              <a:buNone/>
            </a:pPr>
            <a:r>
              <a:rPr lang="en-US" altLang="ja-JP" sz="1800" smtClean="0">
                <a:latin typeface="Courier New" pitchFamily="49" charset="0"/>
                <a:cs typeface="Courier New" pitchFamily="49" charset="0"/>
              </a:rPr>
              <a:t>concept LvalueReference&lt;typename T&gt; { }</a:t>
            </a:r>
          </a:p>
          <a:p>
            <a:pPr>
              <a:buNone/>
            </a:pPr>
            <a:r>
              <a:rPr lang="en-US" altLang="ja-JP" sz="1800" smtClean="0">
                <a:latin typeface="Courier New" pitchFamily="49" charset="0"/>
                <a:cs typeface="Courier New" pitchFamily="49" charset="0"/>
              </a:rPr>
              <a:t>template &lt;typename T&gt; concept_map LvalueReference&lt;T&amp;&gt; { }</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concept RvalueReference&lt;typename T&gt; { }</a:t>
            </a:r>
          </a:p>
          <a:p>
            <a:pPr>
              <a:buNone/>
            </a:pPr>
            <a:r>
              <a:rPr lang="en-US" altLang="ja-JP" sz="1800" smtClean="0">
                <a:latin typeface="Courier New" pitchFamily="49" charset="0"/>
                <a:cs typeface="Courier New" pitchFamily="49" charset="0"/>
              </a:rPr>
              <a:t>template &lt;typename T&gt; concept_map RvalueReference&lt;T&amp;&amp;&gt; {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標準ライブラリで提供される予定のコンセプト</a:t>
            </a:r>
            <a:endParaRPr kumimoji="1" lang="ja-JP" altLang="en-US"/>
          </a:p>
        </p:txBody>
      </p:sp>
      <p:sp>
        <p:nvSpPr>
          <p:cNvPr id="3" name="コンテンツ プレースホルダ 2"/>
          <p:cNvSpPr>
            <a:spLocks noGrp="1"/>
          </p:cNvSpPr>
          <p:nvPr>
            <p:ph idx="1"/>
          </p:nvPr>
        </p:nvSpPr>
        <p:spPr>
          <a:xfrm>
            <a:off x="357158" y="928671"/>
            <a:ext cx="8215370" cy="5072098"/>
          </a:xfrm>
        </p:spPr>
        <p:txBody>
          <a:bodyPr/>
          <a:lstStyle/>
          <a:p>
            <a:pPr>
              <a:buNone/>
            </a:pPr>
            <a:r>
              <a:rPr lang="en-US" altLang="ja-JP" sz="1800" smtClean="0">
                <a:latin typeface="Courier New" pitchFamily="49" charset="0"/>
                <a:cs typeface="Courier New" pitchFamily="49" charset="0"/>
              </a:rPr>
              <a:t>// </a:t>
            </a:r>
            <a:r>
              <a:rPr lang="ja-JP" altLang="en-US" sz="1800" smtClean="0">
                <a:latin typeface="Courier New" pitchFamily="49" charset="0"/>
                <a:cs typeface="Courier New" pitchFamily="49" charset="0"/>
              </a:rPr>
              <a:t>演算子</a:t>
            </a:r>
          </a:p>
          <a:p>
            <a:pPr>
              <a:buNone/>
            </a:pPr>
            <a:r>
              <a:rPr lang="en-US" altLang="ja-JP" sz="1800" smtClean="0">
                <a:latin typeface="Courier New" pitchFamily="49" charset="0"/>
                <a:cs typeface="Courier New" pitchFamily="49" charset="0"/>
              </a:rPr>
              <a:t>auto concept HasPlus&lt;typename T, typename U&gt;;</a:t>
            </a:r>
          </a:p>
          <a:p>
            <a:pPr>
              <a:buNone/>
            </a:pPr>
            <a:r>
              <a:rPr lang="en-US" altLang="ja-JP" sz="1800" smtClean="0">
                <a:latin typeface="Courier New" pitchFamily="49" charset="0"/>
                <a:cs typeface="Courier New" pitchFamily="49" charset="0"/>
              </a:rPr>
              <a:t>auto concept HasMinus&lt;typename T, typename U&gt;;</a:t>
            </a:r>
          </a:p>
          <a:p>
            <a:pPr>
              <a:buNone/>
            </a:pPr>
            <a:r>
              <a:rPr lang="en-US" altLang="ja-JP" sz="1800" smtClean="0">
                <a:latin typeface="Courier New" pitchFamily="49" charset="0"/>
                <a:cs typeface="Courier New" pitchFamily="49" charset="0"/>
              </a:rPr>
              <a:t>auto concept HasMultiply&lt;typename T, typename U&gt;;</a:t>
            </a:r>
          </a:p>
          <a:p>
            <a:pPr>
              <a:buNone/>
            </a:pPr>
            <a:r>
              <a:rPr lang="en-US" altLang="ja-JP" sz="1800" smtClean="0">
                <a:latin typeface="Courier New" pitchFamily="49" charset="0"/>
                <a:cs typeface="Courier New" pitchFamily="49" charset="0"/>
              </a:rPr>
              <a:t>auto concept HasDivide&lt;typename T, typename U&gt;;</a:t>
            </a:r>
          </a:p>
          <a:p>
            <a:pPr>
              <a:buNone/>
            </a:pPr>
            <a:r>
              <a:rPr lang="en-US" altLang="ja-JP" sz="1800" smtClean="0">
                <a:latin typeface="Courier New" pitchFamily="49" charset="0"/>
                <a:cs typeface="Courier New" pitchFamily="49" charset="0"/>
              </a:rPr>
              <a:t>...</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 </a:t>
            </a:r>
            <a:r>
              <a:rPr lang="ja-JP" altLang="en-US" sz="1800" smtClean="0">
                <a:latin typeface="Courier New" pitchFamily="49" charset="0"/>
                <a:cs typeface="Courier New" pitchFamily="49" charset="0"/>
              </a:rPr>
              <a:t>述語</a:t>
            </a:r>
          </a:p>
          <a:p>
            <a:pPr>
              <a:buNone/>
            </a:pPr>
            <a:r>
              <a:rPr lang="en-US" altLang="ja-JP" sz="1800" smtClean="0">
                <a:latin typeface="Courier New" pitchFamily="49" charset="0"/>
                <a:cs typeface="Courier New" pitchFamily="49" charset="0"/>
              </a:rPr>
              <a:t>auto concept Predicate&lt;typename F, typename... Args&gt;;</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 </a:t>
            </a:r>
            <a:r>
              <a:rPr lang="ja-JP" altLang="en-US" sz="1800" smtClean="0">
                <a:latin typeface="Courier New" pitchFamily="49" charset="0"/>
                <a:cs typeface="Courier New" pitchFamily="49" charset="0"/>
              </a:rPr>
              <a:t>比較</a:t>
            </a: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auto concept LessThanComparable&lt;typename T&gt;;</a:t>
            </a:r>
          </a:p>
          <a:p>
            <a:pPr>
              <a:buNone/>
            </a:pPr>
            <a:r>
              <a:rPr lang="en-US" altLang="ja-JP" sz="1800" smtClean="0">
                <a:latin typeface="Courier New" pitchFamily="49" charset="0"/>
                <a:cs typeface="Courier New" pitchFamily="49" charset="0"/>
              </a:rPr>
              <a:t>auto concept EqualityComparable&lt;typename T&gt;;</a:t>
            </a:r>
          </a:p>
          <a:p>
            <a:pPr>
              <a:buNone/>
            </a:pPr>
            <a:r>
              <a:rPr lang="en-US" altLang="ja-JP" sz="1800" smtClean="0">
                <a:latin typeface="Courier New" pitchFamily="49" charset="0"/>
                <a:cs typeface="Courier New" pitchFamily="49" charset="0"/>
              </a:rPr>
              <a:t>auto concept StrictWeakOrder&lt;typename F, typename T&gt;;</a:t>
            </a:r>
          </a:p>
          <a:p>
            <a:pPr>
              <a:buNone/>
            </a:pPr>
            <a:r>
              <a:rPr lang="en-US" altLang="ja-JP" sz="1800" smtClean="0">
                <a:latin typeface="Courier New" pitchFamily="49" charset="0"/>
                <a:cs typeface="Courier New" pitchFamily="49" charset="0"/>
              </a:rPr>
              <a:t>auto concept EquivalenceRelation&lt;typename F, typename T&gt;;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標準ライブラリで提供される予定のコンセプト</a:t>
            </a:r>
            <a:endParaRPr kumimoji="1" lang="ja-JP" altLang="en-US"/>
          </a:p>
        </p:txBody>
      </p:sp>
      <p:sp>
        <p:nvSpPr>
          <p:cNvPr id="3" name="コンテンツ プレースホルダ 2"/>
          <p:cNvSpPr>
            <a:spLocks noGrp="1"/>
          </p:cNvSpPr>
          <p:nvPr>
            <p:ph idx="1"/>
          </p:nvPr>
        </p:nvSpPr>
        <p:spPr>
          <a:xfrm>
            <a:off x="357158" y="928671"/>
            <a:ext cx="8215370" cy="5072098"/>
          </a:xfrm>
        </p:spPr>
        <p:txBody>
          <a:bodyPr/>
          <a:lstStyle/>
          <a:p>
            <a:pPr>
              <a:buNone/>
            </a:pPr>
            <a:r>
              <a:rPr lang="en-US" altLang="ja-JP" sz="1800" smtClean="0">
                <a:latin typeface="Courier New" pitchFamily="49" charset="0"/>
                <a:cs typeface="Courier New" pitchFamily="49" charset="0"/>
              </a:rPr>
              <a:t>// </a:t>
            </a:r>
            <a:r>
              <a:rPr lang="ja-JP" altLang="en-US" sz="1800" smtClean="0">
                <a:latin typeface="Courier New" pitchFamily="49" charset="0"/>
                <a:cs typeface="Courier New" pitchFamily="49" charset="0"/>
              </a:rPr>
              <a:t>コンストラクタとデストラクタ</a:t>
            </a:r>
          </a:p>
          <a:p>
            <a:pPr>
              <a:buNone/>
            </a:pPr>
            <a:r>
              <a:rPr lang="en-US" altLang="ja-JP" sz="1800" smtClean="0">
                <a:latin typeface="Courier New" pitchFamily="49" charset="0"/>
                <a:cs typeface="Courier New" pitchFamily="49" charset="0"/>
              </a:rPr>
              <a:t>auto concept HasConstructor&lt;typename T, typename... Args&gt;;</a:t>
            </a:r>
          </a:p>
          <a:p>
            <a:pPr>
              <a:buNone/>
            </a:pPr>
            <a:r>
              <a:rPr lang="en-US" altLang="ja-JP" sz="1800" smtClean="0">
                <a:latin typeface="Courier New" pitchFamily="49" charset="0"/>
                <a:cs typeface="Courier New" pitchFamily="49" charset="0"/>
              </a:rPr>
              <a:t>auto concept Constructible&lt;typename T, typename... Args&gt;;</a:t>
            </a:r>
          </a:p>
          <a:p>
            <a:pPr>
              <a:buNone/>
            </a:pPr>
            <a:r>
              <a:rPr lang="en-US" altLang="ja-JP" sz="1800" smtClean="0">
                <a:latin typeface="Courier New" pitchFamily="49" charset="0"/>
                <a:cs typeface="Courier New" pitchFamily="49" charset="0"/>
              </a:rPr>
              <a:t>auto concept HasDestructor&lt;typename T&gt;;</a:t>
            </a:r>
          </a:p>
          <a:p>
            <a:pPr>
              <a:buNone/>
            </a:pPr>
            <a:r>
              <a:rPr lang="en-US" altLang="ja-JP" sz="1800" smtClean="0">
                <a:latin typeface="Courier New" pitchFamily="49" charset="0"/>
                <a:cs typeface="Courier New" pitchFamily="49" charset="0"/>
              </a:rPr>
              <a:t>auto concept HasVirtualDestructor&lt;typename T&gt;;</a:t>
            </a:r>
          </a:p>
          <a:p>
            <a:pPr>
              <a:buNone/>
            </a:pP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 </a:t>
            </a:r>
            <a:r>
              <a:rPr lang="ja-JP" altLang="en-US" sz="1800" smtClean="0">
                <a:latin typeface="Courier New" pitchFamily="49" charset="0"/>
                <a:cs typeface="Courier New" pitchFamily="49" charset="0"/>
              </a:rPr>
              <a:t>コピーとムーブ</a:t>
            </a:r>
          </a:p>
          <a:p>
            <a:pPr>
              <a:buNone/>
            </a:pPr>
            <a:r>
              <a:rPr lang="en-US" altLang="ja-JP" sz="1800" smtClean="0">
                <a:latin typeface="Courier New" pitchFamily="49" charset="0"/>
                <a:cs typeface="Courier New" pitchFamily="49" charset="0"/>
              </a:rPr>
              <a:t>auto concept MoveConstructible&lt;typename T&gt;;</a:t>
            </a:r>
          </a:p>
          <a:p>
            <a:pPr>
              <a:buNone/>
            </a:pPr>
            <a:r>
              <a:rPr lang="en-US" altLang="ja-JP" sz="1800" smtClean="0">
                <a:latin typeface="Courier New" pitchFamily="49" charset="0"/>
                <a:cs typeface="Courier New" pitchFamily="49" charset="0"/>
              </a:rPr>
              <a:t>auto concept CopyConstructible&lt;typename T&gt;;</a:t>
            </a:r>
          </a:p>
          <a:p>
            <a:pPr>
              <a:buNone/>
            </a:pPr>
            <a:r>
              <a:rPr lang="en-US" altLang="ja-JP" sz="1800" smtClean="0">
                <a:latin typeface="Courier New" pitchFamily="49" charset="0"/>
                <a:cs typeface="Courier New" pitchFamily="49" charset="0"/>
              </a:rPr>
              <a:t>auto concept MoveAssignable&lt;typename T&gt;;</a:t>
            </a:r>
          </a:p>
          <a:p>
            <a:pPr>
              <a:buNone/>
            </a:pPr>
            <a:r>
              <a:rPr lang="en-US" altLang="ja-JP" sz="1800" smtClean="0">
                <a:latin typeface="Courier New" pitchFamily="49" charset="0"/>
                <a:cs typeface="Courier New" pitchFamily="49" charset="0"/>
              </a:rPr>
              <a:t>auto concept CopyAssignable&lt;typename T&gt;;</a:t>
            </a:r>
          </a:p>
          <a:p>
            <a:pPr>
              <a:buNone/>
            </a:pPr>
            <a:endParaRPr lang="en-US" altLang="ja-JP" sz="1800" smtClean="0">
              <a:latin typeface="Courier New" pitchFamily="49" charset="0"/>
              <a:cs typeface="Courier New"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標準ライブラリで提供される予定のコンセプト</a:t>
            </a:r>
            <a:endParaRPr kumimoji="1" lang="ja-JP" altLang="en-US"/>
          </a:p>
        </p:txBody>
      </p:sp>
      <p:sp>
        <p:nvSpPr>
          <p:cNvPr id="3" name="コンテンツ プレースホルダ 2"/>
          <p:cNvSpPr>
            <a:spLocks noGrp="1"/>
          </p:cNvSpPr>
          <p:nvPr>
            <p:ph idx="1"/>
          </p:nvPr>
        </p:nvSpPr>
        <p:spPr>
          <a:xfrm>
            <a:off x="357158" y="928671"/>
            <a:ext cx="8215370" cy="5072098"/>
          </a:xfrm>
        </p:spPr>
        <p:txBody>
          <a:bodyPr/>
          <a:lstStyle/>
          <a:p>
            <a:pPr>
              <a:buNone/>
            </a:pPr>
            <a:r>
              <a:rPr lang="en-US" altLang="ja-JP" sz="1800" smtClean="0">
                <a:latin typeface="Courier New" pitchFamily="49" charset="0"/>
                <a:cs typeface="Courier New" pitchFamily="49" charset="0"/>
              </a:rPr>
              <a:t>// C++</a:t>
            </a:r>
            <a:r>
              <a:rPr lang="ja-JP" altLang="en-US" sz="1800" smtClean="0">
                <a:latin typeface="Courier New" pitchFamily="49" charset="0"/>
                <a:cs typeface="Courier New" pitchFamily="49" charset="0"/>
              </a:rPr>
              <a:t>言語がサポートする型特性</a:t>
            </a:r>
            <a:endParaRPr lang="en-US" altLang="ja-JP" sz="1800" smtClean="0">
              <a:latin typeface="Courier New" pitchFamily="49" charset="0"/>
              <a:cs typeface="Courier New" pitchFamily="49" charset="0"/>
            </a:endParaRPr>
          </a:p>
          <a:p>
            <a:pPr>
              <a:buNone/>
            </a:pPr>
            <a:r>
              <a:rPr lang="en-US" altLang="ja-JP" sz="1800" smtClean="0">
                <a:latin typeface="Courier New" pitchFamily="49" charset="0"/>
                <a:cs typeface="Courier New" pitchFamily="49" charset="0"/>
              </a:rPr>
              <a:t>concept Returnable&lt;typename T&gt;;</a:t>
            </a:r>
          </a:p>
          <a:p>
            <a:pPr>
              <a:buNone/>
            </a:pPr>
            <a:r>
              <a:rPr lang="en-US" altLang="ja-JP" sz="1800" smtClean="0">
                <a:latin typeface="Courier New" pitchFamily="49" charset="0"/>
                <a:cs typeface="Courier New" pitchFamily="49" charset="0"/>
              </a:rPr>
              <a:t>concept PointeeType&lt;typename T&gt;;</a:t>
            </a:r>
          </a:p>
          <a:p>
            <a:pPr>
              <a:buNone/>
            </a:pPr>
            <a:r>
              <a:rPr lang="en-US" altLang="ja-JP" sz="1800" smtClean="0">
                <a:latin typeface="Courier New" pitchFamily="49" charset="0"/>
                <a:cs typeface="Courier New" pitchFamily="49" charset="0"/>
              </a:rPr>
              <a:t>concept ClassType&lt;typename T&gt;;</a:t>
            </a:r>
          </a:p>
          <a:p>
            <a:pPr>
              <a:buNone/>
            </a:pPr>
            <a:r>
              <a:rPr lang="en-US" altLang="ja-JP" sz="1800" smtClean="0">
                <a:latin typeface="Courier New" pitchFamily="49" charset="0"/>
                <a:cs typeface="Courier New" pitchFamily="49" charset="0"/>
              </a:rPr>
              <a:t>concept PolymorphicClass&lt;typename T&gt;;</a:t>
            </a:r>
          </a:p>
          <a:p>
            <a:pPr>
              <a:buNone/>
            </a:pPr>
            <a:r>
              <a:rPr lang="en-US" altLang="ja-JP" sz="1800" smtClean="0">
                <a:latin typeface="Courier New" pitchFamily="49" charset="0"/>
                <a:cs typeface="Courier New" pitchFamily="49" charset="0"/>
              </a:rPr>
              <a:t>concept IntegralType&lt;typename T&gt;;</a:t>
            </a:r>
          </a:p>
          <a:p>
            <a:pPr>
              <a:buNone/>
            </a:pPr>
            <a:r>
              <a:rPr lang="en-US" altLang="ja-JP" sz="1800" smtClean="0">
                <a:latin typeface="Courier New" pitchFamily="49" charset="0"/>
                <a:cs typeface="Courier New" pitchFamily="49" charset="0"/>
              </a:rPr>
              <a:t>concept FloatingPointType&lt;typename T&gt;;</a:t>
            </a:r>
          </a:p>
          <a:p>
            <a:pPr>
              <a:buNone/>
            </a:pPr>
            <a:r>
              <a:rPr lang="en-US" altLang="ja-JP" sz="1800" smtClean="0">
                <a:latin typeface="Courier New" pitchFamily="49" charset="0"/>
                <a:cs typeface="Courier New" pitchFamily="49" charset="0"/>
              </a:rPr>
              <a:t>concept SameType&lt;typename T, typename U&gt;;</a:t>
            </a:r>
          </a:p>
          <a:p>
            <a:pPr>
              <a:buNone/>
            </a:pPr>
            <a:r>
              <a:rPr lang="en-US" altLang="ja-JP" sz="1800" smtClean="0">
                <a:latin typeface="Courier New" pitchFamily="49" charset="0"/>
                <a:cs typeface="Courier New" pitchFamily="49" charset="0"/>
              </a:rPr>
              <a:t>concept DerivedFrom&lt;typename Derived, typename Base&gt;;</a:t>
            </a:r>
          </a:p>
          <a:p>
            <a:pPr>
              <a:buNone/>
            </a:pPr>
            <a:r>
              <a:rPr lang="en-US" altLang="ja-JP" sz="1800" smtClean="0">
                <a:latin typeface="Courier New" pitchFamily="49" charset="0"/>
                <a:cs typeface="Courier New" pitchFamily="49" charset="0"/>
              </a:rPr>
              <a:t>...</a:t>
            </a:r>
          </a:p>
          <a:p>
            <a:pPr>
              <a:buNone/>
            </a:pPr>
            <a:endParaRPr lang="en-US" altLang="ja-JP" sz="1800" smtClean="0">
              <a:latin typeface="Courier New" pitchFamily="49" charset="0"/>
              <a:cs typeface="Courier New" pitchFamily="49" charset="0"/>
            </a:endParaRPr>
          </a:p>
          <a:p>
            <a:pPr>
              <a:buNone/>
            </a:pPr>
            <a:endParaRPr lang="en-US" altLang="ja-JP" sz="1800" smtClean="0">
              <a:latin typeface="Courier New" pitchFamily="49" charset="0"/>
              <a:cs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紹介しきれなかったものを簡単に紹介</a:t>
            </a:r>
            <a:endParaRPr kumimoji="1" lang="ja-JP" altLang="en-US"/>
          </a:p>
        </p:txBody>
      </p:sp>
      <p:sp>
        <p:nvSpPr>
          <p:cNvPr id="3" name="コンテンツ プレースホルダ 2"/>
          <p:cNvSpPr>
            <a:spLocks noGrp="1"/>
          </p:cNvSpPr>
          <p:nvPr>
            <p:ph idx="1"/>
          </p:nvPr>
        </p:nvSpPr>
        <p:spPr/>
        <p:txBody>
          <a:bodyPr/>
          <a:lstStyle/>
          <a:p>
            <a:r>
              <a:rPr kumimoji="1" lang="en-US" altLang="ja-JP" sz="2000" smtClean="0"/>
              <a:t>late_check</a:t>
            </a:r>
          </a:p>
          <a:p>
            <a:pPr>
              <a:buNone/>
            </a:pPr>
            <a:r>
              <a:rPr lang="ja-JP" altLang="en-US" sz="2000" smtClean="0"/>
              <a:t>　テンプレートのインスタンス化時までコンセプトのチェックを遅らせる</a:t>
            </a:r>
            <a:endParaRPr lang="en-US" altLang="ja-JP" sz="2000" smtClean="0"/>
          </a:p>
          <a:p>
            <a:pPr>
              <a:buNone/>
            </a:pPr>
            <a:endParaRPr lang="en-US" altLang="ja-JP" sz="1200" smtClean="0"/>
          </a:p>
          <a:p>
            <a:r>
              <a:rPr lang="ja-JP" altLang="en-US" sz="2000" smtClean="0"/>
              <a:t>名前付き要件</a:t>
            </a:r>
            <a:endParaRPr lang="en-US" altLang="ja-JP" sz="2000" smtClean="0"/>
          </a:p>
          <a:p>
            <a:pPr>
              <a:buNone/>
            </a:pPr>
            <a:r>
              <a:rPr lang="ja-JP" altLang="en-US" sz="2000" smtClean="0"/>
              <a:t>　</a:t>
            </a:r>
            <a:r>
              <a:rPr lang="en-US" altLang="ja-JP" sz="2000" smtClean="0"/>
              <a:t>requires</a:t>
            </a:r>
            <a:r>
              <a:rPr lang="ja-JP" altLang="en-US" sz="2000" smtClean="0"/>
              <a:t>に名前を付ける</a:t>
            </a:r>
            <a:endParaRPr lang="en-US" altLang="ja-JP" sz="2000" smtClean="0"/>
          </a:p>
          <a:p>
            <a:endParaRPr kumimoji="1" lang="en-US" altLang="ja-JP" sz="1200" smtClean="0"/>
          </a:p>
          <a:p>
            <a:r>
              <a:rPr lang="ja-JP" altLang="en-US" sz="2000" smtClean="0"/>
              <a:t>スコープ付きコンセプトマップ</a:t>
            </a:r>
            <a:endParaRPr lang="en-US" altLang="ja-JP" sz="2000" smtClean="0"/>
          </a:p>
          <a:p>
            <a:pPr>
              <a:buNone/>
            </a:pPr>
            <a:r>
              <a:rPr kumimoji="1" lang="ja-JP" altLang="en-US" sz="2000" smtClean="0"/>
              <a:t>　別な名前空間でコンセプトマップを定義する</a:t>
            </a:r>
            <a:endParaRPr lang="en-US" altLang="ja-JP" sz="2000" smtClean="0"/>
          </a:p>
          <a:p>
            <a:pPr>
              <a:buNone/>
            </a:pPr>
            <a:endParaRPr kumimoji="1" lang="en-US" altLang="ja-JP" sz="1200" smtClean="0"/>
          </a:p>
          <a:p>
            <a:pPr>
              <a:buNone/>
            </a:pPr>
            <a:r>
              <a:rPr lang="ja-JP" altLang="en-US" sz="2000" smtClean="0"/>
              <a:t>・ルックアップ</a:t>
            </a:r>
            <a:endParaRPr lang="en-US" altLang="ja-JP" sz="2000" smtClean="0"/>
          </a:p>
          <a:p>
            <a:pPr>
              <a:buNone/>
            </a:pPr>
            <a:r>
              <a:rPr lang="ja-JP" altLang="en-US" sz="2000" smtClean="0"/>
              <a:t>　</a:t>
            </a:r>
            <a:r>
              <a:rPr lang="ja-JP" altLang="en-US" sz="2000" smtClean="0"/>
              <a:t>コンセプトにも</a:t>
            </a:r>
            <a:r>
              <a:rPr lang="en-US" altLang="ja-JP" sz="2000" smtClean="0"/>
              <a:t>ADL</a:t>
            </a:r>
            <a:r>
              <a:rPr lang="ja-JP" altLang="en-US" sz="2000" smtClean="0"/>
              <a:t>あるよ。</a:t>
            </a:r>
            <a:endParaRPr lang="en-US" altLang="ja-JP" sz="2000" smtClean="0"/>
          </a:p>
          <a:p>
            <a:pPr>
              <a:buNone/>
            </a:pPr>
            <a:endParaRPr lang="en-US" altLang="ja-JP" sz="1200" smtClean="0"/>
          </a:p>
          <a:p>
            <a:pPr>
              <a:buNone/>
            </a:pPr>
            <a:r>
              <a:rPr lang="ja-JP" altLang="en-US" sz="2000" smtClean="0"/>
              <a:t>・否定要件</a:t>
            </a:r>
            <a:endParaRPr lang="en-US" altLang="ja-JP" sz="2000" smtClean="0"/>
          </a:p>
          <a:p>
            <a:pPr>
              <a:buNone/>
            </a:pPr>
            <a:r>
              <a:rPr lang="ja-JP" altLang="en-US" sz="2000" smtClean="0"/>
              <a:t>　</a:t>
            </a:r>
            <a:r>
              <a:rPr lang="en-US" altLang="ja-JP" sz="2000" smtClean="0"/>
              <a:t>requires</a:t>
            </a:r>
            <a:r>
              <a:rPr lang="ja-JP" altLang="en-US" sz="2000" smtClean="0"/>
              <a:t>を指定するときに頭に「</a:t>
            </a:r>
            <a:r>
              <a:rPr lang="en-US" altLang="ja-JP" sz="2000" smtClean="0"/>
              <a:t>!</a:t>
            </a:r>
            <a:r>
              <a:rPr lang="ja-JP" altLang="en-US" sz="2000" smtClean="0"/>
              <a:t>」を付けると「コンセプトの要件を満たさなかった場合」という要件にできる</a:t>
            </a:r>
            <a:endParaRPr lang="en-US" altLang="ja-JP" sz="20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参考</a:t>
            </a:r>
            <a:endParaRPr kumimoji="1" lang="ja-JP" altLang="en-US"/>
          </a:p>
        </p:txBody>
      </p:sp>
      <p:sp>
        <p:nvSpPr>
          <p:cNvPr id="3" name="コンテンツ プレースホルダ 2"/>
          <p:cNvSpPr>
            <a:spLocks noGrp="1"/>
          </p:cNvSpPr>
          <p:nvPr>
            <p:ph idx="1"/>
          </p:nvPr>
        </p:nvSpPr>
        <p:spPr/>
        <p:txBody>
          <a:bodyPr/>
          <a:lstStyle/>
          <a:p>
            <a:r>
              <a:rPr lang="en-US" altLang="ja-JP" sz="2000" smtClean="0"/>
              <a:t>N1758 Concepts for C++0x</a:t>
            </a:r>
          </a:p>
          <a:p>
            <a:pPr>
              <a:buNone/>
            </a:pPr>
            <a:r>
              <a:rPr lang="en-US" altLang="ja-JP" sz="2000" smtClean="0">
                <a:hlinkClick r:id="rId2"/>
              </a:rPr>
              <a:t>http://www.open-std.org/jtc1/sc22/wg21/docs/papers/2005/n1758.pdf</a:t>
            </a:r>
            <a:endParaRPr lang="en-US" altLang="ja-JP" sz="2000" smtClean="0"/>
          </a:p>
          <a:p>
            <a:pPr>
              <a:buNone/>
            </a:pPr>
            <a:endParaRPr kumimoji="1" lang="en-US" altLang="ja-JP" sz="2000" smtClean="0"/>
          </a:p>
          <a:p>
            <a:r>
              <a:rPr lang="en-US" altLang="ja-JP" sz="2000" smtClean="0"/>
              <a:t>N2773 Proposed Wording for Concepts(Revision 9)</a:t>
            </a:r>
          </a:p>
          <a:p>
            <a:pPr>
              <a:buNone/>
            </a:pPr>
            <a:r>
              <a:rPr lang="en-US" altLang="ja-JP" sz="2000" smtClean="0">
                <a:hlinkClick r:id="rId3"/>
              </a:rPr>
              <a:t>http://www.open-std.org/jtc1/sc22/wg21/docs/papers/2008/n2773.pdf</a:t>
            </a:r>
            <a:endParaRPr lang="en-US" altLang="ja-JP" sz="2000" smtClean="0"/>
          </a:p>
          <a:p>
            <a:endParaRPr kumimoji="1" lang="en-US" altLang="ja-JP" sz="2000" smtClean="0"/>
          </a:p>
          <a:p>
            <a:r>
              <a:rPr lang="en-US" altLang="ja-JP" sz="2000" smtClean="0"/>
              <a:t>An Introduction to Concepts in C++0x</a:t>
            </a:r>
          </a:p>
          <a:p>
            <a:pPr>
              <a:buNone/>
            </a:pPr>
            <a:r>
              <a:rPr lang="en-US" altLang="ja-JP" sz="2000" smtClean="0">
                <a:hlinkClick r:id="rId4"/>
              </a:rPr>
              <a:t>http://tinyurl.com/c38f7o</a:t>
            </a:r>
            <a:endParaRPr lang="en-US" altLang="ja-JP" sz="2000" smtClean="0"/>
          </a:p>
          <a:p>
            <a:endParaRPr lang="en-US" altLang="ja-JP" sz="2000" smtClean="0"/>
          </a:p>
          <a:p>
            <a:r>
              <a:rPr lang="en-US" altLang="ja-JP" sz="2000" smtClean="0">
                <a:solidFill>
                  <a:srgbClr val="000000"/>
                </a:solidFill>
                <a:latin typeface="Helvetica" pitchFamily="48" charset="0"/>
              </a:rPr>
              <a:t>Concepts: Extending C++ Templates for Generic Programming</a:t>
            </a:r>
          </a:p>
          <a:p>
            <a:pPr>
              <a:buNone/>
            </a:pPr>
            <a:r>
              <a:rPr lang="en-US" altLang="ja-JP" sz="2000" smtClean="0">
                <a:hlinkClick r:id="rId5"/>
              </a:rPr>
              <a:t>http://www.generic-programming.org/languages/conceptcpp/papers/accu07.ppt</a:t>
            </a:r>
            <a:endParaRPr lang="en-US" altLang="ja-JP" sz="2000" smtClean="0"/>
          </a:p>
          <a:p>
            <a:pPr>
              <a:buNone/>
            </a:pPr>
            <a:endParaRPr lang="en-US" altLang="ja-JP" sz="2000" smtClean="0"/>
          </a:p>
          <a:p>
            <a:pPr>
              <a:buNone/>
            </a:pPr>
            <a:endParaRPr lang="en-US" altLang="ja-JP" sz="2000" smtClean="0"/>
          </a:p>
          <a:p>
            <a:pPr>
              <a:buNone/>
            </a:pPr>
            <a:endParaRPr kumimoji="1" lang="en-US" altLang="ja-JP" sz="2000" smtClean="0"/>
          </a:p>
          <a:p>
            <a:endParaRPr kumimoji="1" lang="en-US" altLang="ja-JP"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動機</a:t>
            </a:r>
            <a:r>
              <a:rPr kumimoji="1" lang="en-US" altLang="ja-JP" smtClean="0"/>
              <a:t>1 - </a:t>
            </a:r>
            <a:r>
              <a:rPr kumimoji="1" lang="ja-JP" altLang="en-US" smtClean="0"/>
              <a:t>エラーメッセージの問題</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z="2800" smtClean="0"/>
              <a:t>テンプレートインスタンス化時の</a:t>
            </a:r>
            <a:endParaRPr kumimoji="1" lang="en-US" altLang="ja-JP" sz="2800" smtClean="0"/>
          </a:p>
          <a:p>
            <a:pPr>
              <a:buNone/>
            </a:pPr>
            <a:r>
              <a:rPr kumimoji="1" lang="ja-JP" altLang="en-US" sz="2800" smtClean="0"/>
              <a:t>エラーメッセージを改善する</a:t>
            </a:r>
            <a:endParaRPr kumimoji="1" lang="en-US" altLang="ja-JP" sz="2800" smtClean="0"/>
          </a:p>
          <a:p>
            <a:pPr>
              <a:buNone/>
            </a:pPr>
            <a:endParaRPr lang="en-US" altLang="ja-JP"/>
          </a:p>
          <a:p>
            <a:pPr>
              <a:buNone/>
            </a:pPr>
            <a:r>
              <a:rPr lang="en-US" altLang="ja-JP" sz="2000" smtClean="0">
                <a:latin typeface="Courier New" pitchFamily="49" charset="0"/>
                <a:cs typeface="Courier New" pitchFamily="49" charset="0"/>
              </a:rPr>
              <a:t>list&lt;int&gt; ls;</a:t>
            </a:r>
          </a:p>
          <a:p>
            <a:pPr>
              <a:buNone/>
            </a:pPr>
            <a:r>
              <a:rPr lang="en-US" altLang="ja-JP" sz="2000" smtClean="0">
                <a:latin typeface="Courier New" pitchFamily="49" charset="0"/>
                <a:cs typeface="Courier New" pitchFamily="49" charset="0"/>
              </a:rPr>
              <a:t>sort(ls.begin(), ls.end()); // </a:t>
            </a:r>
            <a:r>
              <a:rPr lang="ja-JP" altLang="en-US" sz="2000" smtClean="0">
                <a:latin typeface="Courier New" pitchFamily="49" charset="0"/>
                <a:cs typeface="Courier New" pitchFamily="49" charset="0"/>
              </a:rPr>
              <a:t>エラー！</a:t>
            </a:r>
            <a:endParaRPr lang="en-US" altLang="ja-JP" sz="2000" smtClean="0">
              <a:latin typeface="Courier New" pitchFamily="49" charset="0"/>
              <a:cs typeface="Courier New" pitchFamily="49" charset="0"/>
            </a:endParaRPr>
          </a:p>
          <a:p>
            <a:pPr>
              <a:buNone/>
            </a:pPr>
            <a:endParaRPr lang="en-US" altLang="ja-JP"/>
          </a:p>
          <a:p>
            <a:pPr>
              <a:buNone/>
            </a:pPr>
            <a:r>
              <a:rPr lang="ja-JP" altLang="en-US" smtClean="0"/>
              <a:t>↓</a:t>
            </a:r>
            <a:r>
              <a:rPr lang="en-US" altLang="ja-JP" smtClean="0"/>
              <a:t>VC9</a:t>
            </a:r>
            <a:r>
              <a:rPr lang="ja-JP" altLang="en-US" smtClean="0"/>
              <a:t>が出力するエラーメッセージ</a:t>
            </a:r>
            <a:endParaRPr lang="en-US" altLang="ja-JP"/>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 2"/>
          <p:cNvSpPr>
            <a:spLocks noGrp="1"/>
          </p:cNvSpPr>
          <p:nvPr>
            <p:ph idx="1"/>
          </p:nvPr>
        </p:nvSpPr>
        <p:spPr/>
        <p:txBody>
          <a:bodyPr/>
          <a:lstStyle/>
          <a:p>
            <a:r>
              <a:rPr kumimoji="1" lang="ja-JP" altLang="en-US" smtClean="0"/>
              <a:t>テンプレートパラメータの要件が明確になる</a:t>
            </a:r>
            <a:endParaRPr kumimoji="1" lang="en-US" altLang="ja-JP" smtClean="0"/>
          </a:p>
          <a:p>
            <a:endParaRPr lang="en-US" altLang="ja-JP" smtClean="0"/>
          </a:p>
          <a:p>
            <a:r>
              <a:rPr kumimoji="1" lang="ja-JP" altLang="en-US" smtClean="0"/>
              <a:t>コンセプトマップによってサードパーティ製のライブラリでも標準コンセプトの要件を満たすことができる</a:t>
            </a:r>
            <a:endParaRPr kumimoji="1" lang="en-US" altLang="ja-JP" smtClean="0"/>
          </a:p>
          <a:p>
            <a:endParaRPr lang="en-US" altLang="ja-JP" smtClean="0"/>
          </a:p>
          <a:p>
            <a:r>
              <a:rPr kumimoji="1" lang="ja-JP" altLang="en-US" smtClean="0"/>
              <a:t>コンセプトによるオーバーロードは超強力！</a:t>
            </a: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42844" y="71414"/>
            <a:ext cx="8858312" cy="6786586"/>
          </a:xfrm>
        </p:spPr>
        <p:txBody>
          <a:bodyPr>
            <a:noAutofit/>
          </a:bodyPr>
          <a:lstStyle/>
          <a:p>
            <a:pPr>
              <a:buNone/>
            </a:pPr>
            <a:r>
              <a:rPr lang="en-US" altLang="ja-JP" sz="600"/>
              <a:t>main.cpp</a:t>
            </a:r>
          </a:p>
          <a:p>
            <a:pPr>
              <a:buNone/>
            </a:pPr>
            <a:r>
              <a:rPr lang="en-US" altLang="ja-JP" sz="600"/>
              <a:t>error C2784: 'reverse_iterator&lt;_RanIt&gt;::difference_type std::operator -(const std::reverse_iterator&lt;_RanIt&gt; &amp;,const std::reverse_iterator&lt;_RanIt2&gt; &amp;)' : </a:t>
            </a:r>
            <a:r>
              <a:rPr lang="ja-JP" altLang="en-US" sz="600"/>
              <a:t>テンプレート 引数を </a:t>
            </a:r>
            <a:r>
              <a:rPr lang="en-US" altLang="ja-JP" sz="600"/>
              <a:t>'const std::reverse_iterator&lt;_RanIt&gt; &amp;' </a:t>
            </a:r>
            <a:r>
              <a:rPr lang="ja-JP" altLang="en-US" sz="600"/>
              <a:t>に対して </a:t>
            </a:r>
            <a:r>
              <a:rPr lang="en-US" altLang="ja-JP" sz="600"/>
              <a:t>'std::list&lt;_Ty&gt;::_Iterator&lt;_Secure_validation&gt;' </a:t>
            </a:r>
            <a:r>
              <a:rPr lang="ja-JP" altLang="en-US" sz="600"/>
              <a:t>から減少できませんでした</a:t>
            </a:r>
          </a:p>
          <a:p>
            <a:pPr>
              <a:buNone/>
            </a:pPr>
            <a:r>
              <a:rPr lang="ja-JP" altLang="en-US" sz="600"/>
              <a:t>       </a:t>
            </a:r>
            <a:r>
              <a:rPr lang="en-US" altLang="ja-JP" sz="600"/>
              <a:t>with</a:t>
            </a:r>
          </a:p>
          <a:p>
            <a:pPr>
              <a:buNone/>
            </a:pPr>
            <a:r>
              <a:rPr lang="en-US" altLang="ja-JP" sz="600"/>
              <a:t>       [</a:t>
            </a:r>
          </a:p>
          <a:p>
            <a:pPr>
              <a:buNone/>
            </a:pPr>
            <a:r>
              <a:rPr lang="en-US" altLang="ja-JP" sz="600"/>
              <a:t>           _Ty=int,</a:t>
            </a:r>
          </a:p>
          <a:p>
            <a:pPr>
              <a:buNone/>
            </a:pPr>
            <a:r>
              <a:rPr lang="en-US" altLang="ja-JP" sz="600"/>
              <a:t>           _Secure_validation=true</a:t>
            </a:r>
          </a:p>
          <a:p>
            <a:pPr>
              <a:buNone/>
            </a:pPr>
            <a:r>
              <a:rPr lang="en-US" altLang="ja-JP" sz="600"/>
              <a:t>       ]</a:t>
            </a:r>
          </a:p>
          <a:p>
            <a:pPr>
              <a:buNone/>
            </a:pPr>
            <a:r>
              <a:rPr lang="en-US" altLang="ja-JP" sz="600"/>
              <a:t>       C:\Program Files\Microsoft Visual Studio 9.0\VC\include\xutility(2238) : 'std::operator -' </a:t>
            </a:r>
            <a:r>
              <a:rPr lang="ja-JP" altLang="en-US" sz="600"/>
              <a:t>の宣言を確認してください。</a:t>
            </a:r>
          </a:p>
          <a:p>
            <a:pPr>
              <a:buNone/>
            </a:pPr>
            <a:r>
              <a:rPr lang="ja-JP" altLang="en-US" sz="600"/>
              <a:t>       </a:t>
            </a:r>
            <a:r>
              <a:rPr lang="en-US" altLang="ja-JP" sz="600"/>
              <a:t>.\main.cpp(9) : </a:t>
            </a:r>
            <a:r>
              <a:rPr lang="ja-JP" altLang="en-US" sz="600"/>
              <a:t>コンパイルされたクラスの テンプレート のインスタンス化 </a:t>
            </a:r>
            <a:r>
              <a:rPr lang="en-US" altLang="ja-JP" sz="600"/>
              <a:t>'void std::sort&lt;std::list&lt;_Ty&gt;::_Iterator&lt;_Secure_validation&gt;&gt;(_RanIt,_RanIt)' </a:t>
            </a:r>
            <a:r>
              <a:rPr lang="ja-JP" altLang="en-US" sz="600"/>
              <a:t>の参照を確認してください</a:t>
            </a:r>
          </a:p>
          <a:p>
            <a:pPr>
              <a:buNone/>
            </a:pPr>
            <a:r>
              <a:rPr lang="ja-JP" altLang="en-US" sz="600"/>
              <a:t>       </a:t>
            </a:r>
            <a:r>
              <a:rPr lang="en-US" altLang="ja-JP" sz="600"/>
              <a:t>with</a:t>
            </a:r>
          </a:p>
          <a:p>
            <a:pPr>
              <a:buNone/>
            </a:pPr>
            <a:r>
              <a:rPr lang="en-US" altLang="ja-JP" sz="600"/>
              <a:t>       [</a:t>
            </a:r>
          </a:p>
          <a:p>
            <a:pPr>
              <a:buNone/>
            </a:pPr>
            <a:r>
              <a:rPr lang="en-US" altLang="ja-JP" sz="600"/>
              <a:t>           _Ty=int,</a:t>
            </a:r>
          </a:p>
          <a:p>
            <a:pPr>
              <a:buNone/>
            </a:pPr>
            <a:r>
              <a:rPr lang="en-US" altLang="ja-JP" sz="600"/>
              <a:t>           _Secure_validation=true,</a:t>
            </a:r>
          </a:p>
          <a:p>
            <a:pPr>
              <a:buNone/>
            </a:pPr>
            <a:r>
              <a:rPr lang="en-US" altLang="ja-JP" sz="600"/>
              <a:t>           _RanIt=std::list&lt;int&gt;::_Iterator&lt;true&gt;</a:t>
            </a:r>
          </a:p>
          <a:p>
            <a:pPr>
              <a:buNone/>
            </a:pPr>
            <a:r>
              <a:rPr lang="en-US" altLang="ja-JP" sz="600"/>
              <a:t>       ]</a:t>
            </a:r>
          </a:p>
          <a:p>
            <a:pPr>
              <a:buNone/>
            </a:pPr>
            <a:r>
              <a:rPr lang="en-US" altLang="ja-JP" sz="600"/>
              <a:t>error C2784: 'reverse_iterator&lt;_RanIt&gt;::difference_type std::operator -(const std::reverse_iterator&lt;_RanIt&gt; &amp;,const std::reverse_iterator&lt;_RanIt2&gt; &amp;)' : </a:t>
            </a:r>
            <a:r>
              <a:rPr lang="ja-JP" altLang="en-US" sz="600"/>
              <a:t>テンプレート 引数を </a:t>
            </a:r>
            <a:r>
              <a:rPr lang="en-US" altLang="ja-JP" sz="600"/>
              <a:t>'const std::reverse_iterator&lt;_RanIt&gt; &amp;' </a:t>
            </a:r>
            <a:r>
              <a:rPr lang="ja-JP" altLang="en-US" sz="600"/>
              <a:t>に対して </a:t>
            </a:r>
            <a:r>
              <a:rPr lang="en-US" altLang="ja-JP" sz="600"/>
              <a:t>'std::list&lt;_Ty&gt;::_Iterator&lt;_Secure_validation&gt;' </a:t>
            </a:r>
            <a:r>
              <a:rPr lang="ja-JP" altLang="en-US" sz="600"/>
              <a:t>から減少できませんでした</a:t>
            </a:r>
          </a:p>
          <a:p>
            <a:pPr>
              <a:buNone/>
            </a:pPr>
            <a:r>
              <a:rPr lang="ja-JP" altLang="en-US" sz="600"/>
              <a:t>       </a:t>
            </a:r>
            <a:r>
              <a:rPr lang="en-US" altLang="ja-JP" sz="600"/>
              <a:t>with</a:t>
            </a:r>
          </a:p>
          <a:p>
            <a:pPr>
              <a:buNone/>
            </a:pPr>
            <a:r>
              <a:rPr lang="en-US" altLang="ja-JP" sz="600"/>
              <a:t>       [</a:t>
            </a:r>
          </a:p>
          <a:p>
            <a:pPr>
              <a:buNone/>
            </a:pPr>
            <a:r>
              <a:rPr lang="en-US" altLang="ja-JP" sz="600"/>
              <a:t>           _Ty=int,</a:t>
            </a:r>
          </a:p>
          <a:p>
            <a:pPr>
              <a:buNone/>
            </a:pPr>
            <a:r>
              <a:rPr lang="en-US" altLang="ja-JP" sz="600"/>
              <a:t>           _Secure_validation=true</a:t>
            </a:r>
          </a:p>
          <a:p>
            <a:pPr>
              <a:buNone/>
            </a:pPr>
            <a:r>
              <a:rPr lang="en-US" altLang="ja-JP" sz="600"/>
              <a:t>       ]</a:t>
            </a:r>
          </a:p>
          <a:p>
            <a:pPr>
              <a:buNone/>
            </a:pPr>
            <a:endParaRPr lang="en-US" altLang="ja-JP" sz="600"/>
          </a:p>
          <a:p>
            <a:pPr>
              <a:buNone/>
            </a:pPr>
            <a:r>
              <a:rPr lang="en-US" altLang="ja-JP" sz="600"/>
              <a:t>       'std::operator -' </a:t>
            </a:r>
            <a:r>
              <a:rPr lang="ja-JP" altLang="en-US" sz="600"/>
              <a:t>の宣言を確認してください</a:t>
            </a:r>
            <a:r>
              <a:rPr lang="ja-JP" altLang="en-US" sz="600" smtClean="0"/>
              <a:t>。</a:t>
            </a:r>
            <a:endParaRPr lang="ja-JP" altLang="en-US" sz="600"/>
          </a:p>
          <a:p>
            <a:pPr>
              <a:buNone/>
            </a:pPr>
            <a:r>
              <a:rPr lang="en-US" altLang="ja-JP" sz="600"/>
              <a:t>error C2784: 'reverse_iterator&lt;_RanIt&gt;::difference_type std::operator -(const std::reverse_iterator&lt;_RanIt&gt; &amp;,const std::reverse_iterator&lt;_RanIt2&gt; &amp;)' : </a:t>
            </a:r>
            <a:r>
              <a:rPr lang="ja-JP" altLang="en-US" sz="600"/>
              <a:t>テンプレート 引数を </a:t>
            </a:r>
            <a:r>
              <a:rPr lang="en-US" altLang="ja-JP" sz="600"/>
              <a:t>'const std::reverse_iterator&lt;_RanIt&gt; &amp;' </a:t>
            </a:r>
            <a:r>
              <a:rPr lang="ja-JP" altLang="en-US" sz="600"/>
              <a:t>に対して </a:t>
            </a:r>
            <a:r>
              <a:rPr lang="en-US" altLang="ja-JP" sz="600"/>
              <a:t>'std::list&lt;_Ty&gt;::_Iterator&lt;_Secure_validation&gt;' </a:t>
            </a:r>
            <a:r>
              <a:rPr lang="ja-JP" altLang="en-US" sz="600"/>
              <a:t>から減少できませんでした</a:t>
            </a:r>
          </a:p>
          <a:p>
            <a:pPr>
              <a:buNone/>
            </a:pPr>
            <a:r>
              <a:rPr lang="ja-JP" altLang="en-US" sz="600"/>
              <a:t>       </a:t>
            </a:r>
            <a:r>
              <a:rPr lang="en-US" altLang="ja-JP" sz="600"/>
              <a:t>with</a:t>
            </a:r>
          </a:p>
          <a:p>
            <a:pPr>
              <a:buNone/>
            </a:pPr>
            <a:r>
              <a:rPr lang="en-US" altLang="ja-JP" sz="600"/>
              <a:t>       [</a:t>
            </a:r>
          </a:p>
          <a:p>
            <a:pPr>
              <a:buNone/>
            </a:pPr>
            <a:r>
              <a:rPr lang="en-US" altLang="ja-JP" sz="600"/>
              <a:t>           _Ty=int,</a:t>
            </a:r>
          </a:p>
          <a:p>
            <a:pPr>
              <a:buNone/>
            </a:pPr>
            <a:r>
              <a:rPr lang="en-US" altLang="ja-JP" sz="600"/>
              <a:t>           _Secure_validation=true</a:t>
            </a:r>
          </a:p>
          <a:p>
            <a:pPr>
              <a:buNone/>
            </a:pPr>
            <a:r>
              <a:rPr lang="en-US" altLang="ja-JP" sz="600"/>
              <a:t>       ]</a:t>
            </a:r>
          </a:p>
          <a:p>
            <a:pPr>
              <a:buNone/>
            </a:pPr>
            <a:endParaRPr lang="en-US" altLang="ja-JP" sz="600"/>
          </a:p>
          <a:p>
            <a:pPr>
              <a:buNone/>
            </a:pPr>
            <a:r>
              <a:rPr lang="en-US" altLang="ja-JP" sz="600"/>
              <a:t>       'std::operator -' </a:t>
            </a:r>
            <a:r>
              <a:rPr lang="ja-JP" altLang="en-US" sz="600"/>
              <a:t>の宣言を確認してください</a:t>
            </a:r>
            <a:r>
              <a:rPr lang="ja-JP" altLang="en-US" sz="600" smtClean="0"/>
              <a:t>。</a:t>
            </a:r>
            <a:endParaRPr lang="ja-JP" altLang="en-US" sz="600"/>
          </a:p>
          <a:p>
            <a:pPr>
              <a:buNone/>
            </a:pPr>
            <a:r>
              <a:rPr lang="en-US" altLang="ja-JP" sz="600"/>
              <a:t>error C2784: 'reverse_iterator&lt;_RanIt&gt;::difference_type std::operator -(const std::reverse_iterator&lt;_RanIt&gt; &amp;,const std::reverse_iterator&lt;_RanIt2&gt; &amp;)' : </a:t>
            </a:r>
            <a:r>
              <a:rPr lang="ja-JP" altLang="en-US" sz="600"/>
              <a:t>テンプレート 引数を </a:t>
            </a:r>
            <a:r>
              <a:rPr lang="en-US" altLang="ja-JP" sz="600"/>
              <a:t>'const std::reverse_iterator&lt;_RanIt&gt; &amp;' </a:t>
            </a:r>
            <a:r>
              <a:rPr lang="ja-JP" altLang="en-US" sz="600"/>
              <a:t>に対して </a:t>
            </a:r>
            <a:r>
              <a:rPr lang="en-US" altLang="ja-JP" sz="600"/>
              <a:t>'std::list&lt;_Ty&gt;::_Iterator&lt;_Secure_validation&gt;' </a:t>
            </a:r>
            <a:r>
              <a:rPr lang="ja-JP" altLang="en-US" sz="600"/>
              <a:t>から減少できませんでした</a:t>
            </a:r>
          </a:p>
          <a:p>
            <a:pPr>
              <a:buNone/>
            </a:pPr>
            <a:r>
              <a:rPr lang="ja-JP" altLang="en-US" sz="600"/>
              <a:t>       </a:t>
            </a:r>
            <a:r>
              <a:rPr lang="en-US" altLang="ja-JP" sz="600"/>
              <a:t>with</a:t>
            </a:r>
          </a:p>
          <a:p>
            <a:pPr>
              <a:buNone/>
            </a:pPr>
            <a:r>
              <a:rPr lang="en-US" altLang="ja-JP" sz="600"/>
              <a:t>       [</a:t>
            </a:r>
          </a:p>
          <a:p>
            <a:pPr>
              <a:buNone/>
            </a:pPr>
            <a:r>
              <a:rPr lang="en-US" altLang="ja-JP" sz="600"/>
              <a:t>           _Ty=int,</a:t>
            </a:r>
          </a:p>
          <a:p>
            <a:pPr>
              <a:buNone/>
            </a:pPr>
            <a:r>
              <a:rPr lang="en-US" altLang="ja-JP" sz="600"/>
              <a:t>           _Secure_validation=true</a:t>
            </a:r>
          </a:p>
          <a:p>
            <a:pPr>
              <a:buNone/>
            </a:pPr>
            <a:r>
              <a:rPr lang="en-US" altLang="ja-JP" sz="600"/>
              <a:t>       ]</a:t>
            </a:r>
          </a:p>
          <a:p>
            <a:pPr>
              <a:buNone/>
            </a:pPr>
            <a:endParaRPr lang="en-US" altLang="ja-JP" sz="600"/>
          </a:p>
          <a:p>
            <a:pPr>
              <a:buNone/>
            </a:pPr>
            <a:r>
              <a:rPr lang="en-US" altLang="ja-JP" sz="600"/>
              <a:t>       'std::operator -' </a:t>
            </a:r>
            <a:r>
              <a:rPr lang="ja-JP" altLang="en-US" sz="600"/>
              <a:t>の宣言を確認してください</a:t>
            </a:r>
            <a:r>
              <a:rPr lang="ja-JP" altLang="en-US" sz="600" smtClean="0"/>
              <a:t>。</a:t>
            </a:r>
            <a:endParaRPr lang="ja-JP" altLang="en-US" sz="600"/>
          </a:p>
          <a:p>
            <a:pPr>
              <a:buNone/>
            </a:pPr>
            <a:r>
              <a:rPr lang="en-US" altLang="ja-JP" sz="600"/>
              <a:t>error C2784: 'reverse_iterator&lt;_RanIt&gt;::difference_type std::operator -(const std::reverse_iterator&lt;_RanIt&gt; &amp;,const std::reverse_iterator&lt;_RanIt2&gt; &amp;)' : </a:t>
            </a:r>
            <a:r>
              <a:rPr lang="ja-JP" altLang="en-US" sz="600"/>
              <a:t>テンプレート 引数を </a:t>
            </a:r>
            <a:r>
              <a:rPr lang="en-US" altLang="ja-JP" sz="600"/>
              <a:t>'const std::reverse_iterator&lt;_RanIt&gt; &amp;' </a:t>
            </a:r>
            <a:r>
              <a:rPr lang="ja-JP" altLang="en-US" sz="600"/>
              <a:t>に対して </a:t>
            </a:r>
            <a:r>
              <a:rPr lang="en-US" altLang="ja-JP" sz="600"/>
              <a:t>'std::list&lt;_Ty&gt;::_Iterator&lt;_Secure_validation&gt;' </a:t>
            </a:r>
            <a:r>
              <a:rPr lang="ja-JP" altLang="en-US" sz="600"/>
              <a:t>から減少できませんでした</a:t>
            </a:r>
          </a:p>
          <a:p>
            <a:pPr>
              <a:buNone/>
            </a:pPr>
            <a:r>
              <a:rPr lang="ja-JP" altLang="en-US" sz="600"/>
              <a:t>       </a:t>
            </a:r>
            <a:r>
              <a:rPr lang="en-US" altLang="ja-JP" sz="600"/>
              <a:t>with</a:t>
            </a:r>
          </a:p>
          <a:p>
            <a:pPr>
              <a:buNone/>
            </a:pPr>
            <a:r>
              <a:rPr lang="en-US" altLang="ja-JP" sz="600"/>
              <a:t>       [</a:t>
            </a:r>
          </a:p>
          <a:p>
            <a:pPr>
              <a:buNone/>
            </a:pPr>
            <a:r>
              <a:rPr lang="en-US" altLang="ja-JP" sz="600"/>
              <a:t>           _Ty=int,</a:t>
            </a:r>
          </a:p>
          <a:p>
            <a:pPr>
              <a:buNone/>
            </a:pPr>
            <a:r>
              <a:rPr lang="en-US" altLang="ja-JP" sz="600"/>
              <a:t>           _Secure_validation=true</a:t>
            </a:r>
          </a:p>
          <a:p>
            <a:pPr>
              <a:buNone/>
            </a:pPr>
            <a:r>
              <a:rPr lang="en-US" altLang="ja-JP" sz="600"/>
              <a:t>       ]</a:t>
            </a:r>
          </a:p>
          <a:p>
            <a:pPr>
              <a:buNone/>
            </a:pPr>
            <a:r>
              <a:rPr lang="en-US" altLang="ja-JP" sz="600"/>
              <a:t>       'std::operator -' </a:t>
            </a:r>
            <a:r>
              <a:rPr lang="ja-JP" altLang="en-US" sz="600"/>
              <a:t>の宣言を確認してください</a:t>
            </a:r>
            <a:r>
              <a:rPr lang="ja-JP" altLang="en-US" sz="600" smtClean="0"/>
              <a:t>。</a:t>
            </a:r>
            <a:endParaRPr lang="en-US" altLang="ja-JP" sz="600" smtClean="0"/>
          </a:p>
          <a:p>
            <a:pPr>
              <a:buNone/>
            </a:pPr>
            <a:r>
              <a:rPr lang="en-US" altLang="ja-JP" sz="600" smtClean="0"/>
              <a:t>error C2784: 'reverse_iterator&lt;_RanIt&gt;::difference_type std::operator -(const std::reverse_iterator&lt;_RanIt&gt; &amp;,const std::reverse_iterator&lt;_RanIt2&gt; &amp;)' : </a:t>
            </a:r>
            <a:r>
              <a:rPr lang="ja-JP" altLang="en-US" sz="600" smtClean="0"/>
              <a:t>テンプレート 引数を </a:t>
            </a:r>
            <a:r>
              <a:rPr lang="en-US" altLang="ja-JP" sz="600" smtClean="0"/>
              <a:t>'const std::reverse_iterator&lt;_RanIt&gt; &amp;' </a:t>
            </a:r>
            <a:r>
              <a:rPr lang="ja-JP" altLang="en-US" sz="600" smtClean="0"/>
              <a:t>に対して </a:t>
            </a:r>
            <a:r>
              <a:rPr lang="en-US" altLang="ja-JP" sz="600" smtClean="0"/>
              <a:t>'std::list&lt;_Ty&gt;::_Iterator&lt;_Secure_validation&gt;' </a:t>
            </a:r>
            <a:r>
              <a:rPr lang="ja-JP" altLang="en-US" sz="600" smtClean="0"/>
              <a:t>から減少できませんでした</a:t>
            </a:r>
          </a:p>
          <a:p>
            <a:pPr>
              <a:buNone/>
            </a:pPr>
            <a:r>
              <a:rPr lang="ja-JP" altLang="en-US" sz="600" smtClean="0"/>
              <a:t>       </a:t>
            </a:r>
            <a:r>
              <a:rPr lang="en-US" altLang="ja-JP" sz="600" smtClean="0"/>
              <a:t>with</a:t>
            </a:r>
          </a:p>
          <a:p>
            <a:pPr>
              <a:buNone/>
            </a:pPr>
            <a:r>
              <a:rPr lang="en-US" altLang="ja-JP" sz="600" smtClean="0"/>
              <a:t>       [</a:t>
            </a:r>
          </a:p>
          <a:p>
            <a:pPr>
              <a:buNone/>
            </a:pPr>
            <a:r>
              <a:rPr lang="en-US" altLang="ja-JP" sz="600" smtClean="0"/>
              <a:t>           _Ty=int,</a:t>
            </a:r>
          </a:p>
          <a:p>
            <a:pPr>
              <a:buNone/>
            </a:pPr>
            <a:r>
              <a:rPr lang="en-US" altLang="ja-JP" sz="600" smtClean="0"/>
              <a:t>           _Secure_validation=true</a:t>
            </a:r>
          </a:p>
          <a:p>
            <a:pPr>
              <a:buNone/>
            </a:pPr>
            <a:r>
              <a:rPr lang="en-US" altLang="ja-JP" sz="600" smtClean="0"/>
              <a:t>       ]</a:t>
            </a:r>
          </a:p>
          <a:p>
            <a:pPr>
              <a:buNone/>
            </a:pPr>
            <a:r>
              <a:rPr lang="en-US" altLang="ja-JP" sz="600" smtClean="0"/>
              <a:t>       'std::operator -' </a:t>
            </a:r>
            <a:r>
              <a:rPr lang="ja-JP" altLang="en-US" sz="600" smtClean="0"/>
              <a:t>の宣言を確認してください。</a:t>
            </a:r>
          </a:p>
          <a:p>
            <a:pPr>
              <a:buNone/>
            </a:pPr>
            <a:r>
              <a:rPr lang="ja-JP" altLang="en-US" sz="600" smtClean="0"/>
              <a:t>を確認してください。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71414"/>
            <a:ext cx="8229600" cy="6715172"/>
          </a:xfrm>
        </p:spPr>
        <p:txBody>
          <a:bodyPr>
            <a:normAutofit fontScale="92500" lnSpcReduction="10000"/>
          </a:bodyPr>
          <a:lstStyle/>
          <a:p>
            <a:pPr>
              <a:buNone/>
            </a:pPr>
            <a:r>
              <a:rPr lang="en-US" altLang="ja-JP" sz="800" smtClean="0"/>
              <a:t>error C2784: '_Base1::difference_type std::operator -(const std::_Revranit&lt;_RanIt,_Base&gt; &amp;,const std::_Revranit&lt;_RanIt2,_Base2&gt; &amp;)' : </a:t>
            </a:r>
            <a:r>
              <a:rPr lang="ja-JP" altLang="en-US" sz="800" smtClean="0"/>
              <a:t>テンプレート 引数を </a:t>
            </a:r>
            <a:r>
              <a:rPr lang="en-US" altLang="ja-JP" sz="800" smtClean="0"/>
              <a:t>'const std::_Revranit&lt;_RanIt,_Base&gt; &amp;' </a:t>
            </a:r>
            <a:r>
              <a:rPr lang="ja-JP" altLang="en-US" sz="800" smtClean="0"/>
              <a:t>に対して </a:t>
            </a:r>
            <a:r>
              <a:rPr lang="en-US" altLang="ja-JP" sz="800" smtClean="0"/>
              <a:t>'std::list&lt;_Ty&gt;::_Iterator&lt;_Secure_validation&gt;' </a:t>
            </a:r>
            <a:r>
              <a:rPr lang="ja-JP" altLang="en-US" sz="800" smtClean="0"/>
              <a:t>から減少できませんでした</a:t>
            </a:r>
          </a:p>
          <a:p>
            <a:pPr>
              <a:buNone/>
            </a:pPr>
            <a:r>
              <a:rPr lang="ja-JP" altLang="en-US" sz="800" smtClean="0"/>
              <a:t>       </a:t>
            </a:r>
            <a:r>
              <a:rPr lang="en-US" altLang="ja-JP" sz="800" smtClean="0"/>
              <a:t>with</a:t>
            </a:r>
          </a:p>
          <a:p>
            <a:pPr>
              <a:buNone/>
            </a:pPr>
            <a:r>
              <a:rPr lang="en-US" altLang="ja-JP" sz="800" smtClean="0"/>
              <a:t>       [</a:t>
            </a:r>
          </a:p>
          <a:p>
            <a:pPr>
              <a:buNone/>
            </a:pPr>
            <a:r>
              <a:rPr lang="en-US" altLang="ja-JP" sz="800" smtClean="0"/>
              <a:t>           _Ty=int,</a:t>
            </a:r>
          </a:p>
          <a:p>
            <a:pPr>
              <a:buNone/>
            </a:pPr>
            <a:r>
              <a:rPr lang="en-US" altLang="ja-JP" sz="800" smtClean="0"/>
              <a:t>           _Secure_validation=true</a:t>
            </a:r>
          </a:p>
          <a:p>
            <a:pPr>
              <a:buNone/>
            </a:pPr>
            <a:r>
              <a:rPr lang="en-US" altLang="ja-JP" sz="800" smtClean="0"/>
              <a:t>       ]</a:t>
            </a:r>
          </a:p>
          <a:p>
            <a:pPr>
              <a:buNone/>
            </a:pPr>
            <a:r>
              <a:rPr lang="en-US" altLang="ja-JP" sz="800" smtClean="0"/>
              <a:t>       'std::operator -' </a:t>
            </a:r>
            <a:r>
              <a:rPr lang="ja-JP" altLang="en-US" sz="800" smtClean="0"/>
              <a:t>の宣言を確認してください。</a:t>
            </a:r>
          </a:p>
          <a:p>
            <a:pPr>
              <a:buNone/>
            </a:pPr>
            <a:r>
              <a:rPr lang="en-US" altLang="ja-JP" sz="800" smtClean="0"/>
              <a:t>error C2784: '_Base1::difference_type std::operator -(const std::_Revranit&lt;_RanIt,_Base&gt; &amp;,const std::_Revranit&lt;_RanIt2,_Base2&gt; &amp;)' : </a:t>
            </a:r>
            <a:r>
              <a:rPr lang="ja-JP" altLang="en-US" sz="800" smtClean="0"/>
              <a:t>テンプレート 引数を </a:t>
            </a:r>
            <a:r>
              <a:rPr lang="en-US" altLang="ja-JP" sz="800" smtClean="0"/>
              <a:t>'const std::_Revranit&lt;_RanIt,_Base&gt; &amp;' </a:t>
            </a:r>
            <a:r>
              <a:rPr lang="ja-JP" altLang="en-US" sz="800" smtClean="0"/>
              <a:t>に対して </a:t>
            </a:r>
            <a:r>
              <a:rPr lang="en-US" altLang="ja-JP" sz="800" smtClean="0"/>
              <a:t>'std::list&lt;_Ty&gt;::_Iterator&lt;_Secure_validation&gt;' </a:t>
            </a:r>
            <a:r>
              <a:rPr lang="ja-JP" altLang="en-US" sz="800" smtClean="0"/>
              <a:t>から減少できませんでした</a:t>
            </a:r>
          </a:p>
          <a:p>
            <a:pPr>
              <a:buNone/>
            </a:pPr>
            <a:r>
              <a:rPr lang="ja-JP" altLang="en-US" sz="800" smtClean="0"/>
              <a:t>       </a:t>
            </a:r>
            <a:r>
              <a:rPr lang="en-US" altLang="ja-JP" sz="800" smtClean="0"/>
              <a:t>with</a:t>
            </a:r>
          </a:p>
          <a:p>
            <a:pPr>
              <a:buNone/>
            </a:pPr>
            <a:r>
              <a:rPr lang="en-US" altLang="ja-JP" sz="800" smtClean="0"/>
              <a:t>       [</a:t>
            </a:r>
          </a:p>
          <a:p>
            <a:pPr>
              <a:buNone/>
            </a:pPr>
            <a:r>
              <a:rPr lang="en-US" altLang="ja-JP" sz="800" smtClean="0"/>
              <a:t>           _Ty=int,</a:t>
            </a:r>
          </a:p>
          <a:p>
            <a:pPr>
              <a:buNone/>
            </a:pPr>
            <a:r>
              <a:rPr lang="en-US" altLang="ja-JP" sz="800" smtClean="0"/>
              <a:t>           _Secure_validation=true</a:t>
            </a:r>
          </a:p>
          <a:p>
            <a:pPr>
              <a:buNone/>
            </a:pPr>
            <a:r>
              <a:rPr lang="en-US" altLang="ja-JP" sz="800" smtClean="0"/>
              <a:t>       ]</a:t>
            </a:r>
          </a:p>
          <a:p>
            <a:pPr>
              <a:buNone/>
            </a:pPr>
            <a:r>
              <a:rPr lang="en-US" altLang="ja-JP" sz="800" smtClean="0"/>
              <a:t>       'std::operator -' </a:t>
            </a:r>
            <a:r>
              <a:rPr lang="ja-JP" altLang="en-US" sz="800" smtClean="0"/>
              <a:t>の宣言を確認してください。</a:t>
            </a:r>
          </a:p>
          <a:p>
            <a:pPr>
              <a:buNone/>
            </a:pPr>
            <a:r>
              <a:rPr lang="en-US" altLang="ja-JP" sz="800" smtClean="0"/>
              <a:t>error C2784: '_Base1::difference_type std::operator -(const std::_Revranit&lt;_RanIt,_Base&gt; &amp;,const std::_Revranit&lt;_RanIt2,_Base2&gt; &amp;)' : </a:t>
            </a:r>
            <a:r>
              <a:rPr lang="ja-JP" altLang="en-US" sz="800" smtClean="0"/>
              <a:t>テンプレート 引数を </a:t>
            </a:r>
            <a:r>
              <a:rPr lang="en-US" altLang="ja-JP" sz="800" smtClean="0"/>
              <a:t>'const std::_Revranit&lt;_RanIt,_Base&gt; &amp;' </a:t>
            </a:r>
            <a:r>
              <a:rPr lang="ja-JP" altLang="en-US" sz="800" smtClean="0"/>
              <a:t>に対して </a:t>
            </a:r>
            <a:r>
              <a:rPr lang="en-US" altLang="ja-JP" sz="800" smtClean="0"/>
              <a:t>'std::list&lt;_Ty&gt;::_Iterator&lt;_Secure_validation&gt;' </a:t>
            </a:r>
            <a:r>
              <a:rPr lang="ja-JP" altLang="en-US" sz="800" smtClean="0"/>
              <a:t>から減少できませんでした</a:t>
            </a:r>
          </a:p>
          <a:p>
            <a:pPr>
              <a:buNone/>
            </a:pPr>
            <a:r>
              <a:rPr lang="ja-JP" altLang="en-US" sz="800" smtClean="0"/>
              <a:t>       </a:t>
            </a:r>
            <a:r>
              <a:rPr lang="en-US" altLang="ja-JP" sz="800" smtClean="0"/>
              <a:t>with</a:t>
            </a:r>
          </a:p>
          <a:p>
            <a:pPr>
              <a:buNone/>
            </a:pPr>
            <a:r>
              <a:rPr lang="en-US" altLang="ja-JP" sz="800" smtClean="0"/>
              <a:t>       [</a:t>
            </a:r>
          </a:p>
          <a:p>
            <a:pPr>
              <a:buNone/>
            </a:pPr>
            <a:r>
              <a:rPr lang="en-US" altLang="ja-JP" sz="800" smtClean="0"/>
              <a:t>           _Ty=int,</a:t>
            </a:r>
          </a:p>
          <a:p>
            <a:pPr>
              <a:buNone/>
            </a:pPr>
            <a:r>
              <a:rPr lang="en-US" altLang="ja-JP" sz="800" smtClean="0"/>
              <a:t>           _Secure_validation=true</a:t>
            </a:r>
          </a:p>
          <a:p>
            <a:pPr>
              <a:buNone/>
            </a:pPr>
            <a:r>
              <a:rPr lang="en-US" altLang="ja-JP" sz="800" smtClean="0"/>
              <a:t>       ]</a:t>
            </a:r>
          </a:p>
          <a:p>
            <a:pPr>
              <a:buNone/>
            </a:pPr>
            <a:r>
              <a:rPr lang="en-US" altLang="ja-JP" sz="800" smtClean="0"/>
              <a:t>       'std::operator -' </a:t>
            </a:r>
            <a:r>
              <a:rPr lang="ja-JP" altLang="en-US" sz="800" smtClean="0"/>
              <a:t>の宣言を確認してください。</a:t>
            </a:r>
          </a:p>
          <a:p>
            <a:pPr>
              <a:buNone/>
            </a:pPr>
            <a:r>
              <a:rPr lang="en-US" altLang="ja-JP" sz="800" smtClean="0"/>
              <a:t>error C2784: '_Base1::difference_type std::operator -(const std::_Revranit&lt;_RanIt,_Base&gt; &amp;,const std::_Revranit&lt;_RanIt2,_Base2&gt; &amp;)' : </a:t>
            </a:r>
            <a:r>
              <a:rPr lang="ja-JP" altLang="en-US" sz="800" smtClean="0"/>
              <a:t>テンプレート 引数を </a:t>
            </a:r>
            <a:r>
              <a:rPr lang="en-US" altLang="ja-JP" sz="800" smtClean="0"/>
              <a:t>'const std::_Revranit&lt;_RanIt,_Base&gt; &amp;' </a:t>
            </a:r>
            <a:r>
              <a:rPr lang="ja-JP" altLang="en-US" sz="800" smtClean="0"/>
              <a:t>に対して </a:t>
            </a:r>
            <a:r>
              <a:rPr lang="en-US" altLang="ja-JP" sz="800" smtClean="0"/>
              <a:t>'std::list&lt;_Ty&gt;::_Iterator&lt;_Secure_validation&gt;' </a:t>
            </a:r>
            <a:r>
              <a:rPr lang="ja-JP" altLang="en-US" sz="800" smtClean="0"/>
              <a:t>から減少できませんでした</a:t>
            </a:r>
          </a:p>
          <a:p>
            <a:pPr>
              <a:buNone/>
            </a:pPr>
            <a:r>
              <a:rPr lang="ja-JP" altLang="en-US" sz="800" smtClean="0"/>
              <a:t>       </a:t>
            </a:r>
            <a:r>
              <a:rPr lang="en-US" altLang="ja-JP" sz="800" smtClean="0"/>
              <a:t>with</a:t>
            </a:r>
          </a:p>
          <a:p>
            <a:pPr>
              <a:buNone/>
            </a:pPr>
            <a:r>
              <a:rPr lang="en-US" altLang="ja-JP" sz="800" smtClean="0"/>
              <a:t>       [</a:t>
            </a:r>
          </a:p>
          <a:p>
            <a:pPr>
              <a:buNone/>
            </a:pPr>
            <a:r>
              <a:rPr lang="en-US" altLang="ja-JP" sz="800" smtClean="0"/>
              <a:t>           _Ty=int,</a:t>
            </a:r>
          </a:p>
          <a:p>
            <a:pPr>
              <a:buNone/>
            </a:pPr>
            <a:r>
              <a:rPr lang="en-US" altLang="ja-JP" sz="800" smtClean="0"/>
              <a:t>           _Secure_validation=true</a:t>
            </a:r>
          </a:p>
          <a:p>
            <a:pPr>
              <a:buNone/>
            </a:pPr>
            <a:r>
              <a:rPr lang="en-US" altLang="ja-JP" sz="800" smtClean="0"/>
              <a:t>       ]</a:t>
            </a:r>
          </a:p>
          <a:p>
            <a:pPr>
              <a:buNone/>
            </a:pPr>
            <a:r>
              <a:rPr lang="en-US" altLang="ja-JP" sz="800" smtClean="0"/>
              <a:t>       'std::operator -' </a:t>
            </a:r>
            <a:r>
              <a:rPr lang="ja-JP" altLang="en-US" sz="800" smtClean="0"/>
              <a:t>の宣言を確認してください。</a:t>
            </a:r>
          </a:p>
          <a:p>
            <a:pPr>
              <a:buNone/>
            </a:pPr>
            <a:r>
              <a:rPr lang="en-US" altLang="ja-JP" sz="800" smtClean="0"/>
              <a:t>error C2784: '_Base1::difference_type std::operator -(const std::_Revranit&lt;_RanIt,_Base&gt; &amp;,const std::_Revranit&lt;_RanIt2,_Base2&gt; &amp;)' : </a:t>
            </a:r>
            <a:r>
              <a:rPr lang="ja-JP" altLang="en-US" sz="800" smtClean="0"/>
              <a:t>テンプレート 引数を </a:t>
            </a:r>
            <a:r>
              <a:rPr lang="en-US" altLang="ja-JP" sz="800" smtClean="0"/>
              <a:t>'const std::_Revranit&lt;_RanIt,_Base&gt; &amp;' </a:t>
            </a:r>
            <a:r>
              <a:rPr lang="ja-JP" altLang="en-US" sz="800" smtClean="0"/>
              <a:t>に対して </a:t>
            </a:r>
            <a:r>
              <a:rPr lang="en-US" altLang="ja-JP" sz="800" smtClean="0"/>
              <a:t>'std::list&lt;_Ty&gt;::_Iterator&lt;_Secure_validation&gt;' </a:t>
            </a:r>
            <a:r>
              <a:rPr lang="ja-JP" altLang="en-US" sz="800" smtClean="0"/>
              <a:t>から減少できませんでした</a:t>
            </a:r>
          </a:p>
          <a:p>
            <a:pPr>
              <a:buNone/>
            </a:pPr>
            <a:r>
              <a:rPr lang="ja-JP" altLang="en-US" sz="800" smtClean="0"/>
              <a:t>       </a:t>
            </a:r>
            <a:r>
              <a:rPr lang="en-US" altLang="ja-JP" sz="800" smtClean="0"/>
              <a:t>with</a:t>
            </a:r>
          </a:p>
          <a:p>
            <a:pPr>
              <a:buNone/>
            </a:pPr>
            <a:r>
              <a:rPr lang="en-US" altLang="ja-JP" sz="800" smtClean="0"/>
              <a:t>       [</a:t>
            </a:r>
          </a:p>
          <a:p>
            <a:pPr>
              <a:buNone/>
            </a:pPr>
            <a:r>
              <a:rPr lang="en-US" altLang="ja-JP" sz="800" smtClean="0"/>
              <a:t>           _Ty=int,</a:t>
            </a:r>
          </a:p>
          <a:p>
            <a:pPr>
              <a:buNone/>
            </a:pPr>
            <a:r>
              <a:rPr lang="en-US" altLang="ja-JP" sz="800" smtClean="0"/>
              <a:t>           _Secure_validation=true</a:t>
            </a:r>
          </a:p>
          <a:p>
            <a:pPr>
              <a:buNone/>
            </a:pPr>
            <a:r>
              <a:rPr lang="en-US" altLang="ja-JP" sz="800" smtClean="0"/>
              <a:t>       ]</a:t>
            </a:r>
          </a:p>
          <a:p>
            <a:pPr>
              <a:buNone/>
            </a:pPr>
            <a:r>
              <a:rPr lang="en-US" altLang="ja-JP" sz="800" smtClean="0"/>
              <a:t>       'std::operator -' </a:t>
            </a:r>
            <a:r>
              <a:rPr lang="ja-JP" altLang="en-US" sz="800" smtClean="0"/>
              <a:t>の宣言を確認してください。</a:t>
            </a:r>
          </a:p>
          <a:p>
            <a:pPr>
              <a:buNone/>
            </a:pPr>
            <a:r>
              <a:rPr lang="en-US" altLang="ja-JP" sz="800" smtClean="0"/>
              <a:t>error C2784: '_Base1::difference_type std::operator -(const std::_Revranit&lt;_RanIt,_Base&gt; &amp;,const std::_Revranit&lt;_RanIt2,_Base2&gt; &amp;)' : </a:t>
            </a:r>
            <a:r>
              <a:rPr lang="ja-JP" altLang="en-US" sz="800" smtClean="0"/>
              <a:t>テンプレート 引数を </a:t>
            </a:r>
            <a:r>
              <a:rPr lang="en-US" altLang="ja-JP" sz="800" smtClean="0"/>
              <a:t>'const std::_Revranit&lt;_RanIt,_Base&gt; &amp;' </a:t>
            </a:r>
            <a:r>
              <a:rPr lang="ja-JP" altLang="en-US" sz="800" smtClean="0"/>
              <a:t>に対して </a:t>
            </a:r>
            <a:r>
              <a:rPr lang="en-US" altLang="ja-JP" sz="800" smtClean="0"/>
              <a:t>'std::list&lt;_Ty&gt;::_Iterator&lt;_Secure_validation&gt;' </a:t>
            </a:r>
            <a:r>
              <a:rPr lang="ja-JP" altLang="en-US" sz="800" smtClean="0"/>
              <a:t>から減少できませんでした</a:t>
            </a:r>
          </a:p>
          <a:p>
            <a:pPr>
              <a:buNone/>
            </a:pPr>
            <a:r>
              <a:rPr lang="ja-JP" altLang="en-US" sz="800" smtClean="0"/>
              <a:t>       </a:t>
            </a:r>
            <a:r>
              <a:rPr lang="en-US" altLang="ja-JP" sz="800" smtClean="0"/>
              <a:t>with</a:t>
            </a:r>
          </a:p>
          <a:p>
            <a:pPr>
              <a:buNone/>
            </a:pPr>
            <a:r>
              <a:rPr lang="en-US" altLang="ja-JP" sz="800" smtClean="0"/>
              <a:t>       [</a:t>
            </a:r>
          </a:p>
          <a:p>
            <a:pPr>
              <a:buNone/>
            </a:pPr>
            <a:r>
              <a:rPr lang="en-US" altLang="ja-JP" sz="800" smtClean="0"/>
              <a:t>           _Ty=int,</a:t>
            </a:r>
          </a:p>
          <a:p>
            <a:pPr>
              <a:buNone/>
            </a:pPr>
            <a:r>
              <a:rPr lang="en-US" altLang="ja-JP" sz="800" smtClean="0"/>
              <a:t>           _Secure_validation=true</a:t>
            </a:r>
          </a:p>
          <a:p>
            <a:pPr>
              <a:buNone/>
            </a:pPr>
            <a:r>
              <a:rPr lang="en-US" altLang="ja-JP" sz="800" smtClean="0"/>
              <a:t>       ]</a:t>
            </a:r>
          </a:p>
          <a:p>
            <a:pPr>
              <a:buNone/>
            </a:pPr>
            <a:r>
              <a:rPr lang="en-US" altLang="ja-JP" sz="800" smtClean="0"/>
              <a:t>       'std::operator -' </a:t>
            </a:r>
            <a:r>
              <a:rPr lang="ja-JP" altLang="en-US" sz="800" smtClean="0"/>
              <a:t>の宣言を確認してください。</a:t>
            </a:r>
          </a:p>
          <a:p>
            <a:pPr>
              <a:buNone/>
            </a:pPr>
            <a:r>
              <a:rPr lang="en-US" altLang="ja-JP" sz="800" smtClean="0"/>
              <a:t>error C2676: </a:t>
            </a:r>
            <a:r>
              <a:rPr lang="ja-JP" altLang="en-US" sz="800" smtClean="0"/>
              <a:t>二項演算子 </a:t>
            </a:r>
            <a:r>
              <a:rPr lang="en-US" altLang="ja-JP" sz="800" smtClean="0"/>
              <a:t>'-' : 'std::list&lt;_Ty&gt;::_Iterator&lt;_Secure_validation&gt;' </a:t>
            </a:r>
            <a:r>
              <a:rPr lang="ja-JP" altLang="en-US" sz="800" smtClean="0"/>
              <a:t>は、この演算子または定義済の演算子に適切な型への変換の定義を行いません。</a:t>
            </a:r>
            <a:r>
              <a:rPr lang="en-US" altLang="ja-JP" sz="800" smtClean="0"/>
              <a:t>(</a:t>
            </a:r>
            <a:r>
              <a:rPr lang="ja-JP" altLang="en-US" sz="800" smtClean="0"/>
              <a:t>新しい動作</a:t>
            </a:r>
            <a:r>
              <a:rPr lang="en-US" altLang="ja-JP" sz="800" smtClean="0"/>
              <a:t>; </a:t>
            </a:r>
            <a:r>
              <a:rPr lang="ja-JP" altLang="en-US" sz="800" smtClean="0"/>
              <a:t>ヘルプを参照</a:t>
            </a:r>
            <a:r>
              <a:rPr lang="en-US" altLang="ja-JP" sz="800" smtClean="0"/>
              <a:t>)</a:t>
            </a:r>
          </a:p>
          <a:p>
            <a:pPr>
              <a:buNone/>
            </a:pPr>
            <a:r>
              <a:rPr lang="en-US" altLang="ja-JP" sz="800" smtClean="0"/>
              <a:t>       with</a:t>
            </a:r>
          </a:p>
          <a:p>
            <a:pPr>
              <a:buNone/>
            </a:pPr>
            <a:r>
              <a:rPr lang="en-US" altLang="ja-JP" sz="800" smtClean="0"/>
              <a:t>       [</a:t>
            </a:r>
          </a:p>
          <a:p>
            <a:pPr>
              <a:buNone/>
            </a:pPr>
            <a:r>
              <a:rPr lang="en-US" altLang="ja-JP" sz="800" smtClean="0"/>
              <a:t>           _Ty=int,</a:t>
            </a:r>
          </a:p>
          <a:p>
            <a:pPr>
              <a:buNone/>
            </a:pPr>
            <a:r>
              <a:rPr lang="en-US" altLang="ja-JP" sz="800" smtClean="0"/>
              <a:t>           _Secure_validation=true</a:t>
            </a:r>
          </a:p>
          <a:p>
            <a:pPr>
              <a:buNone/>
            </a:pPr>
            <a:r>
              <a:rPr lang="en-US" altLang="ja-JP" sz="800" smtClean="0"/>
              <a:t>       ]</a:t>
            </a:r>
          </a:p>
          <a:p>
            <a:pPr>
              <a:buNone/>
            </a:pPr>
            <a:r>
              <a:rPr lang="en-US" altLang="ja-JP" sz="800" smtClean="0"/>
              <a:t>error C2780: 'void std::_Sort(_RanIt,_RanIt,_Diff,_Pr)' : 4 </a:t>
            </a:r>
            <a:r>
              <a:rPr lang="ja-JP" altLang="en-US" sz="800" smtClean="0"/>
              <a:t>引数が必要です </a:t>
            </a:r>
            <a:r>
              <a:rPr lang="en-US" altLang="ja-JP" sz="800" smtClean="0"/>
              <a:t>- 3 </a:t>
            </a:r>
            <a:r>
              <a:rPr lang="ja-JP" altLang="en-US" sz="800" smtClean="0"/>
              <a:t>が設定されます。</a:t>
            </a:r>
          </a:p>
          <a:p>
            <a:pPr>
              <a:buNone/>
            </a:pPr>
            <a:r>
              <a:rPr lang="en-US" altLang="ja-JP" sz="800" smtClean="0"/>
              <a:t>'std::_Sort' </a:t>
            </a:r>
            <a:r>
              <a:rPr lang="ja-JP" altLang="en-US" sz="800" smtClean="0"/>
              <a:t>の宣言を確認してください。</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動機</a:t>
            </a:r>
            <a:r>
              <a:rPr lang="en-US" altLang="ja-JP" smtClean="0"/>
              <a:t>1 - </a:t>
            </a:r>
            <a:r>
              <a:rPr lang="ja-JP" altLang="en-US" smtClean="0"/>
              <a:t>エラーメッセージの問題</a:t>
            </a:r>
            <a:endParaRPr kumimoji="1" lang="ja-JP" altLang="en-US"/>
          </a:p>
        </p:txBody>
      </p:sp>
      <p:sp>
        <p:nvSpPr>
          <p:cNvPr id="3" name="コンテンツ プレースホルダ 2"/>
          <p:cNvSpPr>
            <a:spLocks noGrp="1"/>
          </p:cNvSpPr>
          <p:nvPr>
            <p:ph idx="1"/>
          </p:nvPr>
        </p:nvSpPr>
        <p:spPr>
          <a:xfrm>
            <a:off x="457200" y="1600201"/>
            <a:ext cx="8229600" cy="1185858"/>
          </a:xfrm>
        </p:spPr>
        <p:txBody>
          <a:bodyPr/>
          <a:lstStyle/>
          <a:p>
            <a:pPr>
              <a:buNone/>
            </a:pPr>
            <a:r>
              <a:rPr kumimoji="1" lang="ja-JP" altLang="en-US" smtClean="0"/>
              <a:t>　本当は以下のようなエラーメッセージを</a:t>
            </a:r>
            <a:r>
              <a:rPr lang="en-US" altLang="ja-JP"/>
              <a:t/>
            </a:r>
            <a:br>
              <a:rPr lang="en-US" altLang="ja-JP"/>
            </a:br>
            <a:r>
              <a:rPr kumimoji="1" lang="ja-JP" altLang="en-US" smtClean="0"/>
              <a:t>出力してほしい</a:t>
            </a:r>
            <a:endParaRPr kumimoji="1" lang="en-US" altLang="ja-JP" smtClean="0"/>
          </a:p>
          <a:p>
            <a:endParaRPr lang="en-US" altLang="ja-JP"/>
          </a:p>
          <a:p>
            <a:pPr>
              <a:buNone/>
            </a:pPr>
            <a:endParaRPr kumimoji="1" lang="ja-JP" altLang="en-US"/>
          </a:p>
        </p:txBody>
      </p:sp>
      <p:sp>
        <p:nvSpPr>
          <p:cNvPr id="5" name="テキスト ボックス 4"/>
          <p:cNvSpPr txBox="1"/>
          <p:nvPr/>
        </p:nvSpPr>
        <p:spPr>
          <a:xfrm>
            <a:off x="428596" y="3071810"/>
            <a:ext cx="8215370" cy="646331"/>
          </a:xfrm>
          <a:prstGeom prst="rect">
            <a:avLst/>
          </a:prstGeom>
          <a:solidFill>
            <a:srgbClr val="FFC000"/>
          </a:solidFill>
        </p:spPr>
        <p:txBody>
          <a:bodyPr wrap="square" rtlCol="0">
            <a:spAutoFit/>
          </a:bodyPr>
          <a:lstStyle/>
          <a:p>
            <a:r>
              <a:rPr kumimoji="1" lang="ja-JP" altLang="en-US" smtClean="0"/>
              <a:t>エラー！</a:t>
            </a:r>
            <a:r>
              <a:rPr kumimoji="1" lang="en-US" altLang="ja-JP" smtClean="0"/>
              <a:t>list&lt;int&gt;::iterator</a:t>
            </a:r>
            <a:r>
              <a:rPr kumimoji="1" lang="ja-JP" altLang="en-US" smtClean="0"/>
              <a:t>は</a:t>
            </a:r>
            <a:r>
              <a:rPr kumimoji="1" lang="en-US" altLang="ja-JP" smtClean="0"/>
              <a:t>operator&lt;</a:t>
            </a:r>
            <a:r>
              <a:rPr kumimoji="1" lang="ja-JP" altLang="en-US" smtClean="0"/>
              <a:t>を持ってないので</a:t>
            </a:r>
            <a:endParaRPr kumimoji="1" lang="en-US" altLang="ja-JP" smtClean="0"/>
          </a:p>
          <a:p>
            <a:r>
              <a:rPr kumimoji="1" lang="ja-JP" altLang="en-US" smtClean="0"/>
              <a:t>ランダムアクセスイテレータの要件を満たしません。</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動機</a:t>
            </a:r>
            <a:r>
              <a:rPr kumimoji="1" lang="en-US" altLang="ja-JP" smtClean="0"/>
              <a:t>2 – </a:t>
            </a:r>
            <a:r>
              <a:rPr kumimoji="1" lang="ja-JP" altLang="en-US" smtClean="0"/>
              <a:t>テンプレートをより強力に</a:t>
            </a:r>
            <a:endParaRPr kumimoji="1" lang="ja-JP" altLang="en-US"/>
          </a:p>
        </p:txBody>
      </p:sp>
      <p:sp>
        <p:nvSpPr>
          <p:cNvPr id="3" name="コンテンツ プレースホルダ 2"/>
          <p:cNvSpPr>
            <a:spLocks noGrp="1"/>
          </p:cNvSpPr>
          <p:nvPr>
            <p:ph idx="1"/>
          </p:nvPr>
        </p:nvSpPr>
        <p:spPr/>
        <p:txBody>
          <a:bodyPr/>
          <a:lstStyle/>
          <a:p>
            <a:r>
              <a:rPr kumimoji="1" lang="en-US" altLang="ja-JP" smtClean="0"/>
              <a:t>C++03</a:t>
            </a:r>
            <a:r>
              <a:rPr kumimoji="1" lang="ja-JP" altLang="en-US" smtClean="0"/>
              <a:t>までは、知る人ぞ知る</a:t>
            </a:r>
            <a:r>
              <a:rPr kumimoji="1" lang="en-US" altLang="ja-JP" smtClean="0"/>
              <a:t/>
            </a:r>
            <a:br>
              <a:rPr kumimoji="1" lang="en-US" altLang="ja-JP" smtClean="0"/>
            </a:br>
            <a:r>
              <a:rPr lang="ja-JP" altLang="en-US" smtClean="0"/>
              <a:t>テンプレートの手法が数多くあった</a:t>
            </a:r>
            <a:r>
              <a:rPr lang="en-US" altLang="ja-JP" smtClean="0"/>
              <a:t/>
            </a:r>
            <a:br>
              <a:rPr lang="en-US" altLang="ja-JP" smtClean="0"/>
            </a:br>
            <a:r>
              <a:rPr lang="en-US" altLang="ja-JP" smtClean="0"/>
              <a:t>(SFINAE, Traits, </a:t>
            </a:r>
            <a:r>
              <a:rPr lang="ja-JP" altLang="en-US" smtClean="0"/>
              <a:t>タグディスパッチ</a:t>
            </a:r>
            <a:r>
              <a:rPr lang="en-US" altLang="ja-JP" smtClean="0"/>
              <a:t>, etc...)</a:t>
            </a:r>
          </a:p>
          <a:p>
            <a:endParaRPr kumimoji="1" lang="en-US" altLang="ja-JP"/>
          </a:p>
          <a:p>
            <a:r>
              <a:rPr lang="ja-JP" altLang="en-US" smtClean="0"/>
              <a:t>コンセプトは、これらの手法を言語で総括的にサポートするという目的がある</a:t>
            </a:r>
            <a:endParaRPr kumimoji="1" lang="ja-JP" altLang="en-US"/>
          </a:p>
        </p:txBody>
      </p:sp>
    </p:spTree>
  </p:cSld>
  <p:clrMapOvr>
    <a:masterClrMapping/>
  </p:clrMapOvr>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プレゼンテーション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スライドマスタT33</Template>
  <TotalTime>791</TotalTime>
  <Words>3903</Words>
  <Application>Microsoft Office PowerPoint</Application>
  <PresentationFormat>画面に合わせる (4:3)</PresentationFormat>
  <Paragraphs>668</Paragraphs>
  <Slides>50</Slides>
  <Notes>0</Notes>
  <HiddenSlides>0</HiddenSlides>
  <MMClips>0</MMClips>
  <ScaleCrop>false</ScaleCrop>
  <HeadingPairs>
    <vt:vector size="4" baseType="variant">
      <vt:variant>
        <vt:lpstr>テーマ</vt:lpstr>
      </vt:variant>
      <vt:variant>
        <vt:i4>1</vt:i4>
      </vt:variant>
      <vt:variant>
        <vt:lpstr>スライド タイトル</vt:lpstr>
      </vt:variant>
      <vt:variant>
        <vt:i4>50</vt:i4>
      </vt:variant>
    </vt:vector>
  </HeadingPairs>
  <TitlesOfParts>
    <vt:vector size="51" baseType="lpstr">
      <vt:lpstr>スライドマスタN05</vt:lpstr>
      <vt:lpstr>C++0x コンセプト</vt:lpstr>
      <vt:lpstr>Agenda</vt:lpstr>
      <vt:lpstr>一部：基礎  背景 主要な機能</vt:lpstr>
      <vt:lpstr>概要</vt:lpstr>
      <vt:lpstr>動機1 - エラーメッセージの問題</vt:lpstr>
      <vt:lpstr>スライド 6</vt:lpstr>
      <vt:lpstr>スライド 7</vt:lpstr>
      <vt:lpstr>動機1 - エラーメッセージの問題</vt:lpstr>
      <vt:lpstr>動機2 – テンプレートをより強力に</vt:lpstr>
      <vt:lpstr>コンセプトの定義</vt:lpstr>
      <vt:lpstr>テンプレートパラメータの制約</vt:lpstr>
      <vt:lpstr>テンプレートパラメータの制約</vt:lpstr>
      <vt:lpstr>テンプレートパラメータの制約</vt:lpstr>
      <vt:lpstr>テンプレートパラメータの制約</vt:lpstr>
      <vt:lpstr>コンセプトマップ</vt:lpstr>
      <vt:lpstr>コンセプトマップ</vt:lpstr>
      <vt:lpstr>コンセプトマップ</vt:lpstr>
      <vt:lpstr>二部：発展  詳細な機能たくさん Range-base for文 標準ライブラリのコンセプト</vt:lpstr>
      <vt:lpstr>関連型</vt:lpstr>
      <vt:lpstr>関連型</vt:lpstr>
      <vt:lpstr>関連型</vt:lpstr>
      <vt:lpstr>関連要件</vt:lpstr>
      <vt:lpstr>関連要件</vt:lpstr>
      <vt:lpstr>暗黙のコンセプト定義と 明示的なコンセプト定義</vt:lpstr>
      <vt:lpstr>要件指定のシンタックスシュガー</vt:lpstr>
      <vt:lpstr>要件指定のシンタックスシュガー</vt:lpstr>
      <vt:lpstr>要件指定のシンタックスシュガー</vt:lpstr>
      <vt:lpstr>要件指定のシンタックスシュガー</vt:lpstr>
      <vt:lpstr>要件指定のシンタックスシュガー</vt:lpstr>
      <vt:lpstr>Axiom</vt:lpstr>
      <vt:lpstr>コンセプトの階層化</vt:lpstr>
      <vt:lpstr>コンセプトの階層化</vt:lpstr>
      <vt:lpstr>コンセプトに基づいたオーバーロード</vt:lpstr>
      <vt:lpstr>コンセプトに基づいたオーバーロード</vt:lpstr>
      <vt:lpstr>コンセプトに基づいたオーバーロード</vt:lpstr>
      <vt:lpstr>コンセプトに基づいたオーバーロード</vt:lpstr>
      <vt:lpstr>コンセプトに基づいたオーバーロード</vt:lpstr>
      <vt:lpstr>コンセプトに基づいたオーバーロード</vt:lpstr>
      <vt:lpstr>コンセプトに基づいたオーバーロード</vt:lpstr>
      <vt:lpstr>範囲for文</vt:lpstr>
      <vt:lpstr>範囲for文</vt:lpstr>
      <vt:lpstr>範囲for文</vt:lpstr>
      <vt:lpstr>範囲for文</vt:lpstr>
      <vt:lpstr>標準ライブラリで提供される予定のコンセプト</vt:lpstr>
      <vt:lpstr>標準ライブラリで提供される予定のコンセプト</vt:lpstr>
      <vt:lpstr>標準ライブラリで提供される予定のコンセプト</vt:lpstr>
      <vt:lpstr>標準ライブラリで提供される予定のコンセプト</vt:lpstr>
      <vt:lpstr>紹介しきれなかったものを簡単に紹介</vt:lpstr>
      <vt:lpstr>参考</vt:lpstr>
      <vt:lpstr>まとめ</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C++0x コンセプト</dc:title>
  <dc:creator> </dc:creator>
  <cp:lastModifiedBy> </cp:lastModifiedBy>
  <cp:revision>131</cp:revision>
  <dcterms:created xsi:type="dcterms:W3CDTF">2009-04-06T01:56:45Z</dcterms:created>
  <dcterms:modified xsi:type="dcterms:W3CDTF">2009-04-30T03:48:51Z</dcterms:modified>
</cp:coreProperties>
</file>