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300" r:id="rId4"/>
    <p:sldId id="258" r:id="rId5"/>
    <p:sldId id="269" r:id="rId6"/>
    <p:sldId id="259" r:id="rId7"/>
    <p:sldId id="264" r:id="rId8"/>
    <p:sldId id="261" r:id="rId9"/>
    <p:sldId id="262" r:id="rId10"/>
    <p:sldId id="263" r:id="rId11"/>
    <p:sldId id="265" r:id="rId12"/>
    <p:sldId id="266" r:id="rId13"/>
    <p:sldId id="268" r:id="rId14"/>
    <p:sldId id="267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99" r:id="rId32"/>
    <p:sldId id="298" r:id="rId33"/>
    <p:sldId id="288" r:id="rId34"/>
    <p:sldId id="289" r:id="rId35"/>
    <p:sldId id="291" r:id="rId36"/>
    <p:sldId id="292" r:id="rId37"/>
    <p:sldId id="302" r:id="rId38"/>
    <p:sldId id="297" r:id="rId39"/>
    <p:sldId id="301" r:id="rId40"/>
    <p:sldId id="303" r:id="rId41"/>
  </p:sldIdLst>
  <p:sldSz cx="9144000" cy="6858000" type="screen4x3"/>
  <p:notesSz cx="7715250" cy="123571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localnaka\Desktop\3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57158" y="285728"/>
            <a:ext cx="8286808" cy="5709181"/>
          </a:xfrm>
          <a:prstGeom prst="rect">
            <a:avLst/>
          </a:prstGeom>
          <a:noFill/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ja-JP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07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979613" y="6165850"/>
            <a:ext cx="6624637" cy="571500"/>
          </a:xfrm>
          <a:prstGeom prst="rect">
            <a:avLst/>
          </a:prstGeom>
          <a:solidFill>
            <a:srgbClr val="F3BB5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kumimoji="0" lang="ja-JP" altLang="en-US" sz="2300" dirty="0" err="1">
                <a:solidFill>
                  <a:schemeClr val="tx2"/>
                </a:solidFill>
                <a:ea typeface="ＭＳ Ｐゴシック" pitchFamily="50" charset="-128"/>
              </a:rPr>
              <a:t>わんくま</a:t>
            </a:r>
            <a:r>
              <a:rPr kumimoji="0" lang="ja-JP" altLang="en-US" sz="2300" dirty="0">
                <a:solidFill>
                  <a:schemeClr val="tx2"/>
                </a:solidFill>
                <a:ea typeface="ＭＳ Ｐゴシック" pitchFamily="50" charset="-128"/>
              </a:rPr>
              <a:t>同盟 </a:t>
            </a:r>
            <a:r>
              <a:rPr kumimoji="0" lang="ja-JP" altLang="en-US" sz="2300" dirty="0" smtClean="0">
                <a:solidFill>
                  <a:schemeClr val="tx2"/>
                </a:solidFill>
                <a:ea typeface="ＭＳ Ｐゴシック" pitchFamily="50" charset="-128"/>
              </a:rPr>
              <a:t>東京勉強会 </a:t>
            </a:r>
            <a:r>
              <a:rPr kumimoji="0" lang="en-US" altLang="ja-JP" sz="2300" dirty="0" smtClean="0">
                <a:solidFill>
                  <a:schemeClr val="tx2"/>
                </a:solidFill>
                <a:ea typeface="ＭＳ Ｐゴシック" pitchFamily="50" charset="-128"/>
              </a:rPr>
              <a:t>#22</a:t>
            </a:r>
            <a:endParaRPr kumimoji="0" lang="en-US" altLang="ja-JP" sz="2300" dirty="0">
              <a:solidFill>
                <a:schemeClr val="tx2"/>
              </a:solidFill>
              <a:ea typeface="ＭＳ Ｐゴシック" pitchFamily="50" charset="-128"/>
            </a:endParaRPr>
          </a:p>
        </p:txBody>
      </p:sp>
      <p:pic>
        <p:nvPicPr>
          <p:cNvPr id="10" name="Picture 2" descr="C:\Users\localnaka\Desktop\名称未設定1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8596" y="6165056"/>
            <a:ext cx="1643074" cy="57295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++0x" TargetMode="External"/><Relationship Id="rId7" Type="http://schemas.openxmlformats.org/officeDocument/2006/relationships/hyperlink" Target="http://d.hatena.ne.jp/y-hamigaki/" TargetMode="External"/><Relationship Id="rId2" Type="http://schemas.openxmlformats.org/officeDocument/2006/relationships/hyperlink" Target="http://www.open-std.org/jtc1/sc22/wg21/docs/pape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.hatena.ne.jp/ntnek/" TargetMode="External"/><Relationship Id="rId5" Type="http://schemas.openxmlformats.org/officeDocument/2006/relationships/hyperlink" Target="http://d.hatena.ne.jp/Cryolite/" TargetMode="External"/><Relationship Id="rId4" Type="http://schemas.openxmlformats.org/officeDocument/2006/relationships/hyperlink" Target="http://d.hatena.ne.jp/faith_and_brave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142984"/>
            <a:ext cx="7772400" cy="1885962"/>
          </a:xfrm>
        </p:spPr>
        <p:txBody>
          <a:bodyPr/>
          <a:lstStyle/>
          <a:p>
            <a:r>
              <a:rPr kumimoji="1" lang="en-US" altLang="ja-JP" sz="6000" smtClean="0">
                <a:solidFill>
                  <a:schemeClr val="tx1"/>
                </a:solidFill>
              </a:rPr>
              <a:t>C++0x</a:t>
            </a:r>
            <a:r>
              <a:rPr kumimoji="1" lang="en-US" altLang="ja-JP" sz="4000" smtClean="0"/>
              <a:t/>
            </a:r>
            <a:br>
              <a:rPr kumimoji="1" lang="en-US" altLang="ja-JP" sz="4000" smtClean="0"/>
            </a:br>
            <a:r>
              <a:rPr lang="ja-JP" altLang="en-US" sz="3200" smtClean="0"/>
              <a:t>言語の未来を語る</a:t>
            </a:r>
            <a:endParaRPr kumimoji="1" lang="ja-JP" altLang="en-US" sz="32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42910" y="4286256"/>
            <a:ext cx="7786742" cy="1214446"/>
          </a:xfrm>
        </p:spPr>
        <p:txBody>
          <a:bodyPr/>
          <a:lstStyle/>
          <a:p>
            <a:pPr algn="l"/>
            <a:r>
              <a:rPr kumimoji="1" lang="ja-JP" altLang="en-US" smtClean="0"/>
              <a:t>        高橋 晶</a:t>
            </a:r>
            <a:r>
              <a:rPr kumimoji="1" lang="en-US" altLang="ja-JP" smtClean="0"/>
              <a:t>(</a:t>
            </a:r>
            <a:r>
              <a:rPr kumimoji="1" lang="ja-JP" altLang="en-US" smtClean="0"/>
              <a:t>アキラ</a:t>
            </a:r>
            <a:r>
              <a:rPr kumimoji="1" lang="en-US" altLang="ja-JP" smtClean="0"/>
              <a:t>)</a:t>
            </a:r>
          </a:p>
          <a:p>
            <a:pPr algn="l"/>
            <a:r>
              <a:rPr lang="en-US" altLang="ja-JP" smtClean="0"/>
              <a:t>        Blog: Faith and Brave – C++</a:t>
            </a:r>
            <a:r>
              <a:rPr lang="ja-JP" altLang="en-US" smtClean="0"/>
              <a:t>で遊ぼう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Raw String Literal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smtClean="0"/>
              <a:t>R</a:t>
            </a:r>
            <a:r>
              <a:rPr kumimoji="1" lang="ja-JP" altLang="en-US" sz="2800" smtClean="0"/>
              <a:t>プレフィックスを付加した文字列は</a:t>
            </a:r>
            <a:endParaRPr kumimoji="1" lang="en-US" altLang="ja-JP" sz="2800" smtClean="0"/>
          </a:p>
          <a:p>
            <a:pPr>
              <a:buNone/>
            </a:pPr>
            <a:r>
              <a:rPr lang="en-US" altLang="ja-JP" sz="2800" smtClean="0"/>
              <a:t>    </a:t>
            </a:r>
            <a:r>
              <a:rPr kumimoji="1" lang="ja-JP" altLang="en-US" sz="2800" smtClean="0"/>
              <a:t>エスケープシーケンスを無視するようになる</a:t>
            </a:r>
            <a:endParaRPr kumimoji="1" lang="en-US" altLang="ja-JP" sz="2800" smtClean="0"/>
          </a:p>
          <a:p>
            <a:pPr>
              <a:buNone/>
            </a:pPr>
            <a:endParaRPr lang="en-US" altLang="ja-JP" smtClean="0"/>
          </a:p>
          <a:p>
            <a:pPr>
              <a:buNone/>
            </a:pP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C++03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string  path  = “C:</a:t>
            </a: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\\a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bc”;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string  data  = “Akira</a:t>
            </a: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\\n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Takahashi”;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wstring wpath = L”C: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\\a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bc”;</a:t>
            </a: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C++0x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string  path  = 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”C: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\a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bc”;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string  data  = </a:t>
            </a: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”Akira</a:t>
            </a: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Takahashi”;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wstring wpath = L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”C: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\a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bc”;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Defaulted and Deleted Functions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コンパイラによって自動生成される関数の制御が</a:t>
            </a:r>
            <a:endParaRPr kumimoji="1" lang="en-US" altLang="ja-JP" sz="2800" smtClean="0"/>
          </a:p>
          <a:p>
            <a:pPr>
              <a:buNone/>
            </a:pPr>
            <a:r>
              <a:rPr lang="en-US" altLang="ja-JP" sz="2800" smtClean="0"/>
              <a:t>  </a:t>
            </a:r>
            <a:r>
              <a:rPr kumimoji="1" lang="ja-JP" altLang="en-US" sz="2800" smtClean="0"/>
              <a:t>できるようになる</a:t>
            </a:r>
            <a:endParaRPr kumimoji="1" lang="en-US" altLang="ja-JP" sz="2800" smtClean="0"/>
          </a:p>
          <a:p>
            <a:pPr>
              <a:buNone/>
            </a:pPr>
            <a:endParaRPr lang="en-US" altLang="ja-JP" smtClean="0"/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hoge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  hoge() = 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コンパイラが自動生成するデフォルトコンストラクタを使う</a:t>
            </a:r>
            <a:endParaRPr lang="en-US" altLang="ja-JP" sz="20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0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ja-JP" altLang="en-US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コピー禁止</a:t>
            </a:r>
            <a:endParaRPr lang="en-US" altLang="ja-JP" sz="20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hoge(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hoge&amp;) = </a:t>
            </a: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  hoge&amp;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hoge&amp;) = 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;</a:t>
            </a: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};</a:t>
            </a:r>
            <a:endParaRPr kumimoji="1" lang="ja-JP" altLang="en-US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Member Initializers(</a:t>
            </a:r>
            <a:r>
              <a:rPr kumimoji="1" lang="ja-JP" altLang="en-US" smtClean="0"/>
              <a:t>メンバ初期化子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メンバ変数の宣言時に初期化できるようになる</a:t>
            </a:r>
            <a:endParaRPr kumimoji="1" lang="en-US" altLang="ja-JP" sz="2800" smtClean="0"/>
          </a:p>
          <a:p>
            <a:endParaRPr lang="en-US" altLang="ja-JP" smtClean="0"/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hoge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  age = 23;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 string name(“Akira”);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r>
              <a:rPr lang="ja-JP" altLang="en-US" sz="2800" smtClean="0">
                <a:latin typeface="Courier New" pitchFamily="49" charset="0"/>
                <a:cs typeface="Courier New" pitchFamily="49" charset="0"/>
              </a:rPr>
              <a:t>コンストラクタでの初期化子リストが優先される</a:t>
            </a:r>
            <a:endParaRPr kumimoji="1" lang="ja-JP" altLang="en-US" sz="2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nullptr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ヌルポインタを表すキーワード </a:t>
            </a:r>
            <a:r>
              <a:rPr kumimoji="1" lang="en-US" altLang="ja-JP" sz="2800" smtClean="0"/>
              <a:t>nullptr </a:t>
            </a:r>
            <a:r>
              <a:rPr kumimoji="1" lang="ja-JP" altLang="en-US" sz="2800" smtClean="0"/>
              <a:t>を追加</a:t>
            </a:r>
            <a:endParaRPr kumimoji="1" lang="en-US" altLang="ja-JP" sz="2800" smtClean="0"/>
          </a:p>
          <a:p>
            <a:r>
              <a:rPr lang="en-US" altLang="ja-JP" sz="2800" smtClean="0"/>
              <a:t>nullptr</a:t>
            </a:r>
            <a:r>
              <a:rPr lang="ja-JP" altLang="en-US" sz="2800" smtClean="0"/>
              <a:t>が導入されれば、</a:t>
            </a:r>
            <a:r>
              <a:rPr lang="en-US" altLang="ja-JP" sz="2800" smtClean="0"/>
              <a:t>0</a:t>
            </a:r>
            <a:r>
              <a:rPr lang="ja-JP" altLang="en-US" sz="2800" smtClean="0"/>
              <a:t>と</a:t>
            </a:r>
            <a:r>
              <a:rPr lang="en-US" altLang="ja-JP" sz="2800" smtClean="0"/>
              <a:t>NULL</a:t>
            </a:r>
            <a:r>
              <a:rPr lang="ja-JP" altLang="en-US" sz="2800" smtClean="0"/>
              <a:t>を非推奨とすることができる</a:t>
            </a:r>
            <a:endParaRPr lang="en-US" altLang="ja-JP" sz="2800" smtClean="0"/>
          </a:p>
          <a:p>
            <a:endParaRPr kumimoji="1" lang="en-US" altLang="ja-JP" smtClean="0"/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* p = 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;             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C++0x</a:t>
            </a:r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* p = 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static_cast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*&gt;(0); </a:t>
            </a:r>
            <a:r>
              <a:rPr kumimoji="1"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C++03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* p = NULL;                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C...(void*)0</a:t>
            </a:r>
            <a:endParaRPr kumimoji="1" lang="en-US" altLang="ja-JP" sz="20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constexpr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600" smtClean="0"/>
              <a:t>定数式</a:t>
            </a:r>
            <a:endParaRPr kumimoji="1" lang="en-US" altLang="ja-JP" sz="2600" smtClean="0"/>
          </a:p>
          <a:p>
            <a:r>
              <a:rPr lang="ja-JP" altLang="en-US" sz="2600" smtClean="0"/>
              <a:t>コンパイル時に実行される式を作成することができる</a:t>
            </a:r>
            <a:endParaRPr lang="en-US" altLang="ja-JP" sz="2600" smtClean="0"/>
          </a:p>
          <a:p>
            <a:endParaRPr kumimoji="1" lang="en-US" altLang="ja-JP" smtClean="0"/>
          </a:p>
          <a:p>
            <a:pPr>
              <a:buNone/>
            </a:pPr>
            <a:r>
              <a:rPr lang="en-US" altLang="ja-JP" smtClean="0">
                <a:solidFill>
                  <a:srgbClr val="FF0000"/>
                </a:solidFill>
              </a:rPr>
              <a:t>constexpr</a:t>
            </a:r>
            <a:r>
              <a:rPr lang="en-US" altLang="ja-JP" smtClean="0"/>
              <a:t> </a:t>
            </a:r>
            <a:r>
              <a:rPr lang="en-US" altLang="ja-JP" smtClean="0">
                <a:solidFill>
                  <a:srgbClr val="0000FF"/>
                </a:solidFill>
              </a:rPr>
              <a:t>int</a:t>
            </a:r>
            <a:r>
              <a:rPr lang="en-US" altLang="ja-JP" smtClean="0"/>
              <a:t> size(</a:t>
            </a:r>
            <a:r>
              <a:rPr lang="en-US" altLang="ja-JP" smtClean="0">
                <a:solidFill>
                  <a:srgbClr val="0000FF"/>
                </a:solidFill>
              </a:rPr>
              <a:t>int</a:t>
            </a:r>
            <a:r>
              <a:rPr lang="en-US" altLang="ja-JP" smtClean="0"/>
              <a:t> x) {</a:t>
            </a:r>
          </a:p>
          <a:p>
            <a:pPr>
              <a:buNone/>
            </a:pPr>
            <a:r>
              <a:rPr lang="en-US" altLang="ja-JP" smtClean="0">
                <a:solidFill>
                  <a:srgbClr val="0000FF"/>
                </a:solidFill>
              </a:rPr>
              <a:t>  return</a:t>
            </a:r>
            <a:r>
              <a:rPr lang="en-US" altLang="ja-JP" smtClean="0"/>
              <a:t> x * 2;</a:t>
            </a:r>
          </a:p>
          <a:p>
            <a:pPr>
              <a:buNone/>
            </a:pPr>
            <a:r>
              <a:rPr lang="en-US" altLang="ja-JP" smtClean="0"/>
              <a:t>}</a:t>
            </a:r>
          </a:p>
          <a:p>
            <a:pPr>
              <a:buNone/>
            </a:pPr>
            <a:endParaRPr kumimoji="1" lang="en-US" altLang="ja-JP" smtClean="0"/>
          </a:p>
          <a:p>
            <a:pPr>
              <a:buNone/>
            </a:pPr>
            <a:r>
              <a:rPr lang="en-US" altLang="ja-JP" smtClean="0">
                <a:solidFill>
                  <a:srgbClr val="0000FF"/>
                </a:solidFill>
              </a:rPr>
              <a:t>int</a:t>
            </a:r>
            <a:r>
              <a:rPr lang="en-US" altLang="ja-JP" smtClean="0"/>
              <a:t> ar[</a:t>
            </a:r>
            <a:r>
              <a:rPr lang="en-US" altLang="ja-JP" smtClean="0">
                <a:solidFill>
                  <a:srgbClr val="FF0000"/>
                </a:solidFill>
              </a:rPr>
              <a:t>size(3)</a:t>
            </a:r>
            <a:r>
              <a:rPr lang="en-US" altLang="ja-JP" smtClean="0"/>
              <a:t>]; </a:t>
            </a:r>
            <a:r>
              <a:rPr lang="en-US" altLang="ja-JP" smtClean="0">
                <a:solidFill>
                  <a:srgbClr val="00B050"/>
                </a:solidFill>
              </a:rPr>
              <a:t>// OK...</a:t>
            </a:r>
            <a:r>
              <a:rPr lang="ja-JP" altLang="en-US" smtClean="0">
                <a:solidFill>
                  <a:srgbClr val="00B050"/>
                </a:solidFill>
              </a:rPr>
              <a:t>配列のサイズは</a:t>
            </a:r>
            <a:r>
              <a:rPr lang="en-US" altLang="ja-JP" smtClean="0">
                <a:solidFill>
                  <a:srgbClr val="00B050"/>
                </a:solidFill>
              </a:rPr>
              <a:t>6</a:t>
            </a:r>
          </a:p>
          <a:p>
            <a:pPr>
              <a:buNone/>
            </a:pPr>
            <a:endParaRPr kumimoji="1" lang="en-US" altLang="ja-JP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ja-JP" altLang="en-US" sz="2600" smtClean="0"/>
              <a:t>いろいろと制限があるらしい</a:t>
            </a:r>
            <a:r>
              <a:rPr kumimoji="1" lang="en-US" altLang="ja-JP" sz="2600" smtClean="0"/>
              <a:t>(</a:t>
            </a:r>
            <a:r>
              <a:rPr kumimoji="1" lang="ja-JP" altLang="en-US" sz="2600" smtClean="0"/>
              <a:t>再帰ができない等</a:t>
            </a:r>
            <a:r>
              <a:rPr kumimoji="1" lang="en-US" altLang="ja-JP" sz="2600" smtClean="0"/>
              <a:t>...)</a:t>
            </a:r>
            <a:endParaRPr kumimoji="1" lang="ja-JP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Template Aliases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テンプレートを使用して型の別名を付けることができるようになる</a:t>
            </a:r>
            <a:r>
              <a:rPr kumimoji="1" lang="en-US" altLang="ja-JP" sz="2800" smtClean="0"/>
              <a:t>(</a:t>
            </a:r>
            <a:r>
              <a:rPr kumimoji="1" lang="ja-JP" altLang="en-US" sz="2800" smtClean="0"/>
              <a:t>いわゆる </a:t>
            </a:r>
            <a:r>
              <a:rPr kumimoji="1" lang="en-US" altLang="ja-JP" sz="2800" smtClean="0"/>
              <a:t>template typedef)</a:t>
            </a:r>
          </a:p>
          <a:p>
            <a:endParaRPr lang="en-US" altLang="ja-JP" smtClean="0"/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using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Vec = vector&lt;T&gt;;</a:t>
            </a:r>
          </a:p>
          <a:p>
            <a:pPr>
              <a:buNone/>
            </a:pP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Vec&lt;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&gt; v;</a:t>
            </a: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endParaRPr lang="en-US" altLang="ja-JP" smtClean="0"/>
          </a:p>
          <a:p>
            <a:r>
              <a:rPr kumimoji="1" lang="ja-JP" altLang="en-US" sz="2800" smtClean="0"/>
              <a:t>型を返すメタ関数が書きやすくなる</a:t>
            </a:r>
            <a:endParaRPr kumimoji="1" lang="en-US" altLang="ja-JP" sz="2800" smtClean="0"/>
          </a:p>
          <a:p>
            <a:pPr>
              <a:buNone/>
            </a:pPr>
            <a:r>
              <a:rPr lang="en-US" altLang="ja-JP" sz="2800" smtClean="0"/>
              <a:t>  </a:t>
            </a:r>
            <a:r>
              <a:rPr kumimoji="1" lang="en-US" altLang="ja-JP" sz="2800" smtClean="0"/>
              <a:t>(</a:t>
            </a:r>
            <a:r>
              <a:rPr kumimoji="1" lang="ja-JP" altLang="en-US" sz="2800" smtClean="0"/>
              <a:t>もしくはいらなくなる</a:t>
            </a:r>
            <a:r>
              <a:rPr kumimoji="1" lang="en-US" altLang="ja-JP" sz="2800" smtClean="0"/>
              <a:t>)</a:t>
            </a:r>
            <a:endParaRPr kumimoji="1" lang="ja-JP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static_assert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smtClean="0"/>
              <a:t>コンパイル時アサート</a:t>
            </a:r>
            <a:endParaRPr lang="en-US" altLang="ja-JP" sz="2800" smtClean="0"/>
          </a:p>
          <a:p>
            <a:r>
              <a:rPr lang="ja-JP" altLang="en-US" sz="2800" smtClean="0"/>
              <a:t>静的な条件と、エラーメッセージを指定する</a:t>
            </a:r>
            <a:endParaRPr lang="en-US" altLang="ja-JP" sz="2800" smtClean="0"/>
          </a:p>
          <a:p>
            <a:endParaRPr kumimoji="1" lang="en-US" altLang="ja-JP" smtClean="0"/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foo(T value)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static_assert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(is_integral&lt;T&gt;::value,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               “not integral”);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foo(3);   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foo(3.14); </a:t>
            </a: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kumimoji="1" lang="ja-JP" alt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エラー！ </a:t>
            </a: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integral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Variadic Templates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sz="3100" smtClean="0"/>
              <a:t>可変引数テンプレート</a:t>
            </a:r>
            <a:endParaRPr kumimoji="1" lang="en-US" altLang="ja-JP" sz="3100" smtClean="0"/>
          </a:p>
          <a:p>
            <a:r>
              <a:rPr lang="ja-JP" altLang="en-US" sz="3100" smtClean="0"/>
              <a:t>基本的に再帰を使って処理する</a:t>
            </a:r>
            <a:endParaRPr kumimoji="1" lang="en-US" altLang="ja-JP" sz="3100" smtClean="0"/>
          </a:p>
          <a:p>
            <a:pPr>
              <a:buNone/>
            </a:pPr>
            <a:endParaRPr kumimoji="1" lang="en-US" altLang="ja-JP" smtClean="0"/>
          </a:p>
          <a:p>
            <a:pPr>
              <a:buNone/>
            </a:pPr>
            <a:r>
              <a:rPr lang="en-US" altLang="ja-JP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ja-JP" sz="2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T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ja-JP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altLang="ja-JP" sz="2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 arg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ja-JP" altLang="en-US" sz="2200" smtClean="0">
                <a:latin typeface="Courier New" pitchFamily="49" charset="0"/>
                <a:cs typeface="Courier New" pitchFamily="49" charset="0"/>
              </a:rPr>
              <a:t>　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  cout &lt;&lt; arg &lt;&lt; endl;</a:t>
            </a:r>
          </a:p>
          <a:p>
            <a:pPr>
              <a:buNone/>
            </a:pP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z="22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ja-JP" sz="2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 Head, class... Tail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altLang="ja-JP" sz="22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 print(</a:t>
            </a:r>
            <a:r>
              <a:rPr lang="en-US" altLang="ja-JP" sz="2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 head, Tail... tail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ja-JP" altLang="en-US" sz="2200" smtClean="0">
                <a:latin typeface="Courier New" pitchFamily="49" charset="0"/>
                <a:cs typeface="Courier New" pitchFamily="49" charset="0"/>
              </a:rPr>
              <a:t>　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  cout &lt;&lt; head &lt;&lt; endl;</a:t>
            </a:r>
          </a:p>
          <a:p>
            <a:pPr>
              <a:buNone/>
            </a:pP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  print(tail...);</a:t>
            </a:r>
          </a:p>
          <a:p>
            <a:pPr>
              <a:buNone/>
            </a:pP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z="2200" smtClean="0"/>
          </a:p>
          <a:p>
            <a:pPr>
              <a:buNone/>
            </a:pP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ja-JP" sz="22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1, 2, 3, 4, 5, 6, 7</a:t>
            </a:r>
            <a:r>
              <a:rPr lang="en-US" altLang="ja-JP" sz="220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altLang="ja-JP" smtClean="0"/>
          </a:p>
          <a:p>
            <a:pPr>
              <a:buNone/>
            </a:pPr>
            <a:endParaRPr lang="en-US" altLang="ja-JP" smtClean="0"/>
          </a:p>
          <a:p>
            <a:pPr>
              <a:buNone/>
            </a:pPr>
            <a:r>
              <a:rPr lang="ja-JP" altLang="en-US" sz="3100" smtClean="0"/>
              <a:t>ちなみに、</a:t>
            </a:r>
            <a:r>
              <a:rPr lang="en-US" altLang="ja-JP" sz="3100" smtClean="0"/>
              <a:t>sizeof...(Args); </a:t>
            </a:r>
            <a:r>
              <a:rPr lang="ja-JP" altLang="en-US" sz="3100" smtClean="0"/>
              <a:t>とすると、型の数を取得できる</a:t>
            </a:r>
            <a:endParaRPr lang="en-US" altLang="ja-JP" sz="3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Concept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型に対する制約</a:t>
            </a:r>
            <a:endParaRPr kumimoji="1" lang="en-US" altLang="ja-JP" sz="2800" smtClean="0"/>
          </a:p>
          <a:p>
            <a:r>
              <a:rPr lang="ja-JP" altLang="en-US" sz="2800" smtClean="0"/>
              <a:t>テンプレートをより簡単にし、より強力にするもの</a:t>
            </a:r>
            <a:endParaRPr lang="en-US" altLang="ja-JP" sz="2800" smtClean="0"/>
          </a:p>
          <a:p>
            <a:endParaRPr kumimoji="1" lang="en-US" altLang="ja-JP" sz="2800" smtClean="0"/>
          </a:p>
          <a:p>
            <a:pPr>
              <a:buNone/>
            </a:pPr>
            <a:r>
              <a:rPr lang="ja-JP" altLang="en-US" sz="2800" smtClean="0"/>
              <a:t>コンセプトには以下の３つの機能がある</a:t>
            </a:r>
            <a:endParaRPr lang="en-US" altLang="ja-JP" sz="2800" smtClean="0"/>
          </a:p>
          <a:p>
            <a:r>
              <a:rPr kumimoji="1" lang="en-US" altLang="ja-JP" sz="2800" smtClean="0"/>
              <a:t>Concept definitions</a:t>
            </a:r>
          </a:p>
          <a:p>
            <a:r>
              <a:rPr lang="en-US" altLang="ja-JP" sz="2800" smtClean="0"/>
              <a:t>Requirements clauses</a:t>
            </a:r>
          </a:p>
          <a:p>
            <a:r>
              <a:rPr lang="en-US" altLang="ja-JP" sz="2800" smtClean="0"/>
              <a:t>C</a:t>
            </a:r>
            <a:r>
              <a:rPr kumimoji="1" lang="en-US" altLang="ja-JP" sz="2800" smtClean="0"/>
              <a:t>oncept maps</a:t>
            </a:r>
            <a:endParaRPr kumimoji="1" lang="ja-JP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Concept definitions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型に対する要求を定義する</a:t>
            </a:r>
            <a:endParaRPr kumimoji="1" lang="en-US" altLang="ja-JP" sz="2800" smtClean="0"/>
          </a:p>
          <a:p>
            <a:pPr>
              <a:buNone/>
            </a:pPr>
            <a:r>
              <a:rPr lang="ja-JP" altLang="en-US" sz="2000" smtClean="0"/>
              <a:t>      「型</a:t>
            </a:r>
            <a:r>
              <a:rPr lang="en-US" altLang="ja-JP" sz="2000" smtClean="0"/>
              <a:t>T</a:t>
            </a:r>
            <a:r>
              <a:rPr lang="ja-JP" altLang="en-US" sz="2000" smtClean="0"/>
              <a:t>は</a:t>
            </a:r>
            <a:r>
              <a:rPr lang="en-US" altLang="ja-JP" sz="2000" smtClean="0"/>
              <a:t>xx</a:t>
            </a:r>
            <a:r>
              <a:rPr lang="ja-JP" altLang="en-US" sz="2000" smtClean="0"/>
              <a:t>メンバを持っていなければならない」</a:t>
            </a:r>
            <a:endParaRPr lang="en-US" altLang="ja-JP" sz="2000" smtClean="0"/>
          </a:p>
          <a:p>
            <a:pPr>
              <a:buNone/>
            </a:pPr>
            <a:r>
              <a:rPr lang="ja-JP" altLang="en-US" sz="2000" smtClean="0"/>
              <a:t>      「型</a:t>
            </a:r>
            <a:r>
              <a:rPr lang="en-US" altLang="ja-JP" sz="2000" smtClean="0"/>
              <a:t>T</a:t>
            </a:r>
            <a:r>
              <a:rPr lang="ja-JP" altLang="en-US" sz="2000" smtClean="0"/>
              <a:t>は</a:t>
            </a:r>
            <a:r>
              <a:rPr lang="en-US" altLang="ja-JP" sz="2000" smtClean="0"/>
              <a:t>yy</a:t>
            </a:r>
            <a:r>
              <a:rPr lang="ja-JP" altLang="en-US" sz="2000" smtClean="0"/>
              <a:t>型を持っていなければならない」</a:t>
            </a:r>
            <a:endParaRPr lang="en-US" altLang="ja-JP" sz="2000" smtClean="0"/>
          </a:p>
          <a:p>
            <a:pPr>
              <a:buNone/>
            </a:pPr>
            <a:endParaRPr lang="en-US" altLang="ja-JP" smtClean="0"/>
          </a:p>
          <a:p>
            <a:pPr>
              <a:buNone/>
            </a:pP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concept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LessThanComparable&lt;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T&gt; {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&lt;(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T&amp;, 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T&amp;);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このコンセプトは、「型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は 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operator&lt; </a:t>
            </a: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を持っていなければならない」</a:t>
            </a: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という要求</a:t>
            </a: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Agenda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sz="1800" smtClean="0"/>
              <a:t>What’s C++0x</a:t>
            </a:r>
          </a:p>
          <a:p>
            <a:r>
              <a:rPr kumimoji="1" lang="en-US" altLang="ja-JP" sz="1800" smtClean="0"/>
              <a:t>Angle Bracket</a:t>
            </a:r>
          </a:p>
          <a:p>
            <a:r>
              <a:rPr lang="en-US" altLang="ja-JP" sz="1800" smtClean="0"/>
              <a:t>Initializer List</a:t>
            </a:r>
            <a:endParaRPr kumimoji="1" lang="en-US" altLang="ja-JP" sz="1800" smtClean="0"/>
          </a:p>
          <a:p>
            <a:r>
              <a:rPr lang="en-US" altLang="ja-JP" sz="1800" smtClean="0"/>
              <a:t>auto</a:t>
            </a:r>
          </a:p>
          <a:p>
            <a:r>
              <a:rPr lang="en-US" altLang="ja-JP" sz="1800" smtClean="0"/>
              <a:t>decltype</a:t>
            </a:r>
          </a:p>
          <a:p>
            <a:r>
              <a:rPr kumimoji="1" lang="en-US" altLang="ja-JP" sz="1800" smtClean="0"/>
              <a:t>Delegating Constructor</a:t>
            </a:r>
          </a:p>
          <a:p>
            <a:r>
              <a:rPr lang="en-US" altLang="ja-JP" sz="1800" smtClean="0"/>
              <a:t>Extending sizeof</a:t>
            </a:r>
          </a:p>
          <a:p>
            <a:r>
              <a:rPr kumimoji="1" lang="en-US" altLang="ja-JP" sz="1800" smtClean="0"/>
              <a:t>Raw String Literal</a:t>
            </a:r>
          </a:p>
          <a:p>
            <a:r>
              <a:rPr lang="en-US" altLang="ja-JP" sz="1800" smtClean="0"/>
              <a:t>Defaulted and Deleted Functions</a:t>
            </a:r>
          </a:p>
          <a:p>
            <a:r>
              <a:rPr kumimoji="1" lang="en-US" altLang="ja-JP" sz="1800" smtClean="0"/>
              <a:t>Member Initializers</a:t>
            </a:r>
          </a:p>
          <a:p>
            <a:r>
              <a:rPr lang="en-US" altLang="ja-JP" sz="1800" smtClean="0"/>
              <a:t>nullptr</a:t>
            </a:r>
            <a:endParaRPr kumimoji="1" lang="en-US" altLang="ja-JP" sz="1800" smtClean="0"/>
          </a:p>
          <a:p>
            <a:r>
              <a:rPr lang="en-US" altLang="ja-JP" sz="1800" smtClean="0"/>
              <a:t>constexpr</a:t>
            </a:r>
          </a:p>
          <a:p>
            <a:r>
              <a:rPr kumimoji="1" lang="en-US" altLang="ja-JP" sz="1800" smtClean="0"/>
              <a:t>Template Aliases</a:t>
            </a:r>
          </a:p>
          <a:p>
            <a:r>
              <a:rPr lang="en-US" altLang="ja-JP" sz="1800" smtClean="0"/>
              <a:t>static_assert</a:t>
            </a:r>
            <a:endParaRPr kumimoji="1" lang="en-US" altLang="ja-JP" sz="1800" smtClean="0"/>
          </a:p>
          <a:p>
            <a:r>
              <a:rPr lang="en-US" altLang="ja-JP" sz="1800" smtClean="0"/>
              <a:t>Variadic Templates</a:t>
            </a:r>
          </a:p>
          <a:p>
            <a:r>
              <a:rPr kumimoji="1" lang="en-US" altLang="ja-JP" sz="1800" smtClean="0"/>
              <a:t>Concept</a:t>
            </a:r>
          </a:p>
          <a:p>
            <a:r>
              <a:rPr lang="en-US" altLang="ja-JP" sz="1800" smtClean="0"/>
              <a:t>Range-base for loop</a:t>
            </a:r>
          </a:p>
          <a:p>
            <a:r>
              <a:rPr kumimoji="1" lang="en-US" altLang="ja-JP" sz="1800" smtClean="0"/>
              <a:t>RValue Reference</a:t>
            </a:r>
            <a:r>
              <a:rPr kumimoji="1" lang="ja-JP" altLang="en-US" sz="1800" smtClean="0"/>
              <a:t>・</a:t>
            </a:r>
            <a:r>
              <a:rPr kumimoji="1" lang="en-US" altLang="ja-JP" sz="1800" smtClean="0"/>
              <a:t>Move Semantics</a:t>
            </a:r>
          </a:p>
          <a:p>
            <a:r>
              <a:rPr lang="en-US" altLang="ja-JP" sz="1800" smtClean="0"/>
              <a:t>Lambda Expression</a:t>
            </a:r>
          </a:p>
          <a:p>
            <a:r>
              <a:rPr lang="en-US" altLang="ja-JP" sz="1800" smtClean="0"/>
              <a:t>New Function Daclarator Syntax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Requirements clauses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型</a:t>
            </a:r>
            <a:r>
              <a:rPr kumimoji="1" lang="en-US" altLang="ja-JP" sz="2800" smtClean="0"/>
              <a:t>T</a:t>
            </a:r>
            <a:r>
              <a:rPr kumimoji="1" lang="ja-JP" altLang="en-US" sz="2800" smtClean="0"/>
              <a:t>に必要な</a:t>
            </a:r>
            <a:r>
              <a:rPr lang="ja-JP" altLang="en-US" sz="2800" smtClean="0"/>
              <a:t>要求</a:t>
            </a:r>
            <a:r>
              <a:rPr lang="en-US" altLang="ja-JP" sz="2800" smtClean="0"/>
              <a:t>(</a:t>
            </a:r>
            <a:r>
              <a:rPr lang="ja-JP" altLang="en-US" sz="2800" smtClean="0"/>
              <a:t>コンセプト</a:t>
            </a:r>
            <a:r>
              <a:rPr lang="en-US" altLang="ja-JP" sz="2800" smtClean="0"/>
              <a:t>)</a:t>
            </a:r>
            <a:r>
              <a:rPr lang="ja-JP" altLang="en-US" sz="2800" smtClean="0"/>
              <a:t>を指定する</a:t>
            </a:r>
            <a:endParaRPr lang="en-US" altLang="ja-JP" sz="2800" smtClean="0"/>
          </a:p>
          <a:p>
            <a:pPr>
              <a:buNone/>
            </a:pPr>
            <a:endParaRPr kumimoji="1" lang="en-US" altLang="ja-JP" smtClean="0"/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requires LessThanComparable&lt;T&gt;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T&amp; min(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T&amp; a,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T&amp; b)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a &lt; b ? a : b;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これにより</a:t>
            </a: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「型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は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LessThanComparable</a:t>
            </a: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の要求を満たさなければならない」</a:t>
            </a: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といった制約を行うことができる</a:t>
            </a: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ここまででうれしいこと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400" smtClean="0"/>
              <a:t>人間が読めるコンパイルエラーを出力してくれる</a:t>
            </a:r>
            <a:endParaRPr kumimoji="1" lang="en-US" altLang="ja-JP" sz="2400" smtClean="0"/>
          </a:p>
          <a:p>
            <a:pPr>
              <a:buNone/>
            </a:pPr>
            <a:endParaRPr lang="en-US" altLang="ja-JP" sz="2400" smtClean="0"/>
          </a:p>
          <a:p>
            <a:pPr>
              <a:buNone/>
            </a:pPr>
            <a:r>
              <a:rPr kumimoji="1" lang="en-US" altLang="ja-JP" sz="2400" smtClean="0"/>
              <a:t>list&lt;</a:t>
            </a:r>
            <a:r>
              <a:rPr kumimoji="1" lang="en-US" altLang="ja-JP" sz="2400" smtClean="0">
                <a:solidFill>
                  <a:srgbClr val="0000FF"/>
                </a:solidFill>
              </a:rPr>
              <a:t>int</a:t>
            </a:r>
            <a:r>
              <a:rPr kumimoji="1" lang="en-US" altLang="ja-JP" sz="2400" smtClean="0"/>
              <a:t>&gt; ls;</a:t>
            </a:r>
          </a:p>
          <a:p>
            <a:pPr>
              <a:buNone/>
            </a:pPr>
            <a:r>
              <a:rPr lang="en-US" altLang="ja-JP" sz="2400" smtClean="0"/>
              <a:t>sort(ls.begin(), ls.end()); </a:t>
            </a:r>
            <a:r>
              <a:rPr lang="en-US" altLang="ja-JP" sz="2400" smtClean="0">
                <a:solidFill>
                  <a:srgbClr val="FF0000"/>
                </a:solidFill>
              </a:rPr>
              <a:t>// </a:t>
            </a:r>
            <a:r>
              <a:rPr lang="ja-JP" altLang="en-US" sz="2400" smtClean="0">
                <a:solidFill>
                  <a:srgbClr val="FF0000"/>
                </a:solidFill>
              </a:rPr>
              <a:t>エラー！</a:t>
            </a:r>
            <a:endParaRPr lang="en-US" altLang="ja-JP" sz="2400" smtClean="0">
              <a:solidFill>
                <a:srgbClr val="FF0000"/>
              </a:solidFill>
            </a:endParaRPr>
          </a:p>
          <a:p>
            <a:pPr>
              <a:buNone/>
            </a:pPr>
            <a:endParaRPr kumimoji="1" lang="en-US" altLang="ja-JP" sz="2400" smtClean="0"/>
          </a:p>
          <a:p>
            <a:pPr>
              <a:buNone/>
            </a:pPr>
            <a:r>
              <a:rPr lang="ja-JP" altLang="en-US" sz="2400" smtClean="0"/>
              <a:t>「</a:t>
            </a:r>
            <a:r>
              <a:rPr kumimoji="1" lang="ja-JP" altLang="en-US" sz="2400" smtClean="0"/>
              <a:t>第１引数は</a:t>
            </a:r>
            <a:r>
              <a:rPr lang="en-US" altLang="ja-JP" sz="2400" smtClean="0"/>
              <a:t>RandomAccessIterator</a:t>
            </a:r>
            <a:r>
              <a:rPr lang="ja-JP" altLang="en-US" sz="2400" smtClean="0"/>
              <a:t>の要求を満たしません」</a:t>
            </a:r>
            <a:endParaRPr lang="en-US" altLang="ja-JP" sz="2400" smtClean="0"/>
          </a:p>
          <a:p>
            <a:pPr>
              <a:buNone/>
            </a:pPr>
            <a:r>
              <a:rPr kumimoji="1" lang="ja-JP" altLang="en-US" sz="2400" smtClean="0"/>
              <a:t>といったエラーメッセージを出力してくれるだろう</a:t>
            </a:r>
            <a:endParaRPr kumimoji="1" lang="ja-JP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Concept maps </a:t>
            </a:r>
            <a:r>
              <a:rPr kumimoji="1" lang="ja-JP" altLang="en-US" smtClean="0"/>
              <a:t>その</a:t>
            </a:r>
            <a:r>
              <a:rPr lang="ja-JP" altLang="en-US" smtClean="0"/>
              <a:t>１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sz="3000" smtClean="0"/>
              <a:t>既存の型がどのようにコンセプトの要求を満たすかを定義する</a:t>
            </a:r>
            <a:endParaRPr kumimoji="1" lang="en-US" altLang="ja-JP" sz="3000" smtClean="0"/>
          </a:p>
          <a:p>
            <a:pPr>
              <a:buNone/>
            </a:pPr>
            <a:endParaRPr lang="en-US" altLang="ja-JP" sz="2600" smtClean="0"/>
          </a:p>
          <a:p>
            <a:pPr>
              <a:buNone/>
            </a:pPr>
            <a:r>
              <a:rPr lang="ja-JP" altLang="en-US" sz="2600" smtClean="0"/>
              <a:t>以下のようなコンセプトとそれを要求する関数があった場合</a:t>
            </a:r>
            <a:endParaRPr lang="en-US" altLang="ja-JP" sz="2600" smtClean="0"/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concept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RandomAccessIterator&lt;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T&gt;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value_type;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difference_type;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&lt;RandomAccessIterator Iterator&gt;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sort(Iterator first, Iterator last)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Concept maps </a:t>
            </a:r>
            <a:r>
              <a:rPr kumimoji="1" lang="ja-JP" altLang="en-US" smtClean="0"/>
              <a:t>その</a:t>
            </a:r>
            <a:r>
              <a:rPr lang="ja-JP" altLang="en-US" smtClean="0"/>
              <a:t>２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ja-JP" altLang="en-US" sz="2800" smtClean="0"/>
              <a:t>以下のような結果になる</a:t>
            </a:r>
            <a:endParaRPr lang="en-US" altLang="ja-JP" sz="2800" smtClean="0"/>
          </a:p>
          <a:p>
            <a:endParaRPr lang="en-US" altLang="ja-JP" sz="2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sort(v.begin(), v.end());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ar[] = {3, 1, 4};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sort(ar, ar + 3);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// </a:t>
            </a:r>
            <a:r>
              <a:rPr lang="ja-JP" altLang="en-US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エラー！ポインタは</a:t>
            </a:r>
            <a:r>
              <a:rPr lang="en-US" altLang="ja-JP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RandomAccessIterator</a:t>
            </a:r>
            <a:r>
              <a:rPr lang="ja-JP" altLang="en-US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の要求を満たしません</a:t>
            </a:r>
            <a:endParaRPr lang="en-US" altLang="ja-JP" sz="180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ポインタはランダムアクセスイテレータとして使用できなければならない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Concept maps </a:t>
            </a:r>
            <a:r>
              <a:rPr kumimoji="1" lang="ja-JP" altLang="en-US" smtClean="0"/>
              <a:t>その３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そこで、</a:t>
            </a:r>
            <a:r>
              <a:rPr lang="en-US" altLang="ja-JP" sz="2800" smtClean="0"/>
              <a:t>concept_map</a:t>
            </a:r>
            <a:r>
              <a:rPr lang="ja-JP" altLang="en-US" sz="2800" smtClean="0"/>
              <a:t>を使用して</a:t>
            </a:r>
            <a:r>
              <a:rPr lang="en-US" altLang="ja-JP" sz="2800" smtClean="0"/>
              <a:t>RandomAccessIterator</a:t>
            </a:r>
            <a:r>
              <a:rPr lang="ja-JP" altLang="en-US" sz="2800" smtClean="0"/>
              <a:t>コンセプトを特殊化する</a:t>
            </a:r>
            <a:endParaRPr lang="en-US" altLang="ja-JP" sz="2800" smtClean="0"/>
          </a:p>
          <a:p>
            <a:endParaRPr kumimoji="1" lang="en-US" altLang="ja-JP" smtClean="0"/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concept_map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RandomAccessIterator&lt;T*&gt;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T         value_type;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ptrdiff_t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difference_type;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これにより、ポインタを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RandomAccessIterator</a:t>
            </a: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として使える</a:t>
            </a:r>
            <a:endParaRPr kumimoji="1" lang="ja-JP" altLang="en-US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Concept maps</a:t>
            </a:r>
            <a:r>
              <a:rPr kumimoji="1" lang="ja-JP" altLang="en-US" smtClean="0"/>
              <a:t>があるとできること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sz="3000" smtClean="0"/>
              <a:t>Container</a:t>
            </a:r>
            <a:r>
              <a:rPr kumimoji="1" lang="ja-JP" altLang="en-US" sz="3000" smtClean="0"/>
              <a:t>コンセプトを使用することにより</a:t>
            </a:r>
            <a:endParaRPr kumimoji="1" lang="en-US" altLang="ja-JP" sz="3000" smtClean="0"/>
          </a:p>
          <a:p>
            <a:pPr>
              <a:buNone/>
            </a:pPr>
            <a:r>
              <a:rPr lang="ja-JP" altLang="en-US" sz="3000" smtClean="0"/>
              <a:t>    配列をコンテナとして使用することができる</a:t>
            </a:r>
            <a:endParaRPr lang="en-US" altLang="ja-JP" sz="3000" smtClean="0"/>
          </a:p>
          <a:p>
            <a:pPr>
              <a:buNone/>
            </a:pPr>
            <a:endParaRPr kumimoji="1" lang="en-US" altLang="ja-JP" smtClean="0"/>
          </a:p>
          <a:p>
            <a:pPr>
              <a:buNone/>
            </a:pPr>
            <a:r>
              <a:rPr lang="en-US" altLang="ja-JP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ja-JP" sz="24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Container</a:t>
            </a:r>
            <a:r>
              <a:rPr lang="en-US" altLang="ja-JP" sz="2400" smtClean="0">
                <a:latin typeface="Courier New" pitchFamily="49" charset="0"/>
                <a:cs typeface="Courier New" pitchFamily="49" charset="0"/>
              </a:rPr>
              <a:t> Cont&gt;</a:t>
            </a:r>
          </a:p>
          <a:p>
            <a:pPr>
              <a:buNone/>
            </a:pPr>
            <a:r>
              <a:rPr kumimoji="1" lang="en-US" altLang="ja-JP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kumimoji="1" lang="en-US" altLang="ja-JP" sz="2400" smtClean="0">
                <a:latin typeface="Courier New" pitchFamily="49" charset="0"/>
                <a:cs typeface="Courier New" pitchFamily="49" charset="0"/>
              </a:rPr>
              <a:t> sort(Cont&amp; c) </a:t>
            </a:r>
            <a:r>
              <a:rPr lang="en-US" altLang="ja-JP" sz="24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2400" smtClean="0">
                <a:latin typeface="Courier New" pitchFamily="49" charset="0"/>
                <a:cs typeface="Courier New" pitchFamily="49" charset="0"/>
              </a:rPr>
              <a:t>  sort(c.begin(), c.end());</a:t>
            </a:r>
          </a:p>
          <a:p>
            <a:pPr>
              <a:buNone/>
            </a:pPr>
            <a:r>
              <a:rPr kumimoji="1" lang="en-US" altLang="ja-JP" sz="2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z="2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z="2400" smtClean="0">
                <a:latin typeface="Courier New" pitchFamily="49" charset="0"/>
                <a:cs typeface="Courier New" pitchFamily="49" charset="0"/>
              </a:rPr>
              <a:t>std::vector&lt;</a:t>
            </a:r>
            <a:r>
              <a:rPr kumimoji="1" lang="en-US" altLang="ja-JP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2400" smtClean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>
              <a:buNone/>
            </a:pPr>
            <a:r>
              <a:rPr lang="en-US" altLang="ja-JP" sz="2400" smtClean="0">
                <a:latin typeface="Courier New" pitchFamily="49" charset="0"/>
                <a:cs typeface="Courier New" pitchFamily="49" charset="0"/>
              </a:rPr>
              <a:t>sort(v); </a:t>
            </a:r>
            <a:r>
              <a:rPr lang="en-US" altLang="ja-JP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buNone/>
            </a:pPr>
            <a:endParaRPr kumimoji="1" lang="en-US" altLang="ja-JP" sz="2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400" smtClean="0">
                <a:latin typeface="Courier New" pitchFamily="49" charset="0"/>
                <a:cs typeface="Courier New" pitchFamily="49" charset="0"/>
              </a:rPr>
              <a:t> ar[] = {3, 1, 4};</a:t>
            </a:r>
          </a:p>
          <a:p>
            <a:pPr>
              <a:buNone/>
            </a:pPr>
            <a:r>
              <a:rPr kumimoji="1" lang="en-US" altLang="ja-JP" sz="24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sort(ar); </a:t>
            </a:r>
            <a:r>
              <a:rPr kumimoji="1" lang="en-US" altLang="ja-JP" sz="24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</a:t>
            </a:r>
            <a:endParaRPr kumimoji="1" lang="ja-JP" altLang="en-US" sz="24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書ききれないコンセプト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600" smtClean="0"/>
              <a:t>Range-base</a:t>
            </a:r>
            <a:r>
              <a:rPr kumimoji="1" lang="ja-JP" altLang="en-US" sz="2600" smtClean="0"/>
              <a:t>のアルゴリズムは</a:t>
            </a:r>
            <a:r>
              <a:rPr kumimoji="1" lang="en-US" altLang="ja-JP" sz="2600" smtClean="0"/>
              <a:t>(</a:t>
            </a:r>
            <a:r>
              <a:rPr kumimoji="1" lang="ja-JP" altLang="en-US" sz="2600" smtClean="0"/>
              <a:t>まだ？</a:t>
            </a:r>
            <a:r>
              <a:rPr kumimoji="1" lang="en-US" altLang="ja-JP" sz="2600" smtClean="0"/>
              <a:t>)</a:t>
            </a:r>
            <a:r>
              <a:rPr kumimoji="1" lang="ja-JP" altLang="en-US" sz="2600" smtClean="0"/>
              <a:t>提供されない</a:t>
            </a:r>
            <a:endParaRPr kumimoji="1" lang="en-US" altLang="ja-JP" sz="2600" smtClean="0"/>
          </a:p>
          <a:p>
            <a:r>
              <a:rPr lang="en-US" altLang="ja-JP" sz="2600" smtClean="0"/>
              <a:t>requires</a:t>
            </a:r>
            <a:r>
              <a:rPr lang="ja-JP" altLang="en-US" sz="2600" smtClean="0"/>
              <a:t>はカンマ区切りで複数指定可能</a:t>
            </a:r>
            <a:endParaRPr lang="en-US" altLang="ja-JP" sz="2600" smtClean="0"/>
          </a:p>
          <a:p>
            <a:r>
              <a:rPr lang="en-US" altLang="ja-JP" sz="2600" smtClean="0"/>
              <a:t>late_check</a:t>
            </a:r>
            <a:r>
              <a:rPr lang="ja-JP" altLang="en-US" sz="2600" smtClean="0"/>
              <a:t>ブロックで従来の型チェックも可能</a:t>
            </a:r>
            <a:endParaRPr lang="en-US" altLang="ja-JP" sz="2600" smtClean="0"/>
          </a:p>
          <a:p>
            <a:r>
              <a:rPr lang="ja-JP" altLang="en-US" sz="2600" smtClean="0"/>
              <a:t>コンセプトでのオーバーロードも可能</a:t>
            </a:r>
            <a:endParaRPr lang="en-US" altLang="ja-JP" sz="2600" smtClean="0"/>
          </a:p>
          <a:p>
            <a:r>
              <a:rPr lang="en-US" altLang="ja-JP" sz="2600" smtClean="0"/>
              <a:t>Scoped Concept Maps</a:t>
            </a:r>
            <a:r>
              <a:rPr lang="ja-JP" altLang="en-US" sz="2600" smtClean="0"/>
              <a:t>とか・・・</a:t>
            </a:r>
            <a:endParaRPr lang="en-US" altLang="ja-JP" sz="2600" smtClean="0"/>
          </a:p>
          <a:p>
            <a:r>
              <a:rPr lang="en-US" altLang="ja-JP" sz="2600" smtClean="0"/>
              <a:t>Axiom</a:t>
            </a:r>
            <a:r>
              <a:rPr lang="ja-JP" altLang="en-US" sz="2600" smtClean="0"/>
              <a:t>とか・・・</a:t>
            </a:r>
            <a:endParaRPr lang="en-US" altLang="ja-JP" sz="2600" smtClean="0"/>
          </a:p>
          <a:p>
            <a:endParaRPr kumimoji="1" lang="en-US" altLang="ja-JP" sz="2600" smtClean="0"/>
          </a:p>
          <a:p>
            <a:r>
              <a:rPr lang="ja-JP" altLang="en-US" sz="2600" smtClean="0">
                <a:solidFill>
                  <a:srgbClr val="FF0000"/>
                </a:solidFill>
              </a:rPr>
              <a:t>コンセプトは超強力！！！</a:t>
            </a:r>
            <a:endParaRPr kumimoji="1" lang="ja-JP" altLang="en-US" sz="2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Range-base for loop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smtClean="0"/>
              <a:t>コレクションを走査する</a:t>
            </a:r>
            <a:r>
              <a:rPr kumimoji="1" lang="en-US" altLang="ja-JP" sz="2800" smtClean="0"/>
              <a:t>for</a:t>
            </a:r>
            <a:r>
              <a:rPr kumimoji="1" lang="ja-JP" altLang="en-US" sz="2800" smtClean="0"/>
              <a:t>文</a:t>
            </a:r>
            <a:endParaRPr kumimoji="1" lang="en-US" altLang="ja-JP" sz="2800" smtClean="0"/>
          </a:p>
          <a:p>
            <a:r>
              <a:rPr lang="en-US" altLang="ja-JP" sz="2800" smtClean="0"/>
              <a:t>std::Range</a:t>
            </a:r>
            <a:r>
              <a:rPr lang="ja-JP" altLang="en-US" sz="2800" smtClean="0"/>
              <a:t>コンセプトを使用している</a:t>
            </a:r>
            <a:endParaRPr lang="en-US" altLang="ja-JP" sz="2800" smtClean="0"/>
          </a:p>
          <a:p>
            <a:endParaRPr kumimoji="1" lang="en-US" altLang="ja-JP" smtClean="0"/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&amp; item : v)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cout &lt;&lt; item &lt;&lt; endl;</a:t>
            </a: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>
                <a:cs typeface="Courier New" pitchFamily="49" charset="0"/>
              </a:rPr>
              <a:t>初期化子リストを渡すことも可能</a:t>
            </a:r>
            <a:endParaRPr lang="en-US" altLang="ja-JP" sz="2000" smtClean="0"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item : {3, 1, 4})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右辺値参照・</a:t>
            </a:r>
            <a:r>
              <a:rPr kumimoji="1" lang="en-US" altLang="ja-JP" smtClean="0"/>
              <a:t>Move Semantics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400" smtClean="0"/>
              <a:t>右辺値</a:t>
            </a:r>
            <a:r>
              <a:rPr lang="en-US" altLang="ja-JP" sz="2400" smtClean="0"/>
              <a:t>(</a:t>
            </a:r>
            <a:r>
              <a:rPr lang="ja-JP" altLang="en-US" sz="2400" smtClean="0"/>
              <a:t>一時オブジェクト</a:t>
            </a:r>
            <a:r>
              <a:rPr lang="en-US" altLang="ja-JP" sz="2400" smtClean="0"/>
              <a:t>)</a:t>
            </a:r>
            <a:r>
              <a:rPr lang="ja-JP" altLang="en-US" sz="2400" smtClean="0"/>
              <a:t>はどうせ消えちゃうのだから</a:t>
            </a:r>
            <a:endParaRPr lang="en-US" altLang="ja-JP" sz="2400" smtClean="0"/>
          </a:p>
          <a:p>
            <a:pPr>
              <a:buNone/>
            </a:pPr>
            <a:r>
              <a:rPr lang="ja-JP" altLang="en-US" sz="2400" smtClean="0"/>
              <a:t>     内部のメモリを移動しても問題ないでしょ。というもの</a:t>
            </a:r>
            <a:endParaRPr lang="en-US" altLang="ja-JP" sz="2400" smtClean="0"/>
          </a:p>
          <a:p>
            <a:r>
              <a:rPr lang="ja-JP" altLang="en-US" sz="2400" smtClean="0"/>
              <a:t>移動された一時オブジェクトは破壊される</a:t>
            </a:r>
            <a:endParaRPr lang="en-US" altLang="ja-JP" sz="2400" smtClean="0"/>
          </a:p>
          <a:p>
            <a:r>
              <a:rPr lang="ja-JP" altLang="en-US" sz="2400" smtClean="0"/>
              <a:t>右辺値参照には</a:t>
            </a:r>
            <a:r>
              <a:rPr lang="en-US" altLang="ja-JP" sz="2400" smtClean="0">
                <a:solidFill>
                  <a:srgbClr val="FF0000"/>
                </a:solidFill>
              </a:rPr>
              <a:t>&amp;&amp;</a:t>
            </a:r>
            <a:r>
              <a:rPr lang="ja-JP" altLang="en-US" sz="2400" smtClean="0"/>
              <a:t>演算子を使用する</a:t>
            </a:r>
            <a:endParaRPr lang="en-US" altLang="ja-JP" sz="2400" smtClean="0"/>
          </a:p>
          <a:p>
            <a:endParaRPr lang="en-US" altLang="ja-JP" smtClean="0"/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vector {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vector(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vector&amp;);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Copy Constructor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vector(vector&amp;&amp;);     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Move Constructor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};</a:t>
            </a:r>
            <a:endParaRPr kumimoji="1" lang="ja-JP" altLang="en-US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左辺値と右辺値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左辺値とは</a:t>
            </a:r>
            <a:endParaRPr kumimoji="1" lang="en-US" altLang="ja-JP" sz="2800" smtClean="0"/>
          </a:p>
          <a:p>
            <a:pPr>
              <a:buNone/>
            </a:pPr>
            <a:r>
              <a:rPr lang="en-US" altLang="ja-JP" sz="2800" smtClean="0"/>
              <a:t>  </a:t>
            </a:r>
            <a:r>
              <a:rPr lang="ja-JP" altLang="en-US" sz="2800" smtClean="0"/>
              <a:t>・名前が付いたオブジェクトを指す</a:t>
            </a:r>
            <a:endParaRPr lang="en-US" altLang="ja-JP" sz="2800" smtClean="0"/>
          </a:p>
          <a:p>
            <a:pPr>
              <a:buNone/>
            </a:pPr>
            <a:endParaRPr kumimoji="1" lang="en-US" altLang="ja-JP" sz="2800" smtClean="0"/>
          </a:p>
          <a:p>
            <a:r>
              <a:rPr lang="ja-JP" altLang="en-US" sz="2800" smtClean="0"/>
              <a:t>右辺値とは</a:t>
            </a:r>
            <a:endParaRPr lang="en-US" altLang="ja-JP" sz="2800" smtClean="0"/>
          </a:p>
          <a:p>
            <a:pPr>
              <a:buNone/>
            </a:pPr>
            <a:r>
              <a:rPr kumimoji="1" lang="en-US" altLang="ja-JP" sz="2800" smtClean="0"/>
              <a:t>  </a:t>
            </a:r>
            <a:r>
              <a:rPr kumimoji="1" lang="ja-JP" altLang="en-US" sz="2800" smtClean="0"/>
              <a:t>・名前がないオブジェクトを指す</a:t>
            </a:r>
            <a:endParaRPr kumimoji="1" lang="en-US" altLang="ja-JP" sz="2800" smtClean="0"/>
          </a:p>
          <a:p>
            <a:pPr>
              <a:buNone/>
            </a:pPr>
            <a:r>
              <a:rPr lang="en-US" altLang="ja-JP" sz="2800" smtClean="0"/>
              <a:t>  </a:t>
            </a:r>
            <a:r>
              <a:rPr lang="ja-JP" altLang="en-US" sz="2800" smtClean="0"/>
              <a:t>・関数の戻り値は、参照やポインタでない限り</a:t>
            </a:r>
            <a:endParaRPr lang="en-US" altLang="ja-JP" sz="2800" smtClean="0"/>
          </a:p>
          <a:p>
            <a:pPr>
              <a:buNone/>
            </a:pPr>
            <a:r>
              <a:rPr lang="en-US" altLang="ja-JP" sz="2800" smtClean="0"/>
              <a:t>    </a:t>
            </a:r>
            <a:r>
              <a:rPr lang="ja-JP" altLang="en-US" sz="2800" smtClean="0"/>
              <a:t>右辺値</a:t>
            </a:r>
            <a:r>
              <a:rPr lang="en-US" altLang="ja-JP" sz="2800" smtClean="0"/>
              <a:t>(</a:t>
            </a:r>
            <a:r>
              <a:rPr lang="ja-JP" altLang="en-US" sz="2800" smtClean="0"/>
              <a:t>一時オブジェクト</a:t>
            </a:r>
            <a:r>
              <a:rPr lang="en-US" altLang="ja-JP" sz="2800" smtClean="0"/>
              <a:t>)</a:t>
            </a:r>
            <a:r>
              <a:rPr lang="ja-JP" altLang="en-US" sz="2800" smtClean="0"/>
              <a:t>である</a:t>
            </a:r>
            <a:endParaRPr kumimoji="1" lang="ja-JP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mtClean="0"/>
              <a:t>What’s C++0x (C++0x</a:t>
            </a:r>
            <a:r>
              <a:rPr kumimoji="1" lang="ja-JP" altLang="en-US" smtClean="0"/>
              <a:t>ってなに？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smtClean="0"/>
              <a:t>C++</a:t>
            </a:r>
            <a:r>
              <a:rPr kumimoji="1" lang="ja-JP" altLang="en-US" sz="2800" smtClean="0"/>
              <a:t>の次バージョン</a:t>
            </a:r>
            <a:r>
              <a:rPr kumimoji="1" lang="en-US" altLang="ja-JP" sz="2800" smtClean="0"/>
              <a:t>(</a:t>
            </a:r>
            <a:r>
              <a:rPr kumimoji="1" lang="ja-JP" altLang="en-US" sz="2800" smtClean="0"/>
              <a:t>現在は</a:t>
            </a:r>
            <a:r>
              <a:rPr kumimoji="1" lang="en-US" altLang="ja-JP" sz="2800" smtClean="0"/>
              <a:t>C++03)</a:t>
            </a:r>
          </a:p>
          <a:p>
            <a:endParaRPr kumimoji="1" lang="en-US" altLang="ja-JP" sz="2800" smtClean="0"/>
          </a:p>
          <a:p>
            <a:r>
              <a:rPr lang="ja-JP" altLang="en-US" sz="2800" smtClean="0"/>
              <a:t>「</a:t>
            </a:r>
            <a:r>
              <a:rPr lang="en-US" altLang="ja-JP" sz="2800" smtClean="0"/>
              <a:t>0x</a:t>
            </a:r>
            <a:r>
              <a:rPr lang="ja-JP" altLang="en-US" sz="2800" smtClean="0"/>
              <a:t>」とは</a:t>
            </a:r>
            <a:r>
              <a:rPr lang="en-US" altLang="ja-JP" sz="2800" smtClean="0"/>
              <a:t>200x</a:t>
            </a:r>
            <a:r>
              <a:rPr lang="ja-JP" altLang="en-US" sz="2800" smtClean="0"/>
              <a:t>年の意味で、</a:t>
            </a:r>
            <a:r>
              <a:rPr lang="en-US" altLang="ja-JP" sz="2800" smtClean="0"/>
              <a:t>C++09</a:t>
            </a:r>
            <a:r>
              <a:rPr lang="ja-JP" altLang="en-US" sz="2800" smtClean="0"/>
              <a:t>を目指している</a:t>
            </a:r>
            <a:endParaRPr lang="en-US" altLang="ja-JP" sz="2800" smtClean="0"/>
          </a:p>
          <a:p>
            <a:pPr>
              <a:buNone/>
            </a:pPr>
            <a:r>
              <a:rPr lang="en-US" altLang="ja-JP" sz="2800" smtClean="0"/>
              <a:t>   (</a:t>
            </a:r>
            <a:r>
              <a:rPr lang="ja-JP" altLang="en-US" sz="2800" smtClean="0"/>
              <a:t>もしかしたら </a:t>
            </a:r>
            <a:r>
              <a:rPr lang="en-US" altLang="ja-JP" sz="2800" smtClean="0"/>
              <a:t>C++10 </a:t>
            </a:r>
            <a:r>
              <a:rPr lang="ja-JP" altLang="en-US" sz="2800" smtClean="0"/>
              <a:t>になっちゃうかも</a:t>
            </a:r>
            <a:r>
              <a:rPr lang="en-US" altLang="ja-JP" sz="2800" smtClean="0"/>
              <a:t>)</a:t>
            </a:r>
          </a:p>
          <a:p>
            <a:endParaRPr lang="en-US" altLang="ja-JP" sz="2800" smtClean="0"/>
          </a:p>
          <a:p>
            <a:r>
              <a:rPr lang="ja-JP" altLang="en-US" sz="2800" smtClean="0"/>
              <a:t>エキスパートよりも初心者のための言語拡張を行う</a:t>
            </a:r>
            <a:endParaRPr lang="en-US" altLang="ja-JP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右辺値参照を使ってみる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200" smtClean="0"/>
              <a:t>右辺値参照は、使う側はとくに気にする必要がない</a:t>
            </a:r>
            <a:r>
              <a:rPr kumimoji="1" lang="en-US" altLang="ja-JP" sz="2200" smtClean="0"/>
              <a:t>(</a:t>
            </a:r>
            <a:r>
              <a:rPr kumimoji="1" lang="ja-JP" altLang="en-US" sz="2200" smtClean="0"/>
              <a:t>ことが多い</a:t>
            </a:r>
            <a:r>
              <a:rPr kumimoji="1" lang="en-US" altLang="ja-JP" sz="2200" smtClean="0"/>
              <a:t>)</a:t>
            </a:r>
          </a:p>
          <a:p>
            <a:pPr>
              <a:buNone/>
            </a:pPr>
            <a:endParaRPr kumimoji="1" lang="en-US" altLang="ja-JP" smtClean="0"/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&gt; factory()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vector&lt;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v;</a:t>
            </a: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&gt; v = factory();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Move Contructor</a:t>
            </a:r>
          </a:p>
          <a:p>
            <a:pPr>
              <a:buNone/>
            </a:pPr>
            <a:endParaRPr kumimoji="1" lang="en-US" altLang="ja-JP" sz="20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/>
              <a:t>右辺値参照を使えば大きいオブジェクトを気軽に戻り値にできる</a:t>
            </a:r>
            <a:endParaRPr lang="en-US" altLang="ja-JP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右辺値参照のための標準関数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altLang="ja-JP" sz="4200" smtClean="0"/>
              <a:t>&lt;utility&gt;</a:t>
            </a:r>
            <a:r>
              <a:rPr kumimoji="1" lang="ja-JP" altLang="en-US" sz="4200" smtClean="0"/>
              <a:t>に</a:t>
            </a:r>
            <a:r>
              <a:rPr kumimoji="1" lang="en-US" altLang="ja-JP" sz="4200" smtClean="0"/>
              <a:t>std::move</a:t>
            </a:r>
            <a:r>
              <a:rPr kumimoji="1" lang="ja-JP" altLang="en-US" sz="4200" smtClean="0"/>
              <a:t>と</a:t>
            </a:r>
            <a:r>
              <a:rPr kumimoji="1" lang="en-US" altLang="ja-JP" sz="4200" smtClean="0"/>
              <a:t>std::forward</a:t>
            </a:r>
            <a:r>
              <a:rPr kumimoji="1" lang="ja-JP" altLang="en-US" sz="4200" smtClean="0"/>
              <a:t>という</a:t>
            </a:r>
            <a:r>
              <a:rPr kumimoji="1" lang="en-US" altLang="ja-JP" sz="4200" smtClean="0"/>
              <a:t>2</a:t>
            </a:r>
            <a:r>
              <a:rPr kumimoji="1" lang="ja-JP" altLang="en-US" sz="4200" smtClean="0"/>
              <a:t>つの関数が用意される</a:t>
            </a:r>
            <a:endParaRPr kumimoji="1" lang="en-US" altLang="ja-JP" sz="4200" smtClean="0"/>
          </a:p>
          <a:p>
            <a:endParaRPr lang="en-US" altLang="ja-JP" smtClean="0"/>
          </a:p>
          <a:p>
            <a:pPr>
              <a:buNone/>
            </a:pP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std {</a:t>
            </a: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 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identity {</a:t>
            </a: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T type;</a:t>
            </a: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>
              <a:buNone/>
            </a:pPr>
            <a:endParaRPr lang="en-US" altLang="ja-JP" sz="3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inline typename 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remove_reference&lt;T&gt;::type&amp;&amp; move(T&amp;&amp; x)</a:t>
            </a: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x; }</a:t>
            </a:r>
          </a:p>
          <a:p>
            <a:pPr>
              <a:buNone/>
            </a:pPr>
            <a:endParaRPr lang="en-US" altLang="ja-JP" sz="34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template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T&amp;&amp; forward(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identity&lt;T&gt;::type&amp;&amp; x)</a:t>
            </a: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en-US" altLang="ja-JP" sz="34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 x; }</a:t>
            </a:r>
          </a:p>
          <a:p>
            <a:pPr>
              <a:buNone/>
            </a:pPr>
            <a:r>
              <a:rPr lang="en-US" altLang="ja-JP" sz="34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kumimoji="1" lang="en-US" altLang="ja-JP" smtClean="0"/>
          </a:p>
          <a:p>
            <a:pPr>
              <a:buNone/>
            </a:pPr>
            <a:r>
              <a:rPr lang="ja-JP" altLang="en-US" sz="4200" smtClean="0"/>
              <a:t>・</a:t>
            </a:r>
            <a:r>
              <a:rPr lang="en-US" altLang="ja-JP" sz="4200" smtClean="0"/>
              <a:t>std::move </a:t>
            </a:r>
            <a:r>
              <a:rPr lang="ja-JP" altLang="en-US" sz="4200" smtClean="0"/>
              <a:t>は左辺値を右辺値に変換する関数</a:t>
            </a:r>
            <a:endParaRPr lang="en-US" altLang="ja-JP" sz="4200" smtClean="0"/>
          </a:p>
          <a:p>
            <a:pPr>
              <a:buNone/>
            </a:pPr>
            <a:r>
              <a:rPr kumimoji="1" lang="ja-JP" altLang="en-US" sz="4200" smtClean="0"/>
              <a:t>・</a:t>
            </a:r>
            <a:r>
              <a:rPr kumimoji="1" lang="en-US" altLang="ja-JP" sz="4200" smtClean="0"/>
              <a:t>std::forward </a:t>
            </a:r>
            <a:r>
              <a:rPr kumimoji="1" lang="ja-JP" altLang="en-US" sz="4200" smtClean="0"/>
              <a:t>は右辺値を安全に転送する関数</a:t>
            </a:r>
            <a:endParaRPr kumimoji="1" lang="ja-JP" altLang="en-US" sz="4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z="2800" smtClean="0"/>
              <a:t>基本的な</a:t>
            </a:r>
            <a:r>
              <a:rPr kumimoji="1" lang="en-US" altLang="ja-JP" sz="2800" smtClean="0"/>
              <a:t/>
            </a:r>
            <a:br>
              <a:rPr kumimoji="1" lang="en-US" altLang="ja-JP" sz="2800" smtClean="0"/>
            </a:br>
            <a:r>
              <a:rPr kumimoji="1" lang="en-US" altLang="ja-JP" sz="2800" smtClean="0"/>
              <a:t>Move Constructor</a:t>
            </a:r>
            <a:r>
              <a:rPr kumimoji="1" lang="ja-JP" altLang="en-US" sz="2800" smtClean="0"/>
              <a:t>と</a:t>
            </a:r>
            <a:r>
              <a:rPr kumimoji="1" lang="en-US" altLang="ja-JP" sz="2800" smtClean="0"/>
              <a:t>Move Assinment</a:t>
            </a:r>
            <a:r>
              <a:rPr kumimoji="1" lang="ja-JP" altLang="en-US" sz="2800" smtClean="0"/>
              <a:t>の書き方</a:t>
            </a:r>
            <a:endParaRPr kumimoji="1" lang="ja-JP" altLang="en-US" sz="280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altLang="ja-JP" sz="2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Derived : </a:t>
            </a:r>
            <a:r>
              <a:rPr lang="en-US" altLang="ja-JP" sz="2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Base {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std::vector&lt;</a:t>
            </a:r>
            <a:r>
              <a:rPr lang="en-US" altLang="ja-JP" sz="2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&gt; vec;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std::string      name;</a:t>
            </a:r>
          </a:p>
          <a:p>
            <a:pPr>
              <a:buNone/>
            </a:pPr>
            <a:r>
              <a:rPr lang="en-US" altLang="ja-JP" sz="2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29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move constructor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Derived(Derived&amp;&amp; x)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    : Base(std::forward&lt;Base&gt;(x)),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      vec(std::move(x.vec)),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      name(std::move(x.name)){}</a:t>
            </a:r>
          </a:p>
          <a:p>
            <a:pPr>
              <a:buNone/>
            </a:pPr>
            <a:endParaRPr lang="en-US" altLang="ja-JP" sz="29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ja-JP" sz="29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move assignment operator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Derived&amp; </a:t>
            </a:r>
            <a:r>
              <a:rPr lang="en-US" altLang="ja-JP" sz="2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=(Derived&amp;&amp; x)</a:t>
            </a:r>
            <a:r>
              <a:rPr lang="ja-JP" altLang="en-US" sz="2900" smtClean="0">
                <a:latin typeface="Courier New" pitchFamily="49" charset="0"/>
                <a:cs typeface="Courier New" pitchFamily="49" charset="0"/>
              </a:rPr>
              <a:t>　</a:t>
            </a: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    Base::</a:t>
            </a:r>
            <a:r>
              <a:rPr lang="en-US" altLang="ja-JP" sz="2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operator</a:t>
            </a: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=(std::forward&lt;Base&gt;(x));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    vec  = std::move(x.vec);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    name = std::move(x.name);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altLang="ja-JP" sz="2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altLang="ja-JP" sz="2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ja-JP" sz="290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Lambda Expression(</a:t>
            </a:r>
            <a:r>
              <a:rPr kumimoji="1" lang="ja-JP" altLang="en-US" smtClean="0"/>
              <a:t>ラムダ式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smtClean="0"/>
              <a:t>匿名</a:t>
            </a:r>
            <a:r>
              <a:rPr kumimoji="1" lang="ja-JP" altLang="en-US" sz="2800" smtClean="0"/>
              <a:t>関数オブジェクト</a:t>
            </a:r>
            <a:endParaRPr kumimoji="1" lang="en-US" altLang="ja-JP" sz="2800" smtClean="0"/>
          </a:p>
          <a:p>
            <a:endParaRPr lang="en-US" altLang="ja-JP" smtClean="0"/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find_if(v.begin(), v.end(),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[](int x) { return x == 3; }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以下はラムダ式によって生成される匿名関数オブジェクト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簡易的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 operator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()(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x)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  return x == 3;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};</a:t>
            </a:r>
            <a:endParaRPr kumimoji="1" lang="ja-JP" altLang="en-US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環境のキャプチャ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smtClean="0"/>
              <a:t>デフォルトのキャプチャ方法</a:t>
            </a:r>
            <a:endParaRPr lang="en-US" altLang="ja-JP" sz="2800" smtClean="0"/>
          </a:p>
          <a:p>
            <a:pPr>
              <a:buNone/>
            </a:pP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ja-JP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>
              <a:buNone/>
            </a:pPr>
            <a:r>
              <a:rPr lang="en-US" altLang="ja-JP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 sum = 0;</a:t>
            </a:r>
          </a:p>
          <a:p>
            <a:pPr>
              <a:buNone/>
            </a:pPr>
            <a:r>
              <a:rPr lang="en-US" altLang="ja-JP" sz="16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 rate = 2;</a:t>
            </a:r>
          </a:p>
          <a:p>
            <a:pPr>
              <a:buNone/>
            </a:pP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for_each(v.begin(), v.end(), </a:t>
            </a:r>
            <a:r>
              <a:rPr lang="en-US" altLang="ja-JP" sz="16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[&amp;](int x) { sum += x * rate; }</a:t>
            </a:r>
            <a:r>
              <a:rPr lang="en-US" altLang="ja-JP" sz="160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altLang="ja-JP" sz="1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smtClean="0">
                <a:latin typeface="Courier New" pitchFamily="49" charset="0"/>
                <a:cs typeface="Courier New" pitchFamily="49" charset="0"/>
              </a:rPr>
              <a:t>[&amp;] : </a:t>
            </a:r>
            <a:r>
              <a:rPr lang="ja-JP" altLang="en-US" sz="1800" smtClean="0">
                <a:latin typeface="Courier New" pitchFamily="49" charset="0"/>
                <a:cs typeface="Courier New" pitchFamily="49" charset="0"/>
              </a:rPr>
              <a:t>デフォルトのキャプチャ方法は</a:t>
            </a:r>
            <a:r>
              <a:rPr lang="ja-JP" altLang="en-US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参照</a:t>
            </a:r>
            <a:endParaRPr lang="en-US" altLang="ja-JP" sz="1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smtClean="0">
                <a:latin typeface="Courier New" pitchFamily="49" charset="0"/>
                <a:cs typeface="Courier New" pitchFamily="49" charset="0"/>
              </a:rPr>
              <a:t>[=] : </a:t>
            </a:r>
            <a:r>
              <a:rPr lang="ja-JP" altLang="en-US" sz="1800" smtClean="0">
                <a:latin typeface="Courier New" pitchFamily="49" charset="0"/>
                <a:cs typeface="Courier New" pitchFamily="49" charset="0"/>
              </a:rPr>
              <a:t>デフォルトのキャプチャ方法は</a:t>
            </a:r>
            <a:r>
              <a:rPr lang="ja-JP" altLang="en-US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コピー</a:t>
            </a:r>
            <a:endParaRPr lang="en-US" altLang="ja-JP" sz="18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smtClean="0">
                <a:latin typeface="Courier New" pitchFamily="49" charset="0"/>
                <a:cs typeface="Courier New" pitchFamily="49" charset="0"/>
              </a:rPr>
              <a:t>[]  : </a:t>
            </a:r>
            <a:r>
              <a:rPr lang="ja-JP" altLang="en-US" sz="18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環境なし</a:t>
            </a:r>
            <a:endParaRPr lang="en-US" altLang="ja-JP" sz="180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000" smtClean="0"/>
          </a:p>
          <a:p>
            <a:r>
              <a:rPr lang="ja-JP" altLang="en-US" sz="2800" smtClean="0"/>
              <a:t>キャプチャリスト</a:t>
            </a:r>
            <a:r>
              <a:rPr lang="en-US" altLang="ja-JP" sz="2800" smtClean="0"/>
              <a:t>(</a:t>
            </a:r>
            <a:r>
              <a:rPr lang="ja-JP" altLang="en-US" sz="2800" smtClean="0"/>
              <a:t>個別指定</a:t>
            </a:r>
            <a:r>
              <a:rPr lang="en-US" altLang="ja-JP" sz="2800" smtClean="0"/>
              <a:t>)</a:t>
            </a:r>
          </a:p>
          <a:p>
            <a:pPr>
              <a:buNone/>
            </a:pPr>
            <a:r>
              <a:rPr lang="en-US" altLang="ja-JP" sz="1600" smtClean="0">
                <a:latin typeface="Courier New" pitchFamily="49" charset="0"/>
                <a:ea typeface="ＭＳ ゴシック" pitchFamily="49" charset="-128"/>
                <a:cs typeface="Courier New" pitchFamily="49" charset="0"/>
              </a:rPr>
              <a:t>for_each(v.begin(), v.end(), [</a:t>
            </a:r>
            <a:r>
              <a:rPr lang="en-US" altLang="ja-JP" sz="1600" smtClean="0">
                <a:solidFill>
                  <a:srgbClr val="FF0000"/>
                </a:solidFill>
                <a:latin typeface="Courier New" pitchFamily="49" charset="0"/>
                <a:ea typeface="ＭＳ ゴシック" pitchFamily="49" charset="-128"/>
                <a:cs typeface="Courier New" pitchFamily="49" charset="0"/>
              </a:rPr>
              <a:t>=, &amp;sum</a:t>
            </a:r>
            <a:r>
              <a:rPr lang="en-US" altLang="ja-JP" sz="1600" smtClean="0">
                <a:latin typeface="Courier New" pitchFamily="49" charset="0"/>
                <a:ea typeface="ＭＳ ゴシック" pitchFamily="49" charset="-128"/>
                <a:cs typeface="Courier New" pitchFamily="49" charset="0"/>
              </a:rPr>
              <a:t>] { sum += x * rate; });</a:t>
            </a:r>
          </a:p>
          <a:p>
            <a:pPr>
              <a:buNone/>
            </a:pPr>
            <a:endParaRPr lang="en-US" altLang="ja-JP" sz="1000" smtClean="0">
              <a:latin typeface="Courier New" pitchFamily="49" charset="0"/>
              <a:ea typeface="ＭＳ ゴシック" pitchFamily="49" charset="-128"/>
              <a:cs typeface="Courier New" pitchFamily="49" charset="0"/>
            </a:endParaRPr>
          </a:p>
          <a:p>
            <a:pPr>
              <a:buNone/>
            </a:pPr>
            <a:r>
              <a:rPr lang="ja-JP" altLang="en-US" sz="1800" smtClean="0">
                <a:ea typeface="ＭＳ ゴシック" pitchFamily="49" charset="-128"/>
                <a:cs typeface="Courier New" pitchFamily="49" charset="0"/>
              </a:rPr>
              <a:t>デフォルトのキャプチャ方法はコピー、</a:t>
            </a:r>
            <a:r>
              <a:rPr lang="en-US" altLang="ja-JP" sz="1800" smtClean="0">
                <a:ea typeface="ＭＳ ゴシック" pitchFamily="49" charset="-128"/>
                <a:cs typeface="Courier New" pitchFamily="49" charset="0"/>
              </a:rPr>
              <a:t>sum</a:t>
            </a:r>
            <a:r>
              <a:rPr lang="ja-JP" altLang="en-US" sz="1800" smtClean="0">
                <a:ea typeface="ＭＳ ゴシック" pitchFamily="49" charset="-128"/>
                <a:cs typeface="Courier New" pitchFamily="49" charset="0"/>
              </a:rPr>
              <a:t>は参照でキャプチャ</a:t>
            </a:r>
            <a:endParaRPr lang="en-US" altLang="ja-JP" sz="1800" smtClean="0">
              <a:ea typeface="ＭＳ ゴシック" pitchFamily="49" charset="-128"/>
              <a:cs typeface="Courier New" pitchFamily="49" charset="0"/>
            </a:endParaRPr>
          </a:p>
          <a:p>
            <a:pPr>
              <a:buNone/>
            </a:pPr>
            <a:endParaRPr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戻り値の型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smtClean="0"/>
              <a:t>ラムダ式の戻り値の型は明示的に指定することもできる</a:t>
            </a:r>
            <a:endParaRPr kumimoji="1" lang="en-US" altLang="ja-JP" sz="2400" smtClean="0"/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[](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x) -&gt;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{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x == 3; }</a:t>
            </a:r>
            <a:endParaRPr lang="ja-JP" altLang="en-US" sz="2000" smtClean="0">
              <a:latin typeface="Courier New" pitchFamily="49" charset="0"/>
              <a:cs typeface="Courier New" pitchFamily="49" charset="0"/>
            </a:endParaRPr>
          </a:p>
          <a:p>
            <a:endParaRPr kumimoji="1" lang="en-US" altLang="ja-JP" smtClean="0"/>
          </a:p>
          <a:p>
            <a:r>
              <a:rPr lang="ja-JP" altLang="en-US" sz="2400" smtClean="0"/>
              <a:t>省略した場合は、</a:t>
            </a:r>
            <a:r>
              <a:rPr lang="en-US" altLang="ja-JP" sz="2400" smtClean="0"/>
              <a:t>return</a:t>
            </a:r>
            <a:r>
              <a:rPr lang="ja-JP" altLang="en-US" sz="2400" smtClean="0"/>
              <a:t>文を</a:t>
            </a:r>
            <a:r>
              <a:rPr lang="en-US" altLang="ja-JP" sz="2400" smtClean="0"/>
              <a:t>decltype</a:t>
            </a:r>
            <a:r>
              <a:rPr lang="ja-JP" altLang="en-US" sz="2400" smtClean="0"/>
              <a:t>した型が戻り値の型</a:t>
            </a:r>
            <a:endParaRPr lang="en-US" altLang="ja-JP" sz="2400" smtClean="0"/>
          </a:p>
          <a:p>
            <a:pPr>
              <a:buNone/>
            </a:pPr>
            <a:endParaRPr kumimoji="1" lang="en-US" altLang="ja-JP" sz="1000" smtClean="0"/>
          </a:p>
          <a:p>
            <a:pPr>
              <a:buNone/>
            </a:pPr>
            <a:r>
              <a:rPr kumimoji="1" lang="ja-JP" altLang="en-US" sz="2000" smtClean="0"/>
              <a:t>以下の</a:t>
            </a:r>
            <a:r>
              <a:rPr kumimoji="1" lang="en-US" altLang="ja-JP" sz="2000" smtClean="0"/>
              <a:t>2</a:t>
            </a:r>
            <a:r>
              <a:rPr kumimoji="1" lang="ja-JP" altLang="en-US" sz="2000" smtClean="0"/>
              <a:t>つのラムダ式は同じ意味である</a:t>
            </a:r>
            <a:endParaRPr kumimoji="1" lang="en-US" altLang="ja-JP" sz="2000" smtClean="0"/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[](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x) -&gt;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decltype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(x == 3) {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x == 3; }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[](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x)                     { </a:t>
            </a: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x == 3; }</a:t>
            </a:r>
          </a:p>
          <a:p>
            <a:pPr>
              <a:buNone/>
            </a:pP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1" lang="ja-JP" altLang="en-US" sz="2000" smtClean="0">
                <a:latin typeface="Courier New" pitchFamily="49" charset="0"/>
                <a:cs typeface="Courier New" pitchFamily="49" charset="0"/>
              </a:rPr>
              <a:t>文を省略した場合、戻り値の型は 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kumimoji="1" lang="ja-JP" altLang="en-US" sz="2000" smtClean="0">
                <a:latin typeface="Courier New" pitchFamily="49" charset="0"/>
                <a:cs typeface="Courier New" pitchFamily="49" charset="0"/>
              </a:rPr>
              <a:t>になる</a:t>
            </a:r>
            <a:endParaRPr kumimoji="1" lang="en-US" altLang="ja-JP" sz="200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書ききれなかったラムダ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smtClean="0"/>
              <a:t>メンバ関数内で</a:t>
            </a:r>
            <a:r>
              <a:rPr lang="ja-JP" altLang="en-US" sz="1800" smtClean="0"/>
              <a:t>の</a:t>
            </a:r>
            <a:r>
              <a:rPr kumimoji="1" lang="ja-JP" altLang="en-US" sz="1800" smtClean="0"/>
              <a:t>ラムダ式はそのクラスの</a:t>
            </a:r>
            <a:r>
              <a:rPr kumimoji="1" lang="en-US" altLang="ja-JP" sz="1800" smtClean="0"/>
              <a:t>friend</a:t>
            </a:r>
            <a:r>
              <a:rPr kumimoji="1" lang="ja-JP" altLang="en-US" sz="1800" smtClean="0"/>
              <a:t>と見なされ、</a:t>
            </a:r>
            <a:endParaRPr kumimoji="1" lang="en-US" altLang="ja-JP" sz="1800" smtClean="0"/>
          </a:p>
          <a:p>
            <a:pPr>
              <a:buNone/>
            </a:pPr>
            <a:r>
              <a:rPr lang="en-US" altLang="ja-JP" sz="1800" smtClean="0"/>
              <a:t>      </a:t>
            </a:r>
            <a:r>
              <a:rPr kumimoji="1" lang="en-US" altLang="ja-JP" sz="1800" smtClean="0"/>
              <a:t>private</a:t>
            </a:r>
            <a:r>
              <a:rPr kumimoji="1" lang="ja-JP" altLang="en-US" sz="1800" smtClean="0"/>
              <a:t>メンバにアクセスできる</a:t>
            </a:r>
            <a:endParaRPr kumimoji="1" lang="en-US" altLang="ja-JP" sz="1800" smtClean="0"/>
          </a:p>
          <a:p>
            <a:pPr>
              <a:buNone/>
            </a:pPr>
            <a:endParaRPr kumimoji="1" lang="en-US" altLang="ja-JP" sz="1800" smtClean="0"/>
          </a:p>
          <a:p>
            <a:r>
              <a:rPr lang="ja-JP" altLang="en-US" sz="1800" smtClean="0"/>
              <a:t>参照環境のみを持つラムダ式は</a:t>
            </a:r>
            <a:r>
              <a:rPr lang="en-US" altLang="ja-JP" sz="1800" smtClean="0"/>
              <a:t>std::reference_closure</a:t>
            </a:r>
            <a:r>
              <a:rPr lang="ja-JP" altLang="en-US" sz="1800" smtClean="0"/>
              <a:t>を継承したクラスになる</a:t>
            </a:r>
            <a:endParaRPr lang="en-US" altLang="ja-JP" sz="1800" smtClean="0"/>
          </a:p>
          <a:p>
            <a:pPr>
              <a:buNone/>
            </a:pPr>
            <a:r>
              <a:rPr lang="en-US" altLang="ja-JP" sz="1800" smtClean="0"/>
              <a:t>      (</a:t>
            </a:r>
            <a:r>
              <a:rPr lang="ja-JP" altLang="en-US" sz="1800" smtClean="0"/>
              <a:t>キャプチャした変数をメンバに持たずにスコープをのぞき見る</a:t>
            </a:r>
            <a:r>
              <a:rPr lang="en-US" altLang="ja-JP" sz="1800" smtClean="0"/>
              <a:t>)</a:t>
            </a:r>
          </a:p>
          <a:p>
            <a:pPr>
              <a:buNone/>
            </a:pPr>
            <a:endParaRPr lang="en-US" altLang="ja-JP" sz="1800" smtClean="0"/>
          </a:p>
          <a:p>
            <a:r>
              <a:rPr lang="ja-JP" altLang="en-US" sz="1800" smtClean="0"/>
              <a:t>参照環境のみを持つラムダ式はスコープから外れるとその実行は未定義</a:t>
            </a:r>
            <a:endParaRPr lang="en-US" altLang="ja-JP" sz="1800" smtClean="0"/>
          </a:p>
          <a:p>
            <a:pPr>
              <a:buNone/>
            </a:pPr>
            <a:r>
              <a:rPr lang="en-US" altLang="ja-JP" sz="1800" smtClean="0"/>
              <a:t>      (</a:t>
            </a:r>
            <a:r>
              <a:rPr lang="ja-JP" altLang="en-US" sz="1800" smtClean="0"/>
              <a:t>つまり、参照ラムダを戻り値にしてはいけない</a:t>
            </a:r>
            <a:r>
              <a:rPr lang="en-US" altLang="ja-JP" sz="1800" smtClean="0"/>
              <a:t>)</a:t>
            </a:r>
          </a:p>
          <a:p>
            <a:pPr>
              <a:buNone/>
            </a:pPr>
            <a:endParaRPr lang="en-US" altLang="ja-JP" sz="1800" smtClean="0"/>
          </a:p>
          <a:p>
            <a:r>
              <a:rPr lang="en-US" altLang="ja-JP" sz="1800" smtClean="0"/>
              <a:t>const/volatile</a:t>
            </a:r>
            <a:r>
              <a:rPr lang="ja-JP" altLang="en-US" sz="1800" smtClean="0"/>
              <a:t>修飾も可能</a:t>
            </a:r>
            <a:r>
              <a:rPr lang="en-US" altLang="ja-JP" sz="1800" smtClean="0"/>
              <a:t>... []() const {}</a:t>
            </a:r>
          </a:p>
          <a:p>
            <a:pPr>
              <a:buNone/>
            </a:pPr>
            <a:endParaRPr lang="en-US" altLang="ja-JP" sz="1800" smtClean="0"/>
          </a:p>
          <a:p>
            <a:r>
              <a:rPr lang="ja-JP" altLang="en-US" sz="1800" smtClean="0"/>
              <a:t>例外指定も可能</a:t>
            </a:r>
            <a:r>
              <a:rPr lang="en-US" altLang="ja-JP" sz="1800" smtClean="0"/>
              <a:t>... []() throw {}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smtClean="0"/>
              <a:t>新たな関数宣言構文</a:t>
            </a:r>
            <a:r>
              <a:rPr kumimoji="1" lang="en-US" altLang="ja-JP" sz="2800" smtClean="0"/>
              <a:t>(</a:t>
            </a:r>
            <a:r>
              <a:rPr lang="ja-JP" altLang="en-US" sz="2800" smtClean="0"/>
              <a:t>戻り値の型を後置</a:t>
            </a:r>
            <a:r>
              <a:rPr kumimoji="1" lang="en-US" altLang="ja-JP" sz="2800" smtClean="0"/>
              <a:t>)</a:t>
            </a:r>
            <a:endParaRPr kumimoji="1" lang="ja-JP" altLang="en-US" sz="2800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ja-JP" altLang="en-US" sz="2800" smtClean="0"/>
              <a:t>現在</a:t>
            </a:r>
            <a:endParaRPr kumimoji="1" lang="en-US" altLang="ja-JP" sz="2800" smtClean="0"/>
          </a:p>
          <a:p>
            <a:pPr>
              <a:buNone/>
            </a:pPr>
            <a:r>
              <a:rPr lang="en-US" altLang="ja-JP" sz="2800" smtClean="0">
                <a:latin typeface="Courier New" pitchFamily="49" charset="0"/>
                <a:cs typeface="Courier New" pitchFamily="49" charset="0"/>
              </a:rPr>
              <a:t>  vector&lt;</a:t>
            </a:r>
            <a:r>
              <a:rPr lang="en-US" altLang="ja-JP" sz="2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altLang="ja-JP" sz="2800" smtClean="0">
                <a:latin typeface="Courier New" pitchFamily="49" charset="0"/>
                <a:cs typeface="Courier New" pitchFamily="49" charset="0"/>
              </a:rPr>
              <a:t>&gt; foo();</a:t>
            </a:r>
          </a:p>
          <a:p>
            <a:pPr>
              <a:buNone/>
            </a:pPr>
            <a:endParaRPr kumimoji="1" lang="en-US" altLang="ja-JP" smtClean="0"/>
          </a:p>
          <a:p>
            <a:r>
              <a:rPr kumimoji="1" lang="ja-JP" altLang="en-US" sz="2800" smtClean="0"/>
              <a:t>提案</a:t>
            </a:r>
            <a:r>
              <a:rPr kumimoji="1" lang="en-US" altLang="ja-JP" sz="2800" smtClean="0"/>
              <a:t>1</a:t>
            </a:r>
            <a:r>
              <a:rPr kumimoji="1" lang="ja-JP" altLang="en-US" sz="2800" smtClean="0"/>
              <a:t>：戻り値の型を後置する関数宣言構文</a:t>
            </a:r>
            <a:endParaRPr kumimoji="1" lang="en-US" altLang="ja-JP" sz="2800" smtClean="0"/>
          </a:p>
          <a:p>
            <a:pPr>
              <a:buNone/>
            </a:pPr>
            <a:r>
              <a:rPr kumimoji="1" lang="en-US" altLang="ja-JP" sz="2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auto</a:t>
            </a:r>
            <a:r>
              <a:rPr kumimoji="1" lang="en-US" altLang="ja-JP" sz="2800" smtClean="0">
                <a:latin typeface="Courier New" pitchFamily="49" charset="0"/>
                <a:cs typeface="Courier New" pitchFamily="49" charset="0"/>
              </a:rPr>
              <a:t> foo() -&gt; vector&lt;</a:t>
            </a:r>
            <a:r>
              <a:rPr kumimoji="1" lang="en-US" altLang="ja-JP" sz="2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1" lang="en-US" altLang="ja-JP" sz="280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endParaRPr lang="en-US" altLang="ja-JP" smtClean="0"/>
          </a:p>
          <a:p>
            <a:r>
              <a:rPr kumimoji="1" lang="ja-JP" altLang="en-US" sz="2800" smtClean="0"/>
              <a:t>提案</a:t>
            </a:r>
            <a:r>
              <a:rPr kumimoji="1" lang="en-US" altLang="ja-JP" sz="2800" smtClean="0"/>
              <a:t>2</a:t>
            </a:r>
            <a:r>
              <a:rPr kumimoji="1" lang="ja-JP" altLang="en-US" sz="2800" smtClean="0"/>
              <a:t>：</a:t>
            </a:r>
            <a:r>
              <a:rPr kumimoji="1" lang="en-US" altLang="ja-JP" sz="2800" smtClean="0"/>
              <a:t>(</a:t>
            </a:r>
            <a:r>
              <a:rPr kumimoji="1" lang="ja-JP" altLang="en-US" sz="2800" smtClean="0"/>
              <a:t>ラムダ式と</a:t>
            </a:r>
            <a:r>
              <a:rPr kumimoji="1" lang="en-US" altLang="ja-JP" sz="2800" smtClean="0"/>
              <a:t>)</a:t>
            </a:r>
            <a:r>
              <a:rPr kumimoji="1" lang="ja-JP" altLang="en-US" sz="2800" smtClean="0"/>
              <a:t>統一された関数宣言構文</a:t>
            </a:r>
            <a:endParaRPr kumimoji="1" lang="en-US" altLang="ja-JP" sz="2800" smtClean="0"/>
          </a:p>
          <a:p>
            <a:pPr>
              <a:buNone/>
            </a:pPr>
            <a:r>
              <a:rPr kumimoji="1" lang="en-US" altLang="ja-JP" sz="2800" smtClean="0">
                <a:latin typeface="Courier New" pitchFamily="49" charset="0"/>
                <a:cs typeface="Courier New" pitchFamily="49" charset="0"/>
              </a:rPr>
              <a:t>  []foo() -&gt; vector&lt;</a:t>
            </a:r>
            <a:r>
              <a:rPr kumimoji="1" lang="en-US" altLang="ja-JP" sz="28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kumimoji="1" lang="en-US" altLang="ja-JP" sz="280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>
              <a:buNone/>
            </a:pPr>
            <a:endParaRPr lang="en-US" altLang="ja-JP" smtClean="0"/>
          </a:p>
          <a:p>
            <a:pPr>
              <a:buNone/>
            </a:pPr>
            <a:r>
              <a:rPr kumimoji="1" lang="ja-JP" altLang="en-US" sz="2600" smtClean="0"/>
              <a:t>戻り値の型を後置できると、引数を</a:t>
            </a:r>
            <a:r>
              <a:rPr kumimoji="1" lang="en-US" altLang="ja-JP" sz="2600" smtClean="0"/>
              <a:t>decltype</a:t>
            </a:r>
            <a:r>
              <a:rPr kumimoji="1" lang="ja-JP" altLang="en-US" sz="2600" smtClean="0"/>
              <a:t>した型を戻り値の型</a:t>
            </a:r>
            <a:endParaRPr kumimoji="1" lang="en-US" altLang="ja-JP" sz="2600" smtClean="0"/>
          </a:p>
          <a:p>
            <a:pPr>
              <a:buNone/>
            </a:pPr>
            <a:r>
              <a:rPr kumimoji="1" lang="ja-JP" altLang="en-US" sz="2600" smtClean="0"/>
              <a:t>にすることができる</a:t>
            </a:r>
            <a:endParaRPr kumimoji="1" lang="en-US" altLang="ja-JP" sz="2600" smtClean="0"/>
          </a:p>
          <a:p>
            <a:pPr>
              <a:buNone/>
            </a:pPr>
            <a:r>
              <a:rPr kumimoji="1" lang="ja-JP" altLang="en-US" sz="2600" smtClean="0"/>
              <a:t>ラムダ式と同様に戻り値の型を推論することも検討中</a:t>
            </a:r>
            <a:endParaRPr kumimoji="1" lang="ja-JP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書ききれなかった言語仕様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smtClean="0"/>
              <a:t>char16_t/char32_t</a:t>
            </a:r>
          </a:p>
          <a:p>
            <a:r>
              <a:rPr lang="en-US" altLang="ja-JP" sz="2400" smtClean="0"/>
              <a:t>Alignment</a:t>
            </a:r>
          </a:p>
          <a:p>
            <a:r>
              <a:rPr lang="en-US" altLang="ja-JP" sz="2400" smtClean="0"/>
              <a:t>u</a:t>
            </a:r>
            <a:r>
              <a:rPr kumimoji="1" lang="en-US" altLang="ja-JP" sz="2400" smtClean="0"/>
              <a:t>nion </a:t>
            </a:r>
            <a:r>
              <a:rPr kumimoji="1" lang="ja-JP" altLang="en-US" sz="2400" smtClean="0"/>
              <a:t>の制限解除</a:t>
            </a:r>
            <a:endParaRPr kumimoji="1" lang="en-US" altLang="ja-JP" sz="2400" smtClean="0"/>
          </a:p>
          <a:p>
            <a:r>
              <a:rPr kumimoji="1" lang="en-US" altLang="ja-JP" sz="2400" smtClean="0"/>
              <a:t>Strongly Typed Enums</a:t>
            </a:r>
          </a:p>
          <a:p>
            <a:r>
              <a:rPr lang="en-US" altLang="ja-JP" sz="2400" smtClean="0"/>
              <a:t>explicit conversion</a:t>
            </a:r>
          </a:p>
          <a:p>
            <a:r>
              <a:rPr lang="ja-JP" altLang="en-US" sz="2400" smtClean="0"/>
              <a:t>継承コンストラクタ</a:t>
            </a:r>
            <a:endParaRPr lang="en-US" altLang="ja-JP" sz="2400" smtClean="0"/>
          </a:p>
          <a:p>
            <a:r>
              <a:rPr kumimoji="1" lang="ja-JP" altLang="en-US" sz="2400" smtClean="0"/>
              <a:t>ユーザー定義リテラル</a:t>
            </a:r>
            <a:endParaRPr kumimoji="1" lang="en-US" altLang="ja-JP" sz="2400" smtClean="0"/>
          </a:p>
          <a:p>
            <a:r>
              <a:rPr lang="en-US" altLang="ja-JP" sz="2400" smtClean="0"/>
              <a:t>60</a:t>
            </a:r>
            <a:r>
              <a:rPr lang="ja-JP" altLang="en-US" sz="2400" smtClean="0"/>
              <a:t>進数リテラル</a:t>
            </a:r>
            <a:r>
              <a:rPr lang="en-US" altLang="ja-JP" sz="2400" smtClean="0"/>
              <a:t>(?)</a:t>
            </a:r>
            <a:endParaRPr kumimoji="1" lang="en-US" altLang="ja-JP" sz="2400" smtClean="0"/>
          </a:p>
          <a:p>
            <a:r>
              <a:rPr lang="en-US" altLang="ja-JP" sz="2400" smtClean="0"/>
              <a:t>Nested Exception</a:t>
            </a:r>
          </a:p>
          <a:p>
            <a:r>
              <a:rPr kumimoji="1" lang="en-US" altLang="ja-JP" sz="2400" smtClean="0"/>
              <a:t>Uniformed initialization</a:t>
            </a:r>
          </a:p>
          <a:p>
            <a:r>
              <a:rPr lang="en-US" altLang="ja-JP" sz="2400" smtClean="0"/>
              <a:t>etc...</a:t>
            </a:r>
            <a:endParaRPr kumimoji="1" lang="ja-JP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まとめ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smtClean="0"/>
              <a:t>C++0x </a:t>
            </a:r>
            <a:r>
              <a:rPr kumimoji="1" lang="ja-JP" altLang="en-US" sz="2800" smtClean="0"/>
              <a:t>には、プログラミングをより簡単にするための拡張が数多くあります</a:t>
            </a:r>
            <a:endParaRPr kumimoji="1" lang="en-US" altLang="ja-JP" sz="2800" smtClean="0"/>
          </a:p>
          <a:p>
            <a:endParaRPr lang="en-US" altLang="ja-JP" sz="2800" smtClean="0"/>
          </a:p>
          <a:p>
            <a:r>
              <a:rPr lang="ja-JP" altLang="en-US" sz="2800" smtClean="0"/>
              <a:t>紹介しきれませんでしたが、標準ライブラリもかなり強力になっています</a:t>
            </a:r>
            <a:endParaRPr lang="en-US" altLang="ja-JP" sz="2800" smtClean="0"/>
          </a:p>
          <a:p>
            <a:endParaRPr kumimoji="1" lang="en-US" altLang="ja-JP" sz="2800" smtClean="0"/>
          </a:p>
          <a:p>
            <a:r>
              <a:rPr lang="en-US" altLang="ja-JP" sz="2800" smtClean="0">
                <a:solidFill>
                  <a:srgbClr val="FF0000"/>
                </a:solidFill>
              </a:rPr>
              <a:t>C++0x </a:t>
            </a:r>
            <a:r>
              <a:rPr lang="ja-JP" altLang="en-US" sz="2800" smtClean="0">
                <a:solidFill>
                  <a:srgbClr val="FF0000"/>
                </a:solidFill>
              </a:rPr>
              <a:t>で遊ぼう！！</a:t>
            </a:r>
            <a:endParaRPr lang="en-US" altLang="ja-JP" sz="280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Angle Bracket(</a:t>
            </a:r>
            <a:r>
              <a:rPr kumimoji="1" lang="ja-JP" altLang="en-US" smtClean="0"/>
              <a:t>山カッコ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800" smtClean="0"/>
              <a:t>C++03</a:t>
            </a:r>
            <a:r>
              <a:rPr kumimoji="1" lang="ja-JP" altLang="en-US" sz="2800" smtClean="0"/>
              <a:t>では以下のコードはコンパイルエラーになる</a:t>
            </a:r>
            <a:endParaRPr kumimoji="1" lang="en-US" altLang="ja-JP" sz="2800" smtClean="0"/>
          </a:p>
          <a:p>
            <a:endParaRPr kumimoji="1" lang="en-US" altLang="ja-JP" smtClean="0"/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ja-JP" sz="2000" err="1" smtClean="0">
                <a:latin typeface="Courier New" pitchFamily="49" charset="0"/>
                <a:cs typeface="Courier New" pitchFamily="49" charset="0"/>
              </a:rPr>
              <a:t>basic_string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v;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// </a:t>
            </a:r>
            <a:r>
              <a:rPr lang="ja-JP" alt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エラー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operator&gt;&gt; </a:t>
            </a:r>
            <a:r>
              <a:rPr lang="ja-JP" altLang="en-US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が使われている</a:t>
            </a:r>
            <a:endParaRPr lang="en-US" altLang="ja-JP" sz="200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kumimoji="1" lang="en-US" altLang="ja-JP" smtClean="0"/>
          </a:p>
          <a:p>
            <a:r>
              <a:rPr kumimoji="1" lang="ja-JP" altLang="en-US" sz="2800" smtClean="0"/>
              <a:t>連続した山カッコがシフト演算子と判断されてしまう</a:t>
            </a:r>
            <a:endParaRPr kumimoji="1" lang="en-US" altLang="ja-JP" sz="2800" smtClean="0"/>
          </a:p>
          <a:p>
            <a:r>
              <a:rPr lang="en-US" altLang="ja-JP" sz="2800" smtClean="0"/>
              <a:t>C++0x</a:t>
            </a:r>
            <a:r>
              <a:rPr lang="ja-JP" altLang="en-US" sz="2800" smtClean="0"/>
              <a:t>ではこの問題が解決される</a:t>
            </a:r>
            <a:endParaRPr lang="en-US" altLang="ja-JP" sz="2800" smtClean="0"/>
          </a:p>
          <a:p>
            <a:endParaRPr kumimoji="1" lang="en-US" altLang="ja-JP" smtClean="0"/>
          </a:p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参考サイト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800" smtClean="0"/>
              <a:t>C++ Standards Committee Papers</a:t>
            </a:r>
          </a:p>
          <a:p>
            <a:pPr>
              <a:buNone/>
            </a:pPr>
            <a:r>
              <a:rPr lang="en-US" altLang="ja-JP" sz="1400" smtClean="0">
                <a:hlinkClick r:id="rId2"/>
              </a:rPr>
              <a:t>http://www.open-std.org/jtc1/sc22/wg21/docs/papers/</a:t>
            </a:r>
            <a:endParaRPr lang="en-US" altLang="ja-JP" sz="1400" smtClean="0"/>
          </a:p>
          <a:p>
            <a:pPr>
              <a:buNone/>
            </a:pPr>
            <a:endParaRPr kumimoji="1" lang="en-US" altLang="ja-JP" sz="1000" smtClean="0"/>
          </a:p>
          <a:p>
            <a:r>
              <a:rPr lang="en-US" altLang="ja-JP" sz="1800" smtClean="0"/>
              <a:t>Wikipedia(</a:t>
            </a:r>
            <a:r>
              <a:rPr lang="ja-JP" altLang="en-US" sz="1800" smtClean="0"/>
              <a:t>英語</a:t>
            </a:r>
            <a:r>
              <a:rPr lang="en-US" altLang="ja-JP" sz="1800" smtClean="0"/>
              <a:t>)</a:t>
            </a:r>
          </a:p>
          <a:p>
            <a:pPr>
              <a:buNone/>
            </a:pPr>
            <a:r>
              <a:rPr lang="en-US" altLang="ja-JP" sz="1400" smtClean="0">
                <a:hlinkClick r:id="rId3"/>
              </a:rPr>
              <a:t>http://en.wikipedia.org/wiki/C%2B%2B0x</a:t>
            </a:r>
            <a:endParaRPr lang="en-US" altLang="ja-JP" sz="1400" smtClean="0"/>
          </a:p>
          <a:p>
            <a:pPr>
              <a:buNone/>
            </a:pPr>
            <a:endParaRPr kumimoji="1" lang="en-US" altLang="ja-JP" sz="1000" smtClean="0"/>
          </a:p>
          <a:p>
            <a:r>
              <a:rPr lang="en-US" altLang="ja-JP" sz="1800" smtClean="0"/>
              <a:t>Faith and Brave – C++</a:t>
            </a:r>
            <a:r>
              <a:rPr lang="ja-JP" altLang="en-US" sz="1800" smtClean="0"/>
              <a:t>で遊ぼう</a:t>
            </a:r>
            <a:endParaRPr lang="en-US" altLang="ja-JP" sz="1800" smtClean="0"/>
          </a:p>
          <a:p>
            <a:pPr>
              <a:buNone/>
            </a:pPr>
            <a:r>
              <a:rPr lang="en-US" altLang="ja-JP" sz="1400" smtClean="0">
                <a:hlinkClick r:id="rId4"/>
              </a:rPr>
              <a:t>http://d.hatena.ne.jp/faith_and_brave/</a:t>
            </a:r>
            <a:endParaRPr lang="en-US" altLang="ja-JP" sz="1400" smtClean="0"/>
          </a:p>
          <a:p>
            <a:pPr>
              <a:buNone/>
            </a:pPr>
            <a:endParaRPr kumimoji="1" lang="en-US" altLang="ja-JP" sz="1000" smtClean="0"/>
          </a:p>
          <a:p>
            <a:r>
              <a:rPr lang="en-US" altLang="ja-JP" sz="1800" smtClean="0"/>
              <a:t>Cry’s Diary</a:t>
            </a:r>
          </a:p>
          <a:p>
            <a:pPr>
              <a:buNone/>
            </a:pPr>
            <a:r>
              <a:rPr lang="en-US" altLang="ja-JP" sz="1400" smtClean="0">
                <a:hlinkClick r:id="rId5"/>
              </a:rPr>
              <a:t>http://d.hatena.ne.jp/Cryolite/</a:t>
            </a:r>
            <a:endParaRPr lang="en-US" altLang="ja-JP" sz="1400" smtClean="0"/>
          </a:p>
          <a:p>
            <a:pPr>
              <a:buNone/>
            </a:pPr>
            <a:endParaRPr lang="en-US" altLang="ja-JP" sz="1800" smtClean="0"/>
          </a:p>
          <a:p>
            <a:r>
              <a:rPr lang="en-US" altLang="ja-JP" sz="1800" smtClean="0"/>
              <a:t>ntnek</a:t>
            </a:r>
            <a:r>
              <a:rPr lang="ja-JP" altLang="en-US" sz="1800" smtClean="0"/>
              <a:t>の日記</a:t>
            </a:r>
            <a:endParaRPr lang="en-US" altLang="ja-JP" sz="1800" smtClean="0"/>
          </a:p>
          <a:p>
            <a:pPr>
              <a:buNone/>
            </a:pPr>
            <a:r>
              <a:rPr lang="en-US" altLang="ja-JP" sz="1400" smtClean="0">
                <a:hlinkClick r:id="rId6"/>
              </a:rPr>
              <a:t>http://d.hatena.ne.jp/ntnek/</a:t>
            </a:r>
            <a:endParaRPr lang="en-US" altLang="ja-JP" sz="1400" smtClean="0"/>
          </a:p>
          <a:p>
            <a:pPr>
              <a:buNone/>
            </a:pPr>
            <a:endParaRPr lang="en-US" altLang="ja-JP" sz="1800" smtClean="0"/>
          </a:p>
          <a:p>
            <a:r>
              <a:rPr kumimoji="1" lang="ja-JP" altLang="en-US" sz="1800" smtClean="0"/>
              <a:t>かそくそうち</a:t>
            </a:r>
            <a:endParaRPr kumimoji="1" lang="en-US" altLang="ja-JP" sz="1800" smtClean="0"/>
          </a:p>
          <a:p>
            <a:pPr>
              <a:buNone/>
            </a:pPr>
            <a:r>
              <a:rPr lang="en-US" altLang="ja-JP" sz="1400" smtClean="0">
                <a:hlinkClick r:id="rId7"/>
              </a:rPr>
              <a:t>http://d.hatena.ne.jp/y-hamigaki/</a:t>
            </a:r>
            <a:endParaRPr lang="en-US" altLang="ja-JP" sz="1400" smtClean="0"/>
          </a:p>
          <a:p>
            <a:pPr>
              <a:buNone/>
            </a:pPr>
            <a:endParaRPr lang="en-US" altLang="ja-JP" sz="1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Initializer List(</a:t>
            </a:r>
            <a:r>
              <a:rPr kumimoji="1" lang="ja-JP" altLang="en-US" smtClean="0"/>
              <a:t>初期化子リスト</a:t>
            </a:r>
            <a:r>
              <a:rPr kumimoji="1" lang="en-US" altLang="ja-JP" smtClean="0"/>
              <a:t>)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sz="2600" smtClean="0"/>
              <a:t>ユーザー定義クラスで配列のような初期化を可能にする</a:t>
            </a:r>
            <a:endParaRPr lang="en-US" altLang="ja-JP" sz="2600" smtClean="0"/>
          </a:p>
          <a:p>
            <a:r>
              <a:rPr kumimoji="1" lang="en-US" altLang="ja-JP" sz="2600" smtClean="0"/>
              <a:t>Bjarne</a:t>
            </a:r>
            <a:r>
              <a:rPr kumimoji="1" lang="ja-JP" altLang="en-US" sz="2600" smtClean="0"/>
              <a:t>氏曰く「何で今までできなかったのかわからない」</a:t>
            </a:r>
            <a:endParaRPr kumimoji="1" lang="en-US" altLang="ja-JP" sz="2600" smtClean="0"/>
          </a:p>
          <a:p>
            <a:r>
              <a:rPr kumimoji="1" lang="en-US" altLang="ja-JP" sz="2600" smtClean="0"/>
              <a:t>std::initializer_list</a:t>
            </a:r>
            <a:r>
              <a:rPr kumimoji="1" lang="ja-JP" altLang="en-US" sz="2600" smtClean="0"/>
              <a:t>クラスを使用する</a:t>
            </a:r>
            <a:endParaRPr kumimoji="1" lang="en-US" altLang="ja-JP" sz="2600" smtClean="0"/>
          </a:p>
          <a:p>
            <a:pPr>
              <a:buNone/>
            </a:pPr>
            <a:endParaRPr lang="en-US" altLang="ja-JP" smtClean="0"/>
          </a:p>
          <a:p>
            <a:pPr>
              <a:buNone/>
            </a:pPr>
            <a:r>
              <a:rPr lang="en-US" altLang="ja-JP" sz="19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19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初期化</a:t>
            </a:r>
            <a:endParaRPr lang="en-US" altLang="ja-JP" sz="1900" smtClean="0"/>
          </a:p>
          <a:p>
            <a:pPr>
              <a:buNone/>
            </a:pPr>
            <a:r>
              <a:rPr kumimoji="1" lang="en-US" altLang="ja-JP" sz="19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kumimoji="1" lang="en-US" altLang="ja-JP" sz="1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1900" smtClean="0">
                <a:latin typeface="Courier New" pitchFamily="49" charset="0"/>
                <a:cs typeface="Courier New" pitchFamily="49" charset="0"/>
              </a:rPr>
              <a:t>&gt; v = {3, 1, 4};</a:t>
            </a:r>
            <a:endParaRPr kumimoji="1" lang="en-US" altLang="ja-JP" sz="19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altLang="ja-JP" sz="19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9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19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戻り値</a:t>
            </a:r>
            <a:endParaRPr lang="en-US" altLang="ja-JP" sz="19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z="19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kumimoji="1" lang="en-US" altLang="ja-JP" sz="1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1900" smtClean="0">
                <a:latin typeface="Courier New" pitchFamily="49" charset="0"/>
                <a:cs typeface="Courier New" pitchFamily="49" charset="0"/>
              </a:rPr>
              <a:t>&gt; factory() { </a:t>
            </a:r>
            <a:r>
              <a:rPr kumimoji="1" lang="en-US" altLang="ja-JP" sz="1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1" lang="en-US" altLang="ja-JP" sz="1900" smtClean="0">
                <a:latin typeface="Courier New" pitchFamily="49" charset="0"/>
                <a:cs typeface="Courier New" pitchFamily="49" charset="0"/>
              </a:rPr>
              <a:t> {3, 1, 4}; }</a:t>
            </a:r>
            <a:endParaRPr kumimoji="1" lang="en-US" altLang="ja-JP" sz="19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kumimoji="1" lang="en-US" altLang="ja-JP" sz="19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9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ja-JP" altLang="en-US" sz="19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引数</a:t>
            </a:r>
            <a:endParaRPr kumimoji="1" lang="en-US" altLang="ja-JP" sz="19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1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ja-JP" sz="1900" smtClean="0">
                <a:latin typeface="Courier New" pitchFamily="49" charset="0"/>
                <a:cs typeface="Courier New" pitchFamily="49" charset="0"/>
              </a:rPr>
              <a:t> foo(</a:t>
            </a:r>
            <a:r>
              <a:rPr lang="en-US" altLang="ja-JP" sz="1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altLang="ja-JP" sz="1900" smtClean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altLang="ja-JP" sz="19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1900" smtClean="0">
                <a:latin typeface="Courier New" pitchFamily="49" charset="0"/>
                <a:cs typeface="Courier New" pitchFamily="49" charset="0"/>
              </a:rPr>
              <a:t>&gt;&amp; v) {}</a:t>
            </a:r>
          </a:p>
          <a:p>
            <a:pPr>
              <a:buNone/>
            </a:pPr>
            <a:r>
              <a:rPr kumimoji="1" lang="en-US" altLang="ja-JP" sz="1900" smtClean="0">
                <a:latin typeface="Courier New" pitchFamily="49" charset="0"/>
                <a:cs typeface="Courier New" pitchFamily="49" charset="0"/>
              </a:rPr>
              <a:t>foo({3, 1, 4});</a:t>
            </a:r>
            <a:endParaRPr kumimoji="1" lang="en-US" altLang="ja-JP" sz="19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auto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smtClean="0"/>
              <a:t>型推論</a:t>
            </a:r>
            <a:endParaRPr lang="en-US" altLang="ja-JP" sz="2800" smtClean="0"/>
          </a:p>
          <a:p>
            <a:r>
              <a:rPr kumimoji="1" lang="en-US" altLang="ja-JP" sz="2800" smtClean="0"/>
              <a:t>auto</a:t>
            </a:r>
            <a:r>
              <a:rPr kumimoji="1" lang="ja-JP" altLang="en-US" sz="2800" smtClean="0"/>
              <a:t>キーワードの意味が</a:t>
            </a:r>
            <a:r>
              <a:rPr kumimoji="1" lang="ja-JP" altLang="en-US" sz="2800" smtClean="0">
                <a:solidFill>
                  <a:srgbClr val="FF0000"/>
                </a:solidFill>
              </a:rPr>
              <a:t>変更</a:t>
            </a:r>
            <a:r>
              <a:rPr kumimoji="1" lang="ja-JP" altLang="en-US" sz="2800" smtClean="0"/>
              <a:t>になる</a:t>
            </a:r>
            <a:r>
              <a:rPr kumimoji="1" lang="en-US" altLang="ja-JP" sz="2800" smtClean="0"/>
              <a:t>(</a:t>
            </a:r>
            <a:r>
              <a:rPr kumimoji="1" lang="ja-JP" altLang="en-US" sz="2800" smtClean="0"/>
              <a:t>めずらしい</a:t>
            </a:r>
            <a:r>
              <a:rPr kumimoji="1" lang="en-US" altLang="ja-JP" sz="2800" smtClean="0"/>
              <a:t>)</a:t>
            </a:r>
          </a:p>
          <a:p>
            <a:r>
              <a:rPr lang="en-US" altLang="ja-JP" sz="2800" smtClean="0"/>
              <a:t>auto</a:t>
            </a:r>
            <a:r>
              <a:rPr lang="ja-JP" altLang="en-US" sz="2800" smtClean="0"/>
              <a:t>で宣言された変数の型は右辺から導出される</a:t>
            </a:r>
            <a:endParaRPr kumimoji="1" lang="en-US" altLang="ja-JP" sz="2800" smtClean="0"/>
          </a:p>
          <a:p>
            <a:endParaRPr lang="en-US" altLang="ja-JP" smtClean="0"/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kumimoji="1" lang="en-US" altLang="ja-JP" sz="2000" err="1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&gt;::</a:t>
            </a:r>
            <a:r>
              <a:rPr lang="en-US" altLang="ja-JP" sz="2000" err="1" smtClean="0">
                <a:latin typeface="Courier New" pitchFamily="49" charset="0"/>
                <a:cs typeface="Courier New" pitchFamily="49" charset="0"/>
              </a:rPr>
              <a:t>iterator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it = </a:t>
            </a:r>
            <a:r>
              <a:rPr lang="en-US" altLang="ja-JP" sz="2000" err="1" smtClean="0">
                <a:latin typeface="Courier New" pitchFamily="49" charset="0"/>
                <a:cs typeface="Courier New" pitchFamily="49" charset="0"/>
              </a:rPr>
              <a:t>v.begin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C++03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auto                  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it = </a:t>
            </a:r>
            <a:r>
              <a:rPr lang="en-US" altLang="ja-JP" sz="2000" err="1" smtClean="0">
                <a:latin typeface="Courier New" pitchFamily="49" charset="0"/>
                <a:cs typeface="Courier New" pitchFamily="49" charset="0"/>
              </a:rPr>
              <a:t>v.begin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C++0x</a:t>
            </a:r>
          </a:p>
          <a:p>
            <a:pPr>
              <a:buNone/>
            </a:pPr>
            <a:endParaRPr lang="en-US" altLang="ja-JP" sz="2000" smtClean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const/volatile</a:t>
            </a: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修飾や、参照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(&amp;)</a:t>
            </a: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・ポインタ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(*)</a:t>
            </a: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等を付加することも</a:t>
            </a: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ja-JP" altLang="en-US" sz="2000" smtClean="0">
                <a:latin typeface="Courier New" pitchFamily="49" charset="0"/>
                <a:cs typeface="Courier New" pitchFamily="49" charset="0"/>
              </a:rPr>
              <a:t>できる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(const auto&amp;, auto*, etc...)</a:t>
            </a:r>
          </a:p>
          <a:p>
            <a:endParaRPr kumimoji="1" lang="en-US" altLang="ja-JP" smtClean="0"/>
          </a:p>
          <a:p>
            <a:endParaRPr kumimoji="1" lang="en-US" altLang="ja-JP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decltype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計算結果の型を求めることができる</a:t>
            </a:r>
            <a:endParaRPr kumimoji="1" lang="en-US" altLang="ja-JP" sz="2800" smtClean="0"/>
          </a:p>
          <a:p>
            <a:r>
              <a:rPr lang="ja-JP" altLang="en-US" sz="2800" smtClean="0"/>
              <a:t>他の機能で型を推論に使われたり、インスタンスからメンバの型を取得したり</a:t>
            </a:r>
            <a:r>
              <a:rPr lang="en-US" altLang="ja-JP" sz="2800" smtClean="0"/>
              <a:t>…</a:t>
            </a:r>
            <a:endParaRPr kumimoji="1" lang="en-US" altLang="ja-JP" sz="2800" smtClean="0"/>
          </a:p>
          <a:p>
            <a:endParaRPr lang="en-US" altLang="ja-JP" smtClean="0"/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 x = 3;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decltype(x)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y = 0;  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int y = 0;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decltype(x*) 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z = &amp;x;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int* z = &amp;x;</a:t>
            </a:r>
          </a:p>
          <a:p>
            <a:pPr>
              <a:buNone/>
            </a:pPr>
            <a:endParaRPr kumimoji="1" lang="en-US" altLang="ja-JP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foo() {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0; }</a:t>
            </a:r>
          </a:p>
          <a:p>
            <a:pPr>
              <a:buNone/>
            </a:pP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decltype(foo()) 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x = foo(); </a:t>
            </a:r>
            <a:r>
              <a:rPr kumimoji="1"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int x = foo();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Delegating Constructor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smtClean="0"/>
              <a:t>移譲コンストラクタ</a:t>
            </a:r>
            <a:endParaRPr kumimoji="1" lang="en-US" altLang="ja-JP" sz="2800" smtClean="0"/>
          </a:p>
          <a:p>
            <a:r>
              <a:rPr lang="ja-JP" altLang="en-US" sz="2800" smtClean="0"/>
              <a:t>コンストラクタ内で、他のコンストラクタを呼べる</a:t>
            </a:r>
            <a:endParaRPr lang="en-US" altLang="ja-JP" sz="2800" smtClean="0"/>
          </a:p>
          <a:p>
            <a:endParaRPr kumimoji="1" lang="en-US" altLang="ja-JP" smtClean="0"/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widget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x_, y_, z_;</a:t>
            </a:r>
          </a:p>
          <a:p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widget(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y,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z)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  : x_(x), y_(y), z_(z) {}</a:t>
            </a:r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widget()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  : </a:t>
            </a:r>
            <a:r>
              <a:rPr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widget(0, 0, 0) 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{} </a:t>
            </a:r>
            <a:r>
              <a:rPr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widget(int, int, int)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};</a:t>
            </a:r>
            <a:endParaRPr kumimoji="1" lang="ja-JP" altLang="en-US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Extending sizeof(</a:t>
            </a:r>
            <a:r>
              <a:rPr kumimoji="1" lang="ja-JP" altLang="en-US" smtClean="0"/>
              <a:t>拡張</a:t>
            </a:r>
            <a:r>
              <a:rPr kumimoji="1" lang="en-US" altLang="ja-JP" smtClean="0"/>
              <a:t>sizeof)</a:t>
            </a:r>
            <a:endParaRPr kumimoji="1" lang="ja-JP" altLang="en-US"/>
          </a:p>
        </p:txBody>
      </p:sp>
      <p:sp>
        <p:nvSpPr>
          <p:cNvPr id="2" name="コンテンツ プレースホル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smtClean="0"/>
              <a:t>インスタンス作成せずにメンバ変数を </a:t>
            </a:r>
            <a:r>
              <a:rPr lang="en-US" altLang="ja-JP" sz="2800" smtClean="0"/>
              <a:t>sizeof </a:t>
            </a:r>
            <a:r>
              <a:rPr lang="ja-JP" altLang="en-US" sz="2800" smtClean="0"/>
              <a:t>できるようになる</a:t>
            </a:r>
            <a:endParaRPr lang="en-US" altLang="ja-JP" sz="2800" smtClean="0"/>
          </a:p>
          <a:p>
            <a:pPr>
              <a:buNone/>
            </a:pPr>
            <a:endParaRPr kumimoji="1" lang="en-US" altLang="ja-JP" smtClean="0"/>
          </a:p>
          <a:p>
            <a:pPr>
              <a:buNone/>
            </a:pP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hoge {</a:t>
            </a:r>
          </a:p>
          <a:p>
            <a:pPr>
              <a:buNone/>
            </a:pP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ja-JP" sz="2000" smtClean="0">
                <a:latin typeface="Courier New" pitchFamily="49" charset="0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20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kumimoji="1" lang="en-US" altLang="ja-JP" sz="200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kumimoji="1" lang="en-US" altLang="ja-JP" sz="200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hoge::id</a:t>
            </a:r>
            <a:r>
              <a:rPr kumimoji="1" lang="en-US" altLang="ja-JP" sz="2000" smtClean="0">
                <a:latin typeface="Courier New" pitchFamily="49" charset="0"/>
                <a:cs typeface="Courier New" pitchFamily="49" charset="0"/>
              </a:rPr>
              <a:t>); </a:t>
            </a:r>
            <a:r>
              <a:rPr kumimoji="1" lang="en-US" altLang="ja-JP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kumimoji="1" lang="ja-JP" altLang="en-US" sz="200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今まではできなかった</a:t>
            </a:r>
            <a:endParaRPr kumimoji="1" lang="ja-JP" altLang="en-US" sz="200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スライドマスタT10">
  <a:themeElements>
    <a:clrScheme name="プレゼンテーション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プレゼンテーション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プレゼンテーション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レゼンテーション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プレゼンテーション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スライドマスタT22</Template>
  <TotalTime>695</TotalTime>
  <Words>2396</Words>
  <Application>Microsoft Office PowerPoint</Application>
  <PresentationFormat>画面に合わせる (4:3)</PresentationFormat>
  <Paragraphs>468</Paragraphs>
  <Slides>40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スライドマスタT10</vt:lpstr>
      <vt:lpstr>C++0x 言語の未来を語る</vt:lpstr>
      <vt:lpstr>Agenda</vt:lpstr>
      <vt:lpstr>What’s C++0x (C++0xってなに？)</vt:lpstr>
      <vt:lpstr>Angle Bracket(山カッコ)</vt:lpstr>
      <vt:lpstr>Initializer List(初期化子リスト)</vt:lpstr>
      <vt:lpstr>auto</vt:lpstr>
      <vt:lpstr>decltype</vt:lpstr>
      <vt:lpstr>Delegating Constructor</vt:lpstr>
      <vt:lpstr>Extending sizeof(拡張sizeof)</vt:lpstr>
      <vt:lpstr>Raw String Literal</vt:lpstr>
      <vt:lpstr>Defaulted and Deleted Functions</vt:lpstr>
      <vt:lpstr>Member Initializers(メンバ初期化子)</vt:lpstr>
      <vt:lpstr>nullptr</vt:lpstr>
      <vt:lpstr>constexpr</vt:lpstr>
      <vt:lpstr>Template Aliases</vt:lpstr>
      <vt:lpstr>static_assert</vt:lpstr>
      <vt:lpstr>Variadic Templates</vt:lpstr>
      <vt:lpstr>Concept</vt:lpstr>
      <vt:lpstr>Concept definitions</vt:lpstr>
      <vt:lpstr>Requirements clauses</vt:lpstr>
      <vt:lpstr>ここまででうれしいこと</vt:lpstr>
      <vt:lpstr>Concept maps その１</vt:lpstr>
      <vt:lpstr>Concept maps その２</vt:lpstr>
      <vt:lpstr>Concept maps その３</vt:lpstr>
      <vt:lpstr>Concept mapsがあるとできること</vt:lpstr>
      <vt:lpstr>書ききれないコンセプト</vt:lpstr>
      <vt:lpstr>Range-base for loop</vt:lpstr>
      <vt:lpstr>右辺値参照・Move Semantics</vt:lpstr>
      <vt:lpstr>左辺値と右辺値</vt:lpstr>
      <vt:lpstr>右辺値参照を使ってみる</vt:lpstr>
      <vt:lpstr>右辺値参照のための標準関数</vt:lpstr>
      <vt:lpstr>基本的な Move ConstructorとMove Assinmentの書き方</vt:lpstr>
      <vt:lpstr>Lambda Expression(ラムダ式)</vt:lpstr>
      <vt:lpstr>環境のキャプチャ</vt:lpstr>
      <vt:lpstr>戻り値の型</vt:lpstr>
      <vt:lpstr>書ききれなかったラムダ</vt:lpstr>
      <vt:lpstr>新たな関数宣言構文(戻り値の型を後置)</vt:lpstr>
      <vt:lpstr>書ききれなかった言語仕様</vt:lpstr>
      <vt:lpstr>まとめ</vt:lpstr>
      <vt:lpstr>参考サイト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C++0x</dc:title>
  <dc:creator>Akira.T</dc:creator>
  <cp:lastModifiedBy>Akira.T</cp:lastModifiedBy>
  <cp:revision>134</cp:revision>
  <dcterms:created xsi:type="dcterms:W3CDTF">2008-06-02T08:24:43Z</dcterms:created>
  <dcterms:modified xsi:type="dcterms:W3CDTF">2008-07-01T07:44:16Z</dcterms:modified>
</cp:coreProperties>
</file>