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6" r:id="rId9"/>
    <p:sldId id="264" r:id="rId10"/>
    <p:sldId id="265" r:id="rId11"/>
    <p:sldId id="263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9F70-E97F-4464-B9FF-C6FF4A42CA79}" type="datetimeFigureOut">
              <a:rPr kumimoji="1" lang="ja-JP" altLang="en-US" smtClean="0"/>
              <a:pPr/>
              <a:t>2009/4/10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1473-0932-49C0-8CA0-FFB6B90624D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9F70-E97F-4464-B9FF-C6FF4A42CA79}" type="datetimeFigureOut">
              <a:rPr kumimoji="1" lang="ja-JP" altLang="en-US" smtClean="0"/>
              <a:pPr/>
              <a:t>2009/4/10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1473-0932-49C0-8CA0-FFB6B90624D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9F70-E97F-4464-B9FF-C6FF4A42CA79}" type="datetimeFigureOut">
              <a:rPr kumimoji="1" lang="ja-JP" altLang="en-US" smtClean="0"/>
              <a:pPr/>
              <a:t>2009/4/10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1473-0932-49C0-8CA0-FFB6B90624D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9F70-E97F-4464-B9FF-C6FF4A42CA79}" type="datetimeFigureOut">
              <a:rPr kumimoji="1" lang="ja-JP" altLang="en-US" smtClean="0"/>
              <a:pPr/>
              <a:t>2009/4/10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1473-0932-49C0-8CA0-FFB6B90624D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9F70-E97F-4464-B9FF-C6FF4A42CA79}" type="datetimeFigureOut">
              <a:rPr kumimoji="1" lang="ja-JP" altLang="en-US" smtClean="0"/>
              <a:pPr/>
              <a:t>2009/4/10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1473-0932-49C0-8CA0-FFB6B90624D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9F70-E97F-4464-B9FF-C6FF4A42CA79}" type="datetimeFigureOut">
              <a:rPr kumimoji="1" lang="ja-JP" altLang="en-US" smtClean="0"/>
              <a:pPr/>
              <a:t>2009/4/10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1473-0932-49C0-8CA0-FFB6B90624D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9F70-E97F-4464-B9FF-C6FF4A42CA79}" type="datetimeFigureOut">
              <a:rPr kumimoji="1" lang="ja-JP" altLang="en-US" smtClean="0"/>
              <a:pPr/>
              <a:t>2009/4/10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1473-0932-49C0-8CA0-FFB6B90624D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9F70-E97F-4464-B9FF-C6FF4A42CA79}" type="datetimeFigureOut">
              <a:rPr kumimoji="1" lang="ja-JP" altLang="en-US" smtClean="0"/>
              <a:pPr/>
              <a:t>2009/4/10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1473-0932-49C0-8CA0-FFB6B90624D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9F70-E97F-4464-B9FF-C6FF4A42CA79}" type="datetimeFigureOut">
              <a:rPr kumimoji="1" lang="ja-JP" altLang="en-US" smtClean="0"/>
              <a:pPr/>
              <a:t>2009/4/10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1473-0932-49C0-8CA0-FFB6B90624D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9F70-E97F-4464-B9FF-C6FF4A42CA79}" type="datetimeFigureOut">
              <a:rPr kumimoji="1" lang="ja-JP" altLang="en-US" smtClean="0"/>
              <a:pPr/>
              <a:t>2009/4/10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1473-0932-49C0-8CA0-FFB6B90624D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9F70-E97F-4464-B9FF-C6FF4A42CA79}" type="datetimeFigureOut">
              <a:rPr kumimoji="1" lang="ja-JP" altLang="en-US" smtClean="0"/>
              <a:pPr/>
              <a:t>2009/4/10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1473-0932-49C0-8CA0-FFB6B90624D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D9F70-E97F-4464-B9FF-C6FF4A42CA79}" type="datetimeFigureOut">
              <a:rPr kumimoji="1" lang="ja-JP" altLang="en-US" smtClean="0"/>
              <a:pPr/>
              <a:t>2009/4/10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1473-0932-49C0-8CA0-FFB6B90624D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5720" y="1752601"/>
            <a:ext cx="8172480" cy="1829761"/>
          </a:xfrm>
        </p:spPr>
        <p:txBody>
          <a:bodyPr/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C++</a:t>
            </a:r>
            <a:br>
              <a:rPr kumimoji="1" lang="en-US" altLang="ja-JP" smtClean="0">
                <a:solidFill>
                  <a:schemeClr val="bg1"/>
                </a:solidFill>
              </a:rPr>
            </a:br>
            <a:r>
              <a:rPr kumimoji="1" lang="ja-JP" altLang="en-US" smtClean="0">
                <a:solidFill>
                  <a:schemeClr val="bg1"/>
                </a:solidFill>
              </a:rPr>
              <a:t>テンプレートメタプログラミング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14348" y="4286256"/>
            <a:ext cx="7772400" cy="166806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ja-JP" altLang="en-US" smtClean="0">
                <a:solidFill>
                  <a:schemeClr val="bg1"/>
                </a:solidFill>
              </a:rPr>
              <a:t>高橋</a:t>
            </a:r>
            <a:r>
              <a:rPr lang="ja-JP" altLang="en-US" smtClean="0">
                <a:solidFill>
                  <a:schemeClr val="bg1"/>
                </a:solidFill>
              </a:rPr>
              <a:t>晶</a:t>
            </a:r>
            <a:r>
              <a:rPr lang="en-US" altLang="ja-JP" smtClean="0">
                <a:solidFill>
                  <a:schemeClr val="bg1"/>
                </a:solidFill>
              </a:rPr>
              <a:t>(</a:t>
            </a:r>
            <a:r>
              <a:rPr lang="ja-JP" altLang="en-US" smtClean="0">
                <a:solidFill>
                  <a:schemeClr val="bg1"/>
                </a:solidFill>
              </a:rPr>
              <a:t>アキラ</a:t>
            </a:r>
            <a:r>
              <a:rPr lang="en-US" altLang="ja-JP" smtClean="0">
                <a:solidFill>
                  <a:schemeClr val="bg1"/>
                </a:solidFill>
              </a:rPr>
              <a:t>)</a:t>
            </a:r>
          </a:p>
          <a:p>
            <a:pPr algn="r"/>
            <a:endParaRPr lang="en-US" altLang="ja-JP" smtClean="0">
              <a:solidFill>
                <a:schemeClr val="bg1"/>
              </a:solidFill>
            </a:endParaRPr>
          </a:p>
          <a:p>
            <a:pPr algn="r"/>
            <a:r>
              <a:rPr lang="ja-JP" altLang="en-US" smtClean="0">
                <a:solidFill>
                  <a:schemeClr val="bg1"/>
                </a:solidFill>
              </a:rPr>
              <a:t>ブログ：「</a:t>
            </a:r>
            <a:r>
              <a:rPr lang="en-US" altLang="ja-JP" smtClean="0">
                <a:solidFill>
                  <a:schemeClr val="bg1"/>
                </a:solidFill>
              </a:rPr>
              <a:t>Faith and Brave – C++</a:t>
            </a:r>
            <a:r>
              <a:rPr lang="ja-JP" altLang="en-US" smtClean="0">
                <a:solidFill>
                  <a:schemeClr val="bg1"/>
                </a:solidFill>
              </a:rPr>
              <a:t>で遊ぼう」</a:t>
            </a:r>
            <a:endParaRPr kumimoji="1" lang="en-US" altLang="ja-JP" smtClean="0">
              <a:solidFill>
                <a:schemeClr val="bg1"/>
              </a:solidFill>
            </a:endParaRPr>
          </a:p>
          <a:p>
            <a:pPr algn="r"/>
            <a:r>
              <a:rPr lang="en-US" altLang="ja-JP" smtClean="0">
                <a:solidFill>
                  <a:schemeClr val="bg1"/>
                </a:solidFill>
              </a:rPr>
              <a:t>http://d.hatena.ne.jp/faith_and_brave/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2800" smtClean="0">
                <a:solidFill>
                  <a:schemeClr val="bg1"/>
                </a:solidFill>
              </a:rPr>
              <a:t>応用例</a:t>
            </a:r>
            <a:r>
              <a:rPr kumimoji="1" lang="en-US" altLang="ja-JP" sz="2800" smtClean="0">
                <a:solidFill>
                  <a:schemeClr val="bg1"/>
                </a:solidFill>
              </a:rPr>
              <a:t>3</a:t>
            </a:r>
            <a:r>
              <a:rPr kumimoji="1" lang="ja-JP" altLang="en-US" sz="2800" smtClean="0">
                <a:solidFill>
                  <a:schemeClr val="bg1"/>
                </a:solidFill>
              </a:rPr>
              <a:t>：</a:t>
            </a:r>
            <a:r>
              <a:rPr kumimoji="1" lang="en-US" altLang="ja-JP" sz="2800" smtClean="0">
                <a:solidFill>
                  <a:schemeClr val="bg1"/>
                </a:solidFill>
              </a:rPr>
              <a:t/>
            </a:r>
            <a:br>
              <a:rPr kumimoji="1" lang="en-US" altLang="ja-JP" sz="2800" smtClean="0">
                <a:solidFill>
                  <a:schemeClr val="bg1"/>
                </a:solidFill>
              </a:rPr>
            </a:br>
            <a:r>
              <a:rPr kumimoji="1" lang="en-US" altLang="ja-JP" sz="2800" smtClean="0">
                <a:solidFill>
                  <a:schemeClr val="bg1"/>
                </a:solidFill>
              </a:rPr>
              <a:t>    </a:t>
            </a:r>
            <a:r>
              <a:rPr lang="ja-JP" altLang="en-US" sz="2800" smtClean="0">
                <a:solidFill>
                  <a:schemeClr val="bg1"/>
                </a:solidFill>
              </a:rPr>
              <a:t>型のシグニチャから部分的に型を抜き出す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Signature&gt;</a:t>
            </a: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argument_of;</a:t>
            </a:r>
          </a:p>
          <a:p>
            <a:pPr>
              <a:buNone/>
            </a:pPr>
            <a:endParaRPr lang="en-US" altLang="ja-JP" sz="16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R, class Arg&gt;</a:t>
            </a: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argument_of&lt;</a:t>
            </a:r>
            <a:r>
              <a:rPr lang="en-US" altLang="ja-JP" sz="16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R(Arg)</a:t>
            </a: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 // </a:t>
            </a:r>
            <a:r>
              <a:rPr lang="ja-JP" altLang="en-US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型が</a:t>
            </a: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R(Arg)</a:t>
            </a:r>
            <a:r>
              <a:rPr lang="ja-JP" altLang="en-US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の形になってたら</a:t>
            </a:r>
            <a:endParaRPr lang="en-US" altLang="ja-JP" sz="16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altLang="ja-JP" sz="16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result_type;   // </a:t>
            </a:r>
            <a:r>
              <a:rPr lang="ja-JP" altLang="en-US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戻り値の型を取り出す</a:t>
            </a:r>
            <a:endParaRPr lang="en-US" altLang="ja-JP" sz="16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altLang="ja-JP" sz="16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argument_type; // </a:t>
            </a:r>
            <a:r>
              <a:rPr lang="ja-JP" altLang="en-US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引数の型を取り出す</a:t>
            </a:r>
            <a:endParaRPr lang="en-US" altLang="ja-JP" sz="16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16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typedef argument_of&lt;</a:t>
            </a:r>
            <a:r>
              <a:rPr lang="en-US" altLang="ja-JP" sz="16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int(double)</a:t>
            </a: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&gt;::result_type   result;   // </a:t>
            </a:r>
            <a:r>
              <a:rPr lang="en-US" altLang="ja-JP" sz="16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</a:p>
          <a:p>
            <a:pPr>
              <a:buNone/>
            </a:pP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typedef argument_of&lt;</a:t>
            </a:r>
            <a:r>
              <a:rPr lang="en-US" altLang="ja-JP" sz="16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int(double)</a:t>
            </a:r>
            <a:r>
              <a:rPr lang="en-US" altLang="ja-JP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&gt;::argument_type argument; // </a:t>
            </a:r>
            <a:r>
              <a:rPr lang="en-US" altLang="ja-JP" sz="16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double</a:t>
            </a:r>
          </a:p>
          <a:p>
            <a:pPr>
              <a:buNone/>
            </a:pPr>
            <a:endParaRPr lang="en-US" altLang="ja-JP" sz="16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16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boost::result_of</a:t>
            </a:r>
            <a:r>
              <a:rPr lang="ja-JP" altLang="en-US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で関数オブジェクトの戻り値の型を取得するときに使える</a:t>
            </a:r>
            <a:endParaRPr lang="en-US" altLang="ja-JP" sz="18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チューリング完全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357158" y="1600200"/>
            <a:ext cx="8501122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kumimoji="1" lang="ja-JP" altLang="en-US" smtClean="0">
                <a:solidFill>
                  <a:schemeClr val="bg1"/>
                </a:solidFill>
              </a:rPr>
              <a:t>特殊化によって条件分岐を表現し</a:t>
            </a:r>
            <a:r>
              <a:rPr kumimoji="1" lang="ja-JP" altLang="en-US" smtClean="0">
                <a:solidFill>
                  <a:schemeClr val="bg1"/>
                </a:solidFill>
              </a:rPr>
              <a:t>、</a:t>
            </a:r>
            <a:endParaRPr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kumimoji="1" lang="ja-JP" altLang="en-US" smtClean="0">
                <a:solidFill>
                  <a:schemeClr val="bg1"/>
                </a:solidFill>
              </a:rPr>
              <a:t>再帰</a:t>
            </a:r>
            <a:r>
              <a:rPr kumimoji="1" lang="ja-JP" altLang="en-US" smtClean="0">
                <a:solidFill>
                  <a:schemeClr val="bg1"/>
                </a:solidFill>
              </a:rPr>
              <a:t>テンプレートによってループを表現できる</a:t>
            </a:r>
            <a:r>
              <a:rPr kumimoji="1" lang="en-US" altLang="ja-JP" smtClean="0">
                <a:solidFill>
                  <a:schemeClr val="bg1"/>
                </a:solidFill>
              </a:rPr>
              <a:t/>
            </a:r>
            <a:br>
              <a:rPr kumimoji="1" lang="en-US" altLang="ja-JP" smtClean="0">
                <a:solidFill>
                  <a:schemeClr val="bg1"/>
                </a:solidFill>
              </a:rPr>
            </a:br>
            <a:endParaRPr kumimoji="1"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kumimoji="1" lang="ja-JP" altLang="en-US" smtClean="0">
                <a:solidFill>
                  <a:schemeClr val="bg1"/>
                </a:solidFill>
              </a:rPr>
              <a:t>これら</a:t>
            </a:r>
            <a:r>
              <a:rPr kumimoji="1" lang="ja-JP" altLang="en-US" smtClean="0">
                <a:solidFill>
                  <a:schemeClr val="bg1"/>
                </a:solidFill>
              </a:rPr>
              <a:t>のことから、</a:t>
            </a:r>
            <a:r>
              <a:rPr kumimoji="1" lang="en-US" altLang="ja-JP" smtClean="0">
                <a:solidFill>
                  <a:schemeClr val="bg1"/>
                </a:solidFill>
              </a:rPr>
              <a:t>C++</a:t>
            </a:r>
            <a:r>
              <a:rPr kumimoji="1" lang="ja-JP" altLang="en-US" smtClean="0">
                <a:solidFill>
                  <a:schemeClr val="bg1"/>
                </a:solidFill>
              </a:rPr>
              <a:t>テンプレート</a:t>
            </a:r>
            <a:r>
              <a:rPr kumimoji="1" lang="ja-JP" altLang="en-US" smtClean="0">
                <a:solidFill>
                  <a:schemeClr val="bg1"/>
                </a:solidFill>
              </a:rPr>
              <a:t>は</a:t>
            </a:r>
            <a:endParaRPr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kumimoji="1" lang="ja-JP" altLang="en-US" smtClean="0">
                <a:solidFill>
                  <a:srgbClr val="FF0066"/>
                </a:solidFill>
              </a:rPr>
              <a:t>ほぼ</a:t>
            </a:r>
            <a:r>
              <a:rPr kumimoji="1" lang="en-US" altLang="ja-JP" smtClean="0">
                <a:solidFill>
                  <a:srgbClr val="FF0066"/>
                </a:solidFill>
              </a:rPr>
              <a:t>(※)</a:t>
            </a:r>
            <a:r>
              <a:rPr kumimoji="1" lang="ja-JP" altLang="en-US" smtClean="0">
                <a:solidFill>
                  <a:schemeClr val="bg1"/>
                </a:solidFill>
              </a:rPr>
              <a:t>チューリング完全だと言われてるみたい</a:t>
            </a:r>
            <a:r>
              <a:rPr kumimoji="1" lang="ja-JP" altLang="en-US" smtClean="0">
                <a:solidFill>
                  <a:schemeClr val="bg1"/>
                </a:solidFill>
              </a:rPr>
              <a:t>。</a:t>
            </a:r>
            <a:endParaRPr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ja-JP" altLang="en-US" smtClean="0">
                <a:solidFill>
                  <a:schemeClr val="bg1"/>
                </a:solidFill>
              </a:rPr>
              <a:t>つまり、</a:t>
            </a:r>
            <a:r>
              <a:rPr lang="ja-JP" altLang="en-US" smtClean="0">
                <a:solidFill>
                  <a:srgbClr val="FF0066"/>
                </a:solidFill>
              </a:rPr>
              <a:t>コンパイル時に全てのアルゴリズムを解くことができる</a:t>
            </a:r>
            <a:r>
              <a:rPr lang="ja-JP" altLang="en-US" smtClean="0">
                <a:solidFill>
                  <a:schemeClr val="bg1"/>
                </a:solidFill>
              </a:rPr>
              <a:t>。</a:t>
            </a:r>
            <a:endParaRPr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</a:rPr>
              <a:t>※</a:t>
            </a:r>
            <a:r>
              <a:rPr lang="ja-JP" altLang="en-US" smtClean="0">
                <a:solidFill>
                  <a:schemeClr val="bg1"/>
                </a:solidFill>
              </a:rPr>
              <a:t>再帰的に入れ子にされたテンプレートの</a:t>
            </a:r>
            <a:r>
              <a:rPr lang="en-US" altLang="ja-JP" smtClean="0">
                <a:solidFill>
                  <a:schemeClr val="bg1"/>
                </a:solidFill>
              </a:rPr>
              <a:t/>
            </a:r>
            <a:br>
              <a:rPr lang="en-US" altLang="ja-JP" smtClean="0">
                <a:solidFill>
                  <a:schemeClr val="bg1"/>
                </a:solidFill>
              </a:rPr>
            </a:br>
            <a:r>
              <a:rPr lang="ja-JP" altLang="en-US" smtClean="0">
                <a:solidFill>
                  <a:schemeClr val="bg1"/>
                </a:solidFill>
              </a:rPr>
              <a:t>インスタンス化</a:t>
            </a:r>
            <a:r>
              <a:rPr lang="ja-JP" altLang="en-US" smtClean="0">
                <a:solidFill>
                  <a:schemeClr val="bg1"/>
                </a:solidFill>
              </a:rPr>
              <a:t>は</a:t>
            </a:r>
            <a:r>
              <a:rPr lang="en-US" altLang="ja-JP" smtClean="0">
                <a:solidFill>
                  <a:schemeClr val="bg1"/>
                </a:solidFill>
              </a:rPr>
              <a:t>17</a:t>
            </a:r>
            <a:r>
              <a:rPr lang="ja-JP" altLang="en-US" smtClean="0">
                <a:solidFill>
                  <a:schemeClr val="bg1"/>
                </a:solidFill>
              </a:rPr>
              <a:t>回</a:t>
            </a:r>
            <a:r>
              <a:rPr lang="ja-JP" altLang="en-US" smtClean="0">
                <a:solidFill>
                  <a:schemeClr val="bg1"/>
                </a:solidFill>
              </a:rPr>
              <a:t>まで</a:t>
            </a:r>
            <a:r>
              <a:rPr lang="ja-JP" altLang="en-US" smtClean="0">
                <a:solidFill>
                  <a:schemeClr val="bg1"/>
                </a:solidFill>
              </a:rPr>
              <a:t>は保証されてる。</a:t>
            </a:r>
            <a:endParaRPr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</a:rPr>
              <a:t>『</a:t>
            </a:r>
            <a:r>
              <a:rPr lang="en-US" altLang="ja-JP" smtClean="0">
                <a:solidFill>
                  <a:schemeClr val="bg1"/>
                </a:solidFill>
              </a:rPr>
              <a:t>C++ Templates are Turing Complete</a:t>
            </a:r>
            <a:r>
              <a:rPr lang="en-US" altLang="ja-JP" smtClean="0">
                <a:solidFill>
                  <a:schemeClr val="bg1"/>
                </a:solidFill>
              </a:rPr>
              <a:t>』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</a:rPr>
              <a:t>http</a:t>
            </a:r>
            <a:r>
              <a:rPr lang="en-US" altLang="ja-JP" smtClean="0">
                <a:solidFill>
                  <a:schemeClr val="bg1"/>
                </a:solidFill>
              </a:rPr>
              <a:t>://ubiety.uwaterloo.ca/~tveldhui/papers/2003/turing.pdf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はじめに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kumimoji="1" lang="en-US" altLang="ja-JP" sz="2800" smtClean="0">
                <a:solidFill>
                  <a:schemeClr val="bg1"/>
                </a:solidFill>
              </a:rPr>
              <a:t>Q.</a:t>
            </a:r>
            <a:r>
              <a:rPr kumimoji="1" lang="ja-JP" altLang="en-US" sz="2800" smtClean="0">
                <a:solidFill>
                  <a:schemeClr val="bg1"/>
                </a:solidFill>
              </a:rPr>
              <a:t>テンプレートメタプログラミング</a:t>
            </a:r>
            <a:r>
              <a:rPr kumimoji="1" lang="ja-JP" altLang="en-US" sz="2800" smtClean="0">
                <a:solidFill>
                  <a:schemeClr val="bg1"/>
                </a:solidFill>
              </a:rPr>
              <a:t>ってなんぞ</a:t>
            </a:r>
            <a:r>
              <a:rPr kumimoji="1" lang="ja-JP" altLang="en-US" sz="2800" smtClean="0">
                <a:solidFill>
                  <a:schemeClr val="bg1"/>
                </a:solidFill>
              </a:rPr>
              <a:t>？</a:t>
            </a:r>
            <a:endParaRPr kumimoji="1" lang="en-US" altLang="ja-JP" sz="280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ja-JP" sz="280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ja-JP" sz="2800" smtClean="0">
                <a:solidFill>
                  <a:schemeClr val="bg1"/>
                </a:solidFill>
              </a:rPr>
              <a:t>A.</a:t>
            </a:r>
            <a:r>
              <a:rPr kumimoji="1" lang="ja-JP" altLang="en-US" sz="2800" smtClean="0">
                <a:solidFill>
                  <a:schemeClr val="bg1"/>
                </a:solidFill>
              </a:rPr>
              <a:t>テンプレート</a:t>
            </a:r>
            <a:r>
              <a:rPr kumimoji="1" lang="ja-JP" altLang="en-US" sz="2800" smtClean="0">
                <a:solidFill>
                  <a:schemeClr val="bg1"/>
                </a:solidFill>
              </a:rPr>
              <a:t>のインスタンス化を利用して</a:t>
            </a:r>
            <a:r>
              <a:rPr kumimoji="1" lang="en-US" altLang="ja-JP" sz="2800" smtClean="0">
                <a:solidFill>
                  <a:schemeClr val="bg1"/>
                </a:solidFill>
              </a:rPr>
              <a:t/>
            </a:r>
            <a:br>
              <a:rPr kumimoji="1" lang="en-US" altLang="ja-JP" sz="2800" smtClean="0">
                <a:solidFill>
                  <a:schemeClr val="bg1"/>
                </a:solidFill>
              </a:rPr>
            </a:br>
            <a:r>
              <a:rPr kumimoji="1" lang="ja-JP" altLang="en-US" sz="2800" smtClean="0">
                <a:solidFill>
                  <a:schemeClr val="bg1"/>
                </a:solidFill>
              </a:rPr>
              <a:t>コンパイル時に評価されるプログラムを書こうぜ！</a:t>
            </a:r>
            <a:r>
              <a:rPr kumimoji="1" lang="en-US" altLang="ja-JP" sz="2800" smtClean="0">
                <a:solidFill>
                  <a:schemeClr val="bg1"/>
                </a:solidFill>
              </a:rPr>
              <a:t/>
            </a:r>
            <a:br>
              <a:rPr kumimoji="1" lang="en-US" altLang="ja-JP" sz="2800" smtClean="0">
                <a:solidFill>
                  <a:schemeClr val="bg1"/>
                </a:solidFill>
              </a:rPr>
            </a:br>
            <a:r>
              <a:rPr kumimoji="1" lang="ja-JP" altLang="en-US" sz="2800" smtClean="0">
                <a:solidFill>
                  <a:schemeClr val="bg1"/>
                </a:solidFill>
              </a:rPr>
              <a:t>っていうパラダイム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メタ関数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コンパイル時に評価される</a:t>
            </a:r>
            <a:r>
              <a:rPr kumimoji="1" lang="ja-JP" altLang="en-US" smtClean="0">
                <a:solidFill>
                  <a:schemeClr val="bg1"/>
                </a:solidFill>
              </a:rPr>
              <a:t>関数</a:t>
            </a:r>
            <a:r>
              <a:rPr kumimoji="1" lang="en-US" altLang="ja-JP" smtClean="0">
                <a:solidFill>
                  <a:schemeClr val="bg1"/>
                </a:solidFill>
              </a:rPr>
              <a:t/>
            </a:r>
            <a:br>
              <a:rPr kumimoji="1" lang="en-US" altLang="ja-JP" smtClean="0">
                <a:solidFill>
                  <a:schemeClr val="bg1"/>
                </a:solidFill>
              </a:rPr>
            </a:br>
            <a:r>
              <a:rPr kumimoji="1" lang="en-US" altLang="ja-JP" smtClean="0">
                <a:solidFill>
                  <a:schemeClr val="bg1"/>
                </a:solidFill>
              </a:rPr>
              <a:t/>
            </a:r>
            <a:br>
              <a:rPr kumimoji="1" lang="en-US" altLang="ja-JP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</a:t>
            </a:r>
            <a:r>
              <a:rPr kumimoji="1" lang="en-US" altLang="ja-JP" sz="20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class T</a:t>
            </a:r>
            <a:r>
              <a:rPr kumimoji="1"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// T</a:t>
            </a:r>
            <a:r>
              <a:rPr kumimoji="1" lang="ja-JP" altLang="en-US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がパラメータ</a:t>
            </a:r>
            <a:r>
              <a:rPr kumimoji="1"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20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kumimoji="1"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identity {</a:t>
            </a:r>
            <a:br>
              <a:rPr kumimoji="1"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1" lang="en-US" altLang="ja-JP" sz="20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kumimoji="1"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 type</a:t>
            </a:r>
            <a:r>
              <a:rPr kumimoji="1"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// type</a:t>
            </a:r>
            <a:r>
              <a:rPr kumimoji="1" lang="ja-JP" altLang="en-US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が戻り値</a:t>
            </a:r>
            <a:r>
              <a:rPr kumimoji="1"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  <a:br>
              <a:rPr kumimoji="1"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20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identity&lt;</a:t>
            </a:r>
            <a:r>
              <a:rPr kumimoji="1" lang="en-US" altLang="ja-JP" sz="200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ja-JP" sz="20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&gt;::type </a:t>
            </a:r>
            <a:r>
              <a:rPr kumimoji="1" lang="en-US" altLang="ja-JP" sz="200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// int i</a:t>
            </a:r>
            <a:r>
              <a:rPr lang="en-US" altLang="ja-JP" sz="20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kumimoji="1" lang="en-US" altLang="ja-JP" sz="200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ja-JP" altLang="en-US" sz="3000" smtClean="0">
                <a:solidFill>
                  <a:schemeClr val="bg1"/>
                </a:solidFill>
              </a:rPr>
              <a:t>テンプレートパラメータを関数のパラメータ、</a:t>
            </a:r>
            <a:endParaRPr lang="en-US" altLang="ja-JP" sz="300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ja-JP" altLang="en-US" sz="3000" smtClean="0">
                <a:solidFill>
                  <a:schemeClr val="bg1"/>
                </a:solidFill>
              </a:rPr>
              <a:t>入れ子型</a:t>
            </a:r>
            <a:r>
              <a:rPr lang="en-US" altLang="ja-JP" sz="3000" smtClean="0">
                <a:solidFill>
                  <a:schemeClr val="bg1"/>
                </a:solidFill>
              </a:rPr>
              <a:t>(nested-type)</a:t>
            </a:r>
            <a:r>
              <a:rPr lang="ja-JP" altLang="en-US" sz="3000" smtClean="0">
                <a:solidFill>
                  <a:schemeClr val="bg1"/>
                </a:solidFill>
              </a:rPr>
              <a:t>や</a:t>
            </a:r>
            <a:endParaRPr lang="en-US" altLang="ja-JP" sz="300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ja-JP" altLang="en-US" sz="3000" smtClean="0">
                <a:solidFill>
                  <a:schemeClr val="bg1"/>
                </a:solidFill>
              </a:rPr>
              <a:t>クラス内定数</a:t>
            </a:r>
            <a:r>
              <a:rPr lang="en-US" altLang="ja-JP" sz="3000" smtClean="0">
                <a:solidFill>
                  <a:schemeClr val="bg1"/>
                </a:solidFill>
              </a:rPr>
              <a:t>(static const T)</a:t>
            </a:r>
            <a:r>
              <a:rPr lang="ja-JP" altLang="en-US" sz="3000" smtClean="0">
                <a:solidFill>
                  <a:schemeClr val="bg1"/>
                </a:solidFill>
              </a:rPr>
              <a:t>を関数の戻り値を見なす。</a:t>
            </a:r>
            <a:endParaRPr kumimoji="1" lang="ja-JP" altLang="en-US" sz="300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86874" cy="1143000"/>
          </a:xfrm>
        </p:spPr>
        <p:txBody>
          <a:bodyPr>
            <a:normAutofit/>
          </a:bodyPr>
          <a:lstStyle/>
          <a:p>
            <a:r>
              <a:rPr lang="ja-JP" altLang="en-US" smtClean="0">
                <a:solidFill>
                  <a:schemeClr val="bg1"/>
                </a:solidFill>
              </a:rPr>
              <a:t>特殊化で型</a:t>
            </a:r>
            <a:r>
              <a:rPr lang="ja-JP" altLang="en-US" smtClean="0">
                <a:solidFill>
                  <a:schemeClr val="bg1"/>
                </a:solidFill>
              </a:rPr>
              <a:t>特性の</a:t>
            </a:r>
            <a:r>
              <a:rPr lang="ja-JP" altLang="en-US" smtClean="0">
                <a:solidFill>
                  <a:schemeClr val="bg1"/>
                </a:solidFill>
              </a:rPr>
              <a:t>判別と条件分岐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kumimoji="1" lang="ja-JP" altLang="en-US" smtClean="0">
                <a:solidFill>
                  <a:schemeClr val="bg1"/>
                </a:solidFill>
              </a:rPr>
              <a:t>テンプレートの特殊化を使って</a:t>
            </a:r>
            <a:r>
              <a:rPr kumimoji="1" lang="ja-JP" altLang="en-US" smtClean="0">
                <a:solidFill>
                  <a:schemeClr val="bg1"/>
                </a:solidFill>
              </a:rPr>
              <a:t>、</a:t>
            </a:r>
            <a:endParaRPr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kumimoji="1" lang="ja-JP" altLang="en-US" smtClean="0">
                <a:solidFill>
                  <a:schemeClr val="bg1"/>
                </a:solidFill>
              </a:rPr>
              <a:t>型</a:t>
            </a:r>
            <a:r>
              <a:rPr kumimoji="1" lang="ja-JP" altLang="en-US" smtClean="0">
                <a:solidFill>
                  <a:schemeClr val="bg1"/>
                </a:solidFill>
              </a:rPr>
              <a:t>がどんな特性を持ってるのかを判別する</a:t>
            </a:r>
            <a:r>
              <a:rPr kumimoji="1" lang="en-US" altLang="ja-JP" smtClean="0">
                <a:solidFill>
                  <a:schemeClr val="bg1"/>
                </a:solidFill>
              </a:rPr>
              <a:t/>
            </a:r>
            <a:br>
              <a:rPr kumimoji="1" lang="en-US" altLang="ja-JP" smtClean="0">
                <a:solidFill>
                  <a:schemeClr val="bg1"/>
                </a:solidFill>
              </a:rPr>
            </a:br>
            <a:endParaRPr kumimoji="1"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ja-JP" altLang="en-US" smtClean="0">
                <a:solidFill>
                  <a:schemeClr val="bg1"/>
                </a:solidFill>
              </a:rPr>
              <a:t>以下は</a:t>
            </a:r>
            <a:r>
              <a:rPr lang="en-US" altLang="ja-JP" smtClean="0">
                <a:solidFill>
                  <a:schemeClr val="bg1"/>
                </a:solidFill>
              </a:rPr>
              <a:t>T</a:t>
            </a:r>
            <a:r>
              <a:rPr lang="ja-JP" altLang="en-US" smtClean="0">
                <a:solidFill>
                  <a:schemeClr val="bg1"/>
                </a:solidFill>
              </a:rPr>
              <a:t>が</a:t>
            </a:r>
            <a:r>
              <a:rPr lang="en-US" altLang="ja-JP" smtClean="0">
                <a:solidFill>
                  <a:schemeClr val="bg1"/>
                </a:solidFill>
              </a:rPr>
              <a:t>void</a:t>
            </a:r>
            <a:r>
              <a:rPr lang="ja-JP" altLang="en-US" smtClean="0">
                <a:solidFill>
                  <a:schemeClr val="bg1"/>
                </a:solidFill>
              </a:rPr>
              <a:t>かどうかを判別するメタ関数</a:t>
            </a:r>
            <a:endParaRPr kumimoji="1" lang="en-US" altLang="ja-JP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kumimoji="1" lang="en-US" altLang="ja-JP" smtClean="0">
                <a:solidFill>
                  <a:schemeClr val="bg1"/>
                </a:solidFill>
              </a:rPr>
              <a:t/>
            </a:r>
            <a:br>
              <a:rPr kumimoji="1" lang="en-US" altLang="ja-JP" smtClean="0">
                <a:solidFill>
                  <a:schemeClr val="bg1"/>
                </a:solidFill>
              </a:rPr>
            </a:b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  <a:b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19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19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is_void</a:t>
            </a: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       // void</a:t>
            </a:r>
            <a:r>
              <a:rPr kumimoji="1" lang="ja-JP" altLang="en-US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以外だったら</a:t>
            </a: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kumimoji="1" lang="ja-JP" altLang="en-US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を返す</a:t>
            </a: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static const </a:t>
            </a:r>
            <a:r>
              <a:rPr kumimoji="1" lang="en-US" altLang="ja-JP" sz="19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 = false;</a:t>
            </a:r>
            <a:b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  <a:b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&lt;&gt;</a:t>
            </a:r>
            <a:b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19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19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is_void</a:t>
            </a: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kumimoji="1" lang="en-US" altLang="ja-JP" sz="19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 // void</a:t>
            </a:r>
            <a:r>
              <a:rPr kumimoji="1" lang="ja-JP" altLang="en-US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だったら</a:t>
            </a: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kumimoji="1" lang="ja-JP" altLang="en-US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を返す</a:t>
            </a: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static const </a:t>
            </a:r>
            <a:r>
              <a:rPr kumimoji="1" lang="en-US" altLang="ja-JP" sz="19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 = true;</a:t>
            </a:r>
            <a:b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  <a:b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19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bool a = is_void&lt;int&gt;::value;  // bool a = false;</a:t>
            </a:r>
            <a:br>
              <a:rPr kumimoji="1" lang="en-US" altLang="ja-JP" sz="19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19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bool b = is_void&lt;</a:t>
            </a:r>
            <a:r>
              <a:rPr kumimoji="1" lang="en-US" altLang="ja-JP" sz="19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kumimoji="1" lang="en-US" altLang="ja-JP" sz="19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&gt;::value; // bool b = </a:t>
            </a:r>
            <a:r>
              <a:rPr kumimoji="1" lang="en-US" altLang="ja-JP" sz="19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kumimoji="1" lang="en-US" altLang="ja-JP" sz="19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1" lang="ja-JP" altLang="en-US" sz="190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>
                <a:solidFill>
                  <a:schemeClr val="bg1"/>
                </a:solidFill>
              </a:rPr>
              <a:t>部分</a:t>
            </a:r>
            <a:r>
              <a:rPr lang="ja-JP" altLang="en-US" smtClean="0">
                <a:solidFill>
                  <a:schemeClr val="bg1"/>
                </a:solidFill>
              </a:rPr>
              <a:t>特殊化で型</a:t>
            </a:r>
            <a:r>
              <a:rPr kumimoji="1" lang="ja-JP" altLang="en-US" smtClean="0">
                <a:solidFill>
                  <a:schemeClr val="bg1"/>
                </a:solidFill>
              </a:rPr>
              <a:t>特性の</a:t>
            </a:r>
            <a:r>
              <a:rPr kumimoji="1" lang="ja-JP" altLang="en-US" smtClean="0">
                <a:solidFill>
                  <a:schemeClr val="bg1"/>
                </a:solidFill>
              </a:rPr>
              <a:t>判別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部分特殊化使った場合。</a:t>
            </a:r>
            <a:r>
              <a:rPr kumimoji="1" lang="en-US" altLang="ja-JP" smtClean="0">
                <a:solidFill>
                  <a:schemeClr val="bg1"/>
                </a:solidFill>
              </a:rPr>
              <a:t/>
            </a:r>
            <a:br>
              <a:rPr kumimoji="1" lang="en-US" altLang="ja-JP" smtClean="0">
                <a:solidFill>
                  <a:schemeClr val="bg1"/>
                </a:solidFill>
              </a:rPr>
            </a:br>
            <a:r>
              <a:rPr kumimoji="1" lang="ja-JP" altLang="en-US" smtClean="0">
                <a:solidFill>
                  <a:schemeClr val="bg1"/>
                </a:solidFill>
              </a:rPr>
              <a:t>パターンマッチみたいなもん。</a:t>
            </a:r>
            <a:r>
              <a:rPr kumimoji="1" lang="en-US" altLang="ja-JP" smtClean="0">
                <a:solidFill>
                  <a:schemeClr val="bg1"/>
                </a:solidFill>
              </a:rPr>
              <a:t/>
            </a:r>
            <a:br>
              <a:rPr kumimoji="1" lang="en-US" altLang="ja-JP" smtClean="0">
                <a:solidFill>
                  <a:schemeClr val="bg1"/>
                </a:solidFill>
              </a:rPr>
            </a:br>
            <a:r>
              <a:rPr kumimoji="1" lang="en-US" altLang="ja-JP" smtClean="0">
                <a:solidFill>
                  <a:schemeClr val="bg1"/>
                </a:solidFill>
              </a:rPr>
              <a:t/>
            </a:r>
            <a:br>
              <a:rPr kumimoji="1" lang="en-US" altLang="ja-JP" smtClean="0">
                <a:solidFill>
                  <a:schemeClr val="bg1"/>
                </a:solidFill>
              </a:rPr>
            </a:br>
            <a: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  <a:b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21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1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is_pointer</a:t>
            </a:r>
            <a: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     // </a:t>
            </a:r>
            <a:r>
              <a:rPr kumimoji="1" lang="ja-JP" altLang="en-US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ポインタ以外は</a:t>
            </a:r>
            <a: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kumimoji="1" lang="ja-JP" altLang="en-US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を返す</a:t>
            </a:r>
            <a: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static const </a:t>
            </a:r>
            <a:r>
              <a:rPr lang="en-US" altLang="ja-JP" sz="21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 = false;</a:t>
            </a:r>
            <a: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  <a:b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  <a:b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21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kumimoji="1"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1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is_pointer</a:t>
            </a:r>
            <a:r>
              <a:rPr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ja-JP" sz="21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T*</a:t>
            </a:r>
            <a:r>
              <a:rPr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 // </a:t>
            </a:r>
            <a:r>
              <a:rPr lang="ja-JP" altLang="en-US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ポインタなら</a:t>
            </a:r>
            <a:r>
              <a:rPr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ja-JP" altLang="en-US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を返す</a:t>
            </a:r>
            <a:r>
              <a:rPr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static const </a:t>
            </a:r>
            <a:r>
              <a:rPr lang="en-US" altLang="ja-JP" sz="210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 = true;</a:t>
            </a:r>
            <a:br>
              <a:rPr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ja-JP" sz="21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21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bool a = is_pointer&lt;int&gt;::value;  // bool a = false;</a:t>
            </a:r>
            <a:br>
              <a:rPr lang="en-US" altLang="ja-JP" sz="21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21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bool b = is_pointer&lt;</a:t>
            </a:r>
            <a:r>
              <a:rPr lang="en-US" altLang="ja-JP" sz="21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int*</a:t>
            </a:r>
            <a:r>
              <a:rPr lang="en-US" altLang="ja-JP" sz="21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&gt;::value; // bool b = </a:t>
            </a:r>
            <a:r>
              <a:rPr lang="en-US" altLang="ja-JP" sz="21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ja-JP" sz="21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1" lang="ja-JP" altLang="en-US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型を修飾</a:t>
            </a:r>
            <a:r>
              <a:rPr kumimoji="1" lang="ja-JP" altLang="en-US" smtClean="0">
                <a:solidFill>
                  <a:schemeClr val="bg1"/>
                </a:solidFill>
              </a:rPr>
              <a:t>する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T</a:t>
            </a:r>
            <a:r>
              <a:rPr kumimoji="1" lang="ja-JP" altLang="en-US" smtClean="0">
                <a:solidFill>
                  <a:schemeClr val="bg1"/>
                </a:solidFill>
              </a:rPr>
              <a:t>を受け取って</a:t>
            </a:r>
            <a:r>
              <a:rPr kumimoji="1" lang="en-US" altLang="ja-JP" smtClean="0">
                <a:solidFill>
                  <a:schemeClr val="bg1"/>
                </a:solidFill>
              </a:rPr>
              <a:t>T*</a:t>
            </a:r>
            <a:r>
              <a:rPr kumimoji="1" lang="ja-JP" altLang="en-US" smtClean="0">
                <a:solidFill>
                  <a:schemeClr val="bg1"/>
                </a:solidFill>
              </a:rPr>
              <a:t>を返すメタ関数</a:t>
            </a:r>
            <a:r>
              <a:rPr kumimoji="1" lang="en-US" altLang="ja-JP" smtClean="0">
                <a:solidFill>
                  <a:schemeClr val="bg1"/>
                </a:solidFill>
              </a:rPr>
              <a:t/>
            </a:r>
            <a:br>
              <a:rPr kumimoji="1" lang="en-US" altLang="ja-JP" smtClean="0">
                <a:solidFill>
                  <a:schemeClr val="bg1"/>
                </a:solidFill>
              </a:rPr>
            </a:br>
            <a:r>
              <a:rPr kumimoji="1" lang="en-US" altLang="ja-JP" smtClean="0">
                <a:solidFill>
                  <a:schemeClr val="bg1"/>
                </a:solidFill>
              </a:rPr>
              <a:t/>
            </a:r>
            <a:br>
              <a:rPr kumimoji="1" lang="en-US" altLang="ja-JP" smtClean="0">
                <a:solidFill>
                  <a:schemeClr val="bg1"/>
                </a:solidFill>
              </a:rPr>
            </a:br>
            <a:r>
              <a:rPr kumimoji="1"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T</a:t>
            </a:r>
            <a:r>
              <a:rPr kumimoji="1"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kumimoji="1"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add_pointer {</a:t>
            </a:r>
            <a:br>
              <a:rPr kumimoji="1"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</a:t>
            </a:r>
            <a:r>
              <a:rPr kumimoji="1" lang="en-US" altLang="ja-JP" sz="18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T*</a:t>
            </a:r>
            <a:r>
              <a:rPr kumimoji="1"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type;</a:t>
            </a:r>
            <a:br>
              <a:rPr kumimoji="1"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  <a:br>
              <a:rPr kumimoji="1"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ja-JP" sz="1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add_pointer&lt;int&gt;::type p</a:t>
            </a:r>
            <a:r>
              <a:rPr kumimoji="1" lang="en-US" altLang="ja-JP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ja-JP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kumimoji="1" lang="en-US" altLang="ja-JP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int* p;</a:t>
            </a:r>
            <a:br>
              <a:rPr kumimoji="1" lang="en-US" altLang="ja-JP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ja-JP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add_pointer&lt;</a:t>
            </a:r>
            <a:r>
              <a:rPr lang="en-US" altLang="ja-JP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add_pointer&lt;int&gt;::type</a:t>
            </a:r>
            <a:r>
              <a:rPr kumimoji="1" lang="en-US" altLang="ja-JP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&gt;::type pp;</a:t>
            </a:r>
          </a:p>
          <a:p>
            <a:pPr>
              <a:buNone/>
            </a:pPr>
            <a:r>
              <a:rPr lang="en-US" altLang="ja-JP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// int** pp;</a:t>
            </a:r>
            <a:endParaRPr kumimoji="1" lang="ja-JP" altLang="en-US" sz="180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再帰テンプレート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メタ関数がメタ関数自身を呼ぶことによって</a:t>
            </a:r>
            <a:r>
              <a:rPr kumimoji="1" lang="en-US" altLang="ja-JP" smtClean="0">
                <a:solidFill>
                  <a:schemeClr val="bg1"/>
                </a:solidFill>
              </a:rPr>
              <a:t/>
            </a:r>
            <a:br>
              <a:rPr kumimoji="1" lang="en-US" altLang="ja-JP" smtClean="0">
                <a:solidFill>
                  <a:schemeClr val="bg1"/>
                </a:solidFill>
              </a:rPr>
            </a:br>
            <a:r>
              <a:rPr lang="ja-JP" altLang="en-US" smtClean="0">
                <a:solidFill>
                  <a:schemeClr val="bg1"/>
                </a:solidFill>
              </a:rPr>
              <a:t>再帰によるループを表現する</a:t>
            </a:r>
            <a:r>
              <a:rPr lang="en-US" altLang="ja-JP" smtClean="0">
                <a:solidFill>
                  <a:schemeClr val="bg1"/>
                </a:solidFill>
              </a:rPr>
              <a:t/>
            </a:r>
            <a:br>
              <a:rPr lang="en-US" altLang="ja-JP" smtClean="0">
                <a:solidFill>
                  <a:schemeClr val="bg1"/>
                </a:solidFill>
              </a:rPr>
            </a:br>
            <a:r>
              <a:rPr lang="en-US" altLang="ja-JP" smtClean="0">
                <a:solidFill>
                  <a:schemeClr val="bg1"/>
                </a:solidFill>
              </a:rPr>
              <a:t/>
            </a:r>
            <a:br>
              <a:rPr lang="en-US" altLang="ja-JP" smtClean="0">
                <a:solidFill>
                  <a:schemeClr val="bg1"/>
                </a:solidFill>
              </a:rPr>
            </a:br>
            <a: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T, int N&gt;</a:t>
            </a:r>
            <a:b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add_pointer {</a:t>
            </a:r>
            <a:b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altLang="ja-JP" sz="19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typename add_pointer&lt;T*, N-1&gt;::type </a:t>
            </a:r>
            <a: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type;</a:t>
            </a:r>
            <a:b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  <a:b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add_pointer&lt;T, </a:t>
            </a:r>
            <a:r>
              <a:rPr lang="en-US" altLang="ja-JP" sz="19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{ // </a:t>
            </a:r>
            <a:r>
              <a:rPr lang="ja-JP" altLang="en-US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再帰の終了条件</a:t>
            </a:r>
            <a: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T type;</a:t>
            </a:r>
            <a:b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ja-JP" sz="19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ja-JP" sz="19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add_pointer&lt;int, 5&gt; p; // int***** p;</a:t>
            </a:r>
            <a:endParaRPr kumimoji="1" lang="ja-JP" altLang="en-US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ja-JP" altLang="en-US" smtClean="0">
                <a:solidFill>
                  <a:schemeClr val="bg1"/>
                </a:solidFill>
              </a:rPr>
              <a:t>応用例</a:t>
            </a:r>
            <a:r>
              <a:rPr lang="en-US" altLang="ja-JP" smtClean="0">
                <a:solidFill>
                  <a:schemeClr val="bg1"/>
                </a:solidFill>
              </a:rPr>
              <a:t>1 : </a:t>
            </a:r>
            <a:r>
              <a:rPr lang="ja-JP" altLang="en-US" smtClean="0">
                <a:solidFill>
                  <a:schemeClr val="bg1"/>
                </a:solidFill>
              </a:rPr>
              <a:t>コンパイル</a:t>
            </a:r>
            <a:r>
              <a:rPr lang="ja-JP" altLang="en-US" smtClean="0">
                <a:solidFill>
                  <a:schemeClr val="bg1"/>
                </a:solidFill>
              </a:rPr>
              <a:t>時</a:t>
            </a:r>
            <a:r>
              <a:rPr lang="en-US" altLang="ja-JP" smtClean="0">
                <a:solidFill>
                  <a:schemeClr val="bg1"/>
                </a:solidFill>
              </a:rPr>
              <a:t>if</a:t>
            </a:r>
            <a:r>
              <a:rPr lang="ja-JP" altLang="en-US" smtClean="0">
                <a:solidFill>
                  <a:schemeClr val="bg1"/>
                </a:solidFill>
              </a:rPr>
              <a:t>文</a:t>
            </a:r>
            <a:r>
              <a:rPr lang="en-US" altLang="ja-JP" smtClean="0">
                <a:solidFill>
                  <a:schemeClr val="bg1"/>
                </a:solidFill>
              </a:rPr>
              <a:t>(</a:t>
            </a:r>
            <a:r>
              <a:rPr lang="ja-JP" altLang="en-US" smtClean="0">
                <a:solidFill>
                  <a:schemeClr val="bg1"/>
                </a:solidFill>
              </a:rPr>
              <a:t>型の選択</a:t>
            </a:r>
            <a:r>
              <a:rPr lang="en-US" altLang="ja-JP" smtClean="0">
                <a:solidFill>
                  <a:schemeClr val="bg1"/>
                </a:solidFill>
              </a:rPr>
              <a:t>)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ja-JP" altLang="en-US" sz="1600" smtClean="0">
                <a:solidFill>
                  <a:schemeClr val="bg1"/>
                </a:solidFill>
              </a:rPr>
              <a:t>テンプレートパラメータ</a:t>
            </a:r>
            <a:r>
              <a:rPr lang="ja-JP" altLang="en-US" sz="1600" smtClean="0">
                <a:solidFill>
                  <a:schemeClr val="bg1"/>
                </a:solidFill>
              </a:rPr>
              <a:t>で条件式</a:t>
            </a:r>
            <a:r>
              <a:rPr lang="ja-JP" altLang="en-US" sz="1600" smtClean="0">
                <a:solidFill>
                  <a:schemeClr val="bg1"/>
                </a:solidFill>
              </a:rPr>
              <a:t>を</a:t>
            </a:r>
            <a:r>
              <a:rPr lang="en-US" altLang="ja-JP" sz="1600" smtClean="0">
                <a:solidFill>
                  <a:schemeClr val="bg1"/>
                </a:solidFill>
              </a:rPr>
              <a:t>bool</a:t>
            </a:r>
            <a:r>
              <a:rPr lang="ja-JP" altLang="en-US" sz="1600" smtClean="0">
                <a:solidFill>
                  <a:schemeClr val="bg1"/>
                </a:solidFill>
              </a:rPr>
              <a:t>値で</a:t>
            </a:r>
            <a:r>
              <a:rPr lang="ja-JP" altLang="en-US" sz="1600" smtClean="0">
                <a:solidFill>
                  <a:schemeClr val="bg1"/>
                </a:solidFill>
              </a:rPr>
              <a:t>受け取って</a:t>
            </a:r>
            <a:endParaRPr lang="en-US" altLang="ja-JP" sz="160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ja-JP" altLang="en-US" sz="1600" smtClean="0">
                <a:solidFill>
                  <a:schemeClr val="bg1"/>
                </a:solidFill>
              </a:rPr>
              <a:t>パラメータ</a:t>
            </a:r>
            <a:r>
              <a:rPr lang="ja-JP" altLang="en-US" sz="1600" smtClean="0">
                <a:solidFill>
                  <a:schemeClr val="bg1"/>
                </a:solidFill>
              </a:rPr>
              <a:t>が</a:t>
            </a:r>
            <a:r>
              <a:rPr lang="en-US" altLang="ja-JP" sz="1600" smtClean="0">
                <a:solidFill>
                  <a:schemeClr val="bg1"/>
                </a:solidFill>
              </a:rPr>
              <a:t>true</a:t>
            </a:r>
            <a:r>
              <a:rPr lang="ja-JP" altLang="en-US" sz="1600" smtClean="0">
                <a:solidFill>
                  <a:schemeClr val="bg1"/>
                </a:solidFill>
              </a:rPr>
              <a:t>の場合の型、</a:t>
            </a:r>
            <a:r>
              <a:rPr lang="en-US" altLang="ja-JP" sz="1600" smtClean="0">
                <a:solidFill>
                  <a:schemeClr val="bg1"/>
                </a:solidFill>
              </a:rPr>
              <a:t>false</a:t>
            </a:r>
            <a:r>
              <a:rPr lang="ja-JP" altLang="en-US" sz="1600" smtClean="0">
                <a:solidFill>
                  <a:schemeClr val="bg1"/>
                </a:solidFill>
              </a:rPr>
              <a:t>の場合の型を選択する</a:t>
            </a:r>
            <a:endParaRPr lang="en-US" altLang="ja-JP" sz="1600">
              <a:solidFill>
                <a:schemeClr val="bg1"/>
              </a:solidFill>
            </a:endParaRPr>
          </a:p>
          <a:p>
            <a:pPr>
              <a:buNone/>
            </a:pPr>
            <a:endParaRPr lang="en-US" altLang="ja-JP" sz="120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altLang="ja-JP" sz="14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bool Cond</a:t>
            </a: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class Then, class Else&gt;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if_c;</a:t>
            </a: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Then, class Else&gt;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if_c&lt;</a:t>
            </a:r>
            <a:r>
              <a:rPr lang="en-US" altLang="ja-JP" sz="14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Then, Else&gt; {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altLang="ja-JP" sz="14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type;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Then, class Else&gt;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if_c&lt;</a:t>
            </a:r>
            <a:r>
              <a:rPr lang="en-US" altLang="ja-JP" sz="14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Then, Else&gt; {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altLang="ja-JP" sz="140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type;</a:t>
            </a:r>
          </a:p>
          <a:p>
            <a:pPr>
              <a:buNone/>
            </a:pPr>
            <a:r>
              <a:rPr lang="en-US" altLang="ja-JP" sz="14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kumimoji="1" lang="en-US" altLang="ja-JP" sz="14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if_c&lt;true</a:t>
            </a:r>
            <a:r>
              <a:rPr lang="en-US" altLang="ja-JP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, int, char&gt;::type</a:t>
            </a:r>
          </a:p>
          <a:p>
            <a:pPr>
              <a:buNone/>
            </a:pPr>
            <a:r>
              <a:rPr kumimoji="1" lang="ja-JP" altLang="en-US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</a:t>
            </a:r>
            <a:r>
              <a:rPr kumimoji="1" lang="en-US" altLang="ja-JP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</a:p>
          <a:p>
            <a:pPr>
              <a:buNone/>
            </a:pPr>
            <a:endParaRPr lang="en-US" altLang="ja-JP" sz="140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kumimoji="1" lang="en-US" altLang="ja-JP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if_c&lt;false, int, char&gt;::type</a:t>
            </a:r>
          </a:p>
          <a:p>
            <a:pPr>
              <a:buNone/>
            </a:pPr>
            <a:r>
              <a:rPr lang="ja-JP" altLang="en-US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→ </a:t>
            </a:r>
            <a:r>
              <a:rPr lang="en-US" altLang="ja-JP" sz="14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char</a:t>
            </a:r>
            <a:endParaRPr kumimoji="1" lang="ja-JP" altLang="en-US" sz="140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2400" smtClean="0">
                <a:solidFill>
                  <a:schemeClr val="bg1"/>
                </a:solidFill>
              </a:rPr>
              <a:t>応用例</a:t>
            </a:r>
            <a:r>
              <a:rPr kumimoji="1" lang="en-US" altLang="ja-JP" sz="2400" smtClean="0">
                <a:solidFill>
                  <a:schemeClr val="bg1"/>
                </a:solidFill>
              </a:rPr>
              <a:t>2</a:t>
            </a:r>
            <a:r>
              <a:rPr kumimoji="1" lang="ja-JP" altLang="en-US" sz="2400" smtClean="0">
                <a:solidFill>
                  <a:schemeClr val="bg1"/>
                </a:solidFill>
              </a:rPr>
              <a:t> </a:t>
            </a:r>
            <a:r>
              <a:rPr kumimoji="1" lang="en-US" altLang="ja-JP" sz="2400" smtClean="0">
                <a:solidFill>
                  <a:schemeClr val="bg1"/>
                </a:solidFill>
              </a:rPr>
              <a:t>: </a:t>
            </a:r>
            <a:br>
              <a:rPr kumimoji="1" lang="en-US" altLang="ja-JP" sz="2400" smtClean="0">
                <a:solidFill>
                  <a:schemeClr val="bg1"/>
                </a:solidFill>
              </a:rPr>
            </a:br>
            <a:r>
              <a:rPr kumimoji="1" lang="en-US" altLang="ja-JP" sz="2400" smtClean="0">
                <a:solidFill>
                  <a:schemeClr val="bg1"/>
                </a:solidFill>
              </a:rPr>
              <a:t>  </a:t>
            </a:r>
            <a:r>
              <a:rPr kumimoji="1" lang="ja-JP" altLang="en-US" sz="2400" smtClean="0">
                <a:solidFill>
                  <a:schemeClr val="bg1"/>
                </a:solidFill>
              </a:rPr>
              <a:t>コンテナ</a:t>
            </a:r>
            <a:r>
              <a:rPr kumimoji="1" lang="en-US" altLang="ja-JP" sz="2400" smtClean="0">
                <a:solidFill>
                  <a:schemeClr val="bg1"/>
                </a:solidFill>
              </a:rPr>
              <a:t>/</a:t>
            </a:r>
            <a:r>
              <a:rPr kumimoji="1" lang="ja-JP" altLang="en-US" sz="2400" smtClean="0">
                <a:solidFill>
                  <a:schemeClr val="bg1"/>
                </a:solidFill>
              </a:rPr>
              <a:t>配列からイテレータ</a:t>
            </a:r>
            <a:r>
              <a:rPr kumimoji="1" lang="en-US" altLang="ja-JP" sz="2400" smtClean="0">
                <a:solidFill>
                  <a:schemeClr val="bg1"/>
                </a:solidFill>
              </a:rPr>
              <a:t>/</a:t>
            </a:r>
            <a:r>
              <a:rPr kumimoji="1" lang="ja-JP" altLang="en-US" sz="2400" smtClean="0">
                <a:solidFill>
                  <a:schemeClr val="bg1"/>
                </a:solidFill>
              </a:rPr>
              <a:t>ポインタの型を取り出す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21497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kumimoji="1"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Range&gt;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range_iterator 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       // </a:t>
            </a:r>
            <a:r>
              <a:rPr lang="ja-JP" altLang="en-US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配列以外だったら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Range::iterator</a:t>
            </a:r>
            <a:r>
              <a:rPr lang="ja-JP" altLang="en-US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型を返す</a:t>
            </a:r>
            <a:endParaRPr lang="en-US" altLang="ja-JP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altLang="ja-JP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typename Range::iterator 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type;</a:t>
            </a:r>
          </a:p>
          <a:p>
            <a:pPr>
              <a:buNone/>
            </a:pPr>
            <a:r>
              <a:rPr kumimoji="1"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kumimoji="1"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T, int N&gt;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range_iterator&lt;</a:t>
            </a:r>
            <a:r>
              <a:rPr lang="en-US" altLang="ja-JP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T[N]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 // </a:t>
            </a:r>
            <a:r>
              <a:rPr lang="ja-JP" altLang="en-US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配列だったら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T*</a:t>
            </a:r>
            <a:r>
              <a:rPr lang="ja-JP" altLang="en-US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型を返す</a:t>
            </a:r>
            <a:endParaRPr lang="en-US" altLang="ja-JP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altLang="ja-JP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T*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type;</a:t>
            </a:r>
          </a:p>
          <a:p>
            <a:pPr>
              <a:buNone/>
            </a:pPr>
            <a:r>
              <a:rPr kumimoji="1"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 &lt;class Range&gt;</a:t>
            </a:r>
          </a:p>
          <a:p>
            <a:pPr>
              <a:buNone/>
            </a:pPr>
            <a:r>
              <a:rPr kumimoji="1"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 foo(Range&amp; r)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altLang="ja-JP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typename range_iterator&lt;Range&gt;::type</a:t>
            </a:r>
            <a:r>
              <a:rPr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Iterator;</a:t>
            </a:r>
          </a:p>
          <a:p>
            <a:pPr>
              <a:buNone/>
            </a:pPr>
            <a:r>
              <a:rPr kumimoji="1" lang="en-US" altLang="ja-JP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altLang="ja-JP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kumimoji="1" lang="en-US" altLang="ja-JP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vector&lt;int&gt; v;</a:t>
            </a:r>
          </a:p>
          <a:p>
            <a:pPr>
              <a:buNone/>
            </a:pPr>
            <a:r>
              <a:rPr lang="en-US" altLang="ja-JP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 ar[3];</a:t>
            </a:r>
          </a:p>
          <a:p>
            <a:pPr>
              <a:buNone/>
            </a:pPr>
            <a:endParaRPr kumimoji="1" lang="en-US" altLang="ja-JP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foo(v);  // Iterator</a:t>
            </a:r>
            <a:r>
              <a:rPr lang="ja-JP" altLang="en-US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の型は</a:t>
            </a:r>
            <a:r>
              <a:rPr lang="en-US" altLang="ja-JP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vector&lt;int&gt;::iterator</a:t>
            </a:r>
            <a:r>
              <a:rPr lang="ja-JP" altLang="en-US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になる</a:t>
            </a:r>
            <a:endParaRPr lang="en-US" altLang="ja-JP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kumimoji="1" lang="en-US" altLang="ja-JP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foo(ar); // Iterator</a:t>
            </a:r>
            <a:r>
              <a:rPr kumimoji="1" lang="ja-JP" altLang="en-US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の型は</a:t>
            </a:r>
            <a:r>
              <a:rPr kumimoji="1" lang="en-US" altLang="ja-JP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int*</a:t>
            </a:r>
            <a:r>
              <a:rPr kumimoji="1" lang="ja-JP" altLang="en-US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になる</a:t>
            </a:r>
            <a:endParaRPr kumimoji="1" lang="ja-JP" altLang="en-US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436</Words>
  <Application>Microsoft Office PowerPoint</Application>
  <PresentationFormat>画面に合わせる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C++ テンプレートメタプログラミング</vt:lpstr>
      <vt:lpstr>はじめに</vt:lpstr>
      <vt:lpstr>メタ関数</vt:lpstr>
      <vt:lpstr>特殊化で型特性の判別と条件分岐</vt:lpstr>
      <vt:lpstr>部分特殊化で型特性の判別</vt:lpstr>
      <vt:lpstr>型を修飾する</vt:lpstr>
      <vt:lpstr>再帰テンプレート</vt:lpstr>
      <vt:lpstr>応用例1 : コンパイル時if文(型の選択)</vt:lpstr>
      <vt:lpstr>応用例2 :    コンテナ/配列からイテレータ/ポインタの型を取り出す</vt:lpstr>
      <vt:lpstr>応用例3：     型のシグニチャから部分的に型を抜き出す</vt:lpstr>
      <vt:lpstr>チューリング完全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C++で型レベルプログラミング</dc:title>
  <dc:creator> </dc:creator>
  <cp:lastModifiedBy> </cp:lastModifiedBy>
  <cp:revision>96</cp:revision>
  <dcterms:created xsi:type="dcterms:W3CDTF">2009-03-16T11:19:53Z</dcterms:created>
  <dcterms:modified xsi:type="dcterms:W3CDTF">2009-04-10T04:24:42Z</dcterms:modified>
</cp:coreProperties>
</file>