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92"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371483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2419173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187654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397190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300914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19875373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310886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398561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1096141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3458054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3645D41-305F-4227-93E2-D964ADFC3043}" type="datetimeFigureOut">
              <a:rPr kumimoji="1" lang="ja-JP" altLang="en-US" smtClean="0"/>
              <a:t>2012/8/9</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3001945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645D41-305F-4227-93E2-D964ADFC3043}" type="datetimeFigureOut">
              <a:rPr kumimoji="1" lang="ja-JP" altLang="en-US" smtClean="0"/>
              <a:t>2012/8/9</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8EDD63-3049-487B-AA7E-8E84642F4594}" type="slidenum">
              <a:rPr kumimoji="1" lang="ja-JP" altLang="en-US" smtClean="0"/>
              <a:t>‹#›</a:t>
            </a:fld>
            <a:endParaRPr kumimoji="1" lang="ja-JP" altLang="en-US"/>
          </a:p>
        </p:txBody>
      </p:sp>
    </p:spTree>
    <p:extLst>
      <p:ext uri="{BB962C8B-B14F-4D97-AF65-F5344CB8AC3E}">
        <p14:creationId xmlns:p14="http://schemas.microsoft.com/office/powerpoint/2010/main" val="4193498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628800"/>
            <a:ext cx="7772400" cy="1470025"/>
          </a:xfrm>
        </p:spPr>
        <p:txBody>
          <a:bodyPr/>
          <a:lstStyle/>
          <a:p>
            <a:r>
              <a:rPr lang="en-US" altLang="ja-JP" dirty="0"/>
              <a:t>Functional Reactive</a:t>
            </a:r>
            <a:br>
              <a:rPr lang="en-US" altLang="ja-JP" dirty="0"/>
            </a:br>
            <a:r>
              <a:rPr lang="en-US" altLang="ja-JP" dirty="0"/>
              <a:t>Programming (FRP)</a:t>
            </a:r>
            <a:endParaRPr kumimoji="1" lang="ja-JP" altLang="en-US" dirty="0"/>
          </a:p>
        </p:txBody>
      </p:sp>
      <p:sp>
        <p:nvSpPr>
          <p:cNvPr id="3" name="サブタイトル 2"/>
          <p:cNvSpPr>
            <a:spLocks noGrp="1"/>
          </p:cNvSpPr>
          <p:nvPr>
            <p:ph type="subTitle" idx="1"/>
          </p:nvPr>
        </p:nvSpPr>
        <p:spPr>
          <a:xfrm>
            <a:off x="1371600" y="3212976"/>
            <a:ext cx="6400800" cy="550912"/>
          </a:xfrm>
        </p:spPr>
        <p:txBody>
          <a:bodyPr>
            <a:normAutofit/>
          </a:bodyPr>
          <a:lstStyle/>
          <a:p>
            <a:r>
              <a:rPr lang="en-US" altLang="ja-JP" sz="2400" dirty="0">
                <a:solidFill>
                  <a:schemeClr val="tx1"/>
                </a:solidFill>
              </a:rPr>
              <a:t>with reactive-banana-0.6.0.0</a:t>
            </a:r>
            <a:endParaRPr kumimoji="1" lang="ja-JP" altLang="en-US" sz="2400" dirty="0">
              <a:solidFill>
                <a:schemeClr val="tx1"/>
              </a:solidFill>
            </a:endParaRPr>
          </a:p>
        </p:txBody>
      </p:sp>
      <p:sp>
        <p:nvSpPr>
          <p:cNvPr id="4" name="テキスト ボックス 3"/>
          <p:cNvSpPr txBox="1"/>
          <p:nvPr/>
        </p:nvSpPr>
        <p:spPr>
          <a:xfrm>
            <a:off x="3635896" y="5157192"/>
            <a:ext cx="1906612" cy="369332"/>
          </a:xfrm>
          <a:prstGeom prst="rect">
            <a:avLst/>
          </a:prstGeom>
          <a:noFill/>
        </p:spPr>
        <p:txBody>
          <a:bodyPr wrap="none" rtlCol="0">
            <a:spAutoFit/>
          </a:bodyPr>
          <a:lstStyle/>
          <a:p>
            <a:r>
              <a:rPr lang="en-US" altLang="ja-JP" dirty="0"/>
              <a:t>Heinrich </a:t>
            </a:r>
            <a:r>
              <a:rPr lang="en-US" altLang="ja-JP" dirty="0" err="1"/>
              <a:t>Apfelmus</a:t>
            </a:r>
            <a:endParaRPr kumimoji="1" lang="ja-JP" altLang="en-US" dirty="0"/>
          </a:p>
        </p:txBody>
      </p:sp>
      <p:sp>
        <p:nvSpPr>
          <p:cNvPr id="5" name="テキスト ボックス 4"/>
          <p:cNvSpPr txBox="1"/>
          <p:nvPr/>
        </p:nvSpPr>
        <p:spPr>
          <a:xfrm>
            <a:off x="3851920" y="6320582"/>
            <a:ext cx="4982133" cy="338554"/>
          </a:xfrm>
          <a:prstGeom prst="rect">
            <a:avLst/>
          </a:prstGeom>
          <a:noFill/>
        </p:spPr>
        <p:txBody>
          <a:bodyPr wrap="none" rtlCol="0">
            <a:spAutoFit/>
          </a:bodyPr>
          <a:lstStyle/>
          <a:p>
            <a:r>
              <a:rPr kumimoji="1" lang="en-US" altLang="ja-JP" sz="1600" dirty="0" smtClean="0"/>
              <a:t>Translated by Akira Takahashi (faithandbrave@gmail.com)</a:t>
            </a:r>
            <a:endParaRPr kumimoji="1" lang="ja-JP" altLang="en-US" sz="1600" dirty="0"/>
          </a:p>
        </p:txBody>
      </p:sp>
    </p:spTree>
    <p:extLst>
      <p:ext uri="{BB962C8B-B14F-4D97-AF65-F5344CB8AC3E}">
        <p14:creationId xmlns:p14="http://schemas.microsoft.com/office/powerpoint/2010/main" val="3789792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Event API</a:t>
            </a:r>
            <a:endParaRPr kumimoji="1" lang="ja-JP" altLang="en-US" dirty="0"/>
          </a:p>
        </p:txBody>
      </p:sp>
      <p:sp>
        <p:nvSpPr>
          <p:cNvPr id="4" name="テキスト ボックス 3"/>
          <p:cNvSpPr txBox="1"/>
          <p:nvPr/>
        </p:nvSpPr>
        <p:spPr>
          <a:xfrm>
            <a:off x="975465" y="1556792"/>
            <a:ext cx="5252720" cy="461665"/>
          </a:xfrm>
          <a:prstGeom prst="rect">
            <a:avLst/>
          </a:prstGeom>
          <a:solidFill>
            <a:srgbClr val="00B050"/>
          </a:solidFill>
        </p:spPr>
        <p:txBody>
          <a:bodyPr wrap="square" rtlCol="0">
            <a:spAutoFit/>
          </a:bodyPr>
          <a:lstStyle/>
          <a:p>
            <a:r>
              <a:rPr lang="en-US" altLang="ja-JP" sz="2400" dirty="0" smtClean="0">
                <a:latin typeface="VL ゴシック" pitchFamily="49" charset="-128"/>
                <a:ea typeface="VL ゴシック" pitchFamily="49" charset="-128"/>
              </a:rPr>
              <a:t>Instance </a:t>
            </a:r>
            <a:r>
              <a:rPr lang="en-US" altLang="ja-JP" sz="2400" dirty="0" err="1" smtClean="0">
                <a:latin typeface="VL ゴシック" pitchFamily="49" charset="-128"/>
                <a:ea typeface="VL ゴシック" pitchFamily="49" charset="-128"/>
              </a:rPr>
              <a:t>Functor</a:t>
            </a:r>
            <a:r>
              <a:rPr lang="en-US" altLang="ja-JP" sz="2400" dirty="0" smtClean="0">
                <a:latin typeface="VL ゴシック" pitchFamily="49" charset="-128"/>
                <a:ea typeface="VL ゴシック" pitchFamily="49" charset="-128"/>
              </a:rPr>
              <a:t> Event</a:t>
            </a:r>
            <a:endParaRPr kumimoji="1" lang="en-US" altLang="ja-JP" sz="2400" dirty="0" smtClean="0">
              <a:latin typeface="VL ゴシック" pitchFamily="49" charset="-128"/>
              <a:ea typeface="VL ゴシック" pitchFamily="49" charset="-128"/>
            </a:endParaRPr>
          </a:p>
        </p:txBody>
      </p:sp>
      <p:sp>
        <p:nvSpPr>
          <p:cNvPr id="5" name="テキスト ボックス 4"/>
          <p:cNvSpPr txBox="1"/>
          <p:nvPr/>
        </p:nvSpPr>
        <p:spPr>
          <a:xfrm>
            <a:off x="6448073" y="1556792"/>
            <a:ext cx="1261884" cy="461665"/>
          </a:xfrm>
          <a:prstGeom prst="rect">
            <a:avLst/>
          </a:prstGeom>
          <a:noFill/>
        </p:spPr>
        <p:txBody>
          <a:bodyPr wrap="none" rtlCol="0">
            <a:spAutoFit/>
          </a:bodyPr>
          <a:lstStyle/>
          <a:p>
            <a:r>
              <a:rPr kumimoji="1" lang="en-US" altLang="ja-JP" sz="2400" dirty="0" err="1" smtClean="0">
                <a:latin typeface="VL ゴシック" pitchFamily="49" charset="-128"/>
                <a:ea typeface="VL ゴシック" pitchFamily="49" charset="-128"/>
              </a:rPr>
              <a:t>Functor</a:t>
            </a:r>
            <a:endParaRPr kumimoji="1" lang="ja-JP" altLang="en-US" sz="2400" dirty="0">
              <a:latin typeface="VL ゴシック" pitchFamily="49" charset="-128"/>
              <a:ea typeface="VL ゴシック" pitchFamily="49" charset="-128"/>
            </a:endParaRPr>
          </a:p>
        </p:txBody>
      </p:sp>
      <p:sp>
        <p:nvSpPr>
          <p:cNvPr id="6" name="テキスト ボックス 5"/>
          <p:cNvSpPr txBox="1"/>
          <p:nvPr/>
        </p:nvSpPr>
        <p:spPr>
          <a:xfrm>
            <a:off x="971599" y="2348880"/>
            <a:ext cx="5256585" cy="3416320"/>
          </a:xfrm>
          <a:prstGeom prst="rect">
            <a:avLst/>
          </a:prstGeom>
          <a:solidFill>
            <a:srgbClr val="00B050"/>
          </a:solidFill>
        </p:spPr>
        <p:txBody>
          <a:bodyPr wrap="square" rtlCol="0">
            <a:spAutoFit/>
          </a:bodyPr>
          <a:lstStyle/>
          <a:p>
            <a:r>
              <a:rPr lang="en-US" altLang="ja-JP" sz="2400" dirty="0">
                <a:latin typeface="VL ゴシック" pitchFamily="49" charset="-128"/>
                <a:ea typeface="VL ゴシック" pitchFamily="49" charset="-128"/>
              </a:rPr>
              <a:t>never </a:t>
            </a:r>
            <a:r>
              <a:rPr lang="en-US" altLang="ja-JP" sz="2400" dirty="0" smtClean="0">
                <a:latin typeface="VL ゴシック" pitchFamily="49" charset="-128"/>
                <a:ea typeface="VL ゴシック" pitchFamily="49" charset="-128"/>
              </a:rPr>
              <a:t>    :: </a:t>
            </a:r>
            <a:r>
              <a:rPr lang="en-US" altLang="ja-JP" sz="2400" dirty="0">
                <a:latin typeface="VL ゴシック" pitchFamily="49" charset="-128"/>
                <a:ea typeface="VL ゴシック" pitchFamily="49" charset="-128"/>
              </a:rPr>
              <a:t>Event a</a:t>
            </a:r>
          </a:p>
          <a:p>
            <a:r>
              <a:rPr lang="en-US" altLang="ja-JP" sz="2400" dirty="0" err="1">
                <a:latin typeface="VL ゴシック" pitchFamily="49" charset="-128"/>
                <a:ea typeface="VL ゴシック" pitchFamily="49" charset="-128"/>
              </a:rPr>
              <a:t>unionWith</a:t>
            </a:r>
            <a:r>
              <a:rPr lang="en-US" altLang="ja-JP" sz="2400" dirty="0">
                <a:latin typeface="VL ゴシック" pitchFamily="49" charset="-128"/>
                <a:ea typeface="VL ゴシック" pitchFamily="49" charset="-128"/>
              </a:rPr>
              <a:t> :: (a -&gt; a -&gt; a)</a:t>
            </a:r>
          </a:p>
          <a:p>
            <a:r>
              <a:rPr lang="en-US" altLang="ja-JP" sz="2400" dirty="0" smtClean="0">
                <a:latin typeface="VL ゴシック" pitchFamily="49" charset="-128"/>
                <a:ea typeface="VL ゴシック" pitchFamily="49" charset="-128"/>
              </a:rPr>
              <a:t> -&gt; </a:t>
            </a:r>
            <a:r>
              <a:rPr lang="en-US" altLang="ja-JP" sz="2400" dirty="0">
                <a:latin typeface="VL ゴシック" pitchFamily="49" charset="-128"/>
                <a:ea typeface="VL ゴシック" pitchFamily="49" charset="-128"/>
              </a:rPr>
              <a:t>Event a -&gt; Event a -&gt; Event </a:t>
            </a:r>
            <a:r>
              <a:rPr lang="en-US" altLang="ja-JP" sz="2400" dirty="0" smtClean="0">
                <a:latin typeface="VL ゴシック" pitchFamily="49" charset="-128"/>
                <a:ea typeface="VL ゴシック" pitchFamily="49" charset="-128"/>
              </a:rPr>
              <a:t>a</a:t>
            </a:r>
          </a:p>
          <a:p>
            <a:endParaRPr lang="en-US" altLang="ja-JP" sz="2400" dirty="0">
              <a:latin typeface="VL ゴシック" pitchFamily="49" charset="-128"/>
              <a:ea typeface="VL ゴシック" pitchFamily="49" charset="-128"/>
            </a:endParaRPr>
          </a:p>
          <a:p>
            <a:r>
              <a:rPr lang="en-US" altLang="ja-JP" sz="2400" dirty="0" err="1">
                <a:latin typeface="VL ゴシック" pitchFamily="49" charset="-128"/>
                <a:ea typeface="VL ゴシック" pitchFamily="49" charset="-128"/>
              </a:rPr>
              <a:t>filterE</a:t>
            </a:r>
            <a:r>
              <a:rPr lang="en-US" altLang="ja-JP" sz="2400" dirty="0">
                <a:latin typeface="VL ゴシック" pitchFamily="49" charset="-128"/>
                <a:ea typeface="VL ゴシック" pitchFamily="49" charset="-128"/>
              </a:rPr>
              <a:t> :: (a -&gt; </a:t>
            </a:r>
            <a:r>
              <a:rPr lang="en-US" altLang="ja-JP" sz="2400" dirty="0" err="1">
                <a:latin typeface="VL ゴシック" pitchFamily="49" charset="-128"/>
                <a:ea typeface="VL ゴシック" pitchFamily="49" charset="-128"/>
              </a:rPr>
              <a:t>Bool</a:t>
            </a:r>
            <a:r>
              <a:rPr lang="en-US" altLang="ja-JP" sz="2400" dirty="0">
                <a:latin typeface="VL ゴシック" pitchFamily="49" charset="-128"/>
                <a:ea typeface="VL ゴシック" pitchFamily="49" charset="-128"/>
              </a:rPr>
              <a:t>)</a:t>
            </a:r>
          </a:p>
          <a:p>
            <a:r>
              <a:rPr lang="en-US" altLang="ja-JP" sz="2400" dirty="0" smtClean="0">
                <a:latin typeface="VL ゴシック" pitchFamily="49" charset="-128"/>
                <a:ea typeface="VL ゴシック" pitchFamily="49" charset="-128"/>
              </a:rPr>
              <a:t> -&gt; </a:t>
            </a:r>
            <a:r>
              <a:rPr lang="en-US" altLang="ja-JP" sz="2400" dirty="0">
                <a:latin typeface="VL ゴシック" pitchFamily="49" charset="-128"/>
                <a:ea typeface="VL ゴシック" pitchFamily="49" charset="-128"/>
              </a:rPr>
              <a:t>Event a -&gt; Event </a:t>
            </a:r>
            <a:r>
              <a:rPr lang="en-US" altLang="ja-JP" sz="2400" dirty="0" smtClean="0">
                <a:latin typeface="VL ゴシック" pitchFamily="49" charset="-128"/>
                <a:ea typeface="VL ゴシック" pitchFamily="49" charset="-128"/>
              </a:rPr>
              <a:t>a</a:t>
            </a:r>
          </a:p>
          <a:p>
            <a:endParaRPr lang="en-US" altLang="ja-JP" sz="2400" dirty="0">
              <a:latin typeface="VL ゴシック" pitchFamily="49" charset="-128"/>
              <a:ea typeface="VL ゴシック" pitchFamily="49" charset="-128"/>
            </a:endParaRPr>
          </a:p>
          <a:p>
            <a:r>
              <a:rPr lang="en-US" altLang="ja-JP" sz="2400" dirty="0" err="1">
                <a:latin typeface="VL ゴシック" pitchFamily="49" charset="-128"/>
                <a:ea typeface="VL ゴシック" pitchFamily="49" charset="-128"/>
              </a:rPr>
              <a:t>accumE</a:t>
            </a:r>
            <a:r>
              <a:rPr lang="en-US" altLang="ja-JP" sz="2400" dirty="0">
                <a:latin typeface="VL ゴシック" pitchFamily="49" charset="-128"/>
                <a:ea typeface="VL ゴシック" pitchFamily="49" charset="-128"/>
              </a:rPr>
              <a:t> :: a -&gt; Event (a -&gt; a)</a:t>
            </a:r>
          </a:p>
          <a:p>
            <a:r>
              <a:rPr lang="en-US" altLang="ja-JP" sz="2400" dirty="0" smtClean="0">
                <a:latin typeface="VL ゴシック" pitchFamily="49" charset="-128"/>
                <a:ea typeface="VL ゴシック" pitchFamily="49" charset="-128"/>
              </a:rPr>
              <a:t> -&gt; </a:t>
            </a:r>
            <a:r>
              <a:rPr lang="en-US" altLang="ja-JP" sz="2400" dirty="0">
                <a:latin typeface="VL ゴシック" pitchFamily="49" charset="-128"/>
                <a:ea typeface="VL ゴシック" pitchFamily="49" charset="-128"/>
              </a:rPr>
              <a:t>Event a</a:t>
            </a:r>
            <a:endParaRPr kumimoji="1" lang="en-US" altLang="ja-JP" sz="2400" dirty="0" smtClean="0">
              <a:latin typeface="VL ゴシック" pitchFamily="49" charset="-128"/>
              <a:ea typeface="VL ゴシック" pitchFamily="49" charset="-128"/>
            </a:endParaRPr>
          </a:p>
        </p:txBody>
      </p:sp>
      <p:sp>
        <p:nvSpPr>
          <p:cNvPr id="7" name="テキスト ボックス 6"/>
          <p:cNvSpPr txBox="1"/>
          <p:nvPr/>
        </p:nvSpPr>
        <p:spPr>
          <a:xfrm>
            <a:off x="6478468" y="2348880"/>
            <a:ext cx="1261884" cy="1200329"/>
          </a:xfrm>
          <a:prstGeom prst="rect">
            <a:avLst/>
          </a:prstGeom>
          <a:noFill/>
        </p:spPr>
        <p:txBody>
          <a:bodyPr wrap="none" rtlCol="0">
            <a:spAutoFit/>
          </a:bodyPr>
          <a:lstStyle/>
          <a:p>
            <a:pPr algn="ctr"/>
            <a:r>
              <a:rPr kumimoji="1" lang="en-US" altLang="ja-JP" sz="2400" dirty="0" smtClean="0">
                <a:latin typeface="VL ゴシック" pitchFamily="49" charset="-128"/>
                <a:ea typeface="VL ゴシック" pitchFamily="49" charset="-128"/>
              </a:rPr>
              <a:t>List</a:t>
            </a:r>
          </a:p>
          <a:p>
            <a:pPr algn="ctr"/>
            <a:r>
              <a:rPr lang="en-US" altLang="ja-JP" sz="2400" dirty="0" smtClean="0">
                <a:latin typeface="VL ゴシック" pitchFamily="49" charset="-128"/>
                <a:ea typeface="VL ゴシック" pitchFamily="49" charset="-128"/>
              </a:rPr>
              <a:t>[]</a:t>
            </a:r>
          </a:p>
          <a:p>
            <a:pPr algn="ctr"/>
            <a:r>
              <a:rPr kumimoji="1" lang="en-US" altLang="ja-JP" sz="2400" dirty="0" err="1" smtClean="0">
                <a:latin typeface="VL ゴシック" pitchFamily="49" charset="-128"/>
                <a:ea typeface="VL ゴシック" pitchFamily="49" charset="-128"/>
              </a:rPr>
              <a:t>zipWith</a:t>
            </a:r>
            <a:endParaRPr kumimoji="1" lang="ja-JP" altLang="en-US" sz="2400" dirty="0">
              <a:latin typeface="VL ゴシック" pitchFamily="49" charset="-128"/>
              <a:ea typeface="VL ゴシック" pitchFamily="49" charset="-128"/>
            </a:endParaRPr>
          </a:p>
        </p:txBody>
      </p:sp>
      <p:sp>
        <p:nvSpPr>
          <p:cNvPr id="8" name="テキスト ボックス 7"/>
          <p:cNvSpPr txBox="1"/>
          <p:nvPr/>
        </p:nvSpPr>
        <p:spPr>
          <a:xfrm>
            <a:off x="0" y="6239053"/>
            <a:ext cx="9144000" cy="646331"/>
          </a:xfrm>
          <a:prstGeom prst="rect">
            <a:avLst/>
          </a:prstGeom>
          <a:noFill/>
          <a:ln>
            <a:solidFill>
              <a:schemeClr val="dk1">
                <a:shade val="95000"/>
                <a:satMod val="105000"/>
              </a:schemeClr>
            </a:solidFill>
          </a:ln>
        </p:spPr>
        <p:txBody>
          <a:bodyPr wrap="square" rtlCol="0">
            <a:spAutoFit/>
          </a:bodyPr>
          <a:lstStyle/>
          <a:p>
            <a:r>
              <a:rPr lang="ja-JP" altLang="en-US" dirty="0"/>
              <a:t>どのようにしてプログラム</a:t>
            </a:r>
            <a:r>
              <a:rPr lang="ja-JP" altLang="en-US" dirty="0" smtClean="0"/>
              <a:t>で</a:t>
            </a:r>
            <a:r>
              <a:rPr lang="en-US" altLang="ja-JP" dirty="0" smtClean="0"/>
              <a:t>Event</a:t>
            </a:r>
            <a:r>
              <a:rPr lang="ja-JP" altLang="en-US" dirty="0" smtClean="0"/>
              <a:t>を</a:t>
            </a:r>
            <a:r>
              <a:rPr lang="ja-JP" altLang="en-US" dirty="0"/>
              <a:t>使用するか</a:t>
            </a:r>
            <a:r>
              <a:rPr lang="ja-JP" altLang="en-US" dirty="0" smtClean="0"/>
              <a:t>？</a:t>
            </a:r>
            <a:endParaRPr lang="en-US" altLang="ja-JP" dirty="0" smtClean="0"/>
          </a:p>
          <a:p>
            <a:r>
              <a:rPr lang="en-US" altLang="ja-JP" dirty="0" smtClean="0"/>
              <a:t>Event API</a:t>
            </a:r>
            <a:r>
              <a:rPr lang="ja-JP" altLang="en-US" dirty="0" smtClean="0"/>
              <a:t>はもう少し手がこん</a:t>
            </a:r>
            <a:r>
              <a:rPr lang="ja-JP" altLang="en-US" dirty="0" err="1" smtClean="0"/>
              <a:t>て</a:t>
            </a:r>
            <a:r>
              <a:rPr lang="ja-JP" altLang="en-US" dirty="0" smtClean="0"/>
              <a:t>いますが、リスト操作に密接に関係している。</a:t>
            </a:r>
            <a:endParaRPr lang="en-US" altLang="ja-JP" dirty="0"/>
          </a:p>
        </p:txBody>
      </p:sp>
      <p:sp>
        <p:nvSpPr>
          <p:cNvPr id="11" name="テキスト ボックス 10"/>
          <p:cNvSpPr txBox="1"/>
          <p:nvPr/>
        </p:nvSpPr>
        <p:spPr>
          <a:xfrm>
            <a:off x="6560348" y="3861048"/>
            <a:ext cx="1107996" cy="461665"/>
          </a:xfrm>
          <a:prstGeom prst="rect">
            <a:avLst/>
          </a:prstGeom>
          <a:noFill/>
        </p:spPr>
        <p:txBody>
          <a:bodyPr wrap="none" rtlCol="0">
            <a:spAutoFit/>
          </a:bodyPr>
          <a:lstStyle/>
          <a:p>
            <a:r>
              <a:rPr kumimoji="1" lang="en-US" altLang="ja-JP" sz="2400" dirty="0" smtClean="0">
                <a:latin typeface="VL ゴシック" pitchFamily="49" charset="-128"/>
                <a:ea typeface="VL ゴシック" pitchFamily="49" charset="-128"/>
              </a:rPr>
              <a:t>filter</a:t>
            </a:r>
            <a:endParaRPr kumimoji="1" lang="ja-JP" altLang="en-US" sz="2400" dirty="0">
              <a:latin typeface="VL ゴシック" pitchFamily="49" charset="-128"/>
              <a:ea typeface="VL ゴシック" pitchFamily="49" charset="-128"/>
            </a:endParaRPr>
          </a:p>
        </p:txBody>
      </p:sp>
      <p:sp>
        <p:nvSpPr>
          <p:cNvPr id="12" name="テキスト ボックス 11"/>
          <p:cNvSpPr txBox="1"/>
          <p:nvPr/>
        </p:nvSpPr>
        <p:spPr>
          <a:xfrm>
            <a:off x="6714237" y="5055567"/>
            <a:ext cx="954107" cy="461665"/>
          </a:xfrm>
          <a:prstGeom prst="rect">
            <a:avLst/>
          </a:prstGeom>
          <a:noFill/>
        </p:spPr>
        <p:txBody>
          <a:bodyPr wrap="none" rtlCol="0">
            <a:spAutoFit/>
          </a:bodyPr>
          <a:lstStyle/>
          <a:p>
            <a:r>
              <a:rPr kumimoji="1" lang="en-US" altLang="ja-JP" sz="2400" dirty="0" err="1" smtClean="0">
                <a:latin typeface="VL ゴシック" pitchFamily="49" charset="-128"/>
                <a:ea typeface="VL ゴシック" pitchFamily="49" charset="-128"/>
              </a:rPr>
              <a:t>scanl</a:t>
            </a:r>
            <a:endParaRPr kumimoji="1" lang="ja-JP" altLang="en-US" sz="2400" dirty="0">
              <a:latin typeface="VL ゴシック" pitchFamily="49" charset="-128"/>
              <a:ea typeface="VL ゴシック" pitchFamily="49" charset="-128"/>
            </a:endParaRPr>
          </a:p>
        </p:txBody>
      </p:sp>
    </p:spTree>
    <p:extLst>
      <p:ext uri="{BB962C8B-B14F-4D97-AF65-F5344CB8AC3E}">
        <p14:creationId xmlns:p14="http://schemas.microsoft.com/office/powerpoint/2010/main" val="3863345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Event API</a:t>
            </a:r>
            <a:endParaRPr kumimoji="1" lang="ja-JP" altLang="en-US" dirty="0"/>
          </a:p>
        </p:txBody>
      </p:sp>
      <p:sp>
        <p:nvSpPr>
          <p:cNvPr id="4" name="テキスト ボックス 3"/>
          <p:cNvSpPr txBox="1"/>
          <p:nvPr/>
        </p:nvSpPr>
        <p:spPr>
          <a:xfrm>
            <a:off x="5313240" y="2636912"/>
            <a:ext cx="2448272" cy="461665"/>
          </a:xfrm>
          <a:prstGeom prst="rect">
            <a:avLst/>
          </a:prstGeom>
          <a:solidFill>
            <a:srgbClr val="00B050"/>
          </a:solidFill>
        </p:spPr>
        <p:txBody>
          <a:bodyPr wrap="square" rtlCol="0">
            <a:spAutoFit/>
          </a:bodyPr>
          <a:lstStyle/>
          <a:p>
            <a:r>
              <a:rPr kumimoji="1" lang="en-US" altLang="ja-JP" sz="2400" dirty="0" err="1" smtClean="0">
                <a:latin typeface="VL ゴシック" pitchFamily="49" charset="-128"/>
                <a:ea typeface="VL ゴシック" pitchFamily="49" charset="-128"/>
              </a:rPr>
              <a:t>filterE</a:t>
            </a:r>
            <a:r>
              <a:rPr kumimoji="1" lang="en-US" altLang="ja-JP" sz="2400" dirty="0" smtClean="0">
                <a:latin typeface="VL ゴシック" pitchFamily="49" charset="-128"/>
                <a:ea typeface="VL ゴシック" pitchFamily="49" charset="-128"/>
              </a:rPr>
              <a:t> (&gt;5) x</a:t>
            </a:r>
          </a:p>
        </p:txBody>
      </p:sp>
      <p:cxnSp>
        <p:nvCxnSpPr>
          <p:cNvPr id="7" name="直線矢印コネクタ 6"/>
          <p:cNvCxnSpPr/>
          <p:nvPr/>
        </p:nvCxnSpPr>
        <p:spPr>
          <a:xfrm flipV="1">
            <a:off x="611560" y="3933056"/>
            <a:ext cx="0" cy="15841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611560" y="5517232"/>
            <a:ext cx="252028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392044" y="3424354"/>
            <a:ext cx="439031" cy="369332"/>
          </a:xfrm>
          <a:prstGeom prst="rect">
            <a:avLst/>
          </a:prstGeom>
          <a:noFill/>
        </p:spPr>
        <p:txBody>
          <a:bodyPr wrap="none" rtlCol="0">
            <a:spAutoFit/>
          </a:bodyPr>
          <a:lstStyle/>
          <a:p>
            <a:r>
              <a:rPr kumimoji="1" lang="en-US" altLang="ja-JP" dirty="0" err="1" smtClean="0"/>
              <a:t>Int</a:t>
            </a:r>
            <a:endParaRPr kumimoji="1" lang="ja-JP" altLang="en-US" dirty="0"/>
          </a:p>
        </p:txBody>
      </p:sp>
      <p:sp>
        <p:nvSpPr>
          <p:cNvPr id="10" name="テキスト ボックス 9"/>
          <p:cNvSpPr txBox="1"/>
          <p:nvPr/>
        </p:nvSpPr>
        <p:spPr>
          <a:xfrm>
            <a:off x="3203848" y="5332566"/>
            <a:ext cx="1305165" cy="369332"/>
          </a:xfrm>
          <a:prstGeom prst="rect">
            <a:avLst/>
          </a:prstGeom>
          <a:noFill/>
        </p:spPr>
        <p:txBody>
          <a:bodyPr wrap="none" rtlCol="0">
            <a:spAutoFit/>
          </a:bodyPr>
          <a:lstStyle/>
          <a:p>
            <a:r>
              <a:rPr kumimoji="1" lang="en-US" altLang="ja-JP" dirty="0" smtClean="0"/>
              <a:t>Time (</a:t>
            </a:r>
            <a:r>
              <a:rPr kumimoji="1" lang="ja-JP" altLang="en-US" dirty="0" smtClean="0"/>
              <a:t>時間</a:t>
            </a:r>
            <a:r>
              <a:rPr kumimoji="1" lang="en-US" altLang="ja-JP" dirty="0" smtClean="0"/>
              <a:t>)</a:t>
            </a:r>
            <a:endParaRPr kumimoji="1" lang="ja-JP" altLang="en-US" dirty="0"/>
          </a:p>
        </p:txBody>
      </p:sp>
      <p:sp>
        <p:nvSpPr>
          <p:cNvPr id="12" name="星 5 11"/>
          <p:cNvSpPr/>
          <p:nvPr/>
        </p:nvSpPr>
        <p:spPr>
          <a:xfrm>
            <a:off x="1475656" y="5157192"/>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5 13"/>
          <p:cNvSpPr/>
          <p:nvPr/>
        </p:nvSpPr>
        <p:spPr>
          <a:xfrm>
            <a:off x="1001781" y="5157192"/>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2297925" y="3933056"/>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1589491" y="4568884"/>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2297925" y="4365104"/>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0" y="6237312"/>
            <a:ext cx="9144000" cy="646331"/>
          </a:xfrm>
          <a:prstGeom prst="rect">
            <a:avLst/>
          </a:prstGeom>
          <a:noFill/>
          <a:ln>
            <a:solidFill>
              <a:schemeClr val="dk1">
                <a:shade val="95000"/>
                <a:satMod val="105000"/>
              </a:schemeClr>
            </a:solidFill>
          </a:ln>
        </p:spPr>
        <p:txBody>
          <a:bodyPr wrap="square" rtlCol="0">
            <a:spAutoFit/>
          </a:bodyPr>
          <a:lstStyle/>
          <a:p>
            <a:r>
              <a:rPr kumimoji="1" lang="ja-JP" altLang="en-US" dirty="0" smtClean="0"/>
              <a:t>例： </a:t>
            </a:r>
            <a:r>
              <a:rPr kumimoji="1" lang="en-US" altLang="ja-JP" dirty="0" err="1" smtClean="0"/>
              <a:t>filterE</a:t>
            </a:r>
            <a:endParaRPr kumimoji="1" lang="en-US" altLang="ja-JP" dirty="0" smtClean="0"/>
          </a:p>
          <a:p>
            <a:endParaRPr kumimoji="1" lang="ja-JP" altLang="en-US" dirty="0"/>
          </a:p>
        </p:txBody>
      </p:sp>
      <p:sp>
        <p:nvSpPr>
          <p:cNvPr id="20" name="テキスト ボックス 19"/>
          <p:cNvSpPr txBox="1"/>
          <p:nvPr/>
        </p:nvSpPr>
        <p:spPr>
          <a:xfrm>
            <a:off x="1396406" y="2729245"/>
            <a:ext cx="295274" cy="369332"/>
          </a:xfrm>
          <a:prstGeom prst="rect">
            <a:avLst/>
          </a:prstGeom>
          <a:solidFill>
            <a:srgbClr val="00B050"/>
          </a:solidFill>
        </p:spPr>
        <p:txBody>
          <a:bodyPr wrap="none" rtlCol="0">
            <a:spAutoFit/>
          </a:bodyPr>
          <a:lstStyle/>
          <a:p>
            <a:r>
              <a:rPr kumimoji="1" lang="en-US" altLang="ja-JP" dirty="0" smtClean="0"/>
              <a:t>x</a:t>
            </a:r>
            <a:endParaRPr kumimoji="1" lang="ja-JP" altLang="en-US" dirty="0"/>
          </a:p>
        </p:txBody>
      </p:sp>
      <p:cxnSp>
        <p:nvCxnSpPr>
          <p:cNvPr id="21" name="直線矢印コネクタ 20"/>
          <p:cNvCxnSpPr/>
          <p:nvPr/>
        </p:nvCxnSpPr>
        <p:spPr>
          <a:xfrm flipV="1">
            <a:off x="4851011" y="3937702"/>
            <a:ext cx="0" cy="15841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4851011" y="5521878"/>
            <a:ext cx="252028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631495" y="3429000"/>
            <a:ext cx="439031" cy="369332"/>
          </a:xfrm>
          <a:prstGeom prst="rect">
            <a:avLst/>
          </a:prstGeom>
          <a:noFill/>
        </p:spPr>
        <p:txBody>
          <a:bodyPr wrap="none" rtlCol="0">
            <a:spAutoFit/>
          </a:bodyPr>
          <a:lstStyle/>
          <a:p>
            <a:r>
              <a:rPr kumimoji="1" lang="en-US" altLang="ja-JP" dirty="0" err="1" smtClean="0"/>
              <a:t>Int</a:t>
            </a:r>
            <a:endParaRPr kumimoji="1" lang="ja-JP" altLang="en-US" dirty="0"/>
          </a:p>
        </p:txBody>
      </p:sp>
      <p:sp>
        <p:nvSpPr>
          <p:cNvPr id="24" name="テキスト ボックス 23"/>
          <p:cNvSpPr txBox="1"/>
          <p:nvPr/>
        </p:nvSpPr>
        <p:spPr>
          <a:xfrm>
            <a:off x="7659323" y="5337212"/>
            <a:ext cx="1305165" cy="369332"/>
          </a:xfrm>
          <a:prstGeom prst="rect">
            <a:avLst/>
          </a:prstGeom>
          <a:noFill/>
        </p:spPr>
        <p:txBody>
          <a:bodyPr wrap="none" rtlCol="0">
            <a:spAutoFit/>
          </a:bodyPr>
          <a:lstStyle/>
          <a:p>
            <a:r>
              <a:rPr kumimoji="1" lang="en-US" altLang="ja-JP" dirty="0" smtClean="0"/>
              <a:t>Time (</a:t>
            </a:r>
            <a:r>
              <a:rPr kumimoji="1" lang="ja-JP" altLang="en-US" dirty="0" smtClean="0"/>
              <a:t>時間</a:t>
            </a:r>
            <a:r>
              <a:rPr kumimoji="1" lang="en-US" altLang="ja-JP" dirty="0" smtClean="0"/>
              <a:t>)</a:t>
            </a:r>
            <a:endParaRPr kumimoji="1" lang="ja-JP" altLang="en-US" dirty="0"/>
          </a:p>
        </p:txBody>
      </p:sp>
      <p:sp>
        <p:nvSpPr>
          <p:cNvPr id="27" name="星 5 26"/>
          <p:cNvSpPr/>
          <p:nvPr/>
        </p:nvSpPr>
        <p:spPr>
          <a:xfrm>
            <a:off x="6537376" y="3937702"/>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星 5 27"/>
          <p:cNvSpPr/>
          <p:nvPr/>
        </p:nvSpPr>
        <p:spPr>
          <a:xfrm>
            <a:off x="5828942" y="4573530"/>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星 5 28"/>
          <p:cNvSpPr/>
          <p:nvPr/>
        </p:nvSpPr>
        <p:spPr>
          <a:xfrm>
            <a:off x="6537376" y="4369750"/>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7623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Event &amp; Behavior API</a:t>
            </a:r>
            <a:endParaRPr kumimoji="1" lang="ja-JP" altLang="en-US" dirty="0"/>
          </a:p>
        </p:txBody>
      </p:sp>
      <p:sp>
        <p:nvSpPr>
          <p:cNvPr id="18" name="テキスト ボックス 17"/>
          <p:cNvSpPr txBox="1"/>
          <p:nvPr/>
        </p:nvSpPr>
        <p:spPr>
          <a:xfrm>
            <a:off x="0" y="5949280"/>
            <a:ext cx="9144000" cy="923330"/>
          </a:xfrm>
          <a:prstGeom prst="rect">
            <a:avLst/>
          </a:prstGeom>
          <a:noFill/>
          <a:ln>
            <a:solidFill>
              <a:schemeClr val="dk1">
                <a:shade val="95000"/>
                <a:satMod val="105000"/>
              </a:schemeClr>
            </a:solidFill>
          </a:ln>
        </p:spPr>
        <p:txBody>
          <a:bodyPr wrap="square" rtlCol="0">
            <a:spAutoFit/>
          </a:bodyPr>
          <a:lstStyle/>
          <a:p>
            <a:r>
              <a:rPr kumimoji="1" lang="en-US" altLang="ja-JP" dirty="0" smtClean="0"/>
              <a:t>&lt;@&gt;</a:t>
            </a:r>
            <a:r>
              <a:rPr kumimoji="1" lang="ja-JP" altLang="en-US" dirty="0" smtClean="0"/>
              <a:t>演算子は「</a:t>
            </a:r>
            <a:r>
              <a:rPr kumimoji="1" lang="en-US" altLang="ja-JP" dirty="0" smtClean="0"/>
              <a:t>apply(</a:t>
            </a:r>
            <a:r>
              <a:rPr kumimoji="1" lang="ja-JP" altLang="en-US" dirty="0" smtClean="0"/>
              <a:t>適用</a:t>
            </a:r>
            <a:r>
              <a:rPr kumimoji="1" lang="en-US" altLang="ja-JP" dirty="0" smtClean="0"/>
              <a:t>)</a:t>
            </a:r>
            <a:r>
              <a:rPr kumimoji="1" lang="ja-JP" altLang="en-US" dirty="0" smtClean="0"/>
              <a:t>」と呼ばれ、イベントが発生する時系列関数を適用する。</a:t>
            </a:r>
            <a:endParaRPr kumimoji="1" lang="en-US" altLang="ja-JP" dirty="0" smtClean="0"/>
          </a:p>
          <a:p>
            <a:r>
              <a:rPr lang="ja-JP" altLang="en-US" dirty="0" smtClean="0"/>
              <a:t>その弟である</a:t>
            </a:r>
            <a:r>
              <a:rPr lang="en-US" altLang="ja-JP" dirty="0" smtClean="0"/>
              <a:t>&lt;@</a:t>
            </a:r>
            <a:r>
              <a:rPr lang="ja-JP" altLang="en-US" dirty="0" smtClean="0"/>
              <a:t>は、</a:t>
            </a:r>
            <a:r>
              <a:rPr lang="en-US" altLang="ja-JP" dirty="0" smtClean="0"/>
              <a:t>Behavior</a:t>
            </a:r>
            <a:r>
              <a:rPr lang="ja-JP" altLang="en-US" dirty="0" smtClean="0"/>
              <a:t>から</a:t>
            </a:r>
            <a:r>
              <a:rPr lang="ja-JP" altLang="en-US" dirty="0"/>
              <a:t>値</a:t>
            </a:r>
            <a:r>
              <a:rPr lang="ja-JP" altLang="en-US" dirty="0" smtClean="0"/>
              <a:t>を持つ</a:t>
            </a:r>
            <a:r>
              <a:rPr lang="en-US" altLang="ja-JP" dirty="0" smtClean="0"/>
              <a:t>Event</a:t>
            </a:r>
            <a:r>
              <a:rPr lang="ja-JP" altLang="en-US" dirty="0" smtClean="0"/>
              <a:t>をタグ付けする。これは</a:t>
            </a:r>
            <a:r>
              <a:rPr lang="en-US" altLang="ja-JP" dirty="0" err="1" smtClean="0"/>
              <a:t>Data.Functor</a:t>
            </a:r>
            <a:r>
              <a:rPr lang="ja-JP" altLang="en-US" dirty="0" smtClean="0"/>
              <a:t>の</a:t>
            </a:r>
            <a:r>
              <a:rPr lang="en-US" altLang="ja-JP" dirty="0" smtClean="0"/>
              <a:t>&lt;$</a:t>
            </a:r>
            <a:r>
              <a:rPr lang="ja-JP" altLang="en-US" dirty="0" smtClean="0"/>
              <a:t>演算子に似ている。</a:t>
            </a:r>
            <a:endParaRPr kumimoji="1" lang="ja-JP" altLang="en-US" dirty="0"/>
          </a:p>
        </p:txBody>
      </p:sp>
      <p:sp>
        <p:nvSpPr>
          <p:cNvPr id="25" name="テキスト ボックス 24"/>
          <p:cNvSpPr txBox="1"/>
          <p:nvPr/>
        </p:nvSpPr>
        <p:spPr>
          <a:xfrm>
            <a:off x="831075" y="1482215"/>
            <a:ext cx="6336704" cy="1938992"/>
          </a:xfrm>
          <a:prstGeom prst="rect">
            <a:avLst/>
          </a:prstGeom>
          <a:solidFill>
            <a:srgbClr val="00B050"/>
          </a:solidFill>
        </p:spPr>
        <p:txBody>
          <a:bodyPr wrap="square" rtlCol="0">
            <a:spAutoFit/>
          </a:bodyPr>
          <a:lstStyle/>
          <a:p>
            <a:r>
              <a:rPr lang="en-US" altLang="ja-JP" sz="2400" dirty="0">
                <a:latin typeface="VL ゴシック" pitchFamily="49" charset="-128"/>
                <a:ea typeface="VL ゴシック" pitchFamily="49" charset="-128"/>
              </a:rPr>
              <a:t>(&lt;@&gt;) :: Behavior (a -&gt; b)</a:t>
            </a:r>
          </a:p>
          <a:p>
            <a:r>
              <a:rPr lang="en-US" altLang="ja-JP" sz="2400" dirty="0" smtClean="0">
                <a:latin typeface="VL ゴシック" pitchFamily="49" charset="-128"/>
                <a:ea typeface="VL ゴシック" pitchFamily="49" charset="-128"/>
              </a:rPr>
              <a:t>      -&gt; </a:t>
            </a:r>
            <a:r>
              <a:rPr lang="en-US" altLang="ja-JP" sz="2400" dirty="0">
                <a:latin typeface="VL ゴシック" pitchFamily="49" charset="-128"/>
                <a:ea typeface="VL ゴシック" pitchFamily="49" charset="-128"/>
              </a:rPr>
              <a:t>Event a -&gt; Event </a:t>
            </a:r>
            <a:r>
              <a:rPr lang="en-US" altLang="ja-JP" sz="2400" dirty="0" smtClean="0">
                <a:latin typeface="VL ゴシック" pitchFamily="49" charset="-128"/>
                <a:ea typeface="VL ゴシック" pitchFamily="49" charset="-128"/>
              </a:rPr>
              <a:t>b</a:t>
            </a:r>
          </a:p>
          <a:p>
            <a:endParaRPr lang="en-US" altLang="ja-JP" sz="2400" dirty="0">
              <a:latin typeface="VL ゴシック" pitchFamily="49" charset="-128"/>
              <a:ea typeface="VL ゴシック" pitchFamily="49" charset="-128"/>
            </a:endParaRPr>
          </a:p>
          <a:p>
            <a:r>
              <a:rPr lang="en-US" altLang="ja-JP" sz="2400" dirty="0">
                <a:latin typeface="VL ゴシック" pitchFamily="49" charset="-128"/>
                <a:ea typeface="VL ゴシック" pitchFamily="49" charset="-128"/>
              </a:rPr>
              <a:t>(&lt;@) :: Behavior b</a:t>
            </a:r>
          </a:p>
          <a:p>
            <a:r>
              <a:rPr lang="en-US" altLang="ja-JP" sz="2400" dirty="0" smtClean="0">
                <a:latin typeface="VL ゴシック" pitchFamily="49" charset="-128"/>
                <a:ea typeface="VL ゴシック" pitchFamily="49" charset="-128"/>
              </a:rPr>
              <a:t>     -&gt; </a:t>
            </a:r>
            <a:r>
              <a:rPr lang="en-US" altLang="ja-JP" sz="2400" dirty="0">
                <a:latin typeface="VL ゴシック" pitchFamily="49" charset="-128"/>
                <a:ea typeface="VL ゴシック" pitchFamily="49" charset="-128"/>
              </a:rPr>
              <a:t>Event a -&gt; Event b</a:t>
            </a:r>
            <a:endParaRPr kumimoji="1" lang="en-US" altLang="ja-JP" sz="2400" dirty="0" smtClean="0">
              <a:latin typeface="VL ゴシック" pitchFamily="49" charset="-128"/>
              <a:ea typeface="VL ゴシック" pitchFamily="49" charset="-128"/>
            </a:endParaRPr>
          </a:p>
        </p:txBody>
      </p:sp>
      <p:sp>
        <p:nvSpPr>
          <p:cNvPr id="27" name="テキスト ボックス 26"/>
          <p:cNvSpPr txBox="1"/>
          <p:nvPr/>
        </p:nvSpPr>
        <p:spPr>
          <a:xfrm>
            <a:off x="7236296" y="2132856"/>
            <a:ext cx="1569660" cy="461665"/>
          </a:xfrm>
          <a:prstGeom prst="rect">
            <a:avLst/>
          </a:prstGeom>
          <a:noFill/>
        </p:spPr>
        <p:txBody>
          <a:bodyPr wrap="none" rtlCol="0">
            <a:spAutoFit/>
          </a:bodyPr>
          <a:lstStyle/>
          <a:p>
            <a:r>
              <a:rPr kumimoji="1" lang="ja-JP" altLang="en-US" sz="2400" dirty="0" smtClean="0">
                <a:latin typeface="VL ゴシック" pitchFamily="49" charset="-128"/>
                <a:ea typeface="VL ゴシック" pitchFamily="49" charset="-128"/>
              </a:rPr>
              <a:t>「</a:t>
            </a:r>
            <a:r>
              <a:rPr kumimoji="1" lang="en-US" altLang="ja-JP" sz="2400" dirty="0" smtClean="0">
                <a:latin typeface="VL ゴシック" pitchFamily="49" charset="-128"/>
                <a:ea typeface="VL ゴシック" pitchFamily="49" charset="-128"/>
              </a:rPr>
              <a:t>apply</a:t>
            </a:r>
            <a:r>
              <a:rPr kumimoji="1" lang="ja-JP" altLang="en-US" sz="2400" dirty="0" smtClean="0">
                <a:latin typeface="VL ゴシック" pitchFamily="49" charset="-128"/>
                <a:ea typeface="VL ゴシック" pitchFamily="49" charset="-128"/>
              </a:rPr>
              <a:t>」</a:t>
            </a:r>
            <a:endParaRPr kumimoji="1" lang="ja-JP" altLang="en-US" sz="2400" dirty="0">
              <a:latin typeface="VL ゴシック" pitchFamily="49" charset="-128"/>
              <a:ea typeface="VL ゴシック" pitchFamily="49" charset="-128"/>
            </a:endParaRPr>
          </a:p>
        </p:txBody>
      </p:sp>
    </p:spTree>
    <p:extLst>
      <p:ext uri="{BB962C8B-B14F-4D97-AF65-F5344CB8AC3E}">
        <p14:creationId xmlns:p14="http://schemas.microsoft.com/office/powerpoint/2010/main" val="2245731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Event &amp; Behavior API</a:t>
            </a:r>
            <a:endParaRPr kumimoji="1" lang="ja-JP" altLang="en-US" dirty="0"/>
          </a:p>
        </p:txBody>
      </p:sp>
      <p:sp>
        <p:nvSpPr>
          <p:cNvPr id="4" name="テキスト ボックス 3"/>
          <p:cNvSpPr txBox="1"/>
          <p:nvPr/>
        </p:nvSpPr>
        <p:spPr>
          <a:xfrm>
            <a:off x="5909971" y="1602661"/>
            <a:ext cx="338880" cy="369332"/>
          </a:xfrm>
          <a:prstGeom prst="rect">
            <a:avLst/>
          </a:prstGeom>
          <a:solidFill>
            <a:srgbClr val="00B050"/>
          </a:solidFill>
        </p:spPr>
        <p:txBody>
          <a:bodyPr wrap="square" rtlCol="0">
            <a:spAutoFit/>
          </a:bodyPr>
          <a:lstStyle/>
          <a:p>
            <a:r>
              <a:rPr kumimoji="1" lang="en-US" altLang="ja-JP" dirty="0" smtClean="0">
                <a:latin typeface="VL ゴシック" pitchFamily="49" charset="-128"/>
                <a:ea typeface="VL ゴシック" pitchFamily="49" charset="-128"/>
              </a:rPr>
              <a:t>e</a:t>
            </a:r>
          </a:p>
        </p:txBody>
      </p:sp>
      <p:cxnSp>
        <p:nvCxnSpPr>
          <p:cNvPr id="7" name="直線矢印コネクタ 6"/>
          <p:cNvCxnSpPr/>
          <p:nvPr/>
        </p:nvCxnSpPr>
        <p:spPr>
          <a:xfrm flipV="1">
            <a:off x="611560" y="1916832"/>
            <a:ext cx="0" cy="15841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611560" y="3501008"/>
            <a:ext cx="252028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3203848" y="3316342"/>
            <a:ext cx="649537" cy="369332"/>
          </a:xfrm>
          <a:prstGeom prst="rect">
            <a:avLst/>
          </a:prstGeom>
          <a:noFill/>
        </p:spPr>
        <p:txBody>
          <a:bodyPr wrap="none" rtlCol="0">
            <a:spAutoFit/>
          </a:bodyPr>
          <a:lstStyle/>
          <a:p>
            <a:r>
              <a:rPr kumimoji="1" lang="en-US" altLang="ja-JP" dirty="0" smtClean="0"/>
              <a:t>Time</a:t>
            </a:r>
            <a:endParaRPr kumimoji="1" lang="ja-JP" altLang="en-US" dirty="0"/>
          </a:p>
        </p:txBody>
      </p:sp>
      <p:sp>
        <p:nvSpPr>
          <p:cNvPr id="14" name="星 5 13"/>
          <p:cNvSpPr/>
          <p:nvPr/>
        </p:nvSpPr>
        <p:spPr>
          <a:xfrm>
            <a:off x="5322261" y="2780928"/>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5909971" y="2780928"/>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6906437" y="2780928"/>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0" y="6239053"/>
            <a:ext cx="9144000" cy="646331"/>
          </a:xfrm>
          <a:prstGeom prst="rect">
            <a:avLst/>
          </a:prstGeom>
          <a:noFill/>
          <a:ln>
            <a:solidFill>
              <a:schemeClr val="dk1">
                <a:shade val="95000"/>
                <a:satMod val="105000"/>
              </a:schemeClr>
            </a:solidFill>
          </a:ln>
        </p:spPr>
        <p:txBody>
          <a:bodyPr wrap="square" rtlCol="0">
            <a:spAutoFit/>
          </a:bodyPr>
          <a:lstStyle/>
          <a:p>
            <a:r>
              <a:rPr lang="en-US" altLang="ja-JP" dirty="0" smtClean="0"/>
              <a:t>&lt;@</a:t>
            </a:r>
            <a:r>
              <a:rPr lang="ja-JP" altLang="en-US" dirty="0" smtClean="0"/>
              <a:t>演算子の可視化</a:t>
            </a:r>
            <a:endParaRPr lang="en-US" altLang="ja-JP" dirty="0" smtClean="0"/>
          </a:p>
          <a:p>
            <a:endParaRPr kumimoji="1" lang="ja-JP" altLang="en-US" dirty="0"/>
          </a:p>
        </p:txBody>
      </p:sp>
      <p:sp>
        <p:nvSpPr>
          <p:cNvPr id="20" name="テキスト ボックス 19"/>
          <p:cNvSpPr txBox="1"/>
          <p:nvPr/>
        </p:nvSpPr>
        <p:spPr>
          <a:xfrm>
            <a:off x="1396406" y="1732166"/>
            <a:ext cx="306494" cy="369332"/>
          </a:xfrm>
          <a:prstGeom prst="rect">
            <a:avLst/>
          </a:prstGeom>
          <a:solidFill>
            <a:srgbClr val="00B050"/>
          </a:solidFill>
        </p:spPr>
        <p:txBody>
          <a:bodyPr wrap="none" rtlCol="0">
            <a:spAutoFit/>
          </a:bodyPr>
          <a:lstStyle/>
          <a:p>
            <a:r>
              <a:rPr kumimoji="1" lang="en-US" altLang="ja-JP" dirty="0" smtClean="0"/>
              <a:t>b</a:t>
            </a:r>
            <a:endParaRPr kumimoji="1" lang="ja-JP" altLang="en-US" dirty="0"/>
          </a:p>
        </p:txBody>
      </p:sp>
      <p:cxnSp>
        <p:nvCxnSpPr>
          <p:cNvPr id="21" name="直線矢印コネクタ 20"/>
          <p:cNvCxnSpPr/>
          <p:nvPr/>
        </p:nvCxnSpPr>
        <p:spPr>
          <a:xfrm flipV="1">
            <a:off x="4851011" y="1921478"/>
            <a:ext cx="0" cy="15841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4851011" y="3505654"/>
            <a:ext cx="252028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テキスト ボックス 22"/>
          <p:cNvSpPr txBox="1"/>
          <p:nvPr/>
        </p:nvSpPr>
        <p:spPr>
          <a:xfrm>
            <a:off x="4678318" y="1412776"/>
            <a:ext cx="325730" cy="369332"/>
          </a:xfrm>
          <a:prstGeom prst="rect">
            <a:avLst/>
          </a:prstGeom>
          <a:noFill/>
        </p:spPr>
        <p:txBody>
          <a:bodyPr wrap="none" rtlCol="0">
            <a:spAutoFit/>
          </a:bodyPr>
          <a:lstStyle/>
          <a:p>
            <a:r>
              <a:rPr kumimoji="1" lang="en-US" altLang="ja-JP" dirty="0" smtClean="0"/>
              <a:t>()</a:t>
            </a:r>
            <a:endParaRPr kumimoji="1" lang="ja-JP" altLang="en-US" dirty="0"/>
          </a:p>
        </p:txBody>
      </p:sp>
      <p:sp>
        <p:nvSpPr>
          <p:cNvPr id="24" name="テキスト ボックス 23"/>
          <p:cNvSpPr txBox="1"/>
          <p:nvPr/>
        </p:nvSpPr>
        <p:spPr>
          <a:xfrm>
            <a:off x="7524328" y="3320988"/>
            <a:ext cx="649537" cy="369332"/>
          </a:xfrm>
          <a:prstGeom prst="rect">
            <a:avLst/>
          </a:prstGeom>
          <a:noFill/>
        </p:spPr>
        <p:txBody>
          <a:bodyPr wrap="none" rtlCol="0">
            <a:spAutoFit/>
          </a:bodyPr>
          <a:lstStyle/>
          <a:p>
            <a:r>
              <a:rPr kumimoji="1" lang="en-US" altLang="ja-JP" dirty="0" smtClean="0"/>
              <a:t>Time</a:t>
            </a:r>
            <a:endParaRPr kumimoji="1" lang="ja-JP" altLang="en-US" dirty="0"/>
          </a:p>
        </p:txBody>
      </p:sp>
      <p:sp>
        <p:nvSpPr>
          <p:cNvPr id="35" name="フリーフォーム 34"/>
          <p:cNvSpPr/>
          <p:nvPr/>
        </p:nvSpPr>
        <p:spPr>
          <a:xfrm>
            <a:off x="622998" y="2232466"/>
            <a:ext cx="2331217" cy="1055076"/>
          </a:xfrm>
          <a:custGeom>
            <a:avLst/>
            <a:gdLst>
              <a:gd name="connsiteX0" fmla="*/ 0 w 2331217"/>
              <a:gd name="connsiteY0" fmla="*/ 0 h 1075173"/>
              <a:gd name="connsiteX1" fmla="*/ 522514 w 2331217"/>
              <a:gd name="connsiteY1" fmla="*/ 763675 h 1075173"/>
              <a:gd name="connsiteX2" fmla="*/ 2331217 w 2331217"/>
              <a:gd name="connsiteY2" fmla="*/ 1075173 h 1075173"/>
              <a:gd name="connsiteX0" fmla="*/ 0 w 2331217"/>
              <a:gd name="connsiteY0" fmla="*/ 0 h 1075173"/>
              <a:gd name="connsiteX1" fmla="*/ 723481 w 2331217"/>
              <a:gd name="connsiteY1" fmla="*/ 854110 h 1075173"/>
              <a:gd name="connsiteX2" fmla="*/ 2331217 w 2331217"/>
              <a:gd name="connsiteY2" fmla="*/ 1075173 h 1075173"/>
              <a:gd name="connsiteX0" fmla="*/ 0 w 2331217"/>
              <a:gd name="connsiteY0" fmla="*/ 0 h 1055076"/>
              <a:gd name="connsiteX1" fmla="*/ 723481 w 2331217"/>
              <a:gd name="connsiteY1" fmla="*/ 854110 h 1055076"/>
              <a:gd name="connsiteX2" fmla="*/ 2331217 w 2331217"/>
              <a:gd name="connsiteY2" fmla="*/ 1055076 h 1055076"/>
              <a:gd name="connsiteX0" fmla="*/ 0 w 2331217"/>
              <a:gd name="connsiteY0" fmla="*/ 0 h 1055076"/>
              <a:gd name="connsiteX1" fmla="*/ 723481 w 2331217"/>
              <a:gd name="connsiteY1" fmla="*/ 854110 h 1055076"/>
              <a:gd name="connsiteX2" fmla="*/ 2331217 w 2331217"/>
              <a:gd name="connsiteY2" fmla="*/ 1055076 h 1055076"/>
            </a:gdLst>
            <a:ahLst/>
            <a:cxnLst>
              <a:cxn ang="0">
                <a:pos x="connsiteX0" y="connsiteY0"/>
              </a:cxn>
              <a:cxn ang="0">
                <a:pos x="connsiteX1" y="connsiteY1"/>
              </a:cxn>
              <a:cxn ang="0">
                <a:pos x="connsiteX2" y="connsiteY2"/>
              </a:cxn>
            </a:cxnLst>
            <a:rect l="l" t="t" r="r" b="b"/>
            <a:pathLst>
              <a:path w="2331217" h="1055076">
                <a:moveTo>
                  <a:pt x="0" y="0"/>
                </a:moveTo>
                <a:cubicBezTo>
                  <a:pt x="66989" y="292239"/>
                  <a:pt x="334945" y="678264"/>
                  <a:pt x="723481" y="854110"/>
                </a:cubicBezTo>
                <a:cubicBezTo>
                  <a:pt x="1112017" y="1029956"/>
                  <a:pt x="2043164" y="1046702"/>
                  <a:pt x="2331217" y="105507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3655806" y="3761278"/>
            <a:ext cx="1185377" cy="461665"/>
          </a:xfrm>
          <a:prstGeom prst="rect">
            <a:avLst/>
          </a:prstGeom>
          <a:solidFill>
            <a:srgbClr val="00B050"/>
          </a:solidFill>
        </p:spPr>
        <p:txBody>
          <a:bodyPr wrap="square" rtlCol="0">
            <a:spAutoFit/>
          </a:bodyPr>
          <a:lstStyle/>
          <a:p>
            <a:r>
              <a:rPr kumimoji="1" lang="en-US" altLang="ja-JP" sz="2400" dirty="0" smtClean="0">
                <a:latin typeface="VL ゴシック" pitchFamily="49" charset="-128"/>
                <a:ea typeface="VL ゴシック" pitchFamily="49" charset="-128"/>
              </a:rPr>
              <a:t>b &lt;@ e</a:t>
            </a:r>
          </a:p>
        </p:txBody>
      </p:sp>
      <p:sp>
        <p:nvSpPr>
          <p:cNvPr id="37" name="星 5 36"/>
          <p:cNvSpPr/>
          <p:nvPr/>
        </p:nvSpPr>
        <p:spPr>
          <a:xfrm>
            <a:off x="3736620" y="5111896"/>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星 5 37"/>
          <p:cNvSpPr/>
          <p:nvPr/>
        </p:nvSpPr>
        <p:spPr>
          <a:xfrm>
            <a:off x="4283968" y="5445224"/>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星 5 38"/>
          <p:cNvSpPr/>
          <p:nvPr/>
        </p:nvSpPr>
        <p:spPr>
          <a:xfrm>
            <a:off x="5320796" y="5589240"/>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p:cNvCxnSpPr/>
          <p:nvPr/>
        </p:nvCxnSpPr>
        <p:spPr>
          <a:xfrm flipV="1">
            <a:off x="3265370" y="4252446"/>
            <a:ext cx="0" cy="1584176"/>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3265370" y="5836622"/>
            <a:ext cx="252028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a:off x="5938687" y="5651956"/>
            <a:ext cx="649537" cy="369332"/>
          </a:xfrm>
          <a:prstGeom prst="rect">
            <a:avLst/>
          </a:prstGeom>
          <a:noFill/>
        </p:spPr>
        <p:txBody>
          <a:bodyPr wrap="none" rtlCol="0">
            <a:spAutoFit/>
          </a:bodyPr>
          <a:lstStyle/>
          <a:p>
            <a:r>
              <a:rPr kumimoji="1" lang="en-US" altLang="ja-JP" dirty="0" smtClean="0"/>
              <a:t>Time</a:t>
            </a:r>
            <a:endParaRPr kumimoji="1" lang="ja-JP" altLang="en-US" dirty="0"/>
          </a:p>
        </p:txBody>
      </p:sp>
    </p:spTree>
    <p:extLst>
      <p:ext uri="{BB962C8B-B14F-4D97-AF65-F5344CB8AC3E}">
        <p14:creationId xmlns:p14="http://schemas.microsoft.com/office/powerpoint/2010/main" val="82486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Frameworks (GUI, ...)</a:t>
            </a:r>
            <a:endParaRPr kumimoji="1" lang="ja-JP" altLang="en-US" dirty="0"/>
          </a:p>
        </p:txBody>
      </p:sp>
      <p:sp>
        <p:nvSpPr>
          <p:cNvPr id="4" name="テキスト ボックス 3"/>
          <p:cNvSpPr txBox="1"/>
          <p:nvPr/>
        </p:nvSpPr>
        <p:spPr>
          <a:xfrm>
            <a:off x="2123727" y="1556792"/>
            <a:ext cx="4536505" cy="461665"/>
          </a:xfrm>
          <a:prstGeom prst="rect">
            <a:avLst/>
          </a:prstGeom>
          <a:solidFill>
            <a:srgbClr val="00B050"/>
          </a:solidFill>
        </p:spPr>
        <p:txBody>
          <a:bodyPr wrap="square" rtlCol="0">
            <a:spAutoFit/>
          </a:bodyPr>
          <a:lstStyle/>
          <a:p>
            <a:pPr algn="ctr"/>
            <a:r>
              <a:rPr lang="en-US" altLang="ja-JP" sz="2400" dirty="0"/>
              <a:t>data </a:t>
            </a:r>
            <a:r>
              <a:rPr lang="en-US" altLang="ja-JP" sz="2400" dirty="0" err="1"/>
              <a:t>NetworkDesctiption</a:t>
            </a:r>
            <a:r>
              <a:rPr lang="en-US" altLang="ja-JP" sz="2400" dirty="0"/>
              <a:t> t a</a:t>
            </a:r>
            <a:endParaRPr kumimoji="1" lang="en-US" altLang="ja-JP" sz="2400" dirty="0" smtClean="0">
              <a:latin typeface="VL ゴシック" pitchFamily="49" charset="-128"/>
              <a:ea typeface="VL ゴシック" pitchFamily="49" charset="-128"/>
            </a:endParaRPr>
          </a:p>
        </p:txBody>
      </p:sp>
      <p:sp>
        <p:nvSpPr>
          <p:cNvPr id="6" name="テキスト ボックス 5"/>
          <p:cNvSpPr txBox="1"/>
          <p:nvPr/>
        </p:nvSpPr>
        <p:spPr>
          <a:xfrm>
            <a:off x="755576" y="2348879"/>
            <a:ext cx="3168353" cy="461665"/>
          </a:xfrm>
          <a:prstGeom prst="rect">
            <a:avLst/>
          </a:prstGeom>
          <a:solidFill>
            <a:srgbClr val="00B050"/>
          </a:solidFill>
        </p:spPr>
        <p:txBody>
          <a:bodyPr wrap="square" rtlCol="0">
            <a:spAutoFit/>
          </a:bodyPr>
          <a:lstStyle/>
          <a:p>
            <a:r>
              <a:rPr lang="en-US" altLang="ja-JP" sz="2400" dirty="0" err="1">
                <a:latin typeface="VL ゴシック" pitchFamily="49" charset="-128"/>
                <a:ea typeface="VL ゴシック" pitchFamily="49" charset="-128"/>
              </a:rPr>
              <a:t>fromAddHandler</a:t>
            </a:r>
            <a:endParaRPr kumimoji="1" lang="en-US" altLang="ja-JP" sz="2400" dirty="0" smtClean="0">
              <a:latin typeface="VL ゴシック" pitchFamily="49" charset="-128"/>
              <a:ea typeface="VL ゴシック" pitchFamily="49" charset="-128"/>
            </a:endParaRPr>
          </a:p>
        </p:txBody>
      </p:sp>
      <p:sp>
        <p:nvSpPr>
          <p:cNvPr id="7" name="テキスト ボックス 6"/>
          <p:cNvSpPr txBox="1"/>
          <p:nvPr/>
        </p:nvSpPr>
        <p:spPr>
          <a:xfrm>
            <a:off x="4888736" y="2355934"/>
            <a:ext cx="2497480" cy="461665"/>
          </a:xfrm>
          <a:prstGeom prst="rect">
            <a:avLst/>
          </a:prstGeom>
          <a:noFill/>
        </p:spPr>
        <p:txBody>
          <a:bodyPr wrap="none" rtlCol="0">
            <a:spAutoFit/>
          </a:bodyPr>
          <a:lstStyle/>
          <a:p>
            <a:pPr algn="ctr"/>
            <a:r>
              <a:rPr lang="en-US" altLang="ja-JP" sz="2400" dirty="0"/>
              <a:t>Event</a:t>
            </a:r>
            <a:r>
              <a:rPr lang="ja-JP" altLang="en-US" sz="2400" dirty="0"/>
              <a:t>のインポート</a:t>
            </a:r>
            <a:endParaRPr kumimoji="1" lang="ja-JP" altLang="en-US" sz="2400" dirty="0">
              <a:latin typeface="VL ゴシック" pitchFamily="49" charset="-128"/>
              <a:ea typeface="VL ゴシック" pitchFamily="49" charset="-128"/>
            </a:endParaRPr>
          </a:p>
        </p:txBody>
      </p:sp>
      <p:sp>
        <p:nvSpPr>
          <p:cNvPr id="8" name="テキスト ボックス 7"/>
          <p:cNvSpPr txBox="1"/>
          <p:nvPr/>
        </p:nvSpPr>
        <p:spPr>
          <a:xfrm>
            <a:off x="-23778" y="5931277"/>
            <a:ext cx="9144000" cy="954107"/>
          </a:xfrm>
          <a:prstGeom prst="rect">
            <a:avLst/>
          </a:prstGeom>
          <a:noFill/>
          <a:ln>
            <a:solidFill>
              <a:schemeClr val="dk1">
                <a:shade val="95000"/>
                <a:satMod val="105000"/>
              </a:schemeClr>
            </a:solidFill>
          </a:ln>
        </p:spPr>
        <p:txBody>
          <a:bodyPr wrap="square" rtlCol="0">
            <a:spAutoFit/>
          </a:bodyPr>
          <a:lstStyle/>
          <a:p>
            <a:r>
              <a:rPr lang="ja-JP" altLang="en-US" sz="1400" dirty="0"/>
              <a:t>これまで説明した</a:t>
            </a:r>
            <a:r>
              <a:rPr lang="en-US" altLang="ja-JP" sz="1400" dirty="0"/>
              <a:t>API</a:t>
            </a:r>
            <a:r>
              <a:rPr lang="ja-JP" altLang="en-US" sz="1400" dirty="0"/>
              <a:t>は、既存の</a:t>
            </a:r>
            <a:r>
              <a:rPr lang="en-US" altLang="ja-JP" sz="1400" dirty="0"/>
              <a:t>Event</a:t>
            </a:r>
            <a:r>
              <a:rPr lang="ja-JP" altLang="en-US" sz="1400" dirty="0"/>
              <a:t>と</a:t>
            </a:r>
            <a:r>
              <a:rPr lang="en-US" altLang="ja-JP" sz="1400" dirty="0"/>
              <a:t>Behavior</a:t>
            </a:r>
            <a:r>
              <a:rPr lang="ja-JP" altLang="en-US" sz="1400" dirty="0"/>
              <a:t>を新しいものに結合できるが、最初の場所ではそれらを取得</a:t>
            </a:r>
            <a:r>
              <a:rPr lang="ja-JP" altLang="en-US" sz="1400" dirty="0" smtClean="0"/>
              <a:t>する</a:t>
            </a:r>
            <a:r>
              <a:rPr lang="ja-JP" altLang="en-US" sz="1400" dirty="0"/>
              <a:t>方法を教えてはくれない。そのため、</a:t>
            </a:r>
            <a:r>
              <a:rPr lang="en-US" altLang="ja-JP" sz="1400" dirty="0" err="1"/>
              <a:t>wxHaskell</a:t>
            </a:r>
            <a:r>
              <a:rPr lang="ja-JP" altLang="en-US" sz="1400" dirty="0" err="1"/>
              <a:t>のような</a:t>
            </a:r>
            <a:r>
              <a:rPr lang="ja-JP" altLang="en-US" sz="1400" dirty="0"/>
              <a:t>外部フレームワークをバインドする必要がある。</a:t>
            </a:r>
          </a:p>
          <a:p>
            <a:r>
              <a:rPr lang="en-US" altLang="ja-JP" sz="1400" dirty="0" err="1"/>
              <a:t>Reactive.Banana.Frameworks</a:t>
            </a:r>
            <a:r>
              <a:rPr lang="ja-JP" altLang="en-US" sz="1400" dirty="0"/>
              <a:t>の</a:t>
            </a:r>
            <a:r>
              <a:rPr lang="en-US" altLang="ja-JP" sz="1400" dirty="0" err="1"/>
              <a:t>NetworkDescription</a:t>
            </a:r>
            <a:r>
              <a:rPr lang="ja-JP" altLang="en-US" sz="1400" dirty="0"/>
              <a:t>モナドはこれができる。これはそれほど興味深いモナド</a:t>
            </a:r>
            <a:r>
              <a:rPr lang="ja-JP" altLang="en-US" sz="1400" dirty="0" smtClean="0"/>
              <a:t>では</a:t>
            </a:r>
            <a:r>
              <a:rPr lang="ja-JP" altLang="en-US" sz="1400" dirty="0"/>
              <a:t>ない。これは単なる</a:t>
            </a:r>
            <a:r>
              <a:rPr lang="en-US" altLang="ja-JP" sz="1400" dirty="0"/>
              <a:t>device for bookkeeping</a:t>
            </a:r>
            <a:r>
              <a:rPr lang="ja-JP" altLang="en-US" sz="1400" dirty="0"/>
              <a:t>で、いくつかの種類のシンタックスシュガーを使うことを</a:t>
            </a:r>
            <a:r>
              <a:rPr lang="ja-JP" altLang="en-US" sz="1400" dirty="0" smtClean="0"/>
              <a:t>お勧めする</a:t>
            </a:r>
            <a:r>
              <a:rPr lang="ja-JP" altLang="en-US" sz="1400" dirty="0"/>
              <a:t>。</a:t>
            </a:r>
            <a:endParaRPr lang="en-US" altLang="ja-JP" sz="1400" dirty="0"/>
          </a:p>
        </p:txBody>
      </p:sp>
      <p:sp>
        <p:nvSpPr>
          <p:cNvPr id="10" name="テキスト ボックス 9"/>
          <p:cNvSpPr txBox="1"/>
          <p:nvPr/>
        </p:nvSpPr>
        <p:spPr>
          <a:xfrm>
            <a:off x="755575" y="3212976"/>
            <a:ext cx="3168353" cy="461665"/>
          </a:xfrm>
          <a:prstGeom prst="rect">
            <a:avLst/>
          </a:prstGeom>
          <a:solidFill>
            <a:srgbClr val="00B050"/>
          </a:solidFill>
        </p:spPr>
        <p:txBody>
          <a:bodyPr wrap="square" rtlCol="0">
            <a:spAutoFit/>
          </a:bodyPr>
          <a:lstStyle/>
          <a:p>
            <a:r>
              <a:rPr lang="en-US" altLang="ja-JP" sz="2400" dirty="0" err="1">
                <a:latin typeface="VL ゴシック" pitchFamily="49" charset="-128"/>
                <a:ea typeface="VL ゴシック" pitchFamily="49" charset="-128"/>
              </a:rPr>
              <a:t>fromPoll</a:t>
            </a:r>
            <a:endParaRPr kumimoji="1" lang="en-US" altLang="ja-JP" sz="2400" dirty="0" smtClean="0">
              <a:latin typeface="VL ゴシック" pitchFamily="49" charset="-128"/>
              <a:ea typeface="VL ゴシック" pitchFamily="49" charset="-128"/>
            </a:endParaRPr>
          </a:p>
        </p:txBody>
      </p:sp>
      <p:sp>
        <p:nvSpPr>
          <p:cNvPr id="13" name="テキスト ボックス 12"/>
          <p:cNvSpPr txBox="1"/>
          <p:nvPr/>
        </p:nvSpPr>
        <p:spPr>
          <a:xfrm>
            <a:off x="4888736" y="3230017"/>
            <a:ext cx="2906245" cy="461665"/>
          </a:xfrm>
          <a:prstGeom prst="rect">
            <a:avLst/>
          </a:prstGeom>
          <a:noFill/>
        </p:spPr>
        <p:txBody>
          <a:bodyPr wrap="none" rtlCol="0">
            <a:spAutoFit/>
          </a:bodyPr>
          <a:lstStyle/>
          <a:p>
            <a:pPr algn="ctr"/>
            <a:r>
              <a:rPr lang="en-US" altLang="ja-JP" sz="2400" dirty="0"/>
              <a:t>Behavior</a:t>
            </a:r>
            <a:r>
              <a:rPr lang="ja-JP" altLang="en-US" sz="2400" dirty="0"/>
              <a:t>のインポート</a:t>
            </a:r>
            <a:endParaRPr kumimoji="1" lang="ja-JP" altLang="en-US" sz="2400" dirty="0">
              <a:latin typeface="VL ゴシック" pitchFamily="49" charset="-128"/>
              <a:ea typeface="VL ゴシック" pitchFamily="49" charset="-128"/>
            </a:endParaRPr>
          </a:p>
        </p:txBody>
      </p:sp>
      <p:sp>
        <p:nvSpPr>
          <p:cNvPr id="14" name="テキスト ボックス 13"/>
          <p:cNvSpPr txBox="1"/>
          <p:nvPr/>
        </p:nvSpPr>
        <p:spPr>
          <a:xfrm>
            <a:off x="755576" y="4102422"/>
            <a:ext cx="3168353" cy="461665"/>
          </a:xfrm>
          <a:prstGeom prst="rect">
            <a:avLst/>
          </a:prstGeom>
          <a:solidFill>
            <a:srgbClr val="00B050"/>
          </a:solidFill>
        </p:spPr>
        <p:txBody>
          <a:bodyPr wrap="square" rtlCol="0">
            <a:spAutoFit/>
          </a:bodyPr>
          <a:lstStyle/>
          <a:p>
            <a:r>
              <a:rPr lang="en-US" altLang="ja-JP" sz="2400" dirty="0" err="1"/>
              <a:t>reactimate</a:t>
            </a:r>
            <a:endParaRPr kumimoji="1" lang="en-US" altLang="ja-JP" sz="2400" dirty="0" smtClean="0">
              <a:latin typeface="VL ゴシック" pitchFamily="49" charset="-128"/>
              <a:ea typeface="VL ゴシック" pitchFamily="49" charset="-128"/>
            </a:endParaRPr>
          </a:p>
        </p:txBody>
      </p:sp>
      <p:sp>
        <p:nvSpPr>
          <p:cNvPr id="15" name="テキスト ボックス 14"/>
          <p:cNvSpPr txBox="1"/>
          <p:nvPr/>
        </p:nvSpPr>
        <p:spPr>
          <a:xfrm>
            <a:off x="4888736" y="4119463"/>
            <a:ext cx="2779608" cy="461665"/>
          </a:xfrm>
          <a:prstGeom prst="rect">
            <a:avLst/>
          </a:prstGeom>
          <a:noFill/>
        </p:spPr>
        <p:txBody>
          <a:bodyPr wrap="none" rtlCol="0">
            <a:spAutoFit/>
          </a:bodyPr>
          <a:lstStyle/>
          <a:p>
            <a:pPr algn="ctr"/>
            <a:r>
              <a:rPr lang="en-US" altLang="ja-JP" sz="2400" dirty="0"/>
              <a:t>Event</a:t>
            </a:r>
            <a:r>
              <a:rPr lang="ja-JP" altLang="en-US" sz="2400" dirty="0"/>
              <a:t>のエクスポート</a:t>
            </a:r>
            <a:endParaRPr kumimoji="1" lang="ja-JP" altLang="en-US" sz="2400" dirty="0">
              <a:latin typeface="VL ゴシック" pitchFamily="49" charset="-128"/>
              <a:ea typeface="VL ゴシック" pitchFamily="49" charset="-128"/>
            </a:endParaRPr>
          </a:p>
        </p:txBody>
      </p:sp>
      <p:sp>
        <p:nvSpPr>
          <p:cNvPr id="16" name="テキスト ボックス 15"/>
          <p:cNvSpPr txBox="1"/>
          <p:nvPr/>
        </p:nvSpPr>
        <p:spPr>
          <a:xfrm>
            <a:off x="755576" y="4894510"/>
            <a:ext cx="3168353" cy="461665"/>
          </a:xfrm>
          <a:prstGeom prst="rect">
            <a:avLst/>
          </a:prstGeom>
          <a:solidFill>
            <a:srgbClr val="00B050"/>
          </a:solidFill>
        </p:spPr>
        <p:txBody>
          <a:bodyPr wrap="square" rtlCol="0">
            <a:spAutoFit/>
          </a:bodyPr>
          <a:lstStyle/>
          <a:p>
            <a:r>
              <a:rPr lang="en-US" altLang="ja-JP" sz="2400" dirty="0"/>
              <a:t>changes</a:t>
            </a:r>
            <a:endParaRPr kumimoji="1" lang="en-US" altLang="ja-JP" sz="2400" dirty="0" smtClean="0">
              <a:latin typeface="VL ゴシック" pitchFamily="49" charset="-128"/>
              <a:ea typeface="VL ゴシック" pitchFamily="49" charset="-128"/>
            </a:endParaRPr>
          </a:p>
        </p:txBody>
      </p:sp>
      <p:sp>
        <p:nvSpPr>
          <p:cNvPr id="17" name="テキスト ボックス 16"/>
          <p:cNvSpPr txBox="1"/>
          <p:nvPr/>
        </p:nvSpPr>
        <p:spPr>
          <a:xfrm>
            <a:off x="4888736" y="4911955"/>
            <a:ext cx="3418885" cy="461665"/>
          </a:xfrm>
          <a:prstGeom prst="rect">
            <a:avLst/>
          </a:prstGeom>
          <a:noFill/>
        </p:spPr>
        <p:txBody>
          <a:bodyPr wrap="none" rtlCol="0">
            <a:spAutoFit/>
          </a:bodyPr>
          <a:lstStyle/>
          <a:p>
            <a:pPr algn="ctr"/>
            <a:r>
              <a:rPr lang="en-US" altLang="ja-JP" sz="2400" dirty="0"/>
              <a:t>Behavior</a:t>
            </a:r>
            <a:r>
              <a:rPr lang="ja-JP" altLang="en-US" sz="2400" dirty="0"/>
              <a:t>から</a:t>
            </a:r>
            <a:r>
              <a:rPr lang="en-US" altLang="ja-JP" sz="2400" dirty="0"/>
              <a:t>Event</a:t>
            </a:r>
            <a:r>
              <a:rPr lang="ja-JP" altLang="en-US" sz="2400" dirty="0"/>
              <a:t>を取得</a:t>
            </a:r>
            <a:endParaRPr kumimoji="1" lang="ja-JP" altLang="en-US" sz="2400" dirty="0">
              <a:latin typeface="VL ゴシック" pitchFamily="49" charset="-128"/>
              <a:ea typeface="VL ゴシック" pitchFamily="49" charset="-128"/>
            </a:endParaRPr>
          </a:p>
        </p:txBody>
      </p:sp>
    </p:spTree>
    <p:extLst>
      <p:ext uri="{BB962C8B-B14F-4D97-AF65-F5344CB8AC3E}">
        <p14:creationId xmlns:p14="http://schemas.microsoft.com/office/powerpoint/2010/main" val="3277392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1628800"/>
            <a:ext cx="7772400" cy="1470025"/>
          </a:xfrm>
        </p:spPr>
        <p:txBody>
          <a:bodyPr/>
          <a:lstStyle/>
          <a:p>
            <a:r>
              <a:rPr lang="en-US" altLang="ja-JP" dirty="0"/>
              <a:t>Functional Reactive</a:t>
            </a:r>
            <a:br>
              <a:rPr lang="en-US" altLang="ja-JP" dirty="0"/>
            </a:br>
            <a:r>
              <a:rPr lang="en-US" altLang="ja-JP" dirty="0"/>
              <a:t>Programming (FRP)</a:t>
            </a:r>
            <a:endParaRPr kumimoji="1" lang="ja-JP" altLang="en-US" dirty="0"/>
          </a:p>
        </p:txBody>
      </p:sp>
      <p:sp>
        <p:nvSpPr>
          <p:cNvPr id="3" name="サブタイトル 2"/>
          <p:cNvSpPr>
            <a:spLocks noGrp="1"/>
          </p:cNvSpPr>
          <p:nvPr>
            <p:ph type="subTitle" idx="1"/>
          </p:nvPr>
        </p:nvSpPr>
        <p:spPr>
          <a:xfrm>
            <a:off x="1371600" y="3212976"/>
            <a:ext cx="6400800" cy="550912"/>
          </a:xfrm>
        </p:spPr>
        <p:txBody>
          <a:bodyPr>
            <a:normAutofit/>
          </a:bodyPr>
          <a:lstStyle/>
          <a:p>
            <a:r>
              <a:rPr lang="en-US" altLang="ja-JP" sz="2400" dirty="0">
                <a:solidFill>
                  <a:schemeClr val="tx1"/>
                </a:solidFill>
              </a:rPr>
              <a:t>with reactive-banana-0.6.0.0</a:t>
            </a:r>
            <a:endParaRPr kumimoji="1" lang="ja-JP" altLang="en-US" sz="2400" dirty="0">
              <a:solidFill>
                <a:schemeClr val="tx1"/>
              </a:solidFill>
            </a:endParaRPr>
          </a:p>
        </p:txBody>
      </p:sp>
      <p:sp>
        <p:nvSpPr>
          <p:cNvPr id="4" name="テキスト ボックス 3"/>
          <p:cNvSpPr txBox="1"/>
          <p:nvPr/>
        </p:nvSpPr>
        <p:spPr>
          <a:xfrm>
            <a:off x="3635896" y="5157192"/>
            <a:ext cx="1906612" cy="369332"/>
          </a:xfrm>
          <a:prstGeom prst="rect">
            <a:avLst/>
          </a:prstGeom>
          <a:noFill/>
        </p:spPr>
        <p:txBody>
          <a:bodyPr wrap="none" rtlCol="0">
            <a:spAutoFit/>
          </a:bodyPr>
          <a:lstStyle/>
          <a:p>
            <a:r>
              <a:rPr lang="en-US" altLang="ja-JP" dirty="0"/>
              <a:t>Heinrich </a:t>
            </a:r>
            <a:r>
              <a:rPr lang="en-US" altLang="ja-JP" dirty="0" err="1"/>
              <a:t>Apfelmus</a:t>
            </a:r>
            <a:endParaRPr kumimoji="1" lang="ja-JP" altLang="en-US" dirty="0"/>
          </a:p>
        </p:txBody>
      </p:sp>
      <p:sp>
        <p:nvSpPr>
          <p:cNvPr id="5" name="テキスト ボックス 4"/>
          <p:cNvSpPr txBox="1"/>
          <p:nvPr/>
        </p:nvSpPr>
        <p:spPr>
          <a:xfrm>
            <a:off x="3851920" y="6320582"/>
            <a:ext cx="4982133" cy="338554"/>
          </a:xfrm>
          <a:prstGeom prst="rect">
            <a:avLst/>
          </a:prstGeom>
          <a:noFill/>
        </p:spPr>
        <p:txBody>
          <a:bodyPr wrap="none" rtlCol="0">
            <a:spAutoFit/>
          </a:bodyPr>
          <a:lstStyle/>
          <a:p>
            <a:r>
              <a:rPr kumimoji="1" lang="en-US" altLang="ja-JP" sz="1600" dirty="0" smtClean="0"/>
              <a:t>Translated by Akira Takahashi (faithandbrave@gmail.com)</a:t>
            </a:r>
            <a:endParaRPr kumimoji="1" lang="ja-JP" altLang="en-US" sz="1600" dirty="0"/>
          </a:p>
        </p:txBody>
      </p:sp>
      <p:pic>
        <p:nvPicPr>
          <p:cNvPr id="1027" name="Picture 3" descr="C:\Users\atakahashi\Documents\banan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128" y="2492896"/>
            <a:ext cx="2307481" cy="2307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561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Why?</a:t>
            </a:r>
            <a:endParaRPr kumimoji="1" lang="ja-JP" altLang="en-US" dirty="0"/>
          </a:p>
        </p:txBody>
      </p:sp>
      <p:sp>
        <p:nvSpPr>
          <p:cNvPr id="3" name="コンテンツ プレースホルダー 2"/>
          <p:cNvSpPr>
            <a:spLocks noGrp="1"/>
          </p:cNvSpPr>
          <p:nvPr>
            <p:ph idx="1"/>
          </p:nvPr>
        </p:nvSpPr>
        <p:spPr>
          <a:xfrm>
            <a:off x="457200" y="3573016"/>
            <a:ext cx="8229600" cy="2553147"/>
          </a:xfrm>
        </p:spPr>
        <p:txBody>
          <a:bodyPr>
            <a:normAutofit/>
          </a:bodyPr>
          <a:lstStyle/>
          <a:p>
            <a:r>
              <a:rPr kumimoji="1" lang="en-US" altLang="ja-JP" sz="2400" dirty="0" smtClean="0"/>
              <a:t>GUI</a:t>
            </a:r>
          </a:p>
          <a:p>
            <a:r>
              <a:rPr lang="ja-JP" altLang="en-US" sz="2400" dirty="0" smtClean="0"/>
              <a:t>アニメーション</a:t>
            </a:r>
            <a:endParaRPr lang="en-US" altLang="ja-JP" sz="2400" dirty="0" smtClean="0"/>
          </a:p>
          <a:p>
            <a:r>
              <a:rPr kumimoji="1" lang="ja-JP" altLang="en-US" sz="2400" dirty="0" smtClean="0"/>
              <a:t>デジタルミュージック</a:t>
            </a:r>
            <a:endParaRPr kumimoji="1" lang="en-US" altLang="ja-JP" sz="2400" dirty="0" smtClean="0"/>
          </a:p>
          <a:p>
            <a:r>
              <a:rPr lang="ja-JP" altLang="en-US" sz="2400" dirty="0"/>
              <a:t>ロボット</a:t>
            </a:r>
            <a:endParaRPr kumimoji="1" lang="ja-JP" altLang="en-US" sz="2400" dirty="0"/>
          </a:p>
        </p:txBody>
      </p:sp>
      <p:sp>
        <p:nvSpPr>
          <p:cNvPr id="4" name="テキスト ボックス 3"/>
          <p:cNvSpPr txBox="1"/>
          <p:nvPr/>
        </p:nvSpPr>
        <p:spPr>
          <a:xfrm>
            <a:off x="827584" y="1916832"/>
            <a:ext cx="7704856" cy="830997"/>
          </a:xfrm>
          <a:prstGeom prst="rect">
            <a:avLst/>
          </a:prstGeom>
          <a:noFill/>
        </p:spPr>
        <p:txBody>
          <a:bodyPr wrap="square" rtlCol="0">
            <a:spAutoFit/>
          </a:bodyPr>
          <a:lstStyle/>
          <a:p>
            <a:r>
              <a:rPr lang="en-US" altLang="ja-JP" sz="2400" dirty="0"/>
              <a:t>Functional </a:t>
            </a:r>
            <a:r>
              <a:rPr lang="en-US" altLang="ja-JP" sz="2400" dirty="0" err="1"/>
              <a:t>Ractive</a:t>
            </a:r>
            <a:r>
              <a:rPr lang="en-US" altLang="ja-JP" sz="2400" dirty="0"/>
              <a:t> Programming</a:t>
            </a:r>
            <a:r>
              <a:rPr lang="ja-JP" altLang="en-US" sz="2400" dirty="0"/>
              <a:t>は、命令的プログラムを実装するエレガントな手法で</a:t>
            </a:r>
            <a:r>
              <a:rPr lang="ja-JP" altLang="en-US" sz="2400" dirty="0" smtClean="0"/>
              <a:t>ある</a:t>
            </a:r>
            <a:endParaRPr lang="ja-JP" altLang="en-US" sz="2400" dirty="0"/>
          </a:p>
        </p:txBody>
      </p:sp>
    </p:spTree>
    <p:extLst>
      <p:ext uri="{BB962C8B-B14F-4D97-AF65-F5344CB8AC3E}">
        <p14:creationId xmlns:p14="http://schemas.microsoft.com/office/powerpoint/2010/main" val="220387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How?</a:t>
            </a:r>
            <a:endParaRPr kumimoji="1" lang="ja-JP" altLang="en-US" dirty="0"/>
          </a:p>
        </p:txBody>
      </p:sp>
      <p:sp>
        <p:nvSpPr>
          <p:cNvPr id="3" name="コンテンツ プレースホルダー 2"/>
          <p:cNvSpPr>
            <a:spLocks noGrp="1"/>
          </p:cNvSpPr>
          <p:nvPr>
            <p:ph idx="1"/>
          </p:nvPr>
        </p:nvSpPr>
        <p:spPr>
          <a:xfrm>
            <a:off x="457200" y="2248272"/>
            <a:ext cx="8229600" cy="676672"/>
          </a:xfrm>
        </p:spPr>
        <p:txBody>
          <a:bodyPr>
            <a:normAutofit/>
          </a:bodyPr>
          <a:lstStyle/>
          <a:p>
            <a:pPr marL="0" indent="0" algn="ctr">
              <a:buNone/>
            </a:pPr>
            <a:r>
              <a:rPr kumimoji="1" lang="ja-JP" altLang="en-US" sz="2400" dirty="0" smtClean="0"/>
              <a:t>ファーストクラスの値としての時間変化</a:t>
            </a:r>
            <a:endParaRPr kumimoji="1" lang="ja-JP" altLang="en-US" sz="2400" dirty="0"/>
          </a:p>
        </p:txBody>
      </p:sp>
      <p:sp>
        <p:nvSpPr>
          <p:cNvPr id="4" name="テキスト ボックス 3"/>
          <p:cNvSpPr txBox="1"/>
          <p:nvPr/>
        </p:nvSpPr>
        <p:spPr>
          <a:xfrm>
            <a:off x="1475656" y="3717032"/>
            <a:ext cx="6336704" cy="830997"/>
          </a:xfrm>
          <a:prstGeom prst="rect">
            <a:avLst/>
          </a:prstGeom>
          <a:solidFill>
            <a:srgbClr val="00B050"/>
          </a:solidFill>
        </p:spPr>
        <p:txBody>
          <a:bodyPr wrap="square" rtlCol="0">
            <a:spAutoFit/>
          </a:bodyPr>
          <a:lstStyle/>
          <a:p>
            <a:r>
              <a:rPr kumimoji="1" lang="en-US" altLang="ja-JP" sz="2400" dirty="0" smtClean="0">
                <a:latin typeface="VL ゴシック" pitchFamily="49" charset="-128"/>
                <a:ea typeface="VL ゴシック" pitchFamily="49" charset="-128"/>
              </a:rPr>
              <a:t>type Behavior a = Time -&gt; a</a:t>
            </a:r>
          </a:p>
          <a:p>
            <a:r>
              <a:rPr lang="en-US" altLang="ja-JP" sz="2400" dirty="0" smtClean="0">
                <a:latin typeface="VL ゴシック" pitchFamily="49" charset="-128"/>
                <a:ea typeface="VL ゴシック" pitchFamily="49" charset="-128"/>
              </a:rPr>
              <a:t>type Event a    = [(Time, a)]</a:t>
            </a:r>
            <a:endParaRPr kumimoji="1" lang="ja-JP" altLang="en-US" sz="2400" dirty="0">
              <a:latin typeface="VL ゴシック" pitchFamily="49" charset="-128"/>
              <a:ea typeface="VL ゴシック" pitchFamily="49" charset="-128"/>
            </a:endParaRPr>
          </a:p>
        </p:txBody>
      </p:sp>
      <p:sp>
        <p:nvSpPr>
          <p:cNvPr id="5" name="テキスト ボックス 4"/>
          <p:cNvSpPr txBox="1"/>
          <p:nvPr/>
        </p:nvSpPr>
        <p:spPr>
          <a:xfrm>
            <a:off x="0" y="5685055"/>
            <a:ext cx="9144000" cy="1200329"/>
          </a:xfrm>
          <a:prstGeom prst="rect">
            <a:avLst/>
          </a:prstGeom>
          <a:noFill/>
          <a:ln>
            <a:solidFill>
              <a:schemeClr val="dk1">
                <a:shade val="95000"/>
                <a:satMod val="105000"/>
              </a:schemeClr>
            </a:solidFill>
          </a:ln>
        </p:spPr>
        <p:txBody>
          <a:bodyPr wrap="square" rtlCol="0">
            <a:spAutoFit/>
          </a:bodyPr>
          <a:lstStyle/>
          <a:p>
            <a:r>
              <a:rPr kumimoji="1" lang="ja-JP" altLang="en-US" dirty="0" smtClean="0"/>
              <a:t>鍵となるデータ型</a:t>
            </a:r>
            <a:r>
              <a:rPr kumimoji="1" lang="en-US" altLang="ja-JP" dirty="0" smtClean="0"/>
              <a:t>Behavior</a:t>
            </a:r>
            <a:r>
              <a:rPr kumimoji="1" lang="ja-JP" altLang="en-US" dirty="0" smtClean="0"/>
              <a:t>と</a:t>
            </a:r>
            <a:r>
              <a:rPr kumimoji="1" lang="en-US" altLang="ja-JP" dirty="0" smtClean="0"/>
              <a:t>Event</a:t>
            </a:r>
            <a:r>
              <a:rPr kumimoji="1" lang="ja-JP" altLang="en-US" dirty="0" err="1" smtClean="0"/>
              <a:t>。</a:t>
            </a:r>
            <a:endParaRPr kumimoji="1" lang="en-US" altLang="ja-JP" dirty="0" smtClean="0"/>
          </a:p>
          <a:p>
            <a:r>
              <a:rPr lang="en-US" altLang="ja-JP" dirty="0" smtClean="0"/>
              <a:t>Behavior(</a:t>
            </a:r>
            <a:r>
              <a:rPr lang="ja-JP" altLang="en-US" dirty="0" smtClean="0"/>
              <a:t>振る舞い</a:t>
            </a:r>
            <a:r>
              <a:rPr lang="en-US" altLang="ja-JP" dirty="0" smtClean="0"/>
              <a:t>)</a:t>
            </a:r>
            <a:r>
              <a:rPr lang="ja-JP" altLang="en-US" dirty="0" smtClean="0"/>
              <a:t>は、「時間とともに変化する値」に対応する</a:t>
            </a:r>
            <a:endParaRPr lang="en-US" altLang="ja-JP" dirty="0" smtClean="0"/>
          </a:p>
          <a:p>
            <a:r>
              <a:rPr kumimoji="1" lang="en-US" altLang="ja-JP" dirty="0" smtClean="0"/>
              <a:t>Event(</a:t>
            </a:r>
            <a:r>
              <a:rPr kumimoji="1" lang="ja-JP" altLang="en-US" dirty="0" smtClean="0"/>
              <a:t>イベント</a:t>
            </a:r>
            <a:r>
              <a:rPr kumimoji="1" lang="en-US" altLang="ja-JP" dirty="0" smtClean="0"/>
              <a:t>)</a:t>
            </a:r>
            <a:r>
              <a:rPr kumimoji="1" lang="ja-JP" altLang="en-US" dirty="0" smtClean="0"/>
              <a:t>は、「特定の時間で呼び出されたイベント」に対応する。</a:t>
            </a:r>
            <a:endParaRPr kumimoji="1" lang="en-US" altLang="ja-JP" dirty="0" smtClean="0"/>
          </a:p>
          <a:p>
            <a:r>
              <a:rPr lang="ja-JP" altLang="en-US" dirty="0"/>
              <a:t>これら</a:t>
            </a:r>
            <a:r>
              <a:rPr lang="ja-JP" altLang="en-US" dirty="0" smtClean="0"/>
              <a:t>を理解する方法を説明するつもりだ。もちろん、実際の実装は抽象的である。</a:t>
            </a:r>
            <a:endParaRPr kumimoji="1" lang="ja-JP" altLang="en-US" dirty="0"/>
          </a:p>
        </p:txBody>
      </p:sp>
    </p:spTree>
    <p:extLst>
      <p:ext uri="{BB962C8B-B14F-4D97-AF65-F5344CB8AC3E}">
        <p14:creationId xmlns:p14="http://schemas.microsoft.com/office/powerpoint/2010/main" val="87114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Behavior (</a:t>
            </a:r>
            <a:r>
              <a:rPr kumimoji="1" lang="ja-JP" altLang="en-US" dirty="0" smtClean="0"/>
              <a:t>振る舞い</a:t>
            </a:r>
            <a:r>
              <a:rPr kumimoji="1" lang="en-US" altLang="ja-JP" dirty="0" smtClean="0"/>
              <a:t>)</a:t>
            </a:r>
            <a:endParaRPr kumimoji="1" lang="ja-JP" altLang="en-US" dirty="0"/>
          </a:p>
        </p:txBody>
      </p:sp>
      <p:sp>
        <p:nvSpPr>
          <p:cNvPr id="3" name="コンテンツ プレースホルダー 2"/>
          <p:cNvSpPr>
            <a:spLocks noGrp="1"/>
          </p:cNvSpPr>
          <p:nvPr>
            <p:ph idx="1"/>
          </p:nvPr>
        </p:nvSpPr>
        <p:spPr>
          <a:xfrm>
            <a:off x="4427984" y="2780929"/>
            <a:ext cx="4258816" cy="1872208"/>
          </a:xfrm>
        </p:spPr>
        <p:txBody>
          <a:bodyPr>
            <a:normAutofit/>
          </a:bodyPr>
          <a:lstStyle/>
          <a:p>
            <a:r>
              <a:rPr kumimoji="1" lang="ja-JP" altLang="en-US" sz="2400" dirty="0" smtClean="0"/>
              <a:t>位置 </a:t>
            </a:r>
            <a:r>
              <a:rPr kumimoji="1" lang="en-US" altLang="ja-JP" sz="2400" dirty="0" smtClean="0"/>
              <a:t>– </a:t>
            </a:r>
            <a:r>
              <a:rPr kumimoji="1" lang="ja-JP" altLang="en-US" sz="2400" dirty="0" smtClean="0"/>
              <a:t>アニメーション</a:t>
            </a:r>
            <a:endParaRPr kumimoji="1" lang="en-US" altLang="ja-JP" sz="2400" dirty="0" smtClean="0"/>
          </a:p>
          <a:p>
            <a:r>
              <a:rPr lang="ja-JP" altLang="en-US" sz="2400" dirty="0" smtClean="0"/>
              <a:t>テキスト値 </a:t>
            </a:r>
            <a:r>
              <a:rPr lang="en-US" altLang="ja-JP" sz="2400" dirty="0" smtClean="0"/>
              <a:t>– GUI</a:t>
            </a:r>
          </a:p>
          <a:p>
            <a:r>
              <a:rPr kumimoji="1" lang="ja-JP" altLang="en-US" sz="2400" dirty="0" smtClean="0"/>
              <a:t>ボリューム </a:t>
            </a:r>
            <a:r>
              <a:rPr kumimoji="1" lang="en-US" altLang="ja-JP" sz="2400" dirty="0" smtClean="0"/>
              <a:t>– </a:t>
            </a:r>
            <a:r>
              <a:rPr kumimoji="1" lang="ja-JP" altLang="en-US" sz="2400" dirty="0" smtClean="0"/>
              <a:t>音楽</a:t>
            </a:r>
            <a:endParaRPr kumimoji="1" lang="en-US" altLang="ja-JP" sz="2400" dirty="0" smtClean="0"/>
          </a:p>
          <a:p>
            <a:r>
              <a:rPr lang="ja-JP" altLang="en-US" sz="2400" dirty="0"/>
              <a:t>物理量</a:t>
            </a:r>
            <a:endParaRPr kumimoji="1" lang="ja-JP" altLang="en-US" sz="2400" dirty="0"/>
          </a:p>
        </p:txBody>
      </p:sp>
      <p:sp>
        <p:nvSpPr>
          <p:cNvPr id="4" name="テキスト ボックス 3"/>
          <p:cNvSpPr txBox="1"/>
          <p:nvPr/>
        </p:nvSpPr>
        <p:spPr>
          <a:xfrm>
            <a:off x="1475656" y="1671191"/>
            <a:ext cx="6336704" cy="461665"/>
          </a:xfrm>
          <a:prstGeom prst="rect">
            <a:avLst/>
          </a:prstGeom>
          <a:solidFill>
            <a:srgbClr val="00B050"/>
          </a:solidFill>
        </p:spPr>
        <p:txBody>
          <a:bodyPr wrap="square" rtlCol="0">
            <a:spAutoFit/>
          </a:bodyPr>
          <a:lstStyle/>
          <a:p>
            <a:r>
              <a:rPr kumimoji="1" lang="en-US" altLang="ja-JP" sz="2400" dirty="0" smtClean="0">
                <a:latin typeface="VL ゴシック" pitchFamily="49" charset="-128"/>
                <a:ea typeface="VL ゴシック" pitchFamily="49" charset="-128"/>
              </a:rPr>
              <a:t>type Behavior a = Time -&gt; a</a:t>
            </a:r>
          </a:p>
        </p:txBody>
      </p:sp>
      <mc:AlternateContent xmlns:mc="http://schemas.openxmlformats.org/markup-compatibility/2006" xmlns:a14="http://schemas.microsoft.com/office/drawing/2010/main">
        <mc:Choice Requires="a14">
          <p:sp>
            <p:nvSpPr>
              <p:cNvPr id="5" name="テキスト ボックス 4"/>
              <p:cNvSpPr txBox="1"/>
              <p:nvPr/>
            </p:nvSpPr>
            <p:spPr>
              <a:xfrm>
                <a:off x="4920991" y="4509120"/>
                <a:ext cx="289136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a:rPr>
                        <m:t>𝑦</m:t>
                      </m:r>
                      <m:d>
                        <m:dPr>
                          <m:ctrlPr>
                            <a:rPr kumimoji="1" lang="en-US" altLang="ja-JP" sz="2000" b="0" i="1" smtClean="0">
                              <a:latin typeface="Cambria Math"/>
                            </a:rPr>
                          </m:ctrlPr>
                        </m:dPr>
                        <m:e>
                          <m:r>
                            <a:rPr kumimoji="1" lang="en-US" altLang="ja-JP" sz="2000" b="0" i="1" smtClean="0">
                              <a:latin typeface="Cambria Math"/>
                            </a:rPr>
                            <m:t>𝑡</m:t>
                          </m:r>
                        </m:e>
                      </m:d>
                      <m:r>
                        <a:rPr kumimoji="1" lang="en-US" altLang="ja-JP" sz="2000" b="0" i="1" smtClean="0">
                          <a:latin typeface="Cambria Math"/>
                        </a:rPr>
                        <m:t>=</m:t>
                      </m:r>
                      <m:r>
                        <a:rPr kumimoji="1" lang="en-US" altLang="ja-JP" sz="2000" b="0" i="1" smtClean="0">
                          <a:latin typeface="Cambria Math"/>
                        </a:rPr>
                        <m:t>𝑦</m:t>
                      </m:r>
                      <m:r>
                        <a:rPr kumimoji="1" lang="en-US" altLang="ja-JP" sz="2000" b="0" i="1" smtClean="0">
                          <a:latin typeface="Cambria Math"/>
                        </a:rPr>
                        <m:t>0+</m:t>
                      </m:r>
                      <m:r>
                        <a:rPr kumimoji="1" lang="en-US" altLang="ja-JP" sz="2000" b="0" i="1" smtClean="0">
                          <a:latin typeface="Cambria Math"/>
                        </a:rPr>
                        <m:t>𝑦</m:t>
                      </m:r>
                      <m:r>
                        <a:rPr kumimoji="1" lang="en-US" altLang="ja-JP" sz="2000" b="0" i="1" smtClean="0">
                          <a:latin typeface="Cambria Math"/>
                        </a:rPr>
                        <m:t>0</m:t>
                      </m:r>
                      <m:r>
                        <a:rPr kumimoji="1" lang="en-US" altLang="ja-JP" sz="2000" b="0" i="1" smtClean="0">
                          <a:latin typeface="Cambria Math"/>
                        </a:rPr>
                        <m:t>𝑡</m:t>
                      </m:r>
                      <m:r>
                        <a:rPr kumimoji="1" lang="en-US" altLang="ja-JP" sz="2000" b="0" i="1" smtClean="0">
                          <a:latin typeface="Cambria Math"/>
                        </a:rPr>
                        <m:t> −</m:t>
                      </m:r>
                      <m:r>
                        <a:rPr kumimoji="1" lang="en-US" altLang="ja-JP" sz="2000" b="0" i="1" smtClean="0">
                          <a:latin typeface="Cambria Math"/>
                        </a:rPr>
                        <m:t>𝑔</m:t>
                      </m:r>
                      <m:r>
                        <a:rPr kumimoji="1" lang="en-US" altLang="ja-JP" sz="2000" b="0" i="1" smtClean="0">
                          <a:latin typeface="Cambria Math"/>
                        </a:rPr>
                        <m:t> </m:t>
                      </m:r>
                      <m:f>
                        <m:fPr>
                          <m:ctrlPr>
                            <a:rPr kumimoji="1" lang="en-US" altLang="ja-JP" sz="2000" b="0" i="1" smtClean="0">
                              <a:latin typeface="Cambria Math"/>
                            </a:rPr>
                          </m:ctrlPr>
                        </m:fPr>
                        <m:num>
                          <m:sSup>
                            <m:sSupPr>
                              <m:ctrlPr>
                                <a:rPr kumimoji="1" lang="en-US" altLang="ja-JP" sz="2000" b="0" i="1" smtClean="0">
                                  <a:latin typeface="Cambria Math"/>
                                </a:rPr>
                              </m:ctrlPr>
                            </m:sSupPr>
                            <m:e>
                              <m:r>
                                <a:rPr kumimoji="1" lang="en-US" altLang="ja-JP" sz="2000" b="0" i="1" smtClean="0">
                                  <a:latin typeface="Cambria Math"/>
                                </a:rPr>
                                <m:t>𝑡</m:t>
                              </m:r>
                            </m:e>
                            <m:sup>
                              <m:r>
                                <a:rPr kumimoji="1" lang="en-US" altLang="ja-JP" sz="2000" b="0" i="1" smtClean="0">
                                  <a:latin typeface="Cambria Math"/>
                                </a:rPr>
                                <m:t>2</m:t>
                              </m:r>
                            </m:sup>
                          </m:sSup>
                        </m:num>
                        <m:den>
                          <m:r>
                            <a:rPr kumimoji="1" lang="en-US" altLang="ja-JP" sz="2000" b="0" i="1" smtClean="0">
                              <a:latin typeface="Cambria Math"/>
                            </a:rPr>
                            <m:t>2</m:t>
                          </m:r>
                        </m:den>
                      </m:f>
                    </m:oMath>
                  </m:oMathPara>
                </a14:m>
                <a:endParaRPr kumimoji="1" lang="ja-JP" altLang="en-US" sz="2000"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920991" y="4509120"/>
                <a:ext cx="2891369" cy="707886"/>
              </a:xfrm>
              <a:prstGeom prst="rect">
                <a:avLst/>
              </a:prstGeom>
              <a:blipFill rotWithShape="1">
                <a:blip r:embed="rId2"/>
                <a:stretch>
                  <a:fillRect/>
                </a:stretch>
              </a:blipFill>
            </p:spPr>
            <p:txBody>
              <a:bodyPr/>
              <a:lstStyle/>
              <a:p>
                <a:r>
                  <a:rPr lang="ja-JP" altLang="en-US">
                    <a:noFill/>
                  </a:rPr>
                  <a:t> </a:t>
                </a:r>
              </a:p>
            </p:txBody>
          </p:sp>
        </mc:Fallback>
      </mc:AlternateContent>
      <p:cxnSp>
        <p:nvCxnSpPr>
          <p:cNvPr id="7" name="直線矢印コネクタ 6"/>
          <p:cNvCxnSpPr/>
          <p:nvPr/>
        </p:nvCxnSpPr>
        <p:spPr>
          <a:xfrm flipV="1">
            <a:off x="611560" y="2780928"/>
            <a:ext cx="0" cy="27363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11560" y="5517232"/>
            <a:ext cx="324036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テキスト ボックス 9"/>
          <p:cNvSpPr txBox="1"/>
          <p:nvPr/>
        </p:nvSpPr>
        <p:spPr>
          <a:xfrm>
            <a:off x="251520" y="2411596"/>
            <a:ext cx="1128835" cy="369332"/>
          </a:xfrm>
          <a:prstGeom prst="rect">
            <a:avLst/>
          </a:prstGeom>
          <a:noFill/>
        </p:spPr>
        <p:txBody>
          <a:bodyPr wrap="none" rtlCol="0">
            <a:spAutoFit/>
          </a:bodyPr>
          <a:lstStyle/>
          <a:p>
            <a:r>
              <a:rPr kumimoji="1" lang="en-US" altLang="ja-JP" dirty="0" smtClean="0"/>
              <a:t>Value (</a:t>
            </a:r>
            <a:r>
              <a:rPr kumimoji="1" lang="ja-JP" altLang="en-US" dirty="0" smtClean="0"/>
              <a:t>値</a:t>
            </a:r>
            <a:r>
              <a:rPr kumimoji="1" lang="en-US" altLang="ja-JP" dirty="0" smtClean="0"/>
              <a:t>)</a:t>
            </a:r>
            <a:endParaRPr kumimoji="1" lang="ja-JP" altLang="en-US" dirty="0"/>
          </a:p>
        </p:txBody>
      </p:sp>
      <p:sp>
        <p:nvSpPr>
          <p:cNvPr id="11" name="テキスト ボックス 10"/>
          <p:cNvSpPr txBox="1"/>
          <p:nvPr/>
        </p:nvSpPr>
        <p:spPr>
          <a:xfrm>
            <a:off x="3851920" y="5332566"/>
            <a:ext cx="1305165" cy="369332"/>
          </a:xfrm>
          <a:prstGeom prst="rect">
            <a:avLst/>
          </a:prstGeom>
          <a:noFill/>
        </p:spPr>
        <p:txBody>
          <a:bodyPr wrap="none" rtlCol="0">
            <a:spAutoFit/>
          </a:bodyPr>
          <a:lstStyle/>
          <a:p>
            <a:r>
              <a:rPr kumimoji="1" lang="en-US" altLang="ja-JP" dirty="0" smtClean="0"/>
              <a:t>Time (</a:t>
            </a:r>
            <a:r>
              <a:rPr kumimoji="1" lang="ja-JP" altLang="en-US" dirty="0" smtClean="0"/>
              <a:t>時間</a:t>
            </a:r>
            <a:r>
              <a:rPr kumimoji="1" lang="en-US" altLang="ja-JP" dirty="0" smtClean="0"/>
              <a:t>)</a:t>
            </a:r>
            <a:endParaRPr kumimoji="1" lang="ja-JP" altLang="en-US" dirty="0"/>
          </a:p>
        </p:txBody>
      </p:sp>
      <p:sp>
        <p:nvSpPr>
          <p:cNvPr id="12" name="フリーフォーム 11"/>
          <p:cNvSpPr/>
          <p:nvPr/>
        </p:nvSpPr>
        <p:spPr>
          <a:xfrm>
            <a:off x="755576" y="3429001"/>
            <a:ext cx="2783393" cy="1656184"/>
          </a:xfrm>
          <a:custGeom>
            <a:avLst/>
            <a:gdLst>
              <a:gd name="connsiteX0" fmla="*/ 0 w 2783393"/>
              <a:gd name="connsiteY0" fmla="*/ 1238469 h 1238469"/>
              <a:gd name="connsiteX1" fmla="*/ 914400 w 2783393"/>
              <a:gd name="connsiteY1" fmla="*/ 253731 h 1238469"/>
              <a:gd name="connsiteX2" fmla="*/ 1446962 w 2783393"/>
              <a:gd name="connsiteY2" fmla="*/ 1178179 h 1238469"/>
              <a:gd name="connsiteX3" fmla="*/ 2301072 w 2783393"/>
              <a:gd name="connsiteY3" fmla="*/ 12571 h 1238469"/>
              <a:gd name="connsiteX4" fmla="*/ 2662813 w 2783393"/>
              <a:gd name="connsiteY4" fmla="*/ 575278 h 1238469"/>
              <a:gd name="connsiteX5" fmla="*/ 2783393 w 2783393"/>
              <a:gd name="connsiteY5" fmla="*/ 806390 h 1238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3393" h="1238469">
                <a:moveTo>
                  <a:pt x="0" y="1238469"/>
                </a:moveTo>
                <a:cubicBezTo>
                  <a:pt x="336620" y="751124"/>
                  <a:pt x="673240" y="263779"/>
                  <a:pt x="914400" y="253731"/>
                </a:cubicBezTo>
                <a:cubicBezTo>
                  <a:pt x="1155560" y="243683"/>
                  <a:pt x="1215850" y="1218372"/>
                  <a:pt x="1446962" y="1178179"/>
                </a:cubicBezTo>
                <a:cubicBezTo>
                  <a:pt x="1678074" y="1137986"/>
                  <a:pt x="2098430" y="113054"/>
                  <a:pt x="2301072" y="12571"/>
                </a:cubicBezTo>
                <a:cubicBezTo>
                  <a:pt x="2503714" y="-87912"/>
                  <a:pt x="2582426" y="442975"/>
                  <a:pt x="2662813" y="575278"/>
                </a:cubicBezTo>
                <a:cubicBezTo>
                  <a:pt x="2743200" y="707581"/>
                  <a:pt x="2769995" y="791318"/>
                  <a:pt x="2783393" y="806390"/>
                </a:cubicBezTo>
              </a:path>
            </a:pathLst>
          </a:custGeom>
          <a:ln w="15875"/>
        </p:spPr>
        <p:style>
          <a:lnRef idx="1">
            <a:schemeClr val="dk1"/>
          </a:lnRef>
          <a:fillRef idx="0">
            <a:schemeClr val="dk1"/>
          </a:fillRef>
          <a:effectRef idx="0">
            <a:schemeClr val="dk1"/>
          </a:effectRef>
          <a:fontRef idx="minor">
            <a:schemeClr val="tx1"/>
          </a:fontRef>
        </p:style>
        <p:txBody>
          <a:bodyPr rtlCol="0" anchor="ctr"/>
          <a:lstStyle/>
          <a:p>
            <a:pPr algn="ctr"/>
            <a:endParaRPr kumimoji="1" lang="ja-JP" altLang="en-US"/>
          </a:p>
        </p:txBody>
      </p:sp>
      <p:sp>
        <p:nvSpPr>
          <p:cNvPr id="13" name="テキスト ボックス 12"/>
          <p:cNvSpPr txBox="1"/>
          <p:nvPr/>
        </p:nvSpPr>
        <p:spPr>
          <a:xfrm>
            <a:off x="0" y="6516052"/>
            <a:ext cx="9144000" cy="369332"/>
          </a:xfrm>
          <a:prstGeom prst="rect">
            <a:avLst/>
          </a:prstGeom>
          <a:noFill/>
          <a:ln>
            <a:solidFill>
              <a:schemeClr val="dk1">
                <a:shade val="95000"/>
                <a:satMod val="105000"/>
              </a:schemeClr>
            </a:solidFill>
          </a:ln>
        </p:spPr>
        <p:txBody>
          <a:bodyPr wrap="square" rtlCol="0">
            <a:spAutoFit/>
          </a:bodyPr>
          <a:lstStyle/>
          <a:p>
            <a:r>
              <a:rPr kumimoji="1" lang="en-US" altLang="ja-JP" dirty="0" smtClean="0"/>
              <a:t>Behavior</a:t>
            </a:r>
            <a:r>
              <a:rPr kumimoji="1" lang="ja-JP" altLang="en-US" dirty="0" smtClean="0"/>
              <a:t>は時間の各ポイントに値を関連付ける。</a:t>
            </a:r>
            <a:endParaRPr kumimoji="1" lang="ja-JP" altLang="en-US" dirty="0"/>
          </a:p>
        </p:txBody>
      </p:sp>
    </p:spTree>
    <p:extLst>
      <p:ext uri="{BB962C8B-B14F-4D97-AF65-F5344CB8AC3E}">
        <p14:creationId xmlns:p14="http://schemas.microsoft.com/office/powerpoint/2010/main" val="302741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Behavior API</a:t>
            </a:r>
            <a:endParaRPr kumimoji="1" lang="ja-JP" altLang="en-US" dirty="0"/>
          </a:p>
        </p:txBody>
      </p:sp>
      <p:sp>
        <p:nvSpPr>
          <p:cNvPr id="4" name="テキスト ボックス 3"/>
          <p:cNvSpPr txBox="1"/>
          <p:nvPr/>
        </p:nvSpPr>
        <p:spPr>
          <a:xfrm>
            <a:off x="975465" y="1844824"/>
            <a:ext cx="4896544" cy="461665"/>
          </a:xfrm>
          <a:prstGeom prst="rect">
            <a:avLst/>
          </a:prstGeom>
          <a:solidFill>
            <a:srgbClr val="00B050"/>
          </a:solidFill>
        </p:spPr>
        <p:txBody>
          <a:bodyPr wrap="square" rtlCol="0">
            <a:spAutoFit/>
          </a:bodyPr>
          <a:lstStyle/>
          <a:p>
            <a:r>
              <a:rPr kumimoji="1" lang="en-US" altLang="ja-JP" sz="2400" dirty="0" smtClean="0">
                <a:latin typeface="VL ゴシック" pitchFamily="49" charset="-128"/>
                <a:ea typeface="VL ゴシック" pitchFamily="49" charset="-128"/>
              </a:rPr>
              <a:t>instance </a:t>
            </a:r>
            <a:r>
              <a:rPr kumimoji="1" lang="en-US" altLang="ja-JP" sz="2400" dirty="0" err="1" smtClean="0">
                <a:latin typeface="VL ゴシック" pitchFamily="49" charset="-128"/>
                <a:ea typeface="VL ゴシック" pitchFamily="49" charset="-128"/>
              </a:rPr>
              <a:t>Functor</a:t>
            </a:r>
            <a:r>
              <a:rPr kumimoji="1" lang="en-US" altLang="ja-JP" sz="2400" dirty="0" smtClean="0">
                <a:latin typeface="VL ゴシック" pitchFamily="49" charset="-128"/>
                <a:ea typeface="VL ゴシック" pitchFamily="49" charset="-128"/>
              </a:rPr>
              <a:t> Behavior</a:t>
            </a:r>
          </a:p>
        </p:txBody>
      </p:sp>
      <p:sp>
        <p:nvSpPr>
          <p:cNvPr id="5" name="テキスト ボックス 4"/>
          <p:cNvSpPr txBox="1"/>
          <p:nvPr/>
        </p:nvSpPr>
        <p:spPr>
          <a:xfrm>
            <a:off x="6448073" y="1844824"/>
            <a:ext cx="1148263" cy="461665"/>
          </a:xfrm>
          <a:prstGeom prst="rect">
            <a:avLst/>
          </a:prstGeom>
          <a:noFill/>
        </p:spPr>
        <p:txBody>
          <a:bodyPr wrap="none" rtlCol="0">
            <a:spAutoFit/>
          </a:bodyPr>
          <a:lstStyle/>
          <a:p>
            <a:r>
              <a:rPr kumimoji="1" lang="en-US" altLang="ja-JP" sz="2400" dirty="0" err="1" smtClean="0"/>
              <a:t>Functor</a:t>
            </a:r>
            <a:endParaRPr kumimoji="1" lang="ja-JP" altLang="en-US" sz="2400" dirty="0"/>
          </a:p>
        </p:txBody>
      </p:sp>
      <p:sp>
        <p:nvSpPr>
          <p:cNvPr id="6" name="テキスト ボックス 5"/>
          <p:cNvSpPr txBox="1"/>
          <p:nvPr/>
        </p:nvSpPr>
        <p:spPr>
          <a:xfrm>
            <a:off x="971600" y="3242593"/>
            <a:ext cx="4896544" cy="461665"/>
          </a:xfrm>
          <a:prstGeom prst="rect">
            <a:avLst/>
          </a:prstGeom>
          <a:solidFill>
            <a:srgbClr val="00B050"/>
          </a:solidFill>
        </p:spPr>
        <p:txBody>
          <a:bodyPr wrap="square" rtlCol="0">
            <a:spAutoFit/>
          </a:bodyPr>
          <a:lstStyle/>
          <a:p>
            <a:r>
              <a:rPr kumimoji="1" lang="en-US" altLang="ja-JP" sz="2400" dirty="0" smtClean="0">
                <a:latin typeface="VL ゴシック" pitchFamily="49" charset="-128"/>
                <a:ea typeface="VL ゴシック" pitchFamily="49" charset="-128"/>
              </a:rPr>
              <a:t>instance Applicative Behavior</a:t>
            </a:r>
          </a:p>
        </p:txBody>
      </p:sp>
      <p:sp>
        <p:nvSpPr>
          <p:cNvPr id="7" name="テキスト ボックス 6"/>
          <p:cNvSpPr txBox="1"/>
          <p:nvPr/>
        </p:nvSpPr>
        <p:spPr>
          <a:xfrm>
            <a:off x="6444208" y="3242593"/>
            <a:ext cx="1562800" cy="461665"/>
          </a:xfrm>
          <a:prstGeom prst="rect">
            <a:avLst/>
          </a:prstGeom>
          <a:noFill/>
        </p:spPr>
        <p:txBody>
          <a:bodyPr wrap="none" rtlCol="0">
            <a:spAutoFit/>
          </a:bodyPr>
          <a:lstStyle/>
          <a:p>
            <a:r>
              <a:rPr kumimoji="1" lang="en-US" altLang="ja-JP" sz="2400" dirty="0" smtClean="0"/>
              <a:t>Applicative</a:t>
            </a:r>
            <a:endParaRPr kumimoji="1" lang="ja-JP" altLang="en-US" sz="2400" dirty="0"/>
          </a:p>
        </p:txBody>
      </p:sp>
      <p:sp>
        <p:nvSpPr>
          <p:cNvPr id="8" name="テキスト ボックス 7"/>
          <p:cNvSpPr txBox="1"/>
          <p:nvPr/>
        </p:nvSpPr>
        <p:spPr>
          <a:xfrm>
            <a:off x="0" y="6239053"/>
            <a:ext cx="9144000" cy="646331"/>
          </a:xfrm>
          <a:prstGeom prst="rect">
            <a:avLst/>
          </a:prstGeom>
          <a:noFill/>
          <a:ln>
            <a:solidFill>
              <a:schemeClr val="dk1">
                <a:shade val="95000"/>
                <a:satMod val="105000"/>
              </a:schemeClr>
            </a:solidFill>
          </a:ln>
        </p:spPr>
        <p:txBody>
          <a:bodyPr wrap="square" rtlCol="0">
            <a:spAutoFit/>
          </a:bodyPr>
          <a:lstStyle/>
          <a:p>
            <a:r>
              <a:rPr kumimoji="1" lang="ja-JP" altLang="en-US" dirty="0" smtClean="0"/>
              <a:t>どのようにしてプログラムで</a:t>
            </a:r>
            <a:r>
              <a:rPr kumimoji="1" lang="en-US" altLang="ja-JP" dirty="0" smtClean="0"/>
              <a:t>Behavior</a:t>
            </a:r>
            <a:r>
              <a:rPr kumimoji="1" lang="ja-JP" altLang="en-US" dirty="0" smtClean="0"/>
              <a:t>を使用するか？</a:t>
            </a:r>
            <a:endParaRPr kumimoji="1" lang="en-US" altLang="ja-JP" dirty="0" smtClean="0"/>
          </a:p>
          <a:p>
            <a:r>
              <a:rPr kumimoji="1" lang="en-US" altLang="ja-JP" dirty="0" smtClean="0"/>
              <a:t>Behavior</a:t>
            </a:r>
            <a:r>
              <a:rPr kumimoji="1" lang="ja-JP" altLang="en-US" dirty="0" smtClean="0"/>
              <a:t>用の</a:t>
            </a:r>
            <a:r>
              <a:rPr kumimoji="1" lang="en-US" altLang="ja-JP" dirty="0" smtClean="0"/>
              <a:t>API</a:t>
            </a:r>
            <a:r>
              <a:rPr kumimoji="1" lang="ja-JP" altLang="en-US" dirty="0" smtClean="0"/>
              <a:t>は、実際にはとても簡単： それらは</a:t>
            </a:r>
            <a:r>
              <a:rPr kumimoji="1" lang="en-US" altLang="ja-JP" dirty="0" smtClean="0"/>
              <a:t>applicative </a:t>
            </a:r>
            <a:r>
              <a:rPr kumimoji="1" lang="en-US" altLang="ja-JP" dirty="0" err="1" smtClean="0"/>
              <a:t>functor</a:t>
            </a:r>
            <a:r>
              <a:rPr kumimoji="1" lang="ja-JP" altLang="en-US" dirty="0" smtClean="0"/>
              <a:t>である。</a:t>
            </a:r>
            <a:endParaRPr kumimoji="1" lang="ja-JP" altLang="en-US" dirty="0"/>
          </a:p>
        </p:txBody>
      </p:sp>
    </p:spTree>
    <p:extLst>
      <p:ext uri="{BB962C8B-B14F-4D97-AF65-F5344CB8AC3E}">
        <p14:creationId xmlns:p14="http://schemas.microsoft.com/office/powerpoint/2010/main" val="1776852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Behavior API</a:t>
            </a:r>
            <a:endParaRPr kumimoji="1" lang="ja-JP" altLang="en-US" dirty="0"/>
          </a:p>
        </p:txBody>
      </p:sp>
      <p:sp>
        <p:nvSpPr>
          <p:cNvPr id="4" name="テキスト ボックス 3"/>
          <p:cNvSpPr txBox="1"/>
          <p:nvPr/>
        </p:nvSpPr>
        <p:spPr>
          <a:xfrm>
            <a:off x="975465" y="1844824"/>
            <a:ext cx="5252720" cy="830997"/>
          </a:xfrm>
          <a:prstGeom prst="rect">
            <a:avLst/>
          </a:prstGeom>
          <a:solidFill>
            <a:srgbClr val="00B050"/>
          </a:solidFill>
        </p:spPr>
        <p:txBody>
          <a:bodyPr wrap="square" rtlCol="0">
            <a:spAutoFit/>
          </a:bodyPr>
          <a:lstStyle/>
          <a:p>
            <a:r>
              <a:rPr lang="en-US" altLang="ja-JP" sz="2400" dirty="0">
                <a:latin typeface="VL ゴシック" pitchFamily="49" charset="-128"/>
                <a:ea typeface="VL ゴシック" pitchFamily="49" charset="-128"/>
              </a:rPr>
              <a:t>(&lt;$&gt;) :: (a -&gt; b)</a:t>
            </a:r>
          </a:p>
          <a:p>
            <a:r>
              <a:rPr lang="en-US" altLang="ja-JP" sz="2400" dirty="0" smtClean="0">
                <a:latin typeface="VL ゴシック" pitchFamily="49" charset="-128"/>
                <a:ea typeface="VL ゴシック" pitchFamily="49" charset="-128"/>
              </a:rPr>
              <a:t>      -&gt; </a:t>
            </a:r>
            <a:r>
              <a:rPr lang="en-US" altLang="ja-JP" sz="2400" dirty="0">
                <a:latin typeface="VL ゴシック" pitchFamily="49" charset="-128"/>
                <a:ea typeface="VL ゴシック" pitchFamily="49" charset="-128"/>
              </a:rPr>
              <a:t>Behavior a -&gt; Behavior b</a:t>
            </a:r>
            <a:endParaRPr kumimoji="1" lang="en-US" altLang="ja-JP" sz="2400" dirty="0" smtClean="0">
              <a:latin typeface="VL ゴシック" pitchFamily="49" charset="-128"/>
              <a:ea typeface="VL ゴシック" pitchFamily="49" charset="-128"/>
            </a:endParaRPr>
          </a:p>
        </p:txBody>
      </p:sp>
      <p:sp>
        <p:nvSpPr>
          <p:cNvPr id="5" name="テキスト ボックス 4"/>
          <p:cNvSpPr txBox="1"/>
          <p:nvPr/>
        </p:nvSpPr>
        <p:spPr>
          <a:xfrm>
            <a:off x="6448073" y="1844824"/>
            <a:ext cx="1148263" cy="461665"/>
          </a:xfrm>
          <a:prstGeom prst="rect">
            <a:avLst/>
          </a:prstGeom>
          <a:noFill/>
        </p:spPr>
        <p:txBody>
          <a:bodyPr wrap="none" rtlCol="0">
            <a:spAutoFit/>
          </a:bodyPr>
          <a:lstStyle/>
          <a:p>
            <a:r>
              <a:rPr kumimoji="1" lang="en-US" altLang="ja-JP" sz="2400" dirty="0" err="1" smtClean="0"/>
              <a:t>Functor</a:t>
            </a:r>
            <a:endParaRPr kumimoji="1" lang="ja-JP" altLang="en-US" sz="2400" dirty="0"/>
          </a:p>
        </p:txBody>
      </p:sp>
      <p:sp>
        <p:nvSpPr>
          <p:cNvPr id="6" name="テキスト ボックス 5"/>
          <p:cNvSpPr txBox="1"/>
          <p:nvPr/>
        </p:nvSpPr>
        <p:spPr>
          <a:xfrm>
            <a:off x="971599" y="3026569"/>
            <a:ext cx="5256585" cy="1200329"/>
          </a:xfrm>
          <a:prstGeom prst="rect">
            <a:avLst/>
          </a:prstGeom>
          <a:solidFill>
            <a:srgbClr val="00B050"/>
          </a:solidFill>
        </p:spPr>
        <p:txBody>
          <a:bodyPr wrap="square" rtlCol="0">
            <a:spAutoFit/>
          </a:bodyPr>
          <a:lstStyle/>
          <a:p>
            <a:r>
              <a:rPr lang="en-US" altLang="ja-JP" sz="2400" dirty="0">
                <a:latin typeface="VL ゴシック" pitchFamily="49" charset="-128"/>
                <a:ea typeface="VL ゴシック" pitchFamily="49" charset="-128"/>
              </a:rPr>
              <a:t>pure </a:t>
            </a:r>
            <a:r>
              <a:rPr lang="en-US" altLang="ja-JP" sz="2400" dirty="0" smtClean="0">
                <a:latin typeface="VL ゴシック" pitchFamily="49" charset="-128"/>
                <a:ea typeface="VL ゴシック" pitchFamily="49" charset="-128"/>
              </a:rPr>
              <a:t> :: </a:t>
            </a:r>
            <a:r>
              <a:rPr lang="en-US" altLang="ja-JP" sz="2400" dirty="0">
                <a:latin typeface="VL ゴシック" pitchFamily="49" charset="-128"/>
                <a:ea typeface="VL ゴシック" pitchFamily="49" charset="-128"/>
              </a:rPr>
              <a:t>a -&gt; Behavior a</a:t>
            </a:r>
          </a:p>
          <a:p>
            <a:r>
              <a:rPr lang="en-US" altLang="ja-JP" sz="2400" dirty="0">
                <a:latin typeface="VL ゴシック" pitchFamily="49" charset="-128"/>
                <a:ea typeface="VL ゴシック" pitchFamily="49" charset="-128"/>
              </a:rPr>
              <a:t>(&lt;*&gt;) :: Behavior (a -&gt; b)</a:t>
            </a:r>
          </a:p>
          <a:p>
            <a:r>
              <a:rPr lang="en-US" altLang="ja-JP" sz="2400" dirty="0" smtClean="0">
                <a:latin typeface="VL ゴシック" pitchFamily="49" charset="-128"/>
                <a:ea typeface="VL ゴシック" pitchFamily="49" charset="-128"/>
              </a:rPr>
              <a:t>      -&gt; </a:t>
            </a:r>
            <a:r>
              <a:rPr lang="en-US" altLang="ja-JP" sz="2400" dirty="0">
                <a:latin typeface="VL ゴシック" pitchFamily="49" charset="-128"/>
                <a:ea typeface="VL ゴシック" pitchFamily="49" charset="-128"/>
              </a:rPr>
              <a:t>Behavior a -&gt; Behavior b</a:t>
            </a:r>
            <a:endParaRPr kumimoji="1" lang="en-US" altLang="ja-JP" sz="2400" dirty="0" smtClean="0">
              <a:latin typeface="VL ゴシック" pitchFamily="49" charset="-128"/>
              <a:ea typeface="VL ゴシック" pitchFamily="49" charset="-128"/>
            </a:endParaRPr>
          </a:p>
        </p:txBody>
      </p:sp>
      <p:sp>
        <p:nvSpPr>
          <p:cNvPr id="7" name="テキスト ボックス 6"/>
          <p:cNvSpPr txBox="1"/>
          <p:nvPr/>
        </p:nvSpPr>
        <p:spPr>
          <a:xfrm>
            <a:off x="6444208" y="3242593"/>
            <a:ext cx="1562800" cy="461665"/>
          </a:xfrm>
          <a:prstGeom prst="rect">
            <a:avLst/>
          </a:prstGeom>
          <a:noFill/>
        </p:spPr>
        <p:txBody>
          <a:bodyPr wrap="none" rtlCol="0">
            <a:spAutoFit/>
          </a:bodyPr>
          <a:lstStyle/>
          <a:p>
            <a:r>
              <a:rPr kumimoji="1" lang="en-US" altLang="ja-JP" sz="2400" dirty="0" smtClean="0"/>
              <a:t>Applicative</a:t>
            </a:r>
            <a:endParaRPr kumimoji="1" lang="ja-JP" altLang="en-US" sz="2400" dirty="0"/>
          </a:p>
        </p:txBody>
      </p:sp>
      <p:sp>
        <p:nvSpPr>
          <p:cNvPr id="8" name="テキスト ボックス 7"/>
          <p:cNvSpPr txBox="1"/>
          <p:nvPr/>
        </p:nvSpPr>
        <p:spPr>
          <a:xfrm>
            <a:off x="0" y="5661248"/>
            <a:ext cx="9144000" cy="1200329"/>
          </a:xfrm>
          <a:prstGeom prst="rect">
            <a:avLst/>
          </a:prstGeom>
          <a:noFill/>
          <a:ln>
            <a:solidFill>
              <a:schemeClr val="dk1">
                <a:shade val="95000"/>
                <a:satMod val="105000"/>
              </a:schemeClr>
            </a:solidFill>
          </a:ln>
        </p:spPr>
        <p:txBody>
          <a:bodyPr wrap="square" rtlCol="0">
            <a:spAutoFit/>
          </a:bodyPr>
          <a:lstStyle/>
          <a:p>
            <a:r>
              <a:rPr kumimoji="1" lang="en-US" altLang="ja-JP" dirty="0" err="1" smtClean="0"/>
              <a:t>Functor</a:t>
            </a:r>
            <a:r>
              <a:rPr kumimoji="1" lang="ja-JP" altLang="en-US" dirty="0" smtClean="0"/>
              <a:t>と</a:t>
            </a:r>
            <a:r>
              <a:rPr kumimoji="1" lang="en-US" altLang="ja-JP" dirty="0" smtClean="0"/>
              <a:t>Applicative</a:t>
            </a:r>
            <a:r>
              <a:rPr kumimoji="1" lang="ja-JP" altLang="en-US" dirty="0" smtClean="0"/>
              <a:t>に関連付けられた関数に対するリマインダ。</a:t>
            </a:r>
            <a:endParaRPr kumimoji="1" lang="en-US" altLang="ja-JP" dirty="0" smtClean="0"/>
          </a:p>
          <a:p>
            <a:r>
              <a:rPr lang="ja-JP" altLang="en-US" dirty="0" smtClean="0"/>
              <a:t>最も</a:t>
            </a:r>
            <a:r>
              <a:rPr lang="ja-JP" altLang="en-US" dirty="0"/>
              <a:t>重要</a:t>
            </a:r>
            <a:r>
              <a:rPr lang="ja-JP" altLang="en-US" dirty="0" smtClean="0"/>
              <a:t>な機能は「</a:t>
            </a:r>
            <a:r>
              <a:rPr lang="en-US" altLang="ja-JP" dirty="0" smtClean="0"/>
              <a:t>apply(</a:t>
            </a:r>
            <a:r>
              <a:rPr lang="ja-JP" altLang="en-US" dirty="0" smtClean="0"/>
              <a:t>適用</a:t>
            </a:r>
            <a:r>
              <a:rPr lang="en-US" altLang="ja-JP" dirty="0" smtClean="0"/>
              <a:t>)</a:t>
            </a:r>
            <a:r>
              <a:rPr lang="ja-JP" altLang="en-US" dirty="0" smtClean="0"/>
              <a:t>」と呼ばれ、単に時間の各ポイントで時間変化の値に時間変化の関数を適用する</a:t>
            </a:r>
            <a:r>
              <a:rPr lang="en-US" altLang="ja-JP" dirty="0" smtClean="0"/>
              <a:t>&lt;*&gt;</a:t>
            </a:r>
            <a:r>
              <a:rPr lang="ja-JP" altLang="en-US" dirty="0" smtClean="0"/>
              <a:t>演算子である。</a:t>
            </a:r>
            <a:endParaRPr lang="en-US" altLang="ja-JP" dirty="0" smtClean="0"/>
          </a:p>
          <a:p>
            <a:r>
              <a:rPr kumimoji="1" lang="en-US" altLang="ja-JP" dirty="0" smtClean="0"/>
              <a:t>pure(</a:t>
            </a:r>
            <a:r>
              <a:rPr kumimoji="1" lang="ja-JP" altLang="en-US" dirty="0" smtClean="0"/>
              <a:t>純粋</a:t>
            </a:r>
            <a:r>
              <a:rPr kumimoji="1" lang="en-US" altLang="ja-JP" dirty="0" smtClean="0"/>
              <a:t>)</a:t>
            </a:r>
            <a:r>
              <a:rPr kumimoji="1" lang="ja-JP" altLang="en-US" dirty="0" smtClean="0"/>
              <a:t>な関数で、ある時間における一定の値を構築する</a:t>
            </a:r>
            <a:endParaRPr kumimoji="1" lang="ja-JP" altLang="en-US" dirty="0"/>
          </a:p>
        </p:txBody>
      </p:sp>
      <p:sp>
        <p:nvSpPr>
          <p:cNvPr id="10" name="テキスト ボックス 9"/>
          <p:cNvSpPr txBox="1"/>
          <p:nvPr/>
        </p:nvSpPr>
        <p:spPr>
          <a:xfrm>
            <a:off x="971600" y="4437112"/>
            <a:ext cx="5256584" cy="830997"/>
          </a:xfrm>
          <a:prstGeom prst="rect">
            <a:avLst/>
          </a:prstGeom>
          <a:solidFill>
            <a:srgbClr val="00B050"/>
          </a:solidFill>
        </p:spPr>
        <p:txBody>
          <a:bodyPr wrap="square" rtlCol="0">
            <a:spAutoFit/>
          </a:bodyPr>
          <a:lstStyle/>
          <a:p>
            <a:r>
              <a:rPr lang="en-US" altLang="ja-JP" sz="2400" dirty="0">
                <a:latin typeface="VL ゴシック" pitchFamily="49" charset="-128"/>
                <a:ea typeface="VL ゴシック" pitchFamily="49" charset="-128"/>
              </a:rPr>
              <a:t>bf &lt;*&gt; </a:t>
            </a:r>
            <a:r>
              <a:rPr lang="en-US" altLang="ja-JP" sz="2400" dirty="0" err="1">
                <a:latin typeface="VL ゴシック" pitchFamily="49" charset="-128"/>
                <a:ea typeface="VL ゴシック" pitchFamily="49" charset="-128"/>
              </a:rPr>
              <a:t>bx</a:t>
            </a:r>
            <a:r>
              <a:rPr lang="en-US" altLang="ja-JP" sz="2400" dirty="0">
                <a:latin typeface="VL ゴシック" pitchFamily="49" charset="-128"/>
                <a:ea typeface="VL ゴシック" pitchFamily="49" charset="-128"/>
              </a:rPr>
              <a:t> =</a:t>
            </a:r>
          </a:p>
          <a:p>
            <a:r>
              <a:rPr lang="en-US" altLang="ja-JP" sz="2400" dirty="0" smtClean="0">
                <a:latin typeface="VL ゴシック" pitchFamily="49" charset="-128"/>
                <a:ea typeface="VL ゴシック" pitchFamily="49" charset="-128"/>
              </a:rPr>
              <a:t>   \</a:t>
            </a:r>
            <a:r>
              <a:rPr lang="en-US" altLang="ja-JP" sz="2400" dirty="0">
                <a:latin typeface="VL ゴシック" pitchFamily="49" charset="-128"/>
                <a:ea typeface="VL ゴシック" pitchFamily="49" charset="-128"/>
              </a:rPr>
              <a:t>time -&gt; bf time $ </a:t>
            </a:r>
            <a:r>
              <a:rPr lang="en-US" altLang="ja-JP" sz="2400" dirty="0" err="1">
                <a:latin typeface="VL ゴシック" pitchFamily="49" charset="-128"/>
                <a:ea typeface="VL ゴシック" pitchFamily="49" charset="-128"/>
              </a:rPr>
              <a:t>bx</a:t>
            </a:r>
            <a:r>
              <a:rPr lang="en-US" altLang="ja-JP" sz="2400" dirty="0">
                <a:latin typeface="VL ゴシック" pitchFamily="49" charset="-128"/>
                <a:ea typeface="VL ゴシック" pitchFamily="49" charset="-128"/>
              </a:rPr>
              <a:t> time</a:t>
            </a:r>
            <a:endParaRPr kumimoji="1" lang="en-US" altLang="ja-JP" sz="2400" dirty="0" smtClean="0">
              <a:latin typeface="VL ゴシック" pitchFamily="49" charset="-128"/>
              <a:ea typeface="VL ゴシック" pitchFamily="49" charset="-128"/>
            </a:endParaRPr>
          </a:p>
        </p:txBody>
      </p:sp>
      <p:sp>
        <p:nvSpPr>
          <p:cNvPr id="11" name="テキスト ボックス 10"/>
          <p:cNvSpPr txBox="1"/>
          <p:nvPr/>
        </p:nvSpPr>
        <p:spPr>
          <a:xfrm>
            <a:off x="6444208" y="4581128"/>
            <a:ext cx="2428870" cy="461665"/>
          </a:xfrm>
          <a:prstGeom prst="rect">
            <a:avLst/>
          </a:prstGeom>
          <a:noFill/>
        </p:spPr>
        <p:txBody>
          <a:bodyPr wrap="none" rtlCol="0">
            <a:spAutoFit/>
          </a:bodyPr>
          <a:lstStyle/>
          <a:p>
            <a:r>
              <a:rPr kumimoji="1" lang="ja-JP" altLang="en-US" sz="2400" dirty="0" smtClean="0"/>
              <a:t>時間の各ポイント</a:t>
            </a:r>
            <a:endParaRPr kumimoji="1" lang="ja-JP" altLang="en-US" sz="2400" dirty="0"/>
          </a:p>
        </p:txBody>
      </p:sp>
    </p:spTree>
    <p:extLst>
      <p:ext uri="{BB962C8B-B14F-4D97-AF65-F5344CB8AC3E}">
        <p14:creationId xmlns:p14="http://schemas.microsoft.com/office/powerpoint/2010/main" val="154986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Behavior API</a:t>
            </a:r>
            <a:endParaRPr kumimoji="1" lang="ja-JP" altLang="en-US" dirty="0"/>
          </a:p>
        </p:txBody>
      </p:sp>
      <p:cxnSp>
        <p:nvCxnSpPr>
          <p:cNvPr id="4" name="直線矢印コネクタ 3"/>
          <p:cNvCxnSpPr/>
          <p:nvPr/>
        </p:nvCxnSpPr>
        <p:spPr>
          <a:xfrm flipV="1">
            <a:off x="611560" y="1534726"/>
            <a:ext cx="0" cy="183155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a:off x="611560" y="3366284"/>
            <a:ext cx="208823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テキスト ボックス 5"/>
          <p:cNvSpPr txBox="1"/>
          <p:nvPr/>
        </p:nvSpPr>
        <p:spPr>
          <a:xfrm>
            <a:off x="251520" y="1124744"/>
            <a:ext cx="861133" cy="369332"/>
          </a:xfrm>
          <a:prstGeom prst="rect">
            <a:avLst/>
          </a:prstGeom>
          <a:noFill/>
        </p:spPr>
        <p:txBody>
          <a:bodyPr wrap="none" rtlCol="0">
            <a:spAutoFit/>
          </a:bodyPr>
          <a:lstStyle/>
          <a:p>
            <a:r>
              <a:rPr kumimoji="1" lang="en-US" altLang="ja-JP" dirty="0" smtClean="0"/>
              <a:t>Double</a:t>
            </a:r>
            <a:endParaRPr kumimoji="1" lang="ja-JP" altLang="en-US" dirty="0"/>
          </a:p>
        </p:txBody>
      </p:sp>
      <p:sp>
        <p:nvSpPr>
          <p:cNvPr id="7" name="テキスト ボックス 6"/>
          <p:cNvSpPr txBox="1"/>
          <p:nvPr/>
        </p:nvSpPr>
        <p:spPr>
          <a:xfrm>
            <a:off x="2843808" y="3181618"/>
            <a:ext cx="1305165" cy="369332"/>
          </a:xfrm>
          <a:prstGeom prst="rect">
            <a:avLst/>
          </a:prstGeom>
          <a:noFill/>
        </p:spPr>
        <p:txBody>
          <a:bodyPr wrap="none" rtlCol="0">
            <a:spAutoFit/>
          </a:bodyPr>
          <a:lstStyle/>
          <a:p>
            <a:r>
              <a:rPr kumimoji="1" lang="en-US" altLang="ja-JP" dirty="0" smtClean="0"/>
              <a:t>Time (</a:t>
            </a:r>
            <a:r>
              <a:rPr kumimoji="1" lang="ja-JP" altLang="en-US" dirty="0" smtClean="0"/>
              <a:t>時間</a:t>
            </a:r>
            <a:r>
              <a:rPr kumimoji="1" lang="en-US" altLang="ja-JP" dirty="0" smtClean="0"/>
              <a:t>)</a:t>
            </a:r>
            <a:endParaRPr kumimoji="1" lang="ja-JP" altLang="en-US" dirty="0"/>
          </a:p>
        </p:txBody>
      </p:sp>
      <p:sp>
        <p:nvSpPr>
          <p:cNvPr id="11" name="テキスト ボックス 10"/>
          <p:cNvSpPr txBox="1"/>
          <p:nvPr/>
        </p:nvSpPr>
        <p:spPr>
          <a:xfrm>
            <a:off x="251520" y="3262918"/>
            <a:ext cx="301686" cy="369332"/>
          </a:xfrm>
          <a:prstGeom prst="rect">
            <a:avLst/>
          </a:prstGeom>
          <a:noFill/>
        </p:spPr>
        <p:txBody>
          <a:bodyPr wrap="none" rtlCol="0">
            <a:spAutoFit/>
          </a:bodyPr>
          <a:lstStyle/>
          <a:p>
            <a:r>
              <a:rPr kumimoji="1" lang="en-US" altLang="ja-JP" dirty="0" smtClean="0"/>
              <a:t>0</a:t>
            </a:r>
            <a:endParaRPr kumimoji="1" lang="ja-JP" altLang="en-US" dirty="0"/>
          </a:p>
        </p:txBody>
      </p:sp>
      <p:sp>
        <p:nvSpPr>
          <p:cNvPr id="12" name="テキスト ボックス 11"/>
          <p:cNvSpPr txBox="1"/>
          <p:nvPr/>
        </p:nvSpPr>
        <p:spPr>
          <a:xfrm>
            <a:off x="251520" y="1894766"/>
            <a:ext cx="301686" cy="369332"/>
          </a:xfrm>
          <a:prstGeom prst="rect">
            <a:avLst/>
          </a:prstGeom>
          <a:noFill/>
        </p:spPr>
        <p:txBody>
          <a:bodyPr wrap="none" rtlCol="0">
            <a:spAutoFit/>
          </a:bodyPr>
          <a:lstStyle/>
          <a:p>
            <a:r>
              <a:rPr kumimoji="1" lang="en-US" altLang="ja-JP" dirty="0" smtClean="0"/>
              <a:t>1</a:t>
            </a:r>
            <a:endParaRPr kumimoji="1" lang="ja-JP" altLang="en-US" dirty="0"/>
          </a:p>
        </p:txBody>
      </p:sp>
      <p:cxnSp>
        <p:nvCxnSpPr>
          <p:cNvPr id="14" name="直線コネクタ 13"/>
          <p:cNvCxnSpPr/>
          <p:nvPr/>
        </p:nvCxnSpPr>
        <p:spPr>
          <a:xfrm>
            <a:off x="611560" y="2079432"/>
            <a:ext cx="1728192" cy="128685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p:cNvSpPr txBox="1"/>
          <p:nvPr/>
        </p:nvSpPr>
        <p:spPr>
          <a:xfrm>
            <a:off x="1655676" y="1822758"/>
            <a:ext cx="295274" cy="369332"/>
          </a:xfrm>
          <a:prstGeom prst="rect">
            <a:avLst/>
          </a:prstGeom>
          <a:solidFill>
            <a:srgbClr val="00B050"/>
          </a:solidFill>
        </p:spPr>
        <p:txBody>
          <a:bodyPr wrap="none" rtlCol="0">
            <a:spAutoFit/>
          </a:bodyPr>
          <a:lstStyle/>
          <a:p>
            <a:r>
              <a:rPr kumimoji="1" lang="en-US" altLang="ja-JP" dirty="0" smtClean="0"/>
              <a:t>a</a:t>
            </a:r>
            <a:endParaRPr kumimoji="1" lang="ja-JP" altLang="en-US" dirty="0"/>
          </a:p>
        </p:txBody>
      </p:sp>
      <p:cxnSp>
        <p:nvCxnSpPr>
          <p:cNvPr id="17" name="直線矢印コネクタ 16"/>
          <p:cNvCxnSpPr/>
          <p:nvPr/>
        </p:nvCxnSpPr>
        <p:spPr>
          <a:xfrm flipV="1">
            <a:off x="4923019" y="1534726"/>
            <a:ext cx="0" cy="183155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4923019" y="3366284"/>
            <a:ext cx="208823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7155267" y="3181618"/>
            <a:ext cx="1305165" cy="369332"/>
          </a:xfrm>
          <a:prstGeom prst="rect">
            <a:avLst/>
          </a:prstGeom>
          <a:noFill/>
        </p:spPr>
        <p:txBody>
          <a:bodyPr wrap="none" rtlCol="0">
            <a:spAutoFit/>
          </a:bodyPr>
          <a:lstStyle/>
          <a:p>
            <a:r>
              <a:rPr kumimoji="1" lang="en-US" altLang="ja-JP" dirty="0" smtClean="0"/>
              <a:t>Time (</a:t>
            </a:r>
            <a:r>
              <a:rPr kumimoji="1" lang="ja-JP" altLang="en-US" dirty="0" smtClean="0"/>
              <a:t>時間</a:t>
            </a:r>
            <a:r>
              <a:rPr kumimoji="1" lang="en-US" altLang="ja-JP" dirty="0" smtClean="0"/>
              <a:t>)</a:t>
            </a:r>
            <a:endParaRPr kumimoji="1" lang="ja-JP" altLang="en-US" dirty="0"/>
          </a:p>
        </p:txBody>
      </p:sp>
      <p:sp>
        <p:nvSpPr>
          <p:cNvPr id="23" name="テキスト ボックス 22"/>
          <p:cNvSpPr txBox="1"/>
          <p:nvPr/>
        </p:nvSpPr>
        <p:spPr>
          <a:xfrm>
            <a:off x="5967135" y="1822758"/>
            <a:ext cx="306494" cy="369332"/>
          </a:xfrm>
          <a:prstGeom prst="rect">
            <a:avLst/>
          </a:prstGeom>
          <a:solidFill>
            <a:srgbClr val="00B050"/>
          </a:solidFill>
        </p:spPr>
        <p:txBody>
          <a:bodyPr wrap="none" rtlCol="0">
            <a:spAutoFit/>
          </a:bodyPr>
          <a:lstStyle/>
          <a:p>
            <a:r>
              <a:rPr kumimoji="1" lang="en-US" altLang="ja-JP" dirty="0" smtClean="0"/>
              <a:t>b</a:t>
            </a:r>
            <a:endParaRPr kumimoji="1" lang="ja-JP" altLang="en-US" dirty="0"/>
          </a:p>
        </p:txBody>
      </p:sp>
      <p:sp>
        <p:nvSpPr>
          <p:cNvPr id="26" name="フリーフォーム 25"/>
          <p:cNvSpPr/>
          <p:nvPr/>
        </p:nvSpPr>
        <p:spPr>
          <a:xfrm>
            <a:off x="4933741" y="2265799"/>
            <a:ext cx="2039815" cy="1016374"/>
          </a:xfrm>
          <a:custGeom>
            <a:avLst/>
            <a:gdLst>
              <a:gd name="connsiteX0" fmla="*/ 0 w 2039815"/>
              <a:gd name="connsiteY0" fmla="*/ 984183 h 1014328"/>
              <a:gd name="connsiteX1" fmla="*/ 140677 w 2039815"/>
              <a:gd name="connsiteY1" fmla="*/ 753071 h 1014328"/>
              <a:gd name="connsiteX2" fmla="*/ 241160 w 2039815"/>
              <a:gd name="connsiteY2" fmla="*/ 341089 h 1014328"/>
              <a:gd name="connsiteX3" fmla="*/ 371789 w 2039815"/>
              <a:gd name="connsiteY3" fmla="*/ 130073 h 1014328"/>
              <a:gd name="connsiteX4" fmla="*/ 643094 w 2039815"/>
              <a:gd name="connsiteY4" fmla="*/ 130073 h 1014328"/>
              <a:gd name="connsiteX5" fmla="*/ 803868 w 2039815"/>
              <a:gd name="connsiteY5" fmla="*/ 732974 h 1014328"/>
              <a:gd name="connsiteX6" fmla="*/ 954593 w 2039815"/>
              <a:gd name="connsiteY6" fmla="*/ 954038 h 1014328"/>
              <a:gd name="connsiteX7" fmla="*/ 1155560 w 2039815"/>
              <a:gd name="connsiteY7" fmla="*/ 994231 h 1014328"/>
              <a:gd name="connsiteX8" fmla="*/ 1366575 w 2039815"/>
              <a:gd name="connsiteY8" fmla="*/ 813361 h 1014328"/>
              <a:gd name="connsiteX9" fmla="*/ 1497204 w 2039815"/>
              <a:gd name="connsiteY9" fmla="*/ 160218 h 1014328"/>
              <a:gd name="connsiteX10" fmla="*/ 1688123 w 2039815"/>
              <a:gd name="connsiteY10" fmla="*/ 59735 h 1014328"/>
              <a:gd name="connsiteX11" fmla="*/ 1848896 w 2039815"/>
              <a:gd name="connsiteY11" fmla="*/ 59735 h 1014328"/>
              <a:gd name="connsiteX12" fmla="*/ 1949380 w 2039815"/>
              <a:gd name="connsiteY12" fmla="*/ 813361 h 1014328"/>
              <a:gd name="connsiteX13" fmla="*/ 2039815 w 2039815"/>
              <a:gd name="connsiteY13" fmla="*/ 1014328 h 1014328"/>
              <a:gd name="connsiteX0" fmla="*/ 0 w 2039815"/>
              <a:gd name="connsiteY0" fmla="*/ 1011745 h 1041890"/>
              <a:gd name="connsiteX1" fmla="*/ 140677 w 2039815"/>
              <a:gd name="connsiteY1" fmla="*/ 780633 h 1041890"/>
              <a:gd name="connsiteX2" fmla="*/ 241160 w 2039815"/>
              <a:gd name="connsiteY2" fmla="*/ 368651 h 1041890"/>
              <a:gd name="connsiteX3" fmla="*/ 371789 w 2039815"/>
              <a:gd name="connsiteY3" fmla="*/ 157635 h 1041890"/>
              <a:gd name="connsiteX4" fmla="*/ 643094 w 2039815"/>
              <a:gd name="connsiteY4" fmla="*/ 157635 h 1041890"/>
              <a:gd name="connsiteX5" fmla="*/ 803868 w 2039815"/>
              <a:gd name="connsiteY5" fmla="*/ 760536 h 1041890"/>
              <a:gd name="connsiteX6" fmla="*/ 954593 w 2039815"/>
              <a:gd name="connsiteY6" fmla="*/ 981600 h 1041890"/>
              <a:gd name="connsiteX7" fmla="*/ 1155560 w 2039815"/>
              <a:gd name="connsiteY7" fmla="*/ 1021793 h 1041890"/>
              <a:gd name="connsiteX8" fmla="*/ 1366575 w 2039815"/>
              <a:gd name="connsiteY8" fmla="*/ 840923 h 1041890"/>
              <a:gd name="connsiteX9" fmla="*/ 1497204 w 2039815"/>
              <a:gd name="connsiteY9" fmla="*/ 187780 h 1041890"/>
              <a:gd name="connsiteX10" fmla="*/ 1637882 w 2039815"/>
              <a:gd name="connsiteY10" fmla="*/ 27006 h 1041890"/>
              <a:gd name="connsiteX11" fmla="*/ 1848896 w 2039815"/>
              <a:gd name="connsiteY11" fmla="*/ 87297 h 1041890"/>
              <a:gd name="connsiteX12" fmla="*/ 1949380 w 2039815"/>
              <a:gd name="connsiteY12" fmla="*/ 840923 h 1041890"/>
              <a:gd name="connsiteX13" fmla="*/ 2039815 w 2039815"/>
              <a:gd name="connsiteY13" fmla="*/ 1041890 h 1041890"/>
              <a:gd name="connsiteX0" fmla="*/ 0 w 2039815"/>
              <a:gd name="connsiteY0" fmla="*/ 986230 h 1016375"/>
              <a:gd name="connsiteX1" fmla="*/ 140677 w 2039815"/>
              <a:gd name="connsiteY1" fmla="*/ 755118 h 1016375"/>
              <a:gd name="connsiteX2" fmla="*/ 241160 w 2039815"/>
              <a:gd name="connsiteY2" fmla="*/ 343136 h 1016375"/>
              <a:gd name="connsiteX3" fmla="*/ 371789 w 2039815"/>
              <a:gd name="connsiteY3" fmla="*/ 132120 h 1016375"/>
              <a:gd name="connsiteX4" fmla="*/ 643094 w 2039815"/>
              <a:gd name="connsiteY4" fmla="*/ 132120 h 1016375"/>
              <a:gd name="connsiteX5" fmla="*/ 803868 w 2039815"/>
              <a:gd name="connsiteY5" fmla="*/ 735021 h 1016375"/>
              <a:gd name="connsiteX6" fmla="*/ 954593 w 2039815"/>
              <a:gd name="connsiteY6" fmla="*/ 956085 h 1016375"/>
              <a:gd name="connsiteX7" fmla="*/ 1155560 w 2039815"/>
              <a:gd name="connsiteY7" fmla="*/ 996278 h 1016375"/>
              <a:gd name="connsiteX8" fmla="*/ 1366575 w 2039815"/>
              <a:gd name="connsiteY8" fmla="*/ 815408 h 1016375"/>
              <a:gd name="connsiteX9" fmla="*/ 1497204 w 2039815"/>
              <a:gd name="connsiteY9" fmla="*/ 162265 h 1016375"/>
              <a:gd name="connsiteX10" fmla="*/ 1637882 w 2039815"/>
              <a:gd name="connsiteY10" fmla="*/ 1491 h 1016375"/>
              <a:gd name="connsiteX11" fmla="*/ 1858945 w 2039815"/>
              <a:gd name="connsiteY11" fmla="*/ 132120 h 1016375"/>
              <a:gd name="connsiteX12" fmla="*/ 1949380 w 2039815"/>
              <a:gd name="connsiteY12" fmla="*/ 815408 h 1016375"/>
              <a:gd name="connsiteX13" fmla="*/ 2039815 w 2039815"/>
              <a:gd name="connsiteY13" fmla="*/ 1016375 h 1016375"/>
              <a:gd name="connsiteX0" fmla="*/ 0 w 2039815"/>
              <a:gd name="connsiteY0" fmla="*/ 959829 h 989974"/>
              <a:gd name="connsiteX1" fmla="*/ 140677 w 2039815"/>
              <a:gd name="connsiteY1" fmla="*/ 728717 h 989974"/>
              <a:gd name="connsiteX2" fmla="*/ 241160 w 2039815"/>
              <a:gd name="connsiteY2" fmla="*/ 316735 h 989974"/>
              <a:gd name="connsiteX3" fmla="*/ 371789 w 2039815"/>
              <a:gd name="connsiteY3" fmla="*/ 105719 h 989974"/>
              <a:gd name="connsiteX4" fmla="*/ 643094 w 2039815"/>
              <a:gd name="connsiteY4" fmla="*/ 105719 h 989974"/>
              <a:gd name="connsiteX5" fmla="*/ 803868 w 2039815"/>
              <a:gd name="connsiteY5" fmla="*/ 708620 h 989974"/>
              <a:gd name="connsiteX6" fmla="*/ 954593 w 2039815"/>
              <a:gd name="connsiteY6" fmla="*/ 929684 h 989974"/>
              <a:gd name="connsiteX7" fmla="*/ 1155560 w 2039815"/>
              <a:gd name="connsiteY7" fmla="*/ 969877 h 989974"/>
              <a:gd name="connsiteX8" fmla="*/ 1366575 w 2039815"/>
              <a:gd name="connsiteY8" fmla="*/ 789007 h 989974"/>
              <a:gd name="connsiteX9" fmla="*/ 1497204 w 2039815"/>
              <a:gd name="connsiteY9" fmla="*/ 135864 h 989974"/>
              <a:gd name="connsiteX10" fmla="*/ 1708220 w 2039815"/>
              <a:gd name="connsiteY10" fmla="*/ 5235 h 989974"/>
              <a:gd name="connsiteX11" fmla="*/ 1858945 w 2039815"/>
              <a:gd name="connsiteY11" fmla="*/ 105719 h 989974"/>
              <a:gd name="connsiteX12" fmla="*/ 1949380 w 2039815"/>
              <a:gd name="connsiteY12" fmla="*/ 789007 h 989974"/>
              <a:gd name="connsiteX13" fmla="*/ 2039815 w 2039815"/>
              <a:gd name="connsiteY13" fmla="*/ 989974 h 989974"/>
              <a:gd name="connsiteX0" fmla="*/ 0 w 2039815"/>
              <a:gd name="connsiteY0" fmla="*/ 959829 h 989974"/>
              <a:gd name="connsiteX1" fmla="*/ 140677 w 2039815"/>
              <a:gd name="connsiteY1" fmla="*/ 728717 h 989974"/>
              <a:gd name="connsiteX2" fmla="*/ 241160 w 2039815"/>
              <a:gd name="connsiteY2" fmla="*/ 316735 h 989974"/>
              <a:gd name="connsiteX3" fmla="*/ 371789 w 2039815"/>
              <a:gd name="connsiteY3" fmla="*/ 105719 h 989974"/>
              <a:gd name="connsiteX4" fmla="*/ 643094 w 2039815"/>
              <a:gd name="connsiteY4" fmla="*/ 105719 h 989974"/>
              <a:gd name="connsiteX5" fmla="*/ 803868 w 2039815"/>
              <a:gd name="connsiteY5" fmla="*/ 708620 h 989974"/>
              <a:gd name="connsiteX6" fmla="*/ 954593 w 2039815"/>
              <a:gd name="connsiteY6" fmla="*/ 929684 h 989974"/>
              <a:gd name="connsiteX7" fmla="*/ 1155560 w 2039815"/>
              <a:gd name="connsiteY7" fmla="*/ 969877 h 989974"/>
              <a:gd name="connsiteX8" fmla="*/ 1366575 w 2039815"/>
              <a:gd name="connsiteY8" fmla="*/ 789007 h 989974"/>
              <a:gd name="connsiteX9" fmla="*/ 1497204 w 2039815"/>
              <a:gd name="connsiteY9" fmla="*/ 135864 h 989974"/>
              <a:gd name="connsiteX10" fmla="*/ 1668026 w 2039815"/>
              <a:gd name="connsiteY10" fmla="*/ 5235 h 989974"/>
              <a:gd name="connsiteX11" fmla="*/ 1858945 w 2039815"/>
              <a:gd name="connsiteY11" fmla="*/ 105719 h 989974"/>
              <a:gd name="connsiteX12" fmla="*/ 1949380 w 2039815"/>
              <a:gd name="connsiteY12" fmla="*/ 789007 h 989974"/>
              <a:gd name="connsiteX13" fmla="*/ 2039815 w 2039815"/>
              <a:gd name="connsiteY13" fmla="*/ 989974 h 989974"/>
              <a:gd name="connsiteX0" fmla="*/ 0 w 2039815"/>
              <a:gd name="connsiteY0" fmla="*/ 959829 h 989974"/>
              <a:gd name="connsiteX1" fmla="*/ 140677 w 2039815"/>
              <a:gd name="connsiteY1" fmla="*/ 728717 h 989974"/>
              <a:gd name="connsiteX2" fmla="*/ 241160 w 2039815"/>
              <a:gd name="connsiteY2" fmla="*/ 316735 h 989974"/>
              <a:gd name="connsiteX3" fmla="*/ 371789 w 2039815"/>
              <a:gd name="connsiteY3" fmla="*/ 75574 h 989974"/>
              <a:gd name="connsiteX4" fmla="*/ 643094 w 2039815"/>
              <a:gd name="connsiteY4" fmla="*/ 105719 h 989974"/>
              <a:gd name="connsiteX5" fmla="*/ 803868 w 2039815"/>
              <a:gd name="connsiteY5" fmla="*/ 708620 h 989974"/>
              <a:gd name="connsiteX6" fmla="*/ 954593 w 2039815"/>
              <a:gd name="connsiteY6" fmla="*/ 929684 h 989974"/>
              <a:gd name="connsiteX7" fmla="*/ 1155560 w 2039815"/>
              <a:gd name="connsiteY7" fmla="*/ 969877 h 989974"/>
              <a:gd name="connsiteX8" fmla="*/ 1366575 w 2039815"/>
              <a:gd name="connsiteY8" fmla="*/ 789007 h 989974"/>
              <a:gd name="connsiteX9" fmla="*/ 1497204 w 2039815"/>
              <a:gd name="connsiteY9" fmla="*/ 135864 h 989974"/>
              <a:gd name="connsiteX10" fmla="*/ 1668026 w 2039815"/>
              <a:gd name="connsiteY10" fmla="*/ 5235 h 989974"/>
              <a:gd name="connsiteX11" fmla="*/ 1858945 w 2039815"/>
              <a:gd name="connsiteY11" fmla="*/ 105719 h 989974"/>
              <a:gd name="connsiteX12" fmla="*/ 1949380 w 2039815"/>
              <a:gd name="connsiteY12" fmla="*/ 789007 h 989974"/>
              <a:gd name="connsiteX13" fmla="*/ 2039815 w 2039815"/>
              <a:gd name="connsiteY13" fmla="*/ 989974 h 989974"/>
              <a:gd name="connsiteX0" fmla="*/ 0 w 2039815"/>
              <a:gd name="connsiteY0" fmla="*/ 986229 h 1016374"/>
              <a:gd name="connsiteX1" fmla="*/ 140677 w 2039815"/>
              <a:gd name="connsiteY1" fmla="*/ 755117 h 1016374"/>
              <a:gd name="connsiteX2" fmla="*/ 241160 w 2039815"/>
              <a:gd name="connsiteY2" fmla="*/ 343135 h 1016374"/>
              <a:gd name="connsiteX3" fmla="*/ 371789 w 2039815"/>
              <a:gd name="connsiteY3" fmla="*/ 101974 h 1016374"/>
              <a:gd name="connsiteX4" fmla="*/ 643094 w 2039815"/>
              <a:gd name="connsiteY4" fmla="*/ 132119 h 1016374"/>
              <a:gd name="connsiteX5" fmla="*/ 803868 w 2039815"/>
              <a:gd name="connsiteY5" fmla="*/ 735020 h 1016374"/>
              <a:gd name="connsiteX6" fmla="*/ 954593 w 2039815"/>
              <a:gd name="connsiteY6" fmla="*/ 956084 h 1016374"/>
              <a:gd name="connsiteX7" fmla="*/ 1155560 w 2039815"/>
              <a:gd name="connsiteY7" fmla="*/ 996277 h 1016374"/>
              <a:gd name="connsiteX8" fmla="*/ 1366575 w 2039815"/>
              <a:gd name="connsiteY8" fmla="*/ 815407 h 1016374"/>
              <a:gd name="connsiteX9" fmla="*/ 1497204 w 2039815"/>
              <a:gd name="connsiteY9" fmla="*/ 162264 h 1016374"/>
              <a:gd name="connsiteX10" fmla="*/ 1668026 w 2039815"/>
              <a:gd name="connsiteY10" fmla="*/ 1490 h 1016374"/>
              <a:gd name="connsiteX11" fmla="*/ 1858945 w 2039815"/>
              <a:gd name="connsiteY11" fmla="*/ 132119 h 1016374"/>
              <a:gd name="connsiteX12" fmla="*/ 1949380 w 2039815"/>
              <a:gd name="connsiteY12" fmla="*/ 815407 h 1016374"/>
              <a:gd name="connsiteX13" fmla="*/ 2039815 w 2039815"/>
              <a:gd name="connsiteY13" fmla="*/ 1016374 h 1016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39815" h="1016374">
                <a:moveTo>
                  <a:pt x="0" y="986229"/>
                </a:moveTo>
                <a:cubicBezTo>
                  <a:pt x="50242" y="924264"/>
                  <a:pt x="100484" y="862299"/>
                  <a:pt x="140677" y="755117"/>
                </a:cubicBezTo>
                <a:cubicBezTo>
                  <a:pt x="180870" y="647935"/>
                  <a:pt x="202641" y="451992"/>
                  <a:pt x="241160" y="343135"/>
                </a:cubicBezTo>
                <a:cubicBezTo>
                  <a:pt x="279679" y="234278"/>
                  <a:pt x="304800" y="137143"/>
                  <a:pt x="371789" y="101974"/>
                </a:cubicBezTo>
                <a:cubicBezTo>
                  <a:pt x="438778" y="66805"/>
                  <a:pt x="571081" y="26611"/>
                  <a:pt x="643094" y="132119"/>
                </a:cubicBezTo>
                <a:cubicBezTo>
                  <a:pt x="715107" y="237627"/>
                  <a:pt x="751952" y="597693"/>
                  <a:pt x="803868" y="735020"/>
                </a:cubicBezTo>
                <a:cubicBezTo>
                  <a:pt x="855784" y="872347"/>
                  <a:pt x="895978" y="912541"/>
                  <a:pt x="954593" y="956084"/>
                </a:cubicBezTo>
                <a:cubicBezTo>
                  <a:pt x="1013208" y="999627"/>
                  <a:pt x="1086896" y="1019723"/>
                  <a:pt x="1155560" y="996277"/>
                </a:cubicBezTo>
                <a:cubicBezTo>
                  <a:pt x="1224224" y="972831"/>
                  <a:pt x="1309634" y="954409"/>
                  <a:pt x="1366575" y="815407"/>
                </a:cubicBezTo>
                <a:cubicBezTo>
                  <a:pt x="1423516" y="676405"/>
                  <a:pt x="1446962" y="297917"/>
                  <a:pt x="1497204" y="162264"/>
                </a:cubicBezTo>
                <a:cubicBezTo>
                  <a:pt x="1547446" y="26611"/>
                  <a:pt x="1607736" y="6514"/>
                  <a:pt x="1668026" y="1490"/>
                </a:cubicBezTo>
                <a:cubicBezTo>
                  <a:pt x="1728316" y="-3534"/>
                  <a:pt x="1812053" y="-3534"/>
                  <a:pt x="1858945" y="132119"/>
                </a:cubicBezTo>
                <a:cubicBezTo>
                  <a:pt x="1905837" y="267772"/>
                  <a:pt x="1919235" y="668031"/>
                  <a:pt x="1949380" y="815407"/>
                </a:cubicBezTo>
                <a:cubicBezTo>
                  <a:pt x="1979525" y="962783"/>
                  <a:pt x="2010507" y="995440"/>
                  <a:pt x="2039815" y="1016374"/>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p:cNvCxnSpPr/>
          <p:nvPr/>
        </p:nvCxnSpPr>
        <p:spPr>
          <a:xfrm flipV="1">
            <a:off x="2978803" y="4415046"/>
            <a:ext cx="0" cy="1831558"/>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2978803" y="6246604"/>
            <a:ext cx="2088232"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p:nvSpPr>
        <p:spPr>
          <a:xfrm>
            <a:off x="5211051" y="6071230"/>
            <a:ext cx="1305165" cy="369332"/>
          </a:xfrm>
          <a:prstGeom prst="rect">
            <a:avLst/>
          </a:prstGeom>
          <a:noFill/>
        </p:spPr>
        <p:txBody>
          <a:bodyPr wrap="none" rtlCol="0">
            <a:spAutoFit/>
          </a:bodyPr>
          <a:lstStyle/>
          <a:p>
            <a:r>
              <a:rPr kumimoji="1" lang="en-US" altLang="ja-JP" dirty="0" smtClean="0"/>
              <a:t>Time (</a:t>
            </a:r>
            <a:r>
              <a:rPr kumimoji="1" lang="ja-JP" altLang="en-US" dirty="0" smtClean="0"/>
              <a:t>時間</a:t>
            </a:r>
            <a:r>
              <a:rPr kumimoji="1" lang="en-US" altLang="ja-JP" dirty="0" smtClean="0"/>
              <a:t>)</a:t>
            </a:r>
            <a:endParaRPr kumimoji="1" lang="ja-JP" altLang="en-US" dirty="0"/>
          </a:p>
        </p:txBody>
      </p:sp>
      <p:sp>
        <p:nvSpPr>
          <p:cNvPr id="32" name="フリーフォーム 31"/>
          <p:cNvSpPr/>
          <p:nvPr/>
        </p:nvSpPr>
        <p:spPr>
          <a:xfrm>
            <a:off x="2984360" y="5290414"/>
            <a:ext cx="2029767" cy="911449"/>
          </a:xfrm>
          <a:custGeom>
            <a:avLst/>
            <a:gdLst>
              <a:gd name="connsiteX0" fmla="*/ 0 w 2029767"/>
              <a:gd name="connsiteY0" fmla="*/ 884013 h 922348"/>
              <a:gd name="connsiteX1" fmla="*/ 170822 w 2029767"/>
              <a:gd name="connsiteY1" fmla="*/ 602659 h 922348"/>
              <a:gd name="connsiteX2" fmla="*/ 251209 w 2029767"/>
              <a:gd name="connsiteY2" fmla="*/ 271063 h 922348"/>
              <a:gd name="connsiteX3" fmla="*/ 351693 w 2029767"/>
              <a:gd name="connsiteY3" fmla="*/ 60048 h 922348"/>
              <a:gd name="connsiteX4" fmla="*/ 482321 w 2029767"/>
              <a:gd name="connsiteY4" fmla="*/ 39951 h 922348"/>
              <a:gd name="connsiteX5" fmla="*/ 653143 w 2029767"/>
              <a:gd name="connsiteY5" fmla="*/ 552417 h 922348"/>
              <a:gd name="connsiteX6" fmla="*/ 984739 w 2029767"/>
              <a:gd name="connsiteY6" fmla="*/ 884013 h 922348"/>
              <a:gd name="connsiteX7" fmla="*/ 1426866 w 2029767"/>
              <a:gd name="connsiteY7" fmla="*/ 894061 h 922348"/>
              <a:gd name="connsiteX8" fmla="*/ 1637882 w 2029767"/>
              <a:gd name="connsiteY8" fmla="*/ 693094 h 922348"/>
              <a:gd name="connsiteX9" fmla="*/ 1909187 w 2029767"/>
              <a:gd name="connsiteY9" fmla="*/ 713191 h 922348"/>
              <a:gd name="connsiteX10" fmla="*/ 2029767 w 2029767"/>
              <a:gd name="connsiteY10" fmla="*/ 873965 h 922348"/>
              <a:gd name="connsiteX0" fmla="*/ 0 w 2029767"/>
              <a:gd name="connsiteY0" fmla="*/ 884013 h 912808"/>
              <a:gd name="connsiteX1" fmla="*/ 170822 w 2029767"/>
              <a:gd name="connsiteY1" fmla="*/ 602659 h 912808"/>
              <a:gd name="connsiteX2" fmla="*/ 251209 w 2029767"/>
              <a:gd name="connsiteY2" fmla="*/ 271063 h 912808"/>
              <a:gd name="connsiteX3" fmla="*/ 351693 w 2029767"/>
              <a:gd name="connsiteY3" fmla="*/ 60048 h 912808"/>
              <a:gd name="connsiteX4" fmla="*/ 482321 w 2029767"/>
              <a:gd name="connsiteY4" fmla="*/ 39951 h 912808"/>
              <a:gd name="connsiteX5" fmla="*/ 653143 w 2029767"/>
              <a:gd name="connsiteY5" fmla="*/ 552417 h 912808"/>
              <a:gd name="connsiteX6" fmla="*/ 984739 w 2029767"/>
              <a:gd name="connsiteY6" fmla="*/ 884013 h 912808"/>
              <a:gd name="connsiteX7" fmla="*/ 1406769 w 2029767"/>
              <a:gd name="connsiteY7" fmla="*/ 873965 h 912808"/>
              <a:gd name="connsiteX8" fmla="*/ 1637882 w 2029767"/>
              <a:gd name="connsiteY8" fmla="*/ 693094 h 912808"/>
              <a:gd name="connsiteX9" fmla="*/ 1909187 w 2029767"/>
              <a:gd name="connsiteY9" fmla="*/ 713191 h 912808"/>
              <a:gd name="connsiteX10" fmla="*/ 2029767 w 2029767"/>
              <a:gd name="connsiteY10" fmla="*/ 873965 h 912808"/>
              <a:gd name="connsiteX0" fmla="*/ 0 w 2029767"/>
              <a:gd name="connsiteY0" fmla="*/ 884013 h 912808"/>
              <a:gd name="connsiteX1" fmla="*/ 170822 w 2029767"/>
              <a:gd name="connsiteY1" fmla="*/ 602659 h 912808"/>
              <a:gd name="connsiteX2" fmla="*/ 251209 w 2029767"/>
              <a:gd name="connsiteY2" fmla="*/ 271063 h 912808"/>
              <a:gd name="connsiteX3" fmla="*/ 351693 w 2029767"/>
              <a:gd name="connsiteY3" fmla="*/ 60048 h 912808"/>
              <a:gd name="connsiteX4" fmla="*/ 482321 w 2029767"/>
              <a:gd name="connsiteY4" fmla="*/ 39951 h 912808"/>
              <a:gd name="connsiteX5" fmla="*/ 653143 w 2029767"/>
              <a:gd name="connsiteY5" fmla="*/ 552417 h 912808"/>
              <a:gd name="connsiteX6" fmla="*/ 984739 w 2029767"/>
              <a:gd name="connsiteY6" fmla="*/ 884013 h 912808"/>
              <a:gd name="connsiteX7" fmla="*/ 1406769 w 2029767"/>
              <a:gd name="connsiteY7" fmla="*/ 873965 h 912808"/>
              <a:gd name="connsiteX8" fmla="*/ 1607737 w 2029767"/>
              <a:gd name="connsiteY8" fmla="*/ 693094 h 912808"/>
              <a:gd name="connsiteX9" fmla="*/ 1909187 w 2029767"/>
              <a:gd name="connsiteY9" fmla="*/ 713191 h 912808"/>
              <a:gd name="connsiteX10" fmla="*/ 2029767 w 2029767"/>
              <a:gd name="connsiteY10" fmla="*/ 873965 h 912808"/>
              <a:gd name="connsiteX0" fmla="*/ 0 w 2029767"/>
              <a:gd name="connsiteY0" fmla="*/ 884013 h 911449"/>
              <a:gd name="connsiteX1" fmla="*/ 170822 w 2029767"/>
              <a:gd name="connsiteY1" fmla="*/ 602659 h 911449"/>
              <a:gd name="connsiteX2" fmla="*/ 251209 w 2029767"/>
              <a:gd name="connsiteY2" fmla="*/ 271063 h 911449"/>
              <a:gd name="connsiteX3" fmla="*/ 351693 w 2029767"/>
              <a:gd name="connsiteY3" fmla="*/ 60048 h 911449"/>
              <a:gd name="connsiteX4" fmla="*/ 482321 w 2029767"/>
              <a:gd name="connsiteY4" fmla="*/ 39951 h 911449"/>
              <a:gd name="connsiteX5" fmla="*/ 653143 w 2029767"/>
              <a:gd name="connsiteY5" fmla="*/ 552417 h 911449"/>
              <a:gd name="connsiteX6" fmla="*/ 984739 w 2029767"/>
              <a:gd name="connsiteY6" fmla="*/ 884013 h 911449"/>
              <a:gd name="connsiteX7" fmla="*/ 1406769 w 2029767"/>
              <a:gd name="connsiteY7" fmla="*/ 873965 h 911449"/>
              <a:gd name="connsiteX8" fmla="*/ 1597688 w 2029767"/>
              <a:gd name="connsiteY8" fmla="*/ 723239 h 911449"/>
              <a:gd name="connsiteX9" fmla="*/ 1909187 w 2029767"/>
              <a:gd name="connsiteY9" fmla="*/ 713191 h 911449"/>
              <a:gd name="connsiteX10" fmla="*/ 2029767 w 2029767"/>
              <a:gd name="connsiteY10" fmla="*/ 873965 h 911449"/>
              <a:gd name="connsiteX0" fmla="*/ 0 w 2029767"/>
              <a:gd name="connsiteY0" fmla="*/ 884013 h 911449"/>
              <a:gd name="connsiteX1" fmla="*/ 170822 w 2029767"/>
              <a:gd name="connsiteY1" fmla="*/ 602659 h 911449"/>
              <a:gd name="connsiteX2" fmla="*/ 251209 w 2029767"/>
              <a:gd name="connsiteY2" fmla="*/ 271063 h 911449"/>
              <a:gd name="connsiteX3" fmla="*/ 351693 w 2029767"/>
              <a:gd name="connsiteY3" fmla="*/ 60048 h 911449"/>
              <a:gd name="connsiteX4" fmla="*/ 482321 w 2029767"/>
              <a:gd name="connsiteY4" fmla="*/ 39951 h 911449"/>
              <a:gd name="connsiteX5" fmla="*/ 653143 w 2029767"/>
              <a:gd name="connsiteY5" fmla="*/ 552417 h 911449"/>
              <a:gd name="connsiteX6" fmla="*/ 984739 w 2029767"/>
              <a:gd name="connsiteY6" fmla="*/ 884013 h 911449"/>
              <a:gd name="connsiteX7" fmla="*/ 1406769 w 2029767"/>
              <a:gd name="connsiteY7" fmla="*/ 873965 h 911449"/>
              <a:gd name="connsiteX8" fmla="*/ 1597688 w 2029767"/>
              <a:gd name="connsiteY8" fmla="*/ 723239 h 911449"/>
              <a:gd name="connsiteX9" fmla="*/ 1909187 w 2029767"/>
              <a:gd name="connsiteY9" fmla="*/ 743336 h 911449"/>
              <a:gd name="connsiteX10" fmla="*/ 2029767 w 2029767"/>
              <a:gd name="connsiteY10" fmla="*/ 873965 h 911449"/>
              <a:gd name="connsiteX0" fmla="*/ 0 w 2029767"/>
              <a:gd name="connsiteY0" fmla="*/ 884013 h 911449"/>
              <a:gd name="connsiteX1" fmla="*/ 170822 w 2029767"/>
              <a:gd name="connsiteY1" fmla="*/ 602659 h 911449"/>
              <a:gd name="connsiteX2" fmla="*/ 251209 w 2029767"/>
              <a:gd name="connsiteY2" fmla="*/ 271063 h 911449"/>
              <a:gd name="connsiteX3" fmla="*/ 351693 w 2029767"/>
              <a:gd name="connsiteY3" fmla="*/ 60048 h 911449"/>
              <a:gd name="connsiteX4" fmla="*/ 482321 w 2029767"/>
              <a:gd name="connsiteY4" fmla="*/ 39951 h 911449"/>
              <a:gd name="connsiteX5" fmla="*/ 653143 w 2029767"/>
              <a:gd name="connsiteY5" fmla="*/ 552417 h 911449"/>
              <a:gd name="connsiteX6" fmla="*/ 984739 w 2029767"/>
              <a:gd name="connsiteY6" fmla="*/ 884013 h 911449"/>
              <a:gd name="connsiteX7" fmla="*/ 1406769 w 2029767"/>
              <a:gd name="connsiteY7" fmla="*/ 873965 h 911449"/>
              <a:gd name="connsiteX8" fmla="*/ 1597688 w 2029767"/>
              <a:gd name="connsiteY8" fmla="*/ 723239 h 911449"/>
              <a:gd name="connsiteX9" fmla="*/ 1889091 w 2029767"/>
              <a:gd name="connsiteY9" fmla="*/ 773481 h 911449"/>
              <a:gd name="connsiteX10" fmla="*/ 2029767 w 2029767"/>
              <a:gd name="connsiteY10" fmla="*/ 873965 h 91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29767" h="911449">
                <a:moveTo>
                  <a:pt x="0" y="884013"/>
                </a:moveTo>
                <a:cubicBezTo>
                  <a:pt x="64477" y="794415"/>
                  <a:pt x="128954" y="704817"/>
                  <a:pt x="170822" y="602659"/>
                </a:cubicBezTo>
                <a:cubicBezTo>
                  <a:pt x="212690" y="500501"/>
                  <a:pt x="221064" y="361498"/>
                  <a:pt x="251209" y="271063"/>
                </a:cubicBezTo>
                <a:cubicBezTo>
                  <a:pt x="281354" y="180628"/>
                  <a:pt x="313174" y="98567"/>
                  <a:pt x="351693" y="60048"/>
                </a:cubicBezTo>
                <a:cubicBezTo>
                  <a:pt x="390212" y="21529"/>
                  <a:pt x="432079" y="-42110"/>
                  <a:pt x="482321" y="39951"/>
                </a:cubicBezTo>
                <a:cubicBezTo>
                  <a:pt x="532563" y="122012"/>
                  <a:pt x="569407" y="411740"/>
                  <a:pt x="653143" y="552417"/>
                </a:cubicBezTo>
                <a:cubicBezTo>
                  <a:pt x="736879" y="693094"/>
                  <a:pt x="859135" y="830422"/>
                  <a:pt x="984739" y="884013"/>
                </a:cubicBezTo>
                <a:cubicBezTo>
                  <a:pt x="1110343" y="937604"/>
                  <a:pt x="1304611" y="900761"/>
                  <a:pt x="1406769" y="873965"/>
                </a:cubicBezTo>
                <a:cubicBezTo>
                  <a:pt x="1508927" y="847169"/>
                  <a:pt x="1517301" y="739986"/>
                  <a:pt x="1597688" y="723239"/>
                </a:cubicBezTo>
                <a:cubicBezTo>
                  <a:pt x="1678075" y="706492"/>
                  <a:pt x="1817078" y="748360"/>
                  <a:pt x="1889091" y="773481"/>
                </a:cubicBezTo>
                <a:cubicBezTo>
                  <a:pt x="1961104" y="798602"/>
                  <a:pt x="1996273" y="842145"/>
                  <a:pt x="2029767" y="873965"/>
                </a:cubicBez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2960841" y="3694966"/>
            <a:ext cx="2547263" cy="461665"/>
          </a:xfrm>
          <a:prstGeom prst="rect">
            <a:avLst/>
          </a:prstGeom>
          <a:solidFill>
            <a:srgbClr val="00B050"/>
          </a:solidFill>
        </p:spPr>
        <p:txBody>
          <a:bodyPr wrap="square" rtlCol="0">
            <a:spAutoFit/>
          </a:bodyPr>
          <a:lstStyle/>
          <a:p>
            <a:pPr algn="ctr"/>
            <a:r>
              <a:rPr lang="en-US" altLang="ja-JP" sz="2400" dirty="0">
                <a:latin typeface="VL ゴシック" pitchFamily="49" charset="-128"/>
                <a:ea typeface="VL ゴシック" pitchFamily="49" charset="-128"/>
              </a:rPr>
              <a:t>(*) &lt;$&gt; a &lt;*&gt; b</a:t>
            </a:r>
            <a:endParaRPr kumimoji="1" lang="en-US" altLang="ja-JP" sz="2400" dirty="0" smtClean="0">
              <a:latin typeface="VL ゴシック" pitchFamily="49" charset="-128"/>
              <a:ea typeface="VL ゴシック" pitchFamily="49" charset="-128"/>
            </a:endParaRPr>
          </a:p>
        </p:txBody>
      </p:sp>
      <p:sp>
        <p:nvSpPr>
          <p:cNvPr id="34" name="テキスト ボックス 33"/>
          <p:cNvSpPr txBox="1"/>
          <p:nvPr/>
        </p:nvSpPr>
        <p:spPr>
          <a:xfrm>
            <a:off x="0" y="6516052"/>
            <a:ext cx="9144000" cy="369332"/>
          </a:xfrm>
          <a:prstGeom prst="rect">
            <a:avLst/>
          </a:prstGeom>
          <a:noFill/>
          <a:ln>
            <a:solidFill>
              <a:schemeClr val="dk1">
                <a:shade val="95000"/>
                <a:satMod val="105000"/>
              </a:schemeClr>
            </a:solidFill>
          </a:ln>
        </p:spPr>
        <p:txBody>
          <a:bodyPr wrap="square" rtlCol="0">
            <a:spAutoFit/>
          </a:bodyPr>
          <a:lstStyle/>
          <a:p>
            <a:r>
              <a:rPr kumimoji="1" lang="ja-JP" altLang="en-US" dirty="0" smtClean="0"/>
              <a:t>タスクの例： 振動を減衰させる。</a:t>
            </a:r>
            <a:endParaRPr kumimoji="1" lang="ja-JP" altLang="en-US" dirty="0"/>
          </a:p>
        </p:txBody>
      </p:sp>
    </p:spTree>
    <p:extLst>
      <p:ext uri="{BB962C8B-B14F-4D97-AF65-F5344CB8AC3E}">
        <p14:creationId xmlns:p14="http://schemas.microsoft.com/office/powerpoint/2010/main" val="1370838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Event</a:t>
            </a:r>
            <a:endParaRPr kumimoji="1" lang="ja-JP" altLang="en-US" dirty="0"/>
          </a:p>
        </p:txBody>
      </p:sp>
      <p:sp>
        <p:nvSpPr>
          <p:cNvPr id="4" name="テキスト ボックス 3"/>
          <p:cNvSpPr txBox="1"/>
          <p:nvPr/>
        </p:nvSpPr>
        <p:spPr>
          <a:xfrm>
            <a:off x="1475656" y="1671191"/>
            <a:ext cx="6336704" cy="461665"/>
          </a:xfrm>
          <a:prstGeom prst="rect">
            <a:avLst/>
          </a:prstGeom>
          <a:solidFill>
            <a:srgbClr val="00B050"/>
          </a:solidFill>
        </p:spPr>
        <p:txBody>
          <a:bodyPr wrap="square" rtlCol="0">
            <a:spAutoFit/>
          </a:bodyPr>
          <a:lstStyle/>
          <a:p>
            <a:r>
              <a:rPr kumimoji="1" lang="en-US" altLang="ja-JP" sz="2400" dirty="0" smtClean="0">
                <a:latin typeface="VL ゴシック" pitchFamily="49" charset="-128"/>
                <a:ea typeface="VL ゴシック" pitchFamily="49" charset="-128"/>
              </a:rPr>
              <a:t>type Event a = [(Time, a)]</a:t>
            </a:r>
          </a:p>
        </p:txBody>
      </p:sp>
      <p:sp>
        <p:nvSpPr>
          <p:cNvPr id="5" name="コンテンツ プレースホルダー 2"/>
          <p:cNvSpPr>
            <a:spLocks noGrp="1"/>
          </p:cNvSpPr>
          <p:nvPr>
            <p:ph idx="1"/>
          </p:nvPr>
        </p:nvSpPr>
        <p:spPr>
          <a:xfrm>
            <a:off x="4427984" y="2780929"/>
            <a:ext cx="4258816" cy="1872208"/>
          </a:xfrm>
        </p:spPr>
        <p:txBody>
          <a:bodyPr>
            <a:normAutofit/>
          </a:bodyPr>
          <a:lstStyle/>
          <a:p>
            <a:r>
              <a:rPr kumimoji="1" lang="ja-JP" altLang="en-US" sz="2400" dirty="0" smtClean="0"/>
              <a:t>マウスクリック </a:t>
            </a:r>
            <a:r>
              <a:rPr kumimoji="1" lang="en-US" altLang="ja-JP" sz="2400" dirty="0" smtClean="0"/>
              <a:t>– GUI</a:t>
            </a:r>
            <a:endParaRPr lang="en-US" altLang="ja-JP" sz="2400" dirty="0" smtClean="0"/>
          </a:p>
          <a:p>
            <a:r>
              <a:rPr kumimoji="1" lang="ja-JP" altLang="en-US" sz="2400" dirty="0" smtClean="0"/>
              <a:t>楽譜 </a:t>
            </a:r>
            <a:r>
              <a:rPr kumimoji="1" lang="en-US" altLang="ja-JP" sz="2400" dirty="0" smtClean="0"/>
              <a:t>– </a:t>
            </a:r>
            <a:r>
              <a:rPr kumimoji="1" lang="ja-JP" altLang="en-US" sz="2400" dirty="0" smtClean="0"/>
              <a:t>音楽</a:t>
            </a:r>
            <a:endParaRPr kumimoji="1" lang="en-US" altLang="ja-JP" sz="2400" dirty="0" smtClean="0"/>
          </a:p>
          <a:p>
            <a:r>
              <a:rPr lang="ja-JP" altLang="en-US" sz="2400" dirty="0" smtClean="0"/>
              <a:t>衝突 </a:t>
            </a:r>
            <a:r>
              <a:rPr lang="en-US" altLang="ja-JP" sz="2400" dirty="0" smtClean="0"/>
              <a:t>– </a:t>
            </a:r>
            <a:r>
              <a:rPr lang="ja-JP" altLang="en-US" sz="2400" dirty="0" smtClean="0"/>
              <a:t>物理</a:t>
            </a:r>
            <a:endParaRPr kumimoji="1" lang="en-US" altLang="ja-JP" sz="2400" dirty="0" smtClean="0"/>
          </a:p>
        </p:txBody>
      </p:sp>
      <p:cxnSp>
        <p:nvCxnSpPr>
          <p:cNvPr id="7" name="直線矢印コネクタ 6"/>
          <p:cNvCxnSpPr/>
          <p:nvPr/>
        </p:nvCxnSpPr>
        <p:spPr>
          <a:xfrm flipV="1">
            <a:off x="611560" y="2780928"/>
            <a:ext cx="0" cy="2736304"/>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611560" y="5517232"/>
            <a:ext cx="3240360" cy="0"/>
          </a:xfrm>
          <a:prstGeom prst="straightConnector1">
            <a:avLst/>
          </a:prstGeom>
          <a:ln w="158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 name="テキスト ボックス 8"/>
          <p:cNvSpPr txBox="1"/>
          <p:nvPr/>
        </p:nvSpPr>
        <p:spPr>
          <a:xfrm>
            <a:off x="251520" y="2411596"/>
            <a:ext cx="1128835" cy="369332"/>
          </a:xfrm>
          <a:prstGeom prst="rect">
            <a:avLst/>
          </a:prstGeom>
          <a:noFill/>
        </p:spPr>
        <p:txBody>
          <a:bodyPr wrap="none" rtlCol="0">
            <a:spAutoFit/>
          </a:bodyPr>
          <a:lstStyle/>
          <a:p>
            <a:r>
              <a:rPr kumimoji="1" lang="en-US" altLang="ja-JP" dirty="0" smtClean="0"/>
              <a:t>Value (</a:t>
            </a:r>
            <a:r>
              <a:rPr kumimoji="1" lang="ja-JP" altLang="en-US" dirty="0" smtClean="0"/>
              <a:t>値</a:t>
            </a:r>
            <a:r>
              <a:rPr kumimoji="1" lang="en-US" altLang="ja-JP" dirty="0" smtClean="0"/>
              <a:t>)</a:t>
            </a:r>
            <a:endParaRPr kumimoji="1" lang="ja-JP" altLang="en-US" dirty="0"/>
          </a:p>
        </p:txBody>
      </p:sp>
      <p:sp>
        <p:nvSpPr>
          <p:cNvPr id="10" name="テキスト ボックス 9"/>
          <p:cNvSpPr txBox="1"/>
          <p:nvPr/>
        </p:nvSpPr>
        <p:spPr>
          <a:xfrm>
            <a:off x="3851920" y="5332566"/>
            <a:ext cx="1305165" cy="369332"/>
          </a:xfrm>
          <a:prstGeom prst="rect">
            <a:avLst/>
          </a:prstGeom>
          <a:noFill/>
        </p:spPr>
        <p:txBody>
          <a:bodyPr wrap="none" rtlCol="0">
            <a:spAutoFit/>
          </a:bodyPr>
          <a:lstStyle/>
          <a:p>
            <a:r>
              <a:rPr kumimoji="1" lang="en-US" altLang="ja-JP" dirty="0" smtClean="0"/>
              <a:t>Time (</a:t>
            </a:r>
            <a:r>
              <a:rPr kumimoji="1" lang="ja-JP" altLang="en-US" dirty="0" smtClean="0"/>
              <a:t>時間</a:t>
            </a:r>
            <a:r>
              <a:rPr kumimoji="1" lang="en-US" altLang="ja-JP" dirty="0" smtClean="0"/>
              <a:t>)</a:t>
            </a:r>
            <a:endParaRPr kumimoji="1" lang="ja-JP" altLang="en-US" dirty="0"/>
          </a:p>
        </p:txBody>
      </p:sp>
      <p:sp>
        <p:nvSpPr>
          <p:cNvPr id="12" name="星 5 11"/>
          <p:cNvSpPr/>
          <p:nvPr/>
        </p:nvSpPr>
        <p:spPr>
          <a:xfrm>
            <a:off x="1380355" y="3501008"/>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星 5 12"/>
          <p:cNvSpPr/>
          <p:nvPr/>
        </p:nvSpPr>
        <p:spPr>
          <a:xfrm>
            <a:off x="1865877" y="3465004"/>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星 5 13"/>
          <p:cNvSpPr/>
          <p:nvPr/>
        </p:nvSpPr>
        <p:spPr>
          <a:xfrm>
            <a:off x="1001781" y="5157192"/>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星 5 14"/>
          <p:cNvSpPr/>
          <p:nvPr/>
        </p:nvSpPr>
        <p:spPr>
          <a:xfrm>
            <a:off x="2339752" y="4077072"/>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星 5 15"/>
          <p:cNvSpPr/>
          <p:nvPr/>
        </p:nvSpPr>
        <p:spPr>
          <a:xfrm>
            <a:off x="2339752" y="4833156"/>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星 5 16"/>
          <p:cNvSpPr/>
          <p:nvPr/>
        </p:nvSpPr>
        <p:spPr>
          <a:xfrm>
            <a:off x="2945997" y="4653136"/>
            <a:ext cx="113835" cy="108012"/>
          </a:xfrm>
          <a:prstGeom prst="star5">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p:cNvSpPr txBox="1"/>
          <p:nvPr/>
        </p:nvSpPr>
        <p:spPr>
          <a:xfrm>
            <a:off x="0" y="6093296"/>
            <a:ext cx="9144000" cy="646331"/>
          </a:xfrm>
          <a:prstGeom prst="rect">
            <a:avLst/>
          </a:prstGeom>
          <a:noFill/>
          <a:ln>
            <a:solidFill>
              <a:schemeClr val="dk1">
                <a:shade val="95000"/>
                <a:satMod val="105000"/>
              </a:schemeClr>
            </a:solidFill>
          </a:ln>
        </p:spPr>
        <p:txBody>
          <a:bodyPr wrap="square" rtlCol="0">
            <a:spAutoFit/>
          </a:bodyPr>
          <a:lstStyle/>
          <a:p>
            <a:r>
              <a:rPr kumimoji="1" lang="en-US" altLang="ja-JP" dirty="0" smtClean="0"/>
              <a:t>Event</a:t>
            </a:r>
            <a:r>
              <a:rPr kumimoji="1" lang="ja-JP" altLang="en-US" dirty="0" smtClean="0"/>
              <a:t>は、特定のポイントで「発生」する値のコレクションである。</a:t>
            </a:r>
            <a:endParaRPr kumimoji="1" lang="en-US" altLang="ja-JP" dirty="0" smtClean="0"/>
          </a:p>
          <a:p>
            <a:r>
              <a:rPr lang="ja-JP" altLang="en-US" dirty="0" smtClean="0"/>
              <a:t>発生は、同時に起こる可能性があり、最新の</a:t>
            </a:r>
            <a:r>
              <a:rPr lang="en-US" altLang="ja-JP" dirty="0" smtClean="0"/>
              <a:t>reactive-banana 0.6</a:t>
            </a:r>
            <a:r>
              <a:rPr lang="ja-JP" altLang="en-US" dirty="0" smtClean="0"/>
              <a:t>ではイベントの参照もできる。</a:t>
            </a:r>
            <a:endParaRPr kumimoji="1" lang="ja-JP" altLang="en-US" dirty="0"/>
          </a:p>
        </p:txBody>
      </p:sp>
    </p:spTree>
    <p:extLst>
      <p:ext uri="{BB962C8B-B14F-4D97-AF65-F5344CB8AC3E}">
        <p14:creationId xmlns:p14="http://schemas.microsoft.com/office/powerpoint/2010/main" val="10960741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787</Words>
  <Application>Microsoft Office PowerPoint</Application>
  <PresentationFormat>画面に合わせる (4:3)</PresentationFormat>
  <Paragraphs>130</Paragraphs>
  <Slides>14</Slides>
  <Notes>0</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Office ​​テーマ</vt:lpstr>
      <vt:lpstr>Functional Reactive Programming (FRP)</vt:lpstr>
      <vt:lpstr>Functional Reactive Programming (FRP)</vt:lpstr>
      <vt:lpstr>Why?</vt:lpstr>
      <vt:lpstr>How?</vt:lpstr>
      <vt:lpstr>Behavior (振る舞い)</vt:lpstr>
      <vt:lpstr>Behavior API</vt:lpstr>
      <vt:lpstr>Behavior API</vt:lpstr>
      <vt:lpstr>Behavior API</vt:lpstr>
      <vt:lpstr>Event</vt:lpstr>
      <vt:lpstr>Event API</vt:lpstr>
      <vt:lpstr>Event API</vt:lpstr>
      <vt:lpstr>Event &amp; Behavior API</vt:lpstr>
      <vt:lpstr>Event &amp; Behavior API</vt:lpstr>
      <vt:lpstr>Frameworks (GUI, ...)</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Reactive Programming (FRP)</dc:title>
  <dc:creator>高橋　晶</dc:creator>
  <cp:lastModifiedBy>高橋　晶</cp:lastModifiedBy>
  <cp:revision>27</cp:revision>
  <dcterms:created xsi:type="dcterms:W3CDTF">2012-08-09T01:23:53Z</dcterms:created>
  <dcterms:modified xsi:type="dcterms:W3CDTF">2012-08-09T10:19:42Z</dcterms:modified>
</cp:coreProperties>
</file>