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7"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27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8410B8E-B3A8-4F50-9A4A-E944EFD840A3}" type="datetimeFigureOut">
              <a:rPr kumimoji="1" lang="ja-JP" altLang="en-US" smtClean="0"/>
              <a:t>2012/1/6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199944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8410B8E-B3A8-4F50-9A4A-E944EFD840A3}" type="datetimeFigureOut">
              <a:rPr kumimoji="1" lang="ja-JP" altLang="en-US" smtClean="0"/>
              <a:t>2012/1/6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134375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8410B8E-B3A8-4F50-9A4A-E944EFD840A3}" type="datetimeFigureOut">
              <a:rPr kumimoji="1" lang="ja-JP" altLang="en-US" smtClean="0"/>
              <a:t>2012/1/6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220611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8410B8E-B3A8-4F50-9A4A-E944EFD840A3}" type="datetimeFigureOut">
              <a:rPr kumimoji="1" lang="ja-JP" altLang="en-US" smtClean="0"/>
              <a:t>2012/1/6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255596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8410B8E-B3A8-4F50-9A4A-E944EFD840A3}" type="datetimeFigureOut">
              <a:rPr kumimoji="1" lang="ja-JP" altLang="en-US" smtClean="0"/>
              <a:t>2012/1/6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50812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8410B8E-B3A8-4F50-9A4A-E944EFD840A3}" type="datetimeFigureOut">
              <a:rPr kumimoji="1" lang="ja-JP" altLang="en-US" smtClean="0"/>
              <a:t>2012/1/6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295749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8410B8E-B3A8-4F50-9A4A-E944EFD840A3}" type="datetimeFigureOut">
              <a:rPr kumimoji="1" lang="ja-JP" altLang="en-US" smtClean="0"/>
              <a:t>2012/1/6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106138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8410B8E-B3A8-4F50-9A4A-E944EFD840A3}" type="datetimeFigureOut">
              <a:rPr kumimoji="1" lang="ja-JP" altLang="en-US" smtClean="0"/>
              <a:t>2012/1/6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389354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8410B8E-B3A8-4F50-9A4A-E944EFD840A3}" type="datetimeFigureOut">
              <a:rPr kumimoji="1" lang="ja-JP" altLang="en-US" smtClean="0"/>
              <a:t>2012/1/6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354516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8410B8E-B3A8-4F50-9A4A-E944EFD840A3}" type="datetimeFigureOut">
              <a:rPr kumimoji="1" lang="ja-JP" altLang="en-US" smtClean="0"/>
              <a:t>2012/1/6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230095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8410B8E-B3A8-4F50-9A4A-E944EFD840A3}" type="datetimeFigureOut">
              <a:rPr kumimoji="1" lang="ja-JP" altLang="en-US" smtClean="0"/>
              <a:t>2012/1/6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172218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10B8E-B3A8-4F50-9A4A-E944EFD840A3}" type="datetimeFigureOut">
              <a:rPr kumimoji="1" lang="ja-JP" altLang="en-US" smtClean="0"/>
              <a:t>2012/1/6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76352-B5B8-4C42-83CD-8B0592E9640F}" type="slidenum">
              <a:rPr kumimoji="1" lang="ja-JP" altLang="en-US" smtClean="0"/>
              <a:t>‹#›</a:t>
            </a:fld>
            <a:endParaRPr kumimoji="1" lang="ja-JP" altLang="en-US"/>
          </a:p>
        </p:txBody>
      </p:sp>
    </p:spTree>
    <p:extLst>
      <p:ext uri="{BB962C8B-B14F-4D97-AF65-F5344CB8AC3E}">
        <p14:creationId xmlns:p14="http://schemas.microsoft.com/office/powerpoint/2010/main" val="331840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ゲーム</a:t>
            </a:r>
            <a:r>
              <a:rPr lang="ja-JP" altLang="en-US" dirty="0" smtClean="0"/>
              <a:t>業界の最近の動向</a:t>
            </a:r>
            <a:endParaRPr kumimoji="1" lang="ja-JP" altLang="en-US" dirty="0"/>
          </a:p>
        </p:txBody>
      </p:sp>
      <p:sp>
        <p:nvSpPr>
          <p:cNvPr id="3" name="サブタイトル 2"/>
          <p:cNvSpPr>
            <a:spLocks noGrp="1"/>
          </p:cNvSpPr>
          <p:nvPr>
            <p:ph type="subTitle" idx="1"/>
          </p:nvPr>
        </p:nvSpPr>
        <p:spPr>
          <a:xfrm>
            <a:off x="3851920" y="5589240"/>
            <a:ext cx="4392488" cy="864096"/>
          </a:xfrm>
        </p:spPr>
        <p:txBody>
          <a:bodyPr>
            <a:normAutofit fontScale="70000" lnSpcReduction="20000"/>
          </a:bodyPr>
          <a:lstStyle/>
          <a:p>
            <a:pPr algn="r"/>
            <a:r>
              <a:rPr kumimoji="1" lang="ja-JP" altLang="en-US" sz="2800" dirty="0" smtClean="0">
                <a:solidFill>
                  <a:schemeClr val="tx1"/>
                </a:solidFill>
              </a:rPr>
              <a:t>高橋 晶</a:t>
            </a:r>
            <a:r>
              <a:rPr kumimoji="1" lang="en-US" altLang="ja-JP" sz="2800" dirty="0" smtClean="0">
                <a:solidFill>
                  <a:schemeClr val="tx1"/>
                </a:solidFill>
              </a:rPr>
              <a:t>(Akira Takahashi)</a:t>
            </a:r>
          </a:p>
          <a:p>
            <a:pPr algn="r"/>
            <a:r>
              <a:rPr lang="en-US" altLang="ja-JP" sz="2800" dirty="0" smtClean="0">
                <a:solidFill>
                  <a:schemeClr val="tx1"/>
                </a:solidFill>
              </a:rPr>
              <a:t>2012/01/10 </a:t>
            </a:r>
            <a:r>
              <a:rPr lang="ja-JP" altLang="en-US" sz="2800" dirty="0" smtClean="0">
                <a:solidFill>
                  <a:schemeClr val="tx1"/>
                </a:solidFill>
              </a:rPr>
              <a:t>ロングゲート社内勉強会</a:t>
            </a:r>
            <a:endParaRPr kumimoji="1" lang="ja-JP" altLang="en-US" sz="2800" dirty="0">
              <a:solidFill>
                <a:schemeClr val="tx1"/>
              </a:solidFill>
            </a:endParaRPr>
          </a:p>
        </p:txBody>
      </p:sp>
    </p:spTree>
    <p:extLst>
      <p:ext uri="{BB962C8B-B14F-4D97-AF65-F5344CB8AC3E}">
        <p14:creationId xmlns:p14="http://schemas.microsoft.com/office/powerpoint/2010/main" val="264661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閉鎖的な開発</a:t>
            </a:r>
            <a:endParaRPr kumimoji="1" lang="ja-JP" altLang="en-US" sz="3600" dirty="0"/>
          </a:p>
        </p:txBody>
      </p:sp>
      <p:sp>
        <p:nvSpPr>
          <p:cNvPr id="3" name="コンテンツ プレースホルダー 2"/>
          <p:cNvSpPr>
            <a:spLocks noGrp="1"/>
          </p:cNvSpPr>
          <p:nvPr>
            <p:ph idx="1"/>
          </p:nvPr>
        </p:nvSpPr>
        <p:spPr/>
        <p:txBody>
          <a:bodyPr>
            <a:normAutofit/>
          </a:bodyPr>
          <a:lstStyle/>
          <a:p>
            <a:pPr marL="342900" lvl="1" indent="-342900">
              <a:buFont typeface="Arial" pitchFamily="34" charset="0"/>
              <a:buChar char="•"/>
            </a:pPr>
            <a:r>
              <a:rPr lang="en-US" altLang="ja-JP" sz="2400" dirty="0" smtClean="0"/>
              <a:t>NDA</a:t>
            </a:r>
            <a:r>
              <a:rPr lang="ja-JP" altLang="en-US" sz="2400" dirty="0"/>
              <a:t>によって開発情報が共有されてこなかった</a:t>
            </a:r>
            <a:r>
              <a:rPr lang="ja-JP" altLang="en-US" sz="2400" dirty="0" smtClean="0"/>
              <a:t>ことが、様々な悪循環の大きな</a:t>
            </a:r>
            <a:r>
              <a:rPr lang="ja-JP" altLang="en-US" sz="2400" dirty="0"/>
              <a:t>原因</a:t>
            </a:r>
            <a:r>
              <a:rPr lang="ja-JP" altLang="en-US" sz="2400" dirty="0" smtClean="0"/>
              <a:t>。</a:t>
            </a:r>
            <a:r>
              <a:rPr lang="en-US" altLang="ja-JP" sz="2400" dirty="0" smtClean="0"/>
              <a:t/>
            </a:r>
            <a:br>
              <a:rPr lang="en-US" altLang="ja-JP" sz="2400" dirty="0" smtClean="0"/>
            </a:br>
            <a:r>
              <a:rPr lang="ja-JP" altLang="en-US" sz="2400" dirty="0" smtClean="0"/>
              <a:t>ゲーム会社は自分のゲームの開発情報や設計思想を語ろうと</a:t>
            </a:r>
            <a:r>
              <a:rPr lang="ja-JP" altLang="en-US" sz="2400" dirty="0"/>
              <a:t>してこなかったため</a:t>
            </a:r>
            <a:r>
              <a:rPr lang="ja-JP" altLang="en-US" sz="2400" dirty="0" smtClean="0"/>
              <a:t>、ゲーム開発の研究を阻害していた。</a:t>
            </a:r>
            <a:r>
              <a:rPr lang="en-US" altLang="ja-JP" sz="2400" dirty="0" smtClean="0"/>
              <a:t/>
            </a:r>
            <a:br>
              <a:rPr lang="en-US" altLang="ja-JP" sz="2400" dirty="0" smtClean="0"/>
            </a:br>
            <a:r>
              <a:rPr lang="en-US" altLang="ja-JP" sz="2400" dirty="0" smtClean="0"/>
              <a:t/>
            </a:r>
            <a:br>
              <a:rPr lang="en-US" altLang="ja-JP" sz="2400" dirty="0" smtClean="0"/>
            </a:br>
            <a:r>
              <a:rPr lang="en-US" altLang="ja-JP" sz="2400" dirty="0" smtClean="0"/>
              <a:t>2010</a:t>
            </a:r>
            <a:r>
              <a:rPr lang="ja-JP" altLang="en-US" sz="2400" dirty="0" smtClean="0"/>
              <a:t>～</a:t>
            </a:r>
            <a:r>
              <a:rPr lang="en-US" altLang="ja-JP" sz="2400" dirty="0" smtClean="0"/>
              <a:t>2011</a:t>
            </a:r>
            <a:r>
              <a:rPr lang="ja-JP" altLang="en-US" sz="2400" dirty="0" smtClean="0"/>
              <a:t>年に</a:t>
            </a:r>
            <a:r>
              <a:rPr lang="en-US" altLang="ja-JP" sz="2400" dirty="0" smtClean="0"/>
              <a:t>IGDA</a:t>
            </a:r>
            <a:r>
              <a:rPr lang="ja-JP" altLang="en-US" sz="2400" dirty="0" smtClean="0"/>
              <a:t>でゲームデザインの学会が創立されたり、ゲーム開発の歴史がサルベージされ始めたりと、徐々に研究ができるようになってきた。</a:t>
            </a:r>
            <a:endParaRPr lang="en-US" altLang="ja-JP" sz="2400" dirty="0" smtClean="0"/>
          </a:p>
        </p:txBody>
      </p:sp>
    </p:spTree>
    <p:extLst>
      <p:ext uri="{BB962C8B-B14F-4D97-AF65-F5344CB8AC3E}">
        <p14:creationId xmlns:p14="http://schemas.microsoft.com/office/powerpoint/2010/main" val="58053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非エンジニアリングな開発</a:t>
            </a:r>
            <a:endParaRPr kumimoji="1" lang="ja-JP" altLang="en-US" sz="3600" dirty="0"/>
          </a:p>
        </p:txBody>
      </p:sp>
      <p:sp>
        <p:nvSpPr>
          <p:cNvPr id="3" name="コンテンツ プレースホルダー 2"/>
          <p:cNvSpPr>
            <a:spLocks noGrp="1"/>
          </p:cNvSpPr>
          <p:nvPr>
            <p:ph idx="1"/>
          </p:nvPr>
        </p:nvSpPr>
        <p:spPr/>
        <p:txBody>
          <a:bodyPr>
            <a:normAutofit/>
          </a:bodyPr>
          <a:lstStyle/>
          <a:p>
            <a:pPr marL="342900" lvl="1" indent="-342900">
              <a:buFont typeface="Arial" pitchFamily="34" charset="0"/>
              <a:buChar char="•"/>
            </a:pPr>
            <a:r>
              <a:rPr lang="ja-JP" altLang="en-US" sz="2400" dirty="0" smtClean="0"/>
              <a:t>ゲーム開発の特徴は「クリエイティブさ」だが、アメリカ</a:t>
            </a:r>
            <a:r>
              <a:rPr lang="ja-JP" altLang="en-US" sz="2400" dirty="0"/>
              <a:t>ではゲーム開発は工学とみなされ、自動化や「おもしろさとは何か」の研究をベースとして開発するのが主体となっている</a:t>
            </a:r>
            <a:r>
              <a:rPr lang="ja-JP" altLang="en-US" sz="2400" dirty="0" smtClean="0"/>
              <a:t>。</a:t>
            </a:r>
            <a:r>
              <a:rPr lang="en-US" altLang="ja-JP" sz="2400" dirty="0" smtClean="0"/>
              <a:t/>
            </a:r>
            <a:br>
              <a:rPr lang="en-US" altLang="ja-JP" sz="2400" dirty="0" smtClean="0"/>
            </a:br>
            <a:endParaRPr lang="en-US" altLang="ja-JP" sz="2400" dirty="0" smtClean="0"/>
          </a:p>
          <a:p>
            <a:pPr marL="342900" lvl="1" indent="-342900">
              <a:buFont typeface="Arial" pitchFamily="34" charset="0"/>
              <a:buChar char="•"/>
            </a:pPr>
            <a:r>
              <a:rPr lang="ja-JP" altLang="en-US" sz="2400" dirty="0"/>
              <a:t>日本</a:t>
            </a:r>
            <a:r>
              <a:rPr lang="ja-JP" altLang="en-US" sz="2400" dirty="0" smtClean="0"/>
              <a:t>のゲーム開発</a:t>
            </a:r>
            <a:r>
              <a:rPr lang="ja-JP" altLang="en-US" sz="2400" dirty="0"/>
              <a:t>で</a:t>
            </a:r>
            <a:r>
              <a:rPr lang="ja-JP" altLang="en-US" sz="2400" dirty="0" smtClean="0"/>
              <a:t>はプロデューサーの思いつきとひらめき、過去のゲームの自己流分析で作られている場合が多い。</a:t>
            </a:r>
            <a:endParaRPr lang="en-US" altLang="ja-JP" sz="2400" dirty="0" smtClean="0"/>
          </a:p>
          <a:p>
            <a:pPr marL="342900" lvl="1" indent="-342900">
              <a:buFont typeface="Arial" pitchFamily="34" charset="0"/>
              <a:buChar char="•"/>
            </a:pPr>
            <a:endParaRPr lang="en-US" altLang="ja-JP" sz="2400" dirty="0"/>
          </a:p>
          <a:p>
            <a:pPr marL="342900" lvl="1" indent="-342900">
              <a:buFont typeface="Arial" pitchFamily="34" charset="0"/>
              <a:buChar char="•"/>
            </a:pPr>
            <a:r>
              <a:rPr lang="ja-JP" altLang="en-US" sz="2400" dirty="0" smtClean="0"/>
              <a:t>売れるゲームを作り続けるためには、博打ではなく工学が必要となる。</a:t>
            </a:r>
            <a:endParaRPr lang="en-US" altLang="ja-JP" sz="2400" dirty="0" smtClean="0"/>
          </a:p>
        </p:txBody>
      </p:sp>
    </p:spTree>
    <p:extLst>
      <p:ext uri="{BB962C8B-B14F-4D97-AF65-F5344CB8AC3E}">
        <p14:creationId xmlns:p14="http://schemas.microsoft.com/office/powerpoint/2010/main" val="143123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DLC</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sz="2400" dirty="0" smtClean="0"/>
              <a:t>コンシューマで成功しつつあるのが、ダウンロードコンテンツ</a:t>
            </a:r>
            <a:endParaRPr kumimoji="1" lang="en-US" altLang="ja-JP" sz="2400" dirty="0" smtClean="0"/>
          </a:p>
          <a:p>
            <a:r>
              <a:rPr lang="ja-JP" altLang="en-US" sz="2400" dirty="0"/>
              <a:t>これまで</a:t>
            </a:r>
            <a:r>
              <a:rPr lang="ja-JP" altLang="en-US" sz="2400" dirty="0" smtClean="0"/>
              <a:t>の売り切りのゲームだけでなく、遊びきったら終わりではなく、お金を払うことでさらに遊び続けられるコンテンツが購入できる。</a:t>
            </a:r>
            <a:endParaRPr lang="en-US" altLang="ja-JP" sz="2400" dirty="0" smtClean="0"/>
          </a:p>
          <a:p>
            <a:r>
              <a:rPr kumimoji="1" lang="ja-JP" altLang="en-US" sz="2400" dirty="0"/>
              <a:t>うまくやって</a:t>
            </a:r>
            <a:r>
              <a:rPr kumimoji="1" lang="ja-JP" altLang="en-US" sz="2400" dirty="0" smtClean="0"/>
              <a:t>いるゲームの代表例はアイドルマスターなどのバンダイナムコ製ゲーム。</a:t>
            </a:r>
            <a:r>
              <a:rPr kumimoji="1" lang="en-US" altLang="ja-JP" sz="2400" dirty="0" smtClean="0"/>
              <a:t/>
            </a:r>
            <a:br>
              <a:rPr kumimoji="1" lang="en-US" altLang="ja-JP" sz="2400" dirty="0" smtClean="0"/>
            </a:br>
            <a:r>
              <a:rPr kumimoji="1" lang="en-US" altLang="ja-JP" sz="2400" dirty="0" smtClean="0"/>
              <a:t/>
            </a:r>
            <a:br>
              <a:rPr kumimoji="1" lang="en-US" altLang="ja-JP" sz="2400" dirty="0" smtClean="0"/>
            </a:br>
            <a:r>
              <a:rPr kumimoji="1" lang="ja-JP" altLang="en-US" sz="2400" dirty="0" smtClean="0"/>
              <a:t>アイドルマスター：女の子の衣装、女の子に歌って踊らせることができる楽曲、女の子からのメールなどを売っている。</a:t>
            </a:r>
            <a:r>
              <a:rPr kumimoji="1" lang="en-US" altLang="ja-JP" sz="2400" dirty="0" smtClean="0"/>
              <a:t/>
            </a:r>
            <a:br>
              <a:rPr kumimoji="1" lang="en-US" altLang="ja-JP" sz="2400" dirty="0" smtClean="0"/>
            </a:br>
            <a:r>
              <a:rPr lang="en-US" altLang="ja-JP" sz="2400" dirty="0" smtClean="0"/>
              <a:t/>
            </a:r>
            <a:br>
              <a:rPr lang="en-US" altLang="ja-JP" sz="2400" dirty="0" smtClean="0"/>
            </a:br>
            <a:r>
              <a:rPr lang="ja-JP" altLang="en-US" sz="2400" dirty="0" smtClean="0"/>
              <a:t>テイルズオブシリーズ：キャラクターの衣装だけでなく、ストーリーを楽しみたいユーザーのために経験値まで売っている。</a:t>
            </a:r>
            <a:endParaRPr lang="en-US" altLang="ja-JP" sz="2400" dirty="0"/>
          </a:p>
        </p:txBody>
      </p:sp>
    </p:spTree>
    <p:extLst>
      <p:ext uri="{BB962C8B-B14F-4D97-AF65-F5344CB8AC3E}">
        <p14:creationId xmlns:p14="http://schemas.microsoft.com/office/powerpoint/2010/main" val="43189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コンシューマまとめ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あとでまとめて書く。</a:t>
            </a:r>
            <a:endParaRPr lang="en-US" altLang="ja-JP" sz="2400" dirty="0"/>
          </a:p>
          <a:p>
            <a:r>
              <a:rPr kumimoji="1" lang="ja-JP" altLang="en-US" sz="2400" dirty="0" smtClean="0"/>
              <a:t>他の分野との連携が必要。</a:t>
            </a:r>
            <a:endParaRPr kumimoji="1" lang="ja-JP" altLang="en-US" sz="2400" dirty="0"/>
          </a:p>
        </p:txBody>
      </p:sp>
    </p:spTree>
    <p:extLst>
      <p:ext uri="{BB962C8B-B14F-4D97-AF65-F5344CB8AC3E}">
        <p14:creationId xmlns:p14="http://schemas.microsoft.com/office/powerpoint/2010/main" val="2409294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35896" y="2196153"/>
            <a:ext cx="1656184" cy="461665"/>
          </a:xfrm>
          <a:prstGeom prst="rect">
            <a:avLst/>
          </a:prstGeom>
          <a:noFill/>
        </p:spPr>
        <p:txBody>
          <a:bodyPr wrap="square" rtlCol="0">
            <a:spAutoFit/>
          </a:bodyPr>
          <a:lstStyle/>
          <a:p>
            <a:pPr algn="ctr"/>
            <a:r>
              <a:rPr kumimoji="1" lang="en-US" altLang="ja-JP" sz="2400" dirty="0" smtClean="0"/>
              <a:t>Chapter 02</a:t>
            </a:r>
            <a:endParaRPr kumimoji="1" lang="ja-JP" altLang="en-US" sz="2400" dirty="0"/>
          </a:p>
        </p:txBody>
      </p:sp>
      <p:sp>
        <p:nvSpPr>
          <p:cNvPr id="5" name="テキスト ボックス 4"/>
          <p:cNvSpPr txBox="1"/>
          <p:nvPr/>
        </p:nvSpPr>
        <p:spPr>
          <a:xfrm>
            <a:off x="1115616" y="2628201"/>
            <a:ext cx="6624736" cy="707886"/>
          </a:xfrm>
          <a:prstGeom prst="rect">
            <a:avLst/>
          </a:prstGeom>
          <a:noFill/>
        </p:spPr>
        <p:txBody>
          <a:bodyPr wrap="square" rtlCol="0">
            <a:spAutoFit/>
          </a:bodyPr>
          <a:lstStyle/>
          <a:p>
            <a:pPr algn="ctr"/>
            <a:r>
              <a:rPr kumimoji="1" lang="ja-JP" altLang="en-US" sz="4000" dirty="0" smtClean="0">
                <a:solidFill>
                  <a:srgbClr val="C00000"/>
                </a:solidFill>
              </a:rPr>
              <a:t>アーケード</a:t>
            </a:r>
            <a:endParaRPr kumimoji="1" lang="ja-JP" altLang="en-US" sz="4000" dirty="0">
              <a:solidFill>
                <a:srgbClr val="C00000"/>
              </a:solidFill>
            </a:endParaRPr>
          </a:p>
        </p:txBody>
      </p:sp>
    </p:spTree>
    <p:extLst>
      <p:ext uri="{BB962C8B-B14F-4D97-AF65-F5344CB8AC3E}">
        <p14:creationId xmlns:p14="http://schemas.microsoft.com/office/powerpoint/2010/main" val="386851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アーケードゲームとは</a:t>
            </a:r>
            <a:endParaRPr kumimoji="1" lang="ja-JP" altLang="en-US" sz="3600" dirty="0"/>
          </a:p>
        </p:txBody>
      </p:sp>
      <p:sp>
        <p:nvSpPr>
          <p:cNvPr id="3" name="コンテンツ プレースホルダー 2"/>
          <p:cNvSpPr>
            <a:spLocks noGrp="1"/>
          </p:cNvSpPr>
          <p:nvPr>
            <p:ph idx="1"/>
          </p:nvPr>
        </p:nvSpPr>
        <p:spPr/>
        <p:txBody>
          <a:bodyPr>
            <a:noAutofit/>
          </a:bodyPr>
          <a:lstStyle/>
          <a:p>
            <a:r>
              <a:rPr kumimoji="1" lang="ja-JP" altLang="en-US" sz="2400" dirty="0" smtClean="0"/>
              <a:t>ゲームセンターに置いてあるような特殊ハードによるゲーム。</a:t>
            </a:r>
            <a:endParaRPr kumimoji="1" lang="en-US" altLang="ja-JP" sz="2400" dirty="0" smtClean="0"/>
          </a:p>
          <a:p>
            <a:r>
              <a:rPr lang="ja-JP" altLang="en-US" sz="2400" dirty="0"/>
              <a:t>体感型</a:t>
            </a:r>
            <a:r>
              <a:rPr lang="ja-JP" altLang="en-US" sz="2400" dirty="0" smtClean="0"/>
              <a:t>ゲームが多く、以下のジャンルが主体：</a:t>
            </a:r>
            <a:endParaRPr lang="en-US" altLang="ja-JP" sz="2400" dirty="0"/>
          </a:p>
          <a:p>
            <a:pPr lvl="1"/>
            <a:r>
              <a:rPr lang="ja-JP" altLang="en-US" sz="2000" dirty="0" smtClean="0"/>
              <a:t>格闘</a:t>
            </a:r>
            <a:endParaRPr lang="en-US" altLang="ja-JP" sz="2000" dirty="0" smtClean="0"/>
          </a:p>
          <a:p>
            <a:pPr lvl="1"/>
            <a:r>
              <a:rPr lang="ja-JP" altLang="en-US" sz="2000" dirty="0" smtClean="0"/>
              <a:t>シューティング</a:t>
            </a:r>
            <a:endParaRPr lang="en-US" altLang="ja-JP" sz="2000" dirty="0" smtClean="0"/>
          </a:p>
          <a:p>
            <a:pPr lvl="1"/>
            <a:r>
              <a:rPr lang="en-US" altLang="ja-JP" sz="2000" dirty="0" smtClean="0"/>
              <a:t>FPS</a:t>
            </a:r>
          </a:p>
          <a:p>
            <a:pPr lvl="1"/>
            <a:r>
              <a:rPr lang="ja-JP" altLang="en-US" sz="2000" dirty="0" smtClean="0"/>
              <a:t>クイズ</a:t>
            </a:r>
            <a:endParaRPr lang="en-US" altLang="ja-JP" sz="2000" dirty="0" smtClean="0"/>
          </a:p>
          <a:p>
            <a:pPr lvl="1"/>
            <a:r>
              <a:rPr lang="ja-JP" altLang="en-US" sz="2000" dirty="0" smtClean="0"/>
              <a:t>カード</a:t>
            </a:r>
            <a:endParaRPr lang="en-US" altLang="ja-JP" sz="2000" dirty="0" smtClean="0"/>
          </a:p>
          <a:p>
            <a:pPr lvl="1"/>
            <a:r>
              <a:rPr lang="ja-JP" altLang="en-US" sz="2000" dirty="0" smtClean="0"/>
              <a:t>音楽</a:t>
            </a:r>
            <a:endParaRPr lang="en-US" altLang="ja-JP" sz="2000" dirty="0"/>
          </a:p>
          <a:p>
            <a:pPr lvl="1"/>
            <a:r>
              <a:rPr kumimoji="1" lang="ja-JP" altLang="en-US" sz="2000" dirty="0" smtClean="0"/>
              <a:t>麻雀</a:t>
            </a:r>
            <a:endParaRPr kumimoji="1" lang="en-US" altLang="ja-JP" sz="2000" dirty="0" smtClean="0"/>
          </a:p>
          <a:p>
            <a:r>
              <a:rPr kumimoji="1" lang="ja-JP" altLang="en-US" sz="2400" dirty="0" smtClean="0"/>
              <a:t>最近のアーケードゲームは</a:t>
            </a:r>
            <a:r>
              <a:rPr kumimoji="1" lang="en-US" altLang="ja-JP" sz="2400" dirty="0" smtClean="0"/>
              <a:t>Windows</a:t>
            </a:r>
            <a:r>
              <a:rPr kumimoji="1" lang="ja-JP" altLang="en-US" sz="2400" dirty="0" smtClean="0"/>
              <a:t>上で動くため、コントローラとタッチインタフェース以外は開発に特殊性はない。</a:t>
            </a:r>
            <a:endParaRPr kumimoji="1" lang="ja-JP" altLang="en-US" sz="2400" dirty="0"/>
          </a:p>
        </p:txBody>
      </p:sp>
    </p:spTree>
    <p:extLst>
      <p:ext uri="{BB962C8B-B14F-4D97-AF65-F5344CB8AC3E}">
        <p14:creationId xmlns:p14="http://schemas.microsoft.com/office/powerpoint/2010/main" val="265683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アーケードゲームの現状</a:t>
            </a:r>
            <a:endParaRPr kumimoji="1" lang="ja-JP" altLang="en-US" sz="3600"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sz="2400" dirty="0" smtClean="0"/>
              <a:t>オンライン対戦の普及に伴い、ゲームセンター自体がどんどん潰れていっている。</a:t>
            </a:r>
            <a:r>
              <a:rPr kumimoji="1" lang="en-US" altLang="ja-JP" sz="2400" dirty="0" smtClean="0"/>
              <a:t/>
            </a:r>
            <a:br>
              <a:rPr kumimoji="1" lang="en-US" altLang="ja-JP" sz="2400" dirty="0" smtClean="0"/>
            </a:br>
            <a:endParaRPr kumimoji="1" lang="en-US" altLang="ja-JP" sz="2400" dirty="0" smtClean="0"/>
          </a:p>
          <a:p>
            <a:r>
              <a:rPr lang="ja-JP" altLang="en-US" sz="2400" dirty="0" smtClean="0"/>
              <a:t>アーケードゲームをゲームセンターに導入するのにもかなりのお金が発生するため、目当てのゲームがゲームセンターに置いていないことが多々ある。</a:t>
            </a:r>
            <a:r>
              <a:rPr lang="en-US" altLang="ja-JP" sz="2400" dirty="0" smtClean="0"/>
              <a:t/>
            </a:r>
            <a:br>
              <a:rPr lang="en-US" altLang="ja-JP" sz="2400" dirty="0" smtClean="0"/>
            </a:br>
            <a:endParaRPr lang="en-US" altLang="ja-JP" sz="2400" dirty="0" smtClean="0"/>
          </a:p>
          <a:p>
            <a:r>
              <a:rPr kumimoji="1" lang="ja-JP" altLang="en-US" sz="2400" dirty="0"/>
              <a:t>しかし</a:t>
            </a:r>
            <a:r>
              <a:rPr kumimoji="1" lang="ja-JP" altLang="en-US" sz="2400" dirty="0" smtClean="0"/>
              <a:t>、アーケードゲームの開発自体は企業が買ってくれることもあって下火ではないらしい。</a:t>
            </a:r>
            <a:r>
              <a:rPr kumimoji="1" lang="en-US" altLang="ja-JP" sz="2400" dirty="0" smtClean="0"/>
              <a:t/>
            </a:r>
            <a:br>
              <a:rPr kumimoji="1" lang="en-US" altLang="ja-JP" sz="2400" dirty="0" smtClean="0"/>
            </a:br>
            <a:endParaRPr kumimoji="1" lang="en-US" altLang="ja-JP" sz="2400" dirty="0" smtClean="0"/>
          </a:p>
          <a:p>
            <a:r>
              <a:rPr kumimoji="1" lang="ja-JP" altLang="en-US" sz="2400" dirty="0" smtClean="0"/>
              <a:t>これからしばらくは、ゲームセンターという営利店舗ではなく、オンラインゲームのためのオフラインコミュニティ形成を目的としたイベントスペースが求められるのかもしれない</a:t>
            </a:r>
            <a:r>
              <a:rPr kumimoji="1" lang="en-US" altLang="ja-JP" sz="2400" dirty="0" smtClean="0"/>
              <a:t>(ARG)</a:t>
            </a:r>
            <a:r>
              <a:rPr kumimoji="1" lang="ja-JP" altLang="en-US" sz="2400" dirty="0" err="1" smtClean="0"/>
              <a:t>。</a:t>
            </a:r>
            <a:endParaRPr kumimoji="1" lang="ja-JP" altLang="en-US" sz="2400" dirty="0"/>
          </a:p>
        </p:txBody>
      </p:sp>
    </p:spTree>
    <p:extLst>
      <p:ext uri="{BB962C8B-B14F-4D97-AF65-F5344CB8AC3E}">
        <p14:creationId xmlns:p14="http://schemas.microsoft.com/office/powerpoint/2010/main" val="2644110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35896" y="2196153"/>
            <a:ext cx="1656184" cy="461665"/>
          </a:xfrm>
          <a:prstGeom prst="rect">
            <a:avLst/>
          </a:prstGeom>
          <a:noFill/>
        </p:spPr>
        <p:txBody>
          <a:bodyPr wrap="square" rtlCol="0">
            <a:spAutoFit/>
          </a:bodyPr>
          <a:lstStyle/>
          <a:p>
            <a:pPr algn="ctr"/>
            <a:r>
              <a:rPr kumimoji="1" lang="en-US" altLang="ja-JP" sz="2400" dirty="0" smtClean="0"/>
              <a:t>Chapter 03</a:t>
            </a:r>
            <a:endParaRPr kumimoji="1" lang="ja-JP" altLang="en-US" sz="2400" dirty="0"/>
          </a:p>
        </p:txBody>
      </p:sp>
      <p:sp>
        <p:nvSpPr>
          <p:cNvPr id="5" name="テキスト ボックス 4"/>
          <p:cNvSpPr txBox="1"/>
          <p:nvPr/>
        </p:nvSpPr>
        <p:spPr>
          <a:xfrm>
            <a:off x="1115616" y="2628201"/>
            <a:ext cx="6624736" cy="707886"/>
          </a:xfrm>
          <a:prstGeom prst="rect">
            <a:avLst/>
          </a:prstGeom>
          <a:noFill/>
        </p:spPr>
        <p:txBody>
          <a:bodyPr wrap="square" rtlCol="0">
            <a:spAutoFit/>
          </a:bodyPr>
          <a:lstStyle/>
          <a:p>
            <a:pPr algn="ctr"/>
            <a:r>
              <a:rPr kumimoji="1" lang="ja-JP" altLang="en-US" sz="4000" dirty="0" smtClean="0">
                <a:solidFill>
                  <a:srgbClr val="C00000"/>
                </a:solidFill>
              </a:rPr>
              <a:t>ソーシャルゲーム</a:t>
            </a:r>
            <a:endParaRPr kumimoji="1" lang="ja-JP" altLang="en-US" sz="4000" dirty="0">
              <a:solidFill>
                <a:srgbClr val="C00000"/>
              </a:solidFill>
            </a:endParaRPr>
          </a:p>
        </p:txBody>
      </p:sp>
    </p:spTree>
    <p:extLst>
      <p:ext uri="{BB962C8B-B14F-4D97-AF65-F5344CB8AC3E}">
        <p14:creationId xmlns:p14="http://schemas.microsoft.com/office/powerpoint/2010/main" val="3059771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ソーシャルゲームとは</a:t>
            </a:r>
            <a:endParaRPr kumimoji="1" lang="ja-JP" altLang="en-US" sz="3200" dirty="0"/>
          </a:p>
        </p:txBody>
      </p:sp>
      <p:sp>
        <p:nvSpPr>
          <p:cNvPr id="3" name="コンテンツ プレースホルダー 2"/>
          <p:cNvSpPr>
            <a:spLocks noGrp="1"/>
          </p:cNvSpPr>
          <p:nvPr>
            <p:ph idx="1"/>
          </p:nvPr>
        </p:nvSpPr>
        <p:spPr/>
        <p:txBody>
          <a:bodyPr>
            <a:normAutofit/>
          </a:bodyPr>
          <a:lstStyle/>
          <a:p>
            <a:r>
              <a:rPr kumimoji="1" lang="ja-JP" altLang="en-US" sz="2400" dirty="0" smtClean="0"/>
              <a:t>主にブラウザを通してオンラインの友だちと一緒にプレイすることを目的としたゲーム分野。</a:t>
            </a:r>
            <a:endParaRPr kumimoji="1" lang="en-US" altLang="ja-JP" sz="2400" dirty="0" smtClean="0"/>
          </a:p>
          <a:p>
            <a:r>
              <a:rPr lang="en-US" altLang="ja-JP" sz="2400" dirty="0" smtClean="0"/>
              <a:t>GREE</a:t>
            </a:r>
            <a:r>
              <a:rPr lang="ja-JP" altLang="en-US" sz="2400" dirty="0" err="1" smtClean="0"/>
              <a:t>、</a:t>
            </a:r>
            <a:r>
              <a:rPr lang="en-US" altLang="ja-JP" sz="2400" dirty="0" err="1" smtClean="0"/>
              <a:t>DeNA</a:t>
            </a:r>
            <a:r>
              <a:rPr lang="ja-JP" altLang="en-US" sz="2400" dirty="0" smtClean="0"/>
              <a:t>のモバゲー、</a:t>
            </a:r>
            <a:r>
              <a:rPr lang="en-US" altLang="ja-JP" sz="2400" dirty="0" smtClean="0"/>
              <a:t>Facebook</a:t>
            </a:r>
            <a:r>
              <a:rPr lang="ja-JP" altLang="en-US" sz="2400" dirty="0" smtClean="0"/>
              <a:t>ゲームが大きな勢力を持つ。</a:t>
            </a:r>
            <a:endParaRPr lang="en-US" altLang="ja-JP" sz="2400" dirty="0" smtClean="0"/>
          </a:p>
          <a:p>
            <a:r>
              <a:rPr kumimoji="1" lang="ja-JP" altLang="en-US" sz="2400" dirty="0" smtClean="0"/>
              <a:t>ソーシャルゲームの特徴は、基本無料の課金モデルをとっていること</a:t>
            </a:r>
            <a:r>
              <a:rPr kumimoji="1" lang="en-US" altLang="ja-JP" sz="2400" dirty="0" smtClean="0"/>
              <a:t>(</a:t>
            </a:r>
            <a:r>
              <a:rPr kumimoji="1" lang="ja-JP" altLang="en-US" sz="2400" dirty="0" smtClean="0"/>
              <a:t>非</a:t>
            </a:r>
            <a:r>
              <a:rPr kumimoji="1" lang="en-US" altLang="ja-JP" sz="2400" dirty="0" smtClean="0"/>
              <a:t>Subscription</a:t>
            </a:r>
            <a:r>
              <a:rPr kumimoji="1" lang="ja-JP" altLang="en-US" sz="2400" dirty="0" smtClean="0"/>
              <a:t>で、単発のアイテム購入が多い</a:t>
            </a:r>
            <a:r>
              <a:rPr kumimoji="1" lang="en-US" altLang="ja-JP" sz="2400" dirty="0" smtClean="0"/>
              <a:t>)</a:t>
            </a:r>
            <a:r>
              <a:rPr kumimoji="1" lang="ja-JP" altLang="en-US" sz="2400" dirty="0" err="1" smtClean="0"/>
              <a:t>。</a:t>
            </a:r>
            <a:endParaRPr kumimoji="1" lang="en-US" altLang="ja-JP" sz="2400" dirty="0" smtClean="0"/>
          </a:p>
          <a:p>
            <a:r>
              <a:rPr lang="ja-JP" altLang="en-US" sz="2400" dirty="0" smtClean="0"/>
              <a:t>普段ゲームをあまりやらないライトユーザー、かつお金を持っている</a:t>
            </a:r>
            <a:r>
              <a:rPr lang="en-US" altLang="ja-JP" sz="2400" dirty="0" smtClean="0"/>
              <a:t>20</a:t>
            </a:r>
            <a:r>
              <a:rPr lang="ja-JP" altLang="en-US" sz="2400" dirty="0" smtClean="0"/>
              <a:t>代後半～</a:t>
            </a:r>
            <a:r>
              <a:rPr lang="ja-JP" altLang="en-US" sz="2400" dirty="0" err="1" smtClean="0"/>
              <a:t>を</a:t>
            </a:r>
            <a:r>
              <a:rPr lang="ja-JP" altLang="en-US" sz="2400" dirty="0" smtClean="0"/>
              <a:t>主なターゲットにしている。</a:t>
            </a:r>
            <a:endParaRPr lang="en-US" altLang="ja-JP" sz="2400" dirty="0" smtClean="0"/>
          </a:p>
          <a:p>
            <a:r>
              <a:rPr kumimoji="1" lang="ja-JP" altLang="en-US" sz="2400" dirty="0" smtClean="0"/>
              <a:t>仕事の合間にボタンを数回押す程度の単純な操作性とルールが求められる。</a:t>
            </a:r>
            <a:endParaRPr kumimoji="1" lang="ja-JP" altLang="en-US" sz="2400" dirty="0"/>
          </a:p>
        </p:txBody>
      </p:sp>
    </p:spTree>
    <p:extLst>
      <p:ext uri="{BB962C8B-B14F-4D97-AF65-F5344CB8AC3E}">
        <p14:creationId xmlns:p14="http://schemas.microsoft.com/office/powerpoint/2010/main" val="291210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ソーシャルゲームの特徴</a:t>
            </a:r>
            <a:endParaRPr kumimoji="1" lang="ja-JP" altLang="en-US" sz="3600" dirty="0"/>
          </a:p>
        </p:txBody>
      </p:sp>
      <p:sp>
        <p:nvSpPr>
          <p:cNvPr id="3" name="コンテンツ プレースホルダー 2"/>
          <p:cNvSpPr>
            <a:spLocks noGrp="1"/>
          </p:cNvSpPr>
          <p:nvPr>
            <p:ph idx="1"/>
          </p:nvPr>
        </p:nvSpPr>
        <p:spPr>
          <a:xfrm>
            <a:off x="457200" y="1600200"/>
            <a:ext cx="8229600" cy="4853136"/>
          </a:xfrm>
        </p:spPr>
        <p:txBody>
          <a:bodyPr>
            <a:noAutofit/>
          </a:bodyPr>
          <a:lstStyle/>
          <a:p>
            <a:r>
              <a:rPr kumimoji="1" lang="ja-JP" altLang="en-US" sz="2400" dirty="0" smtClean="0"/>
              <a:t>ゲーム業界の大きな資金源として機能し始めている。</a:t>
            </a:r>
            <a:r>
              <a:rPr kumimoji="1" lang="en-US" altLang="ja-JP" sz="2400" dirty="0" smtClean="0"/>
              <a:t/>
            </a:r>
            <a:br>
              <a:rPr kumimoji="1" lang="en-US" altLang="ja-JP" sz="2400" dirty="0" smtClean="0"/>
            </a:br>
            <a:endParaRPr kumimoji="1" lang="en-US" altLang="ja-JP" sz="2400" dirty="0" smtClean="0"/>
          </a:p>
          <a:p>
            <a:r>
              <a:rPr lang="ja-JP" altLang="en-US" sz="2400" dirty="0"/>
              <a:t>売れて</a:t>
            </a:r>
            <a:r>
              <a:rPr lang="ja-JP" altLang="en-US" sz="2400" dirty="0" smtClean="0"/>
              <a:t>いるゲームは</a:t>
            </a:r>
            <a:r>
              <a:rPr lang="en-US" altLang="ja-JP" sz="2400" dirty="0" smtClean="0"/>
              <a:t>1</a:t>
            </a:r>
            <a:r>
              <a:rPr lang="ja-JP" altLang="en-US" sz="2400" dirty="0" smtClean="0"/>
              <a:t>ヶ月に</a:t>
            </a:r>
            <a:r>
              <a:rPr lang="en-US" altLang="ja-JP" sz="2400" dirty="0" smtClean="0"/>
              <a:t>2</a:t>
            </a:r>
            <a:r>
              <a:rPr lang="ja-JP" altLang="en-US" sz="2400" dirty="0" smtClean="0"/>
              <a:t>～</a:t>
            </a:r>
            <a:r>
              <a:rPr lang="en-US" altLang="ja-JP" sz="2400" dirty="0" smtClean="0"/>
              <a:t>3</a:t>
            </a:r>
            <a:r>
              <a:rPr lang="ja-JP" altLang="en-US" sz="2400" dirty="0" smtClean="0"/>
              <a:t>億の売上をあげている。</a:t>
            </a:r>
            <a:r>
              <a:rPr lang="en-US" altLang="ja-JP" sz="2400" dirty="0" smtClean="0"/>
              <a:t/>
            </a:r>
            <a:br>
              <a:rPr lang="en-US" altLang="ja-JP" sz="2400" dirty="0" smtClean="0"/>
            </a:br>
            <a:endParaRPr lang="en-US" altLang="ja-JP" sz="2400" dirty="0" smtClean="0"/>
          </a:p>
          <a:p>
            <a:r>
              <a:rPr lang="ja-JP" altLang="en-US" sz="2400" dirty="0" smtClean="0"/>
              <a:t>開発に関わる全ての人員に売上の統計情報が知らされる。開発者は自分の行動の結果を数字で受け止めることができる。統計の専門家を雇っているゲーム会社も多い。</a:t>
            </a:r>
            <a:r>
              <a:rPr lang="en-US" altLang="ja-JP" sz="2400" dirty="0" smtClean="0"/>
              <a:t/>
            </a:r>
            <a:br>
              <a:rPr lang="en-US" altLang="ja-JP" sz="2400" dirty="0" smtClean="0"/>
            </a:br>
            <a:endParaRPr lang="en-US" altLang="ja-JP" sz="2400" dirty="0" smtClean="0"/>
          </a:p>
          <a:p>
            <a:r>
              <a:rPr kumimoji="1" lang="ja-JP" altLang="en-US" sz="2400" dirty="0" smtClean="0"/>
              <a:t>従来のゲーム開発よりはソフトウェア開発に近い。より短期間にリリースし運用まで持ち込むことが求められるため、社内ライブラリの開発など、効率的な開発に力を入れているところが多い。</a:t>
            </a:r>
            <a:endParaRPr kumimoji="1" lang="ja-JP" altLang="en-US" sz="2400" dirty="0"/>
          </a:p>
        </p:txBody>
      </p:sp>
    </p:spTree>
    <p:extLst>
      <p:ext uri="{BB962C8B-B14F-4D97-AF65-F5344CB8AC3E}">
        <p14:creationId xmlns:p14="http://schemas.microsoft.com/office/powerpoint/2010/main" val="361895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ゲーム業界はコンシューマだけではなくなってきた</a:t>
            </a:r>
            <a:r>
              <a:rPr kumimoji="1" lang="ja-JP" altLang="en-US" sz="2400" dirty="0" smtClean="0"/>
              <a:t>。</a:t>
            </a:r>
            <a:r>
              <a:rPr kumimoji="1" lang="en-US" altLang="ja-JP" sz="2400" dirty="0" smtClean="0"/>
              <a:t/>
            </a:r>
            <a:br>
              <a:rPr kumimoji="1" lang="en-US" altLang="ja-JP" sz="2400" dirty="0" smtClean="0"/>
            </a:br>
            <a:endParaRPr kumimoji="1" lang="en-US" altLang="ja-JP" sz="2400" dirty="0" smtClean="0"/>
          </a:p>
          <a:p>
            <a:r>
              <a:rPr kumimoji="1" lang="ja-JP" altLang="en-US" sz="2400" dirty="0" smtClean="0"/>
              <a:t>最近どんな分野・プラットフォームが出てきているかを見て行きましょう</a:t>
            </a:r>
            <a:r>
              <a:rPr kumimoji="1" lang="ja-JP" altLang="en-US" sz="2400" dirty="0" smtClean="0"/>
              <a:t>。</a:t>
            </a:r>
            <a:r>
              <a:rPr kumimoji="1" lang="en-US" altLang="ja-JP" sz="2400" dirty="0" smtClean="0"/>
              <a:t/>
            </a:r>
            <a:br>
              <a:rPr kumimoji="1" lang="en-US" altLang="ja-JP" sz="2400" dirty="0" smtClean="0"/>
            </a:br>
            <a:endParaRPr kumimoji="1" lang="en-US" altLang="ja-JP" sz="2400" dirty="0" smtClean="0"/>
          </a:p>
          <a:p>
            <a:r>
              <a:rPr lang="ja-JP" altLang="en-US" sz="2400" dirty="0"/>
              <a:t>内容に関して</a:t>
            </a:r>
            <a:r>
              <a:rPr lang="ja-JP" altLang="en-US" sz="2400" dirty="0" smtClean="0"/>
              <a:t>は、個人の所感に基づくものが多く含まれている可能性があります。</a:t>
            </a:r>
            <a:endParaRPr lang="en-US" altLang="ja-JP" sz="2400" dirty="0" smtClean="0"/>
          </a:p>
          <a:p>
            <a:endParaRPr kumimoji="1" lang="en-US" altLang="ja-JP" sz="2400" dirty="0"/>
          </a:p>
          <a:p>
            <a:r>
              <a:rPr lang="ja-JP" altLang="en-US" sz="2400" dirty="0" smtClean="0"/>
              <a:t>ゲームエンジン開発</a:t>
            </a:r>
            <a:r>
              <a:rPr lang="ja-JP" altLang="en-US" sz="2400" dirty="0"/>
              <a:t>のためにも</a:t>
            </a:r>
            <a:r>
              <a:rPr lang="ja-JP" altLang="en-US" sz="2400" dirty="0" smtClean="0"/>
              <a:t>、幅広い知識を仕入れてどんなことが求められるかを知っておこう。</a:t>
            </a:r>
            <a:endParaRPr kumimoji="1" lang="ja-JP" altLang="en-US" sz="2400" dirty="0"/>
          </a:p>
        </p:txBody>
      </p:sp>
    </p:spTree>
    <p:extLst>
      <p:ext uri="{BB962C8B-B14F-4D97-AF65-F5344CB8AC3E}">
        <p14:creationId xmlns:p14="http://schemas.microsoft.com/office/powerpoint/2010/main" val="1946527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ソーシャルゲームの現状と今後</a:t>
            </a:r>
            <a:endParaRPr kumimoji="1" lang="ja-JP" altLang="en-US" sz="3200" dirty="0"/>
          </a:p>
        </p:txBody>
      </p:sp>
      <p:sp>
        <p:nvSpPr>
          <p:cNvPr id="3" name="コンテンツ プレースホルダー 2"/>
          <p:cNvSpPr>
            <a:spLocks noGrp="1"/>
          </p:cNvSpPr>
          <p:nvPr>
            <p:ph idx="1"/>
          </p:nvPr>
        </p:nvSpPr>
        <p:spPr/>
        <p:txBody>
          <a:bodyPr>
            <a:normAutofit/>
          </a:bodyPr>
          <a:lstStyle/>
          <a:p>
            <a:r>
              <a:rPr kumimoji="1" lang="ja-JP" altLang="en-US" sz="2400" dirty="0" smtClean="0"/>
              <a:t>ソーシャルゲームは大きな売上を上げている反面、ユーザーからの反感が大きい。課金に対する不公平感と、実物ではなくデジタルなデータをお金で買うことに対してのものと思われる。「搾取」という声が大きい。</a:t>
            </a:r>
            <a:r>
              <a:rPr kumimoji="1" lang="en-US" altLang="ja-JP" sz="2400" dirty="0" smtClean="0"/>
              <a:t/>
            </a:r>
            <a:br>
              <a:rPr kumimoji="1" lang="en-US" altLang="ja-JP" sz="2400" dirty="0" smtClean="0"/>
            </a:br>
            <a:r>
              <a:rPr kumimoji="1" lang="ja-JP" altLang="en-US" sz="2400" dirty="0" smtClean="0"/>
              <a:t>→ ここは重要なビジネスチャンスだと思っている。ユーザーとの向き合い方を考えた新たなプラットフォームの狙いどころ。</a:t>
            </a:r>
            <a:r>
              <a:rPr kumimoji="1" lang="en-US" altLang="ja-JP" sz="2400" dirty="0" smtClean="0"/>
              <a:t/>
            </a:r>
            <a:br>
              <a:rPr kumimoji="1" lang="en-US" altLang="ja-JP" sz="2400" dirty="0" smtClean="0"/>
            </a:br>
            <a:endParaRPr kumimoji="1" lang="en-US" altLang="ja-JP" sz="2400" dirty="0" smtClean="0"/>
          </a:p>
          <a:p>
            <a:r>
              <a:rPr kumimoji="1" lang="ja-JP" altLang="en-US" sz="2400" dirty="0" smtClean="0"/>
              <a:t>ソーシャルゲームは資金源として機能するため、コンシューマで、奇抜で革新的なゲームを作るための下地になれる。</a:t>
            </a:r>
            <a:r>
              <a:rPr kumimoji="1" lang="en-US" altLang="ja-JP" sz="2400" dirty="0" smtClean="0"/>
              <a:t/>
            </a:r>
            <a:br>
              <a:rPr kumimoji="1" lang="en-US" altLang="ja-JP" sz="2400" dirty="0" smtClean="0"/>
            </a:br>
            <a:r>
              <a:rPr kumimoji="1" lang="ja-JP" altLang="en-US" sz="2400" dirty="0" smtClean="0"/>
              <a:t>ソーシャルゲーム開発を下位組織に置くコンシューマゲーム開発の組織が作れればうまくまわると思う。</a:t>
            </a:r>
            <a:endParaRPr kumimoji="1" lang="ja-JP" altLang="en-US" sz="2400" dirty="0"/>
          </a:p>
        </p:txBody>
      </p:sp>
    </p:spTree>
    <p:extLst>
      <p:ext uri="{BB962C8B-B14F-4D97-AF65-F5344CB8AC3E}">
        <p14:creationId xmlns:p14="http://schemas.microsoft.com/office/powerpoint/2010/main" val="3336196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35896" y="2196153"/>
            <a:ext cx="1656184" cy="461665"/>
          </a:xfrm>
          <a:prstGeom prst="rect">
            <a:avLst/>
          </a:prstGeom>
          <a:noFill/>
        </p:spPr>
        <p:txBody>
          <a:bodyPr wrap="square" rtlCol="0">
            <a:spAutoFit/>
          </a:bodyPr>
          <a:lstStyle/>
          <a:p>
            <a:pPr algn="ctr"/>
            <a:r>
              <a:rPr kumimoji="1" lang="en-US" altLang="ja-JP" sz="2400" dirty="0" smtClean="0"/>
              <a:t>Chapter 04</a:t>
            </a:r>
            <a:endParaRPr kumimoji="1" lang="ja-JP" altLang="en-US" sz="2400" dirty="0"/>
          </a:p>
        </p:txBody>
      </p:sp>
      <p:sp>
        <p:nvSpPr>
          <p:cNvPr id="5" name="テキスト ボックス 4"/>
          <p:cNvSpPr txBox="1"/>
          <p:nvPr/>
        </p:nvSpPr>
        <p:spPr>
          <a:xfrm>
            <a:off x="1115616" y="2628201"/>
            <a:ext cx="6624736" cy="646331"/>
          </a:xfrm>
          <a:prstGeom prst="rect">
            <a:avLst/>
          </a:prstGeom>
          <a:noFill/>
        </p:spPr>
        <p:txBody>
          <a:bodyPr wrap="square" rtlCol="0">
            <a:spAutoFit/>
          </a:bodyPr>
          <a:lstStyle/>
          <a:p>
            <a:pPr algn="ctr"/>
            <a:r>
              <a:rPr kumimoji="1" lang="ja-JP" altLang="en-US" sz="3600" dirty="0" smtClean="0">
                <a:solidFill>
                  <a:srgbClr val="C00000"/>
                </a:solidFill>
              </a:rPr>
              <a:t>スマートフォンネイティブゲーム</a:t>
            </a:r>
            <a:endParaRPr kumimoji="1" lang="ja-JP" altLang="en-US" sz="3600" dirty="0">
              <a:solidFill>
                <a:srgbClr val="C00000"/>
              </a:solidFill>
            </a:endParaRPr>
          </a:p>
        </p:txBody>
      </p:sp>
    </p:spTree>
    <p:extLst>
      <p:ext uri="{BB962C8B-B14F-4D97-AF65-F5344CB8AC3E}">
        <p14:creationId xmlns:p14="http://schemas.microsoft.com/office/powerpoint/2010/main" val="3086805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スマートフォンネイティブゲームとは</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2400" dirty="0" smtClean="0"/>
              <a:t>ソーシャルゲームのように、スマートフォンのブラウザ上で動作するゲームもあるが、スマートフォン向けにコンパイルされ、それ単体のゲームとしてリリースされるのがネイティブゲーム。</a:t>
            </a:r>
            <a:endParaRPr kumimoji="1" lang="en-US" altLang="ja-JP" sz="2400" dirty="0" smtClean="0"/>
          </a:p>
          <a:p>
            <a:r>
              <a:rPr lang="en-US" altLang="ja-JP" sz="2400" dirty="0" smtClean="0"/>
              <a:t>iPhone, Android</a:t>
            </a:r>
            <a:r>
              <a:rPr lang="ja-JP" altLang="en-US" sz="2400" dirty="0" smtClean="0"/>
              <a:t>が主な市場。</a:t>
            </a:r>
            <a:r>
              <a:rPr lang="en-US" altLang="ja-JP" sz="2400" dirty="0" smtClean="0"/>
              <a:t>Windows Phone 7</a:t>
            </a:r>
            <a:r>
              <a:rPr lang="ja-JP" altLang="en-US" sz="2400" dirty="0" smtClean="0"/>
              <a:t>の話はほとんど聞かない。</a:t>
            </a:r>
            <a:endParaRPr lang="en-US" altLang="ja-JP" sz="2400" dirty="0" smtClean="0"/>
          </a:p>
          <a:p>
            <a:r>
              <a:rPr kumimoji="1" lang="ja-JP" altLang="en-US" sz="2400" dirty="0" smtClean="0"/>
              <a:t>より広い画面で</a:t>
            </a:r>
            <a:r>
              <a:rPr kumimoji="1" lang="en-US" altLang="ja-JP" sz="2400" dirty="0" smtClean="0"/>
              <a:t>1</a:t>
            </a:r>
            <a:r>
              <a:rPr kumimoji="1" lang="ja-JP" altLang="en-US" sz="2400" dirty="0" smtClean="0"/>
              <a:t>人～複数人で遊ぶためのタブレットゲームとして</a:t>
            </a:r>
            <a:r>
              <a:rPr kumimoji="1" lang="en-US" altLang="ja-JP" sz="2400" dirty="0" err="1" smtClean="0"/>
              <a:t>iPad</a:t>
            </a:r>
            <a:r>
              <a:rPr kumimoji="1" lang="ja-JP" altLang="en-US" sz="2400" dirty="0" smtClean="0"/>
              <a:t>もある。</a:t>
            </a:r>
            <a:endParaRPr kumimoji="1" lang="ja-JP" altLang="en-US" sz="2400" dirty="0"/>
          </a:p>
        </p:txBody>
      </p:sp>
    </p:spTree>
    <p:extLst>
      <p:ext uri="{BB962C8B-B14F-4D97-AF65-F5344CB8AC3E}">
        <p14:creationId xmlns:p14="http://schemas.microsoft.com/office/powerpoint/2010/main" val="3880760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スマートフォンゲームの特徴</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2400" dirty="0" smtClean="0"/>
              <a:t>デバイスにいろいろな機能が付いているのでそれを駆使する</a:t>
            </a:r>
            <a:r>
              <a:rPr lang="ja-JP" altLang="en-US" sz="2400" dirty="0"/>
              <a:t>こと</a:t>
            </a:r>
            <a:r>
              <a:rPr lang="ja-JP" altLang="en-US" sz="2400" dirty="0" smtClean="0"/>
              <a:t>が求められることがある。</a:t>
            </a:r>
            <a:endParaRPr lang="en-US" altLang="ja-JP" sz="2400" dirty="0" smtClean="0"/>
          </a:p>
          <a:p>
            <a:pPr lvl="1"/>
            <a:r>
              <a:rPr kumimoji="1" lang="ja-JP" altLang="en-US" sz="2000" dirty="0" smtClean="0"/>
              <a:t>デバイスの傾きを取得する加速度センサー</a:t>
            </a:r>
            <a:endParaRPr kumimoji="1" lang="en-US" altLang="ja-JP" sz="2000" dirty="0" smtClean="0"/>
          </a:p>
          <a:p>
            <a:pPr lvl="1"/>
            <a:r>
              <a:rPr kumimoji="1" lang="ja-JP" altLang="en-US" sz="2000" dirty="0" smtClean="0"/>
              <a:t>デバイスと外部の物体との近づき具合を取得するジャイロセンサー</a:t>
            </a:r>
            <a:endParaRPr kumimoji="1" lang="en-US" altLang="ja-JP" sz="2000" dirty="0" smtClean="0"/>
          </a:p>
          <a:p>
            <a:pPr lvl="1"/>
            <a:r>
              <a:rPr lang="en-US" altLang="ja-JP" sz="2000" dirty="0" smtClean="0"/>
              <a:t>GPS</a:t>
            </a:r>
          </a:p>
          <a:p>
            <a:pPr lvl="1"/>
            <a:r>
              <a:rPr kumimoji="1" lang="en-US" altLang="ja-JP" sz="2000" dirty="0" smtClean="0"/>
              <a:t>Bluetooth(</a:t>
            </a:r>
            <a:r>
              <a:rPr kumimoji="1" lang="ja-JP" altLang="en-US" sz="2000" dirty="0" smtClean="0"/>
              <a:t>近くの人と一緒にプレイ</a:t>
            </a:r>
            <a:r>
              <a:rPr kumimoji="1" lang="en-US" altLang="ja-JP" sz="2000" dirty="0" smtClean="0"/>
              <a:t>)</a:t>
            </a:r>
          </a:p>
          <a:p>
            <a:pPr lvl="1"/>
            <a:r>
              <a:rPr lang="ja-JP" altLang="en-US" sz="2000" dirty="0" smtClean="0"/>
              <a:t>タッチインタフェース</a:t>
            </a:r>
            <a:r>
              <a:rPr lang="en-US" altLang="ja-JP" sz="2000" dirty="0" smtClean="0"/>
              <a:t>(</a:t>
            </a:r>
            <a:r>
              <a:rPr lang="ja-JP" altLang="en-US" sz="2000" dirty="0" smtClean="0"/>
              <a:t>マルチタッチ</a:t>
            </a:r>
            <a:r>
              <a:rPr lang="en-US" altLang="ja-JP" sz="2000" dirty="0" smtClean="0"/>
              <a:t>)</a:t>
            </a:r>
          </a:p>
          <a:p>
            <a:pPr lvl="1"/>
            <a:r>
              <a:rPr lang="ja-JP" altLang="en-US" sz="2000" dirty="0" smtClean="0"/>
              <a:t>マイク</a:t>
            </a:r>
            <a:r>
              <a:rPr lang="en-US" altLang="ja-JP" sz="2000" dirty="0" smtClean="0"/>
              <a:t>(</a:t>
            </a:r>
            <a:r>
              <a:rPr lang="ja-JP" altLang="en-US" sz="2000" dirty="0" smtClean="0"/>
              <a:t>音声認識</a:t>
            </a:r>
            <a:r>
              <a:rPr lang="en-US" altLang="ja-JP" sz="2000" dirty="0" smtClean="0"/>
              <a:t>)</a:t>
            </a:r>
          </a:p>
          <a:p>
            <a:r>
              <a:rPr lang="ja-JP" altLang="en-US" sz="2400" dirty="0"/>
              <a:t>少し前</a:t>
            </a:r>
            <a:r>
              <a:rPr lang="ja-JP" altLang="en-US" sz="2400" dirty="0" smtClean="0"/>
              <a:t>の</a:t>
            </a:r>
            <a:r>
              <a:rPr lang="en-US" altLang="ja-JP" sz="2400" dirty="0" smtClean="0"/>
              <a:t>PC</a:t>
            </a:r>
            <a:r>
              <a:rPr lang="ja-JP" altLang="en-US" sz="2400" dirty="0" smtClean="0"/>
              <a:t>くらいの性能がある</a:t>
            </a:r>
            <a:r>
              <a:rPr lang="en-US" altLang="ja-JP" sz="2400" dirty="0" smtClean="0"/>
              <a:t>(CPU</a:t>
            </a:r>
            <a:r>
              <a:rPr lang="ja-JP" altLang="en-US" sz="2400" dirty="0" smtClean="0"/>
              <a:t>がデュアルコアだったり、メモリが</a:t>
            </a:r>
            <a:r>
              <a:rPr lang="en-US" altLang="ja-JP" sz="2400" dirty="0" smtClean="0"/>
              <a:t>512MB</a:t>
            </a:r>
            <a:r>
              <a:rPr lang="ja-JP" altLang="en-US" sz="2400" dirty="0" smtClean="0"/>
              <a:t>～</a:t>
            </a:r>
            <a:r>
              <a:rPr lang="en-US" altLang="ja-JP" sz="2400" dirty="0" smtClean="0"/>
              <a:t>1GB</a:t>
            </a:r>
            <a:r>
              <a:rPr lang="ja-JP" altLang="en-US" sz="2400" dirty="0" smtClean="0"/>
              <a:t>以上あったり</a:t>
            </a:r>
            <a:r>
              <a:rPr lang="en-US" altLang="ja-JP" sz="2400" dirty="0" smtClean="0"/>
              <a:t>)</a:t>
            </a:r>
            <a:r>
              <a:rPr lang="ja-JP" altLang="en-US" sz="2400" dirty="0" smtClean="0"/>
              <a:t>ので、リッチなコンテンツが作りやすい。</a:t>
            </a:r>
            <a:endParaRPr kumimoji="1" lang="ja-JP" altLang="en-US" sz="2400" dirty="0"/>
          </a:p>
        </p:txBody>
      </p:sp>
    </p:spTree>
    <p:extLst>
      <p:ext uri="{BB962C8B-B14F-4D97-AF65-F5344CB8AC3E}">
        <p14:creationId xmlns:p14="http://schemas.microsoft.com/office/powerpoint/2010/main" val="3250373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スマートフォンゲームに求められること</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2400" dirty="0" smtClean="0"/>
              <a:t>基本は起動して</a:t>
            </a:r>
            <a:r>
              <a:rPr kumimoji="1" lang="en-US" altLang="ja-JP" sz="2400" dirty="0" smtClean="0"/>
              <a:t>5</a:t>
            </a:r>
            <a:r>
              <a:rPr kumimoji="1" lang="ja-JP" altLang="en-US" sz="2400" dirty="0" smtClean="0"/>
              <a:t>分程度遊んで中断・終了するような軽いゲーム。</a:t>
            </a:r>
            <a:endParaRPr kumimoji="1" lang="en-US" altLang="ja-JP" sz="2400" dirty="0" smtClean="0"/>
          </a:p>
          <a:p>
            <a:r>
              <a:rPr kumimoji="1" lang="ja-JP" altLang="en-US" sz="2400" dirty="0" smtClean="0"/>
              <a:t>電話なので、プレイ中に強制的に中断させられることを考慮する。</a:t>
            </a:r>
            <a:endParaRPr kumimoji="1" lang="en-US" altLang="ja-JP" sz="2400" dirty="0" smtClean="0"/>
          </a:p>
          <a:p>
            <a:r>
              <a:rPr kumimoji="1" lang="ja-JP" altLang="en-US" sz="2400" dirty="0" smtClean="0"/>
              <a:t>市場でのゲーム単価が安いため、日本向けにすると全く売れない。ローカライズして全世界向けに販売するのが常套策</a:t>
            </a:r>
            <a:endParaRPr kumimoji="1" lang="en-US" altLang="ja-JP" sz="2400" dirty="0" smtClean="0"/>
          </a:p>
          <a:p>
            <a:r>
              <a:rPr lang="ja-JP" altLang="en-US" sz="2400" dirty="0" smtClean="0"/>
              <a:t>バックグラウンドで他のアプリケーションが動いている可能性があるため、コンシューマのようにメモリを一気に確保するような作りだと、</a:t>
            </a:r>
            <a:r>
              <a:rPr lang="en-US" altLang="ja-JP" sz="2400" dirty="0" smtClean="0"/>
              <a:t>OS</a:t>
            </a:r>
            <a:r>
              <a:rPr lang="ja-JP" altLang="en-US" sz="2400" dirty="0" smtClean="0"/>
              <a:t>アップデートの機能追加などによってメモリ不足で動作しなくなる可能性がある。</a:t>
            </a:r>
            <a:endParaRPr kumimoji="1" lang="en-US" altLang="ja-JP" sz="2400" dirty="0" smtClean="0"/>
          </a:p>
        </p:txBody>
      </p:sp>
    </p:spTree>
    <p:extLst>
      <p:ext uri="{BB962C8B-B14F-4D97-AF65-F5344CB8AC3E}">
        <p14:creationId xmlns:p14="http://schemas.microsoft.com/office/powerpoint/2010/main" val="3235798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スマートフォンゲームの現状</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2400" dirty="0" smtClean="0"/>
              <a:t>ハードウェア機能をフルに使ったアイディアゲームはほぼ出尽くした。おもしろそうなことを思いついた程度では売れない。</a:t>
            </a:r>
            <a:endParaRPr kumimoji="1" lang="en-US" altLang="ja-JP" sz="2400" dirty="0" smtClean="0"/>
          </a:p>
          <a:p>
            <a:r>
              <a:rPr lang="ja-JP" altLang="en-US" sz="2400" dirty="0" smtClean="0"/>
              <a:t>アプリ内課金</a:t>
            </a:r>
            <a:r>
              <a:rPr lang="ja-JP" altLang="en-US" sz="2400" dirty="0"/>
              <a:t>に</a:t>
            </a:r>
            <a:r>
              <a:rPr lang="ja-JP" altLang="en-US" sz="2400" dirty="0" smtClean="0"/>
              <a:t>よる継続的な遊びを提供することでビジネスモデルが成立しやすい。</a:t>
            </a:r>
            <a:r>
              <a:rPr lang="en-US" altLang="ja-JP" sz="2400" dirty="0" smtClean="0"/>
              <a:t>(</a:t>
            </a:r>
            <a:r>
              <a:rPr lang="ja-JP" altLang="en-US" sz="2400" dirty="0" smtClean="0"/>
              <a:t>音ゲーの楽曲追加や、プレステージの追加など</a:t>
            </a:r>
            <a:r>
              <a:rPr lang="en-US" altLang="ja-JP" sz="2400" dirty="0" smtClean="0"/>
              <a:t>)</a:t>
            </a:r>
            <a:endParaRPr kumimoji="1" lang="ja-JP" altLang="en-US" sz="2400" dirty="0"/>
          </a:p>
        </p:txBody>
      </p:sp>
    </p:spTree>
    <p:extLst>
      <p:ext uri="{BB962C8B-B14F-4D97-AF65-F5344CB8AC3E}">
        <p14:creationId xmlns:p14="http://schemas.microsoft.com/office/powerpoint/2010/main" val="1169462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35896" y="2196153"/>
            <a:ext cx="1656184" cy="461665"/>
          </a:xfrm>
          <a:prstGeom prst="rect">
            <a:avLst/>
          </a:prstGeom>
          <a:noFill/>
        </p:spPr>
        <p:txBody>
          <a:bodyPr wrap="square" rtlCol="0">
            <a:spAutoFit/>
          </a:bodyPr>
          <a:lstStyle/>
          <a:p>
            <a:pPr algn="ctr"/>
            <a:r>
              <a:rPr kumimoji="1" lang="en-US" altLang="ja-JP" sz="2400" dirty="0" smtClean="0"/>
              <a:t>Chapter 05</a:t>
            </a:r>
            <a:endParaRPr kumimoji="1" lang="ja-JP" altLang="en-US" sz="2400" dirty="0"/>
          </a:p>
        </p:txBody>
      </p:sp>
      <p:sp>
        <p:nvSpPr>
          <p:cNvPr id="5" name="テキスト ボックス 4"/>
          <p:cNvSpPr txBox="1"/>
          <p:nvPr/>
        </p:nvSpPr>
        <p:spPr>
          <a:xfrm>
            <a:off x="1115616" y="2628201"/>
            <a:ext cx="6624736" cy="646331"/>
          </a:xfrm>
          <a:prstGeom prst="rect">
            <a:avLst/>
          </a:prstGeom>
          <a:noFill/>
        </p:spPr>
        <p:txBody>
          <a:bodyPr wrap="square" rtlCol="0">
            <a:spAutoFit/>
          </a:bodyPr>
          <a:lstStyle/>
          <a:p>
            <a:pPr algn="ctr"/>
            <a:r>
              <a:rPr kumimoji="1" lang="ja-JP" altLang="en-US" sz="3600" dirty="0" smtClean="0">
                <a:solidFill>
                  <a:srgbClr val="C00000"/>
                </a:solidFill>
              </a:rPr>
              <a:t>オンラインゲーム</a:t>
            </a:r>
            <a:endParaRPr kumimoji="1" lang="ja-JP" altLang="en-US" sz="3600" dirty="0">
              <a:solidFill>
                <a:srgbClr val="C00000"/>
              </a:solidFill>
            </a:endParaRPr>
          </a:p>
        </p:txBody>
      </p:sp>
    </p:spTree>
    <p:extLst>
      <p:ext uri="{BB962C8B-B14F-4D97-AF65-F5344CB8AC3E}">
        <p14:creationId xmlns:p14="http://schemas.microsoft.com/office/powerpoint/2010/main" val="3946541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オンラインゲームとは</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2400" dirty="0" smtClean="0"/>
              <a:t>主に</a:t>
            </a:r>
            <a:r>
              <a:rPr kumimoji="1" lang="en-US" altLang="ja-JP" sz="2400" dirty="0" smtClean="0"/>
              <a:t>PC</a:t>
            </a:r>
            <a:r>
              <a:rPr lang="ja-JP" altLang="en-US" sz="2400" dirty="0"/>
              <a:t>向け</a:t>
            </a:r>
            <a:r>
              <a:rPr lang="ja-JP" altLang="en-US" sz="2400" dirty="0" smtClean="0"/>
              <a:t>に開発されるオンラインでのゲーム。</a:t>
            </a:r>
            <a:r>
              <a:rPr lang="en-US" altLang="ja-JP" sz="2400" dirty="0" smtClean="0"/>
              <a:t/>
            </a:r>
            <a:br>
              <a:rPr lang="en-US" altLang="ja-JP" sz="2400" dirty="0" smtClean="0"/>
            </a:br>
            <a:endParaRPr lang="en-US" altLang="ja-JP" sz="2400" dirty="0" smtClean="0"/>
          </a:p>
          <a:p>
            <a:r>
              <a:rPr lang="en-US" altLang="ja-JP" sz="2400" dirty="0" smtClean="0"/>
              <a:t>MMO(Massively </a:t>
            </a:r>
            <a:r>
              <a:rPr lang="en-US" altLang="ja-JP" sz="2400" dirty="0"/>
              <a:t>Multiplayer </a:t>
            </a:r>
            <a:r>
              <a:rPr lang="en-US" altLang="ja-JP" sz="2400" dirty="0" smtClean="0"/>
              <a:t>Online : </a:t>
            </a:r>
            <a:r>
              <a:rPr lang="zh-CN" altLang="en-US" sz="2400" dirty="0" smtClean="0"/>
              <a:t>多人数</a:t>
            </a:r>
            <a:r>
              <a:rPr lang="zh-CN" altLang="en-US" sz="2400" dirty="0"/>
              <a:t>同時参加型</a:t>
            </a:r>
            <a:r>
              <a:rPr lang="en-US" altLang="ja-JP" sz="2400" dirty="0" smtClean="0"/>
              <a:t>)</a:t>
            </a:r>
            <a:r>
              <a:rPr lang="ja-JP" altLang="en-US" sz="2400" dirty="0" smtClean="0"/>
              <a:t>と</a:t>
            </a:r>
            <a:r>
              <a:rPr lang="en-US" altLang="ja-JP" sz="2400" dirty="0" smtClean="0"/>
              <a:t>MO(</a:t>
            </a:r>
            <a:r>
              <a:rPr lang="en-US" altLang="ja-JP" sz="2400" dirty="0"/>
              <a:t>Multiplayer Online </a:t>
            </a:r>
            <a:r>
              <a:rPr lang="en-US" altLang="ja-JP" sz="2400" dirty="0" smtClean="0"/>
              <a:t>: </a:t>
            </a:r>
            <a:r>
              <a:rPr lang="ja-JP" altLang="en-US" sz="2400" dirty="0" smtClean="0"/>
              <a:t>複数プレイヤー参加型</a:t>
            </a:r>
            <a:r>
              <a:rPr lang="en-US" altLang="ja-JP" sz="2400" dirty="0" smtClean="0"/>
              <a:t>)</a:t>
            </a:r>
            <a:r>
              <a:rPr lang="ja-JP" altLang="en-US" sz="2400" dirty="0" smtClean="0"/>
              <a:t>の大きく</a:t>
            </a:r>
            <a:r>
              <a:rPr lang="en-US" altLang="ja-JP" sz="2400" dirty="0" smtClean="0"/>
              <a:t>2</a:t>
            </a:r>
            <a:r>
              <a:rPr lang="ja-JP" altLang="en-US" sz="2400" dirty="0" err="1" smtClean="0"/>
              <a:t>つに</a:t>
            </a:r>
            <a:r>
              <a:rPr lang="ja-JP" altLang="en-US" sz="2400" dirty="0" smtClean="0"/>
              <a:t>分けられる。それ以外の分野はここでは紹介しない。</a:t>
            </a:r>
            <a:r>
              <a:rPr lang="en-US" altLang="ja-JP" sz="2400" dirty="0" smtClean="0"/>
              <a:t/>
            </a:r>
            <a:br>
              <a:rPr lang="en-US" altLang="ja-JP" sz="2400" dirty="0" smtClean="0"/>
            </a:br>
            <a:endParaRPr lang="en-US" altLang="ja-JP" sz="2400" dirty="0" smtClean="0"/>
          </a:p>
          <a:p>
            <a:r>
              <a:rPr kumimoji="1" lang="en-US" altLang="ja-JP" sz="2400" dirty="0" smtClean="0"/>
              <a:t>MMO</a:t>
            </a:r>
            <a:r>
              <a:rPr kumimoji="1" lang="ja-JP" altLang="en-US" sz="2400" dirty="0" smtClean="0"/>
              <a:t>は、プレイヤーが主人公ではなく、世界の住人の一人となるタイプ。</a:t>
            </a:r>
            <a:r>
              <a:rPr kumimoji="1" lang="en-US" altLang="ja-JP" sz="2400" dirty="0" smtClean="0"/>
              <a:t>MO</a:t>
            </a:r>
            <a:r>
              <a:rPr lang="ja-JP" altLang="en-US" sz="2400" dirty="0" smtClean="0"/>
              <a:t>はいろんな人がゲーム上に同時に存在するのではなく、限られた人数と一緒にプレイするタイプ</a:t>
            </a:r>
            <a:r>
              <a:rPr lang="en-US" altLang="ja-JP" sz="2400" dirty="0" smtClean="0"/>
              <a:t>(</a:t>
            </a:r>
            <a:r>
              <a:rPr lang="ja-JP" altLang="en-US" sz="2400" dirty="0" smtClean="0"/>
              <a:t>モンハンとか</a:t>
            </a:r>
            <a:r>
              <a:rPr lang="en-US" altLang="ja-JP" sz="2400" dirty="0" smtClean="0"/>
              <a:t>)</a:t>
            </a:r>
            <a:r>
              <a:rPr lang="ja-JP" altLang="en-US" sz="2400" dirty="0" err="1" smtClean="0"/>
              <a:t>。</a:t>
            </a:r>
            <a:endParaRPr kumimoji="1" lang="ja-JP" altLang="en-US" sz="2400" dirty="0"/>
          </a:p>
        </p:txBody>
      </p:sp>
    </p:spTree>
    <p:extLst>
      <p:ext uri="{BB962C8B-B14F-4D97-AF65-F5344CB8AC3E}">
        <p14:creationId xmlns:p14="http://schemas.microsoft.com/office/powerpoint/2010/main" val="3071936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オンラインゲームの特徴</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2400" dirty="0" smtClean="0"/>
              <a:t>ソロプレイではなく、オンライン上で友だちと一緒にプレイするのが基本。</a:t>
            </a:r>
            <a:endParaRPr kumimoji="1" lang="en-US" altLang="ja-JP" sz="2400" dirty="0" smtClean="0"/>
          </a:p>
          <a:p>
            <a:r>
              <a:rPr kumimoji="1" lang="ja-JP" altLang="en-US" sz="2400" dirty="0" smtClean="0"/>
              <a:t>友だちと話す／遊ぶためにログインするプレイヤーも多く、</a:t>
            </a:r>
            <a:r>
              <a:rPr kumimoji="1" lang="en-US" altLang="ja-JP" sz="2400" dirty="0" smtClean="0"/>
              <a:t/>
            </a:r>
            <a:br>
              <a:rPr kumimoji="1" lang="en-US" altLang="ja-JP" sz="2400" dirty="0" smtClean="0"/>
            </a:br>
            <a:r>
              <a:rPr kumimoji="1" lang="ja-JP" altLang="en-US" sz="2400" dirty="0" smtClean="0"/>
              <a:t>生活の一部としている場合もある。</a:t>
            </a:r>
            <a:endParaRPr kumimoji="1" lang="en-US" altLang="ja-JP" sz="2400" dirty="0" smtClean="0"/>
          </a:p>
          <a:p>
            <a:r>
              <a:rPr lang="ja-JP" altLang="en-US" sz="2400" dirty="0"/>
              <a:t>基本</a:t>
            </a:r>
            <a:r>
              <a:rPr lang="ja-JP" altLang="en-US" sz="2400" dirty="0" smtClean="0"/>
              <a:t>無料の課金モデルをとっているゲームが多い。</a:t>
            </a:r>
            <a:r>
              <a:rPr lang="en-US" altLang="ja-JP" sz="2400" dirty="0" smtClean="0"/>
              <a:t/>
            </a:r>
            <a:br>
              <a:rPr lang="en-US" altLang="ja-JP" sz="2400" dirty="0" smtClean="0"/>
            </a:br>
            <a:r>
              <a:rPr lang="ja-JP" altLang="en-US" sz="2400" dirty="0" smtClean="0"/>
              <a:t>レイド</a:t>
            </a:r>
            <a:r>
              <a:rPr lang="en-US" altLang="ja-JP" sz="2400" dirty="0" smtClean="0"/>
              <a:t>(</a:t>
            </a:r>
            <a:r>
              <a:rPr lang="ja-JP" altLang="en-US" sz="2400" dirty="0" smtClean="0"/>
              <a:t>強力なボスをみんなで倒すイベント</a:t>
            </a:r>
            <a:r>
              <a:rPr lang="en-US" altLang="ja-JP" sz="2400" dirty="0" smtClean="0"/>
              <a:t>)</a:t>
            </a:r>
            <a:r>
              <a:rPr lang="ja-JP" altLang="en-US" sz="2400" dirty="0" smtClean="0"/>
              <a:t>や戦争</a:t>
            </a:r>
            <a:r>
              <a:rPr lang="en-US" altLang="ja-JP" sz="2400" dirty="0" smtClean="0"/>
              <a:t>(</a:t>
            </a:r>
            <a:r>
              <a:rPr lang="ja-JP" altLang="en-US" sz="2400" dirty="0" smtClean="0"/>
              <a:t>団体戦</a:t>
            </a:r>
            <a:r>
              <a:rPr lang="en-US" altLang="ja-JP" sz="2400" dirty="0" smtClean="0"/>
              <a:t>)</a:t>
            </a:r>
            <a:r>
              <a:rPr lang="ja-JP" altLang="en-US" sz="2400" dirty="0" smtClean="0"/>
              <a:t>などで仲間のためにアイテムを買わせたりしてるらしい。</a:t>
            </a:r>
            <a:endParaRPr lang="en-US" altLang="ja-JP" sz="2400" dirty="0" smtClean="0"/>
          </a:p>
          <a:p>
            <a:r>
              <a:rPr lang="ja-JP" altLang="en-US" sz="2400" dirty="0"/>
              <a:t>ユーザーデータ</a:t>
            </a:r>
            <a:r>
              <a:rPr lang="ja-JP" altLang="en-US" sz="2400" dirty="0" smtClean="0"/>
              <a:t>は</a:t>
            </a:r>
            <a:r>
              <a:rPr lang="ja-JP" altLang="en-US" sz="2400" dirty="0"/>
              <a:t>基本的</a:t>
            </a:r>
            <a:r>
              <a:rPr lang="ja-JP" altLang="en-US" sz="2400" dirty="0" smtClean="0"/>
              <a:t>に全てサーバー側に持つ。改ざん防止のため、ゲーム内の時間もユーザーの</a:t>
            </a:r>
            <a:r>
              <a:rPr lang="en-US" altLang="ja-JP" sz="2400" dirty="0" smtClean="0"/>
              <a:t>PC</a:t>
            </a:r>
            <a:r>
              <a:rPr lang="ja-JP" altLang="en-US" sz="2400" dirty="0" smtClean="0"/>
              <a:t>時間ではなくサーバー時間を使用する。</a:t>
            </a:r>
            <a:endParaRPr lang="en-US" altLang="ja-JP" sz="2400" dirty="0" smtClean="0"/>
          </a:p>
        </p:txBody>
      </p:sp>
    </p:spTree>
    <p:extLst>
      <p:ext uri="{BB962C8B-B14F-4D97-AF65-F5344CB8AC3E}">
        <p14:creationId xmlns:p14="http://schemas.microsoft.com/office/powerpoint/2010/main" val="2840490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オンラインゲーム</a:t>
            </a:r>
            <a:r>
              <a:rPr kumimoji="1" lang="en-US" altLang="ja-JP" sz="3600" dirty="0" smtClean="0"/>
              <a:t>(MMO)</a:t>
            </a:r>
            <a:r>
              <a:rPr kumimoji="1" lang="ja-JP" altLang="en-US" sz="3600" dirty="0" smtClean="0"/>
              <a:t>の可能性</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en-US" altLang="ja-JP" sz="2400" dirty="0" smtClean="0"/>
              <a:t>MMO</a:t>
            </a:r>
            <a:r>
              <a:rPr kumimoji="1" lang="ja-JP" altLang="en-US" sz="2400" dirty="0" smtClean="0"/>
              <a:t>は、普段の日常では味わえない、仮想世界での生活を経験できるゲームであるため、「自然災害や戦争などで荒廃した世界で人間はどのような行動をとるのか」といったシミュレーションとしても機能する。実際にそれをおこなっている事例もある。</a:t>
            </a:r>
            <a:endParaRPr kumimoji="1" lang="en-US" altLang="ja-JP" sz="2400" dirty="0" smtClean="0"/>
          </a:p>
          <a:p>
            <a:r>
              <a:rPr lang="ja-JP" altLang="en-US" sz="2400" dirty="0"/>
              <a:t>このよう</a:t>
            </a:r>
            <a:r>
              <a:rPr lang="ja-JP" altLang="en-US" sz="2400" dirty="0" smtClean="0"/>
              <a:t>なシミュレーションを目的にできるのであれば、ゲーム自体の収益を求めるだけでなく、研究機関などからの要請によってゲームを作るというビジネスモデルもありえてくる。</a:t>
            </a:r>
            <a:endParaRPr kumimoji="1" lang="ja-JP" altLang="en-US" sz="2400" dirty="0"/>
          </a:p>
        </p:txBody>
      </p:sp>
    </p:spTree>
    <p:extLst>
      <p:ext uri="{BB962C8B-B14F-4D97-AF65-F5344CB8AC3E}">
        <p14:creationId xmlns:p14="http://schemas.microsoft.com/office/powerpoint/2010/main" val="357372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アジェンダ</a:t>
            </a:r>
            <a:endParaRPr kumimoji="1" lang="ja-JP" altLang="en-US" dirty="0"/>
          </a:p>
        </p:txBody>
      </p:sp>
      <p:sp>
        <p:nvSpPr>
          <p:cNvPr id="3" name="コンテンツ プレースホルダー 2"/>
          <p:cNvSpPr>
            <a:spLocks noGrp="1"/>
          </p:cNvSpPr>
          <p:nvPr>
            <p:ph idx="1"/>
          </p:nvPr>
        </p:nvSpPr>
        <p:spPr>
          <a:xfrm>
            <a:off x="457200" y="1600200"/>
            <a:ext cx="8003232" cy="4525963"/>
          </a:xfrm>
        </p:spPr>
        <p:txBody>
          <a:bodyPr>
            <a:normAutofit/>
          </a:bodyPr>
          <a:lstStyle/>
          <a:p>
            <a:r>
              <a:rPr kumimoji="1" lang="ja-JP" altLang="en-US" sz="2400" dirty="0" smtClean="0"/>
              <a:t>コンシューマ</a:t>
            </a:r>
            <a:r>
              <a:rPr kumimoji="1" lang="en-US" altLang="ja-JP" sz="2400" dirty="0" smtClean="0"/>
              <a:t>(</a:t>
            </a:r>
            <a:r>
              <a:rPr kumimoji="1" lang="ja-JP" altLang="en-US" sz="2400" dirty="0" smtClean="0"/>
              <a:t>据え置き、携帯</a:t>
            </a:r>
            <a:r>
              <a:rPr kumimoji="1" lang="en-US" altLang="ja-JP" sz="2400" dirty="0" smtClean="0"/>
              <a:t>)</a:t>
            </a:r>
          </a:p>
          <a:p>
            <a:r>
              <a:rPr lang="ja-JP" altLang="en-US" sz="2400" dirty="0"/>
              <a:t>アーケード</a:t>
            </a:r>
            <a:endParaRPr kumimoji="1" lang="en-US" altLang="ja-JP" sz="2400" dirty="0" smtClean="0"/>
          </a:p>
          <a:p>
            <a:r>
              <a:rPr kumimoji="1" lang="ja-JP" altLang="en-US" sz="2400" dirty="0" smtClean="0"/>
              <a:t>ソーシャルゲーム</a:t>
            </a:r>
            <a:r>
              <a:rPr kumimoji="1" lang="en-US" altLang="ja-JP" sz="2400" dirty="0" smtClean="0"/>
              <a:t>(GREE, </a:t>
            </a:r>
            <a:r>
              <a:rPr kumimoji="1" lang="en-US" altLang="ja-JP" sz="2400" dirty="0" err="1" smtClean="0"/>
              <a:t>DeNA</a:t>
            </a:r>
            <a:r>
              <a:rPr kumimoji="1" lang="en-US" altLang="ja-JP" sz="2400" dirty="0" smtClean="0"/>
              <a:t>, Facebook)</a:t>
            </a:r>
          </a:p>
          <a:p>
            <a:r>
              <a:rPr kumimoji="1" lang="ja-JP" altLang="en-US" sz="2400" dirty="0" smtClean="0"/>
              <a:t>スマートフォンネイティブゲーム</a:t>
            </a:r>
            <a:r>
              <a:rPr kumimoji="1" lang="en-US" altLang="ja-JP" sz="2400" dirty="0" smtClean="0"/>
              <a:t>(iPhone, </a:t>
            </a:r>
            <a:r>
              <a:rPr kumimoji="1" lang="en-US" altLang="ja-JP" sz="2400" dirty="0" err="1" smtClean="0"/>
              <a:t>iPad</a:t>
            </a:r>
            <a:r>
              <a:rPr kumimoji="1" lang="en-US" altLang="ja-JP" sz="2400" dirty="0" smtClean="0"/>
              <a:t>, Android)</a:t>
            </a:r>
          </a:p>
          <a:p>
            <a:r>
              <a:rPr kumimoji="1" lang="ja-JP" altLang="en-US" sz="2400" dirty="0" smtClean="0"/>
              <a:t>オンラインゲーム</a:t>
            </a:r>
            <a:endParaRPr kumimoji="1" lang="en-US" altLang="ja-JP" sz="2400" dirty="0" smtClean="0"/>
          </a:p>
          <a:p>
            <a:r>
              <a:rPr kumimoji="1" lang="en-US" altLang="ja-JP" sz="2400" dirty="0" smtClean="0"/>
              <a:t>ARG</a:t>
            </a:r>
          </a:p>
          <a:p>
            <a:r>
              <a:rPr lang="ja-JP" altLang="en-US" sz="2400" dirty="0"/>
              <a:t>ゲーミフィケーション</a:t>
            </a:r>
            <a:endParaRPr kumimoji="1" lang="en-US" altLang="ja-JP" sz="2400" dirty="0" smtClean="0"/>
          </a:p>
        </p:txBody>
      </p:sp>
    </p:spTree>
    <p:extLst>
      <p:ext uri="{BB962C8B-B14F-4D97-AF65-F5344CB8AC3E}">
        <p14:creationId xmlns:p14="http://schemas.microsoft.com/office/powerpoint/2010/main" val="109332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ブラウザという可能性</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en-US" altLang="ja-JP" sz="2400" dirty="0" smtClean="0"/>
              <a:t>PC</a:t>
            </a:r>
            <a:r>
              <a:rPr kumimoji="1" lang="ja-JP" altLang="en-US" sz="2400" dirty="0" smtClean="0"/>
              <a:t>向けに作られたオンラインゲームは、「インストールしなければ遊べない」という理由から</a:t>
            </a:r>
            <a:r>
              <a:rPr kumimoji="1" lang="en-US" altLang="ja-JP" sz="2400" dirty="0" smtClean="0"/>
              <a:t>8</a:t>
            </a:r>
            <a:r>
              <a:rPr kumimoji="1" lang="ja-JP" altLang="en-US" sz="2400" dirty="0" smtClean="0"/>
              <a:t>割の潜在ユーザーがそこで断念してしまう。</a:t>
            </a:r>
            <a:endParaRPr kumimoji="1" lang="en-US" altLang="ja-JP" sz="2400" dirty="0" smtClean="0"/>
          </a:p>
          <a:p>
            <a:r>
              <a:rPr kumimoji="1" lang="ja-JP" altLang="en-US" sz="2400" dirty="0" smtClean="0"/>
              <a:t>最近は</a:t>
            </a:r>
            <a:r>
              <a:rPr kumimoji="1" lang="en-US" altLang="ja-JP" sz="2400" dirty="0" err="1" smtClean="0"/>
              <a:t>WebGL</a:t>
            </a:r>
            <a:r>
              <a:rPr kumimoji="1" lang="ja-JP" altLang="en-US" sz="2400" dirty="0" smtClean="0"/>
              <a:t>や</a:t>
            </a:r>
            <a:r>
              <a:rPr kumimoji="1" lang="en-US" altLang="ja-JP" sz="2400" dirty="0" smtClean="0"/>
              <a:t>Google</a:t>
            </a:r>
            <a:r>
              <a:rPr kumimoji="1" lang="ja-JP" altLang="en-US" sz="2400" dirty="0" smtClean="0"/>
              <a:t>の</a:t>
            </a:r>
            <a:r>
              <a:rPr kumimoji="1" lang="en-US" altLang="ja-JP" sz="2400" dirty="0" err="1" smtClean="0"/>
              <a:t>NaCl</a:t>
            </a:r>
            <a:r>
              <a:rPr kumimoji="1" lang="ja-JP" altLang="en-US" sz="2400" dirty="0" smtClean="0"/>
              <a:t>によってブラウザで</a:t>
            </a:r>
            <a:r>
              <a:rPr kumimoji="1" lang="en-US" altLang="ja-JP" sz="2400" dirty="0" smtClean="0"/>
              <a:t>3D</a:t>
            </a:r>
            <a:r>
              <a:rPr kumimoji="1" lang="ja-JP" altLang="en-US" sz="2400" dirty="0" smtClean="0"/>
              <a:t>やハードウェアアクセラレーションを使える可能性も出てきたため、今後ブラウザ向けのオンラインゲーム市場が大きくなっていくだろう。</a:t>
            </a:r>
            <a:endParaRPr kumimoji="1" lang="ja-JP" altLang="en-US" sz="2400" dirty="0"/>
          </a:p>
        </p:txBody>
      </p:sp>
    </p:spTree>
    <p:extLst>
      <p:ext uri="{BB962C8B-B14F-4D97-AF65-F5344CB8AC3E}">
        <p14:creationId xmlns:p14="http://schemas.microsoft.com/office/powerpoint/2010/main" val="4134363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35896" y="2196153"/>
            <a:ext cx="1656184" cy="461665"/>
          </a:xfrm>
          <a:prstGeom prst="rect">
            <a:avLst/>
          </a:prstGeom>
          <a:noFill/>
        </p:spPr>
        <p:txBody>
          <a:bodyPr wrap="square" rtlCol="0">
            <a:spAutoFit/>
          </a:bodyPr>
          <a:lstStyle/>
          <a:p>
            <a:pPr algn="ctr"/>
            <a:r>
              <a:rPr kumimoji="1" lang="en-US" altLang="ja-JP" sz="2400" dirty="0" smtClean="0"/>
              <a:t>Chapter 06</a:t>
            </a:r>
            <a:endParaRPr kumimoji="1" lang="ja-JP" altLang="en-US" sz="2400" dirty="0"/>
          </a:p>
        </p:txBody>
      </p:sp>
      <p:sp>
        <p:nvSpPr>
          <p:cNvPr id="5" name="テキスト ボックス 4"/>
          <p:cNvSpPr txBox="1"/>
          <p:nvPr/>
        </p:nvSpPr>
        <p:spPr>
          <a:xfrm>
            <a:off x="1115616" y="2628201"/>
            <a:ext cx="6624736" cy="646331"/>
          </a:xfrm>
          <a:prstGeom prst="rect">
            <a:avLst/>
          </a:prstGeom>
          <a:noFill/>
        </p:spPr>
        <p:txBody>
          <a:bodyPr wrap="square" rtlCol="0">
            <a:spAutoFit/>
          </a:bodyPr>
          <a:lstStyle/>
          <a:p>
            <a:pPr algn="ctr"/>
            <a:r>
              <a:rPr kumimoji="1" lang="en-US" altLang="ja-JP" sz="3600" dirty="0" smtClean="0">
                <a:solidFill>
                  <a:srgbClr val="C00000"/>
                </a:solidFill>
              </a:rPr>
              <a:t>ARG</a:t>
            </a:r>
            <a:endParaRPr kumimoji="1" lang="ja-JP" altLang="en-US" sz="3600" dirty="0">
              <a:solidFill>
                <a:srgbClr val="C00000"/>
              </a:solidFill>
            </a:endParaRPr>
          </a:p>
        </p:txBody>
      </p:sp>
    </p:spTree>
    <p:extLst>
      <p:ext uri="{BB962C8B-B14F-4D97-AF65-F5344CB8AC3E}">
        <p14:creationId xmlns:p14="http://schemas.microsoft.com/office/powerpoint/2010/main" val="1567299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ARG</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代替現実</a:t>
            </a:r>
            <a:r>
              <a:rPr lang="ja-JP" altLang="en-US" sz="2400" dirty="0" smtClean="0"/>
              <a:t>ゲーム</a:t>
            </a:r>
            <a:r>
              <a:rPr lang="en-US" altLang="ja-JP" sz="2400" dirty="0" smtClean="0"/>
              <a:t>(ARG : Alternative Reality Game)</a:t>
            </a:r>
          </a:p>
          <a:p>
            <a:r>
              <a:rPr kumimoji="1" lang="ja-JP" altLang="en-US" sz="2400" dirty="0"/>
              <a:t>日常</a:t>
            </a:r>
            <a:r>
              <a:rPr kumimoji="1" lang="ja-JP" altLang="en-US" sz="2400" dirty="0" smtClean="0"/>
              <a:t>生活をゲーム性を取り入れることによって、普段のつまらない活動をおもしろくしよう、というゲーム分野。</a:t>
            </a:r>
            <a:endParaRPr kumimoji="1" lang="en-US" altLang="ja-JP" sz="2400" dirty="0" smtClean="0"/>
          </a:p>
        </p:txBody>
      </p:sp>
    </p:spTree>
    <p:extLst>
      <p:ext uri="{BB962C8B-B14F-4D97-AF65-F5344CB8AC3E}">
        <p14:creationId xmlns:p14="http://schemas.microsoft.com/office/powerpoint/2010/main" val="3967743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r>
              <a:rPr kumimoji="1" lang="en-US" altLang="ja-JP" dirty="0" smtClean="0"/>
              <a:t>1 : </a:t>
            </a:r>
            <a:r>
              <a:rPr lang="ja-JP" altLang="en-US" dirty="0"/>
              <a:t>日常</a:t>
            </a:r>
            <a:r>
              <a:rPr lang="ja-JP" altLang="en-US" dirty="0" smtClean="0"/>
              <a:t>の</a:t>
            </a:r>
            <a:r>
              <a:rPr lang="ja-JP" altLang="en-US" dirty="0"/>
              <a:t>つまらないこと</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dirty="0" smtClean="0"/>
              <a:t>1</a:t>
            </a:r>
            <a:r>
              <a:rPr lang="ja-JP" altLang="en-US" sz="2400" dirty="0"/>
              <a:t>組の夫婦の生活。お風呂掃除はめんどくさいものだけど</a:t>
            </a:r>
            <a:r>
              <a:rPr lang="ja-JP" altLang="en-US" sz="2400" dirty="0" smtClean="0"/>
              <a:t>、</a:t>
            </a:r>
            <a:r>
              <a:rPr lang="en-US" altLang="ja-JP" sz="2400" dirty="0" smtClean="0"/>
              <a:t/>
            </a:r>
            <a:br>
              <a:rPr lang="en-US" altLang="ja-JP" sz="2400" dirty="0" smtClean="0"/>
            </a:br>
            <a:r>
              <a:rPr lang="ja-JP" altLang="en-US" sz="2400" dirty="0" smtClean="0"/>
              <a:t>「</a:t>
            </a:r>
            <a:r>
              <a:rPr lang="ja-JP" altLang="en-US" sz="2400" dirty="0"/>
              <a:t>気づいて先にやったほうが勝ち！</a:t>
            </a:r>
            <a:r>
              <a:rPr lang="ja-JP" altLang="en-US" sz="2400" dirty="0" smtClean="0"/>
              <a:t>」</a:t>
            </a:r>
            <a:r>
              <a:rPr lang="en-US" altLang="ja-JP" sz="2400" dirty="0" smtClean="0"/>
              <a:t/>
            </a:r>
            <a:br>
              <a:rPr lang="en-US" altLang="ja-JP" sz="2400" dirty="0" smtClean="0"/>
            </a:br>
            <a:r>
              <a:rPr lang="ja-JP" altLang="en-US" sz="2400" dirty="0" smtClean="0"/>
              <a:t>と</a:t>
            </a:r>
            <a:r>
              <a:rPr lang="ja-JP" altLang="en-US" sz="2400" dirty="0"/>
              <a:t>いうルールを決めてやったらおもしろくなる</a:t>
            </a:r>
            <a:r>
              <a:rPr lang="ja-JP" altLang="en-US" sz="2400" dirty="0" smtClean="0"/>
              <a:t>。</a:t>
            </a:r>
            <a:r>
              <a:rPr lang="en-US" altLang="ja-JP" sz="2400" dirty="0" smtClean="0"/>
              <a:t/>
            </a:r>
            <a:br>
              <a:rPr lang="en-US" altLang="ja-JP" sz="2400" dirty="0" smtClean="0"/>
            </a:br>
            <a:r>
              <a:rPr lang="en-US" altLang="ja-JP" sz="2400" dirty="0" smtClean="0"/>
              <a:t/>
            </a:r>
            <a:br>
              <a:rPr lang="en-US" altLang="ja-JP" sz="2400" dirty="0" smtClean="0"/>
            </a:br>
            <a:r>
              <a:rPr lang="ja-JP" altLang="en-US" sz="2400" dirty="0" smtClean="0"/>
              <a:t>そして</a:t>
            </a:r>
            <a:r>
              <a:rPr lang="ja-JP" altLang="en-US" sz="2400" dirty="0"/>
              <a:t>それを</a:t>
            </a:r>
            <a:r>
              <a:rPr lang="en-US" altLang="ja-JP" sz="2400" dirty="0"/>
              <a:t>SNS</a:t>
            </a:r>
            <a:r>
              <a:rPr lang="ja-JP" altLang="en-US" sz="2400" dirty="0"/>
              <a:t>で報告し、知り合いから「いいね！」をもらえたら継続のモチベーションになる</a:t>
            </a:r>
            <a:r>
              <a:rPr lang="ja-JP" altLang="en-US" sz="2400" dirty="0" smtClean="0"/>
              <a:t>。</a:t>
            </a:r>
            <a:endParaRPr lang="ja-JP" altLang="en-US" sz="2400" dirty="0"/>
          </a:p>
        </p:txBody>
      </p:sp>
    </p:spTree>
    <p:extLst>
      <p:ext uri="{BB962C8B-B14F-4D97-AF65-F5344CB8AC3E}">
        <p14:creationId xmlns:p14="http://schemas.microsoft.com/office/powerpoint/2010/main" val="3338494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r>
              <a:rPr kumimoji="1" lang="en-US" altLang="ja-JP" dirty="0" smtClean="0"/>
              <a:t>2: </a:t>
            </a:r>
            <a:r>
              <a:rPr kumimoji="1" lang="ja-JP" altLang="en-US" dirty="0" smtClean="0"/>
              <a:t>日々の運動</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ダイエットや健康などのためのジョギング。</a:t>
            </a:r>
            <a:r>
              <a:rPr kumimoji="1" lang="en-US" altLang="ja-JP" sz="2400" dirty="0" smtClean="0"/>
              <a:t/>
            </a:r>
            <a:br>
              <a:rPr kumimoji="1" lang="en-US" altLang="ja-JP" sz="2400" dirty="0" smtClean="0"/>
            </a:br>
            <a:r>
              <a:rPr kumimoji="1" lang="ja-JP" altLang="en-US" sz="2400" dirty="0" smtClean="0"/>
              <a:t>一人で長距離を走るだけなのはつまらない。</a:t>
            </a:r>
            <a:r>
              <a:rPr kumimoji="1" lang="en-US" altLang="ja-JP" sz="2400" dirty="0" smtClean="0"/>
              <a:t/>
            </a:r>
            <a:br>
              <a:rPr kumimoji="1" lang="en-US" altLang="ja-JP" sz="2400" dirty="0" smtClean="0"/>
            </a:br>
            <a:r>
              <a:rPr kumimoji="1" lang="en-US" altLang="ja-JP" sz="2400" dirty="0" smtClean="0"/>
              <a:t/>
            </a:r>
            <a:br>
              <a:rPr kumimoji="1" lang="en-US" altLang="ja-JP" sz="2400" dirty="0" smtClean="0"/>
            </a:br>
            <a:r>
              <a:rPr kumimoji="1" lang="ja-JP" altLang="en-US" sz="2400" dirty="0" smtClean="0"/>
              <a:t>靴にセンサーを埋め込み、走り終わったときに</a:t>
            </a:r>
            <a:r>
              <a:rPr kumimoji="1" lang="en-US" altLang="ja-JP" sz="2400" dirty="0" smtClean="0"/>
              <a:t>SNS</a:t>
            </a:r>
            <a:r>
              <a:rPr lang="ja-JP" altLang="en-US" sz="2400" dirty="0" smtClean="0"/>
              <a:t>に走った情報を同期／アップロード</a:t>
            </a:r>
            <a:r>
              <a:rPr kumimoji="1" lang="ja-JP" altLang="en-US" sz="2400" dirty="0" smtClean="0"/>
              <a:t>することで、成果を他の人に見てもらえたり、実績を得られたり、「いいね！」をもらえたりすると継続のモチベーションになる。</a:t>
            </a:r>
            <a:endParaRPr kumimoji="1" lang="ja-JP" altLang="en-US" sz="2400" dirty="0"/>
          </a:p>
        </p:txBody>
      </p:sp>
    </p:spTree>
    <p:extLst>
      <p:ext uri="{BB962C8B-B14F-4D97-AF65-F5344CB8AC3E}">
        <p14:creationId xmlns:p14="http://schemas.microsoft.com/office/powerpoint/2010/main" val="3422091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r>
              <a:rPr kumimoji="1" lang="en-US" altLang="ja-JP" dirty="0" smtClean="0"/>
              <a:t>3: </a:t>
            </a:r>
            <a:r>
              <a:rPr kumimoji="1" lang="ja-JP" altLang="en-US" dirty="0" smtClean="0"/>
              <a:t>ボランティア</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消化器のある場所をみんなで</a:t>
            </a:r>
            <a:r>
              <a:rPr lang="ja-JP" altLang="en-US" sz="2400" dirty="0" smtClean="0"/>
              <a:t>記録する</a:t>
            </a:r>
            <a:r>
              <a:rPr lang="en-US" altLang="ja-JP" sz="2400" dirty="0" smtClean="0"/>
              <a:t>SNS</a:t>
            </a:r>
            <a:r>
              <a:rPr lang="ja-JP" altLang="en-US" sz="2400" dirty="0" smtClean="0"/>
              <a:t>を作ろう。</a:t>
            </a:r>
            <a:r>
              <a:rPr lang="en-US" altLang="ja-JP" sz="2400" dirty="0" smtClean="0"/>
              <a:t/>
            </a:r>
            <a:br>
              <a:rPr lang="en-US" altLang="ja-JP" sz="2400" dirty="0" smtClean="0"/>
            </a:br>
            <a:r>
              <a:rPr lang="ja-JP" altLang="en-US" sz="2400" dirty="0" smtClean="0"/>
              <a:t>しかし、そんなことをするのは何もおもしろくない。でも一度だけやってみよう。</a:t>
            </a:r>
            <a:r>
              <a:rPr lang="en-US" altLang="ja-JP" sz="2400" dirty="0" smtClean="0"/>
              <a:t/>
            </a:r>
            <a:br>
              <a:rPr lang="en-US" altLang="ja-JP" sz="2400" dirty="0" smtClean="0"/>
            </a:br>
            <a:r>
              <a:rPr lang="ja-JP" altLang="en-US" sz="2400" dirty="0" smtClean="0"/>
              <a:t>消化器を見つけて</a:t>
            </a:r>
            <a:r>
              <a:rPr lang="en-US" altLang="ja-JP" sz="2400" dirty="0" smtClean="0"/>
              <a:t>GPS</a:t>
            </a:r>
            <a:r>
              <a:rPr lang="ja-JP" altLang="en-US" sz="2400" dirty="0" smtClean="0"/>
              <a:t>情報を</a:t>
            </a:r>
            <a:r>
              <a:rPr lang="en-US" altLang="ja-JP" sz="2400" dirty="0" smtClean="0"/>
              <a:t>SNS</a:t>
            </a:r>
            <a:r>
              <a:rPr lang="ja-JP" altLang="en-US" sz="2400" dirty="0" smtClean="0"/>
              <a:t>に報告した。</a:t>
            </a:r>
            <a:r>
              <a:rPr lang="en-US" altLang="ja-JP" sz="2400" dirty="0" smtClean="0"/>
              <a:t/>
            </a:r>
            <a:br>
              <a:rPr lang="en-US" altLang="ja-JP" sz="2400" dirty="0" smtClean="0"/>
            </a:br>
            <a:r>
              <a:rPr lang="ja-JP" altLang="en-US" sz="2400" dirty="0" smtClean="0"/>
              <a:t>数カ月後、</a:t>
            </a:r>
            <a:r>
              <a:rPr lang="en-US" altLang="ja-JP" sz="2400" dirty="0" smtClean="0"/>
              <a:t>SNS</a:t>
            </a:r>
            <a:r>
              <a:rPr lang="ja-JP" altLang="en-US" sz="2400" dirty="0" smtClean="0"/>
              <a:t>からメッセージが送られてきた。</a:t>
            </a:r>
            <a:r>
              <a:rPr lang="en-US" altLang="ja-JP" sz="2400" dirty="0" smtClean="0"/>
              <a:t/>
            </a:r>
            <a:br>
              <a:rPr lang="en-US" altLang="ja-JP" sz="2400" dirty="0" smtClean="0"/>
            </a:br>
            <a:r>
              <a:rPr lang="en-US" altLang="ja-JP" sz="2400" dirty="0" smtClean="0"/>
              <a:t/>
            </a:r>
            <a:br>
              <a:rPr lang="en-US" altLang="ja-JP" sz="2400" dirty="0" smtClean="0"/>
            </a:br>
            <a:r>
              <a:rPr lang="ja-JP" altLang="en-US" sz="2400" dirty="0" smtClean="0"/>
              <a:t>「あなたが見つけてくれた消化器によって人の命を救うことができました」</a:t>
            </a:r>
            <a:r>
              <a:rPr lang="en-US" altLang="ja-JP" sz="2400" dirty="0" smtClean="0"/>
              <a:t/>
            </a:r>
            <a:br>
              <a:rPr lang="en-US" altLang="ja-JP" sz="2400" dirty="0" smtClean="0"/>
            </a:br>
            <a:r>
              <a:rPr lang="en-US" altLang="ja-JP" sz="2400" dirty="0" smtClean="0"/>
              <a:t/>
            </a:r>
            <a:br>
              <a:rPr lang="en-US" altLang="ja-JP" sz="2400" dirty="0" smtClean="0"/>
            </a:br>
            <a:r>
              <a:rPr lang="ja-JP" altLang="en-US" sz="2400" dirty="0" smtClean="0"/>
              <a:t>自分の活動が人のためになった。つまらないはずのボランティア活動によって誇りを持つことができた。</a:t>
            </a:r>
            <a:endParaRPr kumimoji="1" lang="ja-JP" altLang="en-US" sz="2400" dirty="0"/>
          </a:p>
        </p:txBody>
      </p:sp>
    </p:spTree>
    <p:extLst>
      <p:ext uri="{BB962C8B-B14F-4D97-AF65-F5344CB8AC3E}">
        <p14:creationId xmlns:p14="http://schemas.microsoft.com/office/powerpoint/2010/main" val="1974553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smtClean="0"/>
              <a:t>ARG</a:t>
            </a:r>
            <a:r>
              <a:rPr kumimoji="1" lang="ja-JP" altLang="en-US" sz="3200" dirty="0" smtClean="0"/>
              <a:t>の可能性 </a:t>
            </a:r>
            <a:r>
              <a:rPr kumimoji="1" lang="en-US" altLang="ja-JP" sz="3200" dirty="0" smtClean="0"/>
              <a:t>: </a:t>
            </a:r>
            <a:r>
              <a:rPr kumimoji="1" lang="ja-JP" altLang="en-US" sz="3200" dirty="0" smtClean="0"/>
              <a:t>オフラインコミュニティの形成</a:t>
            </a:r>
            <a:endParaRPr kumimoji="1" lang="ja-JP" altLang="en-US" sz="3200" dirty="0"/>
          </a:p>
        </p:txBody>
      </p:sp>
      <p:sp>
        <p:nvSpPr>
          <p:cNvPr id="3" name="コンテンツ プレースホルダー 2"/>
          <p:cNvSpPr>
            <a:spLocks noGrp="1"/>
          </p:cNvSpPr>
          <p:nvPr>
            <p:ph idx="1"/>
          </p:nvPr>
        </p:nvSpPr>
        <p:spPr/>
        <p:txBody>
          <a:bodyPr>
            <a:normAutofit/>
          </a:bodyPr>
          <a:lstStyle/>
          <a:p>
            <a:r>
              <a:rPr kumimoji="1" lang="en-US" altLang="ja-JP" sz="2400" dirty="0" smtClean="0"/>
              <a:t>ARG</a:t>
            </a:r>
            <a:r>
              <a:rPr kumimoji="1" lang="ja-JP" altLang="en-US" sz="2400" dirty="0" smtClean="0"/>
              <a:t>は、オンラインゲームのユーザー間でのオフラインコミュニティの形成として役立つと思う。</a:t>
            </a:r>
            <a:endParaRPr kumimoji="1" lang="en-US" altLang="ja-JP" sz="2400" dirty="0" smtClean="0"/>
          </a:p>
          <a:p>
            <a:r>
              <a:rPr lang="ja-JP" altLang="en-US" sz="2400" dirty="0"/>
              <a:t>オフライン</a:t>
            </a:r>
            <a:r>
              <a:rPr lang="ja-JP" altLang="en-US" sz="2400" dirty="0" smtClean="0"/>
              <a:t>での絆は強い。実際に会って</a:t>
            </a:r>
            <a:r>
              <a:rPr lang="ja-JP" altLang="en-US" sz="2400" dirty="0"/>
              <a:t>一緒</a:t>
            </a:r>
            <a:r>
              <a:rPr lang="ja-JP" altLang="en-US" sz="2400" dirty="0" smtClean="0"/>
              <a:t>のときを楽しく過ごす。これはその後オンライン上で強固なコミュニティを形成する可能性がある。</a:t>
            </a:r>
            <a:endParaRPr lang="en-US" altLang="ja-JP" sz="2400" dirty="0" smtClean="0"/>
          </a:p>
          <a:p>
            <a:r>
              <a:rPr kumimoji="1" lang="ja-JP" altLang="en-US" sz="2400" dirty="0"/>
              <a:t>強固</a:t>
            </a:r>
            <a:r>
              <a:rPr kumimoji="1" lang="ja-JP" altLang="en-US" sz="2400" dirty="0" smtClean="0"/>
              <a:t>な絆</a:t>
            </a:r>
            <a:r>
              <a:rPr kumimoji="1" lang="ja-JP" altLang="en-US" sz="2400" dirty="0"/>
              <a:t>は</a:t>
            </a:r>
            <a:r>
              <a:rPr kumimoji="1" lang="ja-JP" altLang="en-US" sz="2400" dirty="0" smtClean="0"/>
              <a:t>、自分たちが作ったゲームを末永く継続して遊んでくれることにつながる。いずれゲーム自体がなくなり、新たなゲームを作った場合でも民族移動してくれる可能性がある。モンハンがその良い事例。</a:t>
            </a:r>
            <a:endParaRPr kumimoji="1" lang="en-US" altLang="ja-JP" sz="2400" dirty="0" smtClean="0"/>
          </a:p>
          <a:p>
            <a:r>
              <a:rPr lang="ja-JP" altLang="en-US" sz="2400" dirty="0"/>
              <a:t>なので</a:t>
            </a:r>
            <a:r>
              <a:rPr lang="ja-JP" altLang="en-US" sz="2400" dirty="0" smtClean="0"/>
              <a:t>、公式のオフラインイベントとして</a:t>
            </a:r>
            <a:r>
              <a:rPr lang="en-US" altLang="ja-JP" sz="2400" dirty="0" smtClean="0"/>
              <a:t>ARG</a:t>
            </a:r>
            <a:r>
              <a:rPr lang="ja-JP" altLang="en-US" sz="2400" dirty="0" smtClean="0"/>
              <a:t>は機能できるのではないかと思う。</a:t>
            </a:r>
            <a:endParaRPr kumimoji="1" lang="ja-JP" altLang="en-US" sz="2400" dirty="0"/>
          </a:p>
        </p:txBody>
      </p:sp>
    </p:spTree>
    <p:extLst>
      <p:ext uri="{BB962C8B-B14F-4D97-AF65-F5344CB8AC3E}">
        <p14:creationId xmlns:p14="http://schemas.microsoft.com/office/powerpoint/2010/main" val="2185986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ARG</a:t>
            </a:r>
            <a:r>
              <a:rPr kumimoji="1" lang="ja-JP" altLang="en-US" sz="3600" dirty="0" smtClean="0"/>
              <a:t>の可能性</a:t>
            </a:r>
            <a:r>
              <a:rPr kumimoji="1" lang="en-US" altLang="ja-JP" sz="3600" dirty="0" smtClean="0"/>
              <a:t>: </a:t>
            </a:r>
            <a:r>
              <a:rPr kumimoji="1" lang="ja-JP" altLang="en-US" sz="3600" dirty="0" smtClean="0"/>
              <a:t>集合知</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2400" dirty="0" smtClean="0"/>
              <a:t>先の消化器の例で見たように、</a:t>
            </a:r>
            <a:r>
              <a:rPr kumimoji="1" lang="en-US" altLang="ja-JP" sz="2400" dirty="0" smtClean="0"/>
              <a:t>ARG</a:t>
            </a:r>
            <a:r>
              <a:rPr kumimoji="1" lang="ja-JP" altLang="en-US" sz="2400" dirty="0" smtClean="0"/>
              <a:t>はボランティアによる</a:t>
            </a:r>
            <a:r>
              <a:rPr kumimoji="1" lang="en-US" altLang="ja-JP" sz="2400" dirty="0" smtClean="0"/>
              <a:t/>
            </a:r>
            <a:br>
              <a:rPr kumimoji="1" lang="en-US" altLang="ja-JP" sz="2400" dirty="0" smtClean="0"/>
            </a:br>
            <a:r>
              <a:rPr kumimoji="1" lang="ja-JP" altLang="en-US" sz="2400" dirty="0" smtClean="0"/>
              <a:t>集合知を加速させる可能性がある。</a:t>
            </a:r>
            <a:endParaRPr kumimoji="1" lang="en-US" altLang="ja-JP" sz="2400" dirty="0" smtClean="0"/>
          </a:p>
          <a:p>
            <a:r>
              <a:rPr lang="ja-JP" altLang="en-US" sz="2400" dirty="0"/>
              <a:t>集合</a:t>
            </a:r>
            <a:r>
              <a:rPr lang="ja-JP" altLang="en-US" sz="2400" dirty="0" smtClean="0"/>
              <a:t>知とは、「自分一人で書いた情報が</a:t>
            </a:r>
            <a:r>
              <a:rPr lang="en-US" altLang="ja-JP" sz="2400" dirty="0" smtClean="0"/>
              <a:t>100%</a:t>
            </a:r>
            <a:r>
              <a:rPr lang="ja-JP" altLang="en-US" sz="2400" dirty="0" smtClean="0"/>
              <a:t>正しいとは言い切れないのでみんなに意見を出してもらい、より良い情報に昇華する」というもの。</a:t>
            </a:r>
            <a:r>
              <a:rPr lang="en-US" altLang="ja-JP" sz="2400" dirty="0" smtClean="0"/>
              <a:t>Wikipedia</a:t>
            </a:r>
            <a:r>
              <a:rPr lang="ja-JP" altLang="en-US" sz="2400" dirty="0" smtClean="0"/>
              <a:t>やゲームの攻略</a:t>
            </a:r>
            <a:r>
              <a:rPr lang="en-US" altLang="ja-JP" sz="2400" dirty="0" smtClean="0"/>
              <a:t>Wiki</a:t>
            </a:r>
            <a:r>
              <a:rPr lang="ja-JP" altLang="en-US" sz="2400" dirty="0" smtClean="0"/>
              <a:t>が代表例。</a:t>
            </a:r>
            <a:r>
              <a:rPr lang="en-US" altLang="ja-JP" sz="2400" dirty="0" smtClean="0"/>
              <a:t/>
            </a:r>
            <a:br>
              <a:rPr lang="en-US" altLang="ja-JP" sz="2400" dirty="0" smtClean="0"/>
            </a:br>
            <a:r>
              <a:rPr lang="ja-JP" altLang="en-US" sz="2400" dirty="0" smtClean="0"/>
              <a:t>情報過多の今の時代には、集合知に関わる人はいくらいても足りない。</a:t>
            </a:r>
            <a:endParaRPr lang="en-US" altLang="ja-JP" sz="2400" dirty="0" smtClean="0"/>
          </a:p>
          <a:p>
            <a:r>
              <a:rPr kumimoji="1" lang="ja-JP" altLang="en-US" sz="2400" dirty="0" smtClean="0"/>
              <a:t>ゲーム性を取り入れることで、集合知に関わる人が増えてくれるのではないかと思う。</a:t>
            </a:r>
            <a:endParaRPr kumimoji="1" lang="ja-JP" altLang="en-US" sz="2400" dirty="0"/>
          </a:p>
        </p:txBody>
      </p:sp>
    </p:spTree>
    <p:extLst>
      <p:ext uri="{BB962C8B-B14F-4D97-AF65-F5344CB8AC3E}">
        <p14:creationId xmlns:p14="http://schemas.microsoft.com/office/powerpoint/2010/main" val="726400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ARG</a:t>
            </a:r>
            <a:r>
              <a:rPr kumimoji="1" lang="ja-JP" altLang="en-US" sz="3600" dirty="0" smtClean="0"/>
              <a:t>のビジネスモデル</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en-US" altLang="ja-JP" sz="2400" dirty="0" smtClean="0"/>
              <a:t>ARG</a:t>
            </a:r>
            <a:r>
              <a:rPr kumimoji="1" lang="ja-JP" altLang="en-US" sz="2400" dirty="0" smtClean="0"/>
              <a:t>はビジネスにつなげにくい。</a:t>
            </a:r>
            <a:endParaRPr kumimoji="1" lang="en-US" altLang="ja-JP" sz="2400" dirty="0" smtClean="0"/>
          </a:p>
          <a:p>
            <a:r>
              <a:rPr lang="ja-JP" altLang="en-US" sz="2400" dirty="0"/>
              <a:t>なので</a:t>
            </a:r>
            <a:r>
              <a:rPr lang="ja-JP" altLang="en-US" sz="2400" dirty="0" smtClean="0"/>
              <a:t>、</a:t>
            </a:r>
            <a:r>
              <a:rPr lang="en-US" altLang="ja-JP" sz="2400" dirty="0" smtClean="0"/>
              <a:t>ARG</a:t>
            </a:r>
            <a:r>
              <a:rPr lang="ja-JP" altLang="en-US" sz="2400" dirty="0" smtClean="0"/>
              <a:t>自体でビジネスモデルを構築するのではなく、他のサービスの潜在ユーザーを増やすことを目的にするといいと思う。</a:t>
            </a:r>
            <a:endParaRPr kumimoji="1" lang="ja-JP" altLang="en-US" sz="2400" dirty="0"/>
          </a:p>
        </p:txBody>
      </p:sp>
    </p:spTree>
    <p:extLst>
      <p:ext uri="{BB962C8B-B14F-4D97-AF65-F5344CB8AC3E}">
        <p14:creationId xmlns:p14="http://schemas.microsoft.com/office/powerpoint/2010/main" val="351343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35896" y="2196153"/>
            <a:ext cx="1656184" cy="461665"/>
          </a:xfrm>
          <a:prstGeom prst="rect">
            <a:avLst/>
          </a:prstGeom>
          <a:noFill/>
        </p:spPr>
        <p:txBody>
          <a:bodyPr wrap="square" rtlCol="0">
            <a:spAutoFit/>
          </a:bodyPr>
          <a:lstStyle/>
          <a:p>
            <a:pPr algn="ctr"/>
            <a:r>
              <a:rPr kumimoji="1" lang="en-US" altLang="ja-JP" sz="2400" dirty="0" smtClean="0"/>
              <a:t>Chapter 07</a:t>
            </a:r>
            <a:endParaRPr kumimoji="1" lang="ja-JP" altLang="en-US" sz="2400" dirty="0"/>
          </a:p>
        </p:txBody>
      </p:sp>
      <p:sp>
        <p:nvSpPr>
          <p:cNvPr id="5" name="テキスト ボックス 4"/>
          <p:cNvSpPr txBox="1"/>
          <p:nvPr/>
        </p:nvSpPr>
        <p:spPr>
          <a:xfrm>
            <a:off x="1115616" y="2628201"/>
            <a:ext cx="6624736" cy="646331"/>
          </a:xfrm>
          <a:prstGeom prst="rect">
            <a:avLst/>
          </a:prstGeom>
          <a:noFill/>
        </p:spPr>
        <p:txBody>
          <a:bodyPr wrap="square" rtlCol="0">
            <a:spAutoFit/>
          </a:bodyPr>
          <a:lstStyle/>
          <a:p>
            <a:pPr algn="ctr"/>
            <a:r>
              <a:rPr kumimoji="1" lang="ja-JP" altLang="en-US" sz="3600" dirty="0" smtClean="0">
                <a:solidFill>
                  <a:srgbClr val="C00000"/>
                </a:solidFill>
              </a:rPr>
              <a:t>ゲームフィケーション</a:t>
            </a:r>
            <a:endParaRPr kumimoji="1" lang="ja-JP" altLang="en-US" sz="3600" dirty="0">
              <a:solidFill>
                <a:srgbClr val="C00000"/>
              </a:solidFill>
            </a:endParaRPr>
          </a:p>
        </p:txBody>
      </p:sp>
    </p:spTree>
    <p:extLst>
      <p:ext uri="{BB962C8B-B14F-4D97-AF65-F5344CB8AC3E}">
        <p14:creationId xmlns:p14="http://schemas.microsoft.com/office/powerpoint/2010/main" val="99950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35896" y="2196153"/>
            <a:ext cx="1656184" cy="461665"/>
          </a:xfrm>
          <a:prstGeom prst="rect">
            <a:avLst/>
          </a:prstGeom>
          <a:noFill/>
        </p:spPr>
        <p:txBody>
          <a:bodyPr wrap="square" rtlCol="0">
            <a:spAutoFit/>
          </a:bodyPr>
          <a:lstStyle/>
          <a:p>
            <a:pPr algn="ctr"/>
            <a:r>
              <a:rPr kumimoji="1" lang="en-US" altLang="ja-JP" sz="2400" dirty="0" smtClean="0"/>
              <a:t>Chapter 01</a:t>
            </a:r>
            <a:endParaRPr kumimoji="1" lang="ja-JP" altLang="en-US" sz="2400" dirty="0"/>
          </a:p>
        </p:txBody>
      </p:sp>
      <p:sp>
        <p:nvSpPr>
          <p:cNvPr id="5" name="テキスト ボックス 4"/>
          <p:cNvSpPr txBox="1"/>
          <p:nvPr/>
        </p:nvSpPr>
        <p:spPr>
          <a:xfrm>
            <a:off x="1115616" y="2628201"/>
            <a:ext cx="6624736" cy="707886"/>
          </a:xfrm>
          <a:prstGeom prst="rect">
            <a:avLst/>
          </a:prstGeom>
          <a:noFill/>
        </p:spPr>
        <p:txBody>
          <a:bodyPr wrap="square" rtlCol="0">
            <a:spAutoFit/>
          </a:bodyPr>
          <a:lstStyle/>
          <a:p>
            <a:pPr algn="ctr"/>
            <a:r>
              <a:rPr kumimoji="1" lang="ja-JP" altLang="en-US" sz="4000" dirty="0" smtClean="0">
                <a:solidFill>
                  <a:srgbClr val="C00000"/>
                </a:solidFill>
              </a:rPr>
              <a:t>コンシューマ</a:t>
            </a:r>
            <a:endParaRPr kumimoji="1" lang="ja-JP" altLang="en-US" sz="4000" dirty="0">
              <a:solidFill>
                <a:srgbClr val="C00000"/>
              </a:solidFill>
            </a:endParaRPr>
          </a:p>
        </p:txBody>
      </p:sp>
    </p:spTree>
    <p:extLst>
      <p:ext uri="{BB962C8B-B14F-4D97-AF65-F5344CB8AC3E}">
        <p14:creationId xmlns:p14="http://schemas.microsoft.com/office/powerpoint/2010/main" val="159254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ゲーミフィケーションとは</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en-US" altLang="ja-JP" sz="2400" dirty="0" smtClean="0"/>
              <a:t>ARG</a:t>
            </a:r>
            <a:r>
              <a:rPr kumimoji="1" lang="ja-JP" altLang="en-US" sz="2400" dirty="0" smtClean="0"/>
              <a:t>と似ているが、日常生活のあらゆることにゲーム性を持たせれば、生活が楽しくなる、というもの。</a:t>
            </a:r>
            <a:endParaRPr kumimoji="1" lang="en-US" altLang="ja-JP" sz="2400" dirty="0" smtClean="0"/>
          </a:p>
          <a:p>
            <a:r>
              <a:rPr lang="ja-JP" altLang="en-US" sz="2400" dirty="0" smtClean="0"/>
              <a:t>ゲーミフィケーションと相性がいいのは学校生活。とくに義務教育までの勉強というのはつまらなく思われがちだが、ゲーム性をもたせることで楽しく学ぶことができるのではないだろうか。</a:t>
            </a:r>
            <a:r>
              <a:rPr lang="en-US" altLang="ja-JP" sz="2400" dirty="0" smtClean="0"/>
              <a:t/>
            </a:r>
            <a:br>
              <a:rPr lang="en-US" altLang="ja-JP" sz="2400" dirty="0" smtClean="0"/>
            </a:br>
            <a:r>
              <a:rPr lang="ja-JP" altLang="en-US" sz="2400" dirty="0" smtClean="0"/>
              <a:t>そして、</a:t>
            </a:r>
            <a:r>
              <a:rPr lang="ja-JP" altLang="en-US" sz="2400" dirty="0"/>
              <a:t>課題にチャレンジ</a:t>
            </a:r>
            <a:r>
              <a:rPr lang="ja-JP" altLang="en-US" sz="2400" dirty="0" smtClean="0"/>
              <a:t>する、という姿勢が身につくなら、学校のテストという、失敗が尾を引く制度をなくせるのではないか。</a:t>
            </a:r>
            <a:endParaRPr lang="en-US" altLang="ja-JP" sz="2400" dirty="0" smtClean="0"/>
          </a:p>
        </p:txBody>
      </p:sp>
    </p:spTree>
    <p:extLst>
      <p:ext uri="{BB962C8B-B14F-4D97-AF65-F5344CB8AC3E}">
        <p14:creationId xmlns:p14="http://schemas.microsoft.com/office/powerpoint/2010/main" val="1977971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ゲーミフィケーションの可能性</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2400" dirty="0" smtClean="0"/>
              <a:t>ゲーム性をもたせることで楽しくなるものは数多くあるはずだ。あらゆる単純作業はもちろん、会議でも開発でも、あらゆるところに可能性がある。</a:t>
            </a:r>
            <a:endParaRPr kumimoji="1" lang="en-US" altLang="ja-JP" sz="2400" dirty="0" smtClean="0"/>
          </a:p>
          <a:p>
            <a:r>
              <a:rPr lang="ja-JP" altLang="en-US" sz="2400" dirty="0" smtClean="0"/>
              <a:t>そして可能性があるということは、ビジネスチャンスがあるということだ。ゲーミフィケーションを取り入れた学校を創設したという事例もある。</a:t>
            </a:r>
            <a:endParaRPr lang="en-US" altLang="ja-JP" sz="2400" dirty="0" smtClean="0"/>
          </a:p>
          <a:p>
            <a:r>
              <a:rPr kumimoji="1" lang="ja-JP" altLang="en-US" sz="2400" dirty="0" smtClean="0"/>
              <a:t>ゲーミフィケーション</a:t>
            </a:r>
            <a:r>
              <a:rPr kumimoji="1" lang="ja-JP" altLang="en-US" sz="2400" dirty="0"/>
              <a:t>は</a:t>
            </a:r>
            <a:r>
              <a:rPr kumimoji="1" lang="ja-JP" altLang="en-US" sz="2400" dirty="0" smtClean="0"/>
              <a:t>、ゲーム自体の印象をよくすることにもつながる。</a:t>
            </a:r>
            <a:endParaRPr kumimoji="1" lang="en-US" altLang="ja-JP" sz="2400" dirty="0" smtClean="0"/>
          </a:p>
          <a:p>
            <a:r>
              <a:rPr lang="ja-JP" altLang="en-US" sz="2400" dirty="0" smtClean="0"/>
              <a:t>そしてあらゆる分野に可能性があるということは、コンピュータゲームの潜在ユーザーを獲得できるチャンスも生み出せるかもしれない。</a:t>
            </a:r>
            <a:endParaRPr kumimoji="1" lang="ja-JP" altLang="en-US" sz="2400" dirty="0"/>
          </a:p>
        </p:txBody>
      </p:sp>
    </p:spTree>
    <p:extLst>
      <p:ext uri="{BB962C8B-B14F-4D97-AF65-F5344CB8AC3E}">
        <p14:creationId xmlns:p14="http://schemas.microsoft.com/office/powerpoint/2010/main" val="3108310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全てのまとめ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まとめはありません。</a:t>
            </a:r>
            <a:endParaRPr kumimoji="1" lang="en-US" altLang="ja-JP" sz="2800" dirty="0" smtClean="0"/>
          </a:p>
          <a:p>
            <a:r>
              <a:rPr kumimoji="1" lang="ja-JP" altLang="en-US" sz="2800" dirty="0" smtClean="0"/>
              <a:t>この考察を見たあなたがさらに考察をおこなって、行動につなげてください。</a:t>
            </a:r>
            <a:endParaRPr kumimoji="1" lang="ja-JP" altLang="en-US" sz="2800" dirty="0"/>
          </a:p>
        </p:txBody>
      </p:sp>
    </p:spTree>
    <p:extLst>
      <p:ext uri="{BB962C8B-B14F-4D97-AF65-F5344CB8AC3E}">
        <p14:creationId xmlns:p14="http://schemas.microsoft.com/office/powerpoint/2010/main" val="404571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コンシューマとは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家庭用ゲーム、個人用ゲームと言われる分野</a:t>
            </a:r>
            <a:r>
              <a:rPr kumimoji="1" lang="en-US" altLang="ja-JP" sz="2400" dirty="0" smtClean="0"/>
              <a:t/>
            </a:r>
            <a:br>
              <a:rPr kumimoji="1" lang="en-US" altLang="ja-JP" sz="2400" dirty="0" smtClean="0"/>
            </a:br>
            <a:endParaRPr kumimoji="1" lang="en-US" altLang="ja-JP" sz="2400" dirty="0" smtClean="0"/>
          </a:p>
          <a:p>
            <a:r>
              <a:rPr lang="en-US" altLang="ja-JP" sz="2400" dirty="0" smtClean="0"/>
              <a:t>PS3, Xbox 360, Nintendo 3DS, PS Vita</a:t>
            </a:r>
            <a:r>
              <a:rPr lang="ja-JP" altLang="en-US" sz="2400" dirty="0" err="1" smtClean="0"/>
              <a:t>のような</a:t>
            </a:r>
            <a:r>
              <a:rPr lang="ja-JP" altLang="en-US" sz="2400" dirty="0" smtClean="0"/>
              <a:t>ハードが代表的</a:t>
            </a:r>
            <a:endParaRPr lang="en-US" altLang="ja-JP" sz="2400" dirty="0" smtClean="0"/>
          </a:p>
        </p:txBody>
      </p:sp>
    </p:spTree>
    <p:extLst>
      <p:ext uri="{BB962C8B-B14F-4D97-AF65-F5344CB8AC3E}">
        <p14:creationId xmlns:p14="http://schemas.microsoft.com/office/powerpoint/2010/main" val="368317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コンシューマゲーム開発の特徴</a:t>
            </a:r>
            <a:endParaRPr kumimoji="1" lang="ja-JP" altLang="en-US" sz="3600" dirty="0"/>
          </a:p>
        </p:txBody>
      </p:sp>
      <p:sp>
        <p:nvSpPr>
          <p:cNvPr id="3" name="コンテンツ プレースホルダー 2"/>
          <p:cNvSpPr>
            <a:spLocks noGrp="1"/>
          </p:cNvSpPr>
          <p:nvPr>
            <p:ph idx="1"/>
          </p:nvPr>
        </p:nvSpPr>
        <p:spPr>
          <a:xfrm>
            <a:off x="457200" y="1600200"/>
            <a:ext cx="8229600" cy="4997152"/>
          </a:xfrm>
        </p:spPr>
        <p:txBody>
          <a:bodyPr>
            <a:normAutofit fontScale="92500" lnSpcReduction="20000"/>
          </a:bodyPr>
          <a:lstStyle/>
          <a:p>
            <a:r>
              <a:rPr kumimoji="1" lang="ja-JP" altLang="en-US" sz="2400" dirty="0" smtClean="0"/>
              <a:t>コンシューマのハードは、</a:t>
            </a:r>
            <a:r>
              <a:rPr kumimoji="1" lang="en-US" altLang="ja-JP" sz="2400" dirty="0" smtClean="0"/>
              <a:t>PC</a:t>
            </a:r>
            <a:r>
              <a:rPr kumimoji="1" lang="ja-JP" altLang="en-US" sz="2400" dirty="0" smtClean="0"/>
              <a:t>と違って特殊な作りになっていることが多い。</a:t>
            </a:r>
            <a:r>
              <a:rPr kumimoji="1" lang="en-US" altLang="ja-JP" sz="2400" dirty="0" smtClean="0"/>
              <a:t/>
            </a:r>
            <a:br>
              <a:rPr kumimoji="1" lang="en-US" altLang="ja-JP" sz="2400" dirty="0" smtClean="0"/>
            </a:br>
            <a:endParaRPr kumimoji="1" lang="en-US" altLang="ja-JP" sz="2400" dirty="0" smtClean="0"/>
          </a:p>
          <a:p>
            <a:r>
              <a:rPr kumimoji="1" lang="ja-JP" altLang="en-US" sz="2400" dirty="0" smtClean="0"/>
              <a:t>そのため、ゲーム開発においてはハードウェアの性能を引き出すプログラムを書く必要がある。</a:t>
            </a:r>
            <a:r>
              <a:rPr kumimoji="1" lang="en-US" altLang="ja-JP" sz="2400" dirty="0" smtClean="0"/>
              <a:t>(PS2</a:t>
            </a:r>
            <a:r>
              <a:rPr kumimoji="1" lang="ja-JP" altLang="en-US" sz="2400" dirty="0" err="1" smtClean="0"/>
              <a:t>には</a:t>
            </a:r>
            <a:r>
              <a:rPr kumimoji="1" lang="ja-JP" altLang="en-US" sz="2400" dirty="0" smtClean="0"/>
              <a:t>デバッグのためのメモリ領域があったり、</a:t>
            </a:r>
            <a:r>
              <a:rPr kumimoji="1" lang="en-US" altLang="ja-JP" sz="2400" dirty="0" smtClean="0"/>
              <a:t>DS</a:t>
            </a:r>
            <a:r>
              <a:rPr kumimoji="1" lang="ja-JP" altLang="en-US" sz="2400" dirty="0" err="1" smtClean="0"/>
              <a:t>には</a:t>
            </a:r>
            <a:r>
              <a:rPr kumimoji="1" lang="en-US" altLang="ja-JP" sz="2400" dirty="0" smtClean="0"/>
              <a:t>1</a:t>
            </a:r>
            <a:r>
              <a:rPr kumimoji="1" lang="ja-JP" altLang="en-US" sz="2400" dirty="0" smtClean="0"/>
              <a:t>フレームで</a:t>
            </a:r>
            <a:r>
              <a:rPr kumimoji="1" lang="en-US" altLang="ja-JP" sz="2400" dirty="0" smtClean="0"/>
              <a:t>N</a:t>
            </a:r>
            <a:r>
              <a:rPr kumimoji="1" lang="ja-JP" altLang="en-US" sz="2400" dirty="0" smtClean="0"/>
              <a:t>バイト必ず送受信できるハードウェアサポートの通信機能があったり</a:t>
            </a:r>
            <a:r>
              <a:rPr kumimoji="1" lang="en-US" altLang="ja-JP" sz="2400" dirty="0" smtClean="0"/>
              <a:t>)</a:t>
            </a:r>
            <a:br>
              <a:rPr kumimoji="1" lang="en-US" altLang="ja-JP" sz="2400" dirty="0" smtClean="0"/>
            </a:br>
            <a:endParaRPr kumimoji="1" lang="en-US" altLang="ja-JP" sz="2400" dirty="0" smtClean="0"/>
          </a:p>
          <a:p>
            <a:r>
              <a:rPr lang="ja-JP" altLang="en-US" sz="2400" dirty="0"/>
              <a:t>また</a:t>
            </a:r>
            <a:r>
              <a:rPr lang="ja-JP" altLang="en-US" sz="2400" dirty="0" smtClean="0"/>
              <a:t>、開発に関する情報が</a:t>
            </a:r>
            <a:r>
              <a:rPr lang="en-US" altLang="ja-JP" sz="2400" dirty="0" smtClean="0"/>
              <a:t>NDA(</a:t>
            </a:r>
            <a:r>
              <a:rPr lang="ja-JP" altLang="en-US" sz="2400" dirty="0" smtClean="0"/>
              <a:t>機密保持契約</a:t>
            </a:r>
            <a:r>
              <a:rPr lang="en-US" altLang="ja-JP" sz="2400" dirty="0" smtClean="0"/>
              <a:t>)</a:t>
            </a:r>
            <a:r>
              <a:rPr lang="ja-JP" altLang="en-US" sz="2400" dirty="0" smtClean="0"/>
              <a:t>に引っかかることが多いため、開発情報がオープンになっていない。</a:t>
            </a:r>
            <a:r>
              <a:rPr lang="en-US" altLang="ja-JP" sz="2400" dirty="0"/>
              <a:t/>
            </a:r>
            <a:br>
              <a:rPr lang="en-US" altLang="ja-JP" sz="2400" dirty="0"/>
            </a:br>
            <a:endParaRPr kumimoji="1" lang="en-US" altLang="ja-JP" sz="2400" dirty="0"/>
          </a:p>
          <a:p>
            <a:r>
              <a:rPr lang="ja-JP" altLang="en-US" sz="2400" dirty="0"/>
              <a:t>コンシューマゲーム開発においては、ハードウェアのメーカー</a:t>
            </a:r>
            <a:r>
              <a:rPr lang="en-US" altLang="ja-JP" sz="2400" dirty="0"/>
              <a:t>(SONY</a:t>
            </a:r>
            <a:r>
              <a:rPr lang="ja-JP" altLang="en-US" sz="2400" dirty="0"/>
              <a:t>や任天堂、</a:t>
            </a:r>
            <a:r>
              <a:rPr lang="en-US" altLang="ja-JP" sz="2400" dirty="0"/>
              <a:t>Microsoft)</a:t>
            </a:r>
            <a:r>
              <a:rPr lang="ja-JP" altLang="en-US" sz="2400" dirty="0"/>
              <a:t>から「ハードの性能を生かしたゲームを作る」ことが求められる</a:t>
            </a:r>
            <a:r>
              <a:rPr lang="ja-JP" altLang="en-US" sz="2400" dirty="0" smtClean="0"/>
              <a:t>。</a:t>
            </a:r>
            <a:r>
              <a:rPr lang="en-US" altLang="ja-JP" sz="2400" dirty="0" smtClean="0"/>
              <a:t/>
            </a:r>
            <a:br>
              <a:rPr lang="en-US" altLang="ja-JP" sz="2400" dirty="0" smtClean="0"/>
            </a:br>
            <a:r>
              <a:rPr lang="ja-JP" altLang="en-US" sz="2400" dirty="0" smtClean="0"/>
              <a:t>移植においても、ベタ移植は審査落ちする可能性がある。</a:t>
            </a:r>
            <a:r>
              <a:rPr lang="en-US" altLang="ja-JP" sz="2400" dirty="0" smtClean="0"/>
              <a:t>Xbox</a:t>
            </a:r>
            <a:r>
              <a:rPr lang="ja-JP" altLang="en-US" sz="2400" dirty="0" smtClean="0"/>
              <a:t>から</a:t>
            </a:r>
            <a:r>
              <a:rPr lang="en-US" altLang="ja-JP" sz="2400" dirty="0" smtClean="0"/>
              <a:t>PS3</a:t>
            </a:r>
            <a:r>
              <a:rPr lang="ja-JP" altLang="en-US" sz="2400" dirty="0" err="1" smtClean="0"/>
              <a:t>への</a:t>
            </a:r>
            <a:r>
              <a:rPr lang="ja-JP" altLang="en-US" sz="2400" dirty="0" smtClean="0"/>
              <a:t>移植プロジェクトでストーリーやキャラの追加を求められた事例が報告されている。</a:t>
            </a:r>
            <a:endParaRPr lang="ja-JP" altLang="en-US" sz="2400" dirty="0"/>
          </a:p>
        </p:txBody>
      </p:sp>
    </p:spTree>
    <p:extLst>
      <p:ext uri="{BB962C8B-B14F-4D97-AF65-F5344CB8AC3E}">
        <p14:creationId xmlns:p14="http://schemas.microsoft.com/office/powerpoint/2010/main" val="368822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コンシューマの現状</a:t>
            </a:r>
            <a:endParaRPr kumimoji="1" lang="ja-JP" altLang="en-US" sz="3600" dirty="0"/>
          </a:p>
        </p:txBody>
      </p:sp>
      <p:sp>
        <p:nvSpPr>
          <p:cNvPr id="3" name="コンテンツ プレースホルダー 2"/>
          <p:cNvSpPr>
            <a:spLocks noGrp="1"/>
          </p:cNvSpPr>
          <p:nvPr>
            <p:ph idx="1"/>
          </p:nvPr>
        </p:nvSpPr>
        <p:spPr>
          <a:xfrm>
            <a:off x="457200" y="1340768"/>
            <a:ext cx="8229600" cy="5256584"/>
          </a:xfrm>
        </p:spPr>
        <p:txBody>
          <a:bodyPr>
            <a:normAutofit/>
          </a:bodyPr>
          <a:lstStyle/>
          <a:p>
            <a:r>
              <a:rPr kumimoji="1" lang="ja-JP" altLang="en-US" sz="2400" dirty="0" smtClean="0"/>
              <a:t>コンシューマゲームは、</a:t>
            </a:r>
            <a:r>
              <a:rPr kumimoji="1" lang="en-US" altLang="ja-JP" sz="2400" dirty="0" smtClean="0"/>
              <a:t>(</a:t>
            </a:r>
            <a:r>
              <a:rPr kumimoji="1" lang="ja-JP" altLang="en-US" sz="2400" dirty="0" smtClean="0"/>
              <a:t>少なくても</a:t>
            </a:r>
            <a:r>
              <a:rPr kumimoji="1" lang="en-US" altLang="ja-JP" sz="2400" dirty="0" smtClean="0"/>
              <a:t>)</a:t>
            </a:r>
            <a:r>
              <a:rPr kumimoji="1" lang="ja-JP" altLang="en-US" sz="2400" dirty="0" smtClean="0"/>
              <a:t>日本においては徐々に売れなくなってきている。原因はいろいろある。</a:t>
            </a:r>
            <a:endParaRPr lang="en-US" altLang="ja-JP" sz="2000" dirty="0" smtClean="0"/>
          </a:p>
          <a:p>
            <a:pPr lvl="1"/>
            <a:r>
              <a:rPr kumimoji="1" lang="ja-JP" altLang="en-US" sz="2000" dirty="0" smtClean="0"/>
              <a:t>コミュニティ形成が困難になった</a:t>
            </a:r>
            <a:endParaRPr kumimoji="1" lang="en-US" altLang="ja-JP" sz="2000" dirty="0" smtClean="0"/>
          </a:p>
          <a:p>
            <a:pPr lvl="1"/>
            <a:r>
              <a:rPr lang="ja-JP" altLang="en-US" sz="2000" dirty="0" smtClean="0"/>
              <a:t>開発コストの増大</a:t>
            </a:r>
            <a:endParaRPr lang="en-US" altLang="ja-JP" sz="2000" dirty="0" smtClean="0"/>
          </a:p>
          <a:p>
            <a:pPr lvl="1"/>
            <a:r>
              <a:rPr kumimoji="1" lang="ja-JP" altLang="en-US" sz="2000" dirty="0" smtClean="0"/>
              <a:t>閉鎖的な開発</a:t>
            </a:r>
            <a:endParaRPr lang="en-US" altLang="ja-JP" sz="2000" dirty="0"/>
          </a:p>
          <a:p>
            <a:pPr lvl="1"/>
            <a:r>
              <a:rPr kumimoji="1" lang="ja-JP" altLang="en-US" sz="2000" dirty="0" smtClean="0"/>
              <a:t>非エンジニアリングな開発</a:t>
            </a:r>
            <a:endParaRPr kumimoji="1" lang="en-US" altLang="ja-JP" sz="2000" dirty="0" smtClean="0"/>
          </a:p>
          <a:p>
            <a:r>
              <a:rPr lang="ja-JP" altLang="en-US" sz="2400" dirty="0" smtClean="0"/>
              <a:t>ひとつひとつ見ていこう。</a:t>
            </a:r>
            <a:endParaRPr kumimoji="1" lang="ja-JP" altLang="en-US" sz="2400" dirty="0"/>
          </a:p>
        </p:txBody>
      </p:sp>
    </p:spTree>
    <p:extLst>
      <p:ext uri="{BB962C8B-B14F-4D97-AF65-F5344CB8AC3E}">
        <p14:creationId xmlns:p14="http://schemas.microsoft.com/office/powerpoint/2010/main" val="178984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コミュニティ形成が困難になった</a:t>
            </a:r>
            <a:endParaRPr kumimoji="1" lang="ja-JP" altLang="en-US" sz="3600" dirty="0"/>
          </a:p>
        </p:txBody>
      </p:sp>
      <p:sp>
        <p:nvSpPr>
          <p:cNvPr id="3" name="コンテンツ プレースホルダー 2"/>
          <p:cNvSpPr>
            <a:spLocks noGrp="1"/>
          </p:cNvSpPr>
          <p:nvPr>
            <p:ph idx="1"/>
          </p:nvPr>
        </p:nvSpPr>
        <p:spPr/>
        <p:txBody>
          <a:bodyPr>
            <a:normAutofit/>
          </a:bodyPr>
          <a:lstStyle/>
          <a:p>
            <a:r>
              <a:rPr lang="ja-JP" altLang="en-US" sz="2400" dirty="0"/>
              <a:t>スーパーファミコンや</a:t>
            </a:r>
            <a:r>
              <a:rPr lang="en-US" altLang="ja-JP" sz="2400" dirty="0"/>
              <a:t>Play Station</a:t>
            </a:r>
            <a:r>
              <a:rPr lang="ja-JP" altLang="en-US" sz="2400" dirty="0"/>
              <a:t>の時代には情報源やコミュニティが限られていたこともあって、「みんなが同じゲームをプレイしている」という楽しみの共有が成り立っていた</a:t>
            </a:r>
            <a:r>
              <a:rPr lang="ja-JP" altLang="en-US" sz="2400" dirty="0" smtClean="0"/>
              <a:t>。</a:t>
            </a:r>
            <a:r>
              <a:rPr lang="en-US" altLang="ja-JP" sz="2400" dirty="0" smtClean="0"/>
              <a:t/>
            </a:r>
            <a:br>
              <a:rPr lang="en-US" altLang="ja-JP" sz="2400" dirty="0" smtClean="0"/>
            </a:br>
            <a:r>
              <a:rPr lang="en-US" altLang="ja-JP" sz="2400" dirty="0"/>
              <a:t/>
            </a:r>
            <a:br>
              <a:rPr lang="en-US" altLang="ja-JP" sz="2400" dirty="0"/>
            </a:br>
            <a:r>
              <a:rPr lang="ja-JP" altLang="en-US" sz="2400" dirty="0"/>
              <a:t>現代では、ハードやゲームの多様化にともなって、同じゲームをプレイしている人を身近に見つけることが難しくなってきた</a:t>
            </a:r>
            <a:r>
              <a:rPr lang="ja-JP" altLang="en-US" sz="2400" dirty="0" smtClean="0"/>
              <a:t>。</a:t>
            </a:r>
            <a:r>
              <a:rPr lang="en-US" altLang="ja-JP" sz="2400" dirty="0" smtClean="0"/>
              <a:t/>
            </a:r>
            <a:br>
              <a:rPr lang="en-US" altLang="ja-JP" sz="2400" dirty="0" smtClean="0"/>
            </a:br>
            <a:r>
              <a:rPr lang="ja-JP" altLang="en-US" sz="2400" dirty="0" smtClean="0"/>
              <a:t>ソロプレイ</a:t>
            </a:r>
            <a:r>
              <a:rPr lang="ja-JP" altLang="en-US" sz="2400" dirty="0"/>
              <a:t>主体のコンシューマが衰退しつつある原因のひとつ。</a:t>
            </a:r>
            <a:endParaRPr kumimoji="1" lang="ja-JP" altLang="en-US" sz="2400" dirty="0"/>
          </a:p>
        </p:txBody>
      </p:sp>
    </p:spTree>
    <p:extLst>
      <p:ext uri="{BB962C8B-B14F-4D97-AF65-F5344CB8AC3E}">
        <p14:creationId xmlns:p14="http://schemas.microsoft.com/office/powerpoint/2010/main" val="162758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開発コストの増大</a:t>
            </a:r>
            <a:endParaRPr kumimoji="1" lang="ja-JP" altLang="en-US" sz="3600" dirty="0"/>
          </a:p>
        </p:txBody>
      </p:sp>
      <p:sp>
        <p:nvSpPr>
          <p:cNvPr id="3" name="コンテンツ プレースホルダー 2"/>
          <p:cNvSpPr>
            <a:spLocks noGrp="1"/>
          </p:cNvSpPr>
          <p:nvPr>
            <p:ph idx="1"/>
          </p:nvPr>
        </p:nvSpPr>
        <p:spPr/>
        <p:txBody>
          <a:bodyPr>
            <a:normAutofit/>
          </a:bodyPr>
          <a:lstStyle/>
          <a:p>
            <a:r>
              <a:rPr lang="ja-JP" altLang="en-US" sz="2400" dirty="0"/>
              <a:t>ゲームはどんどん規模が大きくなってきており、</a:t>
            </a:r>
            <a:r>
              <a:rPr lang="en-US" altLang="ja-JP" sz="2400" dirty="0"/>
              <a:t>100</a:t>
            </a:r>
            <a:r>
              <a:rPr lang="ja-JP" altLang="en-US" sz="2400" dirty="0"/>
              <a:t>人以上の人が関わり数年かけて一つのゲームを作るようなケースが増えてきた。しかしゲーム開発自体は簡単になっていない</a:t>
            </a:r>
            <a:r>
              <a:rPr lang="ja-JP" altLang="en-US" sz="2400" dirty="0" smtClean="0"/>
              <a:t>。</a:t>
            </a:r>
            <a:r>
              <a:rPr lang="en-US" altLang="ja-JP" sz="2400" dirty="0" smtClean="0"/>
              <a:t/>
            </a:r>
            <a:br>
              <a:rPr lang="en-US" altLang="ja-JP" sz="2400" dirty="0" smtClean="0"/>
            </a:br>
            <a:r>
              <a:rPr lang="en-US" altLang="ja-JP" sz="2400" dirty="0" smtClean="0"/>
              <a:t/>
            </a:r>
            <a:br>
              <a:rPr lang="en-US" altLang="ja-JP" sz="2400" dirty="0" smtClean="0"/>
            </a:br>
            <a:r>
              <a:rPr lang="ja-JP" altLang="en-US" sz="2400" dirty="0" smtClean="0"/>
              <a:t>これによって、ゲーム会社は奇抜で革新的なゲームを出せなくなってきており、安全牌しか打てない悪循環に陥っている。</a:t>
            </a:r>
            <a:endParaRPr lang="en-US" altLang="ja-JP" sz="2400" dirty="0" smtClean="0"/>
          </a:p>
        </p:txBody>
      </p:sp>
    </p:spTree>
    <p:extLst>
      <p:ext uri="{BB962C8B-B14F-4D97-AF65-F5344CB8AC3E}">
        <p14:creationId xmlns:p14="http://schemas.microsoft.com/office/powerpoint/2010/main" val="10264066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1659</Words>
  <Application>Microsoft Office PowerPoint</Application>
  <PresentationFormat>画面に合わせる (4:3)</PresentationFormat>
  <Paragraphs>162</Paragraphs>
  <Slides>42</Slides>
  <Notes>0</Notes>
  <HiddenSlides>0</HiddenSlides>
  <MMClips>0</MMClips>
  <ScaleCrop>false</ScaleCrop>
  <HeadingPairs>
    <vt:vector size="4" baseType="variant">
      <vt:variant>
        <vt:lpstr>テーマ</vt:lpstr>
      </vt:variant>
      <vt:variant>
        <vt:i4>1</vt:i4>
      </vt:variant>
      <vt:variant>
        <vt:lpstr>スライド タイトル</vt:lpstr>
      </vt:variant>
      <vt:variant>
        <vt:i4>42</vt:i4>
      </vt:variant>
    </vt:vector>
  </HeadingPairs>
  <TitlesOfParts>
    <vt:vector size="43" baseType="lpstr">
      <vt:lpstr>Office ​​テーマ</vt:lpstr>
      <vt:lpstr>ゲーム業界の最近の動向</vt:lpstr>
      <vt:lpstr>はじめに</vt:lpstr>
      <vt:lpstr>アジェンダ</vt:lpstr>
      <vt:lpstr>PowerPoint プレゼンテーション</vt:lpstr>
      <vt:lpstr>コンシューマとは</vt:lpstr>
      <vt:lpstr>コンシューマゲーム開発の特徴</vt:lpstr>
      <vt:lpstr>コンシューマの現状</vt:lpstr>
      <vt:lpstr>コミュニティ形成が困難になった</vt:lpstr>
      <vt:lpstr>開発コストの増大</vt:lpstr>
      <vt:lpstr>閉鎖的な開発</vt:lpstr>
      <vt:lpstr>非エンジニアリングな開発</vt:lpstr>
      <vt:lpstr>DLC</vt:lpstr>
      <vt:lpstr>コンシューマまとめ</vt:lpstr>
      <vt:lpstr>PowerPoint プレゼンテーション</vt:lpstr>
      <vt:lpstr>アーケードゲームとは</vt:lpstr>
      <vt:lpstr>アーケードゲームの現状</vt:lpstr>
      <vt:lpstr>PowerPoint プレゼンテーション</vt:lpstr>
      <vt:lpstr>ソーシャルゲームとは</vt:lpstr>
      <vt:lpstr>ソーシャルゲームの特徴</vt:lpstr>
      <vt:lpstr>ソーシャルゲームの現状と今後</vt:lpstr>
      <vt:lpstr>PowerPoint プレゼンテーション</vt:lpstr>
      <vt:lpstr>スマートフォンネイティブゲームとは</vt:lpstr>
      <vt:lpstr>スマートフォンゲームの特徴</vt:lpstr>
      <vt:lpstr>スマートフォンゲームに求められること</vt:lpstr>
      <vt:lpstr>スマートフォンゲームの現状</vt:lpstr>
      <vt:lpstr>PowerPoint プレゼンテーション</vt:lpstr>
      <vt:lpstr>オンラインゲームとは</vt:lpstr>
      <vt:lpstr>オンラインゲームの特徴</vt:lpstr>
      <vt:lpstr>オンラインゲーム(MMO)の可能性</vt:lpstr>
      <vt:lpstr>ブラウザという可能性</vt:lpstr>
      <vt:lpstr>PowerPoint プレゼンテーション</vt:lpstr>
      <vt:lpstr>ARGとは</vt:lpstr>
      <vt:lpstr>例1 : 日常のつまらないこと</vt:lpstr>
      <vt:lpstr>例2: 日々の運動</vt:lpstr>
      <vt:lpstr>例3: ボランティア</vt:lpstr>
      <vt:lpstr>ARGの可能性 : オフラインコミュニティの形成</vt:lpstr>
      <vt:lpstr>ARGの可能性: 集合知</vt:lpstr>
      <vt:lpstr>ARGのビジネスモデル</vt:lpstr>
      <vt:lpstr>PowerPoint プレゼンテーション</vt:lpstr>
      <vt:lpstr>ゲーミフィケーションとは</vt:lpstr>
      <vt:lpstr>ゲーミフィケーションの可能性</vt:lpstr>
      <vt:lpstr>全てのまとめ</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ゲーム業界の最近の動向</dc:title>
  <dc:creator>高橋 晶</dc:creator>
  <cp:lastModifiedBy>高橋 晶</cp:lastModifiedBy>
  <cp:revision>23</cp:revision>
  <dcterms:created xsi:type="dcterms:W3CDTF">2012-01-04T03:41:38Z</dcterms:created>
  <dcterms:modified xsi:type="dcterms:W3CDTF">2012-01-06T09:33:02Z</dcterms:modified>
</cp:coreProperties>
</file>