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63" r:id="rId5"/>
    <p:sldId id="264" r:id="rId6"/>
    <p:sldId id="266" r:id="rId7"/>
    <p:sldId id="268" r:id="rId8"/>
    <p:sldId id="273" r:id="rId9"/>
    <p:sldId id="274" r:id="rId10"/>
    <p:sldId id="275"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8" r:id="rId32"/>
    <p:sldId id="299" r:id="rId33"/>
    <p:sldId id="300" r:id="rId34"/>
    <p:sldId id="303" r:id="rId35"/>
    <p:sldId id="302" r:id="rId36"/>
    <p:sldId id="301" r:id="rId37"/>
    <p:sldId id="304" r:id="rId38"/>
    <p:sldId id="305" r:id="rId39"/>
    <p:sldId id="306" r:id="rId40"/>
    <p:sldId id="307" r:id="rId41"/>
    <p:sldId id="308" r:id="rId42"/>
    <p:sldId id="309" r:id="rId43"/>
    <p:sldId id="310" r:id="rId44"/>
    <p:sldId id="313" r:id="rId45"/>
    <p:sldId id="312" r:id="rId46"/>
    <p:sldId id="311" r:id="rId47"/>
    <p:sldId id="314" r:id="rId48"/>
    <p:sldId id="315" r:id="rId49"/>
    <p:sldId id="316" r:id="rId50"/>
    <p:sldId id="317"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239D"/>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2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B2627-C625-4205-A17B-30553FAAB323}" type="datetimeFigureOut">
              <a:rPr kumimoji="1" lang="ja-JP" altLang="en-US" smtClean="0"/>
              <a:pPr/>
              <a:t>2009/5/18</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F8BA22-D290-4072-98EE-B4E408F0A81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7</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20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21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23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26</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27</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28</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29</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30</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31</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9</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33</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34</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35</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36</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37</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38</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39</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41</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42</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43</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10</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44</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45</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46</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47</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48</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49</a:t>
            </a:fld>
            <a:endParaRPr kumimoji="1"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50</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11</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13</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14</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15</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16</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E0F8BA22-D290-4072-98EE-B4E408F0A81C}" type="slidenum">
              <a:rPr kumimoji="1" lang="ja-JP" altLang="en-US" smtClean="0"/>
              <a:pPr/>
              <a:t>19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BB2568CF-F007-4841-994F-B9635079F813}" type="datetimeFigureOut">
              <a:rPr kumimoji="1" lang="ja-JP" altLang="en-US" smtClean="0"/>
              <a:pPr/>
              <a:t>2009/5/18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06B593B-961F-4A1C-AF06-DF29FDF9AC1D}"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568CF-F007-4841-994F-B9635079F813}" type="datetimeFigureOut">
              <a:rPr kumimoji="1" lang="ja-JP" altLang="en-US" smtClean="0"/>
              <a:pPr/>
              <a:t>2009/5/18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B593B-961F-4A1C-AF06-DF29FDF9AC1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155699"/>
          </a:xfrm>
        </p:spPr>
        <p:txBody>
          <a:bodyPr/>
          <a:lstStyle/>
          <a:p>
            <a:r>
              <a:rPr kumimoji="1" lang="en-US" altLang="ja-JP" b="1" smtClean="0">
                <a:solidFill>
                  <a:srgbClr val="0070C0"/>
                </a:solidFill>
              </a:rPr>
              <a:t>Iterators Must Go</a:t>
            </a:r>
            <a:endParaRPr kumimoji="1" lang="ja-JP" altLang="en-US" b="1">
              <a:solidFill>
                <a:srgbClr val="0070C0"/>
              </a:solidFill>
            </a:endParaRPr>
          </a:p>
        </p:txBody>
      </p:sp>
      <p:sp>
        <p:nvSpPr>
          <p:cNvPr id="3" name="サブタイトル 2"/>
          <p:cNvSpPr>
            <a:spLocks noGrp="1"/>
          </p:cNvSpPr>
          <p:nvPr>
            <p:ph type="subTitle" idx="1"/>
          </p:nvPr>
        </p:nvSpPr>
        <p:spPr/>
        <p:txBody>
          <a:bodyPr>
            <a:normAutofit/>
          </a:bodyPr>
          <a:lstStyle/>
          <a:p>
            <a:r>
              <a:rPr lang="en-US" altLang="ja-JP" sz="2400">
                <a:solidFill>
                  <a:srgbClr val="0070C0"/>
                </a:solidFill>
              </a:rPr>
              <a:t>Andrei Alexandrescu</a:t>
            </a:r>
            <a:endParaRPr kumimoji="1" lang="ja-JP" altLang="en-US" sz="24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smtClean="0">
                <a:solidFill>
                  <a:srgbClr val="0070C0"/>
                </a:solidFill>
              </a:rPr>
              <a:t>STL:</a:t>
            </a:r>
            <a:r>
              <a:rPr kumimoji="1" lang="ja-JP" altLang="en-US" smtClean="0">
                <a:solidFill>
                  <a:srgbClr val="0070C0"/>
                </a:solidFill>
              </a:rPr>
              <a:t>悪い点</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400" smtClean="0">
                <a:solidFill>
                  <a:srgbClr val="0070C0"/>
                </a:solidFill>
              </a:rPr>
              <a:t>ラムダ関数のサポートが貧弱</a:t>
            </a:r>
            <a:endParaRPr lang="en-US" altLang="ja-JP" sz="2400" smtClean="0">
              <a:solidFill>
                <a:srgbClr val="0070C0"/>
              </a:solidFill>
            </a:endParaRPr>
          </a:p>
          <a:p>
            <a:pPr lvl="1">
              <a:buFont typeface="Arial" pitchFamily="34" charset="0"/>
              <a:buChar char="•"/>
            </a:pPr>
            <a:r>
              <a:rPr lang="en-US" altLang="ja-JP" sz="2000" smtClean="0">
                <a:solidFill>
                  <a:srgbClr val="0070C0"/>
                </a:solidFill>
              </a:rPr>
              <a:t>STL</a:t>
            </a:r>
            <a:r>
              <a:rPr lang="ja-JP" altLang="en-US" sz="2000" smtClean="0">
                <a:solidFill>
                  <a:srgbClr val="0070C0"/>
                </a:solidFill>
              </a:rPr>
              <a:t>の問題ではない</a:t>
            </a:r>
            <a:endParaRPr lang="en-US" altLang="ja-JP" sz="2000" smtClean="0">
              <a:solidFill>
                <a:srgbClr val="0070C0"/>
              </a:solidFill>
            </a:endParaRPr>
          </a:p>
          <a:p>
            <a:pPr lvl="1">
              <a:buFont typeface="Arial" pitchFamily="34" charset="0"/>
              <a:buChar char="•"/>
            </a:pPr>
            <a:r>
              <a:rPr lang="ja-JP" altLang="en-US" sz="2000" smtClean="0">
                <a:solidFill>
                  <a:srgbClr val="0070C0"/>
                </a:solidFill>
              </a:rPr>
              <a:t>高い機会費用</a:t>
            </a:r>
            <a:endParaRPr lang="en-US" altLang="ja-JP" sz="2000" smtClean="0">
              <a:solidFill>
                <a:srgbClr val="0070C0"/>
              </a:solidFill>
            </a:endParaRPr>
          </a:p>
          <a:p>
            <a:endParaRPr lang="en-US" altLang="ja-JP" sz="2400" smtClean="0">
              <a:solidFill>
                <a:srgbClr val="0070C0"/>
              </a:solidFill>
            </a:endParaRPr>
          </a:p>
          <a:p>
            <a:r>
              <a:rPr lang="ja-JP" altLang="en-US" sz="2400" smtClean="0">
                <a:solidFill>
                  <a:srgbClr val="0070C0"/>
                </a:solidFill>
              </a:rPr>
              <a:t>いくつかのコンテナはサポートできない</a:t>
            </a:r>
            <a:endParaRPr lang="en-US" altLang="ja-JP" sz="2400" smtClean="0">
              <a:solidFill>
                <a:srgbClr val="0070C0"/>
              </a:solidFill>
            </a:endParaRPr>
          </a:p>
          <a:p>
            <a:pPr lvl="1"/>
            <a:r>
              <a:rPr lang="ja-JP" altLang="en-US" sz="2000" smtClean="0">
                <a:solidFill>
                  <a:srgbClr val="0070C0"/>
                </a:solidFill>
              </a:rPr>
              <a:t>たとえば、</a:t>
            </a:r>
            <a:r>
              <a:rPr lang="en-US" altLang="ja-JP" sz="2000" smtClean="0">
                <a:solidFill>
                  <a:srgbClr val="0070C0"/>
                </a:solidFill>
              </a:rPr>
              <a:t>sentinel-terminated</a:t>
            </a:r>
            <a:r>
              <a:rPr lang="ja-JP" altLang="en-US" sz="2000" smtClean="0">
                <a:solidFill>
                  <a:srgbClr val="0070C0"/>
                </a:solidFill>
              </a:rPr>
              <a:t>コンテナ</a:t>
            </a:r>
            <a:endParaRPr lang="en-US" altLang="ja-JP" sz="2000" smtClean="0">
              <a:solidFill>
                <a:srgbClr val="0070C0"/>
              </a:solidFill>
            </a:endParaRPr>
          </a:p>
          <a:p>
            <a:pPr lvl="1"/>
            <a:r>
              <a:rPr lang="ja-JP" altLang="en-US" sz="2000" smtClean="0">
                <a:solidFill>
                  <a:srgbClr val="0070C0"/>
                </a:solidFill>
              </a:rPr>
              <a:t>たとえば、分散ストレージを持つコンテナ</a:t>
            </a:r>
            <a:endParaRPr lang="en-US" altLang="ja-JP" sz="2000" smtClean="0">
              <a:solidFill>
                <a:srgbClr val="0070C0"/>
              </a:solidFill>
            </a:endParaRPr>
          </a:p>
          <a:p>
            <a:endParaRPr lang="en-US" altLang="ja-JP" sz="2400" smtClean="0">
              <a:solidFill>
                <a:srgbClr val="0070C0"/>
              </a:solidFill>
            </a:endParaRPr>
          </a:p>
          <a:p>
            <a:r>
              <a:rPr lang="ja-JP" altLang="en-US" sz="2400" smtClean="0">
                <a:solidFill>
                  <a:srgbClr val="0070C0"/>
                </a:solidFill>
              </a:rPr>
              <a:t>いくつかの反復法はサポートできない</a:t>
            </a:r>
            <a:endParaRPr lang="en-US" altLang="ja-JP" sz="2400" smtClean="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smtClean="0">
                <a:solidFill>
                  <a:srgbClr val="0070C0"/>
                </a:solidFill>
              </a:rPr>
              <a:t>STL:</a:t>
            </a:r>
            <a:r>
              <a:rPr kumimoji="1" lang="ja-JP" altLang="en-US" smtClean="0">
                <a:solidFill>
                  <a:srgbClr val="0070C0"/>
                </a:solidFill>
              </a:rPr>
              <a:t>醜い点</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en-US" altLang="ja-JP" sz="2400" smtClean="0">
                <a:solidFill>
                  <a:srgbClr val="0070C0"/>
                </a:solidFill>
              </a:rPr>
              <a:t>for_each</a:t>
            </a:r>
            <a:r>
              <a:rPr lang="ja-JP" altLang="en-US" sz="2400" smtClean="0">
                <a:solidFill>
                  <a:srgbClr val="0070C0"/>
                </a:solidFill>
              </a:rPr>
              <a:t>等の試みは助けにならなかった</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ストリームによる統合が希薄</a:t>
            </a:r>
            <a:endParaRPr lang="en-US" altLang="ja-JP" sz="2400" smtClean="0">
              <a:solidFill>
                <a:srgbClr val="0070C0"/>
              </a:solidFill>
            </a:endParaRPr>
          </a:p>
          <a:p>
            <a:endParaRPr lang="en-US" altLang="ja-JP" sz="2400" smtClean="0">
              <a:solidFill>
                <a:srgbClr val="0070C0"/>
              </a:solidFill>
            </a:endParaRPr>
          </a:p>
          <a:p>
            <a:r>
              <a:rPr lang="en-US" altLang="ja-JP" sz="2400" smtClean="0">
                <a:solidFill>
                  <a:srgbClr val="0070C0"/>
                </a:solidFill>
              </a:rPr>
              <a:t>1</a:t>
            </a:r>
            <a:r>
              <a:rPr lang="ja-JP" altLang="en-US" sz="2400" smtClean="0">
                <a:solidFill>
                  <a:srgbClr val="0070C0"/>
                </a:solidFill>
              </a:rPr>
              <a:t>単語：</a:t>
            </a:r>
            <a:r>
              <a:rPr lang="en-US" altLang="ja-JP" sz="2400" smtClean="0">
                <a:solidFill>
                  <a:srgbClr val="0070C0"/>
                </a:solidFill>
              </a:rPr>
              <a:t>allocator</a:t>
            </a:r>
          </a:p>
          <a:p>
            <a:endParaRPr lang="en-US" altLang="ja-JP" sz="2400" smtClean="0">
              <a:solidFill>
                <a:srgbClr val="0070C0"/>
              </a:solidFill>
            </a:endParaRPr>
          </a:p>
          <a:p>
            <a:r>
              <a:rPr lang="ja-JP" altLang="en-US" sz="2400" smtClean="0">
                <a:solidFill>
                  <a:srgbClr val="0070C0"/>
                </a:solidFill>
              </a:rPr>
              <a:t>イテレータの最低なところ</a:t>
            </a:r>
            <a:endParaRPr lang="en-US" altLang="ja-JP" sz="2400" smtClean="0">
              <a:solidFill>
                <a:srgbClr val="0070C0"/>
              </a:solidFill>
            </a:endParaRPr>
          </a:p>
          <a:p>
            <a:pPr lvl="1"/>
            <a:r>
              <a:rPr lang="ja-JP" altLang="en-US" sz="2000" smtClean="0">
                <a:solidFill>
                  <a:srgbClr val="0070C0"/>
                </a:solidFill>
              </a:rPr>
              <a:t>冗長</a:t>
            </a:r>
            <a:endParaRPr lang="en-US" altLang="ja-JP" sz="2000" smtClean="0">
              <a:solidFill>
                <a:srgbClr val="0070C0"/>
              </a:solidFill>
            </a:endParaRPr>
          </a:p>
          <a:p>
            <a:pPr lvl="1"/>
            <a:r>
              <a:rPr lang="ja-JP" altLang="en-US" sz="2000" smtClean="0">
                <a:solidFill>
                  <a:srgbClr val="0070C0"/>
                </a:solidFill>
              </a:rPr>
              <a:t>安全ではない</a:t>
            </a:r>
            <a:endParaRPr lang="en-US" altLang="ja-JP" sz="2000" smtClean="0">
              <a:solidFill>
                <a:srgbClr val="0070C0"/>
              </a:solidFill>
            </a:endParaRPr>
          </a:p>
          <a:p>
            <a:pPr lvl="1"/>
            <a:r>
              <a:rPr lang="ja-JP" altLang="en-US" sz="2000" smtClean="0">
                <a:solidFill>
                  <a:srgbClr val="0070C0"/>
                </a:solidFill>
              </a:rPr>
              <a:t>貧弱なインタフェース</a:t>
            </a:r>
            <a:endParaRPr lang="en-US" altLang="ja-JP" sz="2000" smtClean="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7" name="直線コネクタ 16"/>
          <p:cNvCxnSpPr/>
          <p:nvPr/>
        </p:nvCxnSpPr>
        <p:spPr>
          <a:xfrm rot="5400000">
            <a:off x="6858810" y="4356900"/>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428728" y="2285992"/>
            <a:ext cx="5572164" cy="2071702"/>
          </a:xfrm>
          <a:prstGeom prst="rect">
            <a:avLst/>
          </a:prstGeom>
          <a:solidFill>
            <a:schemeClr val="bg1"/>
          </a:solidFill>
          <a:ln w="63500">
            <a:solidFill>
              <a:schemeClr val="accent1">
                <a:shade val="50000"/>
                <a:alpha val="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rot="5400000">
            <a:off x="1286646" y="4356900"/>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285852" y="4357694"/>
            <a:ext cx="5857916"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285852" y="2285992"/>
            <a:ext cx="5857916"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rot="5400000">
            <a:off x="1286646" y="2285198"/>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rot="5400000">
            <a:off x="6858810" y="2285198"/>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1428728" y="3071810"/>
            <a:ext cx="5572164" cy="584775"/>
          </a:xfrm>
          <a:prstGeom prst="rect">
            <a:avLst/>
          </a:prstGeom>
          <a:noFill/>
        </p:spPr>
        <p:txBody>
          <a:bodyPr wrap="square" rtlCol="0">
            <a:spAutoFit/>
          </a:bodyPr>
          <a:lstStyle/>
          <a:p>
            <a:pPr algn="ctr"/>
            <a:r>
              <a:rPr kumimoji="1" lang="ja-JP" altLang="en-US" sz="3200" smtClean="0">
                <a:solidFill>
                  <a:srgbClr val="0070C0"/>
                </a:solidFill>
              </a:rPr>
              <a:t>イテレータの取り決めは何か？</a:t>
            </a:r>
            <a:endParaRPr kumimoji="1" lang="ja-JP" altLang="en-US" sz="3200">
              <a:solidFill>
                <a:srgbClr val="0070C0"/>
              </a:solidFill>
            </a:endParaRPr>
          </a:p>
        </p:txBody>
      </p:sp>
      <p:sp>
        <p:nvSpPr>
          <p:cNvPr id="10" name="正方形/長方形 9"/>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smtClean="0">
                <a:solidFill>
                  <a:srgbClr val="0070C0"/>
                </a:solidFill>
              </a:rPr>
              <a:t>Iterators Rock</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400" smtClean="0">
                <a:solidFill>
                  <a:srgbClr val="0070C0"/>
                </a:solidFill>
              </a:rPr>
              <a:t>コンテナとアルゴリズム間の相互作用をまとめ上げる</a:t>
            </a:r>
            <a:endParaRPr lang="en-US" altLang="ja-JP" sz="2400" smtClean="0">
              <a:solidFill>
                <a:srgbClr val="0070C0"/>
              </a:solidFill>
            </a:endParaRPr>
          </a:p>
          <a:p>
            <a:endParaRPr lang="en-US" altLang="ja-JP" sz="2400" smtClean="0">
              <a:solidFill>
                <a:srgbClr val="0070C0"/>
              </a:solidFill>
            </a:endParaRPr>
          </a:p>
          <a:p>
            <a:r>
              <a:rPr lang="en-US" altLang="ja-JP" sz="2400" smtClean="0">
                <a:solidFill>
                  <a:srgbClr val="0070C0"/>
                </a:solidFill>
              </a:rPr>
              <a:t>“</a:t>
            </a:r>
            <a:r>
              <a:rPr lang="ja-JP" altLang="en-US" sz="2400" smtClean="0">
                <a:solidFill>
                  <a:srgbClr val="0070C0"/>
                </a:solidFill>
              </a:rPr>
              <a:t>強度低下</a:t>
            </a:r>
            <a:r>
              <a:rPr lang="en-US" altLang="ja-JP" sz="2400" smtClean="0">
                <a:solidFill>
                  <a:srgbClr val="0070C0"/>
                </a:solidFill>
              </a:rPr>
              <a:t>:”m</a:t>
            </a:r>
            <a:r>
              <a:rPr lang="ja-JP" altLang="en-US" sz="2400" smtClean="0">
                <a:solidFill>
                  <a:srgbClr val="0070C0"/>
                </a:solidFill>
              </a:rPr>
              <a:t>・</a:t>
            </a:r>
            <a:r>
              <a:rPr lang="en-US" altLang="ja-JP" sz="2400" smtClean="0">
                <a:solidFill>
                  <a:srgbClr val="0070C0"/>
                </a:solidFill>
              </a:rPr>
              <a:t>n</a:t>
            </a:r>
            <a:r>
              <a:rPr lang="ja-JP" altLang="en-US" sz="2400" smtClean="0">
                <a:solidFill>
                  <a:srgbClr val="0070C0"/>
                </a:solidFill>
              </a:rPr>
              <a:t>の代わりに</a:t>
            </a:r>
            <a:r>
              <a:rPr lang="en-US" altLang="ja-JP" sz="2400" smtClean="0">
                <a:solidFill>
                  <a:srgbClr val="0070C0"/>
                </a:solidFill>
              </a:rPr>
              <a:t>m</a:t>
            </a:r>
            <a:r>
              <a:rPr lang="ja-JP" altLang="en-US" sz="2400" smtClean="0">
                <a:solidFill>
                  <a:srgbClr val="0070C0"/>
                </a:solidFill>
              </a:rPr>
              <a:t>＋</a:t>
            </a:r>
            <a:r>
              <a:rPr lang="en-US" altLang="ja-JP" sz="2400" smtClean="0">
                <a:solidFill>
                  <a:srgbClr val="0070C0"/>
                </a:solidFill>
              </a:rPr>
              <a:t>n</a:t>
            </a:r>
            <a:r>
              <a:rPr lang="ja-JP" altLang="en-US" sz="2400" smtClean="0">
                <a:solidFill>
                  <a:srgbClr val="0070C0"/>
                </a:solidFill>
              </a:rPr>
              <a:t>を実装</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拡張可能：ここで、</a:t>
            </a:r>
            <a:r>
              <a:rPr lang="en-US" altLang="ja-JP" sz="2400" smtClean="0">
                <a:solidFill>
                  <a:srgbClr val="0070C0"/>
                </a:solidFill>
              </a:rPr>
              <a:t>STL</a:t>
            </a:r>
            <a:r>
              <a:rPr lang="ja-JP" altLang="en-US" sz="2400" smtClean="0">
                <a:solidFill>
                  <a:srgbClr val="0070C0"/>
                </a:solidFill>
              </a:rPr>
              <a:t>が日の目を見て以来、イテレータに動揺が走った</a:t>
            </a:r>
            <a:endParaRPr lang="en-US" altLang="ja-JP" sz="2400" smtClean="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solidFill>
                  <a:srgbClr val="0070C0"/>
                </a:solidFill>
              </a:rPr>
              <a:t>危険信号 </a:t>
            </a:r>
            <a:r>
              <a:rPr kumimoji="1" lang="en-US" altLang="ja-JP" smtClean="0">
                <a:solidFill>
                  <a:srgbClr val="0070C0"/>
                </a:solidFill>
              </a:rPr>
              <a:t>#1</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en-US" altLang="ja-JP" sz="2400" smtClean="0">
                <a:solidFill>
                  <a:srgbClr val="0070C0"/>
                </a:solidFill>
              </a:rPr>
              <a:t>2001</a:t>
            </a:r>
            <a:r>
              <a:rPr lang="ja-JP" altLang="en-US" sz="2400" smtClean="0">
                <a:solidFill>
                  <a:srgbClr val="0070C0"/>
                </a:solidFill>
              </a:rPr>
              <a:t>年頃に</a:t>
            </a:r>
            <a:r>
              <a:rPr lang="en-US" altLang="ja-JP" sz="2400" smtClean="0">
                <a:solidFill>
                  <a:srgbClr val="0070C0"/>
                </a:solidFill>
              </a:rPr>
              <a:t>C++ Users Journal</a:t>
            </a:r>
            <a:r>
              <a:rPr lang="ja-JP" altLang="en-US" sz="2400" smtClean="0">
                <a:solidFill>
                  <a:srgbClr val="0070C0"/>
                </a:solidFill>
              </a:rPr>
              <a:t>は広告キャンペーンを行った</a:t>
            </a:r>
            <a:endParaRPr lang="en-US" altLang="ja-JP" sz="2400" smtClean="0">
              <a:solidFill>
                <a:srgbClr val="0070C0"/>
              </a:solidFill>
            </a:endParaRPr>
          </a:p>
          <a:p>
            <a:pPr lvl="1"/>
            <a:r>
              <a:rPr lang="ja-JP" altLang="en-US" sz="2000" smtClean="0">
                <a:solidFill>
                  <a:srgbClr val="0070C0"/>
                </a:solidFill>
              </a:rPr>
              <a:t>「</a:t>
            </a:r>
            <a:r>
              <a:rPr lang="en-US" altLang="ja-JP" sz="2000" smtClean="0">
                <a:solidFill>
                  <a:srgbClr val="0070C0"/>
                </a:solidFill>
              </a:rPr>
              <a:t>CUJ</a:t>
            </a:r>
            <a:r>
              <a:rPr lang="ja-JP" altLang="en-US" sz="2000" smtClean="0">
                <a:solidFill>
                  <a:srgbClr val="0070C0"/>
                </a:solidFill>
              </a:rPr>
              <a:t>に記事を投稿してください！」</a:t>
            </a:r>
            <a:endParaRPr lang="en-US" altLang="ja-JP" sz="2000" smtClean="0">
              <a:solidFill>
                <a:srgbClr val="0070C0"/>
              </a:solidFill>
            </a:endParaRPr>
          </a:p>
          <a:p>
            <a:pPr lvl="1"/>
            <a:r>
              <a:rPr lang="ja-JP" altLang="en-US" sz="2000" smtClean="0">
                <a:solidFill>
                  <a:srgbClr val="0070C0"/>
                </a:solidFill>
              </a:rPr>
              <a:t>「英文学を専攻している必要はありません！</a:t>
            </a:r>
            <a:r>
              <a:rPr lang="en-US" altLang="ja-JP" sz="2000" smtClean="0">
                <a:solidFill>
                  <a:srgbClr val="0070C0"/>
                </a:solidFill>
              </a:rPr>
              <a:t/>
            </a:r>
            <a:br>
              <a:rPr lang="en-US" altLang="ja-JP" sz="2000" smtClean="0">
                <a:solidFill>
                  <a:srgbClr val="0070C0"/>
                </a:solidFill>
              </a:rPr>
            </a:br>
            <a:r>
              <a:rPr lang="ja-JP" altLang="en-US" sz="2000" smtClean="0">
                <a:solidFill>
                  <a:srgbClr val="0070C0"/>
                </a:solidFill>
              </a:rPr>
              <a:t>エディタで始めてください！」</a:t>
            </a:r>
            <a:endParaRPr lang="en-US" altLang="ja-JP" sz="2000" smtClean="0">
              <a:solidFill>
                <a:srgbClr val="0070C0"/>
              </a:solidFill>
            </a:endParaRPr>
          </a:p>
          <a:p>
            <a:pPr lvl="1"/>
            <a:r>
              <a:rPr lang="ja-JP" altLang="en-US" sz="2000" smtClean="0">
                <a:solidFill>
                  <a:srgbClr val="0070C0"/>
                </a:solidFill>
              </a:rPr>
              <a:t>「私たちはセキュリティ、ネットワーク技術、</a:t>
            </a:r>
            <a:r>
              <a:rPr lang="en-US" altLang="ja-JP" sz="2000" smtClean="0">
                <a:solidFill>
                  <a:srgbClr val="0070C0"/>
                </a:solidFill>
              </a:rPr>
              <a:t>C++</a:t>
            </a:r>
            <a:r>
              <a:rPr lang="ja-JP" altLang="en-US" sz="2000" smtClean="0">
                <a:solidFill>
                  <a:srgbClr val="0070C0"/>
                </a:solidFill>
              </a:rPr>
              <a:t>技術、その他の技術に興味があります！」</a:t>
            </a:r>
            <a:endParaRPr lang="en-US" altLang="ja-JP" sz="2000" smtClean="0">
              <a:solidFill>
                <a:srgbClr val="0070C0"/>
              </a:solidFill>
            </a:endParaRPr>
          </a:p>
          <a:p>
            <a:pPr lvl="1"/>
            <a:endParaRPr lang="en-US" altLang="ja-JP" sz="2000" smtClean="0">
              <a:solidFill>
                <a:srgbClr val="0070C0"/>
              </a:solidFill>
            </a:endParaRPr>
          </a:p>
          <a:p>
            <a:pPr lvl="1">
              <a:buNone/>
            </a:pPr>
            <a:r>
              <a:rPr lang="ja-JP" altLang="en-US" sz="2000" smtClean="0">
                <a:solidFill>
                  <a:srgbClr val="FF0000"/>
                </a:solidFill>
              </a:rPr>
              <a:t>注：まだ他のイテレータには興味がありませんでした</a:t>
            </a:r>
            <a:endParaRPr lang="en-US" altLang="ja-JP" sz="2000" smtClean="0">
              <a:solidFill>
                <a:srgbClr val="FF0000"/>
              </a:solidFill>
            </a:endParaRPr>
          </a:p>
          <a:p>
            <a:endParaRPr lang="en-US" altLang="ja-JP" sz="2400" smtClean="0">
              <a:solidFill>
                <a:srgbClr val="0070C0"/>
              </a:solidFill>
            </a:endParaRPr>
          </a:p>
          <a:p>
            <a:r>
              <a:rPr lang="ja-JP" altLang="en-US" sz="2400" smtClean="0">
                <a:solidFill>
                  <a:srgbClr val="0070C0"/>
                </a:solidFill>
              </a:rPr>
              <a:t>公開されたイテレータはどれくらい生き残った？</a:t>
            </a:r>
            <a:endParaRPr lang="en-US" altLang="ja-JP" sz="2400" smtClean="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solidFill>
                  <a:srgbClr val="0070C0"/>
                </a:solidFill>
              </a:rPr>
              <a:t>危険信号 </a:t>
            </a:r>
            <a:r>
              <a:rPr kumimoji="1" lang="en-US" altLang="ja-JP" smtClean="0">
                <a:solidFill>
                  <a:srgbClr val="0070C0"/>
                </a:solidFill>
              </a:rPr>
              <a:t>#2</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400" smtClean="0">
                <a:solidFill>
                  <a:srgbClr val="0070C0"/>
                </a:solidFill>
              </a:rPr>
              <a:t>およそ</a:t>
            </a:r>
            <a:r>
              <a:rPr lang="en-US" altLang="ja-JP" sz="2400" smtClean="0">
                <a:solidFill>
                  <a:srgbClr val="0070C0"/>
                </a:solidFill>
              </a:rPr>
              <a:t>1975</a:t>
            </a:r>
            <a:r>
              <a:rPr lang="ja-JP" altLang="en-US" sz="2400" smtClean="0">
                <a:solidFill>
                  <a:srgbClr val="0070C0"/>
                </a:solidFill>
              </a:rPr>
              <a:t>年のファイルコピー</a:t>
            </a:r>
            <a:endParaRPr lang="en-US" altLang="ja-JP" sz="2400" smtClean="0">
              <a:solidFill>
                <a:srgbClr val="0070C0"/>
              </a:solidFill>
            </a:endParaRPr>
          </a:p>
          <a:p>
            <a:endParaRPr lang="en-US" altLang="ja-JP" sz="2400" smtClean="0">
              <a:solidFill>
                <a:srgbClr val="0070C0"/>
              </a:solidFill>
            </a:endParaRPr>
          </a:p>
          <a:p>
            <a:pPr>
              <a:buNone/>
            </a:pPr>
            <a:r>
              <a:rPr lang="en-US" altLang="ja-JP" sz="1800" smtClean="0">
                <a:solidFill>
                  <a:srgbClr val="0000FF"/>
                </a:solidFill>
                <a:latin typeface="ＭＳ ゴシック" pitchFamily="49" charset="-128"/>
                <a:ea typeface="ＭＳ ゴシック" pitchFamily="49" charset="-128"/>
                <a:cs typeface="Courier New" pitchFamily="49" charset="0"/>
              </a:rPr>
              <a:t>#include </a:t>
            </a:r>
            <a:r>
              <a:rPr lang="en-US" altLang="ja-JP" sz="1800" smtClean="0">
                <a:latin typeface="ＭＳ ゴシック" pitchFamily="49" charset="-128"/>
                <a:ea typeface="ＭＳ ゴシック" pitchFamily="49" charset="-128"/>
                <a:cs typeface="Courier New" pitchFamily="49" charset="0"/>
              </a:rPr>
              <a:t>&lt;stdio.h&gt;</a:t>
            </a:r>
          </a:p>
          <a:p>
            <a:pPr>
              <a:buNone/>
            </a:pPr>
            <a:r>
              <a:rPr lang="en-US" altLang="ja-JP" sz="1800" smtClean="0">
                <a:solidFill>
                  <a:srgbClr val="0000FF"/>
                </a:solidFill>
                <a:latin typeface="ＭＳ ゴシック" pitchFamily="49" charset="-128"/>
                <a:ea typeface="ＭＳ ゴシック" pitchFamily="49" charset="-128"/>
                <a:cs typeface="Courier New" pitchFamily="49" charset="0"/>
              </a:rPr>
              <a:t>int</a:t>
            </a:r>
            <a:r>
              <a:rPr lang="en-US" altLang="ja-JP" sz="1800" smtClean="0">
                <a:latin typeface="ＭＳ ゴシック" pitchFamily="49" charset="-128"/>
                <a:ea typeface="ＭＳ ゴシック" pitchFamily="49" charset="-128"/>
                <a:cs typeface="Courier New" pitchFamily="49" charset="0"/>
              </a:rPr>
              <a:t> main() {</a:t>
            </a:r>
          </a:p>
          <a:p>
            <a:pPr>
              <a:buNone/>
            </a:pPr>
            <a:r>
              <a:rPr lang="en-US" altLang="ja-JP" sz="1800" smtClean="0">
                <a:latin typeface="ＭＳ ゴシック" pitchFamily="49" charset="-128"/>
                <a:ea typeface="ＭＳ ゴシック" pitchFamily="49" charset="-128"/>
                <a:cs typeface="Courier New" pitchFamily="49" charset="0"/>
              </a:rPr>
              <a:t>    </a:t>
            </a:r>
            <a:r>
              <a:rPr lang="en-US" altLang="ja-JP" sz="1800" smtClean="0">
                <a:solidFill>
                  <a:srgbClr val="0000FF"/>
                </a:solidFill>
                <a:latin typeface="ＭＳ ゴシック" pitchFamily="49" charset="-128"/>
                <a:ea typeface="ＭＳ ゴシック" pitchFamily="49" charset="-128"/>
                <a:cs typeface="Courier New" pitchFamily="49" charset="0"/>
              </a:rPr>
              <a:t>int</a:t>
            </a:r>
            <a:r>
              <a:rPr lang="en-US" altLang="ja-JP" sz="1800" smtClean="0">
                <a:latin typeface="ＭＳ ゴシック" pitchFamily="49" charset="-128"/>
                <a:ea typeface="ＭＳ ゴシック" pitchFamily="49" charset="-128"/>
                <a:cs typeface="Courier New" pitchFamily="49" charset="0"/>
              </a:rPr>
              <a:t> c;</a:t>
            </a:r>
          </a:p>
          <a:p>
            <a:pPr>
              <a:buNone/>
            </a:pPr>
            <a:r>
              <a:rPr lang="en-US" altLang="ja-JP" sz="1800" smtClean="0">
                <a:latin typeface="ＭＳ ゴシック" pitchFamily="49" charset="-128"/>
                <a:ea typeface="ＭＳ ゴシック" pitchFamily="49" charset="-128"/>
                <a:cs typeface="Courier New" pitchFamily="49" charset="0"/>
              </a:rPr>
              <a:t>    </a:t>
            </a:r>
            <a:r>
              <a:rPr lang="en-US" altLang="ja-JP" sz="1800" smtClean="0">
                <a:solidFill>
                  <a:srgbClr val="0000FF"/>
                </a:solidFill>
                <a:latin typeface="ＭＳ ゴシック" pitchFamily="49" charset="-128"/>
                <a:ea typeface="ＭＳ ゴシック" pitchFamily="49" charset="-128"/>
                <a:cs typeface="Courier New" pitchFamily="49" charset="0"/>
              </a:rPr>
              <a:t>while</a:t>
            </a:r>
            <a:r>
              <a:rPr lang="en-US" altLang="ja-JP" sz="1800" smtClean="0">
                <a:latin typeface="ＭＳ ゴシック" pitchFamily="49" charset="-128"/>
                <a:ea typeface="ＭＳ ゴシック" pitchFamily="49" charset="-128"/>
                <a:cs typeface="Courier New" pitchFamily="49" charset="0"/>
              </a:rPr>
              <a:t> ((c = getchar()) != EOF)</a:t>
            </a:r>
          </a:p>
          <a:p>
            <a:pPr>
              <a:buNone/>
            </a:pPr>
            <a:r>
              <a:rPr lang="en-US" altLang="ja-JP" sz="1800" smtClean="0">
                <a:latin typeface="ＭＳ ゴシック" pitchFamily="49" charset="-128"/>
                <a:ea typeface="ＭＳ ゴシック" pitchFamily="49" charset="-128"/>
                <a:cs typeface="Courier New" pitchFamily="49" charset="0"/>
              </a:rPr>
              <a:t>        putchar(c);</a:t>
            </a:r>
          </a:p>
          <a:p>
            <a:pPr>
              <a:buNone/>
            </a:pPr>
            <a:r>
              <a:rPr lang="en-US" altLang="ja-JP" sz="1800" smtClean="0">
                <a:latin typeface="ＭＳ ゴシック" pitchFamily="49" charset="-128"/>
                <a:ea typeface="ＭＳ ゴシック" pitchFamily="49" charset="-128"/>
                <a:cs typeface="Courier New" pitchFamily="49" charset="0"/>
              </a:rPr>
              <a:t>    </a:t>
            </a:r>
            <a:r>
              <a:rPr lang="en-US" altLang="ja-JP" sz="1800" smtClean="0">
                <a:solidFill>
                  <a:srgbClr val="0000FF"/>
                </a:solidFill>
                <a:latin typeface="ＭＳ ゴシック" pitchFamily="49" charset="-128"/>
                <a:ea typeface="ＭＳ ゴシック" pitchFamily="49" charset="-128"/>
                <a:cs typeface="Courier New" pitchFamily="49" charset="0"/>
              </a:rPr>
              <a:t>return</a:t>
            </a:r>
            <a:r>
              <a:rPr lang="en-US" altLang="ja-JP" sz="1800" smtClean="0">
                <a:latin typeface="ＭＳ ゴシック" pitchFamily="49" charset="-128"/>
                <a:ea typeface="ＭＳ ゴシック" pitchFamily="49" charset="-128"/>
                <a:cs typeface="Courier New" pitchFamily="49" charset="0"/>
              </a:rPr>
              <a:t> errno != 0;</a:t>
            </a:r>
          </a:p>
          <a:p>
            <a:pPr>
              <a:buNone/>
            </a:pPr>
            <a:r>
              <a:rPr lang="en-US" altLang="ja-JP" sz="1800" smtClean="0">
                <a:latin typeface="ＭＳ ゴシック" pitchFamily="49" charset="-128"/>
                <a:ea typeface="ＭＳ ゴシック" pitchFamily="49" charset="-128"/>
                <a:cs typeface="Courier New"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solidFill>
                  <a:srgbClr val="0070C0"/>
                </a:solidFill>
              </a:rPr>
              <a:t>危険信号 </a:t>
            </a:r>
            <a:r>
              <a:rPr kumimoji="1" lang="en-US" altLang="ja-JP" smtClean="0">
                <a:solidFill>
                  <a:srgbClr val="0070C0"/>
                </a:solidFill>
              </a:rPr>
              <a:t>#2</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fontScale="92500" lnSpcReduction="20000"/>
          </a:bodyPr>
          <a:lstStyle/>
          <a:p>
            <a:r>
              <a:rPr lang="en-US" altLang="ja-JP" sz="2400" smtClean="0">
                <a:solidFill>
                  <a:srgbClr val="0070C0"/>
                </a:solidFill>
              </a:rPr>
              <a:t>20</a:t>
            </a:r>
            <a:r>
              <a:rPr lang="ja-JP" altLang="en-US" sz="2400" smtClean="0">
                <a:solidFill>
                  <a:srgbClr val="0070C0"/>
                </a:solidFill>
              </a:rPr>
              <a:t>年ほど早送りして</a:t>
            </a:r>
            <a:r>
              <a:rPr lang="en-US" altLang="ja-JP" sz="2400" smtClean="0">
                <a:solidFill>
                  <a:srgbClr val="0070C0"/>
                </a:solidFill>
              </a:rPr>
              <a:t>…</a:t>
            </a:r>
          </a:p>
          <a:p>
            <a:pPr>
              <a:buNone/>
            </a:pPr>
            <a:endParaRPr lang="en-US" altLang="ja-JP" sz="2400" smtClean="0">
              <a:solidFill>
                <a:srgbClr val="0070C0"/>
              </a:solidFill>
            </a:endParaRPr>
          </a:p>
          <a:p>
            <a:pPr>
              <a:buNone/>
            </a:pPr>
            <a:r>
              <a:rPr lang="en-US" altLang="ja-JP" sz="2400" smtClean="0">
                <a:solidFill>
                  <a:srgbClr val="0000FF"/>
                </a:solidFill>
                <a:latin typeface="ＭＳ ゴシック" pitchFamily="49" charset="-128"/>
                <a:ea typeface="ＭＳ ゴシック" pitchFamily="49" charset="-128"/>
              </a:rPr>
              <a:t>#include </a:t>
            </a:r>
            <a:r>
              <a:rPr lang="en-US" altLang="ja-JP" sz="2400" smtClean="0">
                <a:latin typeface="ＭＳ ゴシック" pitchFamily="49" charset="-128"/>
                <a:ea typeface="ＭＳ ゴシック" pitchFamily="49" charset="-128"/>
              </a:rPr>
              <a:t>&lt;iostream&gt;</a:t>
            </a:r>
          </a:p>
          <a:p>
            <a:pPr>
              <a:buNone/>
            </a:pPr>
            <a:r>
              <a:rPr lang="en-US" altLang="ja-JP" sz="2400" smtClean="0">
                <a:solidFill>
                  <a:srgbClr val="0000FF"/>
                </a:solidFill>
                <a:latin typeface="ＭＳ ゴシック" pitchFamily="49" charset="-128"/>
                <a:ea typeface="ＭＳ ゴシック" pitchFamily="49" charset="-128"/>
              </a:rPr>
              <a:t>#include </a:t>
            </a:r>
            <a:r>
              <a:rPr lang="en-US" altLang="ja-JP" sz="2400" smtClean="0">
                <a:latin typeface="ＭＳ ゴシック" pitchFamily="49" charset="-128"/>
                <a:ea typeface="ＭＳ ゴシック" pitchFamily="49" charset="-128"/>
              </a:rPr>
              <a:t>&lt;algorithm&gt;</a:t>
            </a:r>
          </a:p>
          <a:p>
            <a:pPr>
              <a:buNone/>
            </a:pPr>
            <a:r>
              <a:rPr lang="en-US" altLang="ja-JP" sz="2400" smtClean="0">
                <a:solidFill>
                  <a:srgbClr val="0000FF"/>
                </a:solidFill>
                <a:latin typeface="ＭＳ ゴシック" pitchFamily="49" charset="-128"/>
                <a:ea typeface="ＭＳ ゴシック" pitchFamily="49" charset="-128"/>
              </a:rPr>
              <a:t>#include </a:t>
            </a:r>
            <a:r>
              <a:rPr lang="en-US" altLang="ja-JP" sz="2400" smtClean="0">
                <a:latin typeface="ＭＳ ゴシック" pitchFamily="49" charset="-128"/>
                <a:ea typeface="ＭＳ ゴシック" pitchFamily="49" charset="-128"/>
              </a:rPr>
              <a:t>&lt;iterator&gt;</a:t>
            </a:r>
          </a:p>
          <a:p>
            <a:pPr>
              <a:buNone/>
            </a:pPr>
            <a:r>
              <a:rPr lang="en-US" altLang="ja-JP" sz="2400" smtClean="0">
                <a:solidFill>
                  <a:srgbClr val="0000FF"/>
                </a:solidFill>
                <a:latin typeface="ＭＳ ゴシック" pitchFamily="49" charset="-128"/>
                <a:ea typeface="ＭＳ ゴシック" pitchFamily="49" charset="-128"/>
              </a:rPr>
              <a:t>#include </a:t>
            </a:r>
            <a:r>
              <a:rPr lang="en-US" altLang="ja-JP" sz="2400" smtClean="0">
                <a:latin typeface="ＭＳ ゴシック" pitchFamily="49" charset="-128"/>
                <a:ea typeface="ＭＳ ゴシック" pitchFamily="49" charset="-128"/>
              </a:rPr>
              <a:t>&lt;string&gt;</a:t>
            </a:r>
          </a:p>
          <a:p>
            <a:pPr>
              <a:buNone/>
            </a:pPr>
            <a:r>
              <a:rPr lang="en-US" altLang="ja-JP" sz="2400" smtClean="0">
                <a:solidFill>
                  <a:srgbClr val="0000FF"/>
                </a:solidFill>
                <a:latin typeface="ＭＳ ゴシック" pitchFamily="49" charset="-128"/>
                <a:ea typeface="ＭＳ ゴシック" pitchFamily="49" charset="-128"/>
              </a:rPr>
              <a:t>using namespace </a:t>
            </a:r>
            <a:r>
              <a:rPr lang="en-US" altLang="ja-JP" sz="2400" smtClean="0">
                <a:latin typeface="ＭＳ ゴシック" pitchFamily="49" charset="-128"/>
                <a:ea typeface="ＭＳ ゴシック" pitchFamily="49" charset="-128"/>
              </a:rPr>
              <a:t>std;</a:t>
            </a:r>
          </a:p>
          <a:p>
            <a:pPr>
              <a:buNone/>
            </a:pPr>
            <a:endParaRPr lang="en-US" altLang="ja-JP" sz="2400" smtClean="0">
              <a:latin typeface="ＭＳ ゴシック" pitchFamily="49" charset="-128"/>
              <a:ea typeface="ＭＳ ゴシック" pitchFamily="49" charset="-128"/>
            </a:endParaRPr>
          </a:p>
          <a:p>
            <a:pPr>
              <a:buNone/>
            </a:pPr>
            <a:r>
              <a:rPr lang="en-US" altLang="ja-JP" sz="2400" smtClean="0">
                <a:solidFill>
                  <a:srgbClr val="0000FF"/>
                </a:solidFill>
                <a:latin typeface="ＭＳ ゴシック" pitchFamily="49" charset="-128"/>
                <a:ea typeface="ＭＳ ゴシック" pitchFamily="49" charset="-128"/>
              </a:rPr>
              <a:t>int</a:t>
            </a:r>
            <a:r>
              <a:rPr lang="en-US" altLang="ja-JP" sz="2400" smtClean="0">
                <a:latin typeface="ＭＳ ゴシック" pitchFamily="49" charset="-128"/>
                <a:ea typeface="ＭＳ ゴシック" pitchFamily="49" charset="-128"/>
              </a:rPr>
              <a:t> main() {</a:t>
            </a:r>
          </a:p>
          <a:p>
            <a:pPr>
              <a:buNone/>
            </a:pPr>
            <a:r>
              <a:rPr lang="en-US" altLang="ja-JP" sz="2400" smtClean="0">
                <a:latin typeface="ＭＳ ゴシック" pitchFamily="49" charset="-128"/>
                <a:ea typeface="ＭＳ ゴシック" pitchFamily="49" charset="-128"/>
              </a:rPr>
              <a:t>    copy(istream_iterator&lt;string&gt;(cin),</a:t>
            </a:r>
          </a:p>
          <a:p>
            <a:pPr>
              <a:buNone/>
            </a:pPr>
            <a:r>
              <a:rPr lang="en-US" altLang="ja-JP" sz="2400" smtClean="0">
                <a:latin typeface="ＭＳ ゴシック" pitchFamily="49" charset="-128"/>
                <a:ea typeface="ＭＳ ゴシック" pitchFamily="49" charset="-128"/>
              </a:rPr>
              <a:t>       istream_iterator&lt;string&gt;(),</a:t>
            </a:r>
          </a:p>
          <a:p>
            <a:pPr>
              <a:buNone/>
            </a:pPr>
            <a:r>
              <a:rPr lang="en-US" altLang="ja-JP" sz="2400" smtClean="0">
                <a:latin typeface="ＭＳ ゴシック" pitchFamily="49" charset="-128"/>
                <a:ea typeface="ＭＳ ゴシック" pitchFamily="49" charset="-128"/>
              </a:rPr>
              <a:t>       ostream_iterator&lt;string&gt;(cout,"\n"));</a:t>
            </a:r>
          </a:p>
          <a:p>
            <a:pPr>
              <a:buNone/>
            </a:pPr>
            <a:r>
              <a:rPr lang="en-US" altLang="ja-JP" sz="2400" smtClean="0">
                <a:latin typeface="ＭＳ ゴシック" pitchFamily="49" charset="-128"/>
                <a:ea typeface="ＭＳ ゴシック" pitchFamily="49" charset="-128"/>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テキスト ボックス 21"/>
          <p:cNvSpPr txBox="1"/>
          <p:nvPr/>
        </p:nvSpPr>
        <p:spPr>
          <a:xfrm>
            <a:off x="857224" y="3071810"/>
            <a:ext cx="7000924" cy="584775"/>
          </a:xfrm>
          <a:prstGeom prst="rect">
            <a:avLst/>
          </a:prstGeom>
          <a:noFill/>
        </p:spPr>
        <p:txBody>
          <a:bodyPr wrap="square" rtlCol="0">
            <a:spAutoFit/>
          </a:bodyPr>
          <a:lstStyle/>
          <a:p>
            <a:pPr algn="ctr"/>
            <a:r>
              <a:rPr kumimoji="1" lang="en-US" altLang="ja-JP" sz="3200" smtClean="0">
                <a:solidFill>
                  <a:srgbClr val="0070C0"/>
                </a:solidFill>
              </a:rPr>
              <a:t>(main</a:t>
            </a:r>
            <a:r>
              <a:rPr kumimoji="1" lang="ja-JP" altLang="en-US" sz="3200" smtClean="0">
                <a:solidFill>
                  <a:srgbClr val="0070C0"/>
                </a:solidFill>
              </a:rPr>
              <a:t>の中に</a:t>
            </a:r>
            <a:r>
              <a:rPr kumimoji="1" lang="en-US" altLang="ja-JP" sz="3200" smtClean="0">
                <a:solidFill>
                  <a:srgbClr val="0070C0"/>
                </a:solidFill>
              </a:rPr>
              <a:t>try/catch</a:t>
            </a:r>
            <a:r>
              <a:rPr kumimoji="1" lang="ja-JP" altLang="en-US" sz="3200" smtClean="0">
                <a:solidFill>
                  <a:srgbClr val="0070C0"/>
                </a:solidFill>
              </a:rPr>
              <a:t>を書くのを忘れた</a:t>
            </a:r>
            <a:r>
              <a:rPr kumimoji="1" lang="en-US" altLang="ja-JP" sz="3200" smtClean="0">
                <a:solidFill>
                  <a:srgbClr val="0070C0"/>
                </a:solidFill>
              </a:rPr>
              <a:t>)</a:t>
            </a:r>
            <a:endParaRPr kumimoji="1" lang="ja-JP" altLang="en-US" sz="3200">
              <a:solidFill>
                <a:srgbClr val="0070C0"/>
              </a:solidFill>
            </a:endParaRPr>
          </a:p>
        </p:txBody>
      </p:sp>
      <p:sp>
        <p:nvSpPr>
          <p:cNvPr id="10" name="正方形/長方形 9"/>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テキスト ボックス 21"/>
          <p:cNvSpPr txBox="1"/>
          <p:nvPr/>
        </p:nvSpPr>
        <p:spPr>
          <a:xfrm>
            <a:off x="857224" y="3071810"/>
            <a:ext cx="7000924" cy="584775"/>
          </a:xfrm>
          <a:prstGeom prst="rect">
            <a:avLst/>
          </a:prstGeom>
          <a:noFill/>
        </p:spPr>
        <p:txBody>
          <a:bodyPr wrap="square" rtlCol="0">
            <a:spAutoFit/>
          </a:bodyPr>
          <a:lstStyle/>
          <a:p>
            <a:pPr algn="ctr"/>
            <a:r>
              <a:rPr kumimoji="1" lang="en-US" altLang="ja-JP" sz="3200" smtClean="0">
                <a:solidFill>
                  <a:srgbClr val="0070C0"/>
                </a:solidFill>
              </a:rPr>
              <a:t>(</a:t>
            </a:r>
            <a:r>
              <a:rPr kumimoji="1" lang="ja-JP" altLang="en-US" sz="3200" smtClean="0">
                <a:solidFill>
                  <a:srgbClr val="0070C0"/>
                </a:solidFill>
              </a:rPr>
              <a:t>何かどこか、</a:t>
            </a:r>
            <a:r>
              <a:rPr lang="ja-JP" altLang="en-US" sz="3200" smtClean="0">
                <a:solidFill>
                  <a:srgbClr val="0070C0"/>
                </a:solidFill>
              </a:rPr>
              <a:t>逆にひどくなってしまった</a:t>
            </a:r>
            <a:r>
              <a:rPr kumimoji="1" lang="en-US" altLang="ja-JP" sz="3200" smtClean="0">
                <a:solidFill>
                  <a:srgbClr val="0070C0"/>
                </a:solidFill>
              </a:rPr>
              <a:t>)</a:t>
            </a:r>
            <a:endParaRPr kumimoji="1" lang="ja-JP" altLang="en-US" sz="3200">
              <a:solidFill>
                <a:srgbClr val="0070C0"/>
              </a:solidFill>
            </a:endParaRPr>
          </a:p>
        </p:txBody>
      </p:sp>
      <p:sp>
        <p:nvSpPr>
          <p:cNvPr id="10" name="正方形/長方形 9"/>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solidFill>
                  <a:srgbClr val="0070C0"/>
                </a:solidFill>
              </a:rPr>
              <a:t>危険信号 </a:t>
            </a:r>
            <a:r>
              <a:rPr kumimoji="1" lang="en-US" altLang="ja-JP" smtClean="0">
                <a:solidFill>
                  <a:srgbClr val="0070C0"/>
                </a:solidFill>
              </a:rPr>
              <a:t>#3</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lnSpcReduction="10000"/>
          </a:bodyPr>
          <a:lstStyle/>
          <a:p>
            <a:r>
              <a:rPr lang="ja-JP" altLang="en-US" sz="2400" smtClean="0">
                <a:solidFill>
                  <a:srgbClr val="0070C0"/>
                </a:solidFill>
              </a:rPr>
              <a:t>イテレータは定義するのが非常に難しい</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かさばった実装と多くの了解事項</a:t>
            </a:r>
            <a:r>
              <a:rPr lang="en-US" altLang="ja-JP" sz="2400" smtClean="0">
                <a:solidFill>
                  <a:srgbClr val="0070C0"/>
                </a:solidFill>
              </a:rPr>
              <a:t>(gotcha)</a:t>
            </a:r>
          </a:p>
          <a:p>
            <a:endParaRPr lang="en-US" altLang="ja-JP" sz="2400" smtClean="0">
              <a:solidFill>
                <a:srgbClr val="0070C0"/>
              </a:solidFill>
            </a:endParaRPr>
          </a:p>
          <a:p>
            <a:r>
              <a:rPr lang="en-US" altLang="ja-JP" sz="2400" smtClean="0">
                <a:solidFill>
                  <a:srgbClr val="0070C0"/>
                </a:solidFill>
              </a:rPr>
              <a:t>Boost</a:t>
            </a:r>
            <a:r>
              <a:rPr lang="ja-JP" altLang="en-US" sz="2400" smtClean="0">
                <a:solidFill>
                  <a:srgbClr val="0070C0"/>
                </a:solidFill>
              </a:rPr>
              <a:t>はイテレータの定義を支援する完全なライブラリを含んでいる</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本質的なプリミティブは</a:t>
            </a:r>
            <a:r>
              <a:rPr lang="en-US" altLang="ja-JP" sz="2400" smtClean="0">
                <a:solidFill>
                  <a:srgbClr val="0070C0"/>
                </a:solidFill>
              </a:rPr>
              <a:t>…3</a:t>
            </a:r>
            <a:r>
              <a:rPr lang="ja-JP" altLang="en-US" sz="2400" smtClean="0">
                <a:solidFill>
                  <a:srgbClr val="0070C0"/>
                </a:solidFill>
              </a:rPr>
              <a:t>つ？</a:t>
            </a:r>
            <a:endParaRPr lang="en-US" altLang="ja-JP" sz="2400" smtClean="0">
              <a:solidFill>
                <a:srgbClr val="0070C0"/>
              </a:solidFill>
            </a:endParaRPr>
          </a:p>
          <a:p>
            <a:pPr lvl="1"/>
            <a:r>
              <a:rPr lang="ja-JP" altLang="en-US" sz="2000" smtClean="0">
                <a:solidFill>
                  <a:srgbClr val="0070C0"/>
                </a:solidFill>
              </a:rPr>
              <a:t>終了</a:t>
            </a:r>
            <a:r>
              <a:rPr lang="en-US" altLang="ja-JP" sz="2000" smtClean="0">
                <a:solidFill>
                  <a:srgbClr val="0070C0"/>
                </a:solidFill>
              </a:rPr>
              <a:t>(At end)</a:t>
            </a:r>
          </a:p>
          <a:p>
            <a:pPr lvl="1"/>
            <a:r>
              <a:rPr lang="ja-JP" altLang="en-US" sz="2000" smtClean="0">
                <a:solidFill>
                  <a:srgbClr val="0070C0"/>
                </a:solidFill>
              </a:rPr>
              <a:t>アクセス</a:t>
            </a:r>
            <a:r>
              <a:rPr lang="en-US" altLang="ja-JP" sz="2000" smtClean="0">
                <a:solidFill>
                  <a:srgbClr val="0070C0"/>
                </a:solidFill>
              </a:rPr>
              <a:t>(Access)</a:t>
            </a:r>
          </a:p>
          <a:p>
            <a:pPr lvl="1"/>
            <a:r>
              <a:rPr lang="ja-JP" altLang="en-US" sz="2000" smtClean="0">
                <a:solidFill>
                  <a:srgbClr val="0070C0"/>
                </a:solidFill>
              </a:rPr>
              <a:t>衝突</a:t>
            </a:r>
            <a:r>
              <a:rPr lang="en-US" altLang="ja-JP" sz="2000" smtClean="0">
                <a:solidFill>
                  <a:srgbClr val="0070C0"/>
                </a:solidFill>
              </a:rPr>
              <a:t>(Bump)</a:t>
            </a:r>
          </a:p>
          <a:p>
            <a:endParaRPr lang="en-US" altLang="ja-JP" sz="2400" smtClean="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u="sng" smtClean="0">
                <a:solidFill>
                  <a:srgbClr val="0070C0"/>
                </a:solidFill>
              </a:rPr>
              <a:t>This Talk</a:t>
            </a:r>
            <a:endParaRPr kumimoji="1" lang="ja-JP" altLang="en-US" u="sng">
              <a:solidFill>
                <a:srgbClr val="0070C0"/>
              </a:solidFill>
            </a:endParaRPr>
          </a:p>
        </p:txBody>
      </p:sp>
      <p:sp>
        <p:nvSpPr>
          <p:cNvPr id="3" name="コンテンツ プレースホルダ 2"/>
          <p:cNvSpPr>
            <a:spLocks noGrp="1"/>
          </p:cNvSpPr>
          <p:nvPr>
            <p:ph idx="1"/>
          </p:nvPr>
        </p:nvSpPr>
        <p:spPr/>
        <p:txBody>
          <a:bodyPr/>
          <a:lstStyle/>
          <a:p>
            <a:r>
              <a:rPr kumimoji="1" lang="en-US" altLang="ja-JP" smtClean="0">
                <a:solidFill>
                  <a:srgbClr val="0070C0"/>
                </a:solidFill>
              </a:rPr>
              <a:t>The STL</a:t>
            </a:r>
            <a:endParaRPr lang="en-US" altLang="ja-JP">
              <a:solidFill>
                <a:srgbClr val="0070C0"/>
              </a:solidFill>
            </a:endParaRPr>
          </a:p>
          <a:p>
            <a:r>
              <a:rPr kumimoji="1" lang="en-US" altLang="ja-JP" smtClean="0">
                <a:solidFill>
                  <a:srgbClr val="0070C0"/>
                </a:solidFill>
              </a:rPr>
              <a:t>Iterators</a:t>
            </a:r>
            <a:endParaRPr lang="en-US" altLang="ja-JP">
              <a:solidFill>
                <a:srgbClr val="0070C0"/>
              </a:solidFill>
            </a:endParaRPr>
          </a:p>
          <a:p>
            <a:r>
              <a:rPr kumimoji="1" lang="en-US" altLang="ja-JP" smtClean="0">
                <a:solidFill>
                  <a:srgbClr val="0070C0"/>
                </a:solidFill>
              </a:rPr>
              <a:t>Range-based design</a:t>
            </a:r>
          </a:p>
          <a:p>
            <a:r>
              <a:rPr lang="en-US" altLang="ja-JP" smtClean="0">
                <a:solidFill>
                  <a:srgbClr val="0070C0"/>
                </a:solidFill>
              </a:rPr>
              <a:t>Conclusions</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solidFill>
                  <a:srgbClr val="0070C0"/>
                </a:solidFill>
              </a:rPr>
              <a:t>危険信号 </a:t>
            </a:r>
            <a:r>
              <a:rPr kumimoji="1" lang="en-US" altLang="ja-JP" smtClean="0">
                <a:solidFill>
                  <a:srgbClr val="0070C0"/>
                </a:solidFill>
              </a:rPr>
              <a:t>#4</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400" smtClean="0">
                <a:solidFill>
                  <a:srgbClr val="0070C0"/>
                </a:solidFill>
              </a:rPr>
              <a:t>イテレータはポインタの構文とセマンティクスを使用する</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勝利／敗北のポインタとの統合</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しかし、これはイテレーションの方法を制限する</a:t>
            </a:r>
            <a:endParaRPr lang="en-US" altLang="ja-JP" sz="2400" smtClean="0">
              <a:solidFill>
                <a:srgbClr val="0070C0"/>
              </a:solidFill>
            </a:endParaRPr>
          </a:p>
          <a:p>
            <a:pPr lvl="1"/>
            <a:r>
              <a:rPr lang="ja-JP" altLang="en-US" sz="2000" smtClean="0">
                <a:solidFill>
                  <a:srgbClr val="0070C0"/>
                </a:solidFill>
              </a:rPr>
              <a:t>パラメータを持った</a:t>
            </a:r>
            <a:r>
              <a:rPr lang="en-US" altLang="ja-JP" sz="2000" smtClean="0">
                <a:solidFill>
                  <a:srgbClr val="0070C0"/>
                </a:solidFill>
              </a:rPr>
              <a:t>++</a:t>
            </a:r>
            <a:r>
              <a:rPr lang="ja-JP" altLang="en-US" sz="2000" smtClean="0">
                <a:solidFill>
                  <a:srgbClr val="0070C0"/>
                </a:solidFill>
              </a:rPr>
              <a:t>が必要なので、深いツリーを歩かせることができない</a:t>
            </a:r>
            <a:endParaRPr lang="en-US" altLang="ja-JP" sz="2000" smtClean="0">
              <a:solidFill>
                <a:srgbClr val="0070C0"/>
              </a:solidFill>
            </a:endParaRPr>
          </a:p>
          <a:p>
            <a:pPr lvl="1"/>
            <a:endParaRPr lang="en-US" altLang="ja-JP" sz="2000" smtClean="0">
              <a:solidFill>
                <a:srgbClr val="0070C0"/>
              </a:solidFill>
            </a:endParaRPr>
          </a:p>
          <a:p>
            <a:pPr lvl="1"/>
            <a:r>
              <a:rPr lang="en-US" altLang="ja-JP" sz="2000" smtClean="0">
                <a:solidFill>
                  <a:srgbClr val="0070C0"/>
                </a:solidFill>
              </a:rPr>
              <a:t>OutputIterator</a:t>
            </a:r>
            <a:r>
              <a:rPr lang="ja-JP" altLang="en-US" sz="2000" smtClean="0">
                <a:solidFill>
                  <a:srgbClr val="0070C0"/>
                </a:solidFill>
              </a:rPr>
              <a:t>はひとつの型しか受け取ることができない：</a:t>
            </a:r>
            <a:r>
              <a:rPr lang="en-US" altLang="ja-JP" sz="2000" smtClean="0">
                <a:solidFill>
                  <a:srgbClr val="0070C0"/>
                </a:solidFill>
              </a:rPr>
              <a:t/>
            </a:r>
            <a:br>
              <a:rPr lang="en-US" altLang="ja-JP" sz="2000" smtClean="0">
                <a:solidFill>
                  <a:srgbClr val="0070C0"/>
                </a:solidFill>
              </a:rPr>
            </a:br>
            <a:r>
              <a:rPr lang="ja-JP" altLang="en-US" sz="2000" smtClean="0">
                <a:solidFill>
                  <a:srgbClr val="0070C0"/>
                </a:solidFill>
              </a:rPr>
              <a:t>それらは全て同じ場所へ行くが、</a:t>
            </a:r>
            <a:r>
              <a:rPr lang="en-US" altLang="ja-JP" sz="2000" smtClean="0">
                <a:solidFill>
                  <a:srgbClr val="0070C0"/>
                </a:solidFill>
              </a:rPr>
              <a:t>output_iterator</a:t>
            </a:r>
            <a:r>
              <a:rPr lang="ja-JP" altLang="en-US" sz="2000" smtClean="0">
                <a:solidFill>
                  <a:srgbClr val="0070C0"/>
                </a:solidFill>
              </a:rPr>
              <a:t>は出力するそれぞれの型でパラメータ化されなければならない</a:t>
            </a:r>
            <a:endParaRPr lang="en-US" altLang="ja-JP" sz="2000" smtClean="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solidFill>
                  <a:srgbClr val="0070C0"/>
                </a:solidFill>
              </a:rPr>
              <a:t>最終的な命取り</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400" smtClean="0">
                <a:solidFill>
                  <a:srgbClr val="0070C0"/>
                </a:solidFill>
              </a:rPr>
              <a:t>全てのイテレータプリミティブは基本的に安全ではない</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ほとんどのイテレータは、与えられたイテレータのために</a:t>
            </a:r>
            <a:endParaRPr lang="en-US" altLang="ja-JP" sz="2400" smtClean="0">
              <a:solidFill>
                <a:srgbClr val="0070C0"/>
              </a:solidFill>
            </a:endParaRPr>
          </a:p>
          <a:p>
            <a:pPr lvl="1"/>
            <a:r>
              <a:rPr lang="ja-JP" altLang="en-US" sz="1800" smtClean="0">
                <a:solidFill>
                  <a:srgbClr val="0070C0"/>
                </a:solidFill>
              </a:rPr>
              <a:t>比較できるかどうかを記述することができない</a:t>
            </a:r>
            <a:endParaRPr lang="en-US" altLang="ja-JP" sz="1800" smtClean="0">
              <a:solidFill>
                <a:srgbClr val="0070C0"/>
              </a:solidFill>
            </a:endParaRPr>
          </a:p>
          <a:p>
            <a:pPr lvl="1"/>
            <a:r>
              <a:rPr lang="ja-JP" altLang="en-US" sz="1800" smtClean="0">
                <a:solidFill>
                  <a:srgbClr val="0070C0"/>
                </a:solidFill>
              </a:rPr>
              <a:t>インクリメントできるかどうかを記述することができない</a:t>
            </a:r>
            <a:endParaRPr lang="en-US" altLang="ja-JP" sz="1800" smtClean="0">
              <a:solidFill>
                <a:srgbClr val="0070C0"/>
              </a:solidFill>
            </a:endParaRPr>
          </a:p>
          <a:p>
            <a:pPr lvl="1"/>
            <a:r>
              <a:rPr lang="ja-JP" altLang="en-US" sz="1800" smtClean="0">
                <a:solidFill>
                  <a:srgbClr val="0070C0"/>
                </a:solidFill>
              </a:rPr>
              <a:t>間接参照できるかどうかを記述することができない</a:t>
            </a:r>
            <a:endParaRPr lang="en-US" altLang="ja-JP" sz="1800" smtClean="0">
              <a:solidFill>
                <a:srgbClr val="0070C0"/>
              </a:solidFill>
            </a:endParaRPr>
          </a:p>
          <a:p>
            <a:endParaRPr lang="en-US" altLang="ja-JP" sz="2400" smtClean="0">
              <a:solidFill>
                <a:srgbClr val="0070C0"/>
              </a:solidFill>
            </a:endParaRPr>
          </a:p>
          <a:p>
            <a:r>
              <a:rPr lang="ja-JP" altLang="en-US" sz="2400" smtClean="0">
                <a:solidFill>
                  <a:srgbClr val="0070C0"/>
                </a:solidFill>
              </a:rPr>
              <a:t>安全なイテレータを書くことができる</a:t>
            </a:r>
            <a:endParaRPr lang="en-US" altLang="ja-JP" sz="2400" smtClean="0">
              <a:solidFill>
                <a:srgbClr val="0070C0"/>
              </a:solidFill>
            </a:endParaRPr>
          </a:p>
          <a:p>
            <a:pPr lvl="1"/>
            <a:r>
              <a:rPr lang="ja-JP" altLang="en-US" sz="2000" smtClean="0">
                <a:solidFill>
                  <a:srgbClr val="0070C0"/>
                </a:solidFill>
              </a:rPr>
              <a:t>高いサイズ</a:t>
            </a:r>
            <a:r>
              <a:rPr lang="en-US" altLang="ja-JP" sz="2000" smtClean="0">
                <a:solidFill>
                  <a:srgbClr val="0070C0"/>
                </a:solidFill>
              </a:rPr>
              <a:t>+</a:t>
            </a:r>
            <a:r>
              <a:rPr lang="ja-JP" altLang="en-US" sz="2000" smtClean="0">
                <a:solidFill>
                  <a:srgbClr val="0070C0"/>
                </a:solidFill>
              </a:rPr>
              <a:t>速度のコストで</a:t>
            </a:r>
            <a:endParaRPr lang="en-US" altLang="ja-JP" sz="2000" smtClean="0">
              <a:solidFill>
                <a:srgbClr val="0070C0"/>
              </a:solidFill>
            </a:endParaRPr>
          </a:p>
          <a:p>
            <a:pPr lvl="1"/>
            <a:r>
              <a:rPr lang="ja-JP" altLang="en-US" sz="2000" smtClean="0">
                <a:solidFill>
                  <a:srgbClr val="0070C0"/>
                </a:solidFill>
              </a:rPr>
              <a:t>たいていは、設計をカットできなかったというよい議論</a:t>
            </a:r>
            <a:r>
              <a:rPr lang="en-US" altLang="ja-JP" sz="2000" smtClean="0">
                <a:solidFill>
                  <a:srgbClr val="0070C0"/>
                </a:solidFill>
              </a:rPr>
              <a:t/>
            </a:r>
            <a:br>
              <a:rPr lang="en-US" altLang="ja-JP" sz="2000" smtClean="0">
                <a:solidFill>
                  <a:srgbClr val="0070C0"/>
                </a:solidFill>
              </a:rPr>
            </a:br>
            <a:r>
              <a:rPr lang="en-US" altLang="ja-JP" sz="2000" smtClean="0">
                <a:solidFill>
                  <a:srgbClr val="0070C0"/>
                </a:solidFill>
              </a:rPr>
              <a:t>(</a:t>
            </a:r>
            <a:r>
              <a:rPr lang="ja-JP" altLang="en-US" sz="2000" smtClean="0">
                <a:solidFill>
                  <a:srgbClr val="0070C0"/>
                </a:solidFill>
              </a:rPr>
              <a:t>訳注：かなり怪しい訳</a:t>
            </a:r>
            <a:r>
              <a:rPr lang="en-US" altLang="ja-JP" sz="2000" smtClean="0">
                <a:solidFill>
                  <a:srgbClr val="0070C0"/>
                </a:solidFill>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7" name="直線コネクタ 16"/>
          <p:cNvCxnSpPr/>
          <p:nvPr/>
        </p:nvCxnSpPr>
        <p:spPr>
          <a:xfrm rot="5400000">
            <a:off x="6858810" y="4356900"/>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428728" y="2285992"/>
            <a:ext cx="5572164" cy="2071702"/>
          </a:xfrm>
          <a:prstGeom prst="rect">
            <a:avLst/>
          </a:prstGeom>
          <a:solidFill>
            <a:schemeClr val="bg1"/>
          </a:solidFill>
          <a:ln w="63500">
            <a:solidFill>
              <a:schemeClr val="accent1">
                <a:shade val="50000"/>
                <a:alpha val="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rot="5400000">
            <a:off x="1286646" y="4356900"/>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285852" y="4357694"/>
            <a:ext cx="5857916"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285852" y="2285992"/>
            <a:ext cx="5857916"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rot="5400000">
            <a:off x="1286646" y="2285198"/>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rot="5400000">
            <a:off x="6858810" y="2285198"/>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1428728" y="3071810"/>
            <a:ext cx="5572164" cy="584775"/>
          </a:xfrm>
          <a:prstGeom prst="rect">
            <a:avLst/>
          </a:prstGeom>
          <a:noFill/>
        </p:spPr>
        <p:txBody>
          <a:bodyPr wrap="square" rtlCol="0">
            <a:spAutoFit/>
          </a:bodyPr>
          <a:lstStyle/>
          <a:p>
            <a:pPr algn="ctr"/>
            <a:r>
              <a:rPr kumimoji="1" lang="en-US" altLang="ja-JP" sz="3200" smtClean="0">
                <a:solidFill>
                  <a:srgbClr val="0070C0"/>
                </a:solidFill>
              </a:rPr>
              <a:t>Range</a:t>
            </a:r>
            <a:endParaRPr kumimoji="1" lang="ja-JP" altLang="en-US" sz="3200">
              <a:solidFill>
                <a:srgbClr val="0070C0"/>
              </a:solidFill>
            </a:endParaRPr>
          </a:p>
        </p:txBody>
      </p:sp>
      <p:sp>
        <p:nvSpPr>
          <p:cNvPr id="10" name="正方形/長方形 9"/>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smtClean="0">
                <a:solidFill>
                  <a:srgbClr val="0070C0"/>
                </a:solidFill>
              </a:rPr>
              <a:t>Enter Range</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400" smtClean="0">
                <a:solidFill>
                  <a:srgbClr val="0070C0"/>
                </a:solidFill>
              </a:rPr>
              <a:t>これらの不便さを部分的に回避するため、</a:t>
            </a:r>
            <a:r>
              <a:rPr lang="en-US" altLang="ja-JP" sz="2400" smtClean="0">
                <a:solidFill>
                  <a:srgbClr val="0070C0"/>
                </a:solidFill>
              </a:rPr>
              <a:t/>
            </a:r>
            <a:br>
              <a:rPr lang="en-US" altLang="ja-JP" sz="2400" smtClean="0">
                <a:solidFill>
                  <a:srgbClr val="0070C0"/>
                </a:solidFill>
              </a:rPr>
            </a:br>
            <a:r>
              <a:rPr lang="en-US" altLang="ja-JP" sz="2400" smtClean="0">
                <a:solidFill>
                  <a:srgbClr val="0070C0"/>
                </a:solidFill>
              </a:rPr>
              <a:t>Range</a:t>
            </a:r>
            <a:r>
              <a:rPr lang="ja-JP" altLang="en-US" sz="2400" smtClean="0">
                <a:solidFill>
                  <a:srgbClr val="0070C0"/>
                </a:solidFill>
              </a:rPr>
              <a:t>が定義された</a:t>
            </a:r>
            <a:endParaRPr lang="en-US" altLang="ja-JP" sz="2400" smtClean="0">
              <a:solidFill>
                <a:srgbClr val="0070C0"/>
              </a:solidFill>
            </a:endParaRPr>
          </a:p>
          <a:p>
            <a:endParaRPr lang="en-US" altLang="ja-JP" sz="2400" smtClean="0">
              <a:solidFill>
                <a:srgbClr val="0070C0"/>
              </a:solidFill>
            </a:endParaRPr>
          </a:p>
          <a:p>
            <a:r>
              <a:rPr lang="en-US" altLang="ja-JP" sz="2400" smtClean="0">
                <a:solidFill>
                  <a:srgbClr val="0070C0"/>
                </a:solidFill>
              </a:rPr>
              <a:t>Range</a:t>
            </a:r>
            <a:r>
              <a:rPr lang="ja-JP" altLang="en-US" sz="2400" smtClean="0">
                <a:solidFill>
                  <a:srgbClr val="0070C0"/>
                </a:solidFill>
              </a:rPr>
              <a:t>は、</a:t>
            </a:r>
            <a:r>
              <a:rPr lang="en-US" altLang="ja-JP" sz="2400" smtClean="0">
                <a:solidFill>
                  <a:srgbClr val="0070C0"/>
                </a:solidFill>
              </a:rPr>
              <a:t>begin/end</a:t>
            </a:r>
            <a:r>
              <a:rPr lang="ja-JP" altLang="en-US" sz="2400" smtClean="0">
                <a:solidFill>
                  <a:srgbClr val="0070C0"/>
                </a:solidFill>
              </a:rPr>
              <a:t>イテレータの組をパックしたもの</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そのため、</a:t>
            </a:r>
            <a:r>
              <a:rPr lang="en-US" altLang="ja-JP" sz="2400" smtClean="0">
                <a:solidFill>
                  <a:srgbClr val="0070C0"/>
                </a:solidFill>
              </a:rPr>
              <a:t>Range</a:t>
            </a:r>
            <a:r>
              <a:rPr lang="ja-JP" altLang="en-US" sz="2400" smtClean="0">
                <a:solidFill>
                  <a:srgbClr val="0070C0"/>
                </a:solidFill>
              </a:rPr>
              <a:t>はより高レベルの</a:t>
            </a:r>
            <a:r>
              <a:rPr lang="en-US" altLang="ja-JP" sz="2400" smtClean="0">
                <a:solidFill>
                  <a:srgbClr val="0070C0"/>
                </a:solidFill>
              </a:rPr>
              <a:t>checkable invariant(</a:t>
            </a:r>
            <a:r>
              <a:rPr lang="ja-JP" altLang="en-US" sz="2400" smtClean="0">
                <a:solidFill>
                  <a:srgbClr val="0070C0"/>
                </a:solidFill>
              </a:rPr>
              <a:t>訳注：チェック可能な不変式？</a:t>
            </a:r>
            <a:r>
              <a:rPr lang="en-US" altLang="ja-JP" sz="2400" smtClean="0">
                <a:solidFill>
                  <a:srgbClr val="0070C0"/>
                </a:solidFill>
              </a:rPr>
              <a:t>)</a:t>
            </a:r>
            <a:r>
              <a:rPr lang="ja-JP" altLang="en-US" sz="2400" smtClean="0">
                <a:solidFill>
                  <a:srgbClr val="0070C0"/>
                </a:solidFill>
              </a:rPr>
              <a:t>を持つ</a:t>
            </a:r>
            <a:endParaRPr lang="en-US" altLang="ja-JP" sz="2400" smtClean="0">
              <a:solidFill>
                <a:srgbClr val="0070C0"/>
              </a:solidFill>
            </a:endParaRPr>
          </a:p>
          <a:p>
            <a:endParaRPr lang="en-US" altLang="ja-JP" sz="2400" smtClean="0">
              <a:solidFill>
                <a:srgbClr val="0070C0"/>
              </a:solidFill>
            </a:endParaRPr>
          </a:p>
          <a:p>
            <a:r>
              <a:rPr lang="en-US" altLang="ja-JP" sz="2400" smtClean="0">
                <a:solidFill>
                  <a:srgbClr val="0070C0"/>
                </a:solidFill>
              </a:rPr>
              <a:t>Boost</a:t>
            </a:r>
            <a:r>
              <a:rPr lang="ja-JP" altLang="en-US" sz="2400" smtClean="0">
                <a:solidFill>
                  <a:srgbClr val="0070C0"/>
                </a:solidFill>
              </a:rPr>
              <a:t>と</a:t>
            </a:r>
            <a:r>
              <a:rPr lang="en-US" altLang="ja-JP" sz="2400" smtClean="0">
                <a:solidFill>
                  <a:srgbClr val="0070C0"/>
                </a:solidFill>
              </a:rPr>
              <a:t>Adobe</a:t>
            </a:r>
            <a:r>
              <a:rPr lang="ja-JP" altLang="en-US" sz="2400" smtClean="0">
                <a:solidFill>
                  <a:srgbClr val="0070C0"/>
                </a:solidFill>
              </a:rPr>
              <a:t>のライブラリは</a:t>
            </a:r>
            <a:r>
              <a:rPr lang="en-US" altLang="ja-JP" sz="2400" smtClean="0">
                <a:solidFill>
                  <a:srgbClr val="0070C0"/>
                </a:solidFill>
              </a:rPr>
              <a:t>Range</a:t>
            </a:r>
            <a:r>
              <a:rPr lang="ja-JP" altLang="en-US" sz="2400" smtClean="0">
                <a:solidFill>
                  <a:srgbClr val="0070C0"/>
                </a:solidFill>
              </a:rPr>
              <a:t>を定義した</a:t>
            </a:r>
            <a:endParaRPr lang="en-US" altLang="ja-JP" sz="2400" smtClean="0">
              <a:solidFill>
                <a:srgbClr val="0070C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テキスト ボックス 21"/>
          <p:cNvSpPr txBox="1"/>
          <p:nvPr/>
        </p:nvSpPr>
        <p:spPr>
          <a:xfrm>
            <a:off x="857224" y="3071810"/>
            <a:ext cx="7000924" cy="461665"/>
          </a:xfrm>
          <a:prstGeom prst="rect">
            <a:avLst/>
          </a:prstGeom>
          <a:noFill/>
        </p:spPr>
        <p:txBody>
          <a:bodyPr wrap="square" rtlCol="0">
            <a:spAutoFit/>
          </a:bodyPr>
          <a:lstStyle/>
          <a:p>
            <a:pPr algn="ctr"/>
            <a:r>
              <a:rPr kumimoji="1" lang="ja-JP" altLang="en-US" sz="2400" smtClean="0">
                <a:solidFill>
                  <a:srgbClr val="0070C0"/>
                </a:solidFill>
              </a:rPr>
              <a:t>それらはよい方向におもしろい一歩を踏み出した</a:t>
            </a:r>
            <a:endParaRPr kumimoji="1" lang="ja-JP" altLang="en-US" sz="2400">
              <a:solidFill>
                <a:srgbClr val="0070C0"/>
              </a:solidFill>
            </a:endParaRPr>
          </a:p>
        </p:txBody>
      </p:sp>
      <p:sp>
        <p:nvSpPr>
          <p:cNvPr id="10" name="正方形/長方形 9"/>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テキスト ボックス 21"/>
          <p:cNvSpPr txBox="1"/>
          <p:nvPr/>
        </p:nvSpPr>
        <p:spPr>
          <a:xfrm>
            <a:off x="857224" y="3071810"/>
            <a:ext cx="7000924" cy="461665"/>
          </a:xfrm>
          <a:prstGeom prst="rect">
            <a:avLst/>
          </a:prstGeom>
          <a:noFill/>
        </p:spPr>
        <p:txBody>
          <a:bodyPr wrap="square" rtlCol="0">
            <a:spAutoFit/>
          </a:bodyPr>
          <a:lstStyle/>
          <a:p>
            <a:pPr algn="ctr"/>
            <a:r>
              <a:rPr kumimoji="1" lang="ja-JP" altLang="en-US" sz="2400" smtClean="0">
                <a:solidFill>
                  <a:srgbClr val="0070C0"/>
                </a:solidFill>
              </a:rPr>
              <a:t>より一層理解されなけばならない</a:t>
            </a:r>
            <a:endParaRPr kumimoji="1" lang="ja-JP" altLang="en-US" sz="2400">
              <a:solidFill>
                <a:srgbClr val="0070C0"/>
              </a:solidFill>
            </a:endParaRPr>
          </a:p>
        </p:txBody>
      </p:sp>
      <p:sp>
        <p:nvSpPr>
          <p:cNvPr id="10" name="正方形/長方形 9"/>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ほら、どこにもイテレータがない！</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000" smtClean="0">
                <a:solidFill>
                  <a:srgbClr val="0070C0"/>
                </a:solidFill>
              </a:rPr>
              <a:t>イテレータの代わりに</a:t>
            </a:r>
            <a:r>
              <a:rPr lang="en-US" altLang="ja-JP" sz="2000" smtClean="0">
                <a:solidFill>
                  <a:srgbClr val="0070C0"/>
                </a:solidFill>
              </a:rPr>
              <a:t>Range</a:t>
            </a:r>
            <a:r>
              <a:rPr lang="ja-JP" altLang="en-US" sz="2000" smtClean="0">
                <a:solidFill>
                  <a:srgbClr val="0070C0"/>
                </a:solidFill>
              </a:rPr>
              <a:t>をイテレーション用の</a:t>
            </a:r>
            <a:r>
              <a:rPr lang="en-US" altLang="ja-JP" sz="2000" smtClean="0">
                <a:solidFill>
                  <a:srgbClr val="0070C0"/>
                </a:solidFill>
              </a:rPr>
              <a:t/>
            </a:r>
            <a:br>
              <a:rPr lang="en-US" altLang="ja-JP" sz="2000" smtClean="0">
                <a:solidFill>
                  <a:srgbClr val="0070C0"/>
                </a:solidFill>
              </a:rPr>
            </a:br>
            <a:r>
              <a:rPr lang="ja-JP" altLang="en-US" sz="2000" smtClean="0">
                <a:solidFill>
                  <a:srgbClr val="0070C0"/>
                </a:solidFill>
              </a:rPr>
              <a:t>基本構造として定義してはどうだろう？</a:t>
            </a:r>
            <a:endParaRPr lang="en-US" altLang="ja-JP" sz="2000" smtClean="0">
              <a:solidFill>
                <a:srgbClr val="0070C0"/>
              </a:solidFill>
            </a:endParaRPr>
          </a:p>
          <a:p>
            <a:endParaRPr lang="en-US" altLang="ja-JP" sz="2000" smtClean="0">
              <a:solidFill>
                <a:srgbClr val="0070C0"/>
              </a:solidFill>
            </a:endParaRPr>
          </a:p>
          <a:p>
            <a:r>
              <a:rPr lang="en-US" altLang="ja-JP" sz="2000" smtClean="0">
                <a:solidFill>
                  <a:srgbClr val="0070C0"/>
                </a:solidFill>
              </a:rPr>
              <a:t>Range</a:t>
            </a:r>
            <a:r>
              <a:rPr lang="ja-JP" altLang="en-US" sz="2000" smtClean="0">
                <a:solidFill>
                  <a:srgbClr val="0070C0"/>
                </a:solidFill>
              </a:rPr>
              <a:t>は、イテレーションに依存しない基本処理を定義するべき</a:t>
            </a:r>
            <a:endParaRPr lang="en-US" altLang="ja-JP" sz="2000" smtClean="0">
              <a:solidFill>
                <a:srgbClr val="0070C0"/>
              </a:solidFill>
            </a:endParaRPr>
          </a:p>
          <a:p>
            <a:endParaRPr lang="en-US" altLang="ja-JP" sz="2000" smtClean="0">
              <a:solidFill>
                <a:srgbClr val="0070C0"/>
              </a:solidFill>
            </a:endParaRPr>
          </a:p>
          <a:p>
            <a:r>
              <a:rPr lang="ja-JP" altLang="en-US" sz="2000" smtClean="0">
                <a:solidFill>
                  <a:srgbClr val="0070C0"/>
                </a:solidFill>
              </a:rPr>
              <a:t>今後イテレータはなく、</a:t>
            </a:r>
            <a:r>
              <a:rPr lang="en-US" altLang="ja-JP" sz="2000" smtClean="0">
                <a:solidFill>
                  <a:srgbClr val="0070C0"/>
                </a:solidFill>
              </a:rPr>
              <a:t>Range</a:t>
            </a:r>
            <a:r>
              <a:rPr lang="ja-JP" altLang="en-US" sz="2000" smtClean="0">
                <a:solidFill>
                  <a:srgbClr val="0070C0"/>
                </a:solidFill>
              </a:rPr>
              <a:t>だけが残るだろう</a:t>
            </a:r>
            <a:r>
              <a:rPr lang="en-US" altLang="ja-JP" sz="2000" smtClean="0">
                <a:solidFill>
                  <a:srgbClr val="0070C0"/>
                </a:solidFill>
              </a:rPr>
              <a:t>(</a:t>
            </a:r>
            <a:r>
              <a:rPr lang="ja-JP" altLang="en-US" sz="2000" smtClean="0">
                <a:solidFill>
                  <a:srgbClr val="0070C0"/>
                </a:solidFill>
              </a:rPr>
              <a:t>訳注：怪しい</a:t>
            </a:r>
            <a:r>
              <a:rPr lang="en-US" altLang="ja-JP" sz="2000" smtClean="0">
                <a:solidFill>
                  <a:srgbClr val="0070C0"/>
                </a:solidFill>
              </a:rPr>
              <a:t>)</a:t>
            </a:r>
          </a:p>
          <a:p>
            <a:endParaRPr lang="en-US" altLang="ja-JP" sz="2000" smtClean="0">
              <a:solidFill>
                <a:srgbClr val="0070C0"/>
              </a:solidFill>
            </a:endParaRPr>
          </a:p>
          <a:p>
            <a:r>
              <a:rPr lang="en-US" altLang="ja-JP" sz="2000" smtClean="0">
                <a:solidFill>
                  <a:srgbClr val="0070C0"/>
                </a:solidFill>
              </a:rPr>
              <a:t>Range</a:t>
            </a:r>
            <a:r>
              <a:rPr lang="ja-JP" altLang="en-US" sz="2000" smtClean="0">
                <a:solidFill>
                  <a:srgbClr val="0070C0"/>
                </a:solidFill>
              </a:rPr>
              <a:t>はどのプリミティブをサポートしなければならないか</a:t>
            </a:r>
            <a:endParaRPr lang="en-US" altLang="ja-JP" sz="2000" smtClean="0">
              <a:solidFill>
                <a:srgbClr val="0070C0"/>
              </a:solidFill>
            </a:endParaRPr>
          </a:p>
          <a:p>
            <a:pPr lvl="1">
              <a:buNone/>
            </a:pPr>
            <a:r>
              <a:rPr lang="en-US" altLang="ja-JP" sz="1600" smtClean="0">
                <a:solidFill>
                  <a:srgbClr val="0070C0"/>
                </a:solidFill>
              </a:rPr>
              <a:t>begin/end</a:t>
            </a:r>
            <a:r>
              <a:rPr lang="ja-JP" altLang="en-US" sz="1600" smtClean="0">
                <a:solidFill>
                  <a:srgbClr val="0070C0"/>
                </a:solidFill>
              </a:rPr>
              <a:t>がオプションではないことを思い出してほしい</a:t>
            </a:r>
            <a:endParaRPr lang="en-US" altLang="ja-JP" sz="1600" smtClean="0">
              <a:solidFill>
                <a:srgbClr val="0070C0"/>
              </a:solidFill>
            </a:endParaRPr>
          </a:p>
          <a:p>
            <a:pPr lvl="1">
              <a:buNone/>
            </a:pPr>
            <a:r>
              <a:rPr lang="ja-JP" altLang="en-US" sz="1600" smtClean="0">
                <a:solidFill>
                  <a:srgbClr val="0070C0"/>
                </a:solidFill>
              </a:rPr>
              <a:t>人々が個々のイテレータを貯め込んでいたら、我々は振り出しに戻らなければならない</a:t>
            </a:r>
            <a:endParaRPr lang="en-US" altLang="ja-JP" sz="1600" smtClean="0">
              <a:solidFill>
                <a:srgbClr val="0070C0"/>
              </a:solidFill>
            </a:endParaRPr>
          </a:p>
          <a:p>
            <a:endParaRPr lang="en-US" altLang="ja-JP" sz="2000" smtClean="0">
              <a:solidFill>
                <a:srgbClr val="0070C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600" smtClean="0">
                <a:solidFill>
                  <a:srgbClr val="0070C0"/>
                </a:solidFill>
              </a:rPr>
              <a:t>Range</a:t>
            </a:r>
            <a:r>
              <a:rPr kumimoji="1" lang="ja-JP" altLang="en-US" sz="3600" smtClean="0">
                <a:solidFill>
                  <a:srgbClr val="0070C0"/>
                </a:solidFill>
              </a:rPr>
              <a:t>の定義</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en-US" altLang="ja-JP" sz="2000" smtClean="0">
                <a:solidFill>
                  <a:srgbClr val="0070C0"/>
                </a:solidFill>
              </a:rPr>
              <a:t>&lt;algorithm&gt;</a:t>
            </a:r>
            <a:r>
              <a:rPr lang="ja-JP" altLang="en-US" sz="2000" smtClean="0">
                <a:solidFill>
                  <a:srgbClr val="0070C0"/>
                </a:solidFill>
              </a:rPr>
              <a:t>は全て</a:t>
            </a:r>
            <a:r>
              <a:rPr lang="en-US" altLang="ja-JP" sz="2000" smtClean="0">
                <a:solidFill>
                  <a:srgbClr val="0070C0"/>
                </a:solidFill>
              </a:rPr>
              <a:t>Range</a:t>
            </a:r>
            <a:r>
              <a:rPr lang="ja-JP" altLang="en-US" sz="2000" smtClean="0">
                <a:solidFill>
                  <a:srgbClr val="0070C0"/>
                </a:solidFill>
              </a:rPr>
              <a:t>で定義でき、他のアルゴリズムも同様に</a:t>
            </a:r>
            <a:r>
              <a:rPr lang="en-US" altLang="ja-JP" sz="2000" smtClean="0">
                <a:solidFill>
                  <a:srgbClr val="0070C0"/>
                </a:solidFill>
              </a:rPr>
              <a:t>Range</a:t>
            </a:r>
            <a:r>
              <a:rPr lang="ja-JP" altLang="en-US" sz="2000" smtClean="0">
                <a:solidFill>
                  <a:srgbClr val="0070C0"/>
                </a:solidFill>
              </a:rPr>
              <a:t>で実装できる</a:t>
            </a:r>
            <a:endParaRPr lang="en-US" altLang="ja-JP" sz="2000" smtClean="0">
              <a:solidFill>
                <a:srgbClr val="0070C0"/>
              </a:solidFill>
            </a:endParaRPr>
          </a:p>
          <a:p>
            <a:endParaRPr lang="en-US" altLang="ja-JP" sz="2000" smtClean="0">
              <a:solidFill>
                <a:srgbClr val="0070C0"/>
              </a:solidFill>
            </a:endParaRPr>
          </a:p>
          <a:p>
            <a:r>
              <a:rPr lang="en-US" altLang="ja-JP" sz="2000" smtClean="0">
                <a:solidFill>
                  <a:srgbClr val="0070C0"/>
                </a:solidFill>
              </a:rPr>
              <a:t>Range</a:t>
            </a:r>
            <a:r>
              <a:rPr lang="ja-JP" altLang="en-US" sz="2000" smtClean="0">
                <a:solidFill>
                  <a:srgbClr val="0070C0"/>
                </a:solidFill>
              </a:rPr>
              <a:t>プリミティブは、少ないコストでチェック可能でなければならない</a:t>
            </a:r>
            <a:endParaRPr lang="en-US" altLang="ja-JP" sz="2000" smtClean="0">
              <a:solidFill>
                <a:srgbClr val="0070C0"/>
              </a:solidFill>
            </a:endParaRPr>
          </a:p>
          <a:p>
            <a:endParaRPr lang="en-US" altLang="ja-JP" sz="2000" smtClean="0">
              <a:solidFill>
                <a:srgbClr val="0070C0"/>
              </a:solidFill>
            </a:endParaRPr>
          </a:p>
          <a:p>
            <a:r>
              <a:rPr lang="ja-JP" altLang="en-US" sz="2000" smtClean="0">
                <a:solidFill>
                  <a:srgbClr val="0070C0"/>
                </a:solidFill>
              </a:rPr>
              <a:t>イテレータより非効率であってはならない</a:t>
            </a:r>
            <a:endParaRPr lang="en-US" altLang="ja-JP" sz="2000" smtClean="0">
              <a:solidFill>
                <a:srgbClr val="0070C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600" smtClean="0">
                <a:solidFill>
                  <a:srgbClr val="0070C0"/>
                </a:solidFill>
              </a:rPr>
              <a:t>Input/Forward Range</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a:xfrm>
            <a:off x="1000100" y="2214554"/>
            <a:ext cx="5072098" cy="3411543"/>
          </a:xfrm>
        </p:spPr>
        <p:txBody>
          <a:bodyPr>
            <a:normAutofit/>
          </a:bodyPr>
          <a:lstStyle/>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T&gt; </a:t>
            </a:r>
            <a:r>
              <a:rPr lang="en-US" altLang="ja-JP" sz="2000" smtClean="0">
                <a:solidFill>
                  <a:srgbClr val="0000FF"/>
                </a:solidFill>
                <a:latin typeface="ＭＳ ゴシック" pitchFamily="49" charset="-128"/>
                <a:ea typeface="ＭＳ ゴシック" pitchFamily="49" charset="-128"/>
              </a:rPr>
              <a:t>struct</a:t>
            </a:r>
            <a:r>
              <a:rPr lang="en-US" altLang="ja-JP" sz="2000" smtClean="0">
                <a:latin typeface="ＭＳ ゴシック" pitchFamily="49" charset="-128"/>
                <a:ea typeface="ＭＳ ゴシック" pitchFamily="49" charset="-128"/>
              </a:rPr>
              <a:t> InputRange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bool</a:t>
            </a:r>
            <a:r>
              <a:rPr lang="en-US" altLang="ja-JP" sz="2000" smtClean="0">
                <a:latin typeface="ＭＳ ゴシック" pitchFamily="49" charset="-128"/>
                <a:ea typeface="ＭＳ ゴシック" pitchFamily="49" charset="-128"/>
              </a:rPr>
              <a:t> empty()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popFront();</a:t>
            </a:r>
          </a:p>
          <a:p>
            <a:pPr>
              <a:buNone/>
            </a:pPr>
            <a:r>
              <a:rPr lang="en-US" altLang="ja-JP" sz="2000" smtClean="0">
                <a:latin typeface="ＭＳ ゴシック" pitchFamily="49" charset="-128"/>
                <a:ea typeface="ＭＳ ゴシック" pitchFamily="49" charset="-128"/>
              </a:rPr>
              <a:t>    T&amp; front()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証明可能？</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457200" y="1357298"/>
            <a:ext cx="8229600" cy="4768865"/>
          </a:xfrm>
        </p:spPr>
        <p:txBody>
          <a:bodyPr>
            <a:noAutofit/>
          </a:bodyPr>
          <a:lstStyle/>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T&gt; </a:t>
            </a:r>
            <a:r>
              <a:rPr lang="en-US" altLang="ja-JP" sz="2000" smtClean="0">
                <a:solidFill>
                  <a:srgbClr val="0000FF"/>
                </a:solidFill>
                <a:latin typeface="ＭＳ ゴシック" pitchFamily="49" charset="-128"/>
                <a:ea typeface="ＭＳ ゴシック" pitchFamily="49" charset="-128"/>
              </a:rPr>
              <a:t>struct</a:t>
            </a:r>
            <a:r>
              <a:rPr lang="en-US" altLang="ja-JP" sz="2000" smtClean="0">
                <a:latin typeface="ＭＳ ゴシック" pitchFamily="49" charset="-128"/>
                <a:ea typeface="ＭＳ ゴシック" pitchFamily="49" charset="-128"/>
              </a:rPr>
              <a:t> ContigRange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bool</a:t>
            </a:r>
            <a:r>
              <a:rPr lang="en-US" altLang="ja-JP" sz="2000" smtClean="0">
                <a:latin typeface="ＭＳ ゴシック" pitchFamily="49" charset="-128"/>
                <a:ea typeface="ＭＳ ゴシック" pitchFamily="49" charset="-128"/>
              </a:rPr>
              <a:t> empty()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 {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b &gt;= e;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popFront() {</a:t>
            </a:r>
          </a:p>
          <a:p>
            <a:pPr>
              <a:buNone/>
            </a:pPr>
            <a:r>
              <a:rPr lang="en-US" altLang="ja-JP" sz="2000" smtClean="0">
                <a:latin typeface="ＭＳ ゴシック" pitchFamily="49" charset="-128"/>
                <a:ea typeface="ＭＳ ゴシック" pitchFamily="49" charset="-128"/>
              </a:rPr>
              <a:t>        assert(!empty());</a:t>
            </a:r>
          </a:p>
          <a:p>
            <a:pPr>
              <a:buNone/>
            </a:pPr>
            <a:r>
              <a:rPr lang="en-US" altLang="ja-JP" sz="2000" smtClean="0">
                <a:latin typeface="ＭＳ ゴシック" pitchFamily="49" charset="-128"/>
                <a:ea typeface="ＭＳ ゴシック" pitchFamily="49" charset="-128"/>
              </a:rPr>
              <a:t>        ++b;</a:t>
            </a:r>
          </a:p>
          <a:p>
            <a:pPr>
              <a:buNone/>
            </a:pPr>
            <a:r>
              <a:rPr lang="en-US" altLang="ja-JP" sz="2000" smtClean="0">
                <a:latin typeface="ＭＳ ゴシック" pitchFamily="49" charset="-128"/>
                <a:ea typeface="ＭＳ ゴシック" pitchFamily="49" charset="-128"/>
              </a:rPr>
              <a:t>    }</a:t>
            </a:r>
          </a:p>
          <a:p>
            <a:pPr>
              <a:buNone/>
            </a:pPr>
            <a:r>
              <a:rPr lang="en-US" altLang="ja-JP" sz="2000" smtClean="0">
                <a:latin typeface="ＭＳ ゴシック" pitchFamily="49" charset="-128"/>
                <a:ea typeface="ＭＳ ゴシック" pitchFamily="49" charset="-128"/>
              </a:rPr>
              <a:t>    T&amp; front()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 {</a:t>
            </a:r>
          </a:p>
          <a:p>
            <a:pPr>
              <a:buNone/>
            </a:pPr>
            <a:r>
              <a:rPr lang="en-US" altLang="ja-JP" sz="2000" smtClean="0">
                <a:latin typeface="ＭＳ ゴシック" pitchFamily="49" charset="-128"/>
                <a:ea typeface="ＭＳ ゴシック" pitchFamily="49" charset="-128"/>
              </a:rPr>
              <a:t>        assert(!empty());</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*b;</a:t>
            </a:r>
          </a:p>
          <a:p>
            <a:pPr>
              <a:buNone/>
            </a:pPr>
            <a:r>
              <a:rPr lang="en-US" altLang="ja-JP" sz="2000" smtClean="0">
                <a:latin typeface="ＭＳ ゴシック" pitchFamily="49" charset="-128"/>
                <a:ea typeface="ＭＳ ゴシック" pitchFamily="49" charset="-128"/>
              </a:rPr>
              <a:t>    }</a:t>
            </a:r>
          </a:p>
          <a:p>
            <a:pPr>
              <a:buNone/>
            </a:pPr>
            <a:r>
              <a:rPr lang="en-US" altLang="ja-JP" sz="2000" smtClean="0">
                <a:solidFill>
                  <a:srgbClr val="0000FF"/>
                </a:solidFill>
                <a:latin typeface="ＭＳ ゴシック" pitchFamily="49" charset="-128"/>
                <a:ea typeface="ＭＳ ゴシック" pitchFamily="49" charset="-128"/>
              </a:rPr>
              <a:t>private</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    T *b, *e;</a:t>
            </a:r>
          </a:p>
          <a:p>
            <a:pPr>
              <a:buNone/>
            </a:pPr>
            <a:r>
              <a:rPr lang="en-US" altLang="ja-JP" sz="2000" smtClean="0">
                <a:latin typeface="ＭＳ ゴシック" pitchFamily="49" charset="-128"/>
                <a:ea typeface="ＭＳ ゴシック" pitchFamily="49" charset="-128"/>
              </a:rPr>
              <a:t>};</a:t>
            </a:r>
            <a:endParaRPr kumimoji="1" lang="ja-JP" altLang="en-US" sz="1600">
              <a:latin typeface="ＭＳ ゴシック" pitchFamily="49" charset="-128"/>
              <a:ea typeface="ＭＳ ゴシック" pitchFamily="49"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7" name="直線コネクタ 16"/>
          <p:cNvCxnSpPr/>
          <p:nvPr/>
        </p:nvCxnSpPr>
        <p:spPr>
          <a:xfrm rot="5400000">
            <a:off x="6858810" y="4356900"/>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1428728" y="2285992"/>
            <a:ext cx="5572164" cy="2071702"/>
          </a:xfrm>
          <a:prstGeom prst="rect">
            <a:avLst/>
          </a:prstGeom>
          <a:solidFill>
            <a:schemeClr val="bg1"/>
          </a:solidFill>
          <a:ln w="63500">
            <a:solidFill>
              <a:schemeClr val="accent1">
                <a:shade val="50000"/>
                <a:alpha val="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p:cNvCxnSpPr/>
          <p:nvPr/>
        </p:nvCxnSpPr>
        <p:spPr>
          <a:xfrm rot="5400000">
            <a:off x="1286646" y="4356900"/>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1285852" y="4357694"/>
            <a:ext cx="5857916"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1285852" y="2285992"/>
            <a:ext cx="5857916"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rot="5400000">
            <a:off x="1286646" y="2285198"/>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rot="5400000">
            <a:off x="6858810" y="2285198"/>
            <a:ext cx="285752" cy="1588"/>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2500298" y="3071810"/>
            <a:ext cx="3500462" cy="584775"/>
          </a:xfrm>
          <a:prstGeom prst="rect">
            <a:avLst/>
          </a:prstGeom>
          <a:noFill/>
        </p:spPr>
        <p:txBody>
          <a:bodyPr wrap="square" rtlCol="0">
            <a:spAutoFit/>
          </a:bodyPr>
          <a:lstStyle/>
          <a:p>
            <a:pPr algn="ctr"/>
            <a:r>
              <a:rPr kumimoji="1" lang="en-US" altLang="ja-JP" sz="3200" smtClean="0">
                <a:solidFill>
                  <a:srgbClr val="0070C0"/>
                </a:solidFill>
              </a:rPr>
              <a:t>STL</a:t>
            </a:r>
            <a:r>
              <a:rPr kumimoji="1" lang="ja-JP" altLang="en-US" sz="3200" smtClean="0">
                <a:solidFill>
                  <a:srgbClr val="0070C0"/>
                </a:solidFill>
              </a:rPr>
              <a:t>とは何か？</a:t>
            </a:r>
            <a:endParaRPr kumimoji="1" lang="ja-JP" altLang="en-US" sz="3200">
              <a:solidFill>
                <a:srgbClr val="0070C0"/>
              </a:solidFill>
            </a:endParaRPr>
          </a:p>
        </p:txBody>
      </p:sp>
      <p:sp>
        <p:nvSpPr>
          <p:cNvPr id="10" name="正方形/長方形 9"/>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検索</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457200" y="1785926"/>
            <a:ext cx="8229600" cy="4340237"/>
          </a:xfrm>
        </p:spPr>
        <p:txBody>
          <a:bodyPr>
            <a:noAutofit/>
          </a:bodyPr>
          <a:lstStyle/>
          <a:p>
            <a:pPr>
              <a:buNone/>
            </a:pPr>
            <a:r>
              <a:rPr lang="en-US" altLang="ja-JP" sz="2000" smtClean="0">
                <a:latin typeface="ＭＳ ゴシック" pitchFamily="49" charset="-128"/>
                <a:ea typeface="ＭＳ ゴシック" pitchFamily="49" charset="-128"/>
              </a:rPr>
              <a:t>// </a:t>
            </a:r>
            <a:r>
              <a:rPr lang="ja-JP" altLang="en-US" sz="2000" smtClean="0">
                <a:latin typeface="ＭＳ ゴシック" pitchFamily="49" charset="-128"/>
                <a:ea typeface="ＭＳ ゴシック" pitchFamily="49" charset="-128"/>
              </a:rPr>
              <a:t>オリジナル版の</a:t>
            </a:r>
            <a:r>
              <a:rPr lang="en-US" altLang="ja-JP" sz="2000" smtClean="0">
                <a:latin typeface="ＭＳ ゴシック" pitchFamily="49" charset="-128"/>
                <a:ea typeface="ＭＳ ゴシック" pitchFamily="49" charset="-128"/>
              </a:rPr>
              <a:t>STL</a:t>
            </a:r>
          </a:p>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It, </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T&gt;</a:t>
            </a:r>
          </a:p>
          <a:p>
            <a:pPr>
              <a:buNone/>
            </a:pPr>
            <a:r>
              <a:rPr lang="en-US" altLang="ja-JP" sz="2000" smtClean="0">
                <a:latin typeface="ＭＳ ゴシック" pitchFamily="49" charset="-128"/>
                <a:ea typeface="ＭＳ ゴシック" pitchFamily="49" charset="-128"/>
              </a:rPr>
              <a:t>It find(It b, It e, T value)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for</a:t>
            </a:r>
            <a:r>
              <a:rPr lang="en-US" altLang="ja-JP" sz="2000" smtClean="0">
                <a:latin typeface="ＭＳ ゴシック" pitchFamily="49" charset="-128"/>
                <a:ea typeface="ＭＳ ゴシック" pitchFamily="49" charset="-128"/>
              </a:rPr>
              <a:t> (; b != e; ++b)</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if</a:t>
            </a:r>
            <a:r>
              <a:rPr lang="en-US" altLang="ja-JP" sz="2000" smtClean="0">
                <a:latin typeface="ＭＳ ゴシック" pitchFamily="49" charset="-128"/>
                <a:ea typeface="ＭＳ ゴシック" pitchFamily="49" charset="-128"/>
              </a:rPr>
              <a:t> (value == *b) </a:t>
            </a:r>
            <a:r>
              <a:rPr lang="en-US" altLang="ja-JP" sz="2000" smtClean="0">
                <a:solidFill>
                  <a:srgbClr val="0000FF"/>
                </a:solidFill>
                <a:latin typeface="ＭＳ ゴシック" pitchFamily="49" charset="-128"/>
                <a:ea typeface="ＭＳ ゴシック" pitchFamily="49" charset="-128"/>
              </a:rPr>
              <a:t>break</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b;</a:t>
            </a:r>
          </a:p>
          <a:p>
            <a:pPr>
              <a:buNone/>
            </a:pP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a:t>
            </a:r>
          </a:p>
          <a:p>
            <a:pPr>
              <a:buNone/>
            </a:pPr>
            <a:r>
              <a:rPr lang="en-US" altLang="ja-JP" sz="2000" smtClean="0">
                <a:solidFill>
                  <a:srgbClr val="0000FF"/>
                </a:solidFill>
                <a:latin typeface="ＭＳ ゴシック" pitchFamily="49" charset="-128"/>
                <a:ea typeface="ＭＳ ゴシック" pitchFamily="49" charset="-128"/>
              </a:rPr>
              <a:t>auto</a:t>
            </a:r>
            <a:r>
              <a:rPr lang="en-US" altLang="ja-JP" sz="2000" smtClean="0">
                <a:latin typeface="ＭＳ ゴシック" pitchFamily="49" charset="-128"/>
                <a:ea typeface="ＭＳ ゴシック" pitchFamily="49" charset="-128"/>
              </a:rPr>
              <a:t> i = find(v.begin(), v.end(), value);</a:t>
            </a:r>
          </a:p>
          <a:p>
            <a:pPr>
              <a:buNone/>
            </a:pPr>
            <a:r>
              <a:rPr lang="en-US" altLang="ja-JP" sz="2000" smtClean="0">
                <a:solidFill>
                  <a:srgbClr val="0000FF"/>
                </a:solidFill>
                <a:latin typeface="ＭＳ ゴシック" pitchFamily="49" charset="-128"/>
                <a:ea typeface="ＭＳ ゴシック" pitchFamily="49" charset="-128"/>
              </a:rPr>
              <a:t>if</a:t>
            </a:r>
            <a:r>
              <a:rPr lang="en-US" altLang="ja-JP" sz="2000" smtClean="0">
                <a:latin typeface="ＭＳ ゴシック" pitchFamily="49" charset="-128"/>
                <a:ea typeface="ＭＳ ゴシック" pitchFamily="49" charset="-128"/>
              </a:rPr>
              <a:t> (i != v.end()) ...</a:t>
            </a:r>
            <a:endParaRPr kumimoji="1" lang="ja-JP" altLang="en-US" sz="1600">
              <a:latin typeface="ＭＳ ゴシック" pitchFamily="49" charset="-128"/>
              <a:ea typeface="ＭＳ ゴシック" pitchFamily="49"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設計質問</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en-US" altLang="ja-JP" sz="2400" smtClean="0">
                <a:solidFill>
                  <a:srgbClr val="0070C0"/>
                </a:solidFill>
              </a:rPr>
              <a:t>Range</a:t>
            </a:r>
            <a:r>
              <a:rPr lang="ja-JP" altLang="en-US" sz="2400" smtClean="0">
                <a:solidFill>
                  <a:srgbClr val="0070C0"/>
                </a:solidFill>
              </a:rPr>
              <a:t>での</a:t>
            </a:r>
            <a:r>
              <a:rPr lang="en-US" altLang="ja-JP" sz="2400" smtClean="0">
                <a:solidFill>
                  <a:srgbClr val="0070C0"/>
                </a:solidFill>
              </a:rPr>
              <a:t>find</a:t>
            </a:r>
            <a:r>
              <a:rPr lang="ja-JP" altLang="en-US" sz="2400" smtClean="0">
                <a:solidFill>
                  <a:srgbClr val="0070C0"/>
                </a:solidFill>
              </a:rPr>
              <a:t>はどのように見えなければならないか？</a:t>
            </a:r>
            <a:endParaRPr lang="en-US" altLang="ja-JP" sz="2400" smtClean="0">
              <a:solidFill>
                <a:srgbClr val="0070C0"/>
              </a:solidFill>
            </a:endParaRPr>
          </a:p>
          <a:p>
            <a:pPr marL="800100" lvl="1" indent="-342900">
              <a:buFont typeface="+mj-lt"/>
              <a:buAutoNum type="arabicPeriod"/>
            </a:pPr>
            <a:r>
              <a:rPr lang="ja-JP" altLang="en-US" sz="1800" smtClean="0">
                <a:solidFill>
                  <a:srgbClr val="0070C0"/>
                </a:solidFill>
              </a:rPr>
              <a:t>範囲のひとつの要素</a:t>
            </a:r>
            <a:r>
              <a:rPr lang="en-US" altLang="ja-JP" sz="1800" smtClean="0">
                <a:solidFill>
                  <a:srgbClr val="0070C0"/>
                </a:solidFill>
              </a:rPr>
              <a:t>(</a:t>
            </a:r>
            <a:r>
              <a:rPr lang="ja-JP" altLang="en-US" sz="1800" smtClean="0">
                <a:solidFill>
                  <a:srgbClr val="0070C0"/>
                </a:solidFill>
              </a:rPr>
              <a:t>見つかった場合</a:t>
            </a:r>
            <a:r>
              <a:rPr lang="en-US" altLang="ja-JP" sz="1800" smtClean="0">
                <a:solidFill>
                  <a:srgbClr val="0070C0"/>
                </a:solidFill>
              </a:rPr>
              <a:t>)</a:t>
            </a:r>
            <a:r>
              <a:rPr lang="ja-JP" altLang="en-US" sz="1800" smtClean="0">
                <a:solidFill>
                  <a:srgbClr val="0070C0"/>
                </a:solidFill>
              </a:rPr>
              <a:t>、</a:t>
            </a:r>
            <a:r>
              <a:rPr lang="en-US" altLang="ja-JP" sz="1800" smtClean="0">
                <a:solidFill>
                  <a:srgbClr val="0070C0"/>
                </a:solidFill>
              </a:rPr>
              <a:t/>
            </a:r>
            <a:br>
              <a:rPr lang="en-US" altLang="ja-JP" sz="1800" smtClean="0">
                <a:solidFill>
                  <a:srgbClr val="0070C0"/>
                </a:solidFill>
              </a:rPr>
            </a:br>
            <a:r>
              <a:rPr lang="ja-JP" altLang="en-US" sz="1800" smtClean="0">
                <a:solidFill>
                  <a:srgbClr val="0070C0"/>
                </a:solidFill>
              </a:rPr>
              <a:t>もしくは</a:t>
            </a:r>
            <a:r>
              <a:rPr lang="en-US" altLang="ja-JP" sz="1800" smtClean="0">
                <a:solidFill>
                  <a:srgbClr val="0070C0"/>
                </a:solidFill>
              </a:rPr>
              <a:t>0</a:t>
            </a:r>
            <a:r>
              <a:rPr lang="ja-JP" altLang="en-US" sz="1800" smtClean="0">
                <a:solidFill>
                  <a:srgbClr val="0070C0"/>
                </a:solidFill>
              </a:rPr>
              <a:t>個の要素</a:t>
            </a:r>
            <a:r>
              <a:rPr lang="en-US" altLang="ja-JP" sz="1800" smtClean="0">
                <a:solidFill>
                  <a:srgbClr val="0070C0"/>
                </a:solidFill>
              </a:rPr>
              <a:t>(</a:t>
            </a:r>
            <a:r>
              <a:rPr lang="ja-JP" altLang="en-US" sz="1800" smtClean="0">
                <a:solidFill>
                  <a:srgbClr val="0070C0"/>
                </a:solidFill>
              </a:rPr>
              <a:t>見つからなかった場合</a:t>
            </a:r>
            <a:r>
              <a:rPr lang="en-US" altLang="ja-JP" sz="1800" smtClean="0">
                <a:solidFill>
                  <a:srgbClr val="0070C0"/>
                </a:solidFill>
              </a:rPr>
              <a:t>)</a:t>
            </a:r>
            <a:r>
              <a:rPr lang="ja-JP" altLang="en-US" sz="1800" smtClean="0">
                <a:solidFill>
                  <a:srgbClr val="0070C0"/>
                </a:solidFill>
              </a:rPr>
              <a:t>を返す？</a:t>
            </a:r>
            <a:endParaRPr lang="en-US" altLang="ja-JP" sz="1800" smtClean="0">
              <a:solidFill>
                <a:srgbClr val="0070C0"/>
              </a:solidFill>
            </a:endParaRPr>
          </a:p>
          <a:p>
            <a:pPr marL="800100" lvl="1" indent="-342900">
              <a:buFont typeface="+mj-lt"/>
              <a:buAutoNum type="arabicPeriod"/>
            </a:pPr>
            <a:endParaRPr lang="en-US" altLang="ja-JP" sz="1800" smtClean="0">
              <a:solidFill>
                <a:srgbClr val="0070C0"/>
              </a:solidFill>
            </a:endParaRPr>
          </a:p>
          <a:p>
            <a:pPr marL="800100" lvl="1" indent="-342900">
              <a:buFont typeface="+mj-lt"/>
              <a:buAutoNum type="arabicPeriod"/>
            </a:pPr>
            <a:r>
              <a:rPr lang="ja-JP" altLang="en-US" sz="1800" smtClean="0">
                <a:solidFill>
                  <a:srgbClr val="0070C0"/>
                </a:solidFill>
              </a:rPr>
              <a:t>見つかった要素以前の</a:t>
            </a:r>
            <a:r>
              <a:rPr lang="en-US" altLang="ja-JP" sz="1800" smtClean="0">
                <a:solidFill>
                  <a:srgbClr val="0070C0"/>
                </a:solidFill>
              </a:rPr>
              <a:t>Range</a:t>
            </a:r>
            <a:r>
              <a:rPr lang="ja-JP" altLang="en-US" sz="1800" smtClean="0">
                <a:solidFill>
                  <a:srgbClr val="0070C0"/>
                </a:solidFill>
              </a:rPr>
              <a:t>を返す？</a:t>
            </a:r>
            <a:endParaRPr lang="en-US" altLang="ja-JP" sz="1800" smtClean="0">
              <a:solidFill>
                <a:srgbClr val="0070C0"/>
              </a:solidFill>
            </a:endParaRPr>
          </a:p>
          <a:p>
            <a:pPr marL="800100" lvl="1" indent="-342900">
              <a:buFont typeface="+mj-lt"/>
              <a:buAutoNum type="arabicPeriod"/>
            </a:pPr>
            <a:endParaRPr lang="en-US" altLang="ja-JP" sz="1800" smtClean="0">
              <a:solidFill>
                <a:srgbClr val="0070C0"/>
              </a:solidFill>
            </a:endParaRPr>
          </a:p>
          <a:p>
            <a:pPr marL="800100" lvl="1" indent="-342900">
              <a:buFont typeface="+mj-lt"/>
              <a:buAutoNum type="arabicPeriod"/>
            </a:pPr>
            <a:r>
              <a:rPr lang="ja-JP" altLang="en-US" sz="1800" smtClean="0">
                <a:solidFill>
                  <a:srgbClr val="0070C0"/>
                </a:solidFill>
              </a:rPr>
              <a:t>見つかった要素以降の</a:t>
            </a:r>
            <a:r>
              <a:rPr lang="en-US" altLang="ja-JP" sz="1800" smtClean="0">
                <a:solidFill>
                  <a:srgbClr val="0070C0"/>
                </a:solidFill>
              </a:rPr>
              <a:t>Range</a:t>
            </a:r>
            <a:r>
              <a:rPr lang="ja-JP" altLang="en-US" sz="1800" smtClean="0">
                <a:solidFill>
                  <a:srgbClr val="0070C0"/>
                </a:solidFill>
              </a:rPr>
              <a:t>を返す？</a:t>
            </a:r>
            <a:endParaRPr lang="en-US" altLang="ja-JP" sz="1800" smtClean="0">
              <a:solidFill>
                <a:srgbClr val="0070C0"/>
              </a:solidFill>
            </a:endParaRPr>
          </a:p>
          <a:p>
            <a:endParaRPr lang="en-US" altLang="ja-JP" sz="1800" smtClean="0">
              <a:solidFill>
                <a:srgbClr val="0070C0"/>
              </a:solidFill>
            </a:endParaRPr>
          </a:p>
          <a:p>
            <a:r>
              <a:rPr lang="ja-JP" altLang="en-US" sz="1800" smtClean="0">
                <a:solidFill>
                  <a:srgbClr val="0070C0"/>
                </a:solidFill>
              </a:rPr>
              <a:t>正解</a:t>
            </a:r>
            <a:r>
              <a:rPr lang="ja-JP" altLang="en-US" sz="1800" smtClean="0">
                <a:solidFill>
                  <a:srgbClr val="0070C0"/>
                </a:solidFill>
                <a:sym typeface="Wingdings" pitchFamily="2" charset="2"/>
              </a:rPr>
              <a:t>：</a:t>
            </a:r>
            <a:r>
              <a:rPr lang="en-US" altLang="ja-JP" sz="1800" smtClean="0">
                <a:solidFill>
                  <a:srgbClr val="0070C0"/>
                </a:solidFill>
                <a:sym typeface="Wingdings" pitchFamily="2" charset="2"/>
              </a:rPr>
              <a:t>(</a:t>
            </a:r>
            <a:r>
              <a:rPr lang="ja-JP" altLang="en-US" sz="1800" smtClean="0">
                <a:solidFill>
                  <a:srgbClr val="0070C0"/>
                </a:solidFill>
                <a:sym typeface="Wingdings" pitchFamily="2" charset="2"/>
              </a:rPr>
              <a:t>もしあった場合</a:t>
            </a:r>
            <a:r>
              <a:rPr lang="en-US" altLang="ja-JP" sz="1800" smtClean="0">
                <a:solidFill>
                  <a:srgbClr val="0070C0"/>
                </a:solidFill>
                <a:sym typeface="Wingdings" pitchFamily="2" charset="2"/>
              </a:rPr>
              <a:t>)</a:t>
            </a:r>
            <a:r>
              <a:rPr lang="ja-JP" altLang="en-US" sz="1800" smtClean="0">
                <a:solidFill>
                  <a:srgbClr val="0070C0"/>
                </a:solidFill>
                <a:sym typeface="Wingdings" pitchFamily="2" charset="2"/>
              </a:rPr>
              <a:t>見つかった要素で始まる</a:t>
            </a:r>
            <a:r>
              <a:rPr lang="en-US" altLang="ja-JP" sz="1800" smtClean="0">
                <a:solidFill>
                  <a:srgbClr val="0070C0"/>
                </a:solidFill>
                <a:sym typeface="Wingdings" pitchFamily="2" charset="2"/>
              </a:rPr>
              <a:t>Range</a:t>
            </a:r>
            <a:r>
              <a:rPr lang="ja-JP" altLang="en-US" sz="1800" smtClean="0">
                <a:solidFill>
                  <a:srgbClr val="0070C0"/>
                </a:solidFill>
                <a:sym typeface="Wingdings" pitchFamily="2" charset="2"/>
              </a:rPr>
              <a:t>を返し、そうでなければ空を返す</a:t>
            </a:r>
            <a:endParaRPr lang="en-US" altLang="ja-JP" sz="1800" smtClean="0">
              <a:solidFill>
                <a:srgbClr val="0070C0"/>
              </a:solidFill>
              <a:sym typeface="Wingdings" pitchFamily="2" charset="2"/>
            </a:endParaRPr>
          </a:p>
          <a:p>
            <a:pPr>
              <a:buNone/>
            </a:pPr>
            <a:endParaRPr lang="en-US" altLang="ja-JP" sz="1800" smtClean="0">
              <a:solidFill>
                <a:srgbClr val="0070C0"/>
              </a:solidFill>
              <a:sym typeface="Wingdings" pitchFamily="2" charset="2"/>
            </a:endParaRPr>
          </a:p>
          <a:p>
            <a:pPr>
              <a:buNone/>
            </a:pPr>
            <a:r>
              <a:rPr lang="en-US" altLang="ja-JP" sz="1800" smtClean="0">
                <a:solidFill>
                  <a:srgbClr val="0070C0"/>
                </a:solidFill>
                <a:sym typeface="Wingdings" pitchFamily="2" charset="2"/>
              </a:rPr>
              <a:t>	</a:t>
            </a:r>
            <a:r>
              <a:rPr lang="ja-JP" altLang="en-US" sz="1800" smtClean="0">
                <a:solidFill>
                  <a:srgbClr val="0070C0"/>
                </a:solidFill>
                <a:sym typeface="Wingdings" pitchFamily="2" charset="2"/>
              </a:rPr>
              <a:t>なぜ？</a:t>
            </a:r>
            <a:endParaRPr lang="en-US" altLang="ja-JP" sz="1800" smtClean="0">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検索</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457200" y="1785926"/>
            <a:ext cx="8229600" cy="4340237"/>
          </a:xfrm>
        </p:spPr>
        <p:txBody>
          <a:bodyPr>
            <a:noAutofit/>
          </a:bodyPr>
          <a:lstStyle/>
          <a:p>
            <a:pPr>
              <a:buNone/>
            </a:pPr>
            <a:r>
              <a:rPr lang="en-US" altLang="ja-JP" sz="2000" smtClean="0">
                <a:latin typeface="ＭＳ ゴシック" pitchFamily="49" charset="-128"/>
                <a:ea typeface="ＭＳ ゴシック" pitchFamily="49" charset="-128"/>
              </a:rPr>
              <a:t>// Range</a:t>
            </a:r>
            <a:r>
              <a:rPr lang="ja-JP" altLang="en-US" sz="2000" smtClean="0">
                <a:latin typeface="ＭＳ ゴシック" pitchFamily="49" charset="-128"/>
                <a:ea typeface="ＭＳ ゴシック" pitchFamily="49" charset="-128"/>
              </a:rPr>
              <a:t>を使用</a:t>
            </a:r>
          </a:p>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R, </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T&gt;</a:t>
            </a:r>
          </a:p>
          <a:p>
            <a:pPr>
              <a:buNone/>
            </a:pPr>
            <a:r>
              <a:rPr lang="en-US" altLang="ja-JP" sz="2000" smtClean="0">
                <a:latin typeface="ＭＳ ゴシック" pitchFamily="49" charset="-128"/>
                <a:ea typeface="ＭＳ ゴシック" pitchFamily="49" charset="-128"/>
              </a:rPr>
              <a:t>R find(R r, T value)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for</a:t>
            </a:r>
            <a:r>
              <a:rPr lang="en-US" altLang="ja-JP" sz="2000" smtClean="0">
                <a:latin typeface="ＭＳ ゴシック" pitchFamily="49" charset="-128"/>
                <a:ea typeface="ＭＳ ゴシック" pitchFamily="49" charset="-128"/>
              </a:rPr>
              <a:t> (; !r.empty(); r.popFront())</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if</a:t>
            </a:r>
            <a:r>
              <a:rPr lang="en-US" altLang="ja-JP" sz="2000" smtClean="0">
                <a:latin typeface="ＭＳ ゴシック" pitchFamily="49" charset="-128"/>
                <a:ea typeface="ＭＳ ゴシック" pitchFamily="49" charset="-128"/>
              </a:rPr>
              <a:t> (value == r.front()) </a:t>
            </a:r>
            <a:r>
              <a:rPr lang="en-US" altLang="ja-JP" sz="2000" smtClean="0">
                <a:solidFill>
                  <a:srgbClr val="0000FF"/>
                </a:solidFill>
                <a:latin typeface="ＭＳ ゴシック" pitchFamily="49" charset="-128"/>
                <a:ea typeface="ＭＳ ゴシック" pitchFamily="49" charset="-128"/>
              </a:rPr>
              <a:t>break</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a:t>
            </a:r>
          </a:p>
          <a:p>
            <a:pPr>
              <a:buNone/>
            </a:pP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a:t>
            </a:r>
          </a:p>
          <a:p>
            <a:pPr>
              <a:buNone/>
            </a:pPr>
            <a:r>
              <a:rPr lang="en-US" altLang="ja-JP" sz="2000" smtClean="0">
                <a:solidFill>
                  <a:srgbClr val="0000FF"/>
                </a:solidFill>
                <a:latin typeface="ＭＳ ゴシック" pitchFamily="49" charset="-128"/>
                <a:ea typeface="ＭＳ ゴシック" pitchFamily="49" charset="-128"/>
              </a:rPr>
              <a:t>auto</a:t>
            </a:r>
            <a:r>
              <a:rPr lang="en-US" altLang="ja-JP" sz="2000" smtClean="0">
                <a:latin typeface="ＭＳ ゴシック" pitchFamily="49" charset="-128"/>
                <a:ea typeface="ＭＳ ゴシック" pitchFamily="49" charset="-128"/>
              </a:rPr>
              <a:t> r = find(v.all(), value);</a:t>
            </a:r>
          </a:p>
          <a:p>
            <a:pPr>
              <a:buNone/>
            </a:pPr>
            <a:r>
              <a:rPr lang="en-US" altLang="ja-JP" sz="2000" smtClean="0">
                <a:solidFill>
                  <a:srgbClr val="0000FF"/>
                </a:solidFill>
                <a:latin typeface="ＭＳ ゴシック" pitchFamily="49" charset="-128"/>
                <a:ea typeface="ＭＳ ゴシック" pitchFamily="49" charset="-128"/>
              </a:rPr>
              <a:t>if</a:t>
            </a:r>
            <a:r>
              <a:rPr lang="en-US" altLang="ja-JP" sz="2000" smtClean="0">
                <a:latin typeface="ＭＳ ゴシック" pitchFamily="49" charset="-128"/>
                <a:ea typeface="ＭＳ ゴシック" pitchFamily="49" charset="-128"/>
              </a:rPr>
              <a:t> (!r.empty()) ...</a:t>
            </a:r>
            <a:endParaRPr kumimoji="1" lang="ja-JP" altLang="en-US" sz="1600">
              <a:latin typeface="ＭＳ ゴシック" pitchFamily="49" charset="-128"/>
              <a:ea typeface="ＭＳ ゴシック" pitchFamily="49"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エレガントな仕様</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785786" y="2143116"/>
            <a:ext cx="7858180" cy="1000132"/>
          </a:xfrm>
        </p:spPr>
        <p:txBody>
          <a:bodyPr>
            <a:noAutofit/>
          </a:bodyPr>
          <a:lstStyle/>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R, </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T&gt;</a:t>
            </a:r>
          </a:p>
          <a:p>
            <a:pPr>
              <a:buNone/>
            </a:pPr>
            <a:r>
              <a:rPr lang="en-US" altLang="ja-JP" sz="2000" smtClean="0">
                <a:latin typeface="ＭＳ ゴシック" pitchFamily="49" charset="-128"/>
                <a:ea typeface="ＭＳ ゴシック" pitchFamily="49" charset="-128"/>
              </a:rPr>
              <a:t>R find(R r, T value);</a:t>
            </a:r>
          </a:p>
        </p:txBody>
      </p:sp>
      <p:sp>
        <p:nvSpPr>
          <p:cNvPr id="5" name="テキスト ボックス 4"/>
          <p:cNvSpPr txBox="1"/>
          <p:nvPr/>
        </p:nvSpPr>
        <p:spPr>
          <a:xfrm>
            <a:off x="857224" y="3500438"/>
            <a:ext cx="6643734" cy="830997"/>
          </a:xfrm>
          <a:prstGeom prst="rect">
            <a:avLst/>
          </a:prstGeom>
          <a:noFill/>
        </p:spPr>
        <p:txBody>
          <a:bodyPr wrap="square" rtlCol="0">
            <a:spAutoFit/>
          </a:bodyPr>
          <a:lstStyle/>
          <a:p>
            <a:r>
              <a:rPr kumimoji="1" lang="ja-JP" altLang="en-US" sz="2400" smtClean="0">
                <a:solidFill>
                  <a:srgbClr val="0070C0"/>
                </a:solidFill>
              </a:rPr>
              <a:t>「</a:t>
            </a:r>
            <a:r>
              <a:rPr kumimoji="1" lang="en-US" altLang="ja-JP" sz="2400" smtClean="0">
                <a:solidFill>
                  <a:srgbClr val="0070C0"/>
                </a:solidFill>
              </a:rPr>
              <a:t>front</a:t>
            </a:r>
            <a:r>
              <a:rPr kumimoji="1" lang="ja-JP" altLang="en-US" sz="2400" smtClean="0">
                <a:solidFill>
                  <a:srgbClr val="0070C0"/>
                </a:solidFill>
              </a:rPr>
              <a:t>が</a:t>
            </a:r>
            <a:r>
              <a:rPr kumimoji="1" lang="en-US" altLang="ja-JP" sz="2400" smtClean="0">
                <a:solidFill>
                  <a:srgbClr val="0070C0"/>
                </a:solidFill>
              </a:rPr>
              <a:t>value</a:t>
            </a:r>
            <a:r>
              <a:rPr kumimoji="1" lang="ja-JP" altLang="en-US" sz="2400" smtClean="0">
                <a:solidFill>
                  <a:srgbClr val="0070C0"/>
                </a:solidFill>
              </a:rPr>
              <a:t>と等しいか、</a:t>
            </a:r>
            <a:r>
              <a:rPr kumimoji="1" lang="en-US" altLang="ja-JP" sz="2400" smtClean="0">
                <a:solidFill>
                  <a:srgbClr val="0070C0"/>
                </a:solidFill>
              </a:rPr>
              <a:t>r</a:t>
            </a:r>
            <a:r>
              <a:rPr kumimoji="1" lang="ja-JP" altLang="en-US" sz="2400" smtClean="0">
                <a:solidFill>
                  <a:srgbClr val="0070C0"/>
                </a:solidFill>
              </a:rPr>
              <a:t>が使い尽くされるまで、</a:t>
            </a:r>
            <a:endParaRPr kumimoji="1" lang="en-US" altLang="ja-JP" sz="2400" smtClean="0">
              <a:solidFill>
                <a:srgbClr val="0070C0"/>
              </a:solidFill>
            </a:endParaRPr>
          </a:p>
          <a:p>
            <a:r>
              <a:rPr kumimoji="1" lang="ja-JP" altLang="en-US" sz="2400" smtClean="0">
                <a:solidFill>
                  <a:srgbClr val="0070C0"/>
                </a:solidFill>
              </a:rPr>
              <a:t>　左から</a:t>
            </a:r>
            <a:r>
              <a:rPr lang="ja-JP" altLang="en-US" sz="2400" smtClean="0">
                <a:solidFill>
                  <a:srgbClr val="0070C0"/>
                </a:solidFill>
              </a:rPr>
              <a:t>範囲</a:t>
            </a:r>
            <a:r>
              <a:rPr lang="en-US" altLang="ja-JP" sz="2400" smtClean="0">
                <a:solidFill>
                  <a:srgbClr val="0070C0"/>
                </a:solidFill>
              </a:rPr>
              <a:t>r</a:t>
            </a:r>
            <a:r>
              <a:rPr lang="ja-JP" altLang="en-US" sz="2400" smtClean="0">
                <a:solidFill>
                  <a:srgbClr val="0070C0"/>
                </a:solidFill>
              </a:rPr>
              <a:t>を縮小する」</a:t>
            </a:r>
            <a:endParaRPr kumimoji="1" lang="ja-JP" altLang="en-US" sz="2400">
              <a:solidFill>
                <a:srgbClr val="0070C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600" smtClean="0">
                <a:solidFill>
                  <a:srgbClr val="0070C0"/>
                </a:solidFill>
              </a:rPr>
              <a:t>Bidirectional Range</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a:xfrm>
            <a:off x="1000100" y="2214554"/>
            <a:ext cx="5072098" cy="3411543"/>
          </a:xfrm>
        </p:spPr>
        <p:txBody>
          <a:bodyPr>
            <a:normAutofit/>
          </a:bodyPr>
          <a:lstStyle/>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T&gt; </a:t>
            </a:r>
            <a:r>
              <a:rPr lang="en-US" altLang="ja-JP" sz="2000" smtClean="0">
                <a:solidFill>
                  <a:srgbClr val="0000FF"/>
                </a:solidFill>
                <a:latin typeface="ＭＳ ゴシック" pitchFamily="49" charset="-128"/>
                <a:ea typeface="ＭＳ ゴシック" pitchFamily="49" charset="-128"/>
              </a:rPr>
              <a:t>struct</a:t>
            </a:r>
            <a:r>
              <a:rPr lang="en-US" altLang="ja-JP" sz="2000" smtClean="0">
                <a:latin typeface="ＭＳ ゴシック" pitchFamily="49" charset="-128"/>
                <a:ea typeface="ＭＳ ゴシック" pitchFamily="49" charset="-128"/>
              </a:rPr>
              <a:t> BidirRange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bool</a:t>
            </a:r>
            <a:r>
              <a:rPr lang="en-US" altLang="ja-JP" sz="2000" smtClean="0">
                <a:latin typeface="ＭＳ ゴシック" pitchFamily="49" charset="-128"/>
                <a:ea typeface="ＭＳ ゴシック" pitchFamily="49" charset="-128"/>
              </a:rPr>
              <a:t> empty()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popFront();</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popBack();</a:t>
            </a:r>
          </a:p>
          <a:p>
            <a:pPr>
              <a:buNone/>
            </a:pPr>
            <a:r>
              <a:rPr lang="en-US" altLang="ja-JP" sz="2000" smtClean="0">
                <a:latin typeface="ＭＳ ゴシック" pitchFamily="49" charset="-128"/>
                <a:ea typeface="ＭＳ ゴシック" pitchFamily="49" charset="-128"/>
              </a:rPr>
              <a:t>    T&amp; front()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    T&amp; back()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600" smtClean="0">
                <a:solidFill>
                  <a:srgbClr val="0070C0"/>
                </a:solidFill>
              </a:rPr>
              <a:t>Reverse Iteration</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457200" y="1285860"/>
            <a:ext cx="8229600" cy="5143536"/>
          </a:xfrm>
        </p:spPr>
        <p:txBody>
          <a:bodyPr>
            <a:noAutofit/>
          </a:bodyPr>
          <a:lstStyle/>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R&gt; </a:t>
            </a:r>
            <a:r>
              <a:rPr lang="en-US" altLang="ja-JP" sz="2000" smtClean="0">
                <a:solidFill>
                  <a:srgbClr val="0000FF"/>
                </a:solidFill>
                <a:latin typeface="ＭＳ ゴシック" pitchFamily="49" charset="-128"/>
                <a:ea typeface="ＭＳ ゴシック" pitchFamily="49" charset="-128"/>
              </a:rPr>
              <a:t>struct</a:t>
            </a:r>
            <a:r>
              <a:rPr lang="en-US" altLang="ja-JP" sz="2000" smtClean="0">
                <a:latin typeface="ＭＳ ゴシック" pitchFamily="49" charset="-128"/>
                <a:ea typeface="ＭＳ ゴシック" pitchFamily="49" charset="-128"/>
              </a:rPr>
              <a:t> Retro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bool</a:t>
            </a:r>
            <a:r>
              <a:rPr lang="en-US" altLang="ja-JP" sz="2000" smtClean="0">
                <a:latin typeface="ＭＳ ゴシック" pitchFamily="49" charset="-128"/>
                <a:ea typeface="ＭＳ ゴシック" pitchFamily="49" charset="-128"/>
              </a:rPr>
              <a:t> empty()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 {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r.empty();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popFront() {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r.popBack();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popBack() {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r.popFront(); }</a:t>
            </a:r>
          </a:p>
          <a:p>
            <a:pPr>
              <a:buNone/>
            </a:pPr>
            <a:r>
              <a:rPr lang="en-US" altLang="ja-JP" sz="2000" smtClean="0">
                <a:latin typeface="ＭＳ ゴシック" pitchFamily="49" charset="-128"/>
                <a:ea typeface="ＭＳ ゴシック" pitchFamily="49" charset="-128"/>
              </a:rPr>
              <a:t>    E&lt;R&gt;::Type&amp; front()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 {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r.back(); }</a:t>
            </a:r>
          </a:p>
          <a:p>
            <a:pPr>
              <a:buNone/>
            </a:pPr>
            <a:r>
              <a:rPr lang="en-US" altLang="ja-JP" sz="2000" smtClean="0">
                <a:latin typeface="ＭＳ ゴシック" pitchFamily="49" charset="-128"/>
                <a:ea typeface="ＭＳ ゴシック" pitchFamily="49" charset="-128"/>
              </a:rPr>
              <a:t>    E&lt;R&gt;::Type&amp; back() </a:t>
            </a:r>
            <a:r>
              <a:rPr lang="en-US" altLang="ja-JP" sz="2000" smtClean="0">
                <a:solidFill>
                  <a:srgbClr val="0000FF"/>
                </a:solidFill>
                <a:latin typeface="ＭＳ ゴシック" pitchFamily="49" charset="-128"/>
                <a:ea typeface="ＭＳ ゴシック" pitchFamily="49" charset="-128"/>
              </a:rPr>
              <a:t>const</a:t>
            </a:r>
            <a:r>
              <a:rPr lang="en-US" altLang="ja-JP" sz="2000" smtClean="0">
                <a:latin typeface="ＭＳ ゴシック" pitchFamily="49" charset="-128"/>
                <a:ea typeface="ＭＳ ゴシック" pitchFamily="49" charset="-128"/>
              </a:rPr>
              <a:t> {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r.front(); }</a:t>
            </a:r>
          </a:p>
          <a:p>
            <a:pPr>
              <a:buNone/>
            </a:pPr>
            <a:r>
              <a:rPr lang="en-US" altLang="ja-JP" sz="2000" smtClean="0">
                <a:latin typeface="ＭＳ ゴシック" pitchFamily="49" charset="-128"/>
                <a:ea typeface="ＭＳ ゴシック" pitchFamily="49" charset="-128"/>
              </a:rPr>
              <a:t>    R r;</a:t>
            </a:r>
          </a:p>
          <a:p>
            <a:pPr>
              <a:buNone/>
            </a:pPr>
            <a:r>
              <a:rPr lang="en-US" altLang="ja-JP" sz="2000" smtClean="0">
                <a:latin typeface="ＭＳ ゴシック" pitchFamily="49" charset="-128"/>
                <a:ea typeface="ＭＳ ゴシック" pitchFamily="49" charset="-128"/>
              </a:rPr>
              <a:t>};</a:t>
            </a:r>
          </a:p>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R&gt; Retro&lt;R&gt; retro(R r)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Retro&lt;R&gt;(r);</a:t>
            </a:r>
          </a:p>
          <a:p>
            <a:pPr>
              <a:buNone/>
            </a:pPr>
            <a:r>
              <a:rPr lang="en-US" altLang="ja-JP" sz="2000" smtClean="0">
                <a:latin typeface="ＭＳ ゴシック" pitchFamily="49" charset="-128"/>
                <a:ea typeface="ＭＳ ゴシック" pitchFamily="49" charset="-128"/>
              </a:rPr>
              <a:t>}</a:t>
            </a:r>
          </a:p>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R&gt; R retro(Retro&lt;R&gt; r)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r.r; // klever(</a:t>
            </a:r>
            <a:r>
              <a:rPr lang="ja-JP" altLang="en-US" sz="2000" smtClean="0">
                <a:latin typeface="ＭＳ ゴシック" pitchFamily="49" charset="-128"/>
                <a:ea typeface="ＭＳ ゴシック" pitchFamily="49" charset="-128"/>
              </a:rPr>
              <a:t>訳注：</a:t>
            </a:r>
            <a:r>
              <a:rPr lang="en-US" altLang="ja-JP" sz="2000" smtClean="0">
                <a:latin typeface="ＭＳ ゴシック" pitchFamily="49" charset="-128"/>
                <a:ea typeface="ＭＳ ゴシック" pitchFamily="49" charset="-128"/>
              </a:rPr>
              <a:t>clever</a:t>
            </a:r>
            <a:r>
              <a:rPr lang="ja-JP" altLang="en-US" sz="2000" smtClean="0">
                <a:latin typeface="ＭＳ ゴシック" pitchFamily="49" charset="-128"/>
                <a:ea typeface="ＭＳ ゴシック" pitchFamily="49" charset="-128"/>
              </a:rPr>
              <a:t>？ </a:t>
            </a:r>
            <a:r>
              <a:rPr lang="en-US" altLang="ja-JP" sz="2000" smtClean="0">
                <a:latin typeface="ＭＳ ゴシック" pitchFamily="49" charset="-128"/>
                <a:ea typeface="ＭＳ ゴシック" pitchFamily="49" charset="-128"/>
              </a:rPr>
              <a:t>: </a:t>
            </a:r>
            <a:r>
              <a:rPr lang="ja-JP" altLang="en-US" sz="2000" smtClean="0">
                <a:latin typeface="ＭＳ ゴシック" pitchFamily="49" charset="-128"/>
                <a:ea typeface="ＭＳ ゴシック" pitchFamily="49" charset="-128"/>
              </a:rPr>
              <a:t>賢いところ</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a:t>
            </a:r>
            <a:endParaRPr kumimoji="1" lang="ja-JP" altLang="en-US" sz="1600">
              <a:latin typeface="ＭＳ ゴシック" pitchFamily="49" charset="-128"/>
              <a:ea typeface="ＭＳ ゴシック" pitchFamily="49"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600" smtClean="0">
                <a:solidFill>
                  <a:srgbClr val="0070C0"/>
                </a:solidFill>
              </a:rPr>
              <a:t>find_end</a:t>
            </a:r>
            <a:r>
              <a:rPr kumimoji="1" lang="ja-JP" altLang="en-US" sz="3600" smtClean="0">
                <a:solidFill>
                  <a:srgbClr val="0070C0"/>
                </a:solidFill>
              </a:rPr>
              <a:t>はどうだろう？</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785786" y="1600201"/>
            <a:ext cx="7901014" cy="1828800"/>
          </a:xfrm>
        </p:spPr>
        <p:txBody>
          <a:bodyPr>
            <a:normAutofit/>
          </a:bodyPr>
          <a:lstStyle/>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R, </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T&gt;</a:t>
            </a:r>
          </a:p>
          <a:p>
            <a:pPr>
              <a:buNone/>
            </a:pPr>
            <a:r>
              <a:rPr lang="en-US" altLang="ja-JP" sz="2000" smtClean="0">
                <a:latin typeface="ＭＳ ゴシック" pitchFamily="49" charset="-128"/>
                <a:ea typeface="ＭＳ ゴシック" pitchFamily="49" charset="-128"/>
              </a:rPr>
              <a:t>R find_end(R r, T value)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retro(find(retro(r));</a:t>
            </a:r>
          </a:p>
          <a:p>
            <a:pPr>
              <a:buNone/>
            </a:pPr>
            <a:r>
              <a:rPr lang="en-US" altLang="ja-JP" sz="2000" smtClean="0">
                <a:latin typeface="ＭＳ ゴシック" pitchFamily="49" charset="-128"/>
                <a:ea typeface="ＭＳ ゴシック" pitchFamily="49" charset="-128"/>
              </a:rPr>
              <a:t>}</a:t>
            </a:r>
            <a:endParaRPr kumimoji="1" lang="ja-JP" altLang="en-US" sz="2000">
              <a:latin typeface="ＭＳ ゴシック" pitchFamily="49" charset="-128"/>
              <a:ea typeface="ＭＳ ゴシック" pitchFamily="49" charset="-128"/>
            </a:endParaRPr>
          </a:p>
        </p:txBody>
      </p:sp>
      <p:sp>
        <p:nvSpPr>
          <p:cNvPr id="7" name="コンテンツ プレースホルダ 2"/>
          <p:cNvSpPr txBox="1">
            <a:spLocks/>
          </p:cNvSpPr>
          <p:nvPr/>
        </p:nvSpPr>
        <p:spPr>
          <a:xfrm>
            <a:off x="457200" y="3357562"/>
            <a:ext cx="8229600" cy="276860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400" smtClean="0">
                <a:solidFill>
                  <a:srgbClr val="0070C0"/>
                </a:solidFill>
              </a:rPr>
              <a:t>rbegin, rend</a:t>
            </a:r>
            <a:r>
              <a:rPr lang="ja-JP" altLang="en-US" sz="2400" smtClean="0">
                <a:solidFill>
                  <a:srgbClr val="0070C0"/>
                </a:solidFill>
              </a:rPr>
              <a:t>は必要ない</a:t>
            </a:r>
            <a:endParaRPr lang="en-US" altLang="ja-JP" sz="2400" smtClean="0">
              <a:solidFill>
                <a:srgbClr val="0070C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0" i="0" u="none" strike="noStrike" kern="1200" cap="none" spc="0" normalizeH="0" baseline="0" noProof="0" smtClean="0">
                <a:ln>
                  <a:noFill/>
                </a:ln>
                <a:solidFill>
                  <a:srgbClr val="0070C0"/>
                </a:solidFill>
                <a:effectLst/>
                <a:uLnTx/>
                <a:uFillTx/>
                <a:latin typeface="+mn-lt"/>
                <a:ea typeface="+mn-ea"/>
                <a:cs typeface="+mn-cs"/>
              </a:rPr>
              <a:t>コンテナは</a:t>
            </a:r>
            <a:r>
              <a:rPr lang="ja-JP" altLang="en-US" sz="2400" smtClean="0">
                <a:solidFill>
                  <a:srgbClr val="0070C0"/>
                </a:solidFill>
              </a:rPr>
              <a:t>、範囲を返す</a:t>
            </a:r>
            <a:r>
              <a:rPr lang="en-US" altLang="ja-JP" sz="2400" smtClean="0">
                <a:solidFill>
                  <a:srgbClr val="0070C0"/>
                </a:solidFill>
              </a:rPr>
              <a:t>all</a:t>
            </a:r>
            <a:r>
              <a:rPr lang="ja-JP" altLang="en-US" sz="2400" smtClean="0">
                <a:solidFill>
                  <a:srgbClr val="0070C0"/>
                </a:solidFill>
              </a:rPr>
              <a:t>を定義する</a:t>
            </a:r>
            <a:endParaRPr lang="en-US" altLang="ja-JP" sz="2400" smtClean="0">
              <a:solidFill>
                <a:srgbClr val="0070C0"/>
              </a:solidFill>
            </a:endParaRPr>
          </a:p>
          <a:p>
            <a:pPr marL="342900" lvl="0" indent="-342900">
              <a:spcBef>
                <a:spcPct val="20000"/>
              </a:spcBef>
              <a:buFont typeface="Arial" pitchFamily="34" charset="0"/>
              <a:buChar char="•"/>
            </a:pPr>
            <a:r>
              <a:rPr kumimoji="1" lang="ja-JP" altLang="en-US" sz="2400" b="0" i="0" u="none" strike="noStrike" kern="1200" cap="none" spc="0" normalizeH="0" baseline="0" noProof="0" smtClean="0">
                <a:ln>
                  <a:noFill/>
                </a:ln>
                <a:solidFill>
                  <a:srgbClr val="0070C0"/>
                </a:solidFill>
                <a:effectLst/>
                <a:uLnTx/>
                <a:uFillTx/>
                <a:latin typeface="+mn-lt"/>
                <a:ea typeface="+mn-ea"/>
                <a:cs typeface="+mn-cs"/>
              </a:rPr>
              <a:t>後ろにイテレートする：</a:t>
            </a:r>
            <a:r>
              <a:rPr lang="en-US" altLang="ja-JP" sz="2400" smtClean="0">
                <a:solidFill>
                  <a:srgbClr val="0070C0"/>
                </a:solidFill>
              </a:rPr>
              <a:t>retro(cont.all())</a:t>
            </a:r>
            <a:endParaRPr kumimoji="1" lang="ja-JP" altLang="en-US" sz="2400" b="0" i="0" u="none" strike="noStrike" kern="1200" cap="none" spc="0" normalizeH="0" baseline="0" noProof="0">
              <a:ln>
                <a:noFill/>
              </a:ln>
              <a:solidFill>
                <a:srgbClr val="0070C0"/>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イテレータでの</a:t>
            </a:r>
            <a:r>
              <a:rPr kumimoji="1" lang="en-US" altLang="ja-JP" sz="3600" smtClean="0">
                <a:solidFill>
                  <a:srgbClr val="0070C0"/>
                </a:solidFill>
              </a:rPr>
              <a:t>find_end</a:t>
            </a:r>
            <a:r>
              <a:rPr kumimoji="1" lang="ja-JP" altLang="en-US" sz="3600" smtClean="0">
                <a:solidFill>
                  <a:srgbClr val="0070C0"/>
                </a:solidFill>
              </a:rPr>
              <a:t>は最低だ</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785786" y="1600200"/>
            <a:ext cx="7901014" cy="2471741"/>
          </a:xfrm>
        </p:spPr>
        <p:txBody>
          <a:bodyPr>
            <a:normAutofit lnSpcReduction="10000"/>
          </a:bodyPr>
          <a:lstStyle/>
          <a:p>
            <a:pPr>
              <a:buNone/>
            </a:pPr>
            <a:r>
              <a:rPr lang="en-US" altLang="ja-JP" sz="2000" smtClean="0">
                <a:latin typeface="ＭＳ ゴシック" pitchFamily="49" charset="-128"/>
                <a:ea typeface="ＭＳ ゴシック" pitchFamily="49" charset="-128"/>
              </a:rPr>
              <a:t>// reverse_iterator</a:t>
            </a:r>
            <a:r>
              <a:rPr lang="ja-JP" altLang="en-US" sz="2000" smtClean="0">
                <a:latin typeface="ＭＳ ゴシック" pitchFamily="49" charset="-128"/>
                <a:ea typeface="ＭＳ ゴシック" pitchFamily="49" charset="-128"/>
              </a:rPr>
              <a:t>を使用した</a:t>
            </a:r>
            <a:r>
              <a:rPr lang="en-US" altLang="ja-JP" sz="2000" smtClean="0">
                <a:latin typeface="ＭＳ ゴシック" pitchFamily="49" charset="-128"/>
                <a:ea typeface="ＭＳ ゴシック" pitchFamily="49" charset="-128"/>
              </a:rPr>
              <a:t>find_end</a:t>
            </a:r>
          </a:p>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It, </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T&gt;</a:t>
            </a:r>
          </a:p>
          <a:p>
            <a:pPr>
              <a:buNone/>
            </a:pPr>
            <a:r>
              <a:rPr lang="en-US" altLang="ja-JP" sz="2000" smtClean="0">
                <a:latin typeface="ＭＳ ゴシック" pitchFamily="49" charset="-128"/>
                <a:ea typeface="ＭＳ ゴシック" pitchFamily="49" charset="-128"/>
              </a:rPr>
              <a:t>It find_end(It b, It e, T value) {</a:t>
            </a:r>
          </a:p>
          <a:p>
            <a:pPr>
              <a:buNone/>
            </a:pPr>
            <a:r>
              <a:rPr lang="en-US" altLang="ja-JP" sz="2000" smtClean="0">
                <a:latin typeface="ＭＳ ゴシック" pitchFamily="49" charset="-128"/>
                <a:ea typeface="ＭＳ ゴシック" pitchFamily="49" charset="-128"/>
              </a:rPr>
              <a:t>    It r = find(reverse_iterator&lt;It&gt;(e),</a:t>
            </a:r>
          </a:p>
          <a:p>
            <a:pPr>
              <a:buNone/>
            </a:pPr>
            <a:r>
              <a:rPr lang="en-US" altLang="ja-JP" sz="2000" smtClean="0">
                <a:latin typeface="ＭＳ ゴシック" pitchFamily="49" charset="-128"/>
                <a:ea typeface="ＭＳ ゴシック" pitchFamily="49" charset="-128"/>
              </a:rPr>
              <a:t>        reverse_iterator&lt;It&gt;(b), value).base();</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return</a:t>
            </a:r>
            <a:r>
              <a:rPr lang="en-US" altLang="ja-JP" sz="2000" smtClean="0">
                <a:latin typeface="ＭＳ ゴシック" pitchFamily="49" charset="-128"/>
                <a:ea typeface="ＭＳ ゴシック" pitchFamily="49" charset="-128"/>
              </a:rPr>
              <a:t> r == b ? e : --r;</a:t>
            </a:r>
          </a:p>
          <a:p>
            <a:pPr>
              <a:buNone/>
            </a:pPr>
            <a:r>
              <a:rPr lang="en-US" altLang="ja-JP" sz="2000" smtClean="0">
                <a:latin typeface="ＭＳ ゴシック" pitchFamily="49" charset="-128"/>
                <a:ea typeface="ＭＳ ゴシック" pitchFamily="49" charset="-128"/>
              </a:rPr>
              <a:t>}</a:t>
            </a:r>
            <a:endParaRPr kumimoji="1" lang="ja-JP" altLang="en-US" sz="2000">
              <a:latin typeface="ＭＳ ゴシック" pitchFamily="49" charset="-128"/>
              <a:ea typeface="ＭＳ ゴシック" pitchFamily="49" charset="-128"/>
            </a:endParaRPr>
          </a:p>
        </p:txBody>
      </p:sp>
      <p:sp>
        <p:nvSpPr>
          <p:cNvPr id="7" name="コンテンツ プレースホルダ 2"/>
          <p:cNvSpPr txBox="1">
            <a:spLocks/>
          </p:cNvSpPr>
          <p:nvPr/>
        </p:nvSpPr>
        <p:spPr>
          <a:xfrm>
            <a:off x="457200" y="4214818"/>
            <a:ext cx="8229600" cy="164307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sz="2400" smtClean="0">
                <a:solidFill>
                  <a:srgbClr val="0070C0"/>
                </a:solidFill>
              </a:rPr>
              <a:t>Range</a:t>
            </a:r>
            <a:r>
              <a:rPr lang="ja-JP" altLang="en-US" sz="2400" smtClean="0">
                <a:solidFill>
                  <a:srgbClr val="0070C0"/>
                </a:solidFill>
              </a:rPr>
              <a:t>が圧倒的に有利：はるかに簡潔なコード</a:t>
            </a:r>
            <a:endParaRPr lang="en-US" altLang="ja-JP" sz="2400" smtClean="0">
              <a:solidFill>
                <a:srgbClr val="0070C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400" b="0" i="0" u="none" strike="noStrike" kern="1200" cap="none" spc="0" normalizeH="0" baseline="0" noProof="0" smtClean="0">
                <a:ln>
                  <a:noFill/>
                </a:ln>
                <a:solidFill>
                  <a:srgbClr val="0070C0"/>
                </a:solidFill>
                <a:effectLst/>
                <a:uLnTx/>
                <a:uFillTx/>
                <a:latin typeface="+mn-lt"/>
                <a:ea typeface="+mn-ea"/>
                <a:cs typeface="+mn-cs"/>
              </a:rPr>
              <a:t>2</a:t>
            </a:r>
            <a:r>
              <a:rPr kumimoji="1" lang="ja-JP" altLang="en-US" sz="2400" b="0" i="0" u="none" strike="noStrike" kern="1200" cap="none" spc="0" normalizeH="0" baseline="0" noProof="0" smtClean="0">
                <a:ln>
                  <a:noFill/>
                </a:ln>
                <a:solidFill>
                  <a:srgbClr val="0070C0"/>
                </a:solidFill>
                <a:effectLst/>
                <a:uLnTx/>
                <a:uFillTx/>
                <a:latin typeface="+mn-lt"/>
                <a:ea typeface="+mn-ea"/>
                <a:cs typeface="+mn-cs"/>
              </a:rPr>
              <a:t>つを同時に扱うのではなく、１つのオブジェクトのみから構成されるので、容易な構成になる</a:t>
            </a:r>
            <a:endParaRPr kumimoji="1" lang="ja-JP" altLang="en-US" sz="2400" b="0" i="0" u="none" strike="noStrike" kern="1200" cap="none" spc="0" normalizeH="0" baseline="0" noProof="0">
              <a:ln>
                <a:noFill/>
              </a:ln>
              <a:solidFill>
                <a:srgbClr val="0070C0"/>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さらなる構成の可能性</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en-US" altLang="ja-JP" sz="2000" smtClean="0"/>
              <a:t>Chain </a:t>
            </a:r>
            <a:r>
              <a:rPr lang="ja-JP" altLang="en-US" sz="2000" smtClean="0"/>
              <a:t>： </a:t>
            </a:r>
            <a:r>
              <a:rPr lang="ja-JP" altLang="en-US" sz="1800" smtClean="0">
                <a:solidFill>
                  <a:srgbClr val="0070C0"/>
                </a:solidFill>
              </a:rPr>
              <a:t>いくつかの</a:t>
            </a:r>
            <a:r>
              <a:rPr lang="en-US" altLang="ja-JP" sz="1800" smtClean="0">
                <a:solidFill>
                  <a:srgbClr val="0070C0"/>
                </a:solidFill>
              </a:rPr>
              <a:t>Range</a:t>
            </a:r>
            <a:r>
              <a:rPr lang="ja-JP" altLang="en-US" sz="1800" smtClean="0">
                <a:solidFill>
                  <a:srgbClr val="0070C0"/>
                </a:solidFill>
              </a:rPr>
              <a:t>をつなげる</a:t>
            </a:r>
            <a:endParaRPr lang="en-US" altLang="ja-JP" sz="2000" smtClean="0">
              <a:solidFill>
                <a:srgbClr val="0070C0"/>
              </a:solidFill>
            </a:endParaRPr>
          </a:p>
          <a:p>
            <a:pPr lvl="1">
              <a:buNone/>
            </a:pPr>
            <a:r>
              <a:rPr lang="en-US" altLang="ja-JP" sz="1800" smtClean="0">
                <a:solidFill>
                  <a:srgbClr val="0070C0"/>
                </a:solidFill>
              </a:rPr>
              <a:t>	</a:t>
            </a:r>
            <a:r>
              <a:rPr lang="ja-JP" altLang="en-US" sz="1800" smtClean="0">
                <a:solidFill>
                  <a:srgbClr val="0070C0"/>
                </a:solidFill>
              </a:rPr>
              <a:t>要素はコピーされない！</a:t>
            </a:r>
            <a:endParaRPr lang="en-US" altLang="ja-JP" sz="1800" smtClean="0">
              <a:solidFill>
                <a:srgbClr val="0070C0"/>
              </a:solidFill>
            </a:endParaRPr>
          </a:p>
          <a:p>
            <a:pPr lvl="1">
              <a:buNone/>
            </a:pPr>
            <a:r>
              <a:rPr lang="en-US" altLang="ja-JP" sz="1800" smtClean="0">
                <a:solidFill>
                  <a:srgbClr val="0070C0"/>
                </a:solidFill>
              </a:rPr>
              <a:t>	Range</a:t>
            </a:r>
            <a:r>
              <a:rPr lang="ja-JP" altLang="en-US" sz="1800" smtClean="0">
                <a:solidFill>
                  <a:srgbClr val="0070C0"/>
                </a:solidFill>
              </a:rPr>
              <a:t>のカテゴリは、全ての</a:t>
            </a:r>
            <a:r>
              <a:rPr lang="en-US" altLang="ja-JP" sz="1800" smtClean="0">
                <a:solidFill>
                  <a:srgbClr val="0070C0"/>
                </a:solidFill>
              </a:rPr>
              <a:t>Range</a:t>
            </a:r>
            <a:r>
              <a:rPr lang="ja-JP" altLang="en-US" sz="1800" smtClean="0">
                <a:solidFill>
                  <a:srgbClr val="0070C0"/>
                </a:solidFill>
              </a:rPr>
              <a:t>の中で最も弱い</a:t>
            </a:r>
            <a:endParaRPr lang="en-US" altLang="ja-JP" sz="1800" smtClean="0">
              <a:solidFill>
                <a:srgbClr val="0070C0"/>
              </a:solidFill>
            </a:endParaRPr>
          </a:p>
          <a:p>
            <a:endParaRPr lang="en-US" altLang="ja-JP" sz="2000" smtClean="0">
              <a:solidFill>
                <a:srgbClr val="0070C0"/>
              </a:solidFill>
            </a:endParaRPr>
          </a:p>
          <a:p>
            <a:r>
              <a:rPr lang="en-US" altLang="ja-JP" sz="2000" smtClean="0"/>
              <a:t>Zip </a:t>
            </a:r>
            <a:r>
              <a:rPr lang="ja-JP" altLang="en-US" sz="2000" smtClean="0"/>
              <a:t>： </a:t>
            </a:r>
            <a:r>
              <a:rPr lang="ja-JP" altLang="en-US" sz="1800" smtClean="0">
                <a:solidFill>
                  <a:srgbClr val="0070C0"/>
                </a:solidFill>
              </a:rPr>
              <a:t>密集行進法</a:t>
            </a:r>
            <a:r>
              <a:rPr lang="en-US" altLang="ja-JP" sz="1800" smtClean="0">
                <a:solidFill>
                  <a:srgbClr val="0070C0"/>
                </a:solidFill>
              </a:rPr>
              <a:t>(lockstep)</a:t>
            </a:r>
            <a:r>
              <a:rPr lang="ja-JP" altLang="en-US" sz="1800" smtClean="0">
                <a:solidFill>
                  <a:srgbClr val="0070C0"/>
                </a:solidFill>
              </a:rPr>
              <a:t>で</a:t>
            </a:r>
            <a:r>
              <a:rPr lang="en-US" altLang="ja-JP" sz="1800" smtClean="0">
                <a:solidFill>
                  <a:srgbClr val="0070C0"/>
                </a:solidFill>
              </a:rPr>
              <a:t>Range</a:t>
            </a:r>
            <a:r>
              <a:rPr lang="ja-JP" altLang="en-US" sz="1800" smtClean="0">
                <a:solidFill>
                  <a:srgbClr val="0070C0"/>
                </a:solidFill>
              </a:rPr>
              <a:t>を渡る</a:t>
            </a:r>
            <a:endParaRPr lang="en-US" altLang="ja-JP" sz="1800" smtClean="0">
              <a:solidFill>
                <a:srgbClr val="0070C0"/>
              </a:solidFill>
            </a:endParaRPr>
          </a:p>
          <a:p>
            <a:pPr>
              <a:buNone/>
            </a:pPr>
            <a:r>
              <a:rPr lang="en-US" altLang="ja-JP" sz="1800" smtClean="0">
                <a:solidFill>
                  <a:srgbClr val="0070C0"/>
                </a:solidFill>
              </a:rPr>
              <a:t>		Tuple</a:t>
            </a:r>
            <a:r>
              <a:rPr lang="ja-JP" altLang="en-US" sz="1800" smtClean="0">
                <a:solidFill>
                  <a:srgbClr val="0070C0"/>
                </a:solidFill>
              </a:rPr>
              <a:t>が必要</a:t>
            </a:r>
            <a:endParaRPr lang="en-US" altLang="ja-JP" sz="2000" smtClean="0">
              <a:solidFill>
                <a:srgbClr val="0070C0"/>
              </a:solidFill>
            </a:endParaRPr>
          </a:p>
          <a:p>
            <a:endParaRPr lang="en-US" altLang="ja-JP" sz="2000" smtClean="0">
              <a:solidFill>
                <a:srgbClr val="0070C0"/>
              </a:solidFill>
            </a:endParaRPr>
          </a:p>
          <a:p>
            <a:r>
              <a:rPr lang="en-US" altLang="ja-JP" sz="2000" smtClean="0"/>
              <a:t>Stride </a:t>
            </a:r>
            <a:r>
              <a:rPr lang="ja-JP" altLang="en-US" sz="2000" smtClean="0"/>
              <a:t>： </a:t>
            </a:r>
            <a:r>
              <a:rPr lang="ja-JP" altLang="en-US" sz="2000" smtClean="0">
                <a:solidFill>
                  <a:srgbClr val="0070C0"/>
                </a:solidFill>
              </a:rPr>
              <a:t>一度に数ステップ、</a:t>
            </a:r>
            <a:r>
              <a:rPr lang="en-US" altLang="ja-JP" sz="2000" smtClean="0">
                <a:solidFill>
                  <a:srgbClr val="0070C0"/>
                </a:solidFill>
              </a:rPr>
              <a:t>Range</a:t>
            </a:r>
            <a:r>
              <a:rPr lang="ja-JP" altLang="en-US" sz="2000" smtClean="0">
                <a:solidFill>
                  <a:srgbClr val="0070C0"/>
                </a:solidFill>
              </a:rPr>
              <a:t>を</a:t>
            </a:r>
            <a:r>
              <a:rPr lang="ja-JP" altLang="en-US" sz="2000" smtClean="0">
                <a:solidFill>
                  <a:srgbClr val="0070C0"/>
                </a:solidFill>
              </a:rPr>
              <a:t>渡る</a:t>
            </a:r>
            <a:r>
              <a:rPr lang="en-US" altLang="ja-JP" sz="2000" smtClean="0">
                <a:solidFill>
                  <a:srgbClr val="0070C0"/>
                </a:solidFill>
              </a:rPr>
              <a:t/>
            </a:r>
            <a:br>
              <a:rPr lang="en-US" altLang="ja-JP" sz="2000" smtClean="0">
                <a:solidFill>
                  <a:srgbClr val="0070C0"/>
                </a:solidFill>
              </a:rPr>
            </a:br>
            <a:r>
              <a:rPr lang="en-US" altLang="ja-JP" sz="2000" smtClean="0">
                <a:solidFill>
                  <a:srgbClr val="0070C0"/>
                </a:solidFill>
              </a:rPr>
              <a:t>	</a:t>
            </a:r>
            <a:r>
              <a:rPr lang="ja-JP" altLang="en-US" sz="2000" smtClean="0">
                <a:solidFill>
                  <a:srgbClr val="0070C0"/>
                </a:solidFill>
              </a:rPr>
              <a:t>　</a:t>
            </a:r>
            <a:r>
              <a:rPr lang="ja-JP" altLang="en-US" sz="2000" smtClean="0">
                <a:solidFill>
                  <a:srgbClr val="0070C0"/>
                </a:solidFill>
              </a:rPr>
              <a:t>イテレータ</a:t>
            </a:r>
            <a:r>
              <a:rPr lang="ja-JP" altLang="en-US" sz="2000" smtClean="0">
                <a:solidFill>
                  <a:srgbClr val="0070C0"/>
                </a:solidFill>
              </a:rPr>
              <a:t>ではこれを実装することができない！</a:t>
            </a:r>
            <a:endParaRPr lang="en-US" altLang="ja-JP" sz="2000" smtClean="0">
              <a:solidFill>
                <a:srgbClr val="0070C0"/>
              </a:solidFill>
            </a:endParaRPr>
          </a:p>
          <a:p>
            <a:endParaRPr lang="en-US" altLang="ja-JP" sz="2000" smtClean="0">
              <a:solidFill>
                <a:srgbClr val="0070C0"/>
              </a:solidFill>
            </a:endParaRPr>
          </a:p>
          <a:p>
            <a:r>
              <a:rPr lang="en-US" altLang="ja-JP" sz="2000" smtClean="0"/>
              <a:t>Radial </a:t>
            </a:r>
            <a:r>
              <a:rPr lang="ja-JP" altLang="en-US" sz="2000" smtClean="0"/>
              <a:t>： </a:t>
            </a:r>
            <a:r>
              <a:rPr lang="ja-JP" altLang="en-US" sz="2000" smtClean="0">
                <a:solidFill>
                  <a:srgbClr val="0070C0"/>
                </a:solidFill>
              </a:rPr>
              <a:t>中間</a:t>
            </a:r>
            <a:r>
              <a:rPr lang="en-US" altLang="ja-JP" sz="2000" smtClean="0">
                <a:solidFill>
                  <a:srgbClr val="0070C0"/>
                </a:solidFill>
              </a:rPr>
              <a:t>(</a:t>
            </a:r>
            <a:r>
              <a:rPr lang="ja-JP" altLang="en-US" sz="2000" smtClean="0">
                <a:solidFill>
                  <a:srgbClr val="0070C0"/>
                </a:solidFill>
              </a:rPr>
              <a:t>あるいはその他のポイント</a:t>
            </a:r>
            <a:r>
              <a:rPr lang="en-US" altLang="ja-JP" sz="2000" smtClean="0">
                <a:solidFill>
                  <a:srgbClr val="0070C0"/>
                </a:solidFill>
              </a:rPr>
              <a:t>)</a:t>
            </a:r>
            <a:r>
              <a:rPr lang="ja-JP" altLang="en-US" sz="2000" smtClean="0">
                <a:solidFill>
                  <a:srgbClr val="0070C0"/>
                </a:solidFill>
              </a:rPr>
              <a:t>からの距離を増加させる際に</a:t>
            </a:r>
            <a:r>
              <a:rPr lang="en-US" altLang="ja-JP" sz="2000" smtClean="0">
                <a:solidFill>
                  <a:srgbClr val="0070C0"/>
                </a:solidFill>
              </a:rPr>
              <a:t>	Range</a:t>
            </a:r>
            <a:r>
              <a:rPr lang="ja-JP" altLang="en-US" sz="2000" smtClean="0">
                <a:solidFill>
                  <a:srgbClr val="0070C0"/>
                </a:solidFill>
              </a:rPr>
              <a:t>を</a:t>
            </a:r>
            <a:r>
              <a:rPr lang="ja-JP" altLang="en-US" sz="2000" smtClean="0">
                <a:solidFill>
                  <a:srgbClr val="0070C0"/>
                </a:solidFill>
              </a:rPr>
              <a:t>渡る</a:t>
            </a:r>
            <a:endParaRPr lang="en-US" altLang="ja-JP" sz="2000" smtClean="0">
              <a:solidFill>
                <a:srgbClr val="0070C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200" smtClean="0">
                <a:solidFill>
                  <a:srgbClr val="0070C0"/>
                </a:solidFill>
              </a:rPr>
              <a:t>3</a:t>
            </a:r>
            <a:r>
              <a:rPr kumimoji="1" lang="ja-JP" altLang="en-US" sz="3200" smtClean="0">
                <a:solidFill>
                  <a:srgbClr val="0070C0"/>
                </a:solidFill>
              </a:rPr>
              <a:t>つのイテレータの関数はどうだろうか？</a:t>
            </a:r>
            <a:endParaRPr kumimoji="1" lang="ja-JP" altLang="en-US" sz="32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It1, </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It2&gt;</a:t>
            </a:r>
          </a:p>
          <a:p>
            <a:pPr>
              <a:buNone/>
            </a:pP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copy(It1 begin, It1 end, It2 to);</a:t>
            </a:r>
          </a:p>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It&gt;</a:t>
            </a:r>
          </a:p>
          <a:p>
            <a:pPr>
              <a:buNone/>
            </a:pP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partial_sort(It begin, It mid, It end);</a:t>
            </a:r>
          </a:p>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It&gt;</a:t>
            </a:r>
          </a:p>
          <a:p>
            <a:pPr>
              <a:buNone/>
            </a:pP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rotate(It begin, It mid, It end);</a:t>
            </a:r>
          </a:p>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It, </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Pr&gt;</a:t>
            </a:r>
          </a:p>
          <a:p>
            <a:pPr>
              <a:buNone/>
            </a:pPr>
            <a:r>
              <a:rPr lang="en-US" altLang="ja-JP" sz="2000" smtClean="0">
                <a:latin typeface="ＭＳ ゴシック" pitchFamily="49" charset="-128"/>
                <a:ea typeface="ＭＳ ゴシック" pitchFamily="49" charset="-128"/>
              </a:rPr>
              <a:t>It partition(It begin, It end, Pr pred);</a:t>
            </a:r>
          </a:p>
          <a:p>
            <a:pPr>
              <a:buNone/>
            </a:pPr>
            <a:r>
              <a:rPr lang="en-US" altLang="ja-JP" sz="2000" smtClean="0">
                <a:solidFill>
                  <a:srgbClr val="0000FF"/>
                </a:solidFill>
                <a:latin typeface="ＭＳ ゴシック" pitchFamily="49" charset="-128"/>
                <a:ea typeface="ＭＳ ゴシック" pitchFamily="49" charset="-128"/>
              </a:rPr>
              <a:t>template</a:t>
            </a:r>
            <a:r>
              <a:rPr lang="en-US" altLang="ja-JP" sz="2000" smtClean="0">
                <a:latin typeface="ＭＳ ゴシック" pitchFamily="49" charset="-128"/>
                <a:ea typeface="ＭＳ ゴシック" pitchFamily="49" charset="-128"/>
              </a:rPr>
              <a:t>&lt;</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It, </a:t>
            </a:r>
            <a:r>
              <a:rPr lang="en-US" altLang="ja-JP" sz="2000" smtClean="0">
                <a:solidFill>
                  <a:srgbClr val="0000FF"/>
                </a:solidFill>
                <a:latin typeface="ＭＳ ゴシック" pitchFamily="49" charset="-128"/>
                <a:ea typeface="ＭＳ ゴシック" pitchFamily="49" charset="-128"/>
              </a:rPr>
              <a:t>class</a:t>
            </a:r>
            <a:r>
              <a:rPr lang="en-US" altLang="ja-JP" sz="2000" smtClean="0">
                <a:latin typeface="ＭＳ ゴシック" pitchFamily="49" charset="-128"/>
                <a:ea typeface="ＭＳ ゴシック" pitchFamily="49" charset="-128"/>
              </a:rPr>
              <a:t> Pr&gt;</a:t>
            </a:r>
          </a:p>
          <a:p>
            <a:pPr>
              <a:buNone/>
            </a:pPr>
            <a:r>
              <a:rPr lang="en-US" altLang="ja-JP" sz="2000" smtClean="0">
                <a:latin typeface="ＭＳ ゴシック" pitchFamily="49" charset="-128"/>
                <a:ea typeface="ＭＳ ゴシック" pitchFamily="49" charset="-128"/>
              </a:rPr>
              <a:t>It inplace_merge(It begin, It mid, It 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smtClean="0">
                <a:solidFill>
                  <a:srgbClr val="0070C0"/>
                </a:solidFill>
              </a:rPr>
              <a:t>STL</a:t>
            </a:r>
            <a:r>
              <a:rPr kumimoji="1" lang="ja-JP" altLang="en-US" smtClean="0">
                <a:solidFill>
                  <a:srgbClr val="0070C0"/>
                </a:solidFill>
              </a:rPr>
              <a:t>とは何か？</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400" smtClean="0">
                <a:solidFill>
                  <a:srgbClr val="0070C0"/>
                </a:solidFill>
              </a:rPr>
              <a:t>アルゴリズムとデータ構造の</a:t>
            </a:r>
            <a:r>
              <a:rPr lang="en-US" altLang="ja-JP" sz="2400" smtClean="0">
                <a:solidFill>
                  <a:srgbClr val="0070C0"/>
                </a:solidFill>
              </a:rPr>
              <a:t>(</a:t>
            </a:r>
            <a:r>
              <a:rPr lang="ja-JP" altLang="en-US" sz="2400" smtClean="0">
                <a:solidFill>
                  <a:srgbClr val="0070C0"/>
                </a:solidFill>
              </a:rPr>
              <a:t>良い</a:t>
            </a:r>
            <a:r>
              <a:rPr lang="en-US" altLang="ja-JP" sz="2400" smtClean="0">
                <a:solidFill>
                  <a:srgbClr val="0070C0"/>
                </a:solidFill>
              </a:rPr>
              <a:t>|</a:t>
            </a:r>
            <a:r>
              <a:rPr lang="ja-JP" altLang="en-US" sz="2400" smtClean="0">
                <a:solidFill>
                  <a:srgbClr val="0070C0"/>
                </a:solidFill>
              </a:rPr>
              <a:t>悪い</a:t>
            </a:r>
            <a:r>
              <a:rPr lang="en-US" altLang="ja-JP" sz="2400" smtClean="0">
                <a:solidFill>
                  <a:srgbClr val="0070C0"/>
                </a:solidFill>
              </a:rPr>
              <a:t>|</a:t>
            </a:r>
            <a:r>
              <a:rPr lang="ja-JP" altLang="en-US" sz="2400" smtClean="0">
                <a:solidFill>
                  <a:srgbClr val="0070C0"/>
                </a:solidFill>
              </a:rPr>
              <a:t>醜い</a:t>
            </a:r>
            <a:r>
              <a:rPr lang="en-US" altLang="ja-JP" sz="2400" smtClean="0">
                <a:solidFill>
                  <a:srgbClr val="0070C0"/>
                </a:solidFill>
              </a:rPr>
              <a:t>)</a:t>
            </a:r>
            <a:r>
              <a:rPr lang="ja-JP" altLang="en-US" sz="2400" smtClean="0">
                <a:solidFill>
                  <a:srgbClr val="0070C0"/>
                </a:solidFill>
              </a:rPr>
              <a:t>ライブラリ</a:t>
            </a:r>
            <a:endParaRPr lang="en-US" altLang="ja-JP" sz="2400" smtClean="0">
              <a:solidFill>
                <a:srgbClr val="0070C0"/>
              </a:solidFill>
            </a:endParaRPr>
          </a:p>
          <a:p>
            <a:endParaRPr kumimoji="1" lang="en-US" altLang="ja-JP" sz="2400" smtClean="0">
              <a:solidFill>
                <a:srgbClr val="0070C0"/>
              </a:solidFill>
            </a:endParaRPr>
          </a:p>
          <a:p>
            <a:r>
              <a:rPr lang="en-US" altLang="ja-JP" sz="2400" smtClean="0">
                <a:latin typeface="ＭＳ ゴシック" pitchFamily="49" charset="-128"/>
                <a:ea typeface="ＭＳ ゴシック" pitchFamily="49" charset="-128"/>
                <a:cs typeface="Courier New" pitchFamily="49" charset="0"/>
              </a:rPr>
              <a:t>iterators = gcd(containers, algorithms);</a:t>
            </a:r>
          </a:p>
          <a:p>
            <a:endParaRPr kumimoji="1" lang="en-US" altLang="ja-JP" sz="2400" smtClean="0">
              <a:solidFill>
                <a:srgbClr val="0070C0"/>
              </a:solidFill>
              <a:latin typeface="ＭＳ ゴシック" pitchFamily="49" charset="-128"/>
              <a:ea typeface="ＭＳ ゴシック" pitchFamily="49" charset="-128"/>
              <a:cs typeface="Courier New" pitchFamily="49" charset="0"/>
            </a:endParaRPr>
          </a:p>
          <a:p>
            <a:r>
              <a:rPr lang="en-US" altLang="ja-JP" sz="2400" b="1" smtClean="0">
                <a:solidFill>
                  <a:srgbClr val="0070C0"/>
                </a:solidFill>
              </a:rPr>
              <a:t>S</a:t>
            </a:r>
            <a:r>
              <a:rPr lang="en-US" altLang="ja-JP" sz="2400" smtClean="0">
                <a:solidFill>
                  <a:srgbClr val="0070C0"/>
                </a:solidFill>
              </a:rPr>
              <a:t>crumptious </a:t>
            </a:r>
            <a:r>
              <a:rPr lang="en-US" altLang="ja-JP" sz="2400" b="1" smtClean="0">
                <a:solidFill>
                  <a:srgbClr val="0070C0"/>
                </a:solidFill>
              </a:rPr>
              <a:t>T</a:t>
            </a:r>
            <a:r>
              <a:rPr lang="en-US" altLang="ja-JP" sz="2400" smtClean="0">
                <a:solidFill>
                  <a:srgbClr val="0070C0"/>
                </a:solidFill>
              </a:rPr>
              <a:t>emplate </a:t>
            </a:r>
            <a:r>
              <a:rPr lang="en-US" altLang="ja-JP" sz="2400" b="1" smtClean="0">
                <a:solidFill>
                  <a:srgbClr val="0070C0"/>
                </a:solidFill>
              </a:rPr>
              <a:t>L</a:t>
            </a:r>
            <a:r>
              <a:rPr lang="en-US" altLang="ja-JP" sz="2400" smtClean="0">
                <a:solidFill>
                  <a:srgbClr val="0070C0"/>
                </a:solidFill>
              </a:rPr>
              <a:t>ore(</a:t>
            </a:r>
            <a:r>
              <a:rPr lang="ja-JP" altLang="en-US" sz="2400" smtClean="0">
                <a:solidFill>
                  <a:srgbClr val="0070C0"/>
                </a:solidFill>
              </a:rPr>
              <a:t>すばらしいテンプレートの知恵</a:t>
            </a:r>
            <a:r>
              <a:rPr lang="en-US" altLang="ja-JP" sz="2400" smtClean="0">
                <a:solidFill>
                  <a:srgbClr val="0070C0"/>
                </a:solidFill>
              </a:rPr>
              <a:t>)</a:t>
            </a:r>
          </a:p>
          <a:p>
            <a:endParaRPr kumimoji="1" lang="en-US" altLang="ja-JP" sz="2400" smtClean="0">
              <a:solidFill>
                <a:srgbClr val="0070C0"/>
              </a:solidFill>
              <a:latin typeface="ＭＳ ゴシック" pitchFamily="49" charset="-128"/>
              <a:ea typeface="ＭＳ ゴシック" pitchFamily="49" charset="-128"/>
              <a:cs typeface="Courier New" pitchFamily="49" charset="0"/>
            </a:endParaRPr>
          </a:p>
          <a:p>
            <a:r>
              <a:rPr lang="en-US" altLang="ja-JP" sz="2400" b="1" smtClean="0">
                <a:solidFill>
                  <a:srgbClr val="0070C0"/>
                </a:solidFill>
              </a:rPr>
              <a:t>S</a:t>
            </a:r>
            <a:r>
              <a:rPr lang="en-US" altLang="ja-JP" sz="2400" smtClean="0">
                <a:solidFill>
                  <a:srgbClr val="0070C0"/>
                </a:solidFill>
              </a:rPr>
              <a:t>nout to </a:t>
            </a:r>
            <a:r>
              <a:rPr lang="en-US" altLang="ja-JP" sz="2400" b="1" smtClean="0">
                <a:solidFill>
                  <a:srgbClr val="0070C0"/>
                </a:solidFill>
              </a:rPr>
              <a:t>T</a:t>
            </a:r>
            <a:r>
              <a:rPr lang="en-US" altLang="ja-JP" sz="2400" smtClean="0">
                <a:solidFill>
                  <a:srgbClr val="0070C0"/>
                </a:solidFill>
              </a:rPr>
              <a:t>ail </a:t>
            </a:r>
            <a:r>
              <a:rPr lang="en-US" altLang="ja-JP" sz="2400" b="1" smtClean="0">
                <a:solidFill>
                  <a:srgbClr val="0070C0"/>
                </a:solidFill>
              </a:rPr>
              <a:t>L</a:t>
            </a:r>
            <a:r>
              <a:rPr lang="en-US" altLang="ja-JP" sz="2400" smtClean="0">
                <a:solidFill>
                  <a:srgbClr val="0070C0"/>
                </a:solidFill>
              </a:rPr>
              <a:t>ength(</a:t>
            </a:r>
            <a:r>
              <a:rPr lang="ja-JP" altLang="en-US" sz="2400" smtClean="0">
                <a:solidFill>
                  <a:srgbClr val="0070C0"/>
                </a:solidFill>
              </a:rPr>
              <a:t>先頭から最後尾までの長さ</a:t>
            </a:r>
            <a:r>
              <a:rPr lang="en-US" altLang="ja-JP" sz="2400" smtClean="0">
                <a:solidFill>
                  <a:srgbClr val="0070C0"/>
                </a:solidFill>
              </a:rPr>
              <a:t>)</a:t>
            </a:r>
            <a:endParaRPr kumimoji="1" lang="ja-JP" altLang="en-US" sz="2400">
              <a:solidFill>
                <a:srgbClr val="0070C0"/>
              </a:solidFill>
              <a:latin typeface="ＭＳ ゴシック" pitchFamily="49" charset="-128"/>
              <a:ea typeface="ＭＳ ゴシック" pitchFamily="49" charset="-128"/>
              <a:cs typeface="Courier New" pitchFamily="49"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テキスト ボックス 21"/>
          <p:cNvSpPr txBox="1"/>
          <p:nvPr/>
        </p:nvSpPr>
        <p:spPr>
          <a:xfrm>
            <a:off x="857224" y="3071810"/>
            <a:ext cx="6929486" cy="738664"/>
          </a:xfrm>
          <a:prstGeom prst="rect">
            <a:avLst/>
          </a:prstGeom>
          <a:noFill/>
        </p:spPr>
        <p:txBody>
          <a:bodyPr wrap="square" rtlCol="0">
            <a:spAutoFit/>
          </a:bodyPr>
          <a:lstStyle/>
          <a:p>
            <a:r>
              <a:rPr kumimoji="1" lang="ja-JP" altLang="en-US" sz="2400" smtClean="0">
                <a:solidFill>
                  <a:srgbClr val="0070C0"/>
                </a:solidFill>
              </a:rPr>
              <a:t>「困難なところにはチャンスがある。」</a:t>
            </a:r>
            <a:endParaRPr kumimoji="1" lang="en-US" altLang="ja-JP" sz="2400" smtClean="0">
              <a:solidFill>
                <a:srgbClr val="0070C0"/>
              </a:solidFill>
            </a:endParaRPr>
          </a:p>
          <a:p>
            <a:r>
              <a:rPr lang="ja-JP" altLang="en-US" smtClean="0">
                <a:solidFill>
                  <a:srgbClr val="0070C0"/>
                </a:solidFill>
              </a:rPr>
              <a:t>　　</a:t>
            </a:r>
            <a:r>
              <a:rPr lang="en-US" altLang="ja-JP" smtClean="0">
                <a:solidFill>
                  <a:srgbClr val="0070C0"/>
                </a:solidFill>
              </a:rPr>
              <a:t>"Where there's hardship, there's opportunity."</a:t>
            </a:r>
            <a:endParaRPr kumimoji="1" lang="ja-JP" altLang="en-US">
              <a:solidFill>
                <a:srgbClr val="0070C0"/>
              </a:solidFill>
            </a:endParaRPr>
          </a:p>
        </p:txBody>
      </p:sp>
      <p:sp>
        <p:nvSpPr>
          <p:cNvPr id="10" name="正方形/長方形 9"/>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4" name="テキスト ボックス 3"/>
          <p:cNvSpPr txBox="1"/>
          <p:nvPr/>
        </p:nvSpPr>
        <p:spPr>
          <a:xfrm>
            <a:off x="5500694" y="4572008"/>
            <a:ext cx="1823833" cy="400110"/>
          </a:xfrm>
          <a:prstGeom prst="rect">
            <a:avLst/>
          </a:prstGeom>
          <a:noFill/>
        </p:spPr>
        <p:txBody>
          <a:bodyPr wrap="none" rtlCol="0">
            <a:spAutoFit/>
          </a:bodyPr>
          <a:lstStyle/>
          <a:p>
            <a:r>
              <a:rPr lang="en-US" altLang="ja-JP" sz="2000" smtClean="0">
                <a:solidFill>
                  <a:srgbClr val="0070C0"/>
                </a:solidFill>
              </a:rPr>
              <a:t>– I. Meade Etop</a:t>
            </a:r>
            <a:endParaRPr kumimoji="1" lang="ja-JP" altLang="en-US" sz="2000">
              <a:solidFill>
                <a:srgbClr val="0070C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lang="en-US" altLang="ja-JP" sz="3600" smtClean="0">
                <a:solidFill>
                  <a:srgbClr val="0070C0"/>
                </a:solidFill>
              </a:rPr>
              <a:t>3-legged algos ⇒ mixed-range algos</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785786" y="1600201"/>
            <a:ext cx="7901014" cy="900106"/>
          </a:xfrm>
        </p:spPr>
        <p:txBody>
          <a:bodyPr>
            <a:normAutofit/>
          </a:bodyPr>
          <a:lstStyle/>
          <a:p>
            <a:pPr>
              <a:buNone/>
            </a:pPr>
            <a:r>
              <a:rPr lang="pt-BR" altLang="ja-JP" sz="2000" smtClean="0">
                <a:solidFill>
                  <a:srgbClr val="0000FF"/>
                </a:solidFill>
                <a:latin typeface="ＭＳ ゴシック" pitchFamily="49" charset="-128"/>
                <a:ea typeface="ＭＳ ゴシック" pitchFamily="49" charset="-128"/>
              </a:rPr>
              <a:t>template</a:t>
            </a:r>
            <a:r>
              <a:rPr lang="pt-BR" altLang="ja-JP" sz="2000" smtClean="0">
                <a:latin typeface="ＭＳ ゴシック" pitchFamily="49" charset="-128"/>
                <a:ea typeface="ＭＳ ゴシック" pitchFamily="49" charset="-128"/>
              </a:rPr>
              <a:t>&lt;</a:t>
            </a:r>
            <a:r>
              <a:rPr lang="pt-BR" altLang="ja-JP" sz="2000" smtClean="0">
                <a:solidFill>
                  <a:srgbClr val="0000FF"/>
                </a:solidFill>
                <a:latin typeface="ＭＳ ゴシック" pitchFamily="49" charset="-128"/>
                <a:ea typeface="ＭＳ ゴシック" pitchFamily="49" charset="-128"/>
              </a:rPr>
              <a:t>class</a:t>
            </a:r>
            <a:r>
              <a:rPr lang="pt-BR" altLang="ja-JP" sz="2000" smtClean="0">
                <a:latin typeface="ＭＳ ゴシック" pitchFamily="49" charset="-128"/>
                <a:ea typeface="ＭＳ ゴシック" pitchFamily="49" charset="-128"/>
              </a:rPr>
              <a:t> R1, </a:t>
            </a:r>
            <a:r>
              <a:rPr lang="pt-BR" altLang="ja-JP" sz="2000" smtClean="0">
                <a:solidFill>
                  <a:srgbClr val="0000FF"/>
                </a:solidFill>
                <a:latin typeface="ＭＳ ゴシック" pitchFamily="49" charset="-128"/>
                <a:ea typeface="ＭＳ ゴシック" pitchFamily="49" charset="-128"/>
              </a:rPr>
              <a:t>class</a:t>
            </a:r>
            <a:r>
              <a:rPr lang="pt-BR" altLang="ja-JP" sz="2000" smtClean="0">
                <a:latin typeface="ＭＳ ゴシック" pitchFamily="49" charset="-128"/>
                <a:ea typeface="ＭＳ ゴシック" pitchFamily="49" charset="-128"/>
              </a:rPr>
              <a:t> R2&gt;</a:t>
            </a:r>
          </a:p>
          <a:p>
            <a:pPr>
              <a:buNone/>
            </a:pPr>
            <a:r>
              <a:rPr lang="pt-BR" altLang="ja-JP" sz="2000" smtClean="0">
                <a:latin typeface="ＭＳ ゴシック" pitchFamily="49" charset="-128"/>
                <a:ea typeface="ＭＳ ゴシック" pitchFamily="49" charset="-128"/>
              </a:rPr>
              <a:t>R2 copy(R1 r1, R2 r2);</a:t>
            </a:r>
            <a:endParaRPr kumimoji="1" lang="ja-JP" altLang="en-US" sz="2000">
              <a:latin typeface="ＭＳ ゴシック" pitchFamily="49" charset="-128"/>
              <a:ea typeface="ＭＳ ゴシック" pitchFamily="49" charset="-128"/>
            </a:endParaRPr>
          </a:p>
        </p:txBody>
      </p:sp>
      <p:sp>
        <p:nvSpPr>
          <p:cNvPr id="7" name="コンテンツ プレースホルダ 2"/>
          <p:cNvSpPr txBox="1">
            <a:spLocks/>
          </p:cNvSpPr>
          <p:nvPr/>
        </p:nvSpPr>
        <p:spPr>
          <a:xfrm>
            <a:off x="457200" y="2571745"/>
            <a:ext cx="8229600" cy="64294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400" b="0" i="0" u="none" strike="noStrike" kern="1200" cap="none" spc="0" normalizeH="0" baseline="0" noProof="0" smtClean="0">
                <a:ln>
                  <a:noFill/>
                </a:ln>
                <a:solidFill>
                  <a:srgbClr val="0070C0"/>
                </a:solidFill>
                <a:effectLst/>
                <a:uLnTx/>
                <a:uFillTx/>
                <a:latin typeface="+mn-lt"/>
                <a:ea typeface="+mn-ea"/>
                <a:cs typeface="+mn-cs"/>
              </a:rPr>
              <a:t>仕様：</a:t>
            </a:r>
            <a:r>
              <a:rPr kumimoji="1" lang="en-US" altLang="ja-JP" sz="2400" b="0" i="0" u="none" strike="noStrike" kern="1200" cap="none" spc="0" normalizeH="0" baseline="0" noProof="0" smtClean="0">
                <a:ln>
                  <a:noFill/>
                </a:ln>
                <a:solidFill>
                  <a:srgbClr val="0070C0"/>
                </a:solidFill>
                <a:effectLst/>
                <a:uLnTx/>
                <a:uFillTx/>
                <a:latin typeface="+mn-lt"/>
                <a:ea typeface="+mn-ea"/>
                <a:cs typeface="+mn-cs"/>
              </a:rPr>
              <a:t>r1</a:t>
            </a:r>
            <a:r>
              <a:rPr kumimoji="1" lang="ja-JP" altLang="en-US" sz="2400" b="0" i="0" u="none" strike="noStrike" kern="1200" cap="none" spc="0" normalizeH="0" baseline="0" noProof="0" smtClean="0">
                <a:ln>
                  <a:noFill/>
                </a:ln>
                <a:solidFill>
                  <a:srgbClr val="0070C0"/>
                </a:solidFill>
                <a:effectLst/>
                <a:uLnTx/>
                <a:uFillTx/>
                <a:latin typeface="+mn-lt"/>
                <a:ea typeface="+mn-ea"/>
                <a:cs typeface="+mn-cs"/>
              </a:rPr>
              <a:t>から</a:t>
            </a:r>
            <a:r>
              <a:rPr kumimoji="1" lang="en-US" altLang="ja-JP" sz="2400" b="0" i="0" u="none" strike="noStrike" kern="1200" cap="none" spc="0" normalizeH="0" baseline="0" noProof="0" smtClean="0">
                <a:ln>
                  <a:noFill/>
                </a:ln>
                <a:solidFill>
                  <a:srgbClr val="0070C0"/>
                </a:solidFill>
                <a:effectLst/>
                <a:uLnTx/>
                <a:uFillTx/>
                <a:latin typeface="+mn-lt"/>
                <a:ea typeface="+mn-ea"/>
                <a:cs typeface="+mn-cs"/>
              </a:rPr>
              <a:t>r2</a:t>
            </a:r>
            <a:r>
              <a:rPr kumimoji="1" lang="ja-JP" altLang="en-US" sz="2400" b="0" i="0" u="none" strike="noStrike" kern="1200" cap="none" spc="0" normalizeH="0" baseline="0" noProof="0" smtClean="0">
                <a:ln>
                  <a:noFill/>
                </a:ln>
                <a:solidFill>
                  <a:srgbClr val="0070C0"/>
                </a:solidFill>
                <a:effectLst/>
                <a:uLnTx/>
                <a:uFillTx/>
                <a:latin typeface="+mn-lt"/>
                <a:ea typeface="+mn-ea"/>
                <a:cs typeface="+mn-cs"/>
              </a:rPr>
              <a:t>へコピーして、手をつけていない</a:t>
            </a:r>
            <a:r>
              <a:rPr kumimoji="1" lang="en-US" altLang="ja-JP" sz="2400" b="0" i="0" u="none" strike="noStrike" kern="1200" cap="none" spc="0" normalizeH="0" baseline="0" noProof="0" smtClean="0">
                <a:ln>
                  <a:noFill/>
                </a:ln>
                <a:solidFill>
                  <a:srgbClr val="0070C0"/>
                </a:solidFill>
                <a:effectLst/>
                <a:uLnTx/>
                <a:uFillTx/>
                <a:latin typeface="+mn-lt"/>
                <a:ea typeface="+mn-ea"/>
                <a:cs typeface="+mn-cs"/>
              </a:rPr>
              <a:t>r2</a:t>
            </a:r>
            <a:r>
              <a:rPr kumimoji="1" lang="ja-JP" altLang="en-US" sz="2400" b="0" i="0" u="none" strike="noStrike" kern="1200" cap="none" spc="0" normalizeH="0" baseline="0" noProof="0" smtClean="0">
                <a:ln>
                  <a:noFill/>
                </a:ln>
                <a:solidFill>
                  <a:srgbClr val="0070C0"/>
                </a:solidFill>
                <a:effectLst/>
                <a:uLnTx/>
                <a:uFillTx/>
                <a:latin typeface="+mn-lt"/>
                <a:ea typeface="+mn-ea"/>
                <a:cs typeface="+mn-cs"/>
              </a:rPr>
              <a:t>を返す</a:t>
            </a:r>
            <a:endParaRPr kumimoji="1" lang="ja-JP" altLang="en-US" sz="2400" b="0" i="0" u="none" strike="noStrike" kern="1200" cap="none" spc="0" normalizeH="0" baseline="0" noProof="0">
              <a:ln>
                <a:noFill/>
              </a:ln>
              <a:solidFill>
                <a:srgbClr val="0070C0"/>
              </a:solidFill>
              <a:effectLst/>
              <a:uLnTx/>
              <a:uFillTx/>
              <a:latin typeface="+mn-lt"/>
              <a:ea typeface="+mn-ea"/>
              <a:cs typeface="+mn-cs"/>
            </a:endParaRPr>
          </a:p>
        </p:txBody>
      </p:sp>
      <p:sp>
        <p:nvSpPr>
          <p:cNvPr id="8" name="コンテンツ プレースホルダ 5"/>
          <p:cNvSpPr txBox="1">
            <a:spLocks/>
          </p:cNvSpPr>
          <p:nvPr/>
        </p:nvSpPr>
        <p:spPr>
          <a:xfrm>
            <a:off x="785786" y="3314712"/>
            <a:ext cx="7901014" cy="1828800"/>
          </a:xfrm>
          <a:prstGeom prst="rect">
            <a:avLst/>
          </a:prstGeom>
        </p:spPr>
        <p:txBody>
          <a:bodyPr vert="horz" lIns="91440" tIns="45720" rIns="91440" bIns="45720" rtlCol="0">
            <a:normAutofit/>
          </a:bodyPr>
          <a:lstStyle/>
          <a:p>
            <a:r>
              <a:rPr lang="en-US" altLang="ja-JP" sz="2000" smtClean="0">
                <a:latin typeface="ＭＳ ゴシック" pitchFamily="49" charset="-128"/>
                <a:ea typeface="ＭＳ ゴシック" pitchFamily="49" charset="-128"/>
              </a:rPr>
              <a:t>vector&lt;</a:t>
            </a:r>
            <a:r>
              <a:rPr lang="en-US" altLang="ja-JP" sz="2000" smtClean="0">
                <a:solidFill>
                  <a:srgbClr val="0000FF"/>
                </a:solidFill>
                <a:latin typeface="ＭＳ ゴシック" pitchFamily="49" charset="-128"/>
                <a:ea typeface="ＭＳ ゴシック" pitchFamily="49" charset="-128"/>
              </a:rPr>
              <a:t>float</a:t>
            </a:r>
            <a:r>
              <a:rPr lang="en-US" altLang="ja-JP" sz="2000" smtClean="0">
                <a:latin typeface="ＭＳ ゴシック" pitchFamily="49" charset="-128"/>
                <a:ea typeface="ＭＳ ゴシック" pitchFamily="49" charset="-128"/>
              </a:rPr>
              <a:t>&gt; v;</a:t>
            </a:r>
          </a:p>
          <a:p>
            <a:r>
              <a:rPr lang="en-US" altLang="ja-JP" sz="2000" smtClean="0">
                <a:latin typeface="ＭＳ ゴシック" pitchFamily="49" charset="-128"/>
                <a:ea typeface="ＭＳ ゴシック" pitchFamily="49" charset="-128"/>
              </a:rPr>
              <a:t>list&lt;</a:t>
            </a:r>
            <a:r>
              <a:rPr lang="en-US" altLang="ja-JP" sz="2000" smtClean="0">
                <a:solidFill>
                  <a:srgbClr val="0000FF"/>
                </a:solidFill>
                <a:latin typeface="ＭＳ ゴシック" pitchFamily="49" charset="-128"/>
                <a:ea typeface="ＭＳ ゴシック" pitchFamily="49" charset="-128"/>
              </a:rPr>
              <a:t>int</a:t>
            </a:r>
            <a:r>
              <a:rPr lang="en-US" altLang="ja-JP" sz="2000" smtClean="0">
                <a:latin typeface="ＭＳ ゴシック" pitchFamily="49" charset="-128"/>
                <a:ea typeface="ＭＳ ゴシック" pitchFamily="49" charset="-128"/>
              </a:rPr>
              <a:t>&gt; s;</a:t>
            </a:r>
          </a:p>
          <a:p>
            <a:r>
              <a:rPr lang="en-US" altLang="ja-JP" sz="2000" smtClean="0">
                <a:latin typeface="ＭＳ ゴシック" pitchFamily="49" charset="-128"/>
                <a:ea typeface="ＭＳ ゴシック" pitchFamily="49" charset="-128"/>
              </a:rPr>
              <a:t>deque&lt;</a:t>
            </a:r>
            <a:r>
              <a:rPr lang="en-US" altLang="ja-JP" sz="2000" smtClean="0">
                <a:solidFill>
                  <a:srgbClr val="0000FF"/>
                </a:solidFill>
                <a:latin typeface="ＭＳ ゴシック" pitchFamily="49" charset="-128"/>
                <a:ea typeface="ＭＳ ゴシック" pitchFamily="49" charset="-128"/>
              </a:rPr>
              <a:t>double</a:t>
            </a:r>
            <a:r>
              <a:rPr lang="en-US" altLang="ja-JP" sz="2000" smtClean="0">
                <a:latin typeface="ＭＳ ゴシック" pitchFamily="49" charset="-128"/>
                <a:ea typeface="ＭＳ ゴシック" pitchFamily="49" charset="-128"/>
              </a:rPr>
              <a:t>&gt; d;</a:t>
            </a:r>
          </a:p>
          <a:p>
            <a:r>
              <a:rPr lang="en-US" altLang="ja-JP" sz="2000" smtClean="0">
                <a:latin typeface="ＭＳ ゴシック" pitchFamily="49" charset="-128"/>
                <a:ea typeface="ＭＳ ゴシック" pitchFamily="49" charset="-128"/>
              </a:rPr>
              <a:t>copy(chain(v, s), d);</a:t>
            </a:r>
            <a:endParaRPr kumimoji="1" lang="ja-JP" altLang="en-US" sz="2000" b="0" i="0" u="none" strike="noStrike" kern="1200" cap="none" spc="0" normalizeH="0" baseline="0" noProof="0">
              <a:ln>
                <a:noFill/>
              </a:ln>
              <a:solidFill>
                <a:schemeClr val="tx1"/>
              </a:solidFill>
              <a:effectLst/>
              <a:uLnTx/>
              <a:uFillTx/>
              <a:latin typeface="ＭＳ ゴシック" pitchFamily="49" charset="-128"/>
              <a:ea typeface="ＭＳ ゴシック" pitchFamily="49"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lang="en-US" altLang="ja-JP" sz="3600" smtClean="0">
                <a:solidFill>
                  <a:srgbClr val="0070C0"/>
                </a:solidFill>
              </a:rPr>
              <a:t>3-legged algos ⇒ mixed-range algos</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785786" y="1600201"/>
            <a:ext cx="7901014" cy="900106"/>
          </a:xfrm>
        </p:spPr>
        <p:txBody>
          <a:bodyPr>
            <a:normAutofit/>
          </a:bodyPr>
          <a:lstStyle/>
          <a:p>
            <a:pPr>
              <a:buNone/>
            </a:pPr>
            <a:r>
              <a:rPr lang="pt-BR" altLang="ja-JP" sz="2000" smtClean="0">
                <a:solidFill>
                  <a:srgbClr val="0000FF"/>
                </a:solidFill>
                <a:latin typeface="ＭＳ ゴシック" pitchFamily="49" charset="-128"/>
                <a:ea typeface="ＭＳ ゴシック" pitchFamily="49" charset="-128"/>
              </a:rPr>
              <a:t>template</a:t>
            </a:r>
            <a:r>
              <a:rPr lang="pt-BR" altLang="ja-JP" sz="2000" smtClean="0">
                <a:latin typeface="ＭＳ ゴシック" pitchFamily="49" charset="-128"/>
                <a:ea typeface="ＭＳ ゴシック" pitchFamily="49" charset="-128"/>
              </a:rPr>
              <a:t>&lt;</a:t>
            </a:r>
            <a:r>
              <a:rPr lang="pt-BR" altLang="ja-JP" sz="2000" smtClean="0">
                <a:solidFill>
                  <a:srgbClr val="0000FF"/>
                </a:solidFill>
                <a:latin typeface="ＭＳ ゴシック" pitchFamily="49" charset="-128"/>
                <a:ea typeface="ＭＳ ゴシック" pitchFamily="49" charset="-128"/>
              </a:rPr>
              <a:t>class</a:t>
            </a:r>
            <a:r>
              <a:rPr lang="pt-BR" altLang="ja-JP" sz="2000" smtClean="0">
                <a:latin typeface="ＭＳ ゴシック" pitchFamily="49" charset="-128"/>
                <a:ea typeface="ＭＳ ゴシック" pitchFamily="49" charset="-128"/>
              </a:rPr>
              <a:t> R1, </a:t>
            </a:r>
            <a:r>
              <a:rPr lang="pt-BR" altLang="ja-JP" sz="2000" smtClean="0">
                <a:solidFill>
                  <a:srgbClr val="0000FF"/>
                </a:solidFill>
                <a:latin typeface="ＭＳ ゴシック" pitchFamily="49" charset="-128"/>
                <a:ea typeface="ＭＳ ゴシック" pitchFamily="49" charset="-128"/>
              </a:rPr>
              <a:t>class</a:t>
            </a:r>
            <a:r>
              <a:rPr lang="pt-BR" altLang="ja-JP" sz="2000" smtClean="0">
                <a:latin typeface="ＭＳ ゴシック" pitchFamily="49" charset="-128"/>
                <a:ea typeface="ＭＳ ゴシック" pitchFamily="49" charset="-128"/>
              </a:rPr>
              <a:t> R2&gt;</a:t>
            </a:r>
          </a:p>
          <a:p>
            <a:pPr>
              <a:buNone/>
            </a:pPr>
            <a:r>
              <a:rPr lang="pt-BR" altLang="ja-JP" sz="2000" smtClean="0">
                <a:solidFill>
                  <a:srgbClr val="0000FF"/>
                </a:solidFill>
                <a:latin typeface="ＭＳ ゴシック" pitchFamily="49" charset="-128"/>
                <a:ea typeface="ＭＳ ゴシック" pitchFamily="49" charset="-128"/>
              </a:rPr>
              <a:t>void</a:t>
            </a:r>
            <a:r>
              <a:rPr lang="pt-BR" altLang="ja-JP" sz="2000" smtClean="0">
                <a:latin typeface="ＭＳ ゴシック" pitchFamily="49" charset="-128"/>
                <a:ea typeface="ＭＳ ゴシック" pitchFamily="49" charset="-128"/>
              </a:rPr>
              <a:t> partial_sort(R1 r1, R2 r2);</a:t>
            </a:r>
            <a:endParaRPr kumimoji="1" lang="ja-JP" altLang="en-US" sz="2000">
              <a:latin typeface="ＭＳ ゴシック" pitchFamily="49" charset="-128"/>
              <a:ea typeface="ＭＳ ゴシック" pitchFamily="49" charset="-128"/>
            </a:endParaRPr>
          </a:p>
        </p:txBody>
      </p:sp>
      <p:sp>
        <p:nvSpPr>
          <p:cNvPr id="7" name="コンテンツ プレースホルダ 2"/>
          <p:cNvSpPr txBox="1">
            <a:spLocks/>
          </p:cNvSpPr>
          <p:nvPr/>
        </p:nvSpPr>
        <p:spPr>
          <a:xfrm>
            <a:off x="457200" y="2571744"/>
            <a:ext cx="8229600" cy="18573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仕様：最も小さな要素が</a:t>
            </a: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r1</a:t>
            </a:r>
            <a:r>
              <a:rPr lang="ja-JP" altLang="en-US" sz="2000" smtClean="0">
                <a:solidFill>
                  <a:srgbClr val="0070C0"/>
                </a:solidFill>
              </a:rPr>
              <a:t>の中で終了するように、</a:t>
            </a:r>
            <a:r>
              <a:rPr lang="en-US" altLang="ja-JP" sz="2000" smtClean="0">
                <a:solidFill>
                  <a:srgbClr val="0070C0"/>
                </a:solidFill>
              </a:rPr>
              <a:t>r1</a:t>
            </a:r>
            <a:r>
              <a:rPr lang="ja-JP" altLang="en-US" sz="2000" smtClean="0">
                <a:solidFill>
                  <a:srgbClr val="0070C0"/>
                </a:solidFill>
              </a:rPr>
              <a:t>と</a:t>
            </a:r>
            <a:r>
              <a:rPr lang="en-US" altLang="ja-JP" sz="2000" smtClean="0">
                <a:solidFill>
                  <a:srgbClr val="0070C0"/>
                </a:solidFill>
              </a:rPr>
              <a:t>r2</a:t>
            </a:r>
            <a:r>
              <a:rPr lang="ja-JP" altLang="en-US" sz="2000" smtClean="0">
                <a:solidFill>
                  <a:srgbClr val="0070C0"/>
                </a:solidFill>
              </a:rPr>
              <a:t>の連結を</a:t>
            </a:r>
            <a:r>
              <a:rPr lang="en-US" altLang="ja-JP" sz="2000" smtClean="0">
                <a:solidFill>
                  <a:srgbClr val="0070C0"/>
                </a:solidFill>
              </a:rPr>
              <a:t/>
            </a:r>
            <a:br>
              <a:rPr lang="en-US" altLang="ja-JP" sz="2000" smtClean="0">
                <a:solidFill>
                  <a:srgbClr val="0070C0"/>
                </a:solidFill>
              </a:rPr>
            </a:br>
            <a:r>
              <a:rPr lang="ja-JP" altLang="en-US" sz="2000" smtClean="0">
                <a:solidFill>
                  <a:srgbClr val="0070C0"/>
                </a:solidFill>
              </a:rPr>
              <a:t>部分的にソートする</a:t>
            </a:r>
            <a:endParaRPr lang="en-US" altLang="ja-JP" sz="2000" smtClean="0">
              <a:solidFill>
                <a:srgbClr val="0070C0"/>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000" b="0" i="0" u="none" strike="noStrike" kern="1200" cap="none" spc="0" normalizeH="0" baseline="0" noProof="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あなたは、</a:t>
            </a: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vector</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と</a:t>
            </a: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deque</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をとり、両方の中で最も小さな要素を配列に入れることができる</a:t>
            </a:r>
            <a:endParaRPr kumimoji="1" lang="ja-JP" altLang="en-US" sz="2000" b="0" i="0" u="none" strike="noStrike" kern="1200" cap="none" spc="0" normalizeH="0" baseline="0" noProof="0">
              <a:ln>
                <a:noFill/>
              </a:ln>
              <a:solidFill>
                <a:srgbClr val="0070C0"/>
              </a:solidFill>
              <a:effectLst/>
              <a:uLnTx/>
              <a:uFillTx/>
              <a:latin typeface="+mn-lt"/>
              <a:ea typeface="+mn-ea"/>
              <a:cs typeface="+mn-cs"/>
            </a:endParaRPr>
          </a:p>
        </p:txBody>
      </p:sp>
      <p:sp>
        <p:nvSpPr>
          <p:cNvPr id="8" name="コンテンツ プレースホルダ 5"/>
          <p:cNvSpPr txBox="1">
            <a:spLocks/>
          </p:cNvSpPr>
          <p:nvPr/>
        </p:nvSpPr>
        <p:spPr>
          <a:xfrm>
            <a:off x="785786" y="4529158"/>
            <a:ext cx="7901014" cy="1400172"/>
          </a:xfrm>
          <a:prstGeom prst="rect">
            <a:avLst/>
          </a:prstGeom>
        </p:spPr>
        <p:txBody>
          <a:bodyPr vert="horz" lIns="91440" tIns="45720" rIns="91440" bIns="45720" rtlCol="0">
            <a:normAutofit/>
          </a:bodyPr>
          <a:lstStyle/>
          <a:p>
            <a:r>
              <a:rPr lang="en-US" altLang="ja-JP" sz="2000" smtClean="0">
                <a:latin typeface="ＭＳ ゴシック" pitchFamily="49" charset="-128"/>
                <a:ea typeface="ＭＳ ゴシック" pitchFamily="49" charset="-128"/>
              </a:rPr>
              <a:t>vector&lt;</a:t>
            </a:r>
            <a:r>
              <a:rPr lang="en-US" altLang="ja-JP" sz="2000" smtClean="0">
                <a:solidFill>
                  <a:srgbClr val="0000FF"/>
                </a:solidFill>
                <a:latin typeface="ＭＳ ゴシック" pitchFamily="49" charset="-128"/>
                <a:ea typeface="ＭＳ ゴシック" pitchFamily="49" charset="-128"/>
              </a:rPr>
              <a:t>float</a:t>
            </a:r>
            <a:r>
              <a:rPr lang="en-US" altLang="ja-JP" sz="2000" smtClean="0">
                <a:latin typeface="ＭＳ ゴシック" pitchFamily="49" charset="-128"/>
                <a:ea typeface="ＭＳ ゴシック" pitchFamily="49" charset="-128"/>
              </a:rPr>
              <a:t>&gt; v;</a:t>
            </a:r>
          </a:p>
          <a:p>
            <a:r>
              <a:rPr lang="en-US" altLang="ja-JP" sz="2000" smtClean="0">
                <a:latin typeface="ＭＳ ゴシック" pitchFamily="49" charset="-128"/>
                <a:ea typeface="ＭＳ ゴシック" pitchFamily="49" charset="-128"/>
              </a:rPr>
              <a:t>deque&lt;</a:t>
            </a:r>
            <a:r>
              <a:rPr lang="en-US" altLang="ja-JP" sz="2000" smtClean="0">
                <a:solidFill>
                  <a:srgbClr val="0000FF"/>
                </a:solidFill>
                <a:latin typeface="ＭＳ ゴシック" pitchFamily="49" charset="-128"/>
                <a:ea typeface="ＭＳ ゴシック" pitchFamily="49" charset="-128"/>
              </a:rPr>
              <a:t>double</a:t>
            </a:r>
            <a:r>
              <a:rPr lang="en-US" altLang="ja-JP" sz="2000" smtClean="0">
                <a:latin typeface="ＭＳ ゴシック" pitchFamily="49" charset="-128"/>
                <a:ea typeface="ＭＳ ゴシック" pitchFamily="49" charset="-128"/>
              </a:rPr>
              <a:t>&gt; d;</a:t>
            </a:r>
          </a:p>
          <a:p>
            <a:r>
              <a:rPr lang="en-US" altLang="ja-JP" sz="2000" smtClean="0">
                <a:latin typeface="ＭＳ ゴシック" pitchFamily="49" charset="-128"/>
                <a:ea typeface="ＭＳ ゴシック" pitchFamily="49" charset="-128"/>
              </a:rPr>
              <a:t>partial_sort(v, d);</a:t>
            </a:r>
            <a:endParaRPr kumimoji="1" lang="ja-JP" altLang="en-US" sz="2000" b="0" i="0" u="none" strike="noStrike" kern="1200" cap="none" spc="0" normalizeH="0" baseline="0" noProof="0">
              <a:ln>
                <a:noFill/>
              </a:ln>
              <a:solidFill>
                <a:schemeClr val="tx1"/>
              </a:solidFill>
              <a:effectLst/>
              <a:uLnTx/>
              <a:uFillTx/>
              <a:latin typeface="ＭＳ ゴシック" pitchFamily="49" charset="-128"/>
              <a:ea typeface="ＭＳ ゴシック" pitchFamily="49"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ちょっと待って、まだある</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785786" y="1600201"/>
            <a:ext cx="7901014" cy="1757361"/>
          </a:xfrm>
        </p:spPr>
        <p:txBody>
          <a:bodyPr>
            <a:normAutofit/>
          </a:bodyPr>
          <a:lstStyle/>
          <a:p>
            <a:pPr>
              <a:buNone/>
            </a:pPr>
            <a:r>
              <a:rPr lang="fr-FR" altLang="ja-JP" sz="2000" smtClean="0">
                <a:latin typeface="ＭＳ ゴシック" pitchFamily="49" charset="-128"/>
                <a:ea typeface="ＭＳ ゴシック" pitchFamily="49" charset="-128"/>
              </a:rPr>
              <a:t>vector&lt;</a:t>
            </a:r>
            <a:r>
              <a:rPr lang="fr-FR" altLang="ja-JP" sz="2000" smtClean="0">
                <a:solidFill>
                  <a:srgbClr val="0000FF"/>
                </a:solidFill>
                <a:latin typeface="ＭＳ ゴシック" pitchFamily="49" charset="-128"/>
                <a:ea typeface="ＭＳ ゴシック" pitchFamily="49" charset="-128"/>
              </a:rPr>
              <a:t>double</a:t>
            </a:r>
            <a:r>
              <a:rPr lang="fr-FR" altLang="ja-JP" sz="2000" smtClean="0">
                <a:latin typeface="ＭＳ ゴシック" pitchFamily="49" charset="-128"/>
                <a:ea typeface="ＭＳ ゴシック" pitchFamily="49" charset="-128"/>
              </a:rPr>
              <a:t>&gt; v1, v2;</a:t>
            </a:r>
          </a:p>
          <a:p>
            <a:pPr>
              <a:buNone/>
            </a:pPr>
            <a:r>
              <a:rPr lang="fr-FR" altLang="ja-JP" sz="2000" smtClean="0">
                <a:latin typeface="ＭＳ ゴシック" pitchFamily="49" charset="-128"/>
                <a:ea typeface="ＭＳ ゴシック" pitchFamily="49" charset="-128"/>
              </a:rPr>
              <a:t>deque&lt;</a:t>
            </a:r>
            <a:r>
              <a:rPr lang="fr-FR" altLang="ja-JP" sz="2000" smtClean="0">
                <a:solidFill>
                  <a:srgbClr val="0000FF"/>
                </a:solidFill>
                <a:latin typeface="ＭＳ ゴシック" pitchFamily="49" charset="-128"/>
                <a:ea typeface="ＭＳ ゴシック" pitchFamily="49" charset="-128"/>
              </a:rPr>
              <a:t>double</a:t>
            </a:r>
            <a:r>
              <a:rPr lang="fr-FR" altLang="ja-JP" sz="2000" smtClean="0">
                <a:latin typeface="ＭＳ ゴシック" pitchFamily="49" charset="-128"/>
                <a:ea typeface="ＭＳ ゴシック" pitchFamily="49" charset="-128"/>
              </a:rPr>
              <a:t>&gt; d;</a:t>
            </a:r>
          </a:p>
          <a:p>
            <a:pPr>
              <a:buNone/>
            </a:pPr>
            <a:r>
              <a:rPr lang="fr-FR" altLang="ja-JP" sz="2000" smtClean="0">
                <a:latin typeface="ＭＳ ゴシック" pitchFamily="49" charset="-128"/>
                <a:ea typeface="ＭＳ ゴシック" pitchFamily="49" charset="-128"/>
              </a:rPr>
              <a:t>partial_sort(v1, chain(v2, d));</a:t>
            </a:r>
          </a:p>
          <a:p>
            <a:pPr>
              <a:buNone/>
            </a:pPr>
            <a:r>
              <a:rPr lang="fr-FR" altLang="ja-JP" sz="2000" smtClean="0">
                <a:latin typeface="ＭＳ ゴシック" pitchFamily="49" charset="-128"/>
                <a:ea typeface="ＭＳ ゴシック" pitchFamily="49" charset="-128"/>
              </a:rPr>
              <a:t>sort(chain(v1, v2, d));</a:t>
            </a:r>
            <a:endParaRPr kumimoji="1" lang="ja-JP" altLang="en-US" sz="2000">
              <a:latin typeface="ＭＳ ゴシック" pitchFamily="49" charset="-128"/>
              <a:ea typeface="ＭＳ ゴシック" pitchFamily="49" charset="-128"/>
            </a:endParaRPr>
          </a:p>
        </p:txBody>
      </p:sp>
      <p:sp>
        <p:nvSpPr>
          <p:cNvPr id="7" name="コンテンツ プレースホルダ 2"/>
          <p:cNvSpPr txBox="1">
            <a:spLocks/>
          </p:cNvSpPr>
          <p:nvPr/>
        </p:nvSpPr>
        <p:spPr>
          <a:xfrm>
            <a:off x="457200" y="3643315"/>
            <a:ext cx="8229600" cy="235745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アルゴリズムは今、余分な労力なしで任意の</a:t>
            </a: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Range</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の組み合わせにおいても途切れることなく動作することができる</a:t>
            </a:r>
            <a:endParaRPr kumimoji="1" lang="en-US" altLang="ja-JP" sz="2000" b="0" i="0" u="none" strike="noStrike" kern="1200" cap="none" spc="0" normalizeH="0" baseline="0" noProof="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000" b="0" i="0" u="none" strike="noStrike" kern="1200" cap="none" spc="0" normalizeH="0" baseline="0" noProof="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イテレータでこれを試してみて！</a:t>
            </a:r>
            <a:endParaRPr kumimoji="1" lang="en-US" altLang="ja-JP" sz="2000" b="0" i="0" u="none" strike="noStrike" kern="1200" cap="none" spc="0" normalizeH="0" baseline="0" noProof="0" smtClean="0">
              <a:ln>
                <a:noFill/>
              </a:ln>
              <a:solidFill>
                <a:srgbClr val="0070C0"/>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ちょっと待って、さらにある</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785786" y="1600201"/>
            <a:ext cx="7901014" cy="1757361"/>
          </a:xfrm>
        </p:spPr>
        <p:txBody>
          <a:bodyPr>
            <a:normAutofit/>
          </a:bodyPr>
          <a:lstStyle/>
          <a:p>
            <a:pPr>
              <a:buNone/>
            </a:pPr>
            <a:r>
              <a:rPr lang="fr-FR" altLang="ja-JP" sz="2000" smtClean="0">
                <a:latin typeface="ＭＳ ゴシック" pitchFamily="49" charset="-128"/>
                <a:ea typeface="ＭＳ ゴシック" pitchFamily="49" charset="-128"/>
              </a:rPr>
              <a:t>vector&lt;</a:t>
            </a:r>
            <a:r>
              <a:rPr lang="fr-FR" altLang="ja-JP" sz="2000" smtClean="0">
                <a:solidFill>
                  <a:srgbClr val="0000FF"/>
                </a:solidFill>
                <a:latin typeface="ＭＳ ゴシック" pitchFamily="49" charset="-128"/>
                <a:ea typeface="ＭＳ ゴシック" pitchFamily="49" charset="-128"/>
              </a:rPr>
              <a:t>double</a:t>
            </a:r>
            <a:r>
              <a:rPr lang="fr-FR" altLang="ja-JP" sz="2000" smtClean="0">
                <a:latin typeface="ＭＳ ゴシック" pitchFamily="49" charset="-128"/>
                <a:ea typeface="ＭＳ ゴシック" pitchFamily="49" charset="-128"/>
              </a:rPr>
              <a:t>&gt; vd;</a:t>
            </a:r>
          </a:p>
          <a:p>
            <a:pPr>
              <a:buNone/>
            </a:pPr>
            <a:r>
              <a:rPr lang="fr-FR" altLang="ja-JP" sz="2000" smtClean="0">
                <a:latin typeface="ＭＳ ゴシック" pitchFamily="49" charset="-128"/>
                <a:ea typeface="ＭＳ ゴシック" pitchFamily="49" charset="-128"/>
              </a:rPr>
              <a:t>vector&lt;</a:t>
            </a:r>
            <a:r>
              <a:rPr lang="fr-FR" altLang="ja-JP" sz="2000" smtClean="0">
                <a:solidFill>
                  <a:srgbClr val="0000FF"/>
                </a:solidFill>
                <a:latin typeface="ＭＳ ゴシック" pitchFamily="49" charset="-128"/>
                <a:ea typeface="ＭＳ ゴシック" pitchFamily="49" charset="-128"/>
              </a:rPr>
              <a:t>string</a:t>
            </a:r>
            <a:r>
              <a:rPr lang="fr-FR" altLang="ja-JP" sz="2000" smtClean="0">
                <a:latin typeface="ＭＳ ゴシック" pitchFamily="49" charset="-128"/>
                <a:ea typeface="ＭＳ ゴシック" pitchFamily="49" charset="-128"/>
              </a:rPr>
              <a:t>&gt; vs;</a:t>
            </a:r>
          </a:p>
          <a:p>
            <a:pPr>
              <a:buNone/>
            </a:pPr>
            <a:r>
              <a:rPr lang="fr-FR" altLang="ja-JP" sz="2000" smtClean="0">
                <a:latin typeface="ＭＳ ゴシック" pitchFamily="49" charset="-128"/>
                <a:ea typeface="ＭＳ ゴシック" pitchFamily="49" charset="-128"/>
              </a:rPr>
              <a:t>// </a:t>
            </a:r>
            <a:r>
              <a:rPr lang="ja-JP" altLang="en-US" sz="2000" smtClean="0">
                <a:latin typeface="ＭＳ ゴシック" pitchFamily="49" charset="-128"/>
                <a:ea typeface="ＭＳ ゴシック" pitchFamily="49" charset="-128"/>
              </a:rPr>
              <a:t>密集行進法</a:t>
            </a:r>
            <a:r>
              <a:rPr lang="en-US" altLang="ja-JP" sz="2000" smtClean="0">
                <a:latin typeface="ＭＳ ゴシック" pitchFamily="49" charset="-128"/>
                <a:ea typeface="ＭＳ ゴシック" pitchFamily="49" charset="-128"/>
              </a:rPr>
              <a:t>(lockstep)</a:t>
            </a:r>
            <a:r>
              <a:rPr lang="ja-JP" altLang="en-US" sz="2000" smtClean="0">
                <a:latin typeface="ＭＳ ゴシック" pitchFamily="49" charset="-128"/>
                <a:ea typeface="ＭＳ ゴシック" pitchFamily="49" charset="-128"/>
              </a:rPr>
              <a:t>で</a:t>
            </a:r>
            <a:r>
              <a:rPr lang="en-US" altLang="ja-JP" sz="2000" smtClean="0">
                <a:latin typeface="ＭＳ ゴシック" pitchFamily="49" charset="-128"/>
                <a:ea typeface="ＭＳ ゴシック" pitchFamily="49" charset="-128"/>
              </a:rPr>
              <a:t>2</a:t>
            </a:r>
            <a:r>
              <a:rPr lang="ja-JP" altLang="en-US" sz="2000" smtClean="0">
                <a:latin typeface="ＭＳ ゴシック" pitchFamily="49" charset="-128"/>
                <a:ea typeface="ＭＳ ゴシック" pitchFamily="49" charset="-128"/>
              </a:rPr>
              <a:t>つをソートする</a:t>
            </a:r>
          </a:p>
          <a:p>
            <a:pPr>
              <a:buNone/>
            </a:pPr>
            <a:r>
              <a:rPr lang="fr-FR" altLang="ja-JP" sz="2000" smtClean="0">
                <a:latin typeface="ＭＳ ゴシック" pitchFamily="49" charset="-128"/>
                <a:ea typeface="ＭＳ ゴシック" pitchFamily="49" charset="-128"/>
              </a:rPr>
              <a:t>sort(zip(vs, vd));</a:t>
            </a:r>
            <a:endParaRPr kumimoji="1" lang="ja-JP" altLang="en-US" sz="2000">
              <a:latin typeface="ＭＳ ゴシック" pitchFamily="49" charset="-128"/>
              <a:ea typeface="ＭＳ ゴシック" pitchFamily="49" charset="-128"/>
            </a:endParaRPr>
          </a:p>
        </p:txBody>
      </p:sp>
      <p:sp>
        <p:nvSpPr>
          <p:cNvPr id="7" name="コンテンツ プレースホルダ 2"/>
          <p:cNvSpPr txBox="1">
            <a:spLocks/>
          </p:cNvSpPr>
          <p:nvPr/>
        </p:nvSpPr>
        <p:spPr>
          <a:xfrm>
            <a:off x="457200" y="3643315"/>
            <a:ext cx="8229600" cy="235745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Range</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コンビネータは、無数の新しい使い方ができるようになる</a:t>
            </a:r>
            <a:endParaRPr kumimoji="1" lang="en-US" altLang="ja-JP" sz="2000" b="0" i="0" u="none" strike="noStrike" kern="1200" cap="none" spc="0" normalizeH="0" baseline="0" noProof="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en-US" altLang="ja-JP" sz="2000" b="0" i="0" u="none" strike="noStrike" kern="1200" cap="none" spc="0" normalizeH="0" baseline="0" noProof="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イテレータでも理論上は可能だが、</a:t>
            </a: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再び</a:t>
            </a: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構文が爆発する</a:t>
            </a:r>
            <a:endParaRPr kumimoji="1" lang="en-US" altLang="ja-JP" sz="2000" b="0" i="0" u="none" strike="noStrike" kern="1200" cap="none" spc="0" normalizeH="0" baseline="0" noProof="0" smtClean="0">
              <a:ln>
                <a:noFill/>
              </a:ln>
              <a:solidFill>
                <a:srgbClr val="0070C0"/>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600" smtClean="0">
                <a:solidFill>
                  <a:srgbClr val="0070C0"/>
                </a:solidFill>
              </a:rPr>
              <a:t>Output Range</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785786" y="2571744"/>
            <a:ext cx="7901014" cy="1757361"/>
          </a:xfrm>
        </p:spPr>
        <p:txBody>
          <a:bodyPr>
            <a:normAutofit fontScale="85000" lnSpcReduction="10000"/>
          </a:bodyPr>
          <a:lstStyle/>
          <a:p>
            <a:pPr>
              <a:buNone/>
            </a:pPr>
            <a:r>
              <a:rPr lang="en-US" altLang="ja-JP" sz="2000" smtClean="0">
                <a:solidFill>
                  <a:srgbClr val="0000FF"/>
                </a:solidFill>
                <a:latin typeface="ＭＳ ゴシック" pitchFamily="49" charset="-128"/>
                <a:ea typeface="ＭＳ ゴシック" pitchFamily="49" charset="-128"/>
              </a:rPr>
              <a:t>struct</a:t>
            </a:r>
            <a:r>
              <a:rPr lang="en-US" altLang="ja-JP" sz="2000" smtClean="0">
                <a:latin typeface="ＭＳ ゴシック" pitchFamily="49" charset="-128"/>
                <a:ea typeface="ＭＳ ゴシック" pitchFamily="49" charset="-128"/>
              </a:rPr>
              <a:t> OutRange {</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typedef </a:t>
            </a:r>
            <a:r>
              <a:rPr lang="en-US" altLang="ja-JP" sz="2000" smtClean="0">
                <a:latin typeface="ＭＳ ゴシック" pitchFamily="49" charset="-128"/>
                <a:ea typeface="ＭＳ ゴシック" pitchFamily="49" charset="-128"/>
              </a:rPr>
              <a:t>Typelist&lt;</a:t>
            </a:r>
            <a:r>
              <a:rPr lang="en-US" altLang="ja-JP" sz="2000" smtClean="0">
                <a:solidFill>
                  <a:srgbClr val="0000FF"/>
                </a:solidFill>
                <a:latin typeface="ＭＳ ゴシック" pitchFamily="49" charset="-128"/>
                <a:ea typeface="ＭＳ ゴシック" pitchFamily="49" charset="-128"/>
              </a:rPr>
              <a:t>int</a:t>
            </a: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double</a:t>
            </a:r>
            <a:r>
              <a:rPr lang="en-US" altLang="ja-JP" sz="2000" smtClean="0">
                <a:latin typeface="ＭＳ ゴシック" pitchFamily="49" charset="-128"/>
                <a:ea typeface="ＭＳ ゴシック" pitchFamily="49" charset="-128"/>
              </a:rPr>
              <a:t>, string&gt; Types;</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put(</a:t>
            </a:r>
            <a:r>
              <a:rPr lang="en-US" altLang="ja-JP" sz="2000" smtClean="0">
                <a:solidFill>
                  <a:srgbClr val="0000FF"/>
                </a:solidFill>
                <a:latin typeface="ＭＳ ゴシック" pitchFamily="49" charset="-128"/>
                <a:ea typeface="ＭＳ ゴシック" pitchFamily="49" charset="-128"/>
              </a:rPr>
              <a:t>int</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put(</a:t>
            </a:r>
            <a:r>
              <a:rPr lang="en-US" altLang="ja-JP" sz="2000" smtClean="0">
                <a:solidFill>
                  <a:srgbClr val="0000FF"/>
                </a:solidFill>
                <a:latin typeface="ＭＳ ゴシック" pitchFamily="49" charset="-128"/>
                <a:ea typeface="ＭＳ ゴシック" pitchFamily="49" charset="-128"/>
              </a:rPr>
              <a:t>double</a:t>
            </a:r>
            <a:r>
              <a:rPr lang="en-US" altLang="ja-JP" sz="2000" smtClean="0">
                <a:latin typeface="ＭＳ ゴシック" pitchFamily="49" charset="-128"/>
                <a:ea typeface="ＭＳ ゴシック" pitchFamily="49" charset="-128"/>
              </a:rPr>
              <a:t>);</a:t>
            </a:r>
          </a:p>
          <a:p>
            <a:pPr>
              <a:buNone/>
            </a:pPr>
            <a:r>
              <a:rPr lang="en-US" altLang="ja-JP" sz="2000" smtClean="0">
                <a:latin typeface="ＭＳ ゴシック" pitchFamily="49" charset="-128"/>
                <a:ea typeface="ＭＳ ゴシック" pitchFamily="49" charset="-128"/>
              </a:rPr>
              <a:t>    </a:t>
            </a:r>
            <a:r>
              <a:rPr lang="en-US" altLang="ja-JP" sz="2000" smtClean="0">
                <a:solidFill>
                  <a:srgbClr val="0000FF"/>
                </a:solidFill>
                <a:latin typeface="ＭＳ ゴシック" pitchFamily="49" charset="-128"/>
                <a:ea typeface="ＭＳ ゴシック" pitchFamily="49" charset="-128"/>
              </a:rPr>
              <a:t>void</a:t>
            </a:r>
            <a:r>
              <a:rPr lang="en-US" altLang="ja-JP" sz="2000" smtClean="0">
                <a:latin typeface="ＭＳ ゴシック" pitchFamily="49" charset="-128"/>
                <a:ea typeface="ＭＳ ゴシック" pitchFamily="49" charset="-128"/>
              </a:rPr>
              <a:t> put(string);</a:t>
            </a:r>
          </a:p>
          <a:p>
            <a:pPr>
              <a:buNone/>
            </a:pPr>
            <a:r>
              <a:rPr lang="en-US" altLang="ja-JP" sz="2000" smtClean="0">
                <a:latin typeface="ＭＳ ゴシック" pitchFamily="49" charset="-128"/>
                <a:ea typeface="ＭＳ ゴシック" pitchFamily="49" charset="-128"/>
              </a:rPr>
              <a:t>};</a:t>
            </a:r>
            <a:endParaRPr kumimoji="1" lang="ja-JP" altLang="en-US" sz="2000">
              <a:latin typeface="ＭＳ ゴシック" pitchFamily="49" charset="-128"/>
              <a:ea typeface="ＭＳ ゴシック" pitchFamily="49" charset="-128"/>
            </a:endParaRPr>
          </a:p>
        </p:txBody>
      </p:sp>
      <p:sp>
        <p:nvSpPr>
          <p:cNvPr id="7" name="コンテンツ プレースホルダ 2"/>
          <p:cNvSpPr txBox="1">
            <a:spLocks/>
          </p:cNvSpPr>
          <p:nvPr/>
        </p:nvSpPr>
        <p:spPr>
          <a:xfrm>
            <a:off x="500034" y="1500174"/>
            <a:ext cx="8229600" cy="500065"/>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ポインタ構文からの解放されたので、異なる型をサポートすることが可能になった</a:t>
            </a:r>
            <a:endParaRPr kumimoji="1" lang="en-US" altLang="ja-JP" sz="2000" b="0" i="0" u="none" strike="noStrike" kern="1200" cap="none" spc="0" normalizeH="0" baseline="0" noProof="0" smtClean="0">
              <a:ln>
                <a:noFill/>
              </a:ln>
              <a:solidFill>
                <a:srgbClr val="0070C0"/>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200" smtClean="0">
                <a:solidFill>
                  <a:srgbClr val="0070C0"/>
                </a:solidFill>
              </a:rPr>
              <a:t>stdin</a:t>
            </a:r>
            <a:r>
              <a:rPr kumimoji="1" lang="ja-JP" altLang="en-US" sz="3200" smtClean="0">
                <a:solidFill>
                  <a:srgbClr val="0070C0"/>
                </a:solidFill>
              </a:rPr>
              <a:t>から</a:t>
            </a:r>
            <a:r>
              <a:rPr kumimoji="1" lang="en-US" altLang="ja-JP" sz="3200" smtClean="0">
                <a:solidFill>
                  <a:srgbClr val="0070C0"/>
                </a:solidFill>
              </a:rPr>
              <a:t>stdout</a:t>
            </a:r>
            <a:r>
              <a:rPr kumimoji="1" lang="ja-JP" altLang="en-US" sz="3200" smtClean="0">
                <a:solidFill>
                  <a:srgbClr val="0070C0"/>
                </a:solidFill>
              </a:rPr>
              <a:t>にコピーする話に戻ろう</a:t>
            </a:r>
            <a:endParaRPr kumimoji="1" lang="ja-JP" altLang="en-US" sz="32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6" name="コンテンツ プレースホルダ 5"/>
          <p:cNvSpPr>
            <a:spLocks noGrp="1"/>
          </p:cNvSpPr>
          <p:nvPr>
            <p:ph idx="1"/>
          </p:nvPr>
        </p:nvSpPr>
        <p:spPr>
          <a:xfrm>
            <a:off x="785786" y="1600201"/>
            <a:ext cx="7901014" cy="1757361"/>
          </a:xfrm>
        </p:spPr>
        <p:txBody>
          <a:bodyPr>
            <a:normAutofit lnSpcReduction="10000"/>
          </a:bodyPr>
          <a:lstStyle/>
          <a:p>
            <a:pPr>
              <a:buNone/>
            </a:pPr>
            <a:r>
              <a:rPr lang="en-US" altLang="ja-JP" sz="2000" smtClean="0">
                <a:solidFill>
                  <a:srgbClr val="0000FF"/>
                </a:solidFill>
                <a:latin typeface="ＭＳ ゴシック" pitchFamily="49" charset="-128"/>
                <a:ea typeface="ＭＳ ゴシック" pitchFamily="49" charset="-128"/>
              </a:rPr>
              <a:t>#include</a:t>
            </a:r>
            <a:r>
              <a:rPr lang="en-US" altLang="ja-JP" sz="2000" smtClean="0">
                <a:latin typeface="ＭＳ ゴシック" pitchFamily="49" charset="-128"/>
                <a:ea typeface="ＭＳ ゴシック" pitchFamily="49" charset="-128"/>
              </a:rPr>
              <a:t> &lt;...&gt;</a:t>
            </a:r>
          </a:p>
          <a:p>
            <a:pPr>
              <a:buNone/>
            </a:pPr>
            <a:r>
              <a:rPr lang="en-US" altLang="ja-JP" sz="2000" smtClean="0">
                <a:solidFill>
                  <a:srgbClr val="0000FF"/>
                </a:solidFill>
                <a:latin typeface="ＭＳ ゴシック" pitchFamily="49" charset="-128"/>
                <a:ea typeface="ＭＳ ゴシック" pitchFamily="49" charset="-128"/>
              </a:rPr>
              <a:t>int</a:t>
            </a:r>
            <a:r>
              <a:rPr lang="en-US" altLang="ja-JP" sz="2000" smtClean="0">
                <a:latin typeface="ＭＳ ゴシック" pitchFamily="49" charset="-128"/>
                <a:ea typeface="ＭＳ ゴシック" pitchFamily="49" charset="-128"/>
              </a:rPr>
              <a:t> main() {</a:t>
            </a:r>
          </a:p>
          <a:p>
            <a:pPr>
              <a:buNone/>
            </a:pPr>
            <a:r>
              <a:rPr lang="en-US" altLang="ja-JP" sz="2000" smtClean="0">
                <a:latin typeface="ＭＳ ゴシック" pitchFamily="49" charset="-128"/>
                <a:ea typeface="ＭＳ ゴシック" pitchFamily="49" charset="-128"/>
              </a:rPr>
              <a:t>    copy(istream_range&lt;string&gt;(cin),</a:t>
            </a:r>
          </a:p>
          <a:p>
            <a:pPr>
              <a:buNone/>
            </a:pPr>
            <a:r>
              <a:rPr lang="en-US" altLang="ja-JP" sz="2000" smtClean="0">
                <a:latin typeface="ＭＳ ゴシック" pitchFamily="49" charset="-128"/>
                <a:ea typeface="ＭＳ ゴシック" pitchFamily="49" charset="-128"/>
              </a:rPr>
              <a:t>        ostream_range(cout, "\n"));</a:t>
            </a:r>
          </a:p>
          <a:p>
            <a:pPr>
              <a:buNone/>
            </a:pPr>
            <a:r>
              <a:rPr lang="en-US" altLang="ja-JP" sz="2000" smtClean="0">
                <a:latin typeface="ＭＳ ゴシック" pitchFamily="49" charset="-128"/>
                <a:ea typeface="ＭＳ ゴシック" pitchFamily="49" charset="-128"/>
              </a:rPr>
              <a:t>}</a:t>
            </a:r>
            <a:endParaRPr kumimoji="1" lang="ja-JP" altLang="en-US" sz="2000">
              <a:latin typeface="ＭＳ ゴシック" pitchFamily="49" charset="-128"/>
              <a:ea typeface="ＭＳ ゴシック" pitchFamily="49" charset="-128"/>
            </a:endParaRPr>
          </a:p>
        </p:txBody>
      </p:sp>
      <p:sp>
        <p:nvSpPr>
          <p:cNvPr id="7" name="コンテンツ プレースホルダ 2"/>
          <p:cNvSpPr txBox="1">
            <a:spLocks/>
          </p:cNvSpPr>
          <p:nvPr/>
        </p:nvSpPr>
        <p:spPr>
          <a:xfrm>
            <a:off x="457200" y="3643315"/>
            <a:ext cx="8229600" cy="135732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最後にもう一歩：</a:t>
            </a: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1</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行</a:t>
            </a: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(one-line)</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に収まる寸言</a:t>
            </a:r>
            <a:r>
              <a:rPr lang="ja-JP" altLang="en-US" sz="2000" smtClean="0">
                <a:solidFill>
                  <a:srgbClr val="0070C0"/>
                </a:solidFill>
              </a:rPr>
              <a:t> </a:t>
            </a:r>
            <a:r>
              <a:rPr kumimoji="1" lang="en-US" altLang="ja-JP" sz="2000" b="0" i="0" u="none" strike="noStrike" kern="1200" cap="none" spc="0" normalizeH="0" baseline="0" noProof="0" smtClean="0">
                <a:ln>
                  <a:noFill/>
                </a:ln>
                <a:solidFill>
                  <a:srgbClr val="0070C0"/>
                </a:solidFill>
                <a:effectLst/>
                <a:uLnTx/>
                <a:uFillTx/>
                <a:latin typeface="+mn-lt"/>
                <a:ea typeface="+mn-ea"/>
                <a:cs typeface="+mn-cs"/>
              </a:rPr>
              <a:t>(one-liner)</a:t>
            </a:r>
          </a:p>
          <a:p>
            <a:pPr marL="342900" marR="0" lvl="0" indent="-342900" algn="l" defTabSz="914400" rtl="0" eaLnBrk="1" fontAlgn="auto" latinLnBrk="0" hangingPunct="1">
              <a:lnSpc>
                <a:spcPct val="100000"/>
              </a:lnSpc>
              <a:spcBef>
                <a:spcPct val="20000"/>
              </a:spcBef>
              <a:spcAft>
                <a:spcPts val="0"/>
              </a:spcAft>
              <a:buClrTx/>
              <a:buSzTx/>
              <a:tabLst/>
              <a:defRPr/>
            </a:pPr>
            <a:endParaRPr kumimoji="1" lang="en-US" altLang="ja-JP" sz="20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1" lang="en-US" altLang="ja-JP" sz="2000" b="0" i="0" u="none" strike="noStrike" kern="1200" cap="none" spc="0" normalizeH="0" baseline="0" noProof="0" smtClean="0">
                <a:ln>
                  <a:noFill/>
                </a:ln>
                <a:solidFill>
                  <a:schemeClr val="tx1"/>
                </a:solidFill>
                <a:effectLst/>
                <a:uLnTx/>
                <a:uFillTx/>
                <a:latin typeface="+mn-lt"/>
                <a:ea typeface="+mn-ea"/>
                <a:cs typeface="+mn-cs"/>
              </a:rPr>
              <a:t>ostream_range</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には</a:t>
            </a:r>
            <a:r>
              <a:rPr kumimoji="1" lang="en-US" altLang="ja-JP" sz="2000" b="0" i="0" u="none" strike="noStrike" kern="1200" cap="none" spc="0" normalizeH="0" baseline="0" noProof="0" smtClean="0">
                <a:ln>
                  <a:noFill/>
                </a:ln>
                <a:solidFill>
                  <a:schemeClr val="tx1"/>
                </a:solidFill>
                <a:effectLst/>
                <a:uLnTx/>
                <a:uFillTx/>
                <a:latin typeface="+mn-lt"/>
                <a:ea typeface="+mn-ea"/>
                <a:cs typeface="+mn-cs"/>
              </a:rPr>
              <a:t>string</a:t>
            </a:r>
            <a:r>
              <a:rPr kumimoji="1" lang="ja-JP" altLang="en-US" sz="2000" b="0" i="0" u="none" strike="noStrike" kern="1200" cap="none" spc="0" normalizeH="0" baseline="0" noProof="0" smtClean="0">
                <a:ln>
                  <a:noFill/>
                </a:ln>
                <a:solidFill>
                  <a:srgbClr val="0070C0"/>
                </a:solidFill>
                <a:effectLst/>
                <a:uLnTx/>
                <a:uFillTx/>
                <a:latin typeface="+mn-lt"/>
                <a:ea typeface="+mn-ea"/>
                <a:cs typeface="+mn-cs"/>
              </a:rPr>
              <a:t>を指定する必要はない</a:t>
            </a:r>
            <a:endParaRPr kumimoji="1" lang="en-US" altLang="ja-JP" sz="2000" b="0" i="0" u="none" strike="noStrike" kern="1200" cap="none" spc="0" normalizeH="0" baseline="0" noProof="0" smtClean="0">
              <a:ln>
                <a:noFill/>
              </a:ln>
              <a:solidFill>
                <a:srgbClr val="0070C0"/>
              </a:solidFill>
              <a:effectLst/>
              <a:uLnTx/>
              <a:uFillTx/>
              <a:latin typeface="+mn-lt"/>
              <a:ea typeface="+mn-ea"/>
              <a:cs typeface="+mn-cs"/>
            </a:endParaRPr>
          </a:p>
        </p:txBody>
      </p:sp>
      <p:sp>
        <p:nvSpPr>
          <p:cNvPr id="8" name="テキスト ボックス 7"/>
          <p:cNvSpPr txBox="1"/>
          <p:nvPr/>
        </p:nvSpPr>
        <p:spPr>
          <a:xfrm>
            <a:off x="6786578" y="3571876"/>
            <a:ext cx="357190" cy="261610"/>
          </a:xfrm>
          <a:prstGeom prst="rect">
            <a:avLst/>
          </a:prstGeom>
          <a:noFill/>
        </p:spPr>
        <p:txBody>
          <a:bodyPr wrap="square" rtlCol="0">
            <a:spAutoFit/>
          </a:bodyPr>
          <a:lstStyle/>
          <a:p>
            <a:r>
              <a:rPr kumimoji="1" lang="en-US" altLang="ja-JP" sz="1100" smtClean="0">
                <a:solidFill>
                  <a:srgbClr val="0070C0"/>
                </a:solidFill>
              </a:rPr>
              <a:t>1</a:t>
            </a:r>
            <a:endParaRPr kumimoji="1" lang="ja-JP" altLang="en-US" sz="1100">
              <a:solidFill>
                <a:srgbClr val="0070C0"/>
              </a:solidFill>
            </a:endParaRPr>
          </a:p>
        </p:txBody>
      </p:sp>
      <p:cxnSp>
        <p:nvCxnSpPr>
          <p:cNvPr id="10" name="直線コネクタ 9"/>
          <p:cNvCxnSpPr/>
          <p:nvPr/>
        </p:nvCxnSpPr>
        <p:spPr>
          <a:xfrm>
            <a:off x="285720" y="5715016"/>
            <a:ext cx="2928958" cy="1588"/>
          </a:xfrm>
          <a:prstGeom prst="line">
            <a:avLst/>
          </a:prstGeom>
          <a:ln w="19050">
            <a:solidFill>
              <a:srgbClr val="32239D"/>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00034" y="5715016"/>
            <a:ext cx="357190" cy="261610"/>
          </a:xfrm>
          <a:prstGeom prst="rect">
            <a:avLst/>
          </a:prstGeom>
          <a:noFill/>
        </p:spPr>
        <p:txBody>
          <a:bodyPr wrap="square" rtlCol="0">
            <a:spAutoFit/>
          </a:bodyPr>
          <a:lstStyle/>
          <a:p>
            <a:r>
              <a:rPr kumimoji="1" lang="en-US" altLang="ja-JP" sz="1100" smtClean="0">
                <a:solidFill>
                  <a:srgbClr val="0070C0"/>
                </a:solidFill>
              </a:rPr>
              <a:t>1</a:t>
            </a:r>
            <a:endParaRPr kumimoji="1" lang="ja-JP" altLang="en-US" sz="1100">
              <a:solidFill>
                <a:srgbClr val="0070C0"/>
              </a:solidFill>
            </a:endParaRPr>
          </a:p>
        </p:txBody>
      </p:sp>
      <p:sp>
        <p:nvSpPr>
          <p:cNvPr id="12" name="テキスト ボックス 11"/>
          <p:cNvSpPr txBox="1"/>
          <p:nvPr/>
        </p:nvSpPr>
        <p:spPr>
          <a:xfrm>
            <a:off x="642910" y="5795207"/>
            <a:ext cx="1996059" cy="276999"/>
          </a:xfrm>
          <a:prstGeom prst="rect">
            <a:avLst/>
          </a:prstGeom>
          <a:noFill/>
        </p:spPr>
        <p:txBody>
          <a:bodyPr wrap="none" rtlCol="0">
            <a:spAutoFit/>
          </a:bodyPr>
          <a:lstStyle/>
          <a:p>
            <a:r>
              <a:rPr kumimoji="1" lang="ja-JP" altLang="en-US" sz="1200" smtClean="0">
                <a:solidFill>
                  <a:srgbClr val="0070C0"/>
                </a:solidFill>
              </a:rPr>
              <a:t>スライド制限にもかかわらず</a:t>
            </a:r>
            <a:endParaRPr kumimoji="1" lang="ja-JP" altLang="en-US" sz="1200">
              <a:solidFill>
                <a:srgbClr val="0070C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600" smtClean="0">
                <a:solidFill>
                  <a:srgbClr val="0070C0"/>
                </a:solidFill>
              </a:rPr>
              <a:t>Infinite Range(</a:t>
            </a:r>
            <a:r>
              <a:rPr kumimoji="1" lang="ja-JP" altLang="en-US" sz="3600" smtClean="0">
                <a:solidFill>
                  <a:srgbClr val="0070C0"/>
                </a:solidFill>
              </a:rPr>
              <a:t>無限の範囲</a:t>
            </a:r>
            <a:r>
              <a:rPr kumimoji="1" lang="en-US" altLang="ja-JP" sz="3600" smtClean="0">
                <a:solidFill>
                  <a:srgbClr val="0070C0"/>
                </a:solidFill>
              </a:rPr>
              <a:t>)</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000" smtClean="0">
                <a:solidFill>
                  <a:srgbClr val="0070C0"/>
                </a:solidFill>
              </a:rPr>
              <a:t>無限についての概念は</a:t>
            </a:r>
            <a:r>
              <a:rPr lang="en-US" altLang="ja-JP" sz="2000" smtClean="0">
                <a:solidFill>
                  <a:srgbClr val="0070C0"/>
                </a:solidFill>
              </a:rPr>
              <a:t>Range</a:t>
            </a:r>
            <a:r>
              <a:rPr lang="ja-JP" altLang="en-US" sz="2000" smtClean="0">
                <a:solidFill>
                  <a:srgbClr val="0070C0"/>
                </a:solidFill>
              </a:rPr>
              <a:t>でおもしろくなる</a:t>
            </a:r>
            <a:endParaRPr lang="en-US" altLang="ja-JP" sz="2000" smtClean="0">
              <a:solidFill>
                <a:srgbClr val="0070C0"/>
              </a:solidFill>
            </a:endParaRPr>
          </a:p>
          <a:p>
            <a:endParaRPr lang="en-US" altLang="ja-JP" sz="2000" smtClean="0">
              <a:solidFill>
                <a:srgbClr val="0070C0"/>
              </a:solidFill>
            </a:endParaRPr>
          </a:p>
          <a:p>
            <a:r>
              <a:rPr lang="ja-JP" altLang="en-US" sz="2000" smtClean="0">
                <a:solidFill>
                  <a:srgbClr val="0070C0"/>
                </a:solidFill>
              </a:rPr>
              <a:t>ジェネレータ、乱数、シリーズ、</a:t>
            </a:r>
            <a:r>
              <a:rPr lang="en-US" altLang="ja-JP" sz="2000" smtClean="0">
                <a:solidFill>
                  <a:srgbClr val="0070C0"/>
                </a:solidFill>
              </a:rPr>
              <a:t>… </a:t>
            </a:r>
            <a:r>
              <a:rPr lang="ja-JP" altLang="en-US" sz="2000" smtClean="0">
                <a:solidFill>
                  <a:srgbClr val="0070C0"/>
                </a:solidFill>
              </a:rPr>
              <a:t>は</a:t>
            </a:r>
            <a:r>
              <a:rPr lang="en-US" altLang="ja-JP" sz="2000" smtClean="0">
                <a:solidFill>
                  <a:srgbClr val="0070C0"/>
                </a:solidFill>
              </a:rPr>
              <a:t>Infinite Range</a:t>
            </a:r>
          </a:p>
          <a:p>
            <a:endParaRPr lang="en-US" altLang="ja-JP" sz="2000" smtClean="0">
              <a:solidFill>
                <a:srgbClr val="0070C0"/>
              </a:solidFill>
            </a:endParaRPr>
          </a:p>
          <a:p>
            <a:r>
              <a:rPr lang="ja-JP" altLang="en-US" sz="2000" smtClean="0">
                <a:solidFill>
                  <a:srgbClr val="0070C0"/>
                </a:solidFill>
              </a:rPr>
              <a:t>無限は、</a:t>
            </a:r>
            <a:r>
              <a:rPr lang="en-US" altLang="ja-JP" sz="2000" smtClean="0">
                <a:solidFill>
                  <a:srgbClr val="0070C0"/>
                </a:solidFill>
              </a:rPr>
              <a:t>5</a:t>
            </a:r>
            <a:r>
              <a:rPr lang="ja-JP" altLang="en-US" sz="2000" smtClean="0">
                <a:solidFill>
                  <a:srgbClr val="0070C0"/>
                </a:solidFill>
              </a:rPr>
              <a:t>つの古典的カテゴリとは異なる特性；</a:t>
            </a:r>
            <a:r>
              <a:rPr lang="en-US" altLang="ja-JP" sz="2000" smtClean="0">
                <a:solidFill>
                  <a:srgbClr val="0070C0"/>
                </a:solidFill>
              </a:rPr>
              <a:t/>
            </a:r>
            <a:br>
              <a:rPr lang="en-US" altLang="ja-JP" sz="2000" smtClean="0">
                <a:solidFill>
                  <a:srgbClr val="0070C0"/>
                </a:solidFill>
              </a:rPr>
            </a:br>
            <a:r>
              <a:rPr lang="ja-JP" altLang="en-US" sz="2000" smtClean="0">
                <a:solidFill>
                  <a:srgbClr val="0070C0"/>
                </a:solidFill>
              </a:rPr>
              <a:t>あらゆる種類の</a:t>
            </a:r>
            <a:r>
              <a:rPr lang="en-US" altLang="ja-JP" sz="2000" smtClean="0">
                <a:solidFill>
                  <a:srgbClr val="0070C0"/>
                </a:solidFill>
              </a:rPr>
              <a:t>Range</a:t>
            </a:r>
            <a:r>
              <a:rPr lang="ja-JP" altLang="en-US" sz="2000" smtClean="0">
                <a:solidFill>
                  <a:srgbClr val="0070C0"/>
                </a:solidFill>
              </a:rPr>
              <a:t>が無限かもしれない</a:t>
            </a:r>
            <a:endParaRPr lang="en-US" altLang="ja-JP" sz="2000" smtClean="0">
              <a:solidFill>
                <a:srgbClr val="0070C0"/>
              </a:solidFill>
            </a:endParaRPr>
          </a:p>
          <a:p>
            <a:endParaRPr lang="en-US" altLang="ja-JP" sz="2000" smtClean="0">
              <a:solidFill>
                <a:srgbClr val="0070C0"/>
              </a:solidFill>
            </a:endParaRPr>
          </a:p>
          <a:p>
            <a:r>
              <a:rPr lang="ja-JP" altLang="en-US" sz="2000" smtClean="0">
                <a:solidFill>
                  <a:srgbClr val="0070C0"/>
                </a:solidFill>
              </a:rPr>
              <a:t>ランダムアクセスな</a:t>
            </a:r>
            <a:r>
              <a:rPr lang="en-US" altLang="ja-JP" sz="2000" smtClean="0">
                <a:solidFill>
                  <a:srgbClr val="0070C0"/>
                </a:solidFill>
              </a:rPr>
              <a:t>Range</a:t>
            </a:r>
            <a:r>
              <a:rPr lang="ja-JP" altLang="en-US" sz="2000" smtClean="0">
                <a:solidFill>
                  <a:srgbClr val="0070C0"/>
                </a:solidFill>
              </a:rPr>
              <a:t>さえ無限かもしれない！</a:t>
            </a:r>
            <a:endParaRPr lang="en-US" altLang="ja-JP" sz="2000" smtClean="0">
              <a:solidFill>
                <a:srgbClr val="0070C0"/>
              </a:solidFill>
            </a:endParaRPr>
          </a:p>
          <a:p>
            <a:endParaRPr lang="en-US" altLang="ja-JP" sz="2000" smtClean="0">
              <a:solidFill>
                <a:srgbClr val="0070C0"/>
              </a:solidFill>
            </a:endParaRPr>
          </a:p>
          <a:p>
            <a:r>
              <a:rPr lang="ja-JP" altLang="en-US" sz="2000" smtClean="0">
                <a:solidFill>
                  <a:srgbClr val="0070C0"/>
                </a:solidFill>
              </a:rPr>
              <a:t>無限について静的に知っておくことは、アルゴリズムを助ける</a:t>
            </a:r>
            <a:endParaRPr lang="en-US" altLang="ja-JP" sz="2000" smtClean="0">
              <a:solidFill>
                <a:srgbClr val="0070C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en-US" altLang="ja-JP" sz="3600" smtClean="0">
                <a:solidFill>
                  <a:srgbClr val="0070C0"/>
                </a:solidFill>
              </a:rPr>
              <a:t>has_size</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en-US" altLang="ja-JP" sz="2000" smtClean="0">
                <a:solidFill>
                  <a:srgbClr val="0070C0"/>
                </a:solidFill>
              </a:rPr>
              <a:t>Range</a:t>
            </a:r>
            <a:r>
              <a:rPr lang="ja-JP" altLang="en-US" sz="2000" smtClean="0">
                <a:solidFill>
                  <a:srgbClr val="0070C0"/>
                </a:solidFill>
              </a:rPr>
              <a:t>が効率的に計算された</a:t>
            </a:r>
            <a:r>
              <a:rPr lang="en-US" altLang="ja-JP" sz="2000" smtClean="0">
                <a:solidFill>
                  <a:srgbClr val="0070C0"/>
                </a:solidFill>
              </a:rPr>
              <a:t>size</a:t>
            </a:r>
            <a:r>
              <a:rPr lang="ja-JP" altLang="en-US" sz="2000" smtClean="0">
                <a:solidFill>
                  <a:srgbClr val="0070C0"/>
                </a:solidFill>
              </a:rPr>
              <a:t>を持っているかどうかは他の独立した特性</a:t>
            </a:r>
            <a:endParaRPr lang="en-US" altLang="ja-JP" sz="2000" smtClean="0">
              <a:solidFill>
                <a:srgbClr val="0070C0"/>
              </a:solidFill>
            </a:endParaRPr>
          </a:p>
          <a:p>
            <a:pPr>
              <a:buNone/>
            </a:pPr>
            <a:endParaRPr lang="en-US" altLang="ja-JP" sz="2000" smtClean="0">
              <a:solidFill>
                <a:srgbClr val="0070C0"/>
              </a:solidFill>
            </a:endParaRPr>
          </a:p>
          <a:p>
            <a:r>
              <a:rPr lang="ja-JP" altLang="en-US" sz="2000" smtClean="0">
                <a:solidFill>
                  <a:srgbClr val="0070C0"/>
                </a:solidFill>
              </a:rPr>
              <a:t>索引項目：</a:t>
            </a:r>
            <a:r>
              <a:rPr lang="en-US" altLang="ja-JP" sz="2000" smtClean="0"/>
              <a:t>list.size</a:t>
            </a:r>
            <a:r>
              <a:rPr lang="en-US" altLang="ja-JP" sz="2000" smtClean="0">
                <a:solidFill>
                  <a:srgbClr val="0070C0"/>
                </a:solidFill>
              </a:rPr>
              <a:t>, </a:t>
            </a:r>
            <a:r>
              <a:rPr lang="ja-JP" altLang="en-US" sz="2000" smtClean="0">
                <a:solidFill>
                  <a:srgbClr val="0070C0"/>
                </a:solidFill>
              </a:rPr>
              <a:t>永遠の討論</a:t>
            </a:r>
            <a:endParaRPr lang="en-US" altLang="ja-JP" sz="2000" smtClean="0">
              <a:solidFill>
                <a:srgbClr val="0070C0"/>
              </a:solidFill>
            </a:endParaRPr>
          </a:p>
          <a:p>
            <a:endParaRPr lang="en-US" altLang="ja-JP" sz="2000" smtClean="0">
              <a:solidFill>
                <a:srgbClr val="0070C0"/>
              </a:solidFill>
            </a:endParaRPr>
          </a:p>
          <a:p>
            <a:r>
              <a:rPr lang="en-US" altLang="ja-JP" sz="2000" smtClean="0">
                <a:solidFill>
                  <a:srgbClr val="0070C0"/>
                </a:solidFill>
              </a:rPr>
              <a:t>Input Range</a:t>
            </a:r>
            <a:r>
              <a:rPr lang="ja-JP" altLang="en-US" sz="2000" smtClean="0">
                <a:solidFill>
                  <a:srgbClr val="0070C0"/>
                </a:solidFill>
              </a:rPr>
              <a:t>さえ、既知のサイズを持つことができる</a:t>
            </a:r>
            <a:r>
              <a:rPr lang="en-US" altLang="ja-JP" sz="2000" smtClean="0">
                <a:solidFill>
                  <a:srgbClr val="0070C0"/>
                </a:solidFill>
              </a:rPr>
              <a:t/>
            </a:r>
            <a:br>
              <a:rPr lang="en-US" altLang="ja-JP" sz="2000" smtClean="0">
                <a:solidFill>
                  <a:srgbClr val="0070C0"/>
                </a:solidFill>
              </a:rPr>
            </a:br>
            <a:r>
              <a:rPr lang="en-US" altLang="ja-JP" sz="2000" smtClean="0">
                <a:solidFill>
                  <a:srgbClr val="0070C0"/>
                </a:solidFill>
              </a:rPr>
              <a:t>(</a:t>
            </a:r>
            <a:r>
              <a:rPr lang="ja-JP" altLang="en-US" sz="2000" smtClean="0">
                <a:solidFill>
                  <a:srgbClr val="0070C0"/>
                </a:solidFill>
              </a:rPr>
              <a:t>たとえば、</a:t>
            </a:r>
            <a:r>
              <a:rPr lang="en-US" altLang="ja-JP" sz="2000" smtClean="0">
                <a:solidFill>
                  <a:srgbClr val="0070C0"/>
                </a:solidFill>
              </a:rPr>
              <a:t>100</a:t>
            </a:r>
            <a:r>
              <a:rPr lang="ja-JP" altLang="en-US" sz="2000" smtClean="0">
                <a:solidFill>
                  <a:srgbClr val="0070C0"/>
                </a:solidFill>
              </a:rPr>
              <a:t>個の乱数をとる</a:t>
            </a:r>
            <a:r>
              <a:rPr lang="en-US" altLang="ja-JP" sz="2000" smtClean="0"/>
              <a:t>take(100, rndgen)</a:t>
            </a:r>
            <a:r>
              <a:rPr lang="en-US" altLang="ja-JP" sz="2000" smtClean="0">
                <a:solidFill>
                  <a:srgbClr val="0070C0"/>
                </a:solidFill>
              </a:rPr>
              <a:t>)</a:t>
            </a:r>
          </a:p>
          <a:p>
            <a:pPr lvl="1"/>
            <a:r>
              <a:rPr lang="en-US" altLang="ja-JP" sz="1600" smtClean="0">
                <a:solidFill>
                  <a:srgbClr val="0070C0"/>
                </a:solidFill>
              </a:rPr>
              <a:t>r</a:t>
            </a:r>
            <a:r>
              <a:rPr lang="ja-JP" altLang="en-US" sz="1600" smtClean="0">
                <a:solidFill>
                  <a:srgbClr val="0070C0"/>
                </a:solidFill>
              </a:rPr>
              <a:t>が無限の場合、</a:t>
            </a:r>
            <a:r>
              <a:rPr lang="en-US" altLang="ja-JP" sz="1600" smtClean="0"/>
              <a:t>take(100, r)</a:t>
            </a:r>
            <a:r>
              <a:rPr lang="ja-JP" altLang="en-US" sz="1600" smtClean="0">
                <a:solidFill>
                  <a:srgbClr val="0070C0"/>
                </a:solidFill>
              </a:rPr>
              <a:t>は</a:t>
            </a:r>
            <a:r>
              <a:rPr lang="en-US" altLang="ja-JP" sz="1600" smtClean="0">
                <a:solidFill>
                  <a:srgbClr val="0070C0"/>
                </a:solidFill>
              </a:rPr>
              <a:t>100</a:t>
            </a:r>
            <a:r>
              <a:rPr lang="ja-JP" altLang="en-US" sz="1600" smtClean="0">
                <a:solidFill>
                  <a:srgbClr val="0070C0"/>
                </a:solidFill>
              </a:rPr>
              <a:t>の長さ</a:t>
            </a:r>
            <a:endParaRPr lang="en-US" altLang="ja-JP" sz="1600" smtClean="0">
              <a:solidFill>
                <a:srgbClr val="0070C0"/>
              </a:solidFill>
            </a:endParaRPr>
          </a:p>
          <a:p>
            <a:pPr lvl="1"/>
            <a:r>
              <a:rPr lang="en-US" altLang="ja-JP" sz="1600" smtClean="0">
                <a:solidFill>
                  <a:srgbClr val="0070C0"/>
                </a:solidFill>
              </a:rPr>
              <a:t>r</a:t>
            </a:r>
            <a:r>
              <a:rPr lang="ja-JP" altLang="en-US" sz="1600" smtClean="0">
                <a:solidFill>
                  <a:srgbClr val="0070C0"/>
                </a:solidFill>
              </a:rPr>
              <a:t>が長さを知っている場合、長さは</a:t>
            </a:r>
            <a:r>
              <a:rPr lang="en-US" altLang="ja-JP" sz="1600" smtClean="0"/>
              <a:t>min(100, r.size())</a:t>
            </a:r>
          </a:p>
          <a:p>
            <a:pPr lvl="1"/>
            <a:r>
              <a:rPr lang="en-US" altLang="ja-JP" sz="1600" smtClean="0">
                <a:solidFill>
                  <a:srgbClr val="0070C0"/>
                </a:solidFill>
              </a:rPr>
              <a:t>r</a:t>
            </a:r>
            <a:r>
              <a:rPr lang="ja-JP" altLang="en-US" sz="1600" smtClean="0">
                <a:solidFill>
                  <a:srgbClr val="0070C0"/>
                </a:solidFill>
              </a:rPr>
              <a:t>が未知の長さで有限の場合、未知の長さ</a:t>
            </a:r>
            <a:endParaRPr lang="en-US" altLang="ja-JP" sz="1600" smtClean="0">
              <a:solidFill>
                <a:srgbClr val="0070C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予想外の展開</a:t>
            </a:r>
            <a:r>
              <a:rPr kumimoji="1" lang="en-US" altLang="ja-JP" sz="3600" smtClean="0">
                <a:solidFill>
                  <a:srgbClr val="0070C0"/>
                </a:solidFill>
              </a:rPr>
              <a:t>(A Twist)</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lnSpcReduction="10000"/>
          </a:bodyPr>
          <a:lstStyle/>
          <a:p>
            <a:r>
              <a:rPr lang="en-US" altLang="ja-JP" sz="2000" smtClean="0">
                <a:solidFill>
                  <a:srgbClr val="0070C0"/>
                </a:solidFill>
              </a:rPr>
              <a:t>Range</a:t>
            </a:r>
            <a:r>
              <a:rPr lang="ja-JP" altLang="en-US" sz="2000" smtClean="0">
                <a:solidFill>
                  <a:srgbClr val="0070C0"/>
                </a:solidFill>
              </a:rPr>
              <a:t>で</a:t>
            </a:r>
            <a:r>
              <a:rPr lang="en-US" altLang="ja-JP" sz="2000" smtClean="0">
                <a:solidFill>
                  <a:srgbClr val="0070C0"/>
                </a:solidFill>
              </a:rPr>
              <a:t>&lt;algorithm&gt;</a:t>
            </a:r>
            <a:r>
              <a:rPr lang="ja-JP" altLang="en-US" sz="2000" smtClean="0">
                <a:solidFill>
                  <a:srgbClr val="0070C0"/>
                </a:solidFill>
              </a:rPr>
              <a:t>をやり直すことができる？</a:t>
            </a:r>
            <a:endParaRPr lang="en-US" altLang="ja-JP" sz="2000" smtClean="0">
              <a:solidFill>
                <a:srgbClr val="0070C0"/>
              </a:solidFill>
            </a:endParaRPr>
          </a:p>
          <a:p>
            <a:endParaRPr lang="en-US" altLang="ja-JP" sz="2000" smtClean="0">
              <a:solidFill>
                <a:srgbClr val="0070C0"/>
              </a:solidFill>
            </a:endParaRPr>
          </a:p>
          <a:p>
            <a:r>
              <a:rPr lang="en-US" altLang="ja-JP" sz="2000" smtClean="0">
                <a:solidFill>
                  <a:srgbClr val="0070C0"/>
                </a:solidFill>
              </a:rPr>
              <a:t>D</a:t>
            </a:r>
            <a:r>
              <a:rPr lang="ja-JP" altLang="en-US" sz="2000" smtClean="0">
                <a:solidFill>
                  <a:srgbClr val="0070C0"/>
                </a:solidFill>
              </a:rPr>
              <a:t>の</a:t>
            </a:r>
            <a:r>
              <a:rPr lang="en-US" altLang="ja-JP" sz="2000" smtClean="0">
                <a:solidFill>
                  <a:srgbClr val="0070C0"/>
                </a:solidFill>
              </a:rPr>
              <a:t>stdlib</a:t>
            </a:r>
            <a:r>
              <a:rPr lang="ja-JP" altLang="en-US" sz="2000" smtClean="0">
                <a:solidFill>
                  <a:srgbClr val="0070C0"/>
                </a:solidFill>
              </a:rPr>
              <a:t>は、</a:t>
            </a:r>
            <a:r>
              <a:rPr lang="en-US" altLang="ja-JP" sz="2000" smtClean="0">
                <a:solidFill>
                  <a:srgbClr val="0070C0"/>
                </a:solidFill>
              </a:rPr>
              <a:t>std.algorithm</a:t>
            </a:r>
            <a:r>
              <a:rPr lang="ja-JP" altLang="en-US" sz="2000" smtClean="0">
                <a:solidFill>
                  <a:srgbClr val="0070C0"/>
                </a:solidFill>
              </a:rPr>
              <a:t>と</a:t>
            </a:r>
            <a:r>
              <a:rPr lang="en-US" altLang="ja-JP" sz="2000" smtClean="0">
                <a:solidFill>
                  <a:srgbClr val="0070C0"/>
                </a:solidFill>
              </a:rPr>
              <a:t>std.range</a:t>
            </a:r>
            <a:r>
              <a:rPr lang="ja-JP" altLang="en-US" sz="2000" smtClean="0">
                <a:solidFill>
                  <a:srgbClr val="0070C0"/>
                </a:solidFill>
              </a:rPr>
              <a:t>モジュールで</a:t>
            </a:r>
            <a:r>
              <a:rPr lang="en-US" altLang="ja-JP" sz="2000" smtClean="0">
                <a:solidFill>
                  <a:srgbClr val="0070C0"/>
                </a:solidFill>
              </a:rPr>
              <a:t>&lt;algorithm&gt;</a:t>
            </a:r>
            <a:r>
              <a:rPr lang="ja-JP" altLang="en-US" sz="2000" smtClean="0">
                <a:solidFill>
                  <a:srgbClr val="0070C0"/>
                </a:solidFill>
              </a:rPr>
              <a:t>のスーパーセットを提供している</a:t>
            </a:r>
            <a:r>
              <a:rPr lang="en-US" altLang="ja-JP" sz="2000" smtClean="0">
                <a:solidFill>
                  <a:srgbClr val="0070C0"/>
                </a:solidFill>
              </a:rPr>
              <a:t>(google</a:t>
            </a:r>
            <a:r>
              <a:rPr lang="ja-JP" altLang="en-US" sz="2000" smtClean="0">
                <a:solidFill>
                  <a:srgbClr val="0070C0"/>
                </a:solidFill>
              </a:rPr>
              <a:t>で検索してほしい</a:t>
            </a:r>
            <a:r>
              <a:rPr lang="en-US" altLang="ja-JP" sz="2000" smtClean="0">
                <a:solidFill>
                  <a:srgbClr val="0070C0"/>
                </a:solidFill>
              </a:rPr>
              <a:t>)</a:t>
            </a:r>
          </a:p>
          <a:p>
            <a:endParaRPr lang="en-US" altLang="ja-JP" sz="2000" smtClean="0">
              <a:solidFill>
                <a:srgbClr val="0070C0"/>
              </a:solidFill>
            </a:endParaRPr>
          </a:p>
          <a:p>
            <a:r>
              <a:rPr lang="en-US" altLang="ja-JP" sz="2000" smtClean="0">
                <a:solidFill>
                  <a:srgbClr val="0070C0"/>
                </a:solidFill>
              </a:rPr>
              <a:t>Range</a:t>
            </a:r>
            <a:r>
              <a:rPr lang="ja-JP" altLang="en-US" sz="2000" smtClean="0">
                <a:solidFill>
                  <a:srgbClr val="0070C0"/>
                </a:solidFill>
              </a:rPr>
              <a:t>は</a:t>
            </a:r>
            <a:r>
              <a:rPr lang="en-US" altLang="ja-JP" sz="2000" smtClean="0">
                <a:solidFill>
                  <a:srgbClr val="0070C0"/>
                </a:solidFill>
              </a:rPr>
              <a:t>D</a:t>
            </a:r>
            <a:r>
              <a:rPr lang="ja-JP" altLang="en-US" sz="2000" smtClean="0">
                <a:solidFill>
                  <a:srgbClr val="0070C0"/>
                </a:solidFill>
              </a:rPr>
              <a:t>全体に渡って利用されている：</a:t>
            </a:r>
            <a:r>
              <a:rPr lang="en-US" altLang="ja-JP" sz="2000" smtClean="0">
                <a:solidFill>
                  <a:srgbClr val="0070C0"/>
                </a:solidFill>
              </a:rPr>
              <a:t/>
            </a:r>
            <a:br>
              <a:rPr lang="en-US" altLang="ja-JP" sz="2000" smtClean="0">
                <a:solidFill>
                  <a:srgbClr val="0070C0"/>
                </a:solidFill>
              </a:rPr>
            </a:br>
            <a:r>
              <a:rPr lang="en-US" altLang="ja-JP" sz="2000" smtClean="0">
                <a:solidFill>
                  <a:srgbClr val="0070C0"/>
                </a:solidFill>
              </a:rPr>
              <a:t>	</a:t>
            </a:r>
            <a:r>
              <a:rPr lang="ja-JP" altLang="en-US" sz="2000" smtClean="0">
                <a:solidFill>
                  <a:srgbClr val="0070C0"/>
                </a:solidFill>
              </a:rPr>
              <a:t>アルゴリズム、遅延評価、乱数、高階関数、</a:t>
            </a:r>
            <a:r>
              <a:rPr lang="en-US" altLang="ja-JP" sz="2000" smtClean="0">
                <a:solidFill>
                  <a:srgbClr val="0070C0"/>
                </a:solidFill>
              </a:rPr>
              <a:t>foreach</a:t>
            </a:r>
            <a:r>
              <a:rPr lang="ja-JP" altLang="en-US" sz="2000" smtClean="0">
                <a:solidFill>
                  <a:srgbClr val="0070C0"/>
                </a:solidFill>
              </a:rPr>
              <a:t>文</a:t>
            </a:r>
            <a:r>
              <a:rPr lang="en-US" altLang="ja-JP" sz="2000" smtClean="0">
                <a:solidFill>
                  <a:srgbClr val="0070C0"/>
                </a:solidFill>
              </a:rPr>
              <a:t>…</a:t>
            </a:r>
          </a:p>
          <a:p>
            <a:endParaRPr lang="en-US" altLang="ja-JP" sz="2000" smtClean="0">
              <a:solidFill>
                <a:srgbClr val="0070C0"/>
              </a:solidFill>
            </a:endParaRPr>
          </a:p>
          <a:p>
            <a:r>
              <a:rPr lang="ja-JP" altLang="en-US" sz="2000" smtClean="0">
                <a:solidFill>
                  <a:srgbClr val="0070C0"/>
                </a:solidFill>
              </a:rPr>
              <a:t>いくつかの可能性はまだ簡単には挙げられなかった</a:t>
            </a:r>
            <a:r>
              <a:rPr lang="en-US" altLang="ja-JP" sz="2000" smtClean="0">
                <a:solidFill>
                  <a:srgbClr val="0070C0"/>
                </a:solidFill>
              </a:rPr>
              <a:t/>
            </a:r>
            <a:br>
              <a:rPr lang="en-US" altLang="ja-JP" sz="2000" smtClean="0">
                <a:solidFill>
                  <a:srgbClr val="0070C0"/>
                </a:solidFill>
              </a:rPr>
            </a:br>
            <a:r>
              <a:rPr lang="en-US" altLang="ja-JP" sz="2000" smtClean="0">
                <a:solidFill>
                  <a:srgbClr val="0070C0"/>
                </a:solidFill>
              </a:rPr>
              <a:t>– </a:t>
            </a:r>
            <a:r>
              <a:rPr lang="ja-JP" altLang="en-US" sz="2000" smtClean="0">
                <a:solidFill>
                  <a:srgbClr val="0070C0"/>
                </a:solidFill>
              </a:rPr>
              <a:t>たとえば</a:t>
            </a:r>
            <a:r>
              <a:rPr lang="en-US" altLang="ja-JP" sz="2000" smtClean="0">
                <a:solidFill>
                  <a:srgbClr val="0070C0"/>
                </a:solidFill>
              </a:rPr>
              <a:t>filter(input/output range)</a:t>
            </a:r>
          </a:p>
          <a:p>
            <a:endParaRPr lang="en-US" altLang="ja-JP" sz="2000" smtClean="0">
              <a:solidFill>
                <a:srgbClr val="0070C0"/>
              </a:solidFill>
            </a:endParaRPr>
          </a:p>
          <a:p>
            <a:r>
              <a:rPr lang="en-US" altLang="ja-JP" sz="2000" smtClean="0">
                <a:solidFill>
                  <a:srgbClr val="FF0000"/>
                </a:solidFill>
              </a:rPr>
              <a:t>Doctor Dobb‘s Journal</a:t>
            </a:r>
            <a:r>
              <a:rPr lang="ja-JP" altLang="en-US" sz="2000" smtClean="0">
                <a:solidFill>
                  <a:srgbClr val="FF0000"/>
                </a:solidFill>
              </a:rPr>
              <a:t>の「</a:t>
            </a:r>
            <a:r>
              <a:rPr lang="en-US" altLang="ja-JP" sz="2000" smtClean="0">
                <a:solidFill>
                  <a:srgbClr val="FF0000"/>
                </a:solidFill>
              </a:rPr>
              <a:t>The Case for D</a:t>
            </a:r>
            <a:r>
              <a:rPr lang="ja-JP" altLang="en-US" sz="2000" smtClean="0">
                <a:solidFill>
                  <a:srgbClr val="FF0000"/>
                </a:solidFill>
              </a:rPr>
              <a:t>」をチェックしておいてください。</a:t>
            </a:r>
            <a:r>
              <a:rPr lang="en-US" altLang="ja-JP" sz="2000" smtClean="0">
                <a:solidFill>
                  <a:srgbClr val="FF0000"/>
                </a:solidFill>
              </a:rPr>
              <a:t>coming soon...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smtClean="0">
                <a:solidFill>
                  <a:srgbClr val="0070C0"/>
                </a:solidFill>
              </a:rPr>
              <a:t>STL</a:t>
            </a:r>
            <a:r>
              <a:rPr kumimoji="1" lang="ja-JP" altLang="en-US" smtClean="0">
                <a:solidFill>
                  <a:srgbClr val="0070C0"/>
                </a:solidFill>
              </a:rPr>
              <a:t>とは何かというと</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kumimoji="1" lang="en-US" altLang="ja-JP" sz="2400" smtClean="0">
                <a:solidFill>
                  <a:srgbClr val="0070C0"/>
                </a:solidFill>
                <a:latin typeface="ＭＳ ゴシック" pitchFamily="49" charset="-128"/>
                <a:ea typeface="ＭＳ ゴシック" pitchFamily="49" charset="-128"/>
                <a:cs typeface="Courier New" pitchFamily="49" charset="0"/>
              </a:rPr>
              <a:t>STL</a:t>
            </a:r>
            <a:r>
              <a:rPr kumimoji="1" lang="ja-JP" altLang="en-US" sz="2400" smtClean="0">
                <a:solidFill>
                  <a:srgbClr val="0070C0"/>
                </a:solidFill>
                <a:latin typeface="ＭＳ ゴシック" pitchFamily="49" charset="-128"/>
                <a:ea typeface="ＭＳ ゴシック" pitchFamily="49" charset="-128"/>
                <a:cs typeface="Courier New" pitchFamily="49" charset="0"/>
              </a:rPr>
              <a:t>では答えよりも質問の方が重要</a:t>
            </a:r>
            <a:endParaRPr kumimoji="1" lang="en-US" altLang="ja-JP" sz="2400" smtClean="0">
              <a:solidFill>
                <a:srgbClr val="0070C0"/>
              </a:solidFill>
              <a:latin typeface="ＭＳ ゴシック" pitchFamily="49" charset="-128"/>
              <a:ea typeface="ＭＳ ゴシック" pitchFamily="49" charset="-128"/>
              <a:cs typeface="Courier New" pitchFamily="49" charset="0"/>
            </a:endParaRPr>
          </a:p>
          <a:p>
            <a:endParaRPr lang="en-US" altLang="ja-JP" sz="2400" smtClean="0">
              <a:solidFill>
                <a:srgbClr val="0070C0"/>
              </a:solidFill>
              <a:latin typeface="ＭＳ ゴシック" pitchFamily="49" charset="-128"/>
              <a:ea typeface="ＭＳ ゴシック" pitchFamily="49" charset="-128"/>
              <a:cs typeface="Courier New" pitchFamily="49" charset="0"/>
            </a:endParaRPr>
          </a:p>
          <a:p>
            <a:r>
              <a:rPr kumimoji="1" lang="en-US" altLang="ja-JP" sz="2400" smtClean="0">
                <a:solidFill>
                  <a:srgbClr val="0070C0"/>
                </a:solidFill>
                <a:latin typeface="ＭＳ ゴシック" pitchFamily="49" charset="-128"/>
                <a:ea typeface="ＭＳ ゴシック" pitchFamily="49" charset="-128"/>
                <a:cs typeface="Courier New" pitchFamily="49" charset="0"/>
              </a:rPr>
              <a:t>“</a:t>
            </a:r>
            <a:r>
              <a:rPr kumimoji="1" lang="ja-JP" altLang="en-US" sz="2400" smtClean="0">
                <a:solidFill>
                  <a:srgbClr val="0070C0"/>
                </a:solidFill>
                <a:latin typeface="ＭＳ ゴシック" pitchFamily="49" charset="-128"/>
                <a:ea typeface="ＭＳ ゴシック" pitchFamily="49" charset="-128"/>
                <a:cs typeface="Courier New" pitchFamily="49" charset="0"/>
              </a:rPr>
              <a:t>基本的なコンテナとアルゴリズムの中で最も一般的な実装はどのようなものでしょうか？</a:t>
            </a:r>
            <a:r>
              <a:rPr kumimoji="1" lang="en-US" altLang="ja-JP" sz="2400" smtClean="0">
                <a:solidFill>
                  <a:srgbClr val="0070C0"/>
                </a:solidFill>
                <a:latin typeface="ＭＳ ゴシック" pitchFamily="49" charset="-128"/>
                <a:ea typeface="ＭＳ ゴシック" pitchFamily="49" charset="-128"/>
                <a:cs typeface="Courier New" pitchFamily="49" charset="0"/>
              </a:rPr>
              <a:t>”</a:t>
            </a:r>
          </a:p>
          <a:p>
            <a:endParaRPr lang="en-US" altLang="ja-JP" sz="2400" smtClean="0">
              <a:solidFill>
                <a:srgbClr val="0070C0"/>
              </a:solidFill>
              <a:latin typeface="ＭＳ ゴシック" pitchFamily="49" charset="-128"/>
              <a:ea typeface="ＭＳ ゴシック" pitchFamily="49" charset="-128"/>
              <a:cs typeface="Courier New" pitchFamily="49" charset="0"/>
            </a:endParaRPr>
          </a:p>
          <a:p>
            <a:r>
              <a:rPr kumimoji="1" lang="ja-JP" altLang="en-US" sz="2400" smtClean="0">
                <a:solidFill>
                  <a:srgbClr val="0070C0"/>
                </a:solidFill>
                <a:latin typeface="ＭＳ ゴシック" pitchFamily="49" charset="-128"/>
                <a:ea typeface="ＭＳ ゴシック" pitchFamily="49" charset="-128"/>
                <a:cs typeface="Courier New" pitchFamily="49" charset="0"/>
              </a:rPr>
              <a:t>ほかのものは全てその余波</a:t>
            </a:r>
            <a:endParaRPr kumimoji="1" lang="en-US" altLang="ja-JP" sz="2400" smtClean="0">
              <a:solidFill>
                <a:srgbClr val="0070C0"/>
              </a:solidFill>
              <a:latin typeface="ＭＳ ゴシック" pitchFamily="49" charset="-128"/>
              <a:ea typeface="ＭＳ ゴシック" pitchFamily="49" charset="-128"/>
              <a:cs typeface="Courier New" pitchFamily="49" charset="0"/>
            </a:endParaRPr>
          </a:p>
          <a:p>
            <a:endParaRPr lang="en-US" altLang="ja-JP" sz="2400" smtClean="0">
              <a:solidFill>
                <a:srgbClr val="0070C0"/>
              </a:solidFill>
              <a:latin typeface="ＭＳ ゴシック" pitchFamily="49" charset="-128"/>
              <a:ea typeface="ＭＳ ゴシック" pitchFamily="49" charset="-128"/>
              <a:cs typeface="Courier New" pitchFamily="49" charset="0"/>
            </a:endParaRPr>
          </a:p>
          <a:p>
            <a:r>
              <a:rPr kumimoji="1" lang="en-US" altLang="ja-JP" sz="2400" smtClean="0">
                <a:solidFill>
                  <a:srgbClr val="0070C0"/>
                </a:solidFill>
                <a:latin typeface="ＭＳ ゴシック" pitchFamily="49" charset="-128"/>
                <a:ea typeface="ＭＳ ゴシック" pitchFamily="49" charset="-128"/>
                <a:cs typeface="Courier New" pitchFamily="49" charset="0"/>
              </a:rPr>
              <a:t>STL</a:t>
            </a:r>
            <a:r>
              <a:rPr kumimoji="1" lang="ja-JP" altLang="en-US" sz="2400" smtClean="0">
                <a:solidFill>
                  <a:srgbClr val="0070C0"/>
                </a:solidFill>
                <a:latin typeface="ＭＳ ゴシック" pitchFamily="49" charset="-128"/>
                <a:ea typeface="ＭＳ ゴシック" pitchFamily="49" charset="-128"/>
                <a:cs typeface="Courier New" pitchFamily="49" charset="0"/>
              </a:rPr>
              <a:t>で最も重要なこと：</a:t>
            </a:r>
            <a:r>
              <a:rPr kumimoji="1" lang="en-US" altLang="ja-JP" sz="2400" smtClean="0">
                <a:solidFill>
                  <a:srgbClr val="0070C0"/>
                </a:solidFill>
                <a:latin typeface="ＭＳ ゴシック" pitchFamily="49" charset="-128"/>
                <a:ea typeface="ＭＳ ゴシック" pitchFamily="49" charset="-128"/>
                <a:cs typeface="Courier New" pitchFamily="49" charset="0"/>
              </a:rPr>
              <a:t/>
            </a:r>
            <a:br>
              <a:rPr kumimoji="1" lang="en-US" altLang="ja-JP" sz="2400" smtClean="0">
                <a:solidFill>
                  <a:srgbClr val="0070C0"/>
                </a:solidFill>
                <a:latin typeface="ＭＳ ゴシック" pitchFamily="49" charset="-128"/>
                <a:ea typeface="ＭＳ ゴシック" pitchFamily="49" charset="-128"/>
                <a:cs typeface="Courier New" pitchFamily="49" charset="0"/>
              </a:rPr>
            </a:br>
            <a:r>
              <a:rPr kumimoji="1" lang="ja-JP" altLang="en-US" sz="2400" smtClean="0">
                <a:solidFill>
                  <a:srgbClr val="0070C0"/>
                </a:solidFill>
                <a:latin typeface="ＭＳ ゴシック" pitchFamily="49" charset="-128"/>
                <a:ea typeface="ＭＳ ゴシック" pitchFamily="49" charset="-128"/>
                <a:cs typeface="Courier New" pitchFamily="49" charset="0"/>
              </a:rPr>
              <a:t>　　　</a:t>
            </a:r>
            <a:r>
              <a:rPr kumimoji="1" lang="en-US" altLang="ja-JP" sz="2400" smtClean="0">
                <a:solidFill>
                  <a:srgbClr val="0070C0"/>
                </a:solidFill>
                <a:latin typeface="ＭＳ ゴシック" pitchFamily="49" charset="-128"/>
                <a:ea typeface="ＭＳ ゴシック" pitchFamily="49" charset="-128"/>
                <a:cs typeface="Courier New" pitchFamily="49" charset="0"/>
              </a:rPr>
              <a:t>STL</a:t>
            </a:r>
            <a:r>
              <a:rPr kumimoji="1" lang="ja-JP" altLang="en-US" sz="2400" smtClean="0">
                <a:solidFill>
                  <a:srgbClr val="0070C0"/>
                </a:solidFill>
                <a:latin typeface="ＭＳ ゴシック" pitchFamily="49" charset="-128"/>
                <a:ea typeface="ＭＳ ゴシック" pitchFamily="49" charset="-128"/>
                <a:cs typeface="Courier New" pitchFamily="49" charset="0"/>
              </a:rPr>
              <a:t>はひとつの答えではあるが、答えではない</a:t>
            </a:r>
            <a:endParaRPr kumimoji="1" lang="ja-JP" altLang="en-US" sz="2400">
              <a:solidFill>
                <a:srgbClr val="0070C0"/>
              </a:solidFill>
              <a:latin typeface="ＭＳ ゴシック" pitchFamily="49" charset="-128"/>
              <a:ea typeface="ＭＳ ゴシック" pitchFamily="49" charset="-128"/>
              <a:cs typeface="Courier New" pitchFamily="49"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l"/>
            <a:r>
              <a:rPr kumimoji="1" lang="ja-JP" altLang="en-US" sz="3600" smtClean="0">
                <a:solidFill>
                  <a:srgbClr val="0070C0"/>
                </a:solidFill>
              </a:rPr>
              <a:t>結論</a:t>
            </a:r>
            <a:endParaRPr kumimoji="1" lang="ja-JP" altLang="en-US" sz="36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en-US" altLang="ja-JP" sz="2000" smtClean="0">
                <a:solidFill>
                  <a:srgbClr val="0070C0"/>
                </a:solidFill>
              </a:rPr>
              <a:t>Range</a:t>
            </a:r>
            <a:r>
              <a:rPr lang="ja-JP" altLang="en-US" sz="2000" smtClean="0">
                <a:solidFill>
                  <a:srgbClr val="0070C0"/>
                </a:solidFill>
              </a:rPr>
              <a:t>は優れた抽象的概念である</a:t>
            </a:r>
            <a:endParaRPr lang="en-US" altLang="ja-JP" sz="2000" smtClean="0">
              <a:solidFill>
                <a:srgbClr val="0070C0"/>
              </a:solidFill>
            </a:endParaRPr>
          </a:p>
          <a:p>
            <a:endParaRPr lang="en-US" altLang="ja-JP" sz="2000" smtClean="0">
              <a:solidFill>
                <a:srgbClr val="0070C0"/>
              </a:solidFill>
            </a:endParaRPr>
          </a:p>
          <a:p>
            <a:r>
              <a:rPr lang="ja-JP" altLang="en-US" sz="2000" smtClean="0">
                <a:solidFill>
                  <a:srgbClr val="0070C0"/>
                </a:solidFill>
              </a:rPr>
              <a:t>より良いチェック能力</a:t>
            </a:r>
            <a:r>
              <a:rPr lang="en-US" altLang="ja-JP" sz="2000" smtClean="0">
                <a:solidFill>
                  <a:srgbClr val="0070C0"/>
                </a:solidFill>
              </a:rPr>
              <a:t>(</a:t>
            </a:r>
            <a:r>
              <a:rPr lang="ja-JP" altLang="en-US" sz="2000" smtClean="0">
                <a:solidFill>
                  <a:srgbClr val="0070C0"/>
                </a:solidFill>
              </a:rPr>
              <a:t>まだ完全ではない</a:t>
            </a:r>
            <a:r>
              <a:rPr lang="en-US" altLang="ja-JP" sz="2000" smtClean="0">
                <a:solidFill>
                  <a:srgbClr val="0070C0"/>
                </a:solidFill>
              </a:rPr>
              <a:t>)</a:t>
            </a:r>
          </a:p>
          <a:p>
            <a:endParaRPr lang="en-US" altLang="ja-JP" sz="2000" smtClean="0">
              <a:solidFill>
                <a:srgbClr val="0070C0"/>
              </a:solidFill>
            </a:endParaRPr>
          </a:p>
          <a:p>
            <a:r>
              <a:rPr lang="ja-JP" altLang="en-US" sz="2000" smtClean="0">
                <a:solidFill>
                  <a:srgbClr val="0070C0"/>
                </a:solidFill>
              </a:rPr>
              <a:t>容易な構成</a:t>
            </a:r>
            <a:endParaRPr lang="en-US" altLang="ja-JP" sz="2000" smtClean="0">
              <a:solidFill>
                <a:srgbClr val="0070C0"/>
              </a:solidFill>
            </a:endParaRPr>
          </a:p>
          <a:p>
            <a:endParaRPr lang="en-US" altLang="ja-JP" sz="2000" smtClean="0">
              <a:solidFill>
                <a:srgbClr val="0070C0"/>
              </a:solidFill>
            </a:endParaRPr>
          </a:p>
          <a:p>
            <a:r>
              <a:rPr lang="en-US" altLang="ja-JP" sz="2000" smtClean="0">
                <a:solidFill>
                  <a:srgbClr val="0070C0"/>
                </a:solidFill>
              </a:rPr>
              <a:t>Range</a:t>
            </a:r>
            <a:r>
              <a:rPr lang="ja-JP" altLang="en-US" sz="2000" smtClean="0">
                <a:solidFill>
                  <a:srgbClr val="0070C0"/>
                </a:solidFill>
              </a:rPr>
              <a:t>に基づいた設計は、イテレータに基づいた関数をはるかに超えるものを提供する</a:t>
            </a:r>
            <a:endParaRPr lang="en-US" altLang="ja-JP" sz="2000" smtClean="0">
              <a:solidFill>
                <a:srgbClr val="0070C0"/>
              </a:solidFill>
            </a:endParaRPr>
          </a:p>
          <a:p>
            <a:endParaRPr lang="en-US" altLang="ja-JP" sz="2000" smtClean="0">
              <a:solidFill>
                <a:srgbClr val="0070C0"/>
              </a:solidFill>
            </a:endParaRPr>
          </a:p>
          <a:p>
            <a:r>
              <a:rPr lang="ja-JP" altLang="en-US" sz="2000" smtClean="0">
                <a:solidFill>
                  <a:srgbClr val="0070C0"/>
                </a:solidFill>
              </a:rPr>
              <a:t>一歩進んだ</a:t>
            </a:r>
            <a:r>
              <a:rPr lang="en-US" altLang="ja-JP" sz="2000" smtClean="0">
                <a:solidFill>
                  <a:srgbClr val="0070C0"/>
                </a:solidFill>
              </a:rPr>
              <a:t>STL</a:t>
            </a:r>
            <a:r>
              <a:rPr lang="ja-JP" altLang="en-US" sz="2000" smtClean="0">
                <a:solidFill>
                  <a:srgbClr val="0070C0"/>
                </a:solidFill>
              </a:rPr>
              <a:t>による刺激的な開発</a:t>
            </a:r>
            <a:endParaRPr lang="en-US" altLang="ja-JP" sz="2000" smtClean="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smtClean="0">
                <a:solidFill>
                  <a:srgbClr val="0070C0"/>
                </a:solidFill>
              </a:rPr>
              <a:t>STL</a:t>
            </a:r>
            <a:r>
              <a:rPr kumimoji="1" lang="ja-JP" altLang="en-US" smtClean="0">
                <a:solidFill>
                  <a:srgbClr val="0070C0"/>
                </a:solidFill>
              </a:rPr>
              <a:t>は非直観的</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a:xfrm>
            <a:off x="457200" y="1600201"/>
            <a:ext cx="8229600" cy="1614486"/>
          </a:xfrm>
        </p:spPr>
        <p:txBody>
          <a:bodyPr>
            <a:normAutofit/>
          </a:bodyPr>
          <a:lstStyle/>
          <a:p>
            <a:r>
              <a:rPr lang="ja-JP" altLang="en-US" sz="2400" smtClean="0">
                <a:solidFill>
                  <a:srgbClr val="0070C0"/>
                </a:solidFill>
              </a:rPr>
              <a:t>相対性理論が非直観的なのと同じ方向</a:t>
            </a:r>
            <a:endParaRPr lang="en-US" altLang="ja-JP" sz="2400" smtClean="0">
              <a:solidFill>
                <a:srgbClr val="0070C0"/>
              </a:solidFill>
            </a:endParaRPr>
          </a:p>
          <a:p>
            <a:endParaRPr kumimoji="1" lang="en-US" altLang="ja-JP" sz="2400" smtClean="0">
              <a:solidFill>
                <a:srgbClr val="0070C0"/>
              </a:solidFill>
            </a:endParaRPr>
          </a:p>
          <a:p>
            <a:r>
              <a:rPr lang="ja-JP" altLang="en-US" sz="2400" smtClean="0">
                <a:solidFill>
                  <a:srgbClr val="0070C0"/>
                </a:solidFill>
              </a:rPr>
              <a:t>複素数が非直観的なのと同じ方向</a:t>
            </a:r>
            <a:endParaRPr kumimoji="1" lang="ja-JP" altLang="en-US" sz="2400">
              <a:solidFill>
                <a:srgbClr val="0070C0"/>
              </a:solidFill>
            </a:endParaRPr>
          </a:p>
        </p:txBody>
      </p:sp>
      <p:pic>
        <p:nvPicPr>
          <p:cNvPr id="1027" name="Picture 3"/>
          <p:cNvPicPr>
            <a:picLocks noChangeAspect="1" noChangeArrowheads="1"/>
          </p:cNvPicPr>
          <p:nvPr/>
        </p:nvPicPr>
        <p:blipFill>
          <a:blip r:embed="rId3"/>
          <a:srcRect/>
          <a:stretch>
            <a:fillRect/>
          </a:stretch>
        </p:blipFill>
        <p:spPr bwMode="auto">
          <a:xfrm>
            <a:off x="2000232" y="3286124"/>
            <a:ext cx="2786082" cy="2928958"/>
          </a:xfrm>
          <a:prstGeom prst="rect">
            <a:avLst/>
          </a:prstGeom>
          <a:noFill/>
          <a:ln w="9525">
            <a:noFill/>
            <a:miter lim="800000"/>
            <a:headEnd/>
            <a:tailEnd/>
          </a:ln>
          <a:effectLst/>
        </p:spPr>
      </p:pic>
      <p:sp>
        <p:nvSpPr>
          <p:cNvPr id="7" name="テキスト ボックス 6"/>
          <p:cNvSpPr txBox="1"/>
          <p:nvPr/>
        </p:nvSpPr>
        <p:spPr>
          <a:xfrm>
            <a:off x="5000628" y="3357562"/>
            <a:ext cx="3315331" cy="738664"/>
          </a:xfrm>
          <a:prstGeom prst="rect">
            <a:avLst/>
          </a:prstGeom>
          <a:noFill/>
        </p:spPr>
        <p:txBody>
          <a:bodyPr wrap="none" rtlCol="0">
            <a:spAutoFit/>
          </a:bodyPr>
          <a:lstStyle/>
          <a:p>
            <a:r>
              <a:rPr kumimoji="1" lang="en-US" altLang="ja-JP" smtClean="0"/>
              <a:t>n</a:t>
            </a:r>
            <a:r>
              <a:rPr kumimoji="1" lang="ja-JP" altLang="en-US" sz="2400" smtClean="0"/>
              <a:t>√</a:t>
            </a:r>
            <a:r>
              <a:rPr kumimoji="1" lang="en-US" altLang="ja-JP" smtClean="0"/>
              <a:t>-1</a:t>
            </a:r>
            <a:r>
              <a:rPr kumimoji="1" lang="ja-JP" altLang="en-US" smtClean="0"/>
              <a:t>形式の値は</a:t>
            </a:r>
            <a:r>
              <a:rPr kumimoji="1" lang="en-US" altLang="ja-JP" smtClean="0"/>
              <a:t>”</a:t>
            </a:r>
            <a:r>
              <a:rPr kumimoji="1" lang="ja-JP" altLang="en-US" smtClean="0"/>
              <a:t>虚数</a:t>
            </a:r>
            <a:r>
              <a:rPr kumimoji="1" lang="en-US" altLang="ja-JP" smtClean="0"/>
              <a:t>”</a:t>
            </a:r>
            <a:r>
              <a:rPr kumimoji="1" lang="ja-JP" altLang="en-US" smtClean="0"/>
              <a:t>だが</a:t>
            </a:r>
            <a:endParaRPr kumimoji="1" lang="en-US" altLang="ja-JP" smtClean="0"/>
          </a:p>
          <a:p>
            <a:r>
              <a:rPr lang="ja-JP" altLang="en-US" smtClean="0"/>
              <a:t>方程式で使用することができる。</a:t>
            </a:r>
            <a:endParaRPr kumimoji="1" lang="ja-JP" altLang="en-US"/>
          </a:p>
        </p:txBody>
      </p:sp>
      <p:cxnSp>
        <p:nvCxnSpPr>
          <p:cNvPr id="9" name="直線コネクタ 8"/>
          <p:cNvCxnSpPr/>
          <p:nvPr/>
        </p:nvCxnSpPr>
        <p:spPr>
          <a:xfrm>
            <a:off x="5357818" y="3500438"/>
            <a:ext cx="14287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smtClean="0">
                <a:solidFill>
                  <a:srgbClr val="0070C0"/>
                </a:solidFill>
              </a:rPr>
              <a:t>非直観的</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en-US" altLang="ja-JP" sz="2000" smtClean="0">
                <a:solidFill>
                  <a:srgbClr val="0070C0"/>
                </a:solidFill>
              </a:rPr>
              <a:t>“</a:t>
            </a:r>
            <a:r>
              <a:rPr lang="ja-JP" altLang="en-US" sz="2000" smtClean="0">
                <a:solidFill>
                  <a:srgbClr val="0070C0"/>
                </a:solidFill>
              </a:rPr>
              <a:t>私は最も一般的なアルゴリズムを設計したい。</a:t>
            </a:r>
            <a:r>
              <a:rPr lang="en-US" altLang="ja-JP" sz="2000" smtClean="0">
                <a:solidFill>
                  <a:srgbClr val="0070C0"/>
                </a:solidFill>
              </a:rPr>
              <a:t>”</a:t>
            </a:r>
          </a:p>
          <a:p>
            <a:endParaRPr kumimoji="1" lang="en-US" altLang="ja-JP" sz="2000" smtClean="0">
              <a:solidFill>
                <a:srgbClr val="0070C0"/>
              </a:solidFill>
            </a:endParaRPr>
          </a:p>
          <a:p>
            <a:r>
              <a:rPr lang="en-US" altLang="ja-JP" sz="2000" smtClean="0">
                <a:solidFill>
                  <a:srgbClr val="0070C0"/>
                </a:solidFill>
              </a:rPr>
              <a:t>“</a:t>
            </a:r>
            <a:r>
              <a:rPr lang="ja-JP" altLang="en-US" sz="2000" smtClean="0">
                <a:solidFill>
                  <a:srgbClr val="0070C0"/>
                </a:solidFill>
              </a:rPr>
              <a:t>もちろんできる。あなたが確実に必要とするものは、イテレータと呼ばれるものである。正確に言うとそれらのうちの</a:t>
            </a:r>
            <a:r>
              <a:rPr lang="en-US" altLang="ja-JP" sz="2000" smtClean="0">
                <a:solidFill>
                  <a:srgbClr val="0070C0"/>
                </a:solidFill>
              </a:rPr>
              <a:t>5</a:t>
            </a:r>
            <a:r>
              <a:rPr lang="ja-JP" altLang="en-US" sz="2000" smtClean="0">
                <a:solidFill>
                  <a:srgbClr val="0070C0"/>
                </a:solidFill>
              </a:rPr>
              <a:t>つ。</a:t>
            </a:r>
            <a:r>
              <a:rPr lang="en-US" altLang="ja-JP" sz="2000" smtClean="0">
                <a:solidFill>
                  <a:srgbClr val="0070C0"/>
                </a:solidFill>
              </a:rPr>
              <a:t>”</a:t>
            </a:r>
          </a:p>
          <a:p>
            <a:endParaRPr kumimoji="1" lang="en-US" altLang="ja-JP" sz="2000" smtClean="0">
              <a:solidFill>
                <a:srgbClr val="0070C0"/>
              </a:solidFill>
            </a:endParaRPr>
          </a:p>
          <a:p>
            <a:r>
              <a:rPr lang="ja-JP" altLang="en-US" sz="2000" smtClean="0">
                <a:solidFill>
                  <a:srgbClr val="0070C0"/>
                </a:solidFill>
              </a:rPr>
              <a:t>証拠：どんな言語も</a:t>
            </a:r>
            <a:r>
              <a:rPr lang="en-US" altLang="ja-JP" sz="2000" smtClean="0">
                <a:solidFill>
                  <a:srgbClr val="0070C0"/>
                </a:solidFill>
              </a:rPr>
              <a:t>”</a:t>
            </a:r>
            <a:r>
              <a:rPr lang="ja-JP" altLang="en-US" sz="2000" smtClean="0">
                <a:solidFill>
                  <a:srgbClr val="0070C0"/>
                </a:solidFill>
              </a:rPr>
              <a:t>たまたま</a:t>
            </a:r>
            <a:r>
              <a:rPr lang="en-US" altLang="ja-JP" sz="2000" smtClean="0">
                <a:solidFill>
                  <a:srgbClr val="0070C0"/>
                </a:solidFill>
              </a:rPr>
              <a:t>”STL</a:t>
            </a:r>
            <a:r>
              <a:rPr lang="ja-JP" altLang="en-US" sz="2000" smtClean="0">
                <a:solidFill>
                  <a:srgbClr val="0070C0"/>
                </a:solidFill>
              </a:rPr>
              <a:t>をサポートしなかった。</a:t>
            </a:r>
            <a:endParaRPr lang="en-US" altLang="ja-JP" sz="2000" smtClean="0">
              <a:solidFill>
                <a:srgbClr val="0070C0"/>
              </a:solidFill>
            </a:endParaRPr>
          </a:p>
          <a:p>
            <a:pPr lvl="1">
              <a:buFont typeface="Arial" pitchFamily="34" charset="0"/>
              <a:buChar char="•"/>
            </a:pPr>
            <a:r>
              <a:rPr lang="ja-JP" altLang="en-US" sz="1600" smtClean="0">
                <a:solidFill>
                  <a:srgbClr val="0070C0"/>
                </a:solidFill>
              </a:rPr>
              <a:t>無慈悲な”機能戦争”にもかかわらず</a:t>
            </a:r>
            <a:endParaRPr lang="en-US" altLang="ja-JP" sz="1600" smtClean="0">
              <a:solidFill>
                <a:srgbClr val="0070C0"/>
              </a:solidFill>
            </a:endParaRPr>
          </a:p>
          <a:p>
            <a:pPr lvl="1">
              <a:buFont typeface="Arial" pitchFamily="34" charset="0"/>
              <a:buChar char="•"/>
            </a:pPr>
            <a:r>
              <a:rPr lang="en-US" altLang="ja-JP" sz="1600" smtClean="0">
                <a:solidFill>
                  <a:srgbClr val="0070C0"/>
                </a:solidFill>
              </a:rPr>
              <a:t>C++</a:t>
            </a:r>
            <a:r>
              <a:rPr lang="ja-JP" altLang="en-US" sz="1600" smtClean="0">
                <a:solidFill>
                  <a:srgbClr val="0070C0"/>
                </a:solidFill>
              </a:rPr>
              <a:t>と</a:t>
            </a:r>
            <a:r>
              <a:rPr lang="en-US" altLang="ja-JP" sz="1600" smtClean="0">
                <a:solidFill>
                  <a:srgbClr val="0070C0"/>
                </a:solidFill>
              </a:rPr>
              <a:t>D</a:t>
            </a:r>
            <a:r>
              <a:rPr lang="ja-JP" altLang="en-US" sz="1600" smtClean="0">
                <a:solidFill>
                  <a:srgbClr val="0070C0"/>
                </a:solidFill>
              </a:rPr>
              <a:t>が唯一</a:t>
            </a:r>
            <a:endParaRPr lang="en-US" altLang="ja-JP" sz="1600" smtClean="0">
              <a:solidFill>
                <a:srgbClr val="0070C0"/>
              </a:solidFill>
            </a:endParaRPr>
          </a:p>
          <a:p>
            <a:pPr lvl="1">
              <a:buFont typeface="Arial" pitchFamily="34" charset="0"/>
              <a:buChar char="•"/>
            </a:pPr>
            <a:r>
              <a:rPr lang="ja-JP" altLang="en-US" sz="1600" smtClean="0">
                <a:solidFill>
                  <a:srgbClr val="0070C0"/>
                </a:solidFill>
              </a:rPr>
              <a:t>どちらも</a:t>
            </a:r>
            <a:r>
              <a:rPr lang="en-US" altLang="ja-JP" sz="1600" smtClean="0">
                <a:solidFill>
                  <a:srgbClr val="0070C0"/>
                </a:solidFill>
              </a:rPr>
              <a:t>STL</a:t>
            </a:r>
            <a:r>
              <a:rPr lang="ja-JP" altLang="en-US" sz="1600" smtClean="0">
                <a:solidFill>
                  <a:srgbClr val="0070C0"/>
                </a:solidFill>
              </a:rPr>
              <a:t>のサポートを積極的に目指した</a:t>
            </a:r>
            <a:endParaRPr lang="en-US" altLang="ja-JP" sz="2000" smtClean="0">
              <a:solidFill>
                <a:srgbClr val="0070C0"/>
              </a:solidFill>
            </a:endParaRPr>
          </a:p>
          <a:p>
            <a:endParaRPr lang="en-US" altLang="ja-JP" sz="2000" smtClean="0">
              <a:solidFill>
                <a:srgbClr val="0070C0"/>
              </a:solidFill>
            </a:endParaRPr>
          </a:p>
          <a:p>
            <a:r>
              <a:rPr lang="ja-JP" altLang="en-US" sz="2000" smtClean="0">
                <a:solidFill>
                  <a:srgbClr val="0070C0"/>
                </a:solidFill>
              </a:rPr>
              <a:t>結果：</a:t>
            </a:r>
            <a:r>
              <a:rPr lang="en-US" altLang="ja-JP" sz="2000" smtClean="0">
                <a:solidFill>
                  <a:srgbClr val="0070C0"/>
                </a:solidFill>
              </a:rPr>
              <a:t>STL</a:t>
            </a:r>
            <a:r>
              <a:rPr lang="ja-JP" altLang="en-US" sz="2000" smtClean="0">
                <a:solidFill>
                  <a:srgbClr val="0070C0"/>
                </a:solidFill>
              </a:rPr>
              <a:t>は、</a:t>
            </a:r>
            <a:r>
              <a:rPr lang="en-US" altLang="ja-JP" sz="2000" smtClean="0">
                <a:solidFill>
                  <a:srgbClr val="0070C0"/>
                </a:solidFill>
              </a:rPr>
              <a:t>C++</a:t>
            </a:r>
            <a:r>
              <a:rPr lang="ja-JP" altLang="en-US" sz="2000" smtClean="0">
                <a:solidFill>
                  <a:srgbClr val="0070C0"/>
                </a:solidFill>
              </a:rPr>
              <a:t>と</a:t>
            </a:r>
            <a:r>
              <a:rPr lang="en-US" altLang="ja-JP" sz="2000" smtClean="0">
                <a:solidFill>
                  <a:srgbClr val="0070C0"/>
                </a:solidFill>
              </a:rPr>
              <a:t>D</a:t>
            </a:r>
            <a:r>
              <a:rPr lang="ja-JP" altLang="en-US" sz="2000" smtClean="0">
                <a:solidFill>
                  <a:srgbClr val="0070C0"/>
                </a:solidFill>
              </a:rPr>
              <a:t>の外から理解するのが非常に困難になった。</a:t>
            </a:r>
            <a:endParaRPr lang="en-US" altLang="ja-JP" sz="2000" smtClean="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l"/>
            <a:r>
              <a:rPr kumimoji="1" lang="en-US" altLang="ja-JP" smtClean="0">
                <a:solidFill>
                  <a:srgbClr val="FF0000"/>
                </a:solidFill>
              </a:rPr>
              <a:t>F</a:t>
            </a:r>
            <a:r>
              <a:rPr kumimoji="1" lang="en-US" altLang="ja-JP" smtClean="0">
                <a:solidFill>
                  <a:srgbClr val="0070C0"/>
                </a:solidFill>
              </a:rPr>
              <a:t>undamental vs </a:t>
            </a:r>
            <a:r>
              <a:rPr kumimoji="1" lang="en-US" altLang="ja-JP" smtClean="0">
                <a:solidFill>
                  <a:srgbClr val="FF0000"/>
                </a:solidFill>
              </a:rPr>
              <a:t>I</a:t>
            </a:r>
            <a:r>
              <a:rPr kumimoji="1" lang="en-US" altLang="ja-JP" smtClean="0">
                <a:solidFill>
                  <a:srgbClr val="0070C0"/>
                </a:solidFill>
              </a:rPr>
              <a:t>ncidental in STL</a:t>
            </a:r>
            <a:br>
              <a:rPr kumimoji="1" lang="en-US" altLang="ja-JP" smtClean="0">
                <a:solidFill>
                  <a:srgbClr val="0070C0"/>
                </a:solidFill>
              </a:rPr>
            </a:br>
            <a:r>
              <a:rPr lang="en-US" altLang="ja-JP" sz="3100" smtClean="0">
                <a:solidFill>
                  <a:srgbClr val="0070C0"/>
                </a:solidFill>
              </a:rPr>
              <a:t>(</a:t>
            </a:r>
            <a:r>
              <a:rPr lang="ja-JP" altLang="en-US" sz="3100" smtClean="0">
                <a:solidFill>
                  <a:srgbClr val="0070C0"/>
                </a:solidFill>
              </a:rPr>
              <a:t>基礎</a:t>
            </a:r>
            <a:r>
              <a:rPr lang="en-US" altLang="ja-JP" sz="3100" smtClean="0">
                <a:solidFill>
                  <a:srgbClr val="0070C0"/>
                </a:solidFill>
              </a:rPr>
              <a:t> vs </a:t>
            </a:r>
            <a:r>
              <a:rPr lang="ja-JP" altLang="en-US" sz="3100" smtClean="0">
                <a:solidFill>
                  <a:srgbClr val="0070C0"/>
                </a:solidFill>
              </a:rPr>
              <a:t>偶発的な</a:t>
            </a:r>
            <a:r>
              <a:rPr lang="en-US" altLang="ja-JP" sz="3100" smtClean="0">
                <a:solidFill>
                  <a:srgbClr val="0070C0"/>
                </a:solidFill>
              </a:rPr>
              <a:t>STL)</a:t>
            </a:r>
            <a:endParaRPr kumimoji="1" lang="ja-JP" altLang="en-US" sz="3100">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kumimoji="1" lang="en-US" altLang="ja-JP" sz="2000" smtClean="0">
                <a:solidFill>
                  <a:srgbClr val="0070C0"/>
                </a:solidFill>
                <a:latin typeface="ＭＳ ゴシック" pitchFamily="49" charset="-128"/>
                <a:ea typeface="ＭＳ ゴシック" pitchFamily="49" charset="-128"/>
              </a:rPr>
              <a:t> </a:t>
            </a:r>
            <a:r>
              <a:rPr kumimoji="1" lang="en-US" altLang="ja-JP" sz="2000" smtClean="0">
                <a:solidFill>
                  <a:srgbClr val="FF0000"/>
                </a:solidFill>
                <a:latin typeface="ＭＳ ゴシック" pitchFamily="49" charset="-128"/>
                <a:ea typeface="ＭＳ ゴシック" pitchFamily="49" charset="-128"/>
              </a:rPr>
              <a:t>F:</a:t>
            </a:r>
            <a:r>
              <a:rPr kumimoji="1" lang="ja-JP" altLang="en-US" sz="2000" smtClean="0">
                <a:solidFill>
                  <a:srgbClr val="0070C0"/>
                </a:solidFill>
              </a:rPr>
              <a:t>アルゴリズムは可能な限り狭いインタフェースで定義される</a:t>
            </a:r>
            <a:endParaRPr kumimoji="1" lang="en-US" altLang="ja-JP" sz="2000" smtClean="0">
              <a:solidFill>
                <a:srgbClr val="0070C0"/>
              </a:solidFill>
            </a:endParaRPr>
          </a:p>
          <a:p>
            <a:endParaRPr lang="en-US" altLang="ja-JP" sz="2000" smtClean="0">
              <a:solidFill>
                <a:srgbClr val="0070C0"/>
              </a:solidFill>
            </a:endParaRPr>
          </a:p>
          <a:p>
            <a:r>
              <a:rPr kumimoji="1" lang="ja-JP" altLang="en-US" sz="2000" smtClean="0">
                <a:solidFill>
                  <a:srgbClr val="0070C0"/>
                </a:solidFill>
                <a:latin typeface="ＭＳ ゴシック" pitchFamily="49" charset="-128"/>
                <a:ea typeface="ＭＳ ゴシック" pitchFamily="49" charset="-128"/>
              </a:rPr>
              <a:t> </a:t>
            </a:r>
            <a:r>
              <a:rPr kumimoji="1" lang="en-US" altLang="ja-JP" sz="2000" smtClean="0">
                <a:solidFill>
                  <a:srgbClr val="FF0000"/>
                </a:solidFill>
                <a:latin typeface="ＭＳ ゴシック" pitchFamily="49" charset="-128"/>
                <a:ea typeface="ＭＳ ゴシック" pitchFamily="49" charset="-128"/>
              </a:rPr>
              <a:t>F:</a:t>
            </a:r>
            <a:r>
              <a:rPr kumimoji="1" lang="ja-JP" altLang="en-US" sz="2000" smtClean="0">
                <a:solidFill>
                  <a:srgbClr val="0070C0"/>
                </a:solidFill>
              </a:rPr>
              <a:t>アルゴリズムに必要とされる広いイテレータカテゴリ</a:t>
            </a:r>
            <a:endParaRPr kumimoji="1" lang="en-US" altLang="ja-JP" sz="2000" smtClean="0">
              <a:solidFill>
                <a:srgbClr val="0070C0"/>
              </a:solidFill>
            </a:endParaRPr>
          </a:p>
          <a:p>
            <a:endParaRPr lang="en-US" altLang="ja-JP" sz="2000" smtClean="0">
              <a:solidFill>
                <a:srgbClr val="0070C0"/>
              </a:solidFill>
            </a:endParaRPr>
          </a:p>
          <a:p>
            <a:r>
              <a:rPr lang="en-US" altLang="ja-JP" sz="2000" smtClean="0">
                <a:solidFill>
                  <a:srgbClr val="0070C0"/>
                </a:solidFill>
                <a:latin typeface="ＭＳ ゴシック" pitchFamily="49" charset="-128"/>
                <a:ea typeface="ＭＳ ゴシック" pitchFamily="49" charset="-128"/>
              </a:rPr>
              <a:t> </a:t>
            </a:r>
            <a:r>
              <a:rPr lang="en-US" altLang="ja-JP" sz="2000" smtClean="0">
                <a:solidFill>
                  <a:srgbClr val="FF0000"/>
                </a:solidFill>
                <a:latin typeface="ＭＳ ゴシック" pitchFamily="49" charset="-128"/>
                <a:ea typeface="ＭＳ ゴシック" pitchFamily="49" charset="-128"/>
              </a:rPr>
              <a:t>I:</a:t>
            </a:r>
            <a:r>
              <a:rPr lang="en-US" altLang="ja-JP" sz="2000" smtClean="0">
                <a:solidFill>
                  <a:srgbClr val="0070C0"/>
                </a:solidFill>
              </a:rPr>
              <a:t>iterator primitive</a:t>
            </a:r>
            <a:r>
              <a:rPr lang="ja-JP" altLang="en-US" sz="2000" smtClean="0">
                <a:solidFill>
                  <a:srgbClr val="0070C0"/>
                </a:solidFill>
              </a:rPr>
              <a:t>の選択</a:t>
            </a:r>
            <a:endParaRPr lang="en-US" altLang="ja-JP" sz="2000" smtClean="0">
              <a:solidFill>
                <a:srgbClr val="0070C0"/>
              </a:solidFill>
            </a:endParaRPr>
          </a:p>
          <a:p>
            <a:endParaRPr kumimoji="1" lang="en-US" altLang="ja-JP" sz="2000" smtClean="0">
              <a:solidFill>
                <a:srgbClr val="0070C0"/>
              </a:solidFill>
            </a:endParaRPr>
          </a:p>
          <a:p>
            <a:r>
              <a:rPr lang="en-US" altLang="ja-JP" sz="2000" smtClean="0">
                <a:solidFill>
                  <a:srgbClr val="0070C0"/>
                </a:solidFill>
                <a:latin typeface="ＭＳ ゴシック" pitchFamily="49" charset="-128"/>
                <a:ea typeface="ＭＳ ゴシック" pitchFamily="49" charset="-128"/>
              </a:rPr>
              <a:t> </a:t>
            </a:r>
            <a:r>
              <a:rPr lang="en-US" altLang="ja-JP" sz="2000" smtClean="0">
                <a:solidFill>
                  <a:srgbClr val="FF0000"/>
                </a:solidFill>
                <a:latin typeface="ＭＳ ゴシック" pitchFamily="49" charset="-128"/>
                <a:ea typeface="ＭＳ ゴシック" pitchFamily="49" charset="-128"/>
              </a:rPr>
              <a:t>I:</a:t>
            </a:r>
            <a:r>
              <a:rPr lang="en-US" altLang="ja-JP" sz="2000" smtClean="0">
                <a:solidFill>
                  <a:srgbClr val="0070C0"/>
                </a:solidFill>
              </a:rPr>
              <a:t>iterator primitive</a:t>
            </a:r>
            <a:r>
              <a:rPr lang="ja-JP" altLang="en-US" sz="2000" smtClean="0">
                <a:solidFill>
                  <a:srgbClr val="0070C0"/>
                </a:solidFill>
              </a:rPr>
              <a:t>の構文</a:t>
            </a:r>
            <a:endParaRPr kumimoji="1" lang="en-US" altLang="ja-JP" sz="2000" smtClean="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en-US" altLang="ja-JP" smtClean="0">
                <a:solidFill>
                  <a:srgbClr val="0070C0"/>
                </a:solidFill>
              </a:rPr>
              <a:t>STL:</a:t>
            </a:r>
            <a:r>
              <a:rPr kumimoji="1" lang="ja-JP" altLang="en-US" smtClean="0">
                <a:solidFill>
                  <a:srgbClr val="0070C0"/>
                </a:solidFill>
              </a:rPr>
              <a:t>良い点</a:t>
            </a:r>
            <a:endParaRPr kumimoji="1" lang="ja-JP" altLang="en-US">
              <a:solidFill>
                <a:srgbClr val="0070C0"/>
              </a:solidFill>
            </a:endParaRPr>
          </a:p>
        </p:txBody>
      </p:sp>
      <p:sp>
        <p:nvSpPr>
          <p:cNvPr id="4" name="正方形/長方形 3"/>
          <p:cNvSpPr/>
          <p:nvPr/>
        </p:nvSpPr>
        <p:spPr>
          <a:xfrm>
            <a:off x="285720" y="6429396"/>
            <a:ext cx="2525691" cy="338554"/>
          </a:xfrm>
          <a:prstGeom prst="rect">
            <a:avLst/>
          </a:prstGeom>
        </p:spPr>
        <p:txBody>
          <a:bodyPr wrap="none">
            <a:spAutoFit/>
          </a:bodyPr>
          <a:lstStyle/>
          <a:p>
            <a:r>
              <a:rPr lang="en-US" altLang="ja-JP" sz="1600" smtClean="0"/>
              <a:t>©2009 </a:t>
            </a:r>
            <a:r>
              <a:rPr lang="en-US" altLang="ja-JP" sz="1600"/>
              <a:t>Andrei Alexandrescu</a:t>
            </a:r>
            <a:endParaRPr lang="ja-JP" altLang="en-US" sz="1600"/>
          </a:p>
        </p:txBody>
      </p:sp>
      <p:sp>
        <p:nvSpPr>
          <p:cNvPr id="5" name="コンテンツ プレースホルダ 4"/>
          <p:cNvSpPr>
            <a:spLocks noGrp="1"/>
          </p:cNvSpPr>
          <p:nvPr>
            <p:ph idx="1"/>
          </p:nvPr>
        </p:nvSpPr>
        <p:spPr/>
        <p:txBody>
          <a:bodyPr>
            <a:normAutofit/>
          </a:bodyPr>
          <a:lstStyle/>
          <a:p>
            <a:r>
              <a:rPr lang="ja-JP" altLang="en-US" sz="2400" smtClean="0">
                <a:solidFill>
                  <a:srgbClr val="0070C0"/>
                </a:solidFill>
              </a:rPr>
              <a:t>正しい質問ができる</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一般的</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効率的</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無理なく拡張可能</a:t>
            </a:r>
            <a:endParaRPr lang="en-US" altLang="ja-JP" sz="2400" smtClean="0">
              <a:solidFill>
                <a:srgbClr val="0070C0"/>
              </a:solidFill>
            </a:endParaRPr>
          </a:p>
          <a:p>
            <a:endParaRPr lang="en-US" altLang="ja-JP" sz="2400" smtClean="0">
              <a:solidFill>
                <a:srgbClr val="0070C0"/>
              </a:solidFill>
            </a:endParaRPr>
          </a:p>
          <a:p>
            <a:r>
              <a:rPr lang="ja-JP" altLang="en-US" sz="2400" smtClean="0">
                <a:solidFill>
                  <a:srgbClr val="0070C0"/>
                </a:solidFill>
              </a:rPr>
              <a:t>組み込み型に統合された</a:t>
            </a:r>
            <a:endParaRPr lang="en-US" altLang="ja-JP" sz="2400" smtClean="0">
              <a:solidFill>
                <a:srgbClr val="0070C0"/>
              </a:solidFill>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63500">
          <a:solidFill>
            <a:schemeClr val="accent1">
              <a:shade val="50000"/>
              <a:alpha val="0"/>
            </a:schemeClr>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TotalTime>
  <Words>2297</Words>
  <Application>Microsoft Office PowerPoint</Application>
  <PresentationFormat>画面に合わせる (4:3)</PresentationFormat>
  <Paragraphs>482</Paragraphs>
  <Slides>50</Slides>
  <Notes>36</Notes>
  <HiddenSlides>0</HiddenSlides>
  <MMClips>0</MMClips>
  <ScaleCrop>false</ScaleCrop>
  <HeadingPairs>
    <vt:vector size="4" baseType="variant">
      <vt:variant>
        <vt:lpstr>テーマ</vt:lpstr>
      </vt:variant>
      <vt:variant>
        <vt:i4>1</vt:i4>
      </vt:variant>
      <vt:variant>
        <vt:lpstr>スライド タイトル</vt:lpstr>
      </vt:variant>
      <vt:variant>
        <vt:i4>50</vt:i4>
      </vt:variant>
    </vt:vector>
  </HeadingPairs>
  <TitlesOfParts>
    <vt:vector size="51" baseType="lpstr">
      <vt:lpstr>Office テーマ</vt:lpstr>
      <vt:lpstr>Iterators Must Go</vt:lpstr>
      <vt:lpstr>This Talk</vt:lpstr>
      <vt:lpstr>スライド 3</vt:lpstr>
      <vt:lpstr>STLとは何か？</vt:lpstr>
      <vt:lpstr>STLとは何かというと</vt:lpstr>
      <vt:lpstr>STLは非直観的</vt:lpstr>
      <vt:lpstr>非直観的</vt:lpstr>
      <vt:lpstr>Fundamental vs Incidental in STL (基礎 vs 偶発的なSTL)</vt:lpstr>
      <vt:lpstr>STL:良い点</vt:lpstr>
      <vt:lpstr>STL:悪い点</vt:lpstr>
      <vt:lpstr>STL:醜い点</vt:lpstr>
      <vt:lpstr>スライド 12</vt:lpstr>
      <vt:lpstr>Iterators Rock</vt:lpstr>
      <vt:lpstr>危険信号 #1</vt:lpstr>
      <vt:lpstr>危険信号 #2</vt:lpstr>
      <vt:lpstr>危険信号 #2</vt:lpstr>
      <vt:lpstr>スライド 17</vt:lpstr>
      <vt:lpstr>スライド 18</vt:lpstr>
      <vt:lpstr>危険信号 #3</vt:lpstr>
      <vt:lpstr>危険信号 #4</vt:lpstr>
      <vt:lpstr>最終的な命取り</vt:lpstr>
      <vt:lpstr>スライド 22</vt:lpstr>
      <vt:lpstr>Enter Range</vt:lpstr>
      <vt:lpstr>スライド 24</vt:lpstr>
      <vt:lpstr>スライド 25</vt:lpstr>
      <vt:lpstr>ほら、どこにもイテレータがない！</vt:lpstr>
      <vt:lpstr>Rangeの定義</vt:lpstr>
      <vt:lpstr>Input/Forward Range</vt:lpstr>
      <vt:lpstr>証明可能？</vt:lpstr>
      <vt:lpstr>検索</vt:lpstr>
      <vt:lpstr>設計質問</vt:lpstr>
      <vt:lpstr>検索</vt:lpstr>
      <vt:lpstr>エレガントな仕様</vt:lpstr>
      <vt:lpstr>Bidirectional Range</vt:lpstr>
      <vt:lpstr>Reverse Iteration</vt:lpstr>
      <vt:lpstr>find_endはどうだろう？</vt:lpstr>
      <vt:lpstr>イテレータでのfind_endは最低だ</vt:lpstr>
      <vt:lpstr>さらなる構成の可能性</vt:lpstr>
      <vt:lpstr>3つのイテレータの関数はどうだろうか？</vt:lpstr>
      <vt:lpstr>スライド 40</vt:lpstr>
      <vt:lpstr>3-legged algos ⇒ mixed-range algos</vt:lpstr>
      <vt:lpstr>3-legged algos ⇒ mixed-range algos</vt:lpstr>
      <vt:lpstr>ちょっと待って、まだある</vt:lpstr>
      <vt:lpstr>ちょっと待って、さらにある</vt:lpstr>
      <vt:lpstr>Output Range</vt:lpstr>
      <vt:lpstr>stdinからstdoutにコピーする話に戻ろう</vt:lpstr>
      <vt:lpstr>Infinite Range(無限の範囲)</vt:lpstr>
      <vt:lpstr>has_size</vt:lpstr>
      <vt:lpstr>予想外の展開(A Twist)</vt:lpstr>
      <vt:lpstr>結論</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Iterators Must Go</dc:title>
  <dc:creator> </dc:creator>
  <cp:lastModifiedBy> </cp:lastModifiedBy>
  <cp:revision>273</cp:revision>
  <dcterms:created xsi:type="dcterms:W3CDTF">2009-05-11T02:10:13Z</dcterms:created>
  <dcterms:modified xsi:type="dcterms:W3CDTF">2009-05-18T01:28:06Z</dcterms:modified>
</cp:coreProperties>
</file>