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83" r:id="rId3"/>
    <p:sldId id="285" r:id="rId4"/>
    <p:sldId id="290" r:id="rId5"/>
    <p:sldId id="291" r:id="rId6"/>
    <p:sldId id="292" r:id="rId7"/>
    <p:sldId id="293" r:id="rId8"/>
    <p:sldId id="294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34"/>
    <p:restoredTop sz="86411"/>
  </p:normalViewPr>
  <p:slideViewPr>
    <p:cSldViewPr snapToGrid="0" snapToObjects="1">
      <p:cViewPr varScale="1">
        <p:scale>
          <a:sx n="93" d="100"/>
          <a:sy n="93" d="100"/>
        </p:scale>
        <p:origin x="232" y="3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312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B55A86-92A3-3D4C-9C1C-1F87FEDD3E64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2026CBA-9034-6742-8962-2E2CBD8290DB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87595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2026CBA-9034-6742-8962-2E2CBD8290DB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69138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271D9C-36E0-1343-821C-C0D6432ED7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E1AF08A0-BE16-2F4D-8EDF-9DF795264A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4C72276-E988-244C-BFE3-99B83BF6E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E2A0-7463-F64C-869C-36391E861223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B12BA1-5DE1-BA46-914E-9E93F4ADD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D71A429-E38C-E94A-B142-86FBBA5F74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E96E-68C6-A143-A943-BFD6531392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48268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054D59-7AC3-7648-96CC-2BC076806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DB5E6A6-4111-844B-AF2E-5037212A45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28B50EA-609B-C243-8B4B-34D4C81F94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E2A0-7463-F64C-869C-36391E861223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9B4C00-FD30-1D45-9217-DE3F57D96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7EBA3AB-7186-7B43-A422-49D6E1217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E96E-68C6-A143-A943-BFD6531392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196507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1DD37E6C-96B9-9C4C-AE72-72354A8C653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04B477B-9F70-F549-9252-88CB0BF7BA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EC20E20-7BAC-1B4C-9470-4D16C61C4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E2A0-7463-F64C-869C-36391E861223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C88257-1DFC-7D49-8FFF-B0DB487FE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ED7CFDC-DAB0-494F-8786-C8D07889D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E96E-68C6-A143-A943-BFD6531392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47293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9A4808-FE7A-9042-B153-B34E15A69C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4FC69F-4372-5042-8F4B-2847876E2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FED2F49-EF6A-1148-AF32-A82FCD1CB9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E2A0-7463-F64C-869C-36391E861223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6EAAAF1-D500-234E-B71C-B0418DB972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5778B77-45AB-AC42-AE68-B0D369B76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E96E-68C6-A143-A943-BFD6531392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530063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2130C1C-59A8-E040-9464-0CCD883772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A0101BED-F258-7D46-87C1-CABA3B7D04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5B80DF-13B8-124D-A206-17CCAE535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E2A0-7463-F64C-869C-36391E861223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D6BD315-B374-2E4C-AF4E-4F2C67E1E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2059B0C-B4C2-9348-B36A-51BEB257B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E96E-68C6-A143-A943-BFD6531392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15163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AD960C-C6E2-0346-8832-6223EDC114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7F60495-8F3C-C545-A2FA-79C677519D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611864D-C31A-B94D-87AB-1DCAF89B8E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9ADBE16-6618-CC42-BABD-4988EA7FC6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E2A0-7463-F64C-869C-36391E861223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43F14FD-FE8F-AC40-A0DE-011D2F185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E914989-7305-624A-8638-E9F54E4EC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E96E-68C6-A143-A943-BFD6531392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713635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FDC858-DBFD-AD4B-84A8-4D8F7165B6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C77A80D-2FC8-BB41-B22B-96EB458491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D6255F4-4610-5D47-AE29-53DA3997C4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09CB724-5892-6844-9D11-0D637C009A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1CB4D8F1-95FE-344B-AD30-C9CDAF0773C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E5457A59-C819-B242-9A66-7E1ED5394D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E2A0-7463-F64C-869C-36391E861223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68864E47-98A5-8643-8AFA-F68162156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47AE6E12-6611-E146-BF56-E631AFACD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E96E-68C6-A143-A943-BFD6531392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54104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AEDB391-2DD9-DA42-A67F-0A38F902C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15DA5007-CFE4-7C4C-8A84-F1C327A41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E2A0-7463-F64C-869C-36391E861223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7955DD03-48CE-F349-92B4-0F0FEB710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254CC422-A24F-7140-B1DC-A1AB62412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E96E-68C6-A143-A943-BFD6531392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33788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F7C06565-4BF7-B64A-AF35-E72B82BB8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E2A0-7463-F64C-869C-36391E861223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9269AFC-178E-2047-AB09-4C301C8CC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0139654-6E92-5643-BB83-BBC197935A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E96E-68C6-A143-A943-BFD6531392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904824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9F2AE8B-8A3E-164C-ADA7-E4442246E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B3DBC7A-9489-4A44-A832-D1098767E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CEA4EB91-B968-F24B-9542-56E5BB2D7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39B01E-4189-BF43-802D-9DE736150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E2A0-7463-F64C-869C-36391E861223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1CF5B5A-27CD-AA43-83BF-92711CDCC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626C196-D215-2F43-ACB1-D7AF5F9BF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E96E-68C6-A143-A943-BFD6531392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41879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AC29F93-43B8-7447-979A-BB2D90E25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96ACF91B-FE9F-8944-A923-710FCD3E71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B35C20E-6294-404A-BEC5-BD5C6BBB14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7244A16-F749-974E-8C6E-684E59050E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50E2A0-7463-F64C-869C-36391E861223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3E3C04EA-77FE-E54A-AE82-C3E8CBFF12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F9A517B-3C94-1344-A604-2B3F01001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D5E96E-68C6-A143-A943-BFD6531392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88127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6D62ECE-F9F3-A04B-B4D8-342CB7E06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CD44B74-CBB4-CC4C-9163-D2E10FB91F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9DFC21-72C6-8F45-B8C6-842C7599EB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450E2A0-7463-F64C-869C-36391E861223}" type="datetimeFigureOut">
              <a:rPr kumimoji="1" lang="ja-JP" altLang="en-US" smtClean="0"/>
              <a:t>2019/10/9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CF68F79-5AFA-F347-909C-5E408E73DEF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A87C5DB-621A-334A-BC0E-CFE69DE22F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5E96E-68C6-A143-A943-BFD6531392A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97153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faithandbrave@gmail.com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4EAD2D1-A3B0-7547-B817-1A5F42C0F6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3999" y="1122363"/>
            <a:ext cx="9484963" cy="2116783"/>
          </a:xfrm>
        </p:spPr>
        <p:txBody>
          <a:bodyPr>
            <a:normAutofit fontScale="90000"/>
          </a:bodyPr>
          <a:lstStyle/>
          <a:p>
            <a:pPr algn="l"/>
            <a:r>
              <a:rPr kumimoji="1" lang="en-US" altLang="ja-JP" b="1" dirty="0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std::</a:t>
            </a:r>
            <a:r>
              <a:rPr kumimoji="1" lang="en-US" altLang="ja-JP" b="1" dirty="0" err="1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string_view</a:t>
            </a:r>
            <a:r>
              <a:rPr kumimoji="1" lang="ja-JP" altLang="en-US" b="1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を使用した</a:t>
            </a:r>
            <a:br>
              <a:rPr kumimoji="1" lang="en-US" altLang="ja-JP" b="1" dirty="0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</a:br>
            <a:r>
              <a:rPr kumimoji="1" lang="ja-JP" altLang="en-US" b="1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文字列解析</a:t>
            </a:r>
            <a:endParaRPr kumimoji="1" lang="ja-JP" altLang="en-US" sz="4000" b="1">
              <a:solidFill>
                <a:srgbClr val="C00000"/>
              </a:solidFill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08D07E01-0434-114E-95EB-2A1AFB66FA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64963" y="3994231"/>
            <a:ext cx="9144000" cy="1655762"/>
          </a:xfrm>
        </p:spPr>
        <p:txBody>
          <a:bodyPr>
            <a:normAutofit fontScale="92500" lnSpcReduction="10000"/>
          </a:bodyPr>
          <a:lstStyle/>
          <a:p>
            <a:pPr algn="r"/>
            <a:r>
              <a:rPr kumimoji="1" lang="ja-JP" altLang="en-US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高橋</a:t>
            </a:r>
            <a:r>
              <a:rPr kumimoji="1"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 </a:t>
            </a:r>
            <a:r>
              <a:rPr kumimoji="1" lang="ja-JP" altLang="en-US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晶</a:t>
            </a:r>
            <a:r>
              <a:rPr kumimoji="1"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 (Akira Takahashi)</a:t>
            </a:r>
          </a:p>
          <a:p>
            <a:pPr algn="r"/>
            <a:r>
              <a:rPr kumimoji="1"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  <a:hlinkClick r:id="rId3"/>
              </a:rPr>
              <a:t>faithandbrave@gmail.com</a:t>
            </a:r>
            <a:endParaRPr kumimoji="1" lang="en-US" altLang="ja-JP" dirty="0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  <a:p>
            <a:pPr algn="r"/>
            <a:r>
              <a:rPr kumimoji="1"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Preferred Networks, Inc.</a:t>
            </a:r>
          </a:p>
          <a:p>
            <a:pPr algn="r"/>
            <a:r>
              <a:rPr kumimoji="1"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2019/11/20 (</a:t>
            </a:r>
            <a:r>
              <a:rPr kumimoji="1" lang="ja-JP" altLang="en-US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水</a:t>
            </a:r>
            <a:r>
              <a:rPr kumimoji="1" lang="en-US" altLang="ja-JP" dirty="0"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) C++ MIX #6</a:t>
            </a:r>
            <a:endParaRPr kumimoji="1" lang="ja-JP" altLang="en-US"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59FFFB5E-8480-7D40-8D25-C56A257012CB}"/>
              </a:ext>
            </a:extLst>
          </p:cNvPr>
          <p:cNvCxnSpPr/>
          <p:nvPr/>
        </p:nvCxnSpPr>
        <p:spPr>
          <a:xfrm>
            <a:off x="1348353" y="3277246"/>
            <a:ext cx="9319647" cy="0"/>
          </a:xfrm>
          <a:prstGeom prst="line">
            <a:avLst/>
          </a:prstGeom>
          <a:ln w="476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4846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246D61-EEEE-944D-8562-42E105859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208"/>
          </a:xfrm>
        </p:spPr>
        <p:txBody>
          <a:bodyPr>
            <a:normAutofit/>
          </a:bodyPr>
          <a:lstStyle/>
          <a:p>
            <a:r>
              <a:rPr kumimoji="1" lang="en-US" altLang="ja-JP" b="1" dirty="0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std::</a:t>
            </a:r>
            <a:r>
              <a:rPr kumimoji="1" lang="en-US" altLang="ja-JP" b="1" dirty="0" err="1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string_view</a:t>
            </a:r>
            <a:endParaRPr kumimoji="1" lang="ja-JP" altLang="en-US" b="1">
              <a:solidFill>
                <a:srgbClr val="C00000"/>
              </a:solidFill>
              <a:latin typeface="Hiragino Maru Gothic ProN W4" panose="020F0400000000000000" pitchFamily="34" charset="-128"/>
              <a:ea typeface="Hiragino Maru Gothic ProN W4" panose="020F0400000000000000" pitchFamily="34" charset="-128"/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7157EB-7EF2-F44E-958C-F991E0C4E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1"/>
            <a:ext cx="10515600" cy="1565564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altLang="ja-JP" dirty="0"/>
              <a:t>C++17</a:t>
            </a:r>
            <a:r>
              <a:rPr lang="ja-JP" altLang="en-US"/>
              <a:t>で導入された文字列を参照するクラス</a:t>
            </a:r>
            <a:endParaRPr lang="en-US" altLang="ja-JP" dirty="0"/>
          </a:p>
          <a:p>
            <a:pPr>
              <a:lnSpc>
                <a:spcPct val="100000"/>
              </a:lnSpc>
            </a:pPr>
            <a:r>
              <a:rPr kumimoji="1" lang="ja-JP" altLang="en-US">
                <a:latin typeface="Hiragino Sans W2" panose="020B0300000000000000" pitchFamily="34" charset="-128"/>
                <a:ea typeface="Hiragino Sans W2" panose="020B0300000000000000" pitchFamily="34" charset="-128"/>
              </a:rPr>
              <a:t>文字列リテラルや、</a:t>
            </a:r>
            <a:r>
              <a:rPr kumimoji="1" lang="en-US" altLang="ja-JP" dirty="0">
                <a:latin typeface="VL Gothic regular" panose="020B0509000000000000" pitchFamily="49" charset="-128"/>
                <a:ea typeface="VL Gothic regular" panose="020B0509000000000000" pitchFamily="49" charset="-128"/>
              </a:rPr>
              <a:t>char</a:t>
            </a:r>
            <a:r>
              <a:rPr kumimoji="1" lang="ja-JP" altLang="en-US">
                <a:latin typeface="Hiragino Sans W2" panose="020B0300000000000000" pitchFamily="34" charset="-128"/>
                <a:ea typeface="Hiragino Sans W2" panose="020B0300000000000000" pitchFamily="34" charset="-128"/>
              </a:rPr>
              <a:t>配列の文字列に対して、</a:t>
            </a:r>
            <a:br>
              <a:rPr kumimoji="1" lang="en-US" altLang="ja-JP" dirty="0">
                <a:latin typeface="Hiragino Sans W2" panose="020B0300000000000000" pitchFamily="34" charset="-128"/>
                <a:ea typeface="Hiragino Sans W2" panose="020B0300000000000000" pitchFamily="34" charset="-128"/>
              </a:rPr>
            </a:br>
            <a:r>
              <a:rPr kumimoji="1" lang="en-US" altLang="ja-JP" dirty="0">
                <a:latin typeface="VL Gothic regular" panose="020B0509000000000000" pitchFamily="49" charset="-128"/>
                <a:ea typeface="VL Gothic regular" panose="020B0509000000000000" pitchFamily="49" charset="-128"/>
              </a:rPr>
              <a:t>std::string</a:t>
            </a:r>
            <a:r>
              <a:rPr kumimoji="1" lang="ja-JP" altLang="en-US">
                <a:latin typeface="Hiragino Sans W2" panose="020B0300000000000000" pitchFamily="34" charset="-128"/>
                <a:ea typeface="Hiragino Sans W2" panose="020B0300000000000000" pitchFamily="34" charset="-128"/>
              </a:rPr>
              <a:t>が持っているような便利なメンバ関数を適用できる</a:t>
            </a:r>
            <a:endParaRPr kumimoji="1" lang="en-US" altLang="ja-JP" dirty="0">
              <a:latin typeface="Hiragino Sans W2" panose="020B0300000000000000" pitchFamily="34" charset="-128"/>
              <a:ea typeface="Hiragino Sans W2" panose="020B0300000000000000" pitchFamily="34" charset="-128"/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F64978A2-9CA5-3141-8979-7033B7924BB2}"/>
              </a:ext>
            </a:extLst>
          </p:cNvPr>
          <p:cNvCxnSpPr>
            <a:cxnSpLocks/>
          </p:cNvCxnSpPr>
          <p:nvPr/>
        </p:nvCxnSpPr>
        <p:spPr>
          <a:xfrm>
            <a:off x="891154" y="1092847"/>
            <a:ext cx="10217113" cy="0"/>
          </a:xfrm>
          <a:prstGeom prst="line">
            <a:avLst/>
          </a:prstGeom>
          <a:ln w="476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C51499F5-9DD3-C24A-B05E-F4A093244C36}"/>
              </a:ext>
            </a:extLst>
          </p:cNvPr>
          <p:cNvSpPr/>
          <p:nvPr/>
        </p:nvSpPr>
        <p:spPr>
          <a:xfrm>
            <a:off x="838200" y="3103418"/>
            <a:ext cx="10270067" cy="1343891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ja-JP" sz="2400" dirty="0">
                <a:latin typeface="VL Gothic regular" panose="020B0509000000000000" pitchFamily="49" charset="-128"/>
                <a:ea typeface="VL Gothic regular" panose="020B0509000000000000" pitchFamily="49" charset="-128"/>
              </a:rPr>
              <a:t>// </a:t>
            </a:r>
            <a:r>
              <a:rPr lang="ja-JP" altLang="en-US" sz="2400">
                <a:latin typeface="VL Gothic regular" panose="020B0509000000000000" pitchFamily="49" charset="-128"/>
                <a:ea typeface="VL Gothic regular" panose="020B0509000000000000" pitchFamily="49" charset="-128"/>
              </a:rPr>
              <a:t>先頭</a:t>
            </a:r>
            <a:r>
              <a:rPr lang="en-US" altLang="ja-JP" sz="2400" dirty="0">
                <a:latin typeface="VL Gothic regular" panose="020B0509000000000000" pitchFamily="49" charset="-128"/>
                <a:ea typeface="VL Gothic regular" panose="020B0509000000000000" pitchFamily="49" charset="-128"/>
              </a:rPr>
              <a:t>5</a:t>
            </a:r>
            <a:r>
              <a:rPr lang="ja-JP" altLang="en-US" sz="2400">
                <a:latin typeface="VL Gothic regular" panose="020B0509000000000000" pitchFamily="49" charset="-128"/>
                <a:ea typeface="VL Gothic regular" panose="020B0509000000000000" pitchFamily="49" charset="-128"/>
              </a:rPr>
              <a:t>文字を取り出す</a:t>
            </a:r>
            <a:endParaRPr lang="en-US" altLang="ja-JP" sz="2400" dirty="0">
              <a:latin typeface="VL Gothic regular" panose="020B0509000000000000" pitchFamily="49" charset="-128"/>
              <a:ea typeface="VL Gothic regular" panose="020B0509000000000000" pitchFamily="49" charset="-128"/>
            </a:endParaRPr>
          </a:p>
          <a:p>
            <a:r>
              <a:rPr lang="en-US" altLang="ja-JP" sz="2400" dirty="0" err="1">
                <a:latin typeface="VL Gothic regular" panose="020B0509000000000000" pitchFamily="49" charset="-128"/>
                <a:ea typeface="VL Gothic regular" panose="020B0509000000000000" pitchFamily="49" charset="-128"/>
              </a:rPr>
              <a:t>cout</a:t>
            </a:r>
            <a:r>
              <a:rPr lang="en-US" altLang="ja-JP" sz="2400" dirty="0">
                <a:latin typeface="VL Gothic regular" panose="020B0509000000000000" pitchFamily="49" charset="-128"/>
                <a:ea typeface="VL Gothic regular" panose="020B0509000000000000" pitchFamily="49" charset="-128"/>
              </a:rPr>
              <a:t> &lt;&lt; </a:t>
            </a:r>
            <a:r>
              <a:rPr lang="en-US" altLang="ja-JP" sz="2400" dirty="0" err="1">
                <a:solidFill>
                  <a:srgbClr val="C00000"/>
                </a:solidFill>
                <a:latin typeface="VL Gothic regular" panose="020B0509000000000000" pitchFamily="49" charset="-128"/>
                <a:ea typeface="VL Gothic regular" panose="020B0509000000000000" pitchFamily="49" charset="-128"/>
              </a:rPr>
              <a:t>string_view</a:t>
            </a:r>
            <a:r>
              <a:rPr lang="en-US" altLang="ja-JP" sz="2400" dirty="0">
                <a:solidFill>
                  <a:srgbClr val="C00000"/>
                </a:solidFill>
                <a:latin typeface="VL Gothic regular" panose="020B0509000000000000" pitchFamily="49" charset="-128"/>
                <a:ea typeface="VL Gothic regular" panose="020B0509000000000000" pitchFamily="49" charset="-128"/>
              </a:rPr>
              <a:t>{"Hello World"}.</a:t>
            </a:r>
            <a:r>
              <a:rPr lang="en-US" altLang="ja-JP" sz="2400" dirty="0" err="1">
                <a:solidFill>
                  <a:srgbClr val="C00000"/>
                </a:solidFill>
                <a:latin typeface="VL Gothic regular" panose="020B0509000000000000" pitchFamily="49" charset="-128"/>
                <a:ea typeface="VL Gothic regular" panose="020B0509000000000000" pitchFamily="49" charset="-128"/>
              </a:rPr>
              <a:t>substr</a:t>
            </a:r>
            <a:r>
              <a:rPr lang="en-US" altLang="ja-JP" sz="2400" dirty="0">
                <a:solidFill>
                  <a:srgbClr val="C00000"/>
                </a:solidFill>
                <a:latin typeface="VL Gothic regular" panose="020B0509000000000000" pitchFamily="49" charset="-128"/>
                <a:ea typeface="VL Gothic regular" panose="020B0509000000000000" pitchFamily="49" charset="-128"/>
              </a:rPr>
              <a:t>(0, 5)</a:t>
            </a:r>
            <a:r>
              <a:rPr lang="en-US" altLang="ja-JP" sz="2400" dirty="0">
                <a:latin typeface="VL Gothic regular" panose="020B0509000000000000" pitchFamily="49" charset="-128"/>
                <a:ea typeface="VL Gothic regular" panose="020B0509000000000000" pitchFamily="49" charset="-128"/>
              </a:rPr>
              <a:t> &lt;&lt; </a:t>
            </a:r>
            <a:r>
              <a:rPr lang="en-US" altLang="ja-JP" sz="2400" dirty="0" err="1">
                <a:latin typeface="VL Gothic regular" panose="020B0509000000000000" pitchFamily="49" charset="-128"/>
                <a:ea typeface="VL Gothic regular" panose="020B0509000000000000" pitchFamily="49" charset="-128"/>
              </a:rPr>
              <a:t>endl</a:t>
            </a:r>
            <a:r>
              <a:rPr lang="en-US" altLang="ja-JP" sz="2400" dirty="0">
                <a:latin typeface="VL Gothic regular" panose="020B0509000000000000" pitchFamily="49" charset="-128"/>
                <a:ea typeface="VL Gothic regular" panose="020B0509000000000000" pitchFamily="49" charset="-128"/>
              </a:rPr>
              <a:t>;</a:t>
            </a:r>
          </a:p>
          <a:p>
            <a:r>
              <a:rPr kumimoji="1" lang="en-US" altLang="ja-JP" sz="2400" dirty="0">
                <a:latin typeface="VL Gothic regular" panose="020B0509000000000000" pitchFamily="49" charset="-128"/>
                <a:ea typeface="VL Gothic regular" panose="020B0509000000000000" pitchFamily="49" charset="-128"/>
              </a:rPr>
              <a:t>// </a:t>
            </a:r>
            <a:r>
              <a:rPr kumimoji="1" lang="ja-JP" altLang="en-US" sz="2400">
                <a:latin typeface="VL Gothic regular" panose="020B0509000000000000" pitchFamily="49" charset="-128"/>
                <a:ea typeface="VL Gothic regular" panose="020B0509000000000000" pitchFamily="49" charset="-128"/>
              </a:rPr>
              <a:t>「</a:t>
            </a:r>
            <a:r>
              <a:rPr kumimoji="1" lang="en-US" altLang="ja-JP" sz="2400" dirty="0">
                <a:latin typeface="VL Gothic regular" panose="020B0509000000000000" pitchFamily="49" charset="-128"/>
                <a:ea typeface="VL Gothic regular" panose="020B0509000000000000" pitchFamily="49" charset="-128"/>
              </a:rPr>
              <a:t>Hello</a:t>
            </a:r>
            <a:r>
              <a:rPr kumimoji="1" lang="ja-JP" altLang="en-US" sz="2400">
                <a:latin typeface="VL Gothic regular" panose="020B0509000000000000" pitchFamily="49" charset="-128"/>
                <a:ea typeface="VL Gothic regular" panose="020B0509000000000000" pitchFamily="49" charset="-128"/>
              </a:rPr>
              <a:t>」が出力される</a:t>
            </a:r>
            <a:endParaRPr kumimoji="1" lang="en-US" altLang="ja-JP" sz="2400" dirty="0">
              <a:latin typeface="VL Gothic regular" panose="020B0509000000000000" pitchFamily="49" charset="-128"/>
              <a:ea typeface="VL Gothic regular" panose="020B0509000000000000" pitchFamily="49" charset="-128"/>
            </a:endParaRPr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FF4597FD-2867-EE48-8CAB-12F1EDF3E069}"/>
              </a:ext>
            </a:extLst>
          </p:cNvPr>
          <p:cNvSpPr txBox="1">
            <a:spLocks/>
          </p:cNvSpPr>
          <p:nvPr/>
        </p:nvSpPr>
        <p:spPr>
          <a:xfrm>
            <a:off x="838195" y="4793671"/>
            <a:ext cx="10515600" cy="15655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00000"/>
              </a:lnSpc>
            </a:pPr>
            <a:r>
              <a:rPr lang="ja-JP" altLang="en-US"/>
              <a:t>メモリ確保や文字列の</a:t>
            </a:r>
            <a:r>
              <a:rPr lang="en-US" altLang="ja-JP" dirty="0"/>
              <a:t> (</a:t>
            </a:r>
            <a:r>
              <a:rPr lang="ja-JP" altLang="en-US"/>
              <a:t>ディープ</a:t>
            </a:r>
            <a:r>
              <a:rPr lang="en-US" altLang="ja-JP" dirty="0"/>
              <a:t>) </a:t>
            </a:r>
            <a:r>
              <a:rPr lang="ja-JP" altLang="en-US"/>
              <a:t>コピーは起こらない</a:t>
            </a:r>
            <a:endParaRPr lang="en-US" altLang="ja-JP" dirty="0"/>
          </a:p>
          <a:p>
            <a:pPr>
              <a:lnSpc>
                <a:spcPct val="100000"/>
              </a:lnSpc>
            </a:pPr>
            <a:r>
              <a:rPr lang="ja-JP" altLang="en-US">
                <a:latin typeface="Hiragino Sans W2" panose="020B0300000000000000" pitchFamily="34" charset="-128"/>
                <a:ea typeface="Hiragino Sans W2" panose="020B0300000000000000" pitchFamily="34" charset="-128"/>
              </a:rPr>
              <a:t>ポインタのコピーと、文字列長の保持だけ</a:t>
            </a:r>
            <a:endParaRPr lang="en-US" altLang="ja-JP" dirty="0">
              <a:latin typeface="Hiragino Sans W2" panose="020B0300000000000000" pitchFamily="34" charset="-128"/>
              <a:ea typeface="Hiragino Sans W2" panose="020B03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792012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246D61-EEEE-944D-8562-42E105859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208"/>
          </a:xfrm>
        </p:spPr>
        <p:txBody>
          <a:bodyPr>
            <a:normAutofit/>
          </a:bodyPr>
          <a:lstStyle/>
          <a:p>
            <a:r>
              <a:rPr kumimoji="1" lang="en-US" altLang="ja-JP" b="1" dirty="0" err="1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string_view</a:t>
            </a:r>
            <a:r>
              <a:rPr kumimoji="1" lang="ja-JP" altLang="en-US" b="1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の特徴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7157EB-7EF2-F44E-958C-F991E0C4E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916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ja-JP" altLang="en-US">
                <a:latin typeface="Hiragino Sans W2" panose="020B0300000000000000" pitchFamily="34" charset="-128"/>
                <a:ea typeface="Hiragino Sans W2" panose="020B0300000000000000" pitchFamily="34" charset="-128"/>
              </a:rPr>
              <a:t>内部では</a:t>
            </a:r>
            <a:r>
              <a:rPr lang="en-US" altLang="ja-JP" dirty="0">
                <a:latin typeface="VL Gothic regular" panose="020B0509000000000000" pitchFamily="49" charset="-128"/>
                <a:ea typeface="VL Gothic regular" panose="020B0509000000000000" pitchFamily="49" charset="-128"/>
              </a:rPr>
              <a:t>const char*</a:t>
            </a:r>
            <a:r>
              <a:rPr lang="ja-JP" altLang="en-US">
                <a:latin typeface="Hiragino Sans W2" panose="020B0300000000000000" pitchFamily="34" charset="-128"/>
                <a:ea typeface="Hiragino Sans W2" panose="020B0300000000000000" pitchFamily="34" charset="-128"/>
              </a:rPr>
              <a:t>で文字列を参照し、参照の開始位置と、文字列長をもっている</a:t>
            </a:r>
            <a:endParaRPr lang="en-US" altLang="ja-JP" dirty="0">
              <a:latin typeface="Hiragino Sans W2" panose="020B0300000000000000" pitchFamily="34" charset="-128"/>
              <a:ea typeface="Hiragino Sans W2" panose="020B0300000000000000" pitchFamily="34" charset="-128"/>
            </a:endParaRPr>
          </a:p>
          <a:p>
            <a:pPr>
              <a:lnSpc>
                <a:spcPct val="100000"/>
              </a:lnSpc>
            </a:pPr>
            <a:r>
              <a:rPr lang="ja-JP" altLang="en-US">
                <a:latin typeface="Hiragino Sans W2" panose="020B0300000000000000" pitchFamily="34" charset="-128"/>
                <a:ea typeface="Hiragino Sans W2" panose="020B0300000000000000" pitchFamily="34" charset="-128"/>
              </a:rPr>
              <a:t>受け取った文字列に対して破壊的な変更はせず、</a:t>
            </a:r>
            <a:br>
              <a:rPr lang="en-US" altLang="ja-JP" dirty="0">
                <a:latin typeface="Hiragino Sans W2" panose="020B0300000000000000" pitchFamily="34" charset="-128"/>
                <a:ea typeface="Hiragino Sans W2" panose="020B0300000000000000" pitchFamily="34" charset="-128"/>
              </a:rPr>
            </a:br>
            <a:r>
              <a:rPr lang="ja-JP" altLang="en-US">
                <a:latin typeface="Hiragino Sans W2" panose="020B0300000000000000" pitchFamily="34" charset="-128"/>
                <a:ea typeface="Hiragino Sans W2" panose="020B0300000000000000" pitchFamily="34" charset="-128"/>
              </a:rPr>
              <a:t>できることは参照範囲を参照・変更するだけ</a:t>
            </a:r>
            <a:endParaRPr lang="en-US" altLang="ja-JP" dirty="0">
              <a:latin typeface="Hiragino Sans W2" panose="020B0300000000000000" pitchFamily="34" charset="-128"/>
              <a:ea typeface="Hiragino Sans W2" panose="020B0300000000000000" pitchFamily="34" charset="-128"/>
            </a:endParaRPr>
          </a:p>
          <a:p>
            <a:pPr>
              <a:lnSpc>
                <a:spcPct val="100000"/>
              </a:lnSpc>
            </a:pPr>
            <a:r>
              <a:rPr lang="ja-JP" altLang="en-US">
                <a:latin typeface="Hiragino Sans W2" panose="020B0300000000000000" pitchFamily="34" charset="-128"/>
                <a:ea typeface="Hiragino Sans W2" panose="020B0300000000000000" pitchFamily="34" charset="-128"/>
              </a:rPr>
              <a:t>注：文字列リテラルの寿命は</a:t>
            </a:r>
            <a:r>
              <a:rPr lang="en-US" altLang="ja-JP" dirty="0">
                <a:latin typeface="Hiragino Sans W2" panose="020B0300000000000000" pitchFamily="34" charset="-128"/>
                <a:ea typeface="Hiragino Sans W2" panose="020B0300000000000000" pitchFamily="34" charset="-128"/>
              </a:rPr>
              <a:t>static</a:t>
            </a:r>
            <a:r>
              <a:rPr lang="ja-JP" altLang="en-US">
                <a:latin typeface="Hiragino Sans W2" panose="020B0300000000000000" pitchFamily="34" charset="-128"/>
                <a:ea typeface="Hiragino Sans W2" panose="020B0300000000000000" pitchFamily="34" charset="-128"/>
              </a:rPr>
              <a:t>なので、コピーしなくても寿命が尽きたりはしない</a:t>
            </a:r>
            <a:endParaRPr lang="en-US" altLang="ja-JP" dirty="0">
              <a:latin typeface="Hiragino Sans W2" panose="020B0300000000000000" pitchFamily="34" charset="-128"/>
              <a:ea typeface="Hiragino Sans W2" panose="020B0300000000000000" pitchFamily="34" charset="-128"/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F64978A2-9CA5-3141-8979-7033B7924BB2}"/>
              </a:ext>
            </a:extLst>
          </p:cNvPr>
          <p:cNvCxnSpPr>
            <a:cxnSpLocks/>
          </p:cNvCxnSpPr>
          <p:nvPr/>
        </p:nvCxnSpPr>
        <p:spPr>
          <a:xfrm>
            <a:off x="891154" y="1092847"/>
            <a:ext cx="10217113" cy="0"/>
          </a:xfrm>
          <a:prstGeom prst="line">
            <a:avLst/>
          </a:prstGeom>
          <a:ln w="476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810624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246D61-EEEE-944D-8562-42E105859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208"/>
          </a:xfrm>
        </p:spPr>
        <p:txBody>
          <a:bodyPr>
            <a:noAutofit/>
          </a:bodyPr>
          <a:lstStyle/>
          <a:p>
            <a:r>
              <a:rPr kumimoji="1" lang="en-US" altLang="ja-JP" sz="2800" b="1" dirty="0" err="1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string_view</a:t>
            </a:r>
            <a:r>
              <a:rPr kumimoji="1" lang="ja-JP" altLang="en-US" sz="2800" b="1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の基本的な使い道</a:t>
            </a:r>
            <a:r>
              <a:rPr kumimoji="1" lang="en-US" altLang="ja-JP" sz="2800" b="1" dirty="0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1</a:t>
            </a:r>
            <a:br>
              <a:rPr kumimoji="1" lang="en-US" altLang="ja-JP" sz="2800" b="1" dirty="0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</a:br>
            <a:r>
              <a:rPr kumimoji="1" lang="en-US" altLang="ja-JP" sz="2800" b="1" dirty="0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string, const char*</a:t>
            </a:r>
            <a:r>
              <a:rPr kumimoji="1" lang="ja-JP" altLang="en-US" sz="2800" b="1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を受け取るインタフェースの統一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F64978A2-9CA5-3141-8979-7033B7924BB2}"/>
              </a:ext>
            </a:extLst>
          </p:cNvPr>
          <p:cNvCxnSpPr>
            <a:cxnSpLocks/>
          </p:cNvCxnSpPr>
          <p:nvPr/>
        </p:nvCxnSpPr>
        <p:spPr>
          <a:xfrm>
            <a:off x="891154" y="1092847"/>
            <a:ext cx="10217113" cy="0"/>
          </a:xfrm>
          <a:prstGeom prst="line">
            <a:avLst/>
          </a:prstGeom>
          <a:ln w="476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ED3350C-C0B0-264E-84EE-04EC2ADB4AE8}"/>
              </a:ext>
            </a:extLst>
          </p:cNvPr>
          <p:cNvSpPr/>
          <p:nvPr/>
        </p:nvSpPr>
        <p:spPr>
          <a:xfrm>
            <a:off x="838199" y="1413164"/>
            <a:ext cx="10270067" cy="5347854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n-US" altLang="ja-JP" sz="2400" dirty="0">
                <a:latin typeface="VL Gothic regular" panose="020B0509000000000000" pitchFamily="49" charset="-128"/>
                <a:ea typeface="VL Gothic regular" panose="020B0509000000000000" pitchFamily="49" charset="-128"/>
              </a:rPr>
              <a:t>// std::string, const char*, std::</a:t>
            </a:r>
            <a:r>
              <a:rPr lang="en-US" altLang="ja-JP" sz="2400" dirty="0" err="1">
                <a:latin typeface="VL Gothic regular" panose="020B0509000000000000" pitchFamily="49" charset="-128"/>
                <a:ea typeface="VL Gothic regular" panose="020B0509000000000000" pitchFamily="49" charset="-128"/>
              </a:rPr>
              <a:t>string_view</a:t>
            </a:r>
            <a:r>
              <a:rPr lang="ja-JP" altLang="en-US" sz="2400">
                <a:latin typeface="VL Gothic regular" panose="020B0509000000000000" pitchFamily="49" charset="-128"/>
                <a:ea typeface="VL Gothic regular" panose="020B0509000000000000" pitchFamily="49" charset="-128"/>
              </a:rPr>
              <a:t>のどれでも受け取れる</a:t>
            </a:r>
            <a:endParaRPr lang="en-US" altLang="ja-JP" sz="2400" dirty="0">
              <a:latin typeface="VL Gothic regular" panose="020B0509000000000000" pitchFamily="49" charset="-128"/>
              <a:ea typeface="VL Gothic regular" panose="020B0509000000000000" pitchFamily="49" charset="-128"/>
            </a:endParaRPr>
          </a:p>
          <a:p>
            <a:r>
              <a:rPr lang="en-US" altLang="ja-JP" sz="2400" dirty="0">
                <a:latin typeface="VL Gothic regular" panose="020B0509000000000000" pitchFamily="49" charset="-128"/>
                <a:ea typeface="VL Gothic regular" panose="020B0509000000000000" pitchFamily="49" charset="-128"/>
              </a:rPr>
              <a:t>void f(</a:t>
            </a:r>
            <a:r>
              <a:rPr lang="en-US" altLang="ja-JP" sz="2400" dirty="0" err="1">
                <a:solidFill>
                  <a:srgbClr val="C00000"/>
                </a:solidFill>
                <a:latin typeface="VL Gothic regular" panose="020B0509000000000000" pitchFamily="49" charset="-128"/>
                <a:ea typeface="VL Gothic regular" panose="020B0509000000000000" pitchFamily="49" charset="-128"/>
              </a:rPr>
              <a:t>string_view</a:t>
            </a:r>
            <a:r>
              <a:rPr lang="en-US" altLang="ja-JP" sz="2400" dirty="0">
                <a:latin typeface="VL Gothic regular" panose="020B0509000000000000" pitchFamily="49" charset="-128"/>
                <a:ea typeface="VL Gothic regular" panose="020B0509000000000000" pitchFamily="49" charset="-128"/>
              </a:rPr>
              <a:t> </a:t>
            </a:r>
            <a:r>
              <a:rPr lang="en-US" altLang="ja-JP" sz="2400" dirty="0" err="1">
                <a:latin typeface="VL Gothic regular" panose="020B0509000000000000" pitchFamily="49" charset="-128"/>
                <a:ea typeface="VL Gothic regular" panose="020B0509000000000000" pitchFamily="49" charset="-128"/>
              </a:rPr>
              <a:t>sv</a:t>
            </a:r>
            <a:r>
              <a:rPr lang="en-US" altLang="ja-JP" sz="2400" dirty="0">
                <a:latin typeface="VL Gothic regular" panose="020B0509000000000000" pitchFamily="49" charset="-128"/>
                <a:ea typeface="VL Gothic regular" panose="020B0509000000000000" pitchFamily="49" charset="-128"/>
              </a:rPr>
              <a:t>) {</a:t>
            </a:r>
          </a:p>
          <a:p>
            <a:r>
              <a:rPr lang="en-US" altLang="ja-JP" sz="2400" dirty="0">
                <a:latin typeface="VL Gothic regular" panose="020B0509000000000000" pitchFamily="49" charset="-128"/>
                <a:ea typeface="VL Gothic regular" panose="020B0509000000000000" pitchFamily="49" charset="-128"/>
              </a:rPr>
              <a:t>  </a:t>
            </a:r>
            <a:r>
              <a:rPr lang="en-US" altLang="ja-JP" sz="2400" dirty="0" err="1">
                <a:latin typeface="VL Gothic regular" panose="020B0509000000000000" pitchFamily="49" charset="-128"/>
                <a:ea typeface="VL Gothic regular" panose="020B0509000000000000" pitchFamily="49" charset="-128"/>
              </a:rPr>
              <a:t>cout</a:t>
            </a:r>
            <a:r>
              <a:rPr lang="en-US" altLang="ja-JP" sz="2400" dirty="0">
                <a:latin typeface="VL Gothic regular" panose="020B0509000000000000" pitchFamily="49" charset="-128"/>
                <a:ea typeface="VL Gothic regular" panose="020B0509000000000000" pitchFamily="49" charset="-128"/>
              </a:rPr>
              <a:t> &lt;&lt; </a:t>
            </a:r>
            <a:r>
              <a:rPr lang="en-US" altLang="ja-JP" sz="2400" dirty="0" err="1">
                <a:latin typeface="VL Gothic regular" panose="020B0509000000000000" pitchFamily="49" charset="-128"/>
                <a:ea typeface="VL Gothic regular" panose="020B0509000000000000" pitchFamily="49" charset="-128"/>
              </a:rPr>
              <a:t>sv.substr</a:t>
            </a:r>
            <a:r>
              <a:rPr lang="en-US" altLang="ja-JP" sz="2400" dirty="0">
                <a:latin typeface="VL Gothic regular" panose="020B0509000000000000" pitchFamily="49" charset="-128"/>
                <a:ea typeface="VL Gothic regular" panose="020B0509000000000000" pitchFamily="49" charset="-128"/>
              </a:rPr>
              <a:t>(0, 3) &lt;&lt; </a:t>
            </a:r>
            <a:r>
              <a:rPr lang="en-US" altLang="ja-JP" sz="2400" dirty="0" err="1">
                <a:latin typeface="VL Gothic regular" panose="020B0509000000000000" pitchFamily="49" charset="-128"/>
                <a:ea typeface="VL Gothic regular" panose="020B0509000000000000" pitchFamily="49" charset="-128"/>
              </a:rPr>
              <a:t>endl</a:t>
            </a:r>
            <a:r>
              <a:rPr lang="en-US" altLang="ja-JP" sz="2400" dirty="0">
                <a:latin typeface="VL Gothic regular" panose="020B0509000000000000" pitchFamily="49" charset="-128"/>
                <a:ea typeface="VL Gothic regular" panose="020B0509000000000000" pitchFamily="49" charset="-128"/>
              </a:rPr>
              <a:t>;</a:t>
            </a:r>
            <a:br>
              <a:rPr lang="en-US" altLang="ja-JP" sz="2400" dirty="0">
                <a:latin typeface="VL Gothic regular" panose="020B0509000000000000" pitchFamily="49" charset="-128"/>
                <a:ea typeface="VL Gothic regular" panose="020B0509000000000000" pitchFamily="49" charset="-128"/>
              </a:rPr>
            </a:br>
            <a:r>
              <a:rPr lang="en-US" altLang="ja-JP" sz="2400" dirty="0">
                <a:latin typeface="VL Gothic regular" panose="020B0509000000000000" pitchFamily="49" charset="-128"/>
                <a:ea typeface="VL Gothic regular" panose="020B0509000000000000" pitchFamily="49" charset="-128"/>
              </a:rPr>
              <a:t>}</a:t>
            </a:r>
          </a:p>
          <a:p>
            <a:endParaRPr kumimoji="1" lang="en-US" altLang="ja-JP" sz="2400" dirty="0">
              <a:latin typeface="VL Gothic regular" panose="020B0509000000000000" pitchFamily="49" charset="-128"/>
              <a:ea typeface="VL Gothic regular" panose="020B0509000000000000" pitchFamily="49" charset="-128"/>
            </a:endParaRPr>
          </a:p>
          <a:p>
            <a:r>
              <a:rPr lang="en-US" altLang="ja-JP" sz="2400" dirty="0">
                <a:latin typeface="VL Gothic regular" panose="020B0509000000000000" pitchFamily="49" charset="-128"/>
                <a:ea typeface="VL Gothic regular" panose="020B0509000000000000" pitchFamily="49" charset="-128"/>
              </a:rPr>
              <a:t>f("Hello");              // </a:t>
            </a:r>
            <a:r>
              <a:rPr lang="ja-JP" altLang="en-US" sz="2400">
                <a:latin typeface="VL Gothic regular" panose="020B0509000000000000" pitchFamily="49" charset="-128"/>
                <a:ea typeface="VL Gothic regular" panose="020B0509000000000000" pitchFamily="49" charset="-128"/>
              </a:rPr>
              <a:t>文字列リテラル</a:t>
            </a:r>
            <a:endParaRPr lang="en-US" altLang="ja-JP" sz="2400" dirty="0">
              <a:latin typeface="VL Gothic regular" panose="020B0509000000000000" pitchFamily="49" charset="-128"/>
              <a:ea typeface="VL Gothic regular" panose="020B0509000000000000" pitchFamily="49" charset="-128"/>
            </a:endParaRPr>
          </a:p>
          <a:p>
            <a:endParaRPr lang="en-US" altLang="ja-JP" sz="2400" dirty="0">
              <a:latin typeface="VL Gothic regular" panose="020B0509000000000000" pitchFamily="49" charset="-128"/>
              <a:ea typeface="VL Gothic regular" panose="020B0509000000000000" pitchFamily="49" charset="-128"/>
            </a:endParaRPr>
          </a:p>
          <a:p>
            <a:r>
              <a:rPr kumimoji="1" lang="en-US" altLang="ja-JP" sz="2400" dirty="0">
                <a:latin typeface="VL Gothic regular" panose="020B0509000000000000" pitchFamily="49" charset="-128"/>
                <a:ea typeface="VL Gothic regular" panose="020B0509000000000000" pitchFamily="49" charset="-128"/>
              </a:rPr>
              <a:t>const char* chars = "Hello";</a:t>
            </a:r>
          </a:p>
          <a:p>
            <a:r>
              <a:rPr lang="en-US" altLang="ja-JP" sz="2400" dirty="0">
                <a:latin typeface="VL Gothic regular" panose="020B0509000000000000" pitchFamily="49" charset="-128"/>
                <a:ea typeface="VL Gothic regular" panose="020B0509000000000000" pitchFamily="49" charset="-128"/>
              </a:rPr>
              <a:t>f(chars);                // char</a:t>
            </a:r>
            <a:r>
              <a:rPr lang="ja-JP" altLang="en-US" sz="2400">
                <a:latin typeface="VL Gothic regular" panose="020B0509000000000000" pitchFamily="49" charset="-128"/>
                <a:ea typeface="VL Gothic regular" panose="020B0509000000000000" pitchFamily="49" charset="-128"/>
              </a:rPr>
              <a:t>配列</a:t>
            </a:r>
            <a:endParaRPr lang="en-US" altLang="ja-JP" sz="2400" dirty="0">
              <a:latin typeface="VL Gothic regular" panose="020B0509000000000000" pitchFamily="49" charset="-128"/>
              <a:ea typeface="VL Gothic regular" panose="020B0509000000000000" pitchFamily="49" charset="-128"/>
            </a:endParaRPr>
          </a:p>
          <a:p>
            <a:endParaRPr kumimoji="1" lang="en-US" altLang="ja-JP" sz="2400" dirty="0">
              <a:latin typeface="VL Gothic regular" panose="020B0509000000000000" pitchFamily="49" charset="-128"/>
              <a:ea typeface="VL Gothic regular" panose="020B0509000000000000" pitchFamily="49" charset="-128"/>
            </a:endParaRPr>
          </a:p>
          <a:p>
            <a:r>
              <a:rPr lang="en-US" altLang="ja-JP" sz="2400" dirty="0">
                <a:latin typeface="VL Gothic regular" panose="020B0509000000000000" pitchFamily="49" charset="-128"/>
                <a:ea typeface="VL Gothic regular" panose="020B0509000000000000" pitchFamily="49" charset="-128"/>
              </a:rPr>
              <a:t>string s = "Hello";</a:t>
            </a:r>
          </a:p>
          <a:p>
            <a:r>
              <a:rPr kumimoji="1" lang="en-US" altLang="ja-JP" sz="2400" dirty="0">
                <a:latin typeface="VL Gothic regular" panose="020B0509000000000000" pitchFamily="49" charset="-128"/>
                <a:ea typeface="VL Gothic regular" panose="020B0509000000000000" pitchFamily="49" charset="-128"/>
              </a:rPr>
              <a:t>f(s);                    // std::string</a:t>
            </a:r>
            <a:r>
              <a:rPr kumimoji="1" lang="ja-JP" altLang="en-US" sz="2400">
                <a:latin typeface="VL Gothic regular" panose="020B0509000000000000" pitchFamily="49" charset="-128"/>
                <a:ea typeface="VL Gothic regular" panose="020B0509000000000000" pitchFamily="49" charset="-128"/>
              </a:rPr>
              <a:t>の左辺値</a:t>
            </a:r>
            <a:endParaRPr kumimoji="1" lang="en-US" altLang="ja-JP" sz="2400" dirty="0">
              <a:latin typeface="VL Gothic regular" panose="020B0509000000000000" pitchFamily="49" charset="-128"/>
              <a:ea typeface="VL Gothic regular" panose="020B0509000000000000" pitchFamily="49" charset="-128"/>
            </a:endParaRPr>
          </a:p>
          <a:p>
            <a:endParaRPr lang="en-US" altLang="ja-JP" sz="2400" dirty="0">
              <a:latin typeface="VL Gothic regular" panose="020B0509000000000000" pitchFamily="49" charset="-128"/>
              <a:ea typeface="VL Gothic regular" panose="020B0509000000000000" pitchFamily="49" charset="-128"/>
            </a:endParaRPr>
          </a:p>
          <a:p>
            <a:r>
              <a:rPr kumimoji="1" lang="en-US" altLang="ja-JP" sz="2400" dirty="0">
                <a:latin typeface="VL Gothic regular" panose="020B0509000000000000" pitchFamily="49" charset="-128"/>
                <a:ea typeface="VL Gothic regular" panose="020B0509000000000000" pitchFamily="49" charset="-128"/>
              </a:rPr>
              <a:t>f(std::string("Hello")); // std::string</a:t>
            </a:r>
            <a:r>
              <a:rPr kumimoji="1" lang="ja-JP" altLang="en-US" sz="2400">
                <a:latin typeface="VL Gothic regular" panose="020B0509000000000000" pitchFamily="49" charset="-128"/>
                <a:ea typeface="VL Gothic regular" panose="020B0509000000000000" pitchFamily="49" charset="-128"/>
              </a:rPr>
              <a:t>の一時オブジェクト</a:t>
            </a:r>
            <a:endParaRPr kumimoji="1" lang="en-US" altLang="ja-JP" sz="2400" dirty="0">
              <a:latin typeface="VL Gothic regular" panose="020B0509000000000000" pitchFamily="49" charset="-128"/>
              <a:ea typeface="VL Gothic regular" panose="020B05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132451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246D61-EEEE-944D-8562-42E105859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208"/>
          </a:xfrm>
        </p:spPr>
        <p:txBody>
          <a:bodyPr>
            <a:noAutofit/>
          </a:bodyPr>
          <a:lstStyle/>
          <a:p>
            <a:r>
              <a:rPr kumimoji="1" lang="en-US" altLang="ja-JP" sz="2800" b="1" dirty="0" err="1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string_view</a:t>
            </a:r>
            <a:r>
              <a:rPr kumimoji="1" lang="ja-JP" altLang="en-US" sz="2800" b="1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の基本的な使い道</a:t>
            </a:r>
            <a:r>
              <a:rPr kumimoji="1" lang="en-US" altLang="ja-JP" sz="2800" b="1" dirty="0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2</a:t>
            </a:r>
            <a:br>
              <a:rPr kumimoji="1" lang="en-US" altLang="ja-JP" sz="2800" b="1" dirty="0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</a:br>
            <a:r>
              <a:rPr kumimoji="1" lang="en-US" altLang="ja-JP" sz="2800" b="1" dirty="0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const string&amp;, const char*</a:t>
            </a:r>
            <a:r>
              <a:rPr kumimoji="1" lang="ja-JP" altLang="en-US" sz="2800" b="1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を返すインタフェースの統一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F64978A2-9CA5-3141-8979-7033B7924BB2}"/>
              </a:ext>
            </a:extLst>
          </p:cNvPr>
          <p:cNvCxnSpPr>
            <a:cxnSpLocks/>
          </p:cNvCxnSpPr>
          <p:nvPr/>
        </p:nvCxnSpPr>
        <p:spPr>
          <a:xfrm>
            <a:off x="891154" y="1092847"/>
            <a:ext cx="10217113" cy="0"/>
          </a:xfrm>
          <a:prstGeom prst="line">
            <a:avLst/>
          </a:prstGeom>
          <a:ln w="476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ED3350C-C0B0-264E-84EE-04EC2ADB4AE8}"/>
              </a:ext>
            </a:extLst>
          </p:cNvPr>
          <p:cNvSpPr/>
          <p:nvPr/>
        </p:nvSpPr>
        <p:spPr>
          <a:xfrm>
            <a:off x="838199" y="1413164"/>
            <a:ext cx="10270067" cy="3574472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ja-JP" sz="2400" dirty="0">
                <a:latin typeface="VL Gothic regular" panose="020B0509000000000000" pitchFamily="49" charset="-128"/>
                <a:ea typeface="VL Gothic regular" panose="020B0509000000000000" pitchFamily="49" charset="-128"/>
              </a:rPr>
              <a:t>class X {</a:t>
            </a:r>
          </a:p>
          <a:p>
            <a:r>
              <a:rPr lang="en-US" altLang="ja-JP" sz="2400" dirty="0">
                <a:latin typeface="VL Gothic regular" panose="020B0509000000000000" pitchFamily="49" charset="-128"/>
                <a:ea typeface="VL Gothic regular" panose="020B0509000000000000" pitchFamily="49" charset="-128"/>
              </a:rPr>
              <a:t>  string s_;</a:t>
            </a:r>
          </a:p>
          <a:p>
            <a:r>
              <a:rPr lang="en-US" altLang="ja-JP" sz="2400" dirty="0">
                <a:latin typeface="VL Gothic regular" panose="020B0509000000000000" pitchFamily="49" charset="-128"/>
                <a:ea typeface="VL Gothic regular" panose="020B0509000000000000" pitchFamily="49" charset="-128"/>
              </a:rPr>
              <a:t>  const char* chars_;</a:t>
            </a:r>
          </a:p>
          <a:p>
            <a:r>
              <a:rPr kumimoji="1" lang="en-US" altLang="ja-JP" sz="2400" dirty="0">
                <a:latin typeface="VL Gothic regular" panose="020B0509000000000000" pitchFamily="49" charset="-128"/>
                <a:ea typeface="VL Gothic regular" panose="020B0509000000000000" pitchFamily="49" charset="-128"/>
              </a:rPr>
              <a:t>public:</a:t>
            </a:r>
          </a:p>
          <a:p>
            <a:r>
              <a:rPr lang="en-US" altLang="ja-JP" sz="2400" dirty="0">
                <a:latin typeface="VL Gothic regular" panose="020B0509000000000000" pitchFamily="49" charset="-128"/>
                <a:ea typeface="VL Gothic regular" panose="020B0509000000000000" pitchFamily="49" charset="-128"/>
              </a:rPr>
              <a:t>  // </a:t>
            </a:r>
            <a:r>
              <a:rPr lang="ja-JP" altLang="en-US" sz="2400">
                <a:latin typeface="VL Gothic regular" panose="020B0509000000000000" pitchFamily="49" charset="-128"/>
                <a:ea typeface="VL Gothic regular" panose="020B0509000000000000" pitchFamily="49" charset="-128"/>
              </a:rPr>
              <a:t>文字列をコピーでなく参照で返すなら、</a:t>
            </a:r>
            <a:endParaRPr lang="en-US" altLang="ja-JP" sz="2400" dirty="0">
              <a:latin typeface="VL Gothic regular" panose="020B0509000000000000" pitchFamily="49" charset="-128"/>
              <a:ea typeface="VL Gothic regular" panose="020B0509000000000000" pitchFamily="49" charset="-128"/>
            </a:endParaRPr>
          </a:p>
          <a:p>
            <a:r>
              <a:rPr kumimoji="1" lang="en-US" altLang="ja-JP" sz="2400" dirty="0">
                <a:latin typeface="VL Gothic regular" panose="020B0509000000000000" pitchFamily="49" charset="-128"/>
                <a:ea typeface="VL Gothic regular" panose="020B0509000000000000" pitchFamily="49" charset="-128"/>
              </a:rPr>
              <a:t>  // </a:t>
            </a:r>
            <a:r>
              <a:rPr kumimoji="1" lang="en-US" altLang="ja-JP" sz="2400" dirty="0" err="1">
                <a:latin typeface="VL Gothic regular" panose="020B0509000000000000" pitchFamily="49" charset="-128"/>
                <a:ea typeface="VL Gothic regular" panose="020B0509000000000000" pitchFamily="49" charset="-128"/>
              </a:rPr>
              <a:t>string_view</a:t>
            </a:r>
            <a:r>
              <a:rPr kumimoji="1" lang="ja-JP" altLang="en-US" sz="2400">
                <a:latin typeface="VL Gothic regular" panose="020B0509000000000000" pitchFamily="49" charset="-128"/>
                <a:ea typeface="VL Gothic regular" panose="020B0509000000000000" pitchFamily="49" charset="-128"/>
              </a:rPr>
              <a:t>によって統一的な返し方ができる</a:t>
            </a:r>
            <a:endParaRPr kumimoji="1" lang="en-US" altLang="ja-JP" sz="2400" dirty="0">
              <a:latin typeface="VL Gothic regular" panose="020B0509000000000000" pitchFamily="49" charset="-128"/>
              <a:ea typeface="VL Gothic regular" panose="020B0509000000000000" pitchFamily="49" charset="-128"/>
            </a:endParaRPr>
          </a:p>
          <a:p>
            <a:r>
              <a:rPr lang="en-US" altLang="ja-JP" sz="2400" dirty="0">
                <a:latin typeface="VL Gothic regular" panose="020B0509000000000000" pitchFamily="49" charset="-128"/>
                <a:ea typeface="VL Gothic regular" panose="020B0509000000000000" pitchFamily="49" charset="-128"/>
              </a:rPr>
              <a:t>  </a:t>
            </a:r>
            <a:r>
              <a:rPr lang="en-US" altLang="ja-JP" sz="2400" dirty="0" err="1">
                <a:solidFill>
                  <a:srgbClr val="C00000"/>
                </a:solidFill>
                <a:latin typeface="VL Gothic regular" panose="020B0509000000000000" pitchFamily="49" charset="-128"/>
                <a:ea typeface="VL Gothic regular" panose="020B0509000000000000" pitchFamily="49" charset="-128"/>
              </a:rPr>
              <a:t>string_view</a:t>
            </a:r>
            <a:r>
              <a:rPr lang="en-US" altLang="ja-JP" sz="2400" dirty="0">
                <a:latin typeface="VL Gothic regular" panose="020B0509000000000000" pitchFamily="49" charset="-128"/>
                <a:ea typeface="VL Gothic regular" panose="020B0509000000000000" pitchFamily="49" charset="-128"/>
              </a:rPr>
              <a:t> </a:t>
            </a:r>
            <a:r>
              <a:rPr lang="en-US" altLang="ja-JP" sz="2400" dirty="0" err="1">
                <a:latin typeface="VL Gothic regular" panose="020B0509000000000000" pitchFamily="49" charset="-128"/>
                <a:ea typeface="VL Gothic regular" panose="020B0509000000000000" pitchFamily="49" charset="-128"/>
              </a:rPr>
              <a:t>get_s</a:t>
            </a:r>
            <a:r>
              <a:rPr lang="en-US" altLang="ja-JP" sz="2400" dirty="0">
                <a:latin typeface="VL Gothic regular" panose="020B0509000000000000" pitchFamily="49" charset="-128"/>
                <a:ea typeface="VL Gothic regular" panose="020B0509000000000000" pitchFamily="49" charset="-128"/>
              </a:rPr>
              <a:t>() const { return s_; }</a:t>
            </a:r>
          </a:p>
          <a:p>
            <a:r>
              <a:rPr kumimoji="1" lang="en-US" altLang="ja-JP" sz="2400" dirty="0">
                <a:latin typeface="VL Gothic regular" panose="020B0509000000000000" pitchFamily="49" charset="-128"/>
                <a:ea typeface="VL Gothic regular" panose="020B0509000000000000" pitchFamily="49" charset="-128"/>
              </a:rPr>
              <a:t>  </a:t>
            </a:r>
            <a:r>
              <a:rPr kumimoji="1" lang="en-US" altLang="ja-JP" sz="2400" dirty="0" err="1">
                <a:solidFill>
                  <a:srgbClr val="C00000"/>
                </a:solidFill>
                <a:latin typeface="VL Gothic regular" panose="020B0509000000000000" pitchFamily="49" charset="-128"/>
                <a:ea typeface="VL Gothic regular" panose="020B0509000000000000" pitchFamily="49" charset="-128"/>
              </a:rPr>
              <a:t>string_view</a:t>
            </a:r>
            <a:r>
              <a:rPr kumimoji="1" lang="en-US" altLang="ja-JP" sz="2400" dirty="0">
                <a:latin typeface="VL Gothic regular" panose="020B0509000000000000" pitchFamily="49" charset="-128"/>
                <a:ea typeface="VL Gothic regular" panose="020B0509000000000000" pitchFamily="49" charset="-128"/>
              </a:rPr>
              <a:t> </a:t>
            </a:r>
            <a:r>
              <a:rPr kumimoji="1" lang="en-US" altLang="ja-JP" sz="2400" dirty="0" err="1">
                <a:latin typeface="VL Gothic regular" panose="020B0509000000000000" pitchFamily="49" charset="-128"/>
                <a:ea typeface="VL Gothic regular" panose="020B0509000000000000" pitchFamily="49" charset="-128"/>
              </a:rPr>
              <a:t>get_chars</a:t>
            </a:r>
            <a:r>
              <a:rPr kumimoji="1" lang="en-US" altLang="ja-JP" sz="2400" dirty="0">
                <a:latin typeface="VL Gothic regular" panose="020B0509000000000000" pitchFamily="49" charset="-128"/>
                <a:ea typeface="VL Gothic regular" panose="020B0509000000000000" pitchFamily="49" charset="-128"/>
              </a:rPr>
              <a:t>() const { return chars_; }</a:t>
            </a:r>
          </a:p>
          <a:p>
            <a:r>
              <a:rPr lang="en-US" altLang="ja-JP" sz="2400" dirty="0">
                <a:latin typeface="VL Gothic regular" panose="020B0509000000000000" pitchFamily="49" charset="-128"/>
                <a:ea typeface="VL Gothic regular" panose="020B0509000000000000" pitchFamily="49" charset="-128"/>
              </a:rPr>
              <a:t>};</a:t>
            </a:r>
            <a:endParaRPr kumimoji="1" lang="en-US" altLang="ja-JP" sz="2400" dirty="0">
              <a:latin typeface="VL Gothic regular" panose="020B0509000000000000" pitchFamily="49" charset="-128"/>
              <a:ea typeface="VL Gothic regular" panose="020B05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8450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246D61-EEEE-944D-8562-42E105859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208"/>
          </a:xfrm>
        </p:spPr>
        <p:txBody>
          <a:bodyPr>
            <a:normAutofit/>
          </a:bodyPr>
          <a:lstStyle/>
          <a:p>
            <a:r>
              <a:rPr kumimoji="1" lang="en-US" altLang="ja-JP" b="1" dirty="0" err="1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string_view</a:t>
            </a:r>
            <a:r>
              <a:rPr kumimoji="1" lang="ja-JP" altLang="en-US" b="1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は文字列解析に便利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7157EB-7EF2-F44E-958C-F991E0C4E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916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ja-JP" dirty="0" err="1">
                <a:latin typeface="VL Gothic regular" panose="020B0509000000000000" pitchFamily="49" charset="-128"/>
                <a:ea typeface="VL Gothic regular" panose="020B0509000000000000" pitchFamily="49" charset="-128"/>
              </a:rPr>
              <a:t>string_view</a:t>
            </a:r>
            <a:r>
              <a:rPr lang="ja-JP" altLang="en-US">
                <a:latin typeface="Hiragino Sans W2" panose="020B0300000000000000" pitchFamily="34" charset="-128"/>
                <a:ea typeface="Hiragino Sans W2" panose="020B0300000000000000" pitchFamily="34" charset="-128"/>
              </a:rPr>
              <a:t>は文字列の参照範囲をずらす、という単純な機能だが、コストが低いので気楽に操作できる</a:t>
            </a:r>
            <a:endParaRPr lang="en-US" altLang="ja-JP" dirty="0">
              <a:latin typeface="Hiragino Sans W2" panose="020B0300000000000000" pitchFamily="34" charset="-128"/>
              <a:ea typeface="Hiragino Sans W2" panose="020B0300000000000000" pitchFamily="34" charset="-128"/>
            </a:endParaRPr>
          </a:p>
          <a:p>
            <a:pPr>
              <a:lnSpc>
                <a:spcPct val="100000"/>
              </a:lnSpc>
            </a:pPr>
            <a:r>
              <a:rPr lang="en-US" altLang="ja-JP" dirty="0">
                <a:latin typeface="Hiragino Sans W2" panose="020B0300000000000000" pitchFamily="34" charset="-128"/>
                <a:ea typeface="Hiragino Sans W2" panose="020B0300000000000000" pitchFamily="34" charset="-128"/>
              </a:rPr>
              <a:t>C++20</a:t>
            </a:r>
            <a:r>
              <a:rPr lang="ja-JP" altLang="en-US">
                <a:latin typeface="Hiragino Sans W2" panose="020B0300000000000000" pitchFamily="34" charset="-128"/>
                <a:ea typeface="Hiragino Sans W2" panose="020B0300000000000000" pitchFamily="34" charset="-128"/>
              </a:rPr>
              <a:t>から追加された</a:t>
            </a:r>
            <a:r>
              <a:rPr lang="en-US" altLang="ja-JP" dirty="0" err="1">
                <a:latin typeface="VL Gothic regular" panose="020B0509000000000000" pitchFamily="49" charset="-128"/>
                <a:ea typeface="VL Gothic regular" panose="020B0509000000000000" pitchFamily="49" charset="-128"/>
              </a:rPr>
              <a:t>starts_with</a:t>
            </a:r>
            <a:r>
              <a:rPr lang="en-US" altLang="ja-JP" dirty="0">
                <a:latin typeface="VL Gothic regular" panose="020B0509000000000000" pitchFamily="49" charset="-128"/>
                <a:ea typeface="VL Gothic regular" panose="020B0509000000000000" pitchFamily="49" charset="-128"/>
              </a:rPr>
              <a:t>()</a:t>
            </a:r>
            <a:r>
              <a:rPr lang="ja-JP" altLang="en-US">
                <a:latin typeface="Hiragino Sans W2" panose="020B0300000000000000" pitchFamily="34" charset="-128"/>
                <a:ea typeface="Hiragino Sans W2" panose="020B0300000000000000" pitchFamily="34" charset="-128"/>
              </a:rPr>
              <a:t>メンバ関数</a:t>
            </a:r>
            <a:endParaRPr lang="en-US" altLang="ja-JP" dirty="0">
              <a:latin typeface="Hiragino Sans W2" panose="020B0300000000000000" pitchFamily="34" charset="-128"/>
              <a:ea typeface="Hiragino Sans W2" panose="020B0300000000000000" pitchFamily="34" charset="-128"/>
            </a:endParaRPr>
          </a:p>
          <a:p>
            <a:pPr>
              <a:lnSpc>
                <a:spcPct val="100000"/>
              </a:lnSpc>
            </a:pPr>
            <a:r>
              <a:rPr lang="en-US" altLang="ja-JP" dirty="0">
                <a:latin typeface="Hiragino Sans W2" panose="020B0300000000000000" pitchFamily="34" charset="-128"/>
                <a:ea typeface="Hiragino Sans W2" panose="020B0300000000000000" pitchFamily="34" charset="-128"/>
              </a:rPr>
              <a:t>C++17</a:t>
            </a:r>
            <a:r>
              <a:rPr lang="ja-JP" altLang="en-US">
                <a:latin typeface="Hiragino Sans W2" panose="020B0300000000000000" pitchFamily="34" charset="-128"/>
                <a:ea typeface="Hiragino Sans W2" panose="020B0300000000000000" pitchFamily="34" charset="-128"/>
              </a:rPr>
              <a:t>からある</a:t>
            </a:r>
            <a:r>
              <a:rPr lang="en-US" altLang="ja-JP" dirty="0" err="1">
                <a:latin typeface="VL Gothic regular" panose="020B0509000000000000" pitchFamily="49" charset="-128"/>
                <a:ea typeface="VL Gothic regular" panose="020B0509000000000000" pitchFamily="49" charset="-128"/>
              </a:rPr>
              <a:t>remove_prefix</a:t>
            </a:r>
            <a:r>
              <a:rPr lang="en-US" altLang="ja-JP" dirty="0">
                <a:latin typeface="VL Gothic regular" panose="020B0509000000000000" pitchFamily="49" charset="-128"/>
                <a:ea typeface="VL Gothic regular" panose="020B0509000000000000" pitchFamily="49" charset="-128"/>
              </a:rPr>
              <a:t>()</a:t>
            </a:r>
            <a:r>
              <a:rPr lang="ja-JP" altLang="en-US">
                <a:latin typeface="Hiragino Sans W2" panose="020B0300000000000000" pitchFamily="34" charset="-128"/>
                <a:ea typeface="Hiragino Sans W2" panose="020B0300000000000000" pitchFamily="34" charset="-128"/>
              </a:rPr>
              <a:t>メンバ関数などを使うと、</a:t>
            </a:r>
            <a:endParaRPr lang="en-US" altLang="ja-JP" dirty="0">
              <a:latin typeface="Hiragino Sans W2" panose="020B0300000000000000" pitchFamily="34" charset="-128"/>
              <a:ea typeface="Hiragino Sans W2" panose="020B0300000000000000" pitchFamily="34" charset="-128"/>
            </a:endParaRPr>
          </a:p>
          <a:p>
            <a:pPr>
              <a:lnSpc>
                <a:spcPct val="100000"/>
              </a:lnSpc>
            </a:pPr>
            <a:r>
              <a:rPr lang="ja-JP" altLang="en-US">
                <a:latin typeface="Hiragino Sans W2" panose="020B0300000000000000" pitchFamily="34" charset="-128"/>
                <a:ea typeface="Hiragino Sans W2" panose="020B0300000000000000" pitchFamily="34" charset="-128"/>
              </a:rPr>
              <a:t>かんたんな文字列解析に便利</a:t>
            </a:r>
            <a:endParaRPr lang="en-US" altLang="ja-JP" dirty="0">
              <a:latin typeface="Hiragino Sans W2" panose="020B0300000000000000" pitchFamily="34" charset="-128"/>
              <a:ea typeface="Hiragino Sans W2" panose="020B0300000000000000" pitchFamily="34" charset="-128"/>
            </a:endParaRPr>
          </a:p>
          <a:p>
            <a:pPr lvl="1">
              <a:lnSpc>
                <a:spcPct val="100000"/>
              </a:lnSpc>
            </a:pPr>
            <a:r>
              <a:rPr lang="ja-JP" altLang="en-US">
                <a:latin typeface="Hiragino Sans W2" panose="020B0300000000000000" pitchFamily="34" charset="-128"/>
                <a:ea typeface="Hiragino Sans W2" panose="020B0300000000000000" pitchFamily="34" charset="-128"/>
              </a:rPr>
              <a:t>検索インタフェースも、もちろんある</a:t>
            </a:r>
            <a:endParaRPr lang="en-US" altLang="ja-JP" dirty="0">
              <a:latin typeface="Hiragino Sans W2" panose="020B0300000000000000" pitchFamily="34" charset="-128"/>
              <a:ea typeface="Hiragino Sans W2" panose="020B0300000000000000" pitchFamily="34" charset="-128"/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F64978A2-9CA5-3141-8979-7033B7924BB2}"/>
              </a:ext>
            </a:extLst>
          </p:cNvPr>
          <p:cNvCxnSpPr>
            <a:cxnSpLocks/>
          </p:cNvCxnSpPr>
          <p:nvPr/>
        </p:nvCxnSpPr>
        <p:spPr>
          <a:xfrm>
            <a:off x="891154" y="1092847"/>
            <a:ext cx="10217113" cy="0"/>
          </a:xfrm>
          <a:prstGeom prst="line">
            <a:avLst/>
          </a:prstGeom>
          <a:ln w="476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98875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246D61-EEEE-944D-8562-42E105859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208"/>
          </a:xfrm>
        </p:spPr>
        <p:txBody>
          <a:bodyPr>
            <a:normAutofit/>
          </a:bodyPr>
          <a:lstStyle/>
          <a:p>
            <a:r>
              <a:rPr kumimoji="1" lang="en-US" altLang="ja-JP" b="1" dirty="0" err="1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string_view</a:t>
            </a:r>
            <a:r>
              <a:rPr kumimoji="1" lang="ja-JP" altLang="en-US" b="1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は文字列解析に便利</a:t>
            </a: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F64978A2-9CA5-3141-8979-7033B7924BB2}"/>
              </a:ext>
            </a:extLst>
          </p:cNvPr>
          <p:cNvCxnSpPr>
            <a:cxnSpLocks/>
          </p:cNvCxnSpPr>
          <p:nvPr/>
        </p:nvCxnSpPr>
        <p:spPr>
          <a:xfrm>
            <a:off x="891154" y="1092847"/>
            <a:ext cx="10217113" cy="0"/>
          </a:xfrm>
          <a:prstGeom prst="line">
            <a:avLst/>
          </a:prstGeom>
          <a:ln w="476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BAD986C-445F-F540-9CC1-BA3149C25983}"/>
              </a:ext>
            </a:extLst>
          </p:cNvPr>
          <p:cNvSpPr/>
          <p:nvPr/>
        </p:nvSpPr>
        <p:spPr>
          <a:xfrm>
            <a:off x="838199" y="1185335"/>
            <a:ext cx="10270067" cy="5561830"/>
          </a:xfrm>
          <a:prstGeom prst="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kumimoji="1" lang="en-US" altLang="ja-JP" sz="2400" dirty="0">
                <a:latin typeface="VL Gothic regular" panose="020B0509000000000000" pitchFamily="49" charset="-128"/>
                <a:ea typeface="VL Gothic regular" panose="020B0509000000000000" pitchFamily="49" charset="-128"/>
              </a:rPr>
              <a:t>// [command][argument] </a:t>
            </a:r>
            <a:r>
              <a:rPr kumimoji="1" lang="ja-JP" altLang="en-US" sz="2400">
                <a:latin typeface="VL Gothic regular" panose="020B0509000000000000" pitchFamily="49" charset="-128"/>
                <a:ea typeface="VL Gothic regular" panose="020B0509000000000000" pitchFamily="49" charset="-128"/>
              </a:rPr>
              <a:t>という構文を解析</a:t>
            </a:r>
            <a:endParaRPr kumimoji="1" lang="en-US" altLang="ja-JP" sz="2400" dirty="0">
              <a:latin typeface="VL Gothic regular" panose="020B0509000000000000" pitchFamily="49" charset="-128"/>
              <a:ea typeface="VL Gothic regular" panose="020B0509000000000000" pitchFamily="49" charset="-128"/>
            </a:endParaRPr>
          </a:p>
          <a:p>
            <a:r>
              <a:rPr kumimoji="1" lang="en-US" altLang="ja-JP" sz="2400" dirty="0">
                <a:latin typeface="VL Gothic regular" panose="020B0509000000000000" pitchFamily="49" charset="-128"/>
                <a:ea typeface="VL Gothic regular" panose="020B0509000000000000" pitchFamily="49" charset="-128"/>
              </a:rPr>
              <a:t>void parse(</a:t>
            </a:r>
            <a:r>
              <a:rPr kumimoji="1" lang="en-US" altLang="ja-JP" sz="2400" dirty="0" err="1">
                <a:latin typeface="VL Gothic regular" panose="020B0509000000000000" pitchFamily="49" charset="-128"/>
                <a:ea typeface="VL Gothic regular" panose="020B0509000000000000" pitchFamily="49" charset="-128"/>
              </a:rPr>
              <a:t>string_view</a:t>
            </a:r>
            <a:r>
              <a:rPr kumimoji="1" lang="en-US" altLang="ja-JP" sz="2400" dirty="0">
                <a:latin typeface="VL Gothic regular" panose="020B0509000000000000" pitchFamily="49" charset="-128"/>
                <a:ea typeface="VL Gothic regular" panose="020B0509000000000000" pitchFamily="49" charset="-128"/>
              </a:rPr>
              <a:t> </a:t>
            </a:r>
            <a:r>
              <a:rPr kumimoji="1" lang="en-US" altLang="ja-JP" sz="2400" dirty="0" err="1">
                <a:latin typeface="VL Gothic regular" panose="020B0509000000000000" pitchFamily="49" charset="-128"/>
                <a:ea typeface="VL Gothic regular" panose="020B0509000000000000" pitchFamily="49" charset="-128"/>
              </a:rPr>
              <a:t>sv</a:t>
            </a:r>
            <a:r>
              <a:rPr kumimoji="1" lang="en-US" altLang="ja-JP" sz="2400" dirty="0">
                <a:latin typeface="VL Gothic regular" panose="020B0509000000000000" pitchFamily="49" charset="-128"/>
                <a:ea typeface="VL Gothic regular" panose="020B0509000000000000" pitchFamily="49" charset="-128"/>
              </a:rPr>
              <a:t>) {</a:t>
            </a:r>
          </a:p>
          <a:p>
            <a:r>
              <a:rPr lang="en-US" altLang="ja-JP" sz="2400" dirty="0">
                <a:latin typeface="VL Gothic regular" panose="020B0509000000000000" pitchFamily="49" charset="-128"/>
                <a:ea typeface="VL Gothic regular" panose="020B0509000000000000" pitchFamily="49" charset="-128"/>
              </a:rPr>
              <a:t>  const char* </a:t>
            </a:r>
            <a:r>
              <a:rPr lang="en-US" altLang="ja-JP" sz="2400" dirty="0" err="1">
                <a:latin typeface="VL Gothic regular" panose="020B0509000000000000" pitchFamily="49" charset="-128"/>
                <a:ea typeface="VL Gothic regular" panose="020B0509000000000000" pitchFamily="49" charset="-128"/>
              </a:rPr>
              <a:t>text_cmd</a:t>
            </a:r>
            <a:r>
              <a:rPr lang="en-US" altLang="ja-JP" sz="2400" dirty="0">
                <a:latin typeface="VL Gothic regular" panose="020B0509000000000000" pitchFamily="49" charset="-128"/>
                <a:ea typeface="VL Gothic regular" panose="020B0509000000000000" pitchFamily="49" charset="-128"/>
              </a:rPr>
              <a:t> = "[text]";</a:t>
            </a:r>
            <a:endParaRPr kumimoji="1" lang="en-US" altLang="ja-JP" sz="2400" dirty="0">
              <a:latin typeface="VL Gothic regular" panose="020B0509000000000000" pitchFamily="49" charset="-128"/>
              <a:ea typeface="VL Gothic regular" panose="020B0509000000000000" pitchFamily="49" charset="-128"/>
            </a:endParaRPr>
          </a:p>
          <a:p>
            <a:r>
              <a:rPr lang="en-US" altLang="ja-JP" sz="2400" dirty="0">
                <a:latin typeface="VL Gothic regular" panose="020B0509000000000000" pitchFamily="49" charset="-128"/>
                <a:ea typeface="VL Gothic regular" panose="020B0509000000000000" pitchFamily="49" charset="-128"/>
              </a:rPr>
              <a:t>  if (</a:t>
            </a:r>
            <a:r>
              <a:rPr lang="en-US" altLang="ja-JP" sz="2400" dirty="0" err="1">
                <a:latin typeface="VL Gothic regular" panose="020B0509000000000000" pitchFamily="49" charset="-128"/>
                <a:ea typeface="VL Gothic regular" panose="020B0509000000000000" pitchFamily="49" charset="-128"/>
              </a:rPr>
              <a:t>sv.</a:t>
            </a:r>
            <a:r>
              <a:rPr lang="en-US" altLang="ja-JP" sz="2400" dirty="0" err="1">
                <a:solidFill>
                  <a:srgbClr val="C00000"/>
                </a:solidFill>
                <a:latin typeface="VL Gothic regular" panose="020B0509000000000000" pitchFamily="49" charset="-128"/>
                <a:ea typeface="VL Gothic regular" panose="020B0509000000000000" pitchFamily="49" charset="-128"/>
              </a:rPr>
              <a:t>starts_with</a:t>
            </a:r>
            <a:r>
              <a:rPr lang="en-US" altLang="ja-JP" sz="2400" dirty="0">
                <a:latin typeface="VL Gothic regular" panose="020B0509000000000000" pitchFamily="49" charset="-128"/>
                <a:ea typeface="VL Gothic regular" panose="020B0509000000000000" pitchFamily="49" charset="-128"/>
              </a:rPr>
              <a:t>(</a:t>
            </a:r>
            <a:r>
              <a:rPr lang="en-US" altLang="ja-JP" sz="2400" dirty="0" err="1">
                <a:latin typeface="VL Gothic regular" panose="020B0509000000000000" pitchFamily="49" charset="-128"/>
                <a:ea typeface="VL Gothic regular" panose="020B0509000000000000" pitchFamily="49" charset="-128"/>
              </a:rPr>
              <a:t>text_cmd</a:t>
            </a:r>
            <a:r>
              <a:rPr lang="en-US" altLang="ja-JP" sz="2400" dirty="0">
                <a:latin typeface="VL Gothic regular" panose="020B0509000000000000" pitchFamily="49" charset="-128"/>
                <a:ea typeface="VL Gothic regular" panose="020B0509000000000000" pitchFamily="49" charset="-128"/>
              </a:rPr>
              <a:t>)) { // </a:t>
            </a:r>
            <a:r>
              <a:rPr lang="ja-JP" altLang="en-US" sz="2400">
                <a:latin typeface="VL Gothic regular" panose="020B0509000000000000" pitchFamily="49" charset="-128"/>
                <a:ea typeface="VL Gothic regular" panose="020B0509000000000000" pitchFamily="49" charset="-128"/>
              </a:rPr>
              <a:t>先頭にあるコマンドを判定</a:t>
            </a:r>
            <a:endParaRPr lang="en-US" altLang="ja-JP" sz="2400" dirty="0">
              <a:latin typeface="VL Gothic regular" panose="020B0509000000000000" pitchFamily="49" charset="-128"/>
              <a:ea typeface="VL Gothic regular" panose="020B0509000000000000" pitchFamily="49" charset="-128"/>
            </a:endParaRPr>
          </a:p>
          <a:p>
            <a:r>
              <a:rPr lang="en-US" altLang="ja-JP" sz="2400" dirty="0">
                <a:latin typeface="VL Gothic regular" panose="020B0509000000000000" pitchFamily="49" charset="-128"/>
                <a:ea typeface="VL Gothic regular" panose="020B0509000000000000" pitchFamily="49" charset="-128"/>
              </a:rPr>
              <a:t>    // </a:t>
            </a:r>
            <a:r>
              <a:rPr lang="ja-JP" altLang="en-US" sz="2400">
                <a:latin typeface="VL Gothic regular" panose="020B0509000000000000" pitchFamily="49" charset="-128"/>
                <a:ea typeface="VL Gothic regular" panose="020B0509000000000000" pitchFamily="49" charset="-128"/>
              </a:rPr>
              <a:t>処理済みのコマンド部分を削除</a:t>
            </a:r>
            <a:r>
              <a:rPr lang="en-US" altLang="ja-JP" sz="2400" dirty="0">
                <a:latin typeface="VL Gothic regular" panose="020B0509000000000000" pitchFamily="49" charset="-128"/>
                <a:ea typeface="VL Gothic regular" panose="020B0509000000000000" pitchFamily="49" charset="-128"/>
              </a:rPr>
              <a:t> (</a:t>
            </a:r>
            <a:r>
              <a:rPr lang="ja-JP" altLang="en-US" sz="2400">
                <a:latin typeface="VL Gothic regular" panose="020B0509000000000000" pitchFamily="49" charset="-128"/>
                <a:ea typeface="VL Gothic regular" panose="020B0509000000000000" pitchFamily="49" charset="-128"/>
              </a:rPr>
              <a:t>参照範囲をうしろにずらす</a:t>
            </a:r>
            <a:r>
              <a:rPr lang="en-US" altLang="ja-JP" sz="2400" dirty="0">
                <a:latin typeface="VL Gothic regular" panose="020B0509000000000000" pitchFamily="49" charset="-128"/>
                <a:ea typeface="VL Gothic regular" panose="020B0509000000000000" pitchFamily="49" charset="-128"/>
              </a:rPr>
              <a:t>)</a:t>
            </a:r>
          </a:p>
          <a:p>
            <a:r>
              <a:rPr lang="en-US" altLang="ja-JP" sz="2400" dirty="0">
                <a:latin typeface="VL Gothic regular" panose="020B0509000000000000" pitchFamily="49" charset="-128"/>
                <a:ea typeface="VL Gothic regular" panose="020B0509000000000000" pitchFamily="49" charset="-128"/>
              </a:rPr>
              <a:t>    </a:t>
            </a:r>
            <a:r>
              <a:rPr lang="en-US" altLang="ja-JP" sz="2400" dirty="0" err="1">
                <a:latin typeface="VL Gothic regular" panose="020B0509000000000000" pitchFamily="49" charset="-128"/>
                <a:ea typeface="VL Gothic regular" panose="020B0509000000000000" pitchFamily="49" charset="-128"/>
              </a:rPr>
              <a:t>sv.</a:t>
            </a:r>
            <a:r>
              <a:rPr lang="en-US" altLang="ja-JP" sz="2400" dirty="0" err="1">
                <a:solidFill>
                  <a:srgbClr val="C00000"/>
                </a:solidFill>
                <a:latin typeface="VL Gothic regular" panose="020B0509000000000000" pitchFamily="49" charset="-128"/>
                <a:ea typeface="VL Gothic regular" panose="020B0509000000000000" pitchFamily="49" charset="-128"/>
              </a:rPr>
              <a:t>remove_prefix</a:t>
            </a:r>
            <a:r>
              <a:rPr lang="en-US" altLang="ja-JP" sz="2400" dirty="0">
                <a:latin typeface="VL Gothic regular" panose="020B0509000000000000" pitchFamily="49" charset="-128"/>
                <a:ea typeface="VL Gothic regular" panose="020B0509000000000000" pitchFamily="49" charset="-128"/>
              </a:rPr>
              <a:t>(</a:t>
            </a:r>
            <a:r>
              <a:rPr lang="en-US" altLang="ja-JP" sz="2400" dirty="0" err="1">
                <a:latin typeface="VL Gothic regular" panose="020B0509000000000000" pitchFamily="49" charset="-128"/>
                <a:ea typeface="VL Gothic regular" panose="020B0509000000000000" pitchFamily="49" charset="-128"/>
              </a:rPr>
              <a:t>string_view</a:t>
            </a:r>
            <a:r>
              <a:rPr lang="en-US" altLang="ja-JP" sz="2400" dirty="0">
                <a:latin typeface="VL Gothic regular" panose="020B0509000000000000" pitchFamily="49" charset="-128"/>
                <a:ea typeface="VL Gothic regular" panose="020B0509000000000000" pitchFamily="49" charset="-128"/>
              </a:rPr>
              <a:t>{</a:t>
            </a:r>
            <a:r>
              <a:rPr lang="en-US" altLang="ja-JP" sz="2400" dirty="0" err="1">
                <a:latin typeface="VL Gothic regular" panose="020B0509000000000000" pitchFamily="49" charset="-128"/>
                <a:ea typeface="VL Gothic regular" panose="020B0509000000000000" pitchFamily="49" charset="-128"/>
              </a:rPr>
              <a:t>text_cmd</a:t>
            </a:r>
            <a:r>
              <a:rPr lang="en-US" altLang="ja-JP" sz="2400" dirty="0">
                <a:latin typeface="VL Gothic regular" panose="020B0509000000000000" pitchFamily="49" charset="-128"/>
                <a:ea typeface="VL Gothic regular" panose="020B0509000000000000" pitchFamily="49" charset="-128"/>
              </a:rPr>
              <a:t>}.length());</a:t>
            </a:r>
          </a:p>
          <a:p>
            <a:endParaRPr lang="en-US" altLang="ja-JP" sz="2400" dirty="0">
              <a:latin typeface="VL Gothic regular" panose="020B0509000000000000" pitchFamily="49" charset="-128"/>
              <a:ea typeface="VL Gothic regular" panose="020B0509000000000000" pitchFamily="49" charset="-128"/>
            </a:endParaRPr>
          </a:p>
          <a:p>
            <a:r>
              <a:rPr lang="en-US" altLang="ja-JP" sz="2400" dirty="0">
                <a:latin typeface="VL Gothic regular" panose="020B0509000000000000" pitchFamily="49" charset="-128"/>
                <a:ea typeface="VL Gothic regular" panose="020B0509000000000000" pitchFamily="49" charset="-128"/>
              </a:rPr>
              <a:t>    // </a:t>
            </a:r>
            <a:r>
              <a:rPr lang="ja-JP" altLang="en-US" sz="2400">
                <a:latin typeface="VL Gothic regular" panose="020B0509000000000000" pitchFamily="49" charset="-128"/>
                <a:ea typeface="VL Gothic regular" panose="020B0509000000000000" pitchFamily="49" charset="-128"/>
              </a:rPr>
              <a:t>カッコ</a:t>
            </a:r>
            <a:r>
              <a:rPr lang="en-US" altLang="ja-JP" sz="2400" dirty="0">
                <a:latin typeface="VL Gothic regular" panose="020B0509000000000000" pitchFamily="49" charset="-128"/>
                <a:ea typeface="VL Gothic regular" panose="020B0509000000000000" pitchFamily="49" charset="-128"/>
              </a:rPr>
              <a:t> [ ] </a:t>
            </a:r>
            <a:r>
              <a:rPr lang="ja-JP" altLang="en-US" sz="2400">
                <a:latin typeface="VL Gothic regular" panose="020B0509000000000000" pitchFamily="49" charset="-128"/>
                <a:ea typeface="VL Gothic regular" panose="020B0509000000000000" pitchFamily="49" charset="-128"/>
              </a:rPr>
              <a:t>を外す</a:t>
            </a:r>
            <a:endParaRPr lang="en-US" altLang="ja-JP" sz="2400" dirty="0">
              <a:latin typeface="VL Gothic regular" panose="020B0509000000000000" pitchFamily="49" charset="-128"/>
              <a:ea typeface="VL Gothic regular" panose="020B0509000000000000" pitchFamily="49" charset="-128"/>
            </a:endParaRPr>
          </a:p>
          <a:p>
            <a:r>
              <a:rPr lang="en-US" altLang="ja-JP" sz="2400" dirty="0">
                <a:latin typeface="VL Gothic regular" panose="020B0509000000000000" pitchFamily="49" charset="-128"/>
                <a:ea typeface="VL Gothic regular" panose="020B0509000000000000" pitchFamily="49" charset="-128"/>
              </a:rPr>
              <a:t>    </a:t>
            </a:r>
            <a:r>
              <a:rPr lang="en-US" altLang="ja-JP" sz="2400" dirty="0" err="1">
                <a:latin typeface="VL Gothic regular" panose="020B0509000000000000" pitchFamily="49" charset="-128"/>
                <a:ea typeface="VL Gothic regular" panose="020B0509000000000000" pitchFamily="49" charset="-128"/>
              </a:rPr>
              <a:t>sv.</a:t>
            </a:r>
            <a:r>
              <a:rPr lang="en-US" altLang="ja-JP" sz="2400" dirty="0" err="1">
                <a:solidFill>
                  <a:srgbClr val="C00000"/>
                </a:solidFill>
                <a:latin typeface="VL Gothic regular" panose="020B0509000000000000" pitchFamily="49" charset="-128"/>
                <a:ea typeface="VL Gothic regular" panose="020B0509000000000000" pitchFamily="49" charset="-128"/>
              </a:rPr>
              <a:t>remove_prefix</a:t>
            </a:r>
            <a:r>
              <a:rPr lang="en-US" altLang="ja-JP" sz="2400" dirty="0">
                <a:latin typeface="VL Gothic regular" panose="020B0509000000000000" pitchFamily="49" charset="-128"/>
                <a:ea typeface="VL Gothic regular" panose="020B0509000000000000" pitchFamily="49" charset="-128"/>
              </a:rPr>
              <a:t>(1); </a:t>
            </a:r>
            <a:r>
              <a:rPr lang="en-US" altLang="ja-JP" sz="2400" dirty="0" err="1">
                <a:latin typeface="VL Gothic regular" panose="020B0509000000000000" pitchFamily="49" charset="-128"/>
                <a:ea typeface="VL Gothic regular" panose="020B0509000000000000" pitchFamily="49" charset="-128"/>
              </a:rPr>
              <a:t>sv.</a:t>
            </a:r>
            <a:r>
              <a:rPr lang="en-US" altLang="ja-JP" sz="2400" dirty="0" err="1">
                <a:solidFill>
                  <a:srgbClr val="C00000"/>
                </a:solidFill>
                <a:latin typeface="VL Gothic regular" panose="020B0509000000000000" pitchFamily="49" charset="-128"/>
                <a:ea typeface="VL Gothic regular" panose="020B0509000000000000" pitchFamily="49" charset="-128"/>
              </a:rPr>
              <a:t>remove_suffix</a:t>
            </a:r>
            <a:r>
              <a:rPr lang="en-US" altLang="ja-JP" sz="2400" dirty="0">
                <a:latin typeface="VL Gothic regular" panose="020B0509000000000000" pitchFamily="49" charset="-128"/>
                <a:ea typeface="VL Gothic regular" panose="020B0509000000000000" pitchFamily="49" charset="-128"/>
              </a:rPr>
              <a:t>(1);</a:t>
            </a:r>
          </a:p>
          <a:p>
            <a:r>
              <a:rPr lang="en-US" altLang="ja-JP" sz="2400" dirty="0">
                <a:latin typeface="VL Gothic regular" panose="020B0509000000000000" pitchFamily="49" charset="-128"/>
                <a:ea typeface="VL Gothic regular" panose="020B0509000000000000" pitchFamily="49" charset="-128"/>
              </a:rPr>
              <a:t>    </a:t>
            </a:r>
            <a:r>
              <a:rPr lang="en-US" altLang="ja-JP" sz="2400" dirty="0" err="1">
                <a:latin typeface="VL Gothic regular" panose="020B0509000000000000" pitchFamily="49" charset="-128"/>
                <a:ea typeface="VL Gothic regular" panose="020B0509000000000000" pitchFamily="49" charset="-128"/>
              </a:rPr>
              <a:t>string_view</a:t>
            </a:r>
            <a:r>
              <a:rPr lang="en-US" altLang="ja-JP" sz="2400" dirty="0">
                <a:latin typeface="VL Gothic regular" panose="020B0509000000000000" pitchFamily="49" charset="-128"/>
                <a:ea typeface="VL Gothic regular" panose="020B0509000000000000" pitchFamily="49" charset="-128"/>
              </a:rPr>
              <a:t> </a:t>
            </a:r>
            <a:r>
              <a:rPr lang="en-US" altLang="ja-JP" sz="2400" dirty="0" err="1">
                <a:latin typeface="VL Gothic regular" panose="020B0509000000000000" pitchFamily="49" charset="-128"/>
                <a:ea typeface="VL Gothic regular" panose="020B0509000000000000" pitchFamily="49" charset="-128"/>
              </a:rPr>
              <a:t>arg</a:t>
            </a:r>
            <a:r>
              <a:rPr lang="en-US" altLang="ja-JP" sz="2400" dirty="0">
                <a:latin typeface="VL Gothic regular" panose="020B0509000000000000" pitchFamily="49" charset="-128"/>
                <a:ea typeface="VL Gothic regular" panose="020B0509000000000000" pitchFamily="49" charset="-128"/>
              </a:rPr>
              <a:t> = </a:t>
            </a:r>
            <a:r>
              <a:rPr lang="en-US" altLang="ja-JP" sz="2400" dirty="0" err="1">
                <a:latin typeface="VL Gothic regular" panose="020B0509000000000000" pitchFamily="49" charset="-128"/>
                <a:ea typeface="VL Gothic regular" panose="020B0509000000000000" pitchFamily="49" charset="-128"/>
              </a:rPr>
              <a:t>sv</a:t>
            </a:r>
            <a:r>
              <a:rPr lang="en-US" altLang="ja-JP" sz="2400" dirty="0">
                <a:latin typeface="VL Gothic regular" panose="020B0509000000000000" pitchFamily="49" charset="-128"/>
                <a:ea typeface="VL Gothic regular" panose="020B0509000000000000" pitchFamily="49" charset="-128"/>
              </a:rPr>
              <a:t>;</a:t>
            </a:r>
          </a:p>
          <a:p>
            <a:r>
              <a:rPr kumimoji="1" lang="en-US" altLang="ja-JP" sz="2400" dirty="0">
                <a:latin typeface="VL Gothic regular" panose="020B0509000000000000" pitchFamily="49" charset="-128"/>
                <a:ea typeface="VL Gothic regular" panose="020B0509000000000000" pitchFamily="49" charset="-128"/>
              </a:rPr>
              <a:t>  }</a:t>
            </a:r>
          </a:p>
          <a:p>
            <a:r>
              <a:rPr lang="en-US" altLang="ja-JP" sz="2400" dirty="0">
                <a:latin typeface="VL Gothic regular" panose="020B0509000000000000" pitchFamily="49" charset="-128"/>
                <a:ea typeface="VL Gothic regular" panose="020B0509000000000000" pitchFamily="49" charset="-128"/>
              </a:rPr>
              <a:t>  …</a:t>
            </a:r>
            <a:endParaRPr kumimoji="1" lang="en-US" altLang="ja-JP" sz="2400" dirty="0">
              <a:latin typeface="VL Gothic regular" panose="020B0509000000000000" pitchFamily="49" charset="-128"/>
              <a:ea typeface="VL Gothic regular" panose="020B0509000000000000" pitchFamily="49" charset="-128"/>
            </a:endParaRPr>
          </a:p>
          <a:p>
            <a:r>
              <a:rPr lang="en-US" altLang="ja-JP" sz="2400" dirty="0">
                <a:latin typeface="VL Gothic regular" panose="020B0509000000000000" pitchFamily="49" charset="-128"/>
                <a:ea typeface="VL Gothic regular" panose="020B0509000000000000" pitchFamily="49" charset="-128"/>
              </a:rPr>
              <a:t>}</a:t>
            </a:r>
            <a:endParaRPr kumimoji="1" lang="en-US" altLang="ja-JP" sz="2400" dirty="0">
              <a:latin typeface="VL Gothic regular" panose="020B0509000000000000" pitchFamily="49" charset="-128"/>
              <a:ea typeface="VL Gothic regular" panose="020B0509000000000000" pitchFamily="49" charset="-128"/>
            </a:endParaRPr>
          </a:p>
          <a:p>
            <a:r>
              <a:rPr lang="en-US" altLang="ja-JP" sz="2400" dirty="0">
                <a:latin typeface="VL Gothic regular" panose="020B0509000000000000" pitchFamily="49" charset="-128"/>
                <a:ea typeface="VL Gothic regular" panose="020B0509000000000000" pitchFamily="49" charset="-128"/>
              </a:rPr>
              <a:t>parse("[text][Hello!]");</a:t>
            </a:r>
          </a:p>
          <a:p>
            <a:r>
              <a:rPr kumimoji="1" lang="en-US" altLang="ja-JP" sz="2400" dirty="0">
                <a:latin typeface="VL Gothic regular" panose="020B0509000000000000" pitchFamily="49" charset="-128"/>
                <a:ea typeface="VL Gothic regular" panose="020B0509000000000000" pitchFamily="49" charset="-128"/>
              </a:rPr>
              <a:t>p</a:t>
            </a:r>
            <a:r>
              <a:rPr lang="en-US" altLang="ja-JP" sz="2400" dirty="0">
                <a:latin typeface="VL Gothic regular" panose="020B0509000000000000" pitchFamily="49" charset="-128"/>
                <a:ea typeface="VL Gothic regular" panose="020B0509000000000000" pitchFamily="49" charset="-128"/>
              </a:rPr>
              <a:t>arse("[</a:t>
            </a:r>
            <a:r>
              <a:rPr lang="en-US" altLang="ja-JP" sz="2400" dirty="0" err="1">
                <a:latin typeface="VL Gothic regular" panose="020B0509000000000000" pitchFamily="49" charset="-128"/>
                <a:ea typeface="VL Gothic regular" panose="020B0509000000000000" pitchFamily="49" charset="-128"/>
              </a:rPr>
              <a:t>change_scene</a:t>
            </a:r>
            <a:r>
              <a:rPr lang="en-US" altLang="ja-JP" sz="2400" dirty="0">
                <a:latin typeface="VL Gothic regular" panose="020B0509000000000000" pitchFamily="49" charset="-128"/>
                <a:ea typeface="VL Gothic regular" panose="020B0509000000000000" pitchFamily="49" charset="-128"/>
              </a:rPr>
              <a:t>][title]");</a:t>
            </a:r>
            <a:endParaRPr kumimoji="1" lang="en-US" altLang="ja-JP" sz="2400" dirty="0">
              <a:latin typeface="VL Gothic regular" panose="020B0509000000000000" pitchFamily="49" charset="-128"/>
              <a:ea typeface="VL Gothic regular" panose="020B0509000000000000" pitchFamily="49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684557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E246D61-EEEE-944D-8562-42E105859B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0208"/>
          </a:xfrm>
        </p:spPr>
        <p:txBody>
          <a:bodyPr>
            <a:normAutofit/>
          </a:bodyPr>
          <a:lstStyle/>
          <a:p>
            <a:r>
              <a:rPr kumimoji="1" lang="ja-JP" altLang="en-US" b="1">
                <a:solidFill>
                  <a:srgbClr val="C00000"/>
                </a:solidFill>
                <a:latin typeface="Hiragino Maru Gothic ProN W4" panose="020F0400000000000000" pitchFamily="34" charset="-128"/>
                <a:ea typeface="Hiragino Maru Gothic ProN W4" panose="020F0400000000000000" pitchFamily="34" charset="-128"/>
              </a:rPr>
              <a:t>まとめ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D7157EB-7EF2-F44E-958C-F991E0C4E8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19200"/>
            <a:ext cx="10515600" cy="4991629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US" altLang="ja-JP" dirty="0" err="1">
                <a:latin typeface="VL Gothic regular" panose="020B0509000000000000" pitchFamily="49" charset="-128"/>
                <a:ea typeface="VL Gothic regular" panose="020B0509000000000000" pitchFamily="49" charset="-128"/>
              </a:rPr>
              <a:t>string_view</a:t>
            </a:r>
            <a:r>
              <a:rPr lang="ja-JP" altLang="en-US">
                <a:latin typeface="Hiragino Sans W2" panose="020B0300000000000000" pitchFamily="34" charset="-128"/>
                <a:ea typeface="Hiragino Sans W2" panose="020B0300000000000000" pitchFamily="34" charset="-128"/>
              </a:rPr>
              <a:t>は文字列解析に便利！</a:t>
            </a:r>
            <a:endParaRPr lang="en-US" altLang="ja-JP" dirty="0">
              <a:latin typeface="Hiragino Sans W2" panose="020B0300000000000000" pitchFamily="34" charset="-128"/>
              <a:ea typeface="Hiragino Sans W2" panose="020B0300000000000000" pitchFamily="34" charset="-128"/>
            </a:endParaRPr>
          </a:p>
          <a:p>
            <a:pPr>
              <a:lnSpc>
                <a:spcPct val="100000"/>
              </a:lnSpc>
            </a:pPr>
            <a:r>
              <a:rPr lang="ja-JP" altLang="en-US">
                <a:latin typeface="Hiragino Sans W2" panose="020B0300000000000000" pitchFamily="34" charset="-128"/>
                <a:ea typeface="Hiragino Sans W2" panose="020B0300000000000000" pitchFamily="34" charset="-128"/>
              </a:rPr>
              <a:t>こういう解析は、</a:t>
            </a:r>
            <a:r>
              <a:rPr lang="en-US" altLang="ja-JP" dirty="0">
                <a:latin typeface="Hiragino Sans W2" panose="020B0300000000000000" pitchFamily="34" charset="-128"/>
                <a:ea typeface="Hiragino Sans W2" panose="020B0300000000000000" pitchFamily="34" charset="-128"/>
              </a:rPr>
              <a:t>string</a:t>
            </a:r>
            <a:r>
              <a:rPr lang="ja-JP" altLang="en-US">
                <a:latin typeface="Hiragino Sans W2" panose="020B0300000000000000" pitchFamily="34" charset="-128"/>
                <a:ea typeface="Hiragino Sans W2" panose="020B0300000000000000" pitchFamily="34" charset="-128"/>
              </a:rPr>
              <a:t>だと部分文字列のためのメモリ確保コストがかかったり、イテレータだと操作がめんどうだったりで、たいへんだった</a:t>
            </a:r>
            <a:endParaRPr lang="en-US" altLang="ja-JP" dirty="0">
              <a:latin typeface="Hiragino Sans W2" panose="020B0300000000000000" pitchFamily="34" charset="-128"/>
              <a:ea typeface="Hiragino Sans W2" panose="020B0300000000000000" pitchFamily="34" charset="-128"/>
            </a:endParaRPr>
          </a:p>
          <a:p>
            <a:pPr>
              <a:lnSpc>
                <a:spcPct val="100000"/>
              </a:lnSpc>
            </a:pPr>
            <a:r>
              <a:rPr lang="ja-JP" altLang="en-US">
                <a:latin typeface="Hiragino Sans W2" panose="020B0300000000000000" pitchFamily="34" charset="-128"/>
                <a:ea typeface="Hiragino Sans W2" panose="020B0300000000000000" pitchFamily="34" charset="-128"/>
              </a:rPr>
              <a:t>複雑な構文を解析すると単純にいかないのは変わらない</a:t>
            </a:r>
            <a:endParaRPr lang="en-US" altLang="ja-JP" dirty="0">
              <a:latin typeface="Hiragino Sans W2" panose="020B0300000000000000" pitchFamily="34" charset="-128"/>
              <a:ea typeface="Hiragino Sans W2" panose="020B0300000000000000" pitchFamily="34" charset="-128"/>
            </a:endParaRPr>
          </a:p>
          <a:p>
            <a:pPr>
              <a:lnSpc>
                <a:spcPct val="100000"/>
              </a:lnSpc>
            </a:pPr>
            <a:r>
              <a:rPr lang="ja-JP" altLang="en-US">
                <a:latin typeface="Hiragino Sans W2" panose="020B0300000000000000" pitchFamily="34" charset="-128"/>
                <a:ea typeface="Hiragino Sans W2" panose="020B0300000000000000" pitchFamily="34" charset="-128"/>
              </a:rPr>
              <a:t>自分たちで設計する単純な</a:t>
            </a:r>
            <a:r>
              <a:rPr lang="en-US" altLang="ja-JP" dirty="0">
                <a:latin typeface="Hiragino Sans W2" panose="020B0300000000000000" pitchFamily="34" charset="-128"/>
                <a:ea typeface="Hiragino Sans W2" panose="020B0300000000000000" pitchFamily="34" charset="-128"/>
              </a:rPr>
              <a:t>DSL (</a:t>
            </a:r>
            <a:r>
              <a:rPr lang="ja-JP" altLang="en-US">
                <a:latin typeface="Hiragino Sans W2" panose="020B0300000000000000" pitchFamily="34" charset="-128"/>
                <a:ea typeface="Hiragino Sans W2" panose="020B0300000000000000" pitchFamily="34" charset="-128"/>
              </a:rPr>
              <a:t>ドメイン特化言語</a:t>
            </a:r>
            <a:r>
              <a:rPr lang="en-US" altLang="ja-JP" dirty="0">
                <a:latin typeface="Hiragino Sans W2" panose="020B0300000000000000" pitchFamily="34" charset="-128"/>
                <a:ea typeface="Hiragino Sans W2" panose="020B0300000000000000" pitchFamily="34" charset="-128"/>
              </a:rPr>
              <a:t>) </a:t>
            </a:r>
            <a:r>
              <a:rPr lang="ja-JP" altLang="en-US">
                <a:latin typeface="Hiragino Sans W2" panose="020B0300000000000000" pitchFamily="34" charset="-128"/>
                <a:ea typeface="Hiragino Sans W2" panose="020B0300000000000000" pitchFamily="34" charset="-128"/>
              </a:rPr>
              <a:t>を解析するなら、</a:t>
            </a:r>
            <a:r>
              <a:rPr lang="en-US" altLang="ja-JP" dirty="0" err="1">
                <a:latin typeface="VL Gothic regular" panose="020B0509000000000000" pitchFamily="49" charset="-128"/>
                <a:ea typeface="VL Gothic regular" panose="020B0509000000000000" pitchFamily="49" charset="-128"/>
              </a:rPr>
              <a:t>string_view</a:t>
            </a:r>
            <a:r>
              <a:rPr lang="ja-JP" altLang="en-US">
                <a:latin typeface="Hiragino Sans W2" panose="020B0300000000000000" pitchFamily="34" charset="-128"/>
                <a:ea typeface="Hiragino Sans W2" panose="020B0300000000000000" pitchFamily="34" charset="-128"/>
              </a:rPr>
              <a:t>を使うことでお手軽に解析できる！</a:t>
            </a:r>
            <a:endParaRPr lang="en-US" altLang="ja-JP" dirty="0">
              <a:latin typeface="Hiragino Sans W2" panose="020B0300000000000000" pitchFamily="34" charset="-128"/>
              <a:ea typeface="Hiragino Sans W2" panose="020B0300000000000000" pitchFamily="34" charset="-128"/>
            </a:endParaRPr>
          </a:p>
          <a:p>
            <a:pPr lvl="1">
              <a:lnSpc>
                <a:spcPct val="100000"/>
              </a:lnSpc>
            </a:pPr>
            <a:r>
              <a:rPr lang="en-US" altLang="ja-JP" dirty="0">
                <a:latin typeface="VL Gothic regular" panose="020B0509000000000000" pitchFamily="49" charset="-128"/>
                <a:ea typeface="VL Gothic regular" panose="020B0509000000000000" pitchFamily="49" charset="-128"/>
              </a:rPr>
              <a:t>split</a:t>
            </a:r>
            <a:r>
              <a:rPr lang="ja-JP" altLang="en-US">
                <a:latin typeface="Hiragino Sans W2" panose="020B0300000000000000" pitchFamily="34" charset="-128"/>
                <a:ea typeface="Hiragino Sans W2" panose="020B0300000000000000" pitchFamily="34" charset="-128"/>
              </a:rPr>
              <a:t>で済むなら、そっちの方がさらに簡単</a:t>
            </a:r>
            <a:endParaRPr lang="en-US" altLang="ja-JP" dirty="0">
              <a:latin typeface="Hiragino Sans W2" panose="020B0300000000000000" pitchFamily="34" charset="-128"/>
              <a:ea typeface="Hiragino Sans W2" panose="020B0300000000000000" pitchFamily="34" charset="-128"/>
            </a:endParaRPr>
          </a:p>
        </p:txBody>
      </p:sp>
      <p:cxnSp>
        <p:nvCxnSpPr>
          <p:cNvPr id="4" name="直線コネクタ 3">
            <a:extLst>
              <a:ext uri="{FF2B5EF4-FFF2-40B4-BE49-F238E27FC236}">
                <a16:creationId xmlns:a16="http://schemas.microsoft.com/office/drawing/2014/main" id="{F64978A2-9CA5-3141-8979-7033B7924BB2}"/>
              </a:ext>
            </a:extLst>
          </p:cNvPr>
          <p:cNvCxnSpPr>
            <a:cxnSpLocks/>
          </p:cNvCxnSpPr>
          <p:nvPr/>
        </p:nvCxnSpPr>
        <p:spPr>
          <a:xfrm>
            <a:off x="891154" y="1092847"/>
            <a:ext cx="10217113" cy="0"/>
          </a:xfrm>
          <a:prstGeom prst="line">
            <a:avLst/>
          </a:prstGeom>
          <a:ln w="47625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34779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6231</TotalTime>
  <Words>586</Words>
  <Application>Microsoft Macintosh PowerPoint</Application>
  <PresentationFormat>ワイド画面</PresentationFormat>
  <Paragraphs>70</Paragraphs>
  <Slides>8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5" baseType="lpstr">
      <vt:lpstr>Hiragino Maru Gothic ProN W4</vt:lpstr>
      <vt:lpstr>Hiragino Sans W2</vt:lpstr>
      <vt:lpstr>VL Gothic regular</vt:lpstr>
      <vt:lpstr>游ゴシック</vt:lpstr>
      <vt:lpstr>游ゴシック Light</vt:lpstr>
      <vt:lpstr>Arial</vt:lpstr>
      <vt:lpstr>Office テーマ</vt:lpstr>
      <vt:lpstr>std::string_viewを使用した 文字列解析</vt:lpstr>
      <vt:lpstr>std::string_view</vt:lpstr>
      <vt:lpstr>string_viewの特徴</vt:lpstr>
      <vt:lpstr>string_viewの基本的な使い道1 string, const char*を受け取るインタフェースの統一</vt:lpstr>
      <vt:lpstr>string_viewの基本的な使い道2 const string&amp;, const char*を返すインタフェースの統一</vt:lpstr>
      <vt:lpstr>string_viewは文字列解析に便利</vt:lpstr>
      <vt:lpstr>string_viewは文字列解析に便利</vt:lpstr>
      <vt:lpstr>まとめ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C++20の概要</dc:title>
  <dc:creator>Akira Takahashi</dc:creator>
  <cp:lastModifiedBy>Akira Takahashi</cp:lastModifiedBy>
  <cp:revision>95</cp:revision>
  <cp:lastPrinted>2019-04-17T14:19:56Z</cp:lastPrinted>
  <dcterms:created xsi:type="dcterms:W3CDTF">2019-03-28T06:39:41Z</dcterms:created>
  <dcterms:modified xsi:type="dcterms:W3CDTF">2019-10-09T09:33:53Z</dcterms:modified>
</cp:coreProperties>
</file>