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03" r:id="rId3"/>
    <p:sldId id="283" r:id="rId4"/>
    <p:sldId id="285" r:id="rId5"/>
    <p:sldId id="295" r:id="rId6"/>
    <p:sldId id="296" r:id="rId7"/>
    <p:sldId id="297" r:id="rId8"/>
    <p:sldId id="298" r:id="rId9"/>
    <p:sldId id="300" r:id="rId10"/>
    <p:sldId id="299" r:id="rId11"/>
    <p:sldId id="301" r:id="rId12"/>
    <p:sldId id="302" r:id="rId13"/>
    <p:sldId id="294" r:id="rId14"/>
    <p:sldId id="30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69"/>
    <p:restoredTop sz="86412"/>
  </p:normalViewPr>
  <p:slideViewPr>
    <p:cSldViewPr snapToGrid="0" snapToObjects="1">
      <p:cViewPr varScale="1">
        <p:scale>
          <a:sx n="93" d="100"/>
          <a:sy n="93" d="100"/>
        </p:scale>
        <p:origin x="224" y="2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7" d="100"/>
          <a:sy n="67" d="100"/>
        </p:scale>
        <p:origin x="331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55A86-92A3-3D4C-9C1C-1F87FEDD3E64}" type="datetimeFigureOut">
              <a:rPr kumimoji="1" lang="ja-JP" altLang="en-US" smtClean="0"/>
              <a:t>2023/12/6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26CBA-9034-6742-8962-2E2CBD8290DB}" type="slidenum">
              <a:rPr kumimoji="1" lang="ja-JP" altLang="en-US" smtClean="0"/>
              <a:t>‹#›</a:t>
            </a:fld>
            <a:endParaRPr kumimoji="1" lang="ja-JP" altLang="en-US"/>
          </a:p>
        </p:txBody>
      </p:sp>
    </p:spTree>
    <p:extLst>
      <p:ext uri="{BB962C8B-B14F-4D97-AF65-F5344CB8AC3E}">
        <p14:creationId xmlns:p14="http://schemas.microsoft.com/office/powerpoint/2010/main" val="15875955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2026CBA-9034-6742-8962-2E2CBD8290DB}" type="slidenum">
              <a:rPr kumimoji="1" lang="ja-JP" altLang="en-US" smtClean="0"/>
              <a:t>1</a:t>
            </a:fld>
            <a:endParaRPr kumimoji="1" lang="ja-JP" altLang="en-US"/>
          </a:p>
        </p:txBody>
      </p:sp>
    </p:spTree>
    <p:extLst>
      <p:ext uri="{BB962C8B-B14F-4D97-AF65-F5344CB8AC3E}">
        <p14:creationId xmlns:p14="http://schemas.microsoft.com/office/powerpoint/2010/main" val="326913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71D9C-36E0-1343-821C-C0D6432ED76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1AF08A0-BE16-2F4D-8EDF-9DF795264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4C72276-E988-244C-BFE3-99B83BF6E38A}"/>
              </a:ext>
            </a:extLst>
          </p:cNvPr>
          <p:cNvSpPr>
            <a:spLocks noGrp="1"/>
          </p:cNvSpPr>
          <p:nvPr>
            <p:ph type="dt" sz="half" idx="10"/>
          </p:nvPr>
        </p:nvSpPr>
        <p:spPr/>
        <p:txBody>
          <a:bodyPr/>
          <a:lstStyle/>
          <a:p>
            <a:fld id="{4450E2A0-7463-F64C-869C-36391E861223}"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FEB12BA1-5DE1-BA46-914E-9E93F4ADD6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71A429-E38C-E94A-B142-86FBBA5F74A8}"/>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184826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54D59-7AC3-7648-96CC-2BC0768062E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B5E6A6-4111-844B-AF2E-5037212A45F4}"/>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8B50EA-609B-C243-8B4B-34D4C81F94EF}"/>
              </a:ext>
            </a:extLst>
          </p:cNvPr>
          <p:cNvSpPr>
            <a:spLocks noGrp="1"/>
          </p:cNvSpPr>
          <p:nvPr>
            <p:ph type="dt" sz="half" idx="10"/>
          </p:nvPr>
        </p:nvSpPr>
        <p:spPr/>
        <p:txBody>
          <a:bodyPr/>
          <a:lstStyle/>
          <a:p>
            <a:fld id="{4450E2A0-7463-F64C-869C-36391E861223}"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009B4C00-FD30-1D45-9217-DE3F57D96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EBA3AB-7186-7B43-A422-49D6E12176D6}"/>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271965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D37E6C-96B9-9C4C-AE72-72354A8C65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4B477B-9F70-F549-9252-88CB0BF7BA85}"/>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C20E20-7BAC-1B4C-9470-4D16C61C4102}"/>
              </a:ext>
            </a:extLst>
          </p:cNvPr>
          <p:cNvSpPr>
            <a:spLocks noGrp="1"/>
          </p:cNvSpPr>
          <p:nvPr>
            <p:ph type="dt" sz="half" idx="10"/>
          </p:nvPr>
        </p:nvSpPr>
        <p:spPr/>
        <p:txBody>
          <a:bodyPr/>
          <a:lstStyle/>
          <a:p>
            <a:fld id="{4450E2A0-7463-F64C-869C-36391E861223}"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4DC88257-1DFC-7D49-8FFF-B0DB487FE8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D7CFDC-DAB0-494F-8786-C8D07889D380}"/>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379472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A4808-FE7A-9042-B153-B34E15A69C1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4FC69F-4372-5042-8F4B-2847876E24F9}"/>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ED2F49-EF6A-1148-AF32-A82FCD1CB909}"/>
              </a:ext>
            </a:extLst>
          </p:cNvPr>
          <p:cNvSpPr>
            <a:spLocks noGrp="1"/>
          </p:cNvSpPr>
          <p:nvPr>
            <p:ph type="dt" sz="half" idx="10"/>
          </p:nvPr>
        </p:nvSpPr>
        <p:spPr/>
        <p:txBody>
          <a:bodyPr/>
          <a:lstStyle/>
          <a:p>
            <a:fld id="{4450E2A0-7463-F64C-869C-36391E861223}"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96EAAAF1-D500-234E-B71C-B0418DB972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778B77-45AB-AC42-AE68-B0D369B76477}"/>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75300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30C1C-59A8-E040-9464-0CCD883772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101BED-F258-7D46-87C1-CABA3B7D0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5B80DF-13B8-124D-A206-17CCAE53531A}"/>
              </a:ext>
            </a:extLst>
          </p:cNvPr>
          <p:cNvSpPr>
            <a:spLocks noGrp="1"/>
          </p:cNvSpPr>
          <p:nvPr>
            <p:ph type="dt" sz="half" idx="10"/>
          </p:nvPr>
        </p:nvSpPr>
        <p:spPr/>
        <p:txBody>
          <a:bodyPr/>
          <a:lstStyle/>
          <a:p>
            <a:fld id="{4450E2A0-7463-F64C-869C-36391E861223}"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DD6BD315-B374-2E4C-AF4E-4F2C67E1ED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059B0C-B4C2-9348-B36A-51BEB257BC9F}"/>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234151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AD960C-C6E2-0346-8832-6223EDC114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F60495-8F3C-C545-A2FA-79C677519DCE}"/>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611864D-C31A-B94D-87AB-1DCAF89B8E1B}"/>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9ADBE16-6618-CC42-BABD-4988EA7FC6EE}"/>
              </a:ext>
            </a:extLst>
          </p:cNvPr>
          <p:cNvSpPr>
            <a:spLocks noGrp="1"/>
          </p:cNvSpPr>
          <p:nvPr>
            <p:ph type="dt" sz="half" idx="10"/>
          </p:nvPr>
        </p:nvSpPr>
        <p:spPr/>
        <p:txBody>
          <a:bodyPr/>
          <a:lstStyle/>
          <a:p>
            <a:fld id="{4450E2A0-7463-F64C-869C-36391E861223}" type="datetimeFigureOut">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C43F14FD-FE8F-AC40-A0DE-011D2F1857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914989-7305-624A-8638-E9F54E4ECEFF}"/>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187136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DC858-DBFD-AD4B-84A8-4D8F7165B68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77A80D-2FC8-BB41-B22B-96EB45849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6255F4-4610-5D47-AE29-53DA3997C450}"/>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09CB724-5892-6844-9D11-0D637C009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1CB4D8F1-95FE-344B-AD30-C9CDAF0773C8}"/>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5457A59-C819-B242-9A66-7E1ED5394D34}"/>
              </a:ext>
            </a:extLst>
          </p:cNvPr>
          <p:cNvSpPr>
            <a:spLocks noGrp="1"/>
          </p:cNvSpPr>
          <p:nvPr>
            <p:ph type="dt" sz="half" idx="10"/>
          </p:nvPr>
        </p:nvSpPr>
        <p:spPr/>
        <p:txBody>
          <a:bodyPr/>
          <a:lstStyle/>
          <a:p>
            <a:fld id="{4450E2A0-7463-F64C-869C-36391E861223}" type="datetimeFigureOut">
              <a:rPr kumimoji="1" lang="ja-JP" altLang="en-US" smtClean="0"/>
              <a:t>2023/12/6</a:t>
            </a:fld>
            <a:endParaRPr kumimoji="1" lang="ja-JP" altLang="en-US"/>
          </a:p>
        </p:txBody>
      </p:sp>
      <p:sp>
        <p:nvSpPr>
          <p:cNvPr id="8" name="フッター プレースホルダー 7">
            <a:extLst>
              <a:ext uri="{FF2B5EF4-FFF2-40B4-BE49-F238E27FC236}">
                <a16:creationId xmlns:a16="http://schemas.microsoft.com/office/drawing/2014/main" id="{68864E47-98A5-8643-8AFA-F681621560B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7AE6E12-6611-E146-BF56-E631AFACD2E1}"/>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205410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DB391-2DD9-DA42-A67F-0A38F902C3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5DA5007-CFE4-7C4C-8A84-F1C327A41073}"/>
              </a:ext>
            </a:extLst>
          </p:cNvPr>
          <p:cNvSpPr>
            <a:spLocks noGrp="1"/>
          </p:cNvSpPr>
          <p:nvPr>
            <p:ph type="dt" sz="half" idx="10"/>
          </p:nvPr>
        </p:nvSpPr>
        <p:spPr/>
        <p:txBody>
          <a:bodyPr/>
          <a:lstStyle/>
          <a:p>
            <a:fld id="{4450E2A0-7463-F64C-869C-36391E861223}" type="datetimeFigureOut">
              <a:rPr kumimoji="1" lang="ja-JP" altLang="en-US" smtClean="0"/>
              <a:t>2023/12/6</a:t>
            </a:fld>
            <a:endParaRPr kumimoji="1" lang="ja-JP" altLang="en-US"/>
          </a:p>
        </p:txBody>
      </p:sp>
      <p:sp>
        <p:nvSpPr>
          <p:cNvPr id="4" name="フッター プレースホルダー 3">
            <a:extLst>
              <a:ext uri="{FF2B5EF4-FFF2-40B4-BE49-F238E27FC236}">
                <a16:creationId xmlns:a16="http://schemas.microsoft.com/office/drawing/2014/main" id="{7955DD03-48CE-F349-92B4-0F0FEB710B7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54CC422-A24F-7140-B1DC-A1AB62412B77}"/>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129337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7C06565-4BF7-B64A-AF35-E72B82BB8DC2}"/>
              </a:ext>
            </a:extLst>
          </p:cNvPr>
          <p:cNvSpPr>
            <a:spLocks noGrp="1"/>
          </p:cNvSpPr>
          <p:nvPr>
            <p:ph type="dt" sz="half" idx="10"/>
          </p:nvPr>
        </p:nvSpPr>
        <p:spPr/>
        <p:txBody>
          <a:bodyPr/>
          <a:lstStyle/>
          <a:p>
            <a:fld id="{4450E2A0-7463-F64C-869C-36391E861223}" type="datetimeFigureOut">
              <a:rPr kumimoji="1" lang="ja-JP" altLang="en-US" smtClean="0"/>
              <a:t>2023/12/6</a:t>
            </a:fld>
            <a:endParaRPr kumimoji="1" lang="ja-JP" altLang="en-US"/>
          </a:p>
        </p:txBody>
      </p:sp>
      <p:sp>
        <p:nvSpPr>
          <p:cNvPr id="3" name="フッター プレースホルダー 2">
            <a:extLst>
              <a:ext uri="{FF2B5EF4-FFF2-40B4-BE49-F238E27FC236}">
                <a16:creationId xmlns:a16="http://schemas.microsoft.com/office/drawing/2014/main" id="{D9269AFC-178E-2047-AB09-4C301C8CCB9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139654-6E92-5643-BB83-BBC197935A49}"/>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219048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2AE8B-8A3E-164C-ADA7-E4442246EDA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3DBC7A-9489-4A44-A832-D1098767E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A4EB91-B968-F24B-9542-56E5BB2D7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E39B01E-4189-BF43-802D-9DE736150399}"/>
              </a:ext>
            </a:extLst>
          </p:cNvPr>
          <p:cNvSpPr>
            <a:spLocks noGrp="1"/>
          </p:cNvSpPr>
          <p:nvPr>
            <p:ph type="dt" sz="half" idx="10"/>
          </p:nvPr>
        </p:nvSpPr>
        <p:spPr/>
        <p:txBody>
          <a:bodyPr/>
          <a:lstStyle/>
          <a:p>
            <a:fld id="{4450E2A0-7463-F64C-869C-36391E861223}" type="datetimeFigureOut">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B1CF5B5A-27CD-AA43-83BF-92711CDCC5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26C196-D215-2F43-ACB1-D7AF5F9BF827}"/>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64187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29F93-43B8-7447-979A-BB2D90E256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6ACF91B-FE9F-8944-A923-710FCD3E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B35C20E-6294-404A-BEC5-BD5C6BBB1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7244A16-F749-974E-8C6E-684E59050EDB}"/>
              </a:ext>
            </a:extLst>
          </p:cNvPr>
          <p:cNvSpPr>
            <a:spLocks noGrp="1"/>
          </p:cNvSpPr>
          <p:nvPr>
            <p:ph type="dt" sz="half" idx="10"/>
          </p:nvPr>
        </p:nvSpPr>
        <p:spPr/>
        <p:txBody>
          <a:bodyPr/>
          <a:lstStyle/>
          <a:p>
            <a:fld id="{4450E2A0-7463-F64C-869C-36391E861223}" type="datetimeFigureOut">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3E3C04EA-77FE-E54A-AE82-C3E8CBFF12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9A517B-3C94-1344-A604-2B3F010010B7}"/>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118812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6D62ECE-F9F3-A04B-B4D8-342CB7E06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D44B74-CBB4-CC4C-9163-D2E10FB91F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9DFC21-72C6-8F45-B8C6-842C7599E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0E2A0-7463-F64C-869C-36391E861223}"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ACF68F79-5AFA-F347-909C-5E408E73D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A87C5DB-621A-334A-BC0E-CFE69DE22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3059715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aithandbrav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pprefjp.github.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AD2D1-A3B0-7547-B817-1A5F42C0F659}"/>
              </a:ext>
            </a:extLst>
          </p:cNvPr>
          <p:cNvSpPr>
            <a:spLocks noGrp="1"/>
          </p:cNvSpPr>
          <p:nvPr>
            <p:ph type="ctrTitle"/>
          </p:nvPr>
        </p:nvSpPr>
        <p:spPr>
          <a:xfrm>
            <a:off x="1523999" y="1122363"/>
            <a:ext cx="9484963" cy="2116783"/>
          </a:xfrm>
        </p:spPr>
        <p:txBody>
          <a:bodyPr>
            <a:normAutofit/>
          </a:bodyPr>
          <a:lstStyle/>
          <a:p>
            <a:pPr algn="l"/>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C++20</a:t>
            </a:r>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から</a:t>
            </a:r>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C++23</a:t>
            </a:r>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までの変化</a:t>
            </a:r>
            <a:endParaRPr kumimoji="1" lang="ja-JP" altLang="en-US" sz="4000"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字幕 2">
            <a:extLst>
              <a:ext uri="{FF2B5EF4-FFF2-40B4-BE49-F238E27FC236}">
                <a16:creationId xmlns:a16="http://schemas.microsoft.com/office/drawing/2014/main" id="{08D07E01-0434-114E-95EB-2A1AFB66FA26}"/>
              </a:ext>
            </a:extLst>
          </p:cNvPr>
          <p:cNvSpPr>
            <a:spLocks noGrp="1"/>
          </p:cNvSpPr>
          <p:nvPr>
            <p:ph type="subTitle" idx="1"/>
          </p:nvPr>
        </p:nvSpPr>
        <p:spPr>
          <a:xfrm>
            <a:off x="1864963" y="3994231"/>
            <a:ext cx="9144000" cy="1655762"/>
          </a:xfrm>
        </p:spPr>
        <p:txBody>
          <a:bodyPr>
            <a:normAutofit fontScale="92500" lnSpcReduction="10000"/>
          </a:bodyPr>
          <a:lstStyle/>
          <a:p>
            <a:pPr algn="r"/>
            <a:r>
              <a:rPr kumimoji="1" lang="ja-JP" altLang="en-US">
                <a:latin typeface="Hiragino Maru Gothic ProN W4" panose="020F0400000000000000" pitchFamily="34" charset="-128"/>
                <a:ea typeface="Hiragino Maru Gothic ProN W4" panose="020F0400000000000000" pitchFamily="34" charset="-128"/>
              </a:rPr>
              <a:t>高橋</a:t>
            </a:r>
            <a:r>
              <a:rPr kumimoji="1" lang="en-US" altLang="ja-JP" dirty="0">
                <a:latin typeface="Hiragino Maru Gothic ProN W4" panose="020F0400000000000000" pitchFamily="34" charset="-128"/>
                <a:ea typeface="Hiragino Maru Gothic ProN W4" panose="020F0400000000000000" pitchFamily="34" charset="-128"/>
              </a:rPr>
              <a:t> </a:t>
            </a:r>
            <a:r>
              <a:rPr kumimoji="1" lang="ja-JP" altLang="en-US">
                <a:latin typeface="Hiragino Maru Gothic ProN W4" panose="020F0400000000000000" pitchFamily="34" charset="-128"/>
                <a:ea typeface="Hiragino Maru Gothic ProN W4" panose="020F0400000000000000" pitchFamily="34" charset="-128"/>
              </a:rPr>
              <a:t>晶</a:t>
            </a:r>
            <a:r>
              <a:rPr kumimoji="1" lang="en-US" altLang="ja-JP" dirty="0">
                <a:latin typeface="Hiragino Maru Gothic ProN W4" panose="020F0400000000000000" pitchFamily="34" charset="-128"/>
                <a:ea typeface="Hiragino Maru Gothic ProN W4" panose="020F0400000000000000" pitchFamily="34" charset="-128"/>
              </a:rPr>
              <a:t> (Akira Takahashi)</a:t>
            </a:r>
          </a:p>
          <a:p>
            <a:pPr algn="r"/>
            <a:r>
              <a:rPr kumimoji="1" lang="en-US" altLang="ja-JP" dirty="0">
                <a:latin typeface="Hiragino Maru Gothic ProN W4" panose="020F0400000000000000" pitchFamily="34" charset="-128"/>
                <a:ea typeface="Hiragino Maru Gothic ProN W4" panose="020F0400000000000000" pitchFamily="34" charset="-128"/>
                <a:hlinkClick r:id="rId3"/>
              </a:rPr>
              <a:t>faithandbrave@gmail.com</a:t>
            </a:r>
            <a:endParaRPr kumimoji="1" lang="en-US" altLang="ja-JP" dirty="0">
              <a:latin typeface="Hiragino Maru Gothic ProN W4" panose="020F0400000000000000" pitchFamily="34" charset="-128"/>
              <a:ea typeface="Hiragino Maru Gothic ProN W4" panose="020F0400000000000000" pitchFamily="34" charset="-128"/>
            </a:endParaRPr>
          </a:p>
          <a:p>
            <a:pPr algn="r"/>
            <a:r>
              <a:rPr kumimoji="1" lang="en-US" altLang="ja-JP" dirty="0">
                <a:latin typeface="Hiragino Maru Gothic ProN W4" panose="020F0400000000000000" pitchFamily="34" charset="-128"/>
                <a:ea typeface="Hiragino Maru Gothic ProN W4" panose="020F0400000000000000" pitchFamily="34" charset="-128"/>
              </a:rPr>
              <a:t>Preferred Networks, Inc.</a:t>
            </a:r>
          </a:p>
          <a:p>
            <a:pPr algn="r"/>
            <a:r>
              <a:rPr kumimoji="1" lang="en-US" altLang="ja-JP" dirty="0">
                <a:latin typeface="Hiragino Maru Gothic ProN W4" panose="020F0400000000000000" pitchFamily="34" charset="-128"/>
                <a:ea typeface="Hiragino Maru Gothic ProN W4" panose="020F0400000000000000" pitchFamily="34" charset="-128"/>
              </a:rPr>
              <a:t>2023/12/06 (</a:t>
            </a:r>
            <a:r>
              <a:rPr kumimoji="1" lang="ja-JP" altLang="en-US">
                <a:latin typeface="Hiragino Maru Gothic ProN W4" panose="020F0400000000000000" pitchFamily="34" charset="-128"/>
                <a:ea typeface="Hiragino Maru Gothic ProN W4" panose="020F0400000000000000" pitchFamily="34" charset="-128"/>
              </a:rPr>
              <a:t>水</a:t>
            </a:r>
            <a:r>
              <a:rPr kumimoji="1" lang="en-US" altLang="ja-JP" dirty="0">
                <a:latin typeface="Hiragino Maru Gothic ProN W4" panose="020F0400000000000000" pitchFamily="34" charset="-128"/>
                <a:ea typeface="Hiragino Maru Gothic ProN W4" panose="020F0400000000000000" pitchFamily="34" charset="-128"/>
              </a:rPr>
              <a:t>) C++ MIX #8</a:t>
            </a:r>
            <a:endParaRPr kumimoji="1" lang="ja-JP" altLang="en-US">
              <a:latin typeface="Hiragino Maru Gothic ProN W4" panose="020F0400000000000000" pitchFamily="34" charset="-128"/>
              <a:ea typeface="Hiragino Maru Gothic ProN W4" panose="020F0400000000000000" pitchFamily="34" charset="-128"/>
            </a:endParaRPr>
          </a:p>
        </p:txBody>
      </p:sp>
      <p:cxnSp>
        <p:nvCxnSpPr>
          <p:cNvPr id="5" name="直線コネクタ 4">
            <a:extLst>
              <a:ext uri="{FF2B5EF4-FFF2-40B4-BE49-F238E27FC236}">
                <a16:creationId xmlns:a16="http://schemas.microsoft.com/office/drawing/2014/main" id="{59FFFB5E-8480-7D40-8D25-C56A257012CB}"/>
              </a:ext>
            </a:extLst>
          </p:cNvPr>
          <p:cNvCxnSpPr/>
          <p:nvPr/>
        </p:nvCxnSpPr>
        <p:spPr>
          <a:xfrm>
            <a:off x="1348353" y="3277246"/>
            <a:ext cx="9319647"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84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C++23 import std;</a:t>
            </a:r>
            <a:endParaRPr kumimoji="1" lang="ja-JP" altLang="en-US"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199" y="1219199"/>
            <a:ext cx="10730345" cy="2759892"/>
          </a:xfrm>
        </p:spPr>
        <p:txBody>
          <a:bodyPr>
            <a:noAutofit/>
          </a:bodyPr>
          <a:lstStyle/>
          <a:p>
            <a:pPr>
              <a:lnSpc>
                <a:spcPct val="100000"/>
              </a:lnSpc>
            </a:pPr>
            <a:r>
              <a:rPr lang="ja-JP" altLang="en-US" sz="2400">
                <a:latin typeface="Hiragino Sans W2" panose="020B0400000000000000" pitchFamily="34" charset="-128"/>
                <a:ea typeface="Hiragino Sans W2" panose="020B0400000000000000" pitchFamily="34" charset="-128"/>
              </a:rPr>
              <a:t>標準モジュールとして、</a:t>
            </a:r>
            <a:r>
              <a:rPr lang="en-US" altLang="ja-JP" sz="2400" dirty="0">
                <a:latin typeface="VL GOTHIC" panose="020B0509000000000000" pitchFamily="49" charset="-128"/>
                <a:ea typeface="VL GOTHIC" panose="020B0509000000000000" pitchFamily="49" charset="-128"/>
              </a:rPr>
              <a:t>std</a:t>
            </a:r>
            <a:r>
              <a:rPr lang="ja-JP" altLang="en-US" sz="2400">
                <a:latin typeface="Hiragino Sans W2" panose="020B0400000000000000" pitchFamily="34" charset="-128"/>
                <a:ea typeface="Hiragino Sans W2" panose="020B0400000000000000" pitchFamily="34" charset="-128"/>
              </a:rPr>
              <a:t>と</a:t>
            </a:r>
            <a:r>
              <a:rPr lang="en-US" altLang="ja-JP" sz="2400" dirty="0" err="1">
                <a:latin typeface="VL GOTHIC" panose="020B0509000000000000" pitchFamily="49" charset="-128"/>
                <a:ea typeface="VL GOTHIC" panose="020B0509000000000000" pitchFamily="49" charset="-128"/>
              </a:rPr>
              <a:t>std.compat</a:t>
            </a:r>
            <a:r>
              <a:rPr lang="ja-JP" altLang="en-US" sz="2400">
                <a:latin typeface="Hiragino Sans W2" panose="020B0400000000000000" pitchFamily="34" charset="-128"/>
                <a:ea typeface="Hiragino Sans W2" panose="020B0400000000000000" pitchFamily="34" charset="-128"/>
              </a:rPr>
              <a:t>が入った</a:t>
            </a:r>
            <a:endParaRPr lang="en-US" altLang="ja-JP" sz="2400" dirty="0">
              <a:latin typeface="Hiragino Sans W2" panose="020B0400000000000000" pitchFamily="34" charset="-128"/>
              <a:ea typeface="Hiragino Sans W2" panose="020B0400000000000000" pitchFamily="34" charset="-128"/>
            </a:endParaRPr>
          </a:p>
          <a:p>
            <a:pPr>
              <a:lnSpc>
                <a:spcPct val="100000"/>
              </a:lnSpc>
            </a:pPr>
            <a:r>
              <a:rPr lang="en-US" altLang="ja-JP" sz="2400" dirty="0">
                <a:latin typeface="VL GOTHIC" panose="020B0509000000000000" pitchFamily="49" charset="-128"/>
                <a:ea typeface="VL GOTHIC" panose="020B0509000000000000" pitchFamily="49" charset="-128"/>
              </a:rPr>
              <a:t>std</a:t>
            </a:r>
            <a:r>
              <a:rPr lang="ja-JP" altLang="en-US" sz="2400">
                <a:latin typeface="Hiragino Sans W2" panose="020B0400000000000000" pitchFamily="34" charset="-128"/>
                <a:ea typeface="Hiragino Sans W2" panose="020B0400000000000000" pitchFamily="34" charset="-128"/>
              </a:rPr>
              <a:t>は、</a:t>
            </a:r>
            <a:r>
              <a:rPr lang="en-US" altLang="ja-JP" sz="2400" dirty="0">
                <a:latin typeface="Hiragino Sans W2" panose="020B0400000000000000" pitchFamily="34" charset="-128"/>
                <a:ea typeface="Hiragino Sans W2" panose="020B0400000000000000" pitchFamily="34" charset="-128"/>
              </a:rPr>
              <a:t>C</a:t>
            </a:r>
            <a:r>
              <a:rPr lang="ja-JP" altLang="en-US" sz="2400">
                <a:latin typeface="Hiragino Sans W2" panose="020B0400000000000000" pitchFamily="34" charset="-128"/>
                <a:ea typeface="Hiragino Sans W2" panose="020B0400000000000000" pitchFamily="34" charset="-128"/>
              </a:rPr>
              <a:t>互換ライブラリを含む全部入りで、全部</a:t>
            </a:r>
            <a:r>
              <a:rPr lang="en-US" altLang="ja-JP" sz="2400" dirty="0">
                <a:latin typeface="Hiragino Sans W2" panose="020B0400000000000000" pitchFamily="34" charset="-128"/>
                <a:ea typeface="Hiragino Sans W2" panose="020B0400000000000000" pitchFamily="34" charset="-128"/>
              </a:rPr>
              <a:t>std</a:t>
            </a:r>
            <a:r>
              <a:rPr lang="ja-JP" altLang="en-US" sz="2400">
                <a:latin typeface="Hiragino Sans W2" panose="020B0400000000000000" pitchFamily="34" charset="-128"/>
                <a:ea typeface="Hiragino Sans W2" panose="020B0400000000000000" pitchFamily="34" charset="-128"/>
              </a:rPr>
              <a:t>名前空間に入る</a:t>
            </a:r>
            <a:endParaRPr lang="en-US" altLang="ja-JP" sz="2400" dirty="0">
              <a:latin typeface="Hiragino Sans W2" panose="020B0400000000000000" pitchFamily="34" charset="-128"/>
              <a:ea typeface="Hiragino Sans W2" panose="020B0400000000000000" pitchFamily="34" charset="-128"/>
            </a:endParaRPr>
          </a:p>
          <a:p>
            <a:pPr>
              <a:lnSpc>
                <a:spcPct val="100000"/>
              </a:lnSpc>
            </a:pPr>
            <a:r>
              <a:rPr lang="en-US" altLang="ja-JP" sz="2400" dirty="0" err="1">
                <a:latin typeface="VL GOTHIC" panose="020B0509000000000000" pitchFamily="49" charset="-128"/>
                <a:ea typeface="VL GOTHIC" panose="020B0509000000000000" pitchFamily="49" charset="-128"/>
              </a:rPr>
              <a:t>std.compat</a:t>
            </a:r>
            <a:r>
              <a:rPr lang="ja-JP" altLang="en-US" sz="2400">
                <a:latin typeface="Hiragino Sans W2" panose="020B0400000000000000" pitchFamily="34" charset="-128"/>
                <a:ea typeface="Hiragino Sans W2" panose="020B0400000000000000" pitchFamily="34" charset="-128"/>
              </a:rPr>
              <a:t>は、</a:t>
            </a:r>
            <a:r>
              <a:rPr lang="en-US" altLang="ja-JP" sz="2400" dirty="0">
                <a:latin typeface="Hiragino Sans W2" panose="020B0400000000000000" pitchFamily="34" charset="-128"/>
                <a:ea typeface="Hiragino Sans W2" panose="020B0400000000000000" pitchFamily="34" charset="-128"/>
              </a:rPr>
              <a:t>C</a:t>
            </a:r>
            <a:r>
              <a:rPr lang="ja-JP" altLang="en-US" sz="2400">
                <a:latin typeface="Hiragino Sans W2" panose="020B0400000000000000" pitchFamily="34" charset="-128"/>
                <a:ea typeface="Hiragino Sans W2" panose="020B0400000000000000" pitchFamily="34" charset="-128"/>
              </a:rPr>
              <a:t>互換ライブラリをグローバル名前空間にも入れる</a:t>
            </a:r>
            <a:endParaRPr lang="en-US" altLang="ja-JP" sz="2400" dirty="0">
              <a:latin typeface="Hiragino Sans W2" panose="020B0400000000000000" pitchFamily="34" charset="-128"/>
              <a:ea typeface="Hiragino Sans W2" panose="020B0400000000000000" pitchFamily="34" charset="-128"/>
            </a:endParaRPr>
          </a:p>
          <a:p>
            <a:pPr lvl="1">
              <a:lnSpc>
                <a:spcPct val="100000"/>
              </a:lnSpc>
            </a:pPr>
            <a:r>
              <a:rPr lang="ja-JP" altLang="en-US">
                <a:latin typeface="Hiragino Sans W2" panose="020B0400000000000000" pitchFamily="34" charset="-128"/>
                <a:ea typeface="Hiragino Sans W2" panose="020B0400000000000000" pitchFamily="34" charset="-128"/>
              </a:rPr>
              <a:t>どちらも全部入り</a:t>
            </a:r>
            <a:endParaRPr lang="en-US" altLang="ja-JP" dirty="0">
              <a:latin typeface="Hiragino Sans W2" panose="020B0400000000000000" pitchFamily="34" charset="-128"/>
              <a:ea typeface="Hiragino Sans W2" panose="020B0400000000000000" pitchFamily="34" charset="-128"/>
            </a:endParaRPr>
          </a:p>
          <a:p>
            <a:pPr>
              <a:lnSpc>
                <a:spcPct val="100000"/>
              </a:lnSpc>
            </a:pPr>
            <a:r>
              <a:rPr lang="ja-JP" altLang="en-US" sz="2400">
                <a:latin typeface="Hiragino Sans W2" panose="020B0400000000000000" pitchFamily="34" charset="-128"/>
                <a:ea typeface="Hiragino Sans W2" panose="020B0400000000000000" pitchFamily="34" charset="-128"/>
              </a:rPr>
              <a:t>ただし、マクロは含まれないので</a:t>
            </a:r>
            <a:r>
              <a:rPr lang="en-US" altLang="ja-JP" sz="2400" dirty="0">
                <a:latin typeface="VL GOTHIC" panose="020B0509000000000000" pitchFamily="49" charset="-128"/>
                <a:ea typeface="VL GOTHIC" panose="020B0509000000000000" pitchFamily="49" charset="-128"/>
              </a:rPr>
              <a:t>assert</a:t>
            </a:r>
            <a:r>
              <a:rPr lang="ja-JP" altLang="en-US" sz="2400">
                <a:latin typeface="Hiragino Sans W2" panose="020B0400000000000000" pitchFamily="34" charset="-128"/>
                <a:ea typeface="Hiragino Sans W2" panose="020B0400000000000000" pitchFamily="34" charset="-128"/>
              </a:rPr>
              <a:t>とかが必要ならインクルードが</a:t>
            </a:r>
            <a:br>
              <a:rPr lang="en-US" altLang="ja-JP" sz="2400" dirty="0">
                <a:latin typeface="Hiragino Sans W2" panose="020B0400000000000000" pitchFamily="34" charset="-128"/>
                <a:ea typeface="Hiragino Sans W2" panose="020B0400000000000000" pitchFamily="34" charset="-128"/>
              </a:rPr>
            </a:br>
            <a:r>
              <a:rPr lang="ja-JP" altLang="en-US" sz="2400">
                <a:latin typeface="Hiragino Sans W2" panose="020B0400000000000000" pitchFamily="34" charset="-128"/>
                <a:ea typeface="Hiragino Sans W2" panose="020B0400000000000000" pitchFamily="34" charset="-128"/>
              </a:rPr>
              <a:t>追加で必要</a:t>
            </a:r>
            <a:endParaRPr lang="en-US" altLang="ja-JP" sz="2400" dirty="0">
              <a:latin typeface="Hiragino Sans W2" panose="020B0400000000000000" pitchFamily="34" charset="-128"/>
              <a:ea typeface="Hiragino Sans W2" panose="020B04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正方形/長方形 4">
            <a:extLst>
              <a:ext uri="{FF2B5EF4-FFF2-40B4-BE49-F238E27FC236}">
                <a16:creationId xmlns:a16="http://schemas.microsoft.com/office/drawing/2014/main" id="{32890F71-3424-C0A8-0D0B-0DD9AC34F915}"/>
              </a:ext>
            </a:extLst>
          </p:cNvPr>
          <p:cNvSpPr/>
          <p:nvPr/>
        </p:nvSpPr>
        <p:spPr>
          <a:xfrm>
            <a:off x="1145462" y="4283073"/>
            <a:ext cx="10423082" cy="22098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ja-JP" sz="2400" dirty="0">
                <a:latin typeface="VL GOTHIC" panose="020B0509000000000000" pitchFamily="49" charset="-128"/>
                <a:ea typeface="VL GOTHIC" panose="020B0509000000000000" pitchFamily="49" charset="-128"/>
              </a:rPr>
              <a:t>import std;</a:t>
            </a:r>
          </a:p>
          <a:p>
            <a:endParaRPr kumimoji="1" lang="en" altLang="ja-JP" sz="2400" dirty="0">
              <a:latin typeface="VL GOTHIC" panose="020B0509000000000000" pitchFamily="49" charset="-128"/>
              <a:ea typeface="VL GOTHIC" panose="020B0509000000000000" pitchFamily="49" charset="-128"/>
            </a:endParaRPr>
          </a:p>
          <a:p>
            <a:r>
              <a:rPr lang="en" altLang="ja-JP" sz="2400" dirty="0">
                <a:latin typeface="VL GOTHIC" panose="020B0509000000000000" pitchFamily="49" charset="-128"/>
                <a:ea typeface="VL GOTHIC" panose="020B0509000000000000" pitchFamily="49" charset="-128"/>
              </a:rPr>
              <a:t>int main() {</a:t>
            </a:r>
          </a:p>
          <a:p>
            <a:r>
              <a:rPr lang="en" altLang="ja-JP" sz="2400" dirty="0">
                <a:latin typeface="VL GOTHIC" panose="020B0509000000000000" pitchFamily="49" charset="-128"/>
                <a:ea typeface="VL GOTHIC" panose="020B0509000000000000" pitchFamily="49" charset="-128"/>
              </a:rPr>
              <a:t>  std::</a:t>
            </a:r>
            <a:r>
              <a:rPr lang="en" altLang="ja-JP" sz="2400" dirty="0" err="1">
                <a:latin typeface="VL GOTHIC" panose="020B0509000000000000" pitchFamily="49" charset="-128"/>
                <a:ea typeface="VL GOTHIC" panose="020B0509000000000000" pitchFamily="49" charset="-128"/>
              </a:rPr>
              <a:t>println</a:t>
            </a:r>
            <a:r>
              <a:rPr lang="en" altLang="ja-JP" sz="2400" dirty="0">
                <a:latin typeface="VL GOTHIC" panose="020B0509000000000000" pitchFamily="49" charset="-128"/>
                <a:ea typeface="VL GOTHIC" panose="020B0509000000000000" pitchFamily="49" charset="-128"/>
              </a:rPr>
              <a:t>("Hello World");</a:t>
            </a:r>
          </a:p>
          <a:p>
            <a:r>
              <a:rPr lang="en" altLang="ja-JP" sz="2400" dirty="0">
                <a:latin typeface="VL GOTHIC" panose="020B0509000000000000" pitchFamily="49" charset="-128"/>
                <a:ea typeface="VL GOTHIC" panose="020B0509000000000000" pitchFamily="49" charset="-128"/>
              </a:rPr>
              <a:t>}</a:t>
            </a:r>
            <a:endParaRPr kumimoji="1" lang="en-US" altLang="ja-JP" sz="2400" dirty="0">
              <a:latin typeface="VL GOTHIC" panose="020B0509000000000000" pitchFamily="49" charset="-128"/>
              <a:ea typeface="VL GOTHIC" panose="020B0509000000000000" pitchFamily="49" charset="-128"/>
            </a:endParaRPr>
          </a:p>
        </p:txBody>
      </p:sp>
    </p:spTree>
    <p:extLst>
      <p:ext uri="{BB962C8B-B14F-4D97-AF65-F5344CB8AC3E}">
        <p14:creationId xmlns:p14="http://schemas.microsoft.com/office/powerpoint/2010/main" val="76975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C++23 expected</a:t>
            </a:r>
            <a:endParaRPr kumimoji="1" lang="ja-JP" altLang="en-US"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199" y="1219199"/>
            <a:ext cx="10730345" cy="1496292"/>
          </a:xfrm>
        </p:spPr>
        <p:txBody>
          <a:bodyPr>
            <a:noAutofit/>
          </a:bodyPr>
          <a:lstStyle/>
          <a:p>
            <a:pPr>
              <a:lnSpc>
                <a:spcPct val="100000"/>
              </a:lnSpc>
            </a:pPr>
            <a:r>
              <a:rPr lang="ja-JP" altLang="en-US" sz="2400">
                <a:latin typeface="Hiragino Sans W2" panose="020B0400000000000000" pitchFamily="34" charset="-128"/>
                <a:ea typeface="Hiragino Sans W2" panose="020B0400000000000000" pitchFamily="34" charset="-128"/>
              </a:rPr>
              <a:t>正常値かエラー値どちらかが入る型として</a:t>
            </a:r>
            <a:r>
              <a:rPr lang="en-US" altLang="ja-JP" sz="2400" dirty="0">
                <a:latin typeface="Hiragino Sans W2" panose="020B0400000000000000" pitchFamily="34" charset="-128"/>
                <a:ea typeface="Hiragino Sans W2" panose="020B0400000000000000" pitchFamily="34" charset="-128"/>
              </a:rPr>
              <a:t>std::expected</a:t>
            </a:r>
            <a:r>
              <a:rPr lang="ja-JP" altLang="en-US" sz="2400">
                <a:latin typeface="Hiragino Sans W2" panose="020B0400000000000000" pitchFamily="34" charset="-128"/>
                <a:ea typeface="Hiragino Sans W2" panose="020B0400000000000000" pitchFamily="34" charset="-128"/>
              </a:rPr>
              <a:t>が入る</a:t>
            </a:r>
            <a:endParaRPr lang="en-US" altLang="ja-JP" sz="2400" dirty="0">
              <a:latin typeface="Hiragino Sans W2" panose="020B0400000000000000" pitchFamily="34" charset="-128"/>
              <a:ea typeface="Hiragino Sans W2" panose="020B0400000000000000" pitchFamily="34" charset="-128"/>
            </a:endParaRPr>
          </a:p>
          <a:p>
            <a:pPr>
              <a:lnSpc>
                <a:spcPct val="100000"/>
              </a:lnSpc>
            </a:pPr>
            <a:r>
              <a:rPr lang="en-US" altLang="ja-JP" sz="2400" dirty="0">
                <a:latin typeface="Hiragino Sans W2" panose="020B0400000000000000" pitchFamily="34" charset="-128"/>
                <a:ea typeface="Hiragino Sans W2" panose="020B0400000000000000" pitchFamily="34" charset="-128"/>
              </a:rPr>
              <a:t>expected&lt;int, string&gt;</a:t>
            </a:r>
            <a:r>
              <a:rPr lang="ja-JP" altLang="en-US" sz="2400">
                <a:latin typeface="Hiragino Sans W2" panose="020B0400000000000000" pitchFamily="34" charset="-128"/>
                <a:ea typeface="Hiragino Sans W2" panose="020B0400000000000000" pitchFamily="34" charset="-128"/>
              </a:rPr>
              <a:t>だったら正常値</a:t>
            </a:r>
            <a:r>
              <a:rPr lang="en-US" altLang="ja-JP" sz="2400" dirty="0">
                <a:latin typeface="Hiragino Sans W2" panose="020B0400000000000000" pitchFamily="34" charset="-128"/>
                <a:ea typeface="Hiragino Sans W2" panose="020B0400000000000000" pitchFamily="34" charset="-128"/>
              </a:rPr>
              <a:t>int</a:t>
            </a:r>
            <a:r>
              <a:rPr lang="ja-JP" altLang="en-US" sz="2400">
                <a:latin typeface="Hiragino Sans W2" panose="020B0400000000000000" pitchFamily="34" charset="-128"/>
                <a:ea typeface="Hiragino Sans W2" panose="020B0400000000000000" pitchFamily="34" charset="-128"/>
              </a:rPr>
              <a:t>、エラー値</a:t>
            </a:r>
            <a:r>
              <a:rPr lang="en-US" altLang="ja-JP" sz="2400" dirty="0">
                <a:latin typeface="Hiragino Sans W2" panose="020B0400000000000000" pitchFamily="34" charset="-128"/>
                <a:ea typeface="Hiragino Sans W2" panose="020B0400000000000000" pitchFamily="34" charset="-128"/>
              </a:rPr>
              <a:t>string</a:t>
            </a:r>
          </a:p>
          <a:p>
            <a:pPr lvl="1">
              <a:lnSpc>
                <a:spcPct val="100000"/>
              </a:lnSpc>
            </a:pPr>
            <a:r>
              <a:rPr lang="en-US" altLang="ja-JP" sz="2000" dirty="0">
                <a:latin typeface="Hiragino Sans W2" panose="020B0400000000000000" pitchFamily="34" charset="-128"/>
                <a:ea typeface="Hiragino Sans W2" panose="020B0400000000000000" pitchFamily="34" charset="-128"/>
              </a:rPr>
              <a:t>expected&lt;string, string&gt;</a:t>
            </a:r>
            <a:r>
              <a:rPr lang="ja-JP" altLang="en-US" sz="2000">
                <a:latin typeface="Hiragino Sans W2" panose="020B0400000000000000" pitchFamily="34" charset="-128"/>
                <a:ea typeface="Hiragino Sans W2" panose="020B0400000000000000" pitchFamily="34" charset="-128"/>
              </a:rPr>
              <a:t>もできる</a:t>
            </a:r>
            <a:endParaRPr lang="en-US" altLang="ja-JP" sz="2000" dirty="0">
              <a:latin typeface="Hiragino Sans W2" panose="020B0400000000000000" pitchFamily="34" charset="-128"/>
              <a:ea typeface="Hiragino Sans W2" panose="020B04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正方形/長方形 4">
            <a:extLst>
              <a:ext uri="{FF2B5EF4-FFF2-40B4-BE49-F238E27FC236}">
                <a16:creationId xmlns:a16="http://schemas.microsoft.com/office/drawing/2014/main" id="{32890F71-3424-C0A8-0D0B-0DD9AC34F915}"/>
              </a:ext>
            </a:extLst>
          </p:cNvPr>
          <p:cNvSpPr/>
          <p:nvPr/>
        </p:nvSpPr>
        <p:spPr>
          <a:xfrm>
            <a:off x="1145462" y="2728574"/>
            <a:ext cx="10423082" cy="37643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400" dirty="0">
                <a:latin typeface="VL GOTHIC" panose="020B0509000000000000" pitchFamily="49" charset="-128"/>
                <a:ea typeface="VL GOTHIC" panose="020B0509000000000000" pitchFamily="49" charset="-128"/>
              </a:rPr>
              <a:t>expected&lt;double, string&gt; </a:t>
            </a:r>
            <a:r>
              <a:rPr kumimoji="1" lang="en-US" altLang="ja-JP" sz="2400" dirty="0" err="1">
                <a:latin typeface="VL GOTHIC" panose="020B0509000000000000" pitchFamily="49" charset="-128"/>
                <a:ea typeface="VL GOTHIC" panose="020B0509000000000000" pitchFamily="49" charset="-128"/>
              </a:rPr>
              <a:t>safe_divide</a:t>
            </a:r>
            <a:r>
              <a:rPr kumimoji="1" lang="en-US" altLang="ja-JP" sz="2400" dirty="0">
                <a:latin typeface="VL GOTHIC" panose="020B0509000000000000" pitchFamily="49" charset="-128"/>
                <a:ea typeface="VL GOTHIC" panose="020B0509000000000000" pitchFamily="49" charset="-128"/>
              </a:rPr>
              <a:t>(double </a:t>
            </a:r>
            <a:r>
              <a:rPr kumimoji="1" lang="en-US" altLang="ja-JP" sz="2400" dirty="0" err="1">
                <a:latin typeface="VL GOTHIC" panose="020B0509000000000000" pitchFamily="49" charset="-128"/>
                <a:ea typeface="VL GOTHIC" panose="020B0509000000000000" pitchFamily="49" charset="-128"/>
              </a:rPr>
              <a:t>i</a:t>
            </a:r>
            <a:r>
              <a:rPr kumimoji="1" lang="en-US" altLang="ja-JP" sz="2400" dirty="0">
                <a:latin typeface="VL GOTHIC" panose="020B0509000000000000" pitchFamily="49" charset="-128"/>
                <a:ea typeface="VL GOTHIC" panose="020B0509000000000000" pitchFamily="49" charset="-128"/>
              </a:rPr>
              <a:t>, double j) {</a:t>
            </a:r>
          </a:p>
          <a:p>
            <a:r>
              <a:rPr kumimoji="1" lang="en-US" altLang="ja-JP" sz="2400" dirty="0">
                <a:latin typeface="VL GOTHIC" panose="020B0509000000000000" pitchFamily="49" charset="-128"/>
                <a:ea typeface="VL GOTHIC" panose="020B0509000000000000" pitchFamily="49" charset="-128"/>
              </a:rPr>
              <a:t>  if (j == 0) { return unexpected("divide by zero"); }</a:t>
            </a:r>
          </a:p>
          <a:p>
            <a:r>
              <a:rPr kumimoji="1" lang="en-US" altLang="ja-JP" sz="2400" dirty="0">
                <a:latin typeface="VL GOTHIC" panose="020B0509000000000000" pitchFamily="49" charset="-128"/>
                <a:ea typeface="VL GOTHIC" panose="020B0509000000000000" pitchFamily="49" charset="-128"/>
              </a:rPr>
              <a:t>  else { return </a:t>
            </a:r>
            <a:r>
              <a:rPr kumimoji="1" lang="en-US" altLang="ja-JP" sz="2400" dirty="0" err="1">
                <a:latin typeface="VL GOTHIC" panose="020B0509000000000000" pitchFamily="49" charset="-128"/>
                <a:ea typeface="VL GOTHIC" panose="020B0509000000000000" pitchFamily="49" charset="-128"/>
              </a:rPr>
              <a:t>i</a:t>
            </a:r>
            <a:r>
              <a:rPr kumimoji="1" lang="en-US" altLang="ja-JP" sz="2400" dirty="0">
                <a:latin typeface="VL GOTHIC" panose="020B0509000000000000" pitchFamily="49" charset="-128"/>
                <a:ea typeface="VL GOTHIC" panose="020B0509000000000000" pitchFamily="49" charset="-128"/>
              </a:rPr>
              <a:t> / j; }</a:t>
            </a:r>
          </a:p>
          <a:p>
            <a:r>
              <a:rPr kumimoji="1" lang="en-US" altLang="ja-JP" sz="2400" dirty="0">
                <a:latin typeface="VL GOTHIC" panose="020B0509000000000000" pitchFamily="49" charset="-128"/>
                <a:ea typeface="VL GOTHIC" panose="020B0509000000000000" pitchFamily="49" charset="-128"/>
              </a:rPr>
              <a:t>}</a:t>
            </a:r>
          </a:p>
          <a:p>
            <a:endParaRPr lang="en-US" altLang="ja-JP" sz="2400" dirty="0">
              <a:latin typeface="VL GOTHIC" panose="020B0509000000000000" pitchFamily="49" charset="-128"/>
              <a:ea typeface="VL GOTHIC" panose="020B0509000000000000" pitchFamily="49" charset="-128"/>
            </a:endParaRPr>
          </a:p>
          <a:p>
            <a:r>
              <a:rPr kumimoji="1" lang="en-US" altLang="ja-JP" sz="2400" dirty="0">
                <a:latin typeface="VL GOTHIC" panose="020B0509000000000000" pitchFamily="49" charset="-128"/>
                <a:ea typeface="VL GOTHIC" panose="020B0509000000000000" pitchFamily="49" charset="-128"/>
              </a:rPr>
              <a:t>if (auto r = </a:t>
            </a:r>
            <a:r>
              <a:rPr kumimoji="1" lang="en-US" altLang="ja-JP" sz="2400" dirty="0" err="1">
                <a:latin typeface="VL GOTHIC" panose="020B0509000000000000" pitchFamily="49" charset="-128"/>
                <a:ea typeface="VL GOTHIC" panose="020B0509000000000000" pitchFamily="49" charset="-128"/>
              </a:rPr>
              <a:t>safe_divide</a:t>
            </a:r>
            <a:r>
              <a:rPr kumimoji="1" lang="en-US" altLang="ja-JP" sz="2400" dirty="0">
                <a:latin typeface="VL GOTHIC" panose="020B0509000000000000" pitchFamily="49" charset="-128"/>
                <a:ea typeface="VL GOTHIC" panose="020B0509000000000000" pitchFamily="49" charset="-128"/>
              </a:rPr>
              <a:t>(3.0, 2.0); </a:t>
            </a:r>
            <a:r>
              <a:rPr kumimoji="1" lang="en-US" altLang="ja-JP" sz="2400" dirty="0" err="1">
                <a:latin typeface="VL GOTHIC" panose="020B0509000000000000" pitchFamily="49" charset="-128"/>
                <a:ea typeface="VL GOTHIC" panose="020B0509000000000000" pitchFamily="49" charset="-128"/>
              </a:rPr>
              <a:t>r.has_value</a:t>
            </a:r>
            <a:r>
              <a:rPr kumimoji="1" lang="en-US" altLang="ja-JP" sz="2400" dirty="0">
                <a:latin typeface="VL GOTHIC" panose="020B0509000000000000" pitchFamily="49" charset="-128"/>
                <a:ea typeface="VL GOTHIC" panose="020B0509000000000000" pitchFamily="49" charset="-128"/>
              </a:rPr>
              <a:t>()) {</a:t>
            </a:r>
          </a:p>
          <a:p>
            <a:r>
              <a:rPr kumimoji="1" lang="en-US" altLang="ja-JP" sz="2400" dirty="0">
                <a:latin typeface="VL GOTHIC" panose="020B0509000000000000" pitchFamily="49" charset="-128"/>
                <a:ea typeface="VL GOTHIC" panose="020B0509000000000000" pitchFamily="49" charset="-128"/>
              </a:rPr>
              <a:t>  </a:t>
            </a:r>
            <a:r>
              <a:rPr kumimoji="1" lang="en-US" altLang="ja-JP" sz="2400" dirty="0" err="1">
                <a:latin typeface="VL GOTHIC" panose="020B0509000000000000" pitchFamily="49" charset="-128"/>
                <a:ea typeface="VL GOTHIC" panose="020B0509000000000000" pitchFamily="49" charset="-128"/>
              </a:rPr>
              <a:t>r.value</a:t>
            </a:r>
            <a:r>
              <a:rPr kumimoji="1" lang="en-US" altLang="ja-JP" sz="2400" dirty="0">
                <a:latin typeface="VL GOTHIC" panose="020B0509000000000000" pitchFamily="49" charset="-128"/>
                <a:ea typeface="VL GOTHIC" panose="020B0509000000000000" pitchFamily="49" charset="-128"/>
              </a:rPr>
              <a:t>(); // </a:t>
            </a:r>
            <a:r>
              <a:rPr kumimoji="1" lang="ja-JP" altLang="en-US" sz="2400">
                <a:latin typeface="VL GOTHIC" panose="020B0509000000000000" pitchFamily="49" charset="-128"/>
                <a:ea typeface="VL GOTHIC" panose="020B0509000000000000" pitchFamily="49" charset="-128"/>
              </a:rPr>
              <a:t>正常値を取り出してなにかする</a:t>
            </a:r>
            <a:endParaRPr kumimoji="1" lang="en-US" altLang="ja-JP" sz="2400" dirty="0">
              <a:latin typeface="VL GOTHIC" panose="020B0509000000000000" pitchFamily="49" charset="-128"/>
              <a:ea typeface="VL GOTHIC" panose="020B0509000000000000" pitchFamily="49" charset="-128"/>
            </a:endParaRPr>
          </a:p>
          <a:p>
            <a:r>
              <a:rPr kumimoji="1" lang="en-US" altLang="ja-JP" sz="2400" dirty="0">
                <a:latin typeface="VL GOTHIC" panose="020B0509000000000000" pitchFamily="49" charset="-128"/>
                <a:ea typeface="VL GOTHIC" panose="020B0509000000000000" pitchFamily="49" charset="-128"/>
              </a:rPr>
              <a:t>} else {</a:t>
            </a:r>
          </a:p>
          <a:p>
            <a:r>
              <a:rPr lang="en-US" altLang="ja-JP" sz="2400" dirty="0">
                <a:latin typeface="VL GOTHIC" panose="020B0509000000000000" pitchFamily="49" charset="-128"/>
                <a:ea typeface="VL GOTHIC" panose="020B0509000000000000" pitchFamily="49" charset="-128"/>
              </a:rPr>
              <a:t>  </a:t>
            </a:r>
            <a:r>
              <a:rPr lang="en-US" altLang="ja-JP" sz="2400" dirty="0" err="1">
                <a:latin typeface="VL GOTHIC" panose="020B0509000000000000" pitchFamily="49" charset="-128"/>
                <a:ea typeface="VL GOTHIC" panose="020B0509000000000000" pitchFamily="49" charset="-128"/>
              </a:rPr>
              <a:t>r.error</a:t>
            </a:r>
            <a:r>
              <a:rPr lang="en-US" altLang="ja-JP" sz="2400" dirty="0">
                <a:latin typeface="VL GOTHIC" panose="020B0509000000000000" pitchFamily="49" charset="-128"/>
                <a:ea typeface="VL GOTHIC" panose="020B0509000000000000" pitchFamily="49" charset="-128"/>
              </a:rPr>
              <a:t>(); // </a:t>
            </a:r>
            <a:r>
              <a:rPr lang="ja-JP" altLang="en-US" sz="2400">
                <a:latin typeface="VL GOTHIC" panose="020B0509000000000000" pitchFamily="49" charset="-128"/>
                <a:ea typeface="VL GOTHIC" panose="020B0509000000000000" pitchFamily="49" charset="-128"/>
              </a:rPr>
              <a:t>エラー値を取り出してなにかする</a:t>
            </a:r>
            <a:endParaRPr kumimoji="1" lang="en-US" altLang="ja-JP" sz="2400" dirty="0">
              <a:latin typeface="VL GOTHIC" panose="020B0509000000000000" pitchFamily="49" charset="-128"/>
              <a:ea typeface="VL GOTHIC" panose="020B0509000000000000" pitchFamily="49" charset="-128"/>
            </a:endParaRPr>
          </a:p>
          <a:p>
            <a:r>
              <a:rPr kumimoji="1" lang="en-US" altLang="ja-JP" sz="2400" dirty="0">
                <a:latin typeface="VL GOTHIC" panose="020B0509000000000000" pitchFamily="49" charset="-128"/>
                <a:ea typeface="VL GOTHIC" panose="020B0509000000000000" pitchFamily="49" charset="-128"/>
              </a:rPr>
              <a:t>}</a:t>
            </a:r>
          </a:p>
        </p:txBody>
      </p:sp>
    </p:spTree>
    <p:extLst>
      <p:ext uri="{BB962C8B-B14F-4D97-AF65-F5344CB8AC3E}">
        <p14:creationId xmlns:p14="http://schemas.microsoft.com/office/powerpoint/2010/main" val="315478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C++23 generator</a:t>
            </a:r>
            <a:endParaRPr kumimoji="1" lang="ja-JP" altLang="en-US"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199" y="1219199"/>
            <a:ext cx="10730345" cy="1496292"/>
          </a:xfrm>
        </p:spPr>
        <p:txBody>
          <a:bodyPr>
            <a:noAutofit/>
          </a:bodyPr>
          <a:lstStyle/>
          <a:p>
            <a:pPr>
              <a:lnSpc>
                <a:spcPct val="100000"/>
              </a:lnSpc>
            </a:pPr>
            <a:r>
              <a:rPr lang="en-US" altLang="ja-JP" sz="2400" dirty="0">
                <a:latin typeface="Hiragino Sans W2" panose="020B0400000000000000" pitchFamily="34" charset="-128"/>
                <a:ea typeface="Hiragino Sans W2" panose="020B0400000000000000" pitchFamily="34" charset="-128"/>
              </a:rPr>
              <a:t>C++20</a:t>
            </a:r>
            <a:r>
              <a:rPr lang="ja-JP" altLang="en-US" sz="2400">
                <a:latin typeface="Hiragino Sans W2" panose="020B0400000000000000" pitchFamily="34" charset="-128"/>
                <a:ea typeface="Hiragino Sans W2" panose="020B0400000000000000" pitchFamily="34" charset="-128"/>
              </a:rPr>
              <a:t>のコルーチンをよりかんたんに使える機能として</a:t>
            </a:r>
            <a:r>
              <a:rPr lang="en-US" altLang="ja-JP" sz="2400" dirty="0">
                <a:latin typeface="Hiragino Sans W2" panose="020B0400000000000000" pitchFamily="34" charset="-128"/>
                <a:ea typeface="Hiragino Sans W2" panose="020B0400000000000000" pitchFamily="34" charset="-128"/>
              </a:rPr>
              <a:t>std::generator&lt;T&gt;</a:t>
            </a:r>
            <a:r>
              <a:rPr lang="ja-JP" altLang="en-US" sz="2400">
                <a:latin typeface="Hiragino Sans W2" panose="020B0400000000000000" pitchFamily="34" charset="-128"/>
                <a:ea typeface="Hiragino Sans W2" panose="020B0400000000000000" pitchFamily="34" charset="-128"/>
              </a:rPr>
              <a:t>クラスが入った</a:t>
            </a:r>
            <a:endParaRPr lang="en-US" altLang="ja-JP" sz="2400" dirty="0">
              <a:latin typeface="Hiragino Sans W2" panose="020B0400000000000000" pitchFamily="34" charset="-128"/>
              <a:ea typeface="Hiragino Sans W2" panose="020B0400000000000000" pitchFamily="34" charset="-128"/>
            </a:endParaRPr>
          </a:p>
          <a:p>
            <a:pPr>
              <a:lnSpc>
                <a:spcPct val="100000"/>
              </a:lnSpc>
            </a:pPr>
            <a:r>
              <a:rPr lang="ja-JP" altLang="en-US" sz="2400">
                <a:latin typeface="Hiragino Sans W2" panose="020B0400000000000000" pitchFamily="34" charset="-128"/>
                <a:ea typeface="Hiragino Sans W2" panose="020B0400000000000000" pitchFamily="34" charset="-128"/>
              </a:rPr>
              <a:t>生成した値を</a:t>
            </a:r>
            <a:r>
              <a:rPr lang="en-US" altLang="ja-JP" sz="2400" dirty="0">
                <a:latin typeface="Hiragino Sans W2" panose="020B0400000000000000" pitchFamily="34" charset="-128"/>
                <a:ea typeface="Hiragino Sans W2" panose="020B0400000000000000" pitchFamily="34" charset="-128"/>
              </a:rPr>
              <a:t>Range</a:t>
            </a:r>
            <a:r>
              <a:rPr lang="ja-JP" altLang="en-US" sz="2400">
                <a:latin typeface="Hiragino Sans W2" panose="020B0400000000000000" pitchFamily="34" charset="-128"/>
                <a:ea typeface="Hiragino Sans W2" panose="020B0400000000000000" pitchFamily="34" charset="-128"/>
              </a:rPr>
              <a:t>として使える</a:t>
            </a:r>
            <a:endParaRPr lang="en-US" altLang="ja-JP" sz="2000" dirty="0">
              <a:latin typeface="Hiragino Sans W2" panose="020B0400000000000000" pitchFamily="34" charset="-128"/>
              <a:ea typeface="Hiragino Sans W2" panose="020B04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正方形/長方形 4">
            <a:extLst>
              <a:ext uri="{FF2B5EF4-FFF2-40B4-BE49-F238E27FC236}">
                <a16:creationId xmlns:a16="http://schemas.microsoft.com/office/drawing/2014/main" id="{32890F71-3424-C0A8-0D0B-0DD9AC34F915}"/>
              </a:ext>
            </a:extLst>
          </p:cNvPr>
          <p:cNvSpPr/>
          <p:nvPr/>
        </p:nvSpPr>
        <p:spPr>
          <a:xfrm>
            <a:off x="1145462" y="2590029"/>
            <a:ext cx="10423082" cy="41294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400" dirty="0">
                <a:latin typeface="VL GOTHIC" panose="020B0509000000000000" pitchFamily="49" charset="-128"/>
                <a:ea typeface="VL GOTHIC" panose="020B0509000000000000" pitchFamily="49" charset="-128"/>
              </a:rPr>
              <a:t>// </a:t>
            </a:r>
            <a:r>
              <a:rPr kumimoji="1" lang="ja-JP" altLang="en-US" sz="2400">
                <a:latin typeface="VL GOTHIC" panose="020B0509000000000000" pitchFamily="49" charset="-128"/>
                <a:ea typeface="VL GOTHIC" panose="020B0509000000000000" pitchFamily="49" charset="-128"/>
              </a:rPr>
              <a:t>偶数値の無限</a:t>
            </a:r>
            <a:r>
              <a:rPr kumimoji="1" lang="en-US" altLang="ja-JP" sz="2400" dirty="0">
                <a:latin typeface="VL GOTHIC" panose="020B0509000000000000" pitchFamily="49" charset="-128"/>
                <a:ea typeface="VL GOTHIC" panose="020B0509000000000000" pitchFamily="49" charset="-128"/>
              </a:rPr>
              <a:t>Range</a:t>
            </a:r>
            <a:r>
              <a:rPr kumimoji="1" lang="ja-JP" altLang="en-US" sz="2400">
                <a:latin typeface="VL GOTHIC" panose="020B0509000000000000" pitchFamily="49" charset="-128"/>
                <a:ea typeface="VL GOTHIC" panose="020B0509000000000000" pitchFamily="49" charset="-128"/>
              </a:rPr>
              <a:t>を作る関数</a:t>
            </a:r>
            <a:endParaRPr kumimoji="1" lang="en-US" altLang="ja-JP" sz="2400" dirty="0">
              <a:latin typeface="VL GOTHIC" panose="020B0509000000000000" pitchFamily="49" charset="-128"/>
              <a:ea typeface="VL GOTHIC" panose="020B0509000000000000" pitchFamily="49" charset="-128"/>
            </a:endParaRPr>
          </a:p>
          <a:p>
            <a:r>
              <a:rPr kumimoji="1" lang="en-US" altLang="ja-JP" sz="2400" dirty="0">
                <a:latin typeface="VL GOTHIC" panose="020B0509000000000000" pitchFamily="49" charset="-128"/>
                <a:ea typeface="VL GOTHIC" panose="020B0509000000000000" pitchFamily="49" charset="-128"/>
              </a:rPr>
              <a:t>std::generator&lt;int&gt; evens() {</a:t>
            </a:r>
          </a:p>
          <a:p>
            <a:r>
              <a:rPr kumimoji="1" lang="en-US" altLang="ja-JP" sz="2400" dirty="0">
                <a:latin typeface="VL GOTHIC" panose="020B0509000000000000" pitchFamily="49" charset="-128"/>
                <a:ea typeface="VL GOTHIC" panose="020B0509000000000000" pitchFamily="49" charset="-128"/>
              </a:rPr>
              <a:t>  int n = 0;</a:t>
            </a:r>
          </a:p>
          <a:p>
            <a:r>
              <a:rPr kumimoji="1" lang="en-US" altLang="ja-JP" sz="2400" dirty="0">
                <a:latin typeface="VL GOTHIC" panose="020B0509000000000000" pitchFamily="49" charset="-128"/>
                <a:ea typeface="VL GOTHIC" panose="020B0509000000000000" pitchFamily="49" charset="-128"/>
              </a:rPr>
              <a:t>  while (true) {</a:t>
            </a:r>
          </a:p>
          <a:p>
            <a:r>
              <a:rPr kumimoji="1" lang="en-US" altLang="ja-JP" sz="2400" dirty="0">
                <a:latin typeface="VL GOTHIC" panose="020B0509000000000000" pitchFamily="49" charset="-128"/>
                <a:ea typeface="VL GOTHIC" panose="020B0509000000000000" pitchFamily="49" charset="-128"/>
              </a:rPr>
              <a:t>    </a:t>
            </a:r>
            <a:r>
              <a:rPr kumimoji="1" lang="en-US" altLang="ja-JP" sz="2400" dirty="0" err="1">
                <a:latin typeface="VL GOTHIC" panose="020B0509000000000000" pitchFamily="49" charset="-128"/>
                <a:ea typeface="VL GOTHIC" panose="020B0509000000000000" pitchFamily="49" charset="-128"/>
              </a:rPr>
              <a:t>co_yield</a:t>
            </a:r>
            <a:r>
              <a:rPr kumimoji="1" lang="en-US" altLang="ja-JP" sz="2400" dirty="0">
                <a:latin typeface="VL GOTHIC" panose="020B0509000000000000" pitchFamily="49" charset="-128"/>
                <a:ea typeface="VL GOTHIC" panose="020B0509000000000000" pitchFamily="49" charset="-128"/>
              </a:rPr>
              <a:t> n;</a:t>
            </a:r>
          </a:p>
          <a:p>
            <a:r>
              <a:rPr kumimoji="1" lang="en-US" altLang="ja-JP" sz="2400" dirty="0">
                <a:latin typeface="VL GOTHIC" panose="020B0509000000000000" pitchFamily="49" charset="-128"/>
                <a:ea typeface="VL GOTHIC" panose="020B0509000000000000" pitchFamily="49" charset="-128"/>
              </a:rPr>
              <a:t>    n += 2;</a:t>
            </a:r>
          </a:p>
          <a:p>
            <a:r>
              <a:rPr kumimoji="1" lang="en-US" altLang="ja-JP" sz="2400" dirty="0">
                <a:latin typeface="VL GOTHIC" panose="020B0509000000000000" pitchFamily="49" charset="-128"/>
                <a:ea typeface="VL GOTHIC" panose="020B0509000000000000" pitchFamily="49" charset="-128"/>
              </a:rPr>
              <a:t>  }</a:t>
            </a:r>
          </a:p>
          <a:p>
            <a:r>
              <a:rPr kumimoji="1" lang="en-US" altLang="ja-JP" sz="2400" dirty="0">
                <a:latin typeface="VL GOTHIC" panose="020B0509000000000000" pitchFamily="49" charset="-128"/>
                <a:ea typeface="VL GOTHIC" panose="020B0509000000000000" pitchFamily="49" charset="-128"/>
              </a:rPr>
              <a:t>}</a:t>
            </a:r>
          </a:p>
          <a:p>
            <a:endParaRPr lang="en-US" altLang="ja-JP" sz="2400" dirty="0">
              <a:latin typeface="VL GOTHIC" panose="020B0509000000000000" pitchFamily="49" charset="-128"/>
              <a:ea typeface="VL GOTHIC" panose="020B0509000000000000" pitchFamily="49" charset="-128"/>
            </a:endParaRPr>
          </a:p>
          <a:p>
            <a:r>
              <a:rPr lang="en-US" altLang="ja-JP" sz="2400" dirty="0">
                <a:latin typeface="VL GOTHIC" panose="020B0509000000000000" pitchFamily="49" charset="-128"/>
                <a:ea typeface="VL GOTHIC" panose="020B0509000000000000" pitchFamily="49" charset="-128"/>
              </a:rPr>
              <a:t>// </a:t>
            </a:r>
            <a:r>
              <a:rPr lang="ja-JP" altLang="en-US" sz="2400">
                <a:latin typeface="VL GOTHIC" panose="020B0509000000000000" pitchFamily="49" charset="-128"/>
                <a:ea typeface="VL GOTHIC" panose="020B0509000000000000" pitchFamily="49" charset="-128"/>
              </a:rPr>
              <a:t>先頭</a:t>
            </a:r>
            <a:r>
              <a:rPr lang="en-US" altLang="ja-JP" sz="2400" dirty="0">
                <a:latin typeface="VL GOTHIC" panose="020B0509000000000000" pitchFamily="49" charset="-128"/>
                <a:ea typeface="VL GOTHIC" panose="020B0509000000000000" pitchFamily="49" charset="-128"/>
              </a:rPr>
              <a:t>5</a:t>
            </a:r>
            <a:r>
              <a:rPr lang="ja-JP" altLang="en-US" sz="2400">
                <a:latin typeface="VL GOTHIC" panose="020B0509000000000000" pitchFamily="49" charset="-128"/>
                <a:ea typeface="VL GOTHIC" panose="020B0509000000000000" pitchFamily="49" charset="-128"/>
              </a:rPr>
              <a:t>個だけ使う</a:t>
            </a:r>
            <a:endParaRPr lang="en-US" altLang="ja-JP" sz="2400" dirty="0">
              <a:latin typeface="VL GOTHIC" panose="020B0509000000000000" pitchFamily="49" charset="-128"/>
              <a:ea typeface="VL GOTHIC" panose="020B0509000000000000" pitchFamily="49" charset="-128"/>
            </a:endParaRPr>
          </a:p>
          <a:p>
            <a:r>
              <a:rPr kumimoji="1" lang="en-US" altLang="ja-JP" sz="2400" dirty="0">
                <a:latin typeface="VL GOTHIC" panose="020B0509000000000000" pitchFamily="49" charset="-128"/>
                <a:ea typeface="VL GOTHIC" panose="020B0509000000000000" pitchFamily="49" charset="-128"/>
              </a:rPr>
              <a:t>for (i</a:t>
            </a:r>
            <a:r>
              <a:rPr lang="en-US" altLang="ja-JP" sz="2400" dirty="0">
                <a:latin typeface="VL GOTHIC" panose="020B0509000000000000" pitchFamily="49" charset="-128"/>
                <a:ea typeface="VL GOTHIC" panose="020B0509000000000000" pitchFamily="49" charset="-128"/>
              </a:rPr>
              <a:t>nt </a:t>
            </a:r>
            <a:r>
              <a:rPr lang="en-US" altLang="ja-JP" sz="2400" dirty="0" err="1">
                <a:latin typeface="VL GOTHIC" panose="020B0509000000000000" pitchFamily="49" charset="-128"/>
                <a:ea typeface="VL GOTHIC" panose="020B0509000000000000" pitchFamily="49" charset="-128"/>
              </a:rPr>
              <a:t>i</a:t>
            </a:r>
            <a:r>
              <a:rPr lang="en-US" altLang="ja-JP" sz="2400" dirty="0">
                <a:latin typeface="VL GOTHIC" panose="020B0509000000000000" pitchFamily="49" charset="-128"/>
                <a:ea typeface="VL GOTHIC" panose="020B0509000000000000" pitchFamily="49" charset="-128"/>
              </a:rPr>
              <a:t> : evens() | std::views::take(5)) {}</a:t>
            </a:r>
            <a:endParaRPr kumimoji="1" lang="en-US" altLang="ja-JP" sz="2400" dirty="0">
              <a:latin typeface="VL GOTHIC" panose="020B0509000000000000" pitchFamily="49" charset="-128"/>
              <a:ea typeface="VL GOTHIC" panose="020B0509000000000000" pitchFamily="49" charset="-128"/>
            </a:endParaRPr>
          </a:p>
        </p:txBody>
      </p:sp>
    </p:spTree>
    <p:extLst>
      <p:ext uri="{BB962C8B-B14F-4D97-AF65-F5344CB8AC3E}">
        <p14:creationId xmlns:p14="http://schemas.microsoft.com/office/powerpoint/2010/main" val="67099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まとめ</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219200"/>
            <a:ext cx="10515600" cy="4991629"/>
          </a:xfrm>
        </p:spPr>
        <p:txBody>
          <a:bodyPr>
            <a:normAutofit/>
          </a:bodyPr>
          <a:lstStyle/>
          <a:p>
            <a:pPr>
              <a:lnSpc>
                <a:spcPct val="100000"/>
              </a:lnSpc>
            </a:pPr>
            <a:r>
              <a:rPr lang="en-US" altLang="ja-JP" dirty="0">
                <a:latin typeface="Hiragino Sans W2" panose="020B0400000000000000" pitchFamily="34" charset="-128"/>
                <a:ea typeface="Hiragino Sans W2" panose="020B0400000000000000" pitchFamily="34" charset="-128"/>
              </a:rPr>
              <a:t>C++20</a:t>
            </a:r>
            <a:r>
              <a:rPr lang="ja-JP" altLang="en-US">
                <a:latin typeface="Hiragino Sans W2" panose="020B0400000000000000" pitchFamily="34" charset="-128"/>
                <a:ea typeface="Hiragino Sans W2" panose="020B0400000000000000" pitchFamily="34" charset="-128"/>
              </a:rPr>
              <a:t>と</a:t>
            </a:r>
            <a:r>
              <a:rPr lang="en-US" altLang="ja-JP" dirty="0">
                <a:latin typeface="Hiragino Sans W2" panose="020B0400000000000000" pitchFamily="34" charset="-128"/>
                <a:ea typeface="Hiragino Sans W2" panose="020B0400000000000000" pitchFamily="34" charset="-128"/>
              </a:rPr>
              <a:t>C++23</a:t>
            </a:r>
            <a:r>
              <a:rPr lang="ja-JP" altLang="en-US">
                <a:latin typeface="Hiragino Sans W2" panose="020B0400000000000000" pitchFamily="34" charset="-128"/>
                <a:ea typeface="Hiragino Sans W2" panose="020B0400000000000000" pitchFamily="34" charset="-128"/>
              </a:rPr>
              <a:t>で、普段のプログラミングをより簡単にする機能がたくさん入りました</a:t>
            </a:r>
            <a:endParaRPr lang="en-US" altLang="ja-JP" dirty="0">
              <a:latin typeface="Hiragino Sans W2" panose="020B0400000000000000" pitchFamily="34" charset="-128"/>
              <a:ea typeface="Hiragino Sans W2" panose="020B0400000000000000" pitchFamily="34" charset="-128"/>
            </a:endParaRPr>
          </a:p>
          <a:p>
            <a:pPr>
              <a:lnSpc>
                <a:spcPct val="100000"/>
              </a:lnSpc>
            </a:pPr>
            <a:r>
              <a:rPr lang="en-US" altLang="ja-JP" dirty="0">
                <a:latin typeface="Hiragino Sans W2" panose="020B0400000000000000" pitchFamily="34" charset="-128"/>
                <a:ea typeface="Hiragino Sans W2" panose="020B0400000000000000" pitchFamily="34" charset="-128"/>
              </a:rPr>
              <a:t>C++</a:t>
            </a:r>
            <a:r>
              <a:rPr lang="ja-JP" altLang="en-US">
                <a:latin typeface="Hiragino Sans W2" panose="020B0400000000000000" pitchFamily="34" charset="-128"/>
                <a:ea typeface="Hiragino Sans W2" panose="020B0400000000000000" pitchFamily="34" charset="-128"/>
              </a:rPr>
              <a:t>のアップデートについていけなくなる方も増えてくると</a:t>
            </a:r>
            <a:br>
              <a:rPr lang="en-US" altLang="ja-JP" dirty="0">
                <a:latin typeface="Hiragino Sans W2" panose="020B0400000000000000" pitchFamily="34" charset="-128"/>
                <a:ea typeface="Hiragino Sans W2" panose="020B0400000000000000" pitchFamily="34" charset="-128"/>
              </a:rPr>
            </a:br>
            <a:r>
              <a:rPr lang="ja-JP" altLang="en-US">
                <a:latin typeface="Hiragino Sans W2" panose="020B0400000000000000" pitchFamily="34" charset="-128"/>
                <a:ea typeface="Hiragino Sans W2" panose="020B0400000000000000" pitchFamily="34" charset="-128"/>
              </a:rPr>
              <a:t>思うので、情報発信がんばりますっ</a:t>
            </a:r>
            <a:endParaRPr lang="en-US" altLang="ja-JP" dirty="0">
              <a:latin typeface="Hiragino Sans W2" panose="020B0400000000000000" pitchFamily="34" charset="-128"/>
              <a:ea typeface="Hiragino Sans W2" panose="020B04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347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スポンサー募集中</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219200"/>
            <a:ext cx="10515600" cy="4991629"/>
          </a:xfrm>
        </p:spPr>
        <p:txBody>
          <a:bodyPr>
            <a:normAutofit/>
          </a:bodyPr>
          <a:lstStyle/>
          <a:p>
            <a:pPr>
              <a:lnSpc>
                <a:spcPct val="100000"/>
              </a:lnSpc>
            </a:pPr>
            <a:r>
              <a:rPr lang="en-US" altLang="ja-JP" dirty="0">
                <a:latin typeface="Hiragino Sans W2" panose="020B0400000000000000" pitchFamily="34" charset="-128"/>
                <a:ea typeface="Hiragino Sans W2" panose="020B0400000000000000" pitchFamily="34" charset="-128"/>
                <a:hlinkClick r:id="rId2"/>
              </a:rPr>
              <a:t>https://cpprefjp.github.io/</a:t>
            </a:r>
            <a:endParaRPr lang="en-US" altLang="ja-JP" dirty="0">
              <a:latin typeface="Hiragino Sans W2" panose="020B0400000000000000" pitchFamily="34" charset="-128"/>
              <a:ea typeface="Hiragino Sans W2" panose="020B0400000000000000" pitchFamily="34" charset="-128"/>
            </a:endParaRPr>
          </a:p>
          <a:p>
            <a:pPr>
              <a:lnSpc>
                <a:spcPct val="100000"/>
              </a:lnSpc>
            </a:pPr>
            <a:endParaRPr lang="en-US" altLang="ja-JP" dirty="0">
              <a:latin typeface="Hiragino Sans W2" panose="020B0400000000000000" pitchFamily="34" charset="-128"/>
              <a:ea typeface="Hiragino Sans W2" panose="020B0400000000000000" pitchFamily="34" charset="-128"/>
            </a:endParaRPr>
          </a:p>
          <a:p>
            <a:pPr>
              <a:lnSpc>
                <a:spcPct val="100000"/>
              </a:lnSpc>
            </a:pPr>
            <a:r>
              <a:rPr lang="en-US" altLang="ja-JP" dirty="0">
                <a:latin typeface="Hiragino Sans W2" panose="020B0400000000000000" pitchFamily="34" charset="-128"/>
                <a:ea typeface="Hiragino Sans W2" panose="020B0400000000000000" pitchFamily="34" charset="-128"/>
              </a:rPr>
              <a:t>C++</a:t>
            </a:r>
            <a:r>
              <a:rPr lang="ja-JP" altLang="en-US">
                <a:latin typeface="Hiragino Sans W2" panose="020B0400000000000000" pitchFamily="34" charset="-128"/>
                <a:ea typeface="Hiragino Sans W2" panose="020B0400000000000000" pitchFamily="34" charset="-128"/>
              </a:rPr>
              <a:t>日本語リファレンスサイト</a:t>
            </a:r>
            <a:r>
              <a:rPr lang="en-US" altLang="ja-JP" dirty="0" err="1">
                <a:latin typeface="Hiragino Sans W2" panose="020B0400000000000000" pitchFamily="34" charset="-128"/>
                <a:ea typeface="Hiragino Sans W2" panose="020B0400000000000000" pitchFamily="34" charset="-128"/>
              </a:rPr>
              <a:t>cpprefjp</a:t>
            </a:r>
            <a:r>
              <a:rPr lang="ja-JP" altLang="en-US">
                <a:latin typeface="Hiragino Sans W2" panose="020B0400000000000000" pitchFamily="34" charset="-128"/>
                <a:ea typeface="Hiragino Sans W2" panose="020B0400000000000000" pitchFamily="34" charset="-128"/>
              </a:rPr>
              <a:t>のスポンサー募集を</a:t>
            </a:r>
            <a:br>
              <a:rPr lang="en-US" altLang="ja-JP" dirty="0">
                <a:latin typeface="Hiragino Sans W2" panose="020B0400000000000000" pitchFamily="34" charset="-128"/>
                <a:ea typeface="Hiragino Sans W2" panose="020B0400000000000000" pitchFamily="34" charset="-128"/>
              </a:rPr>
            </a:br>
            <a:r>
              <a:rPr lang="ja-JP" altLang="en-US">
                <a:latin typeface="Hiragino Sans W2" panose="020B0400000000000000" pitchFamily="34" charset="-128"/>
                <a:ea typeface="Hiragino Sans W2" panose="020B0400000000000000" pitchFamily="34" charset="-128"/>
              </a:rPr>
              <a:t>開始しました</a:t>
            </a:r>
            <a:endParaRPr lang="en-US" altLang="ja-JP" dirty="0">
              <a:latin typeface="Hiragino Sans W2" panose="020B0400000000000000" pitchFamily="34" charset="-128"/>
              <a:ea typeface="Hiragino Sans W2" panose="020B0400000000000000" pitchFamily="34" charset="-128"/>
            </a:endParaRPr>
          </a:p>
          <a:p>
            <a:pPr>
              <a:lnSpc>
                <a:spcPct val="100000"/>
              </a:lnSpc>
            </a:pPr>
            <a:r>
              <a:rPr lang="en-US" altLang="ja-JP" dirty="0">
                <a:latin typeface="Hiragino Sans W2" panose="020B0400000000000000" pitchFamily="34" charset="-128"/>
                <a:ea typeface="Hiragino Sans W2" panose="020B0400000000000000" pitchFamily="34" charset="-128"/>
              </a:rPr>
              <a:t>C++</a:t>
            </a:r>
            <a:r>
              <a:rPr lang="ja-JP" altLang="en-US">
                <a:latin typeface="Hiragino Sans W2" panose="020B0400000000000000" pitchFamily="34" charset="-128"/>
                <a:ea typeface="Hiragino Sans W2" panose="020B0400000000000000" pitchFamily="34" charset="-128"/>
              </a:rPr>
              <a:t>の最新情報を持続的に発信していくためにサポートしていただける方を募集しております</a:t>
            </a:r>
            <a:endParaRPr lang="en-US" altLang="ja-JP" dirty="0">
              <a:latin typeface="Hiragino Sans W2" panose="020B0400000000000000" pitchFamily="34" charset="-128"/>
              <a:ea typeface="Hiragino Sans W2" panose="020B0400000000000000" pitchFamily="34" charset="-128"/>
            </a:endParaRPr>
          </a:p>
          <a:p>
            <a:pPr>
              <a:lnSpc>
                <a:spcPct val="100000"/>
              </a:lnSpc>
            </a:pPr>
            <a:r>
              <a:rPr lang="ja-JP" altLang="en-US">
                <a:latin typeface="Hiragino Sans W2" panose="020B0400000000000000" pitchFamily="34" charset="-128"/>
                <a:ea typeface="Hiragino Sans W2" panose="020B0400000000000000" pitchFamily="34" charset="-128"/>
              </a:rPr>
              <a:t>いただいたお金は、編集者に分配します</a:t>
            </a:r>
            <a:endParaRPr lang="en-US" altLang="ja-JP" dirty="0">
              <a:latin typeface="Hiragino Sans W2" panose="020B0400000000000000" pitchFamily="34" charset="-128"/>
              <a:ea typeface="Hiragino Sans W2" panose="020B04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733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はじめに</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219200"/>
            <a:ext cx="10515600" cy="4991629"/>
          </a:xfrm>
        </p:spPr>
        <p:txBody>
          <a:bodyPr>
            <a:normAutofit/>
          </a:bodyPr>
          <a:lstStyle/>
          <a:p>
            <a:pPr>
              <a:lnSpc>
                <a:spcPct val="100000"/>
              </a:lnSpc>
            </a:pPr>
            <a:r>
              <a:rPr lang="ja-JP" altLang="en-US">
                <a:latin typeface="Hiragino Sans W2" panose="020B0400000000000000" pitchFamily="34" charset="-128"/>
                <a:ea typeface="Hiragino Sans W2" panose="020B0400000000000000" pitchFamily="34" charset="-128"/>
              </a:rPr>
              <a:t>前回の</a:t>
            </a:r>
            <a:r>
              <a:rPr lang="en-US" altLang="ja-JP" dirty="0">
                <a:latin typeface="Hiragino Sans W2" panose="020B0400000000000000" pitchFamily="34" charset="-128"/>
                <a:ea typeface="Hiragino Sans W2" panose="020B0400000000000000" pitchFamily="34" charset="-128"/>
              </a:rPr>
              <a:t>C++ MIX</a:t>
            </a:r>
            <a:r>
              <a:rPr lang="ja-JP" altLang="en-US">
                <a:latin typeface="Hiragino Sans W2" panose="020B0400000000000000" pitchFamily="34" charset="-128"/>
                <a:ea typeface="Hiragino Sans W2" panose="020B0400000000000000" pitchFamily="34" charset="-128"/>
              </a:rPr>
              <a:t>が</a:t>
            </a:r>
            <a:r>
              <a:rPr lang="en-US" altLang="ja-JP" dirty="0">
                <a:latin typeface="Hiragino Sans W2" panose="020B0400000000000000" pitchFamily="34" charset="-128"/>
                <a:ea typeface="Hiragino Sans W2" panose="020B0400000000000000" pitchFamily="34" charset="-128"/>
              </a:rPr>
              <a:t>2019</a:t>
            </a:r>
            <a:r>
              <a:rPr lang="ja-JP" altLang="en-US">
                <a:latin typeface="Hiragino Sans W2" panose="020B0400000000000000" pitchFamily="34" charset="-128"/>
                <a:ea typeface="Hiragino Sans W2" panose="020B0400000000000000" pitchFamily="34" charset="-128"/>
              </a:rPr>
              <a:t>年末だったので、</a:t>
            </a:r>
            <a:r>
              <a:rPr lang="en-US" altLang="ja-JP" dirty="0">
                <a:latin typeface="Hiragino Sans W2" panose="020B0400000000000000" pitchFamily="34" charset="-128"/>
                <a:ea typeface="Hiragino Sans W2" panose="020B0400000000000000" pitchFamily="34" charset="-128"/>
              </a:rPr>
              <a:t>C++20</a:t>
            </a:r>
            <a:r>
              <a:rPr lang="ja-JP" altLang="en-US">
                <a:latin typeface="Hiragino Sans W2" panose="020B0400000000000000" pitchFamily="34" charset="-128"/>
                <a:ea typeface="Hiragino Sans W2" panose="020B0400000000000000" pitchFamily="34" charset="-128"/>
              </a:rPr>
              <a:t>の話があまりできていませんでした</a:t>
            </a:r>
            <a:endParaRPr lang="en-US" altLang="ja-JP" dirty="0">
              <a:latin typeface="Hiragino Sans W2" panose="020B0400000000000000" pitchFamily="34" charset="-128"/>
              <a:ea typeface="Hiragino Sans W2" panose="020B0400000000000000" pitchFamily="34" charset="-128"/>
            </a:endParaRPr>
          </a:p>
          <a:p>
            <a:pPr>
              <a:lnSpc>
                <a:spcPct val="100000"/>
              </a:lnSpc>
            </a:pPr>
            <a:r>
              <a:rPr lang="ja-JP" altLang="en-US">
                <a:latin typeface="Hiragino Sans W2" panose="020B0400000000000000" pitchFamily="34" charset="-128"/>
                <a:ea typeface="Hiragino Sans W2" panose="020B0400000000000000" pitchFamily="34" charset="-128"/>
              </a:rPr>
              <a:t>なので今回は、</a:t>
            </a:r>
            <a:r>
              <a:rPr lang="en-US" altLang="ja-JP" dirty="0">
                <a:latin typeface="Hiragino Sans W2" panose="020B0400000000000000" pitchFamily="34" charset="-128"/>
                <a:ea typeface="Hiragino Sans W2" panose="020B0400000000000000" pitchFamily="34" charset="-128"/>
              </a:rPr>
              <a:t>C++20</a:t>
            </a:r>
            <a:r>
              <a:rPr lang="ja-JP" altLang="en-US">
                <a:latin typeface="Hiragino Sans W2" panose="020B0400000000000000" pitchFamily="34" charset="-128"/>
                <a:ea typeface="Hiragino Sans W2" panose="020B0400000000000000" pitchFamily="34" charset="-128"/>
              </a:rPr>
              <a:t>のおさらいと、</a:t>
            </a:r>
            <a:r>
              <a:rPr lang="en-US" altLang="ja-JP" dirty="0">
                <a:latin typeface="Hiragino Sans W2" panose="020B0400000000000000" pitchFamily="34" charset="-128"/>
                <a:ea typeface="Hiragino Sans W2" panose="020B0400000000000000" pitchFamily="34" charset="-128"/>
              </a:rPr>
              <a:t>C++23</a:t>
            </a:r>
            <a:r>
              <a:rPr lang="ja-JP" altLang="en-US">
                <a:latin typeface="Hiragino Sans W2" panose="020B0400000000000000" pitchFamily="34" charset="-128"/>
                <a:ea typeface="Hiragino Sans W2" panose="020B0400000000000000" pitchFamily="34" charset="-128"/>
              </a:rPr>
              <a:t>のかんたんな</a:t>
            </a:r>
            <a:br>
              <a:rPr lang="en-US" altLang="ja-JP" dirty="0">
                <a:latin typeface="Hiragino Sans W2" panose="020B0400000000000000" pitchFamily="34" charset="-128"/>
                <a:ea typeface="Hiragino Sans W2" panose="020B0400000000000000" pitchFamily="34" charset="-128"/>
              </a:rPr>
            </a:br>
            <a:r>
              <a:rPr lang="ja-JP" altLang="en-US">
                <a:latin typeface="Hiragino Sans W2" panose="020B0400000000000000" pitchFamily="34" charset="-128"/>
                <a:ea typeface="Hiragino Sans W2" panose="020B0400000000000000" pitchFamily="34" charset="-128"/>
              </a:rPr>
              <a:t>紹介をします</a:t>
            </a:r>
            <a:endParaRPr lang="en-US" altLang="ja-JP" dirty="0">
              <a:latin typeface="Hiragino Sans W2" panose="020B0400000000000000" pitchFamily="34" charset="-128"/>
              <a:ea typeface="Hiragino Sans W2" panose="020B04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126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これまでの主なアップデート内容をおさらい</a:t>
            </a: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graphicFrame>
        <p:nvGraphicFramePr>
          <p:cNvPr id="9" name="表 8">
            <a:extLst>
              <a:ext uri="{FF2B5EF4-FFF2-40B4-BE49-F238E27FC236}">
                <a16:creationId xmlns:a16="http://schemas.microsoft.com/office/drawing/2014/main" id="{21D55548-6B2E-BCFF-2059-32B293185D83}"/>
              </a:ext>
            </a:extLst>
          </p:cNvPr>
          <p:cNvGraphicFramePr>
            <a:graphicFrameLocks noGrp="1"/>
          </p:cNvGraphicFramePr>
          <p:nvPr>
            <p:extLst>
              <p:ext uri="{D42A27DB-BD31-4B8C-83A1-F6EECF244321}">
                <p14:modId xmlns:p14="http://schemas.microsoft.com/office/powerpoint/2010/main" val="1919688015"/>
              </p:ext>
            </p:extLst>
          </p:nvPr>
        </p:nvGraphicFramePr>
        <p:xfrm>
          <a:off x="110836" y="1453957"/>
          <a:ext cx="11887200" cy="4297680"/>
        </p:xfrm>
        <a:graphic>
          <a:graphicData uri="http://schemas.openxmlformats.org/drawingml/2006/table">
            <a:tbl>
              <a:tblPr firstRow="1" bandRow="1">
                <a:tableStyleId>{74C1A8A3-306A-4EB7-A6B1-4F7E0EB9C5D6}</a:tableStyleId>
              </a:tblPr>
              <a:tblGrid>
                <a:gridCol w="2489321">
                  <a:extLst>
                    <a:ext uri="{9D8B030D-6E8A-4147-A177-3AD203B41FA5}">
                      <a16:colId xmlns:a16="http://schemas.microsoft.com/office/drawing/2014/main" val="1995126334"/>
                    </a:ext>
                  </a:extLst>
                </a:gridCol>
                <a:gridCol w="9397879">
                  <a:extLst>
                    <a:ext uri="{9D8B030D-6E8A-4147-A177-3AD203B41FA5}">
                      <a16:colId xmlns:a16="http://schemas.microsoft.com/office/drawing/2014/main" val="333460269"/>
                    </a:ext>
                  </a:extLst>
                </a:gridCol>
              </a:tblGrid>
              <a:tr h="419724">
                <a:tc>
                  <a:txBody>
                    <a:bodyPr/>
                    <a:lstStyle/>
                    <a:p>
                      <a:r>
                        <a:rPr kumimoji="1" lang="ja-JP" altLang="en-US" sz="2400"/>
                        <a:t>バージョン</a:t>
                      </a:r>
                    </a:p>
                  </a:txBody>
                  <a:tcPr/>
                </a:tc>
                <a:tc>
                  <a:txBody>
                    <a:bodyPr/>
                    <a:lstStyle/>
                    <a:p>
                      <a:r>
                        <a:rPr kumimoji="1" lang="ja-JP" altLang="en-US" sz="2400"/>
                        <a:t>主なアップデート内容</a:t>
                      </a:r>
                    </a:p>
                  </a:txBody>
                  <a:tcPr/>
                </a:tc>
                <a:extLst>
                  <a:ext uri="{0D108BD9-81ED-4DB2-BD59-A6C34878D82A}">
                    <a16:rowId xmlns:a16="http://schemas.microsoft.com/office/drawing/2014/main" val="4065785479"/>
                  </a:ext>
                </a:extLst>
              </a:tr>
              <a:tr h="419724">
                <a:tc>
                  <a:txBody>
                    <a:bodyPr/>
                    <a:lstStyle/>
                    <a:p>
                      <a:r>
                        <a:rPr kumimoji="1" lang="en-US" altLang="ja-JP" sz="2400" dirty="0"/>
                        <a:t>C++98 (1998</a:t>
                      </a:r>
                      <a:r>
                        <a:rPr kumimoji="1" lang="ja-JP" altLang="en-US" sz="2400"/>
                        <a:t>年</a:t>
                      </a:r>
                      <a:r>
                        <a:rPr kumimoji="1" lang="en-US" altLang="ja-JP" sz="2400" dirty="0"/>
                        <a:t>)</a:t>
                      </a:r>
                      <a:endParaRPr kumimoji="1" lang="ja-JP" altLang="en-US" sz="2400"/>
                    </a:p>
                  </a:txBody>
                  <a:tcPr/>
                </a:tc>
                <a:tc>
                  <a:txBody>
                    <a:bodyPr/>
                    <a:lstStyle/>
                    <a:p>
                      <a:r>
                        <a:rPr kumimoji="1" lang="en" altLang="ja-JP" sz="2400" b="0" kern="1200" dirty="0">
                          <a:solidFill>
                            <a:schemeClr val="dk1"/>
                          </a:solidFill>
                          <a:effectLst/>
                        </a:rPr>
                        <a:t>ISO</a:t>
                      </a:r>
                      <a:r>
                        <a:rPr kumimoji="1" lang="ja-JP" altLang="en-US" sz="2400" b="0" kern="1200">
                          <a:solidFill>
                            <a:schemeClr val="dk1"/>
                          </a:solidFill>
                          <a:effectLst/>
                        </a:rPr>
                        <a:t>で標準化された最初のバージョン</a:t>
                      </a:r>
                      <a:endParaRPr kumimoji="1" lang="ja-JP" altLang="en-US" sz="2400"/>
                    </a:p>
                  </a:txBody>
                  <a:tcPr/>
                </a:tc>
                <a:extLst>
                  <a:ext uri="{0D108BD9-81ED-4DB2-BD59-A6C34878D82A}">
                    <a16:rowId xmlns:a16="http://schemas.microsoft.com/office/drawing/2014/main" val="2711550207"/>
                  </a:ext>
                </a:extLst>
              </a:tr>
              <a:tr h="419724">
                <a:tc>
                  <a:txBody>
                    <a:bodyPr/>
                    <a:lstStyle/>
                    <a:p>
                      <a:r>
                        <a:rPr kumimoji="1" lang="en" altLang="ja-JP" sz="2400" b="0" kern="1200" dirty="0">
                          <a:solidFill>
                            <a:schemeClr val="dk1"/>
                          </a:solidFill>
                          <a:effectLst/>
                        </a:rPr>
                        <a:t>C++03 (2003</a:t>
                      </a:r>
                      <a:r>
                        <a:rPr kumimoji="1" lang="ja-JP" altLang="en-US" sz="2400" b="0" kern="1200">
                          <a:solidFill>
                            <a:schemeClr val="dk1"/>
                          </a:solidFill>
                          <a:effectLst/>
                        </a:rPr>
                        <a:t>年</a:t>
                      </a:r>
                      <a:r>
                        <a:rPr kumimoji="1" lang="en-US" altLang="ja-JP" sz="2400" b="0" kern="1200" dirty="0">
                          <a:solidFill>
                            <a:schemeClr val="dk1"/>
                          </a:solidFill>
                          <a:effectLst/>
                        </a:rPr>
                        <a:t>)</a:t>
                      </a:r>
                      <a:endParaRPr kumimoji="1" lang="ja-JP" altLang="en-US" sz="2400"/>
                    </a:p>
                  </a:txBody>
                  <a:tcPr/>
                </a:tc>
                <a:tc>
                  <a:txBody>
                    <a:bodyPr/>
                    <a:lstStyle/>
                    <a:p>
                      <a:r>
                        <a:rPr kumimoji="1" lang="en" altLang="ja-JP" sz="2400" b="0" kern="1200" dirty="0">
                          <a:solidFill>
                            <a:schemeClr val="dk1"/>
                          </a:solidFill>
                          <a:effectLst/>
                        </a:rPr>
                        <a:t>C++98</a:t>
                      </a:r>
                      <a:r>
                        <a:rPr kumimoji="1" lang="ja-JP" altLang="en-US" sz="2400" b="0" kern="1200">
                          <a:solidFill>
                            <a:schemeClr val="dk1"/>
                          </a:solidFill>
                          <a:effectLst/>
                        </a:rPr>
                        <a:t>で未規定だった仕様の補完 </a:t>
                      </a:r>
                      <a:r>
                        <a:rPr kumimoji="1" lang="en-US" altLang="ja-JP" sz="2400" b="0" kern="1200" dirty="0">
                          <a:solidFill>
                            <a:schemeClr val="dk1"/>
                          </a:solidFill>
                          <a:effectLst/>
                        </a:rPr>
                        <a:t>(</a:t>
                      </a:r>
                      <a:r>
                        <a:rPr kumimoji="1" lang="en" altLang="ja-JP" sz="2400" b="0" kern="1200" dirty="0">
                          <a:solidFill>
                            <a:schemeClr val="dk1"/>
                          </a:solidFill>
                          <a:effectLst/>
                        </a:rPr>
                        <a:t>C++98</a:t>
                      </a:r>
                      <a:r>
                        <a:rPr kumimoji="1" lang="ja-JP" altLang="en-US" sz="2400" b="0" kern="1200">
                          <a:solidFill>
                            <a:schemeClr val="dk1"/>
                          </a:solidFill>
                          <a:effectLst/>
                        </a:rPr>
                        <a:t>と同じだと考えていい</a:t>
                      </a:r>
                      <a:r>
                        <a:rPr kumimoji="1" lang="en-US" altLang="ja-JP" sz="2400" b="0" kern="1200" dirty="0">
                          <a:solidFill>
                            <a:schemeClr val="dk1"/>
                          </a:solidFill>
                          <a:effectLst/>
                        </a:rPr>
                        <a:t>)</a:t>
                      </a:r>
                      <a:endParaRPr kumimoji="1" lang="ja-JP" altLang="en-US" sz="2400"/>
                    </a:p>
                  </a:txBody>
                  <a:tcPr/>
                </a:tc>
                <a:extLst>
                  <a:ext uri="{0D108BD9-81ED-4DB2-BD59-A6C34878D82A}">
                    <a16:rowId xmlns:a16="http://schemas.microsoft.com/office/drawing/2014/main" val="1288065732"/>
                  </a:ext>
                </a:extLst>
              </a:tr>
              <a:tr h="473416">
                <a:tc>
                  <a:txBody>
                    <a:bodyPr/>
                    <a:lstStyle/>
                    <a:p>
                      <a:r>
                        <a:rPr kumimoji="1" lang="en" altLang="ja-JP" sz="2400" b="0" kern="1200" dirty="0">
                          <a:solidFill>
                            <a:schemeClr val="dk1"/>
                          </a:solidFill>
                          <a:effectLst/>
                        </a:rPr>
                        <a:t>C++11 (2011</a:t>
                      </a:r>
                      <a:r>
                        <a:rPr kumimoji="1" lang="ja-JP" altLang="en-US" sz="2400" b="0" kern="1200">
                          <a:solidFill>
                            <a:schemeClr val="dk1"/>
                          </a:solidFill>
                          <a:effectLst/>
                        </a:rPr>
                        <a:t>年</a:t>
                      </a:r>
                      <a:r>
                        <a:rPr kumimoji="1" lang="en-US" altLang="ja-JP" sz="2400" b="0" kern="1200" dirty="0">
                          <a:solidFill>
                            <a:schemeClr val="dk1"/>
                          </a:solidFill>
                          <a:effectLst/>
                        </a:rPr>
                        <a:t>)</a:t>
                      </a:r>
                      <a:endParaRPr kumimoji="1" lang="ja-JP" altLang="en-US" sz="2400"/>
                    </a:p>
                  </a:txBody>
                  <a:tcPr/>
                </a:tc>
                <a:tc>
                  <a:txBody>
                    <a:bodyPr/>
                    <a:lstStyle/>
                    <a:p>
                      <a:r>
                        <a:rPr kumimoji="1" lang="ja-JP" altLang="en-US" sz="2400" b="0" kern="1200">
                          <a:solidFill>
                            <a:schemeClr val="dk1"/>
                          </a:solidFill>
                          <a:effectLst/>
                        </a:rPr>
                        <a:t>初期化子リスト、範囲</a:t>
                      </a:r>
                      <a:r>
                        <a:rPr kumimoji="1" lang="en" altLang="ja-JP" sz="2400" b="0" kern="1200" dirty="0">
                          <a:solidFill>
                            <a:schemeClr val="dk1"/>
                          </a:solidFill>
                          <a:effectLst/>
                        </a:rPr>
                        <a:t>for</a:t>
                      </a:r>
                      <a:r>
                        <a:rPr kumimoji="1" lang="ja-JP" altLang="en-US" sz="2400" b="0" kern="1200">
                          <a:solidFill>
                            <a:schemeClr val="dk1"/>
                          </a:solidFill>
                          <a:effectLst/>
                        </a:rPr>
                        <a:t>文、型推論、ラムダ式、スレッド、</a:t>
                      </a:r>
                      <a:br>
                        <a:rPr kumimoji="1" lang="en-US" altLang="ja-JP" sz="2400" b="0" kern="1200" dirty="0">
                          <a:solidFill>
                            <a:schemeClr val="dk1"/>
                          </a:solidFill>
                          <a:effectLst/>
                        </a:rPr>
                      </a:br>
                      <a:r>
                        <a:rPr kumimoji="1" lang="ja-JP" altLang="en-US" sz="2400" b="0" kern="1200">
                          <a:solidFill>
                            <a:schemeClr val="dk1"/>
                          </a:solidFill>
                          <a:effectLst/>
                        </a:rPr>
                        <a:t>スマートポインタなど</a:t>
                      </a:r>
                      <a:endParaRPr kumimoji="1" lang="ja-JP" altLang="en-US" sz="2400"/>
                    </a:p>
                  </a:txBody>
                  <a:tcPr/>
                </a:tc>
                <a:extLst>
                  <a:ext uri="{0D108BD9-81ED-4DB2-BD59-A6C34878D82A}">
                    <a16:rowId xmlns:a16="http://schemas.microsoft.com/office/drawing/2014/main" val="3755007723"/>
                  </a:ext>
                </a:extLst>
              </a:tr>
              <a:tr h="419724">
                <a:tc>
                  <a:txBody>
                    <a:bodyPr/>
                    <a:lstStyle/>
                    <a:p>
                      <a:r>
                        <a:rPr kumimoji="1" lang="en" altLang="ja-JP" sz="2400" b="0" kern="1200" dirty="0">
                          <a:solidFill>
                            <a:schemeClr val="dk1"/>
                          </a:solidFill>
                          <a:effectLst/>
                        </a:rPr>
                        <a:t>C++14 (2014</a:t>
                      </a:r>
                      <a:r>
                        <a:rPr kumimoji="1" lang="ja-JP" altLang="en-US" sz="2400" b="0" kern="1200">
                          <a:solidFill>
                            <a:schemeClr val="dk1"/>
                          </a:solidFill>
                          <a:effectLst/>
                        </a:rPr>
                        <a:t>年</a:t>
                      </a:r>
                      <a:r>
                        <a:rPr kumimoji="1" lang="en-US" altLang="ja-JP" sz="2400" b="0" kern="1200" dirty="0">
                          <a:solidFill>
                            <a:schemeClr val="dk1"/>
                          </a:solidFill>
                          <a:effectLst/>
                        </a:rPr>
                        <a:t>)</a:t>
                      </a:r>
                      <a:endParaRPr kumimoji="1" lang="ja-JP" altLang="en-US" sz="2400"/>
                    </a:p>
                  </a:txBody>
                  <a:tcPr/>
                </a:tc>
                <a:tc>
                  <a:txBody>
                    <a:bodyPr/>
                    <a:lstStyle/>
                    <a:p>
                      <a:r>
                        <a:rPr kumimoji="1" lang="en-US" altLang="ja-JP" sz="2400" b="0" kern="1200" dirty="0">
                          <a:solidFill>
                            <a:schemeClr val="dk1"/>
                          </a:solidFill>
                          <a:effectLst/>
                        </a:rPr>
                        <a:t>2</a:t>
                      </a:r>
                      <a:r>
                        <a:rPr kumimoji="1" lang="ja-JP" altLang="en-US" sz="2400" b="0" kern="1200">
                          <a:solidFill>
                            <a:schemeClr val="dk1"/>
                          </a:solidFill>
                          <a:effectLst/>
                        </a:rPr>
                        <a:t>進数リテラル、数値リテラルの桁区切り文字など</a:t>
                      </a:r>
                      <a:endParaRPr kumimoji="1" lang="ja-JP" altLang="en-US" sz="2400"/>
                    </a:p>
                  </a:txBody>
                  <a:tcPr/>
                </a:tc>
                <a:extLst>
                  <a:ext uri="{0D108BD9-81ED-4DB2-BD59-A6C34878D82A}">
                    <a16:rowId xmlns:a16="http://schemas.microsoft.com/office/drawing/2014/main" val="133606624"/>
                  </a:ext>
                </a:extLst>
              </a:tr>
              <a:tr h="419724">
                <a:tc>
                  <a:txBody>
                    <a:bodyPr/>
                    <a:lstStyle/>
                    <a:p>
                      <a:r>
                        <a:rPr kumimoji="1" lang="en" altLang="ja-JP" sz="2400" b="0" kern="1200" dirty="0">
                          <a:solidFill>
                            <a:schemeClr val="dk1"/>
                          </a:solidFill>
                          <a:effectLst/>
                        </a:rPr>
                        <a:t>C++17 (2017</a:t>
                      </a:r>
                      <a:r>
                        <a:rPr kumimoji="1" lang="ja-JP" altLang="en-US" sz="2400" b="0" kern="1200">
                          <a:solidFill>
                            <a:schemeClr val="dk1"/>
                          </a:solidFill>
                          <a:effectLst/>
                        </a:rPr>
                        <a:t>年</a:t>
                      </a:r>
                      <a:r>
                        <a:rPr kumimoji="1" lang="en-US" altLang="ja-JP" sz="2400" b="0" kern="1200" dirty="0">
                          <a:solidFill>
                            <a:schemeClr val="dk1"/>
                          </a:solidFill>
                          <a:effectLst/>
                        </a:rPr>
                        <a:t>)</a:t>
                      </a:r>
                      <a:endParaRPr kumimoji="1" lang="ja-JP" altLang="en-US" sz="2400"/>
                    </a:p>
                  </a:txBody>
                  <a:tcPr/>
                </a:tc>
                <a:tc>
                  <a:txBody>
                    <a:bodyPr/>
                    <a:lstStyle/>
                    <a:p>
                      <a:r>
                        <a:rPr kumimoji="1" lang="ja-JP" altLang="en-US" sz="2400" b="0" kern="1200">
                          <a:solidFill>
                            <a:schemeClr val="dk1"/>
                          </a:solidFill>
                          <a:effectLst/>
                        </a:rPr>
                        <a:t>構造化束縛、</a:t>
                      </a:r>
                      <a:r>
                        <a:rPr lang="en" altLang="ja-JP" sz="2400" dirty="0"/>
                        <a:t>optional</a:t>
                      </a:r>
                      <a:r>
                        <a:rPr kumimoji="1" lang="ja-JP" altLang="en-US" sz="2400" b="0" kern="1200">
                          <a:solidFill>
                            <a:schemeClr val="dk1"/>
                          </a:solidFill>
                          <a:effectLst/>
                        </a:rPr>
                        <a:t>クラス、インライン変数、ファイルシステムなど</a:t>
                      </a:r>
                      <a:endParaRPr kumimoji="1" lang="ja-JP" altLang="en-US" sz="2400"/>
                    </a:p>
                  </a:txBody>
                  <a:tcPr/>
                </a:tc>
                <a:extLst>
                  <a:ext uri="{0D108BD9-81ED-4DB2-BD59-A6C34878D82A}">
                    <a16:rowId xmlns:a16="http://schemas.microsoft.com/office/drawing/2014/main" val="2089637769"/>
                  </a:ext>
                </a:extLst>
              </a:tr>
              <a:tr h="739971">
                <a:tc>
                  <a:txBody>
                    <a:bodyPr/>
                    <a:lstStyle/>
                    <a:p>
                      <a:r>
                        <a:rPr kumimoji="1" lang="en" altLang="ja-JP" sz="2400" b="0" kern="1200" dirty="0">
                          <a:solidFill>
                            <a:schemeClr val="dk1"/>
                          </a:solidFill>
                          <a:effectLst/>
                        </a:rPr>
                        <a:t>C++20 (2020</a:t>
                      </a:r>
                      <a:r>
                        <a:rPr kumimoji="1" lang="ja-JP" altLang="en-US" sz="2400" b="0" kern="1200">
                          <a:solidFill>
                            <a:schemeClr val="dk1"/>
                          </a:solidFill>
                          <a:effectLst/>
                        </a:rPr>
                        <a:t>年</a:t>
                      </a:r>
                      <a:r>
                        <a:rPr kumimoji="1" lang="en-US" altLang="ja-JP" sz="2400" b="0" kern="1200" dirty="0">
                          <a:solidFill>
                            <a:schemeClr val="dk1"/>
                          </a:solidFill>
                          <a:effectLst/>
                        </a:rPr>
                        <a:t>)</a:t>
                      </a:r>
                      <a:endParaRPr kumimoji="1" lang="ja-JP" altLang="en-US" sz="2400"/>
                    </a:p>
                  </a:txBody>
                  <a:tcPr/>
                </a:tc>
                <a:tc>
                  <a:txBody>
                    <a:bodyPr/>
                    <a:lstStyle/>
                    <a:p>
                      <a:r>
                        <a:rPr kumimoji="1" lang="ja-JP" altLang="en-US" sz="2400" b="0" kern="1200">
                          <a:solidFill>
                            <a:schemeClr val="dk1"/>
                          </a:solidFill>
                          <a:effectLst/>
                        </a:rPr>
                        <a:t>比較演算子の自動定義、文字列フォーマット、</a:t>
                      </a:r>
                      <a:r>
                        <a:rPr kumimoji="1" lang="en-US" altLang="ja-JP" sz="2400" b="0" kern="1200" dirty="0">
                          <a:solidFill>
                            <a:schemeClr val="dk1"/>
                          </a:solidFill>
                          <a:effectLst/>
                        </a:rPr>
                        <a:t>Range</a:t>
                      </a:r>
                      <a:r>
                        <a:rPr kumimoji="1" lang="ja-JP" altLang="en-US" sz="2400" b="0" kern="1200">
                          <a:solidFill>
                            <a:schemeClr val="dk1"/>
                          </a:solidFill>
                          <a:effectLst/>
                        </a:rPr>
                        <a:t>、</a:t>
                      </a:r>
                      <a:br>
                        <a:rPr kumimoji="1" lang="en-US" altLang="ja-JP" sz="2400" b="0" kern="1200" dirty="0">
                          <a:solidFill>
                            <a:schemeClr val="dk1"/>
                          </a:solidFill>
                          <a:effectLst/>
                        </a:rPr>
                      </a:br>
                      <a:r>
                        <a:rPr kumimoji="1" lang="ja-JP" altLang="en-US" sz="2400" b="0" kern="1200">
                          <a:solidFill>
                            <a:schemeClr val="dk1"/>
                          </a:solidFill>
                          <a:effectLst/>
                        </a:rPr>
                        <a:t>テンプレートパラメータの制約、数学定数など</a:t>
                      </a:r>
                      <a:endParaRPr kumimoji="1" lang="ja-JP" altLang="en-US" sz="2400"/>
                    </a:p>
                  </a:txBody>
                  <a:tcPr/>
                </a:tc>
                <a:extLst>
                  <a:ext uri="{0D108BD9-81ED-4DB2-BD59-A6C34878D82A}">
                    <a16:rowId xmlns:a16="http://schemas.microsoft.com/office/drawing/2014/main" val="1048897301"/>
                  </a:ext>
                </a:extLst>
              </a:tr>
            </a:tbl>
          </a:graphicData>
        </a:graphic>
      </p:graphicFrame>
    </p:spTree>
    <p:extLst>
      <p:ext uri="{BB962C8B-B14F-4D97-AF65-F5344CB8AC3E}">
        <p14:creationId xmlns:p14="http://schemas.microsoft.com/office/powerpoint/2010/main" val="79201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C++20 1/4 </a:t>
            </a:r>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比較演算子の自動定義</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219200"/>
            <a:ext cx="10515600" cy="4991629"/>
          </a:xfrm>
        </p:spPr>
        <p:txBody>
          <a:bodyPr>
            <a:normAutofit/>
          </a:bodyPr>
          <a:lstStyle/>
          <a:p>
            <a:pPr>
              <a:lnSpc>
                <a:spcPct val="100000"/>
              </a:lnSpc>
            </a:pPr>
            <a:r>
              <a:rPr lang="en-US" altLang="ja-JP" dirty="0">
                <a:latin typeface="VL GOTHIC" panose="020B0509000000000000" pitchFamily="49" charset="-128"/>
                <a:ea typeface="VL GOTHIC" panose="020B0509000000000000" pitchFamily="49" charset="-128"/>
              </a:rPr>
              <a:t>operator==</a:t>
            </a:r>
            <a:r>
              <a:rPr lang="ja-JP" altLang="en-US">
                <a:latin typeface="Hiragino Sans W2" panose="020B0300000000000000" pitchFamily="34" charset="-128"/>
                <a:ea typeface="Hiragino Sans W2" panose="020B0300000000000000" pitchFamily="34" charset="-128"/>
              </a:rPr>
              <a:t>を定義すると、</a:t>
            </a:r>
            <a:r>
              <a:rPr lang="en-US" altLang="ja-JP" dirty="0">
                <a:latin typeface="VL GOTHIC" panose="020B0509000000000000" pitchFamily="49" charset="-128"/>
                <a:ea typeface="VL GOTHIC" panose="020B0509000000000000" pitchFamily="49" charset="-128"/>
              </a:rPr>
              <a:t>operator!=</a:t>
            </a:r>
            <a:r>
              <a:rPr lang="ja-JP" altLang="en-US">
                <a:latin typeface="Hiragino Sans W2" panose="020B0300000000000000" pitchFamily="34" charset="-128"/>
                <a:ea typeface="Hiragino Sans W2" panose="020B0300000000000000" pitchFamily="34" charset="-128"/>
              </a:rPr>
              <a:t>が自動定義される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VL GOTHIC" panose="020B0509000000000000" pitchFamily="49" charset="-128"/>
                <a:ea typeface="VL GOTHIC" panose="020B0509000000000000" pitchFamily="49" charset="-128"/>
              </a:rPr>
              <a:t>operator</a:t>
            </a:r>
            <a:r>
              <a:rPr lang="en-US" altLang="ja-JP" dirty="0">
                <a:latin typeface="VL GOTHIC" panose="020B0509000000000000" pitchFamily="49" charset="-128"/>
                <a:ea typeface="VL GOTHIC" panose="020B0509000000000000" pitchFamily="49" charset="-128"/>
                <a:sym typeface="Wingdings" pitchFamily="2" charset="2"/>
              </a:rPr>
              <a:t>&lt;=&gt;</a:t>
            </a:r>
            <a:r>
              <a:rPr lang="ja-JP" altLang="en-US">
                <a:latin typeface="Hiragino Sans W2" panose="020B0300000000000000" pitchFamily="34" charset="-128"/>
                <a:ea typeface="Hiragino Sans W2" panose="020B0300000000000000" pitchFamily="34" charset="-128"/>
                <a:sym typeface="Wingdings" pitchFamily="2" charset="2"/>
              </a:rPr>
              <a:t>を定義すると、</a:t>
            </a:r>
            <a:r>
              <a:rPr lang="en-US" altLang="ja-JP" dirty="0">
                <a:latin typeface="VL GOTHIC" panose="020B0509000000000000" pitchFamily="49" charset="-128"/>
                <a:ea typeface="VL GOTHIC" panose="020B0509000000000000" pitchFamily="49" charset="-128"/>
                <a:sym typeface="Wingdings" pitchFamily="2" charset="2"/>
              </a:rPr>
              <a:t>operator&lt;</a:t>
            </a:r>
            <a:r>
              <a:rPr lang="ja-JP" altLang="en-US">
                <a:latin typeface="Hiragino Sans W2" panose="020B0300000000000000" pitchFamily="34" charset="-128"/>
                <a:ea typeface="Hiragino Sans W2" panose="020B0300000000000000" pitchFamily="34" charset="-128"/>
                <a:sym typeface="Wingdings" pitchFamily="2" charset="2"/>
              </a:rPr>
              <a:t>、</a:t>
            </a:r>
            <a:r>
              <a:rPr lang="en-US" altLang="ja-JP" dirty="0">
                <a:latin typeface="VL GOTHIC" panose="020B0509000000000000" pitchFamily="49" charset="-128"/>
                <a:ea typeface="VL GOTHIC" panose="020B0509000000000000" pitchFamily="49" charset="-128"/>
                <a:sym typeface="Wingdings" pitchFamily="2" charset="2"/>
              </a:rPr>
              <a:t>operator&lt;=</a:t>
            </a:r>
            <a:r>
              <a:rPr lang="ja-JP" altLang="en-US">
                <a:latin typeface="Hiragino Sans W2" panose="020B0300000000000000" pitchFamily="34" charset="-128"/>
                <a:ea typeface="Hiragino Sans W2" panose="020B0300000000000000" pitchFamily="34" charset="-128"/>
                <a:sym typeface="Wingdings" pitchFamily="2" charset="2"/>
              </a:rPr>
              <a:t>、</a:t>
            </a:r>
            <a:r>
              <a:rPr lang="en-US" altLang="ja-JP" dirty="0">
                <a:latin typeface="VL GOTHIC" panose="020B0509000000000000" pitchFamily="49" charset="-128"/>
                <a:ea typeface="VL GOTHIC" panose="020B0509000000000000" pitchFamily="49" charset="-128"/>
                <a:sym typeface="Wingdings" pitchFamily="2" charset="2"/>
              </a:rPr>
              <a:t>operator&gt;</a:t>
            </a:r>
            <a:r>
              <a:rPr lang="ja-JP" altLang="en-US">
                <a:latin typeface="Hiragino Sans W2" panose="020B0300000000000000" pitchFamily="34" charset="-128"/>
                <a:ea typeface="Hiragino Sans W2" panose="020B0300000000000000" pitchFamily="34" charset="-128"/>
                <a:sym typeface="Wingdings" pitchFamily="2" charset="2"/>
              </a:rPr>
              <a:t>、</a:t>
            </a:r>
            <a:r>
              <a:rPr lang="en-US" altLang="ja-JP" dirty="0">
                <a:latin typeface="VL GOTHIC" panose="020B0509000000000000" pitchFamily="49" charset="-128"/>
                <a:ea typeface="VL GOTHIC" panose="020B0509000000000000" pitchFamily="49" charset="-128"/>
                <a:sym typeface="Wingdings" pitchFamily="2" charset="2"/>
              </a:rPr>
              <a:t>operator&gt;=</a:t>
            </a:r>
            <a:r>
              <a:rPr lang="ja-JP" altLang="en-US">
                <a:latin typeface="Hiragino Sans W2" panose="020B0300000000000000" pitchFamily="34" charset="-128"/>
                <a:ea typeface="Hiragino Sans W2" panose="020B0300000000000000" pitchFamily="34" charset="-128"/>
                <a:sym typeface="Wingdings" pitchFamily="2" charset="2"/>
              </a:rPr>
              <a:t>が自動定義される</a:t>
            </a:r>
            <a:endParaRPr lang="en-US" altLang="ja-JP" dirty="0">
              <a:latin typeface="Hiragino Sans W2" panose="020B0300000000000000" pitchFamily="34" charset="-128"/>
              <a:ea typeface="Hiragino Sans W2" panose="020B0300000000000000" pitchFamily="34" charset="-128"/>
              <a:sym typeface="Wingdings" pitchFamily="2" charset="2"/>
            </a:endParaRPr>
          </a:p>
          <a:p>
            <a:pPr>
              <a:lnSpc>
                <a:spcPct val="100000"/>
              </a:lnSpc>
            </a:pPr>
            <a:r>
              <a:rPr lang="en-US" altLang="ja-JP" dirty="0">
                <a:solidFill>
                  <a:srgbClr val="C00000"/>
                </a:solidFill>
                <a:latin typeface="VL GOTHIC" panose="020B0509000000000000" pitchFamily="49" charset="-128"/>
                <a:ea typeface="VL GOTHIC" panose="020B0509000000000000" pitchFamily="49" charset="-128"/>
                <a:sym typeface="Wingdings" pitchFamily="2" charset="2"/>
              </a:rPr>
              <a:t>operator&lt;=&gt;</a:t>
            </a:r>
            <a:r>
              <a:rPr lang="en-US" altLang="ja-JP" dirty="0">
                <a:latin typeface="Hiragino Sans W2" panose="020B0300000000000000" pitchFamily="34" charset="-128"/>
                <a:ea typeface="Hiragino Sans W2" panose="020B0300000000000000" pitchFamily="34" charset="-128"/>
                <a:sym typeface="Wingdings" pitchFamily="2" charset="2"/>
              </a:rPr>
              <a:t> </a:t>
            </a:r>
            <a:r>
              <a:rPr lang="ja-JP" altLang="en-US">
                <a:latin typeface="Hiragino Sans W2" panose="020B0300000000000000" pitchFamily="34" charset="-128"/>
                <a:ea typeface="Hiragino Sans W2" panose="020B0300000000000000" pitchFamily="34" charset="-128"/>
                <a:sym typeface="Wingdings" pitchFamily="2" charset="2"/>
              </a:rPr>
              <a:t>の正式名称は「</a:t>
            </a:r>
            <a:r>
              <a:rPr lang="en-US" altLang="ja-JP" dirty="0">
                <a:latin typeface="Hiragino Sans W2" panose="020B0300000000000000" pitchFamily="34" charset="-128"/>
                <a:ea typeface="Hiragino Sans W2" panose="020B0300000000000000" pitchFamily="34" charset="-128"/>
                <a:sym typeface="Wingdings" pitchFamily="2" charset="2"/>
              </a:rPr>
              <a:t>three way comparison operator (</a:t>
            </a:r>
            <a:r>
              <a:rPr lang="ja-JP" altLang="en-US">
                <a:latin typeface="Hiragino Sans W2" panose="020B0300000000000000" pitchFamily="34" charset="-128"/>
                <a:ea typeface="Hiragino Sans W2" panose="020B0300000000000000" pitchFamily="34" charset="-128"/>
                <a:sym typeface="Wingdings" pitchFamily="2" charset="2"/>
              </a:rPr>
              <a:t>三方比較演算子</a:t>
            </a:r>
            <a:r>
              <a:rPr lang="en-US" altLang="ja-JP" dirty="0">
                <a:latin typeface="Hiragino Sans W2" panose="020B0300000000000000" pitchFamily="34" charset="-128"/>
                <a:ea typeface="Hiragino Sans W2" panose="020B0300000000000000" pitchFamily="34" charset="-128"/>
                <a:sym typeface="Wingdings" pitchFamily="2" charset="2"/>
              </a:rPr>
              <a:t>)</a:t>
            </a:r>
            <a:r>
              <a:rPr lang="ja-JP" altLang="en-US">
                <a:latin typeface="Hiragino Sans W2" panose="020B0300000000000000" pitchFamily="34" charset="-128"/>
                <a:ea typeface="Hiragino Sans W2" panose="020B0300000000000000" pitchFamily="34" charset="-128"/>
                <a:sym typeface="Wingdings" pitchFamily="2" charset="2"/>
              </a:rPr>
              <a:t>」。宇宙船演算子とも言う</a:t>
            </a:r>
            <a:endParaRPr lang="en-US" altLang="ja-JP" dirty="0">
              <a:latin typeface="Hiragino Sans W2" panose="020B0300000000000000" pitchFamily="34" charset="-128"/>
              <a:ea typeface="Hiragino Sans W2" panose="020B0300000000000000" pitchFamily="34" charset="-128"/>
              <a:sym typeface="Wingdings" pitchFamily="2" charset="2"/>
            </a:endParaRPr>
          </a:p>
          <a:p>
            <a:pPr>
              <a:lnSpc>
                <a:spcPct val="100000"/>
              </a:lnSpc>
            </a:pPr>
            <a:r>
              <a:rPr lang="en-US" altLang="ja-JP" dirty="0" err="1">
                <a:latin typeface="VL GOTHIC" panose="020B0509000000000000" pitchFamily="49" charset="-128"/>
                <a:ea typeface="VL GOTHIC" panose="020B0509000000000000" pitchFamily="49" charset="-128"/>
                <a:sym typeface="Wingdings" pitchFamily="2" charset="2"/>
              </a:rPr>
              <a:t>memcmp</a:t>
            </a:r>
            <a:r>
              <a:rPr lang="ja-JP" altLang="en-US">
                <a:latin typeface="Hiragino Sans W2" panose="020B0300000000000000" pitchFamily="34" charset="-128"/>
                <a:ea typeface="Hiragino Sans W2" panose="020B0300000000000000" pitchFamily="34" charset="-128"/>
                <a:sym typeface="Wingdings" pitchFamily="2" charset="2"/>
              </a:rPr>
              <a:t>関数と同じように、等しいか、小さいか、大きいかを</a:t>
            </a:r>
            <a:br>
              <a:rPr lang="en-US" altLang="ja-JP" dirty="0">
                <a:latin typeface="Hiragino Sans W2" panose="020B0300000000000000" pitchFamily="34" charset="-128"/>
                <a:ea typeface="Hiragino Sans W2" panose="020B0300000000000000" pitchFamily="34" charset="-128"/>
                <a:sym typeface="Wingdings" pitchFamily="2" charset="2"/>
              </a:rPr>
            </a:br>
            <a:r>
              <a:rPr lang="ja-JP" altLang="en-US">
                <a:latin typeface="Hiragino Sans W2" panose="020B0300000000000000" pitchFamily="34" charset="-128"/>
                <a:ea typeface="Hiragino Sans W2" panose="020B0300000000000000" pitchFamily="34" charset="-128"/>
                <a:sym typeface="Wingdings" pitchFamily="2" charset="2"/>
              </a:rPr>
              <a:t>一度に判定できる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06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C++20 2/4 </a:t>
            </a:r>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文字列フォーマット</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219199"/>
            <a:ext cx="10515600" cy="2826327"/>
          </a:xfrm>
        </p:spPr>
        <p:txBody>
          <a:bodyPr>
            <a:normAutofit fontScale="92500" lnSpcReduction="20000"/>
          </a:bodyPr>
          <a:lstStyle/>
          <a:p>
            <a:pPr>
              <a:lnSpc>
                <a:spcPct val="100000"/>
              </a:lnSpc>
            </a:pPr>
            <a:r>
              <a:rPr lang="en-US" altLang="ja-JP" dirty="0">
                <a:latin typeface="VL GOTHIC" panose="020B0509000000000000" pitchFamily="49" charset="-128"/>
                <a:ea typeface="VL GOTHIC" panose="020B0509000000000000" pitchFamily="49" charset="-128"/>
              </a:rPr>
              <a:t>std::format</a:t>
            </a:r>
            <a:r>
              <a:rPr lang="ja-JP" altLang="en-US">
                <a:latin typeface="Hiragino Sans W2" panose="020B0300000000000000" pitchFamily="34" charset="-128"/>
                <a:ea typeface="Hiragino Sans W2" panose="020B0300000000000000" pitchFamily="34" charset="-128"/>
              </a:rPr>
              <a:t>関数が入った</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Hiragino Sans W2" panose="020B0300000000000000" pitchFamily="34" charset="-128"/>
                <a:ea typeface="Hiragino Sans W2" panose="020B0300000000000000" pitchFamily="34" charset="-128"/>
              </a:rPr>
              <a:t>Python</a:t>
            </a:r>
            <a:r>
              <a:rPr lang="ja-JP" altLang="en-US">
                <a:latin typeface="Hiragino Sans W2" panose="020B0300000000000000" pitchFamily="34" charset="-128"/>
                <a:ea typeface="Hiragino Sans W2" panose="020B0300000000000000" pitchFamily="34" charset="-128"/>
              </a:rPr>
              <a:t>風の書式文字列を使い、書式指定の文字列を生成できる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en-US" altLang="ja-JP" dirty="0" err="1">
                <a:latin typeface="Hiragino Sans W2" panose="020B0300000000000000" pitchFamily="34" charset="-128"/>
                <a:ea typeface="Hiragino Sans W2" panose="020B0300000000000000" pitchFamily="34" charset="-128"/>
              </a:rPr>
              <a:t>printf</a:t>
            </a:r>
            <a:r>
              <a:rPr lang="ja-JP" altLang="en-US">
                <a:latin typeface="Hiragino Sans W2" panose="020B0300000000000000" pitchFamily="34" charset="-128"/>
                <a:ea typeface="Hiragino Sans W2" panose="020B0300000000000000" pitchFamily="34" charset="-128"/>
              </a:rPr>
              <a:t>のように型を書式では指定せず、引数番号</a:t>
            </a:r>
            <a:r>
              <a:rPr lang="en-US" altLang="ja-JP" dirty="0">
                <a:latin typeface="Hiragino Sans W2" panose="020B0300000000000000" pitchFamily="34" charset="-128"/>
                <a:ea typeface="Hiragino Sans W2" panose="020B0300000000000000" pitchFamily="34" charset="-128"/>
              </a:rPr>
              <a:t> + </a:t>
            </a:r>
            <a:r>
              <a:rPr lang="ja-JP" altLang="en-US">
                <a:latin typeface="Hiragino Sans W2" panose="020B0300000000000000" pitchFamily="34" charset="-128"/>
                <a:ea typeface="Hiragino Sans W2" panose="020B0300000000000000" pitchFamily="34" charset="-128"/>
              </a:rPr>
              <a:t>書式を指定する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err="1">
                <a:latin typeface="VL GOTHIC" panose="020B0509000000000000" pitchFamily="49" charset="-128"/>
                <a:ea typeface="VL GOTHIC" panose="020B0509000000000000" pitchFamily="49" charset="-128"/>
              </a:rPr>
              <a:t>ostringstream</a:t>
            </a:r>
            <a:r>
              <a:rPr lang="ja-JP" altLang="en-US">
                <a:latin typeface="Hiragino Sans W2" panose="020B0300000000000000" pitchFamily="34" charset="-128"/>
                <a:ea typeface="Hiragino Sans W2" panose="020B0300000000000000" pitchFamily="34" charset="-128"/>
              </a:rPr>
              <a:t>を使う必要が </a:t>
            </a:r>
            <a:r>
              <a:rPr lang="en-US" altLang="ja-JP" dirty="0">
                <a:latin typeface="Hiragino Sans W2" panose="020B0300000000000000" pitchFamily="34" charset="-128"/>
                <a:ea typeface="Hiragino Sans W2" panose="020B0300000000000000" pitchFamily="34" charset="-128"/>
              </a:rPr>
              <a:t>(</a:t>
            </a:r>
            <a:r>
              <a:rPr lang="ja-JP" altLang="en-US">
                <a:latin typeface="Hiragino Sans W2" panose="020B0300000000000000" pitchFamily="34" charset="-128"/>
                <a:ea typeface="Hiragino Sans W2" panose="020B0300000000000000" pitchFamily="34" charset="-128"/>
              </a:rPr>
              <a:t>だいたい</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なくなった</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書式文字列は、コンパイル時にチェックされる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en-US" altLang="ja-JP" dirty="0" err="1">
                <a:latin typeface="VL GOTHIC" panose="020B0509000000000000" pitchFamily="49" charset="-128"/>
                <a:ea typeface="VL GOTHIC" panose="020B0509000000000000" pitchFamily="49" charset="-128"/>
              </a:rPr>
              <a:t>consteval</a:t>
            </a:r>
            <a:r>
              <a:rPr lang="ja-JP" altLang="en-US">
                <a:latin typeface="Hiragino Sans W2" panose="020B0300000000000000" pitchFamily="34" charset="-128"/>
                <a:ea typeface="Hiragino Sans W2" panose="020B0300000000000000" pitchFamily="34" charset="-128"/>
              </a:rPr>
              <a:t>なコンストラクタによって文字列リテラルのコンパイル時チェックを実現している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正方形/長方形 4">
            <a:extLst>
              <a:ext uri="{FF2B5EF4-FFF2-40B4-BE49-F238E27FC236}">
                <a16:creationId xmlns:a16="http://schemas.microsoft.com/office/drawing/2014/main" id="{32890F71-3424-C0A8-0D0B-0DD9AC34F915}"/>
              </a:ext>
            </a:extLst>
          </p:cNvPr>
          <p:cNvSpPr/>
          <p:nvPr/>
        </p:nvSpPr>
        <p:spPr>
          <a:xfrm>
            <a:off x="1350818" y="4361392"/>
            <a:ext cx="8790710" cy="82020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ja-JP" sz="2400" dirty="0" err="1">
                <a:latin typeface="VL GOTHIC" panose="020B0509000000000000" pitchFamily="49" charset="-128"/>
                <a:ea typeface="VL GOTHIC" panose="020B0509000000000000" pitchFamily="49" charset="-128"/>
              </a:rPr>
              <a:t>cout</a:t>
            </a:r>
            <a:r>
              <a:rPr lang="en" altLang="ja-JP" sz="2400" dirty="0">
                <a:latin typeface="VL GOTHIC" panose="020B0509000000000000" pitchFamily="49" charset="-128"/>
                <a:ea typeface="VL GOTHIC" panose="020B0509000000000000" pitchFamily="49" charset="-128"/>
              </a:rPr>
              <a:t> &lt;&lt; </a:t>
            </a:r>
            <a:r>
              <a:rPr lang="en" altLang="ja-JP" sz="2400" dirty="0">
                <a:solidFill>
                  <a:srgbClr val="C00000"/>
                </a:solidFill>
                <a:latin typeface="VL GOTHIC" panose="020B0509000000000000" pitchFamily="49" charset="-128"/>
                <a:ea typeface="VL GOTHIC" panose="020B0509000000000000" pitchFamily="49" charset="-128"/>
              </a:rPr>
              <a:t>format</a:t>
            </a:r>
            <a:r>
              <a:rPr lang="en" altLang="ja-JP" sz="2400" dirty="0">
                <a:latin typeface="VL GOTHIC" panose="020B0509000000000000" pitchFamily="49" charset="-128"/>
                <a:ea typeface="VL GOTHIC" panose="020B0509000000000000" pitchFamily="49" charset="-128"/>
              </a:rPr>
              <a:t>("{} {} {}", 3, 1.23, "hello") &lt;&lt; </a:t>
            </a:r>
            <a:r>
              <a:rPr lang="en" altLang="ja-JP" sz="2400" dirty="0" err="1">
                <a:latin typeface="VL GOTHIC" panose="020B0509000000000000" pitchFamily="49" charset="-128"/>
                <a:ea typeface="VL GOTHIC" panose="020B0509000000000000" pitchFamily="49" charset="-128"/>
              </a:rPr>
              <a:t>endl</a:t>
            </a:r>
            <a:r>
              <a:rPr lang="en" altLang="ja-JP" sz="2400" dirty="0">
                <a:latin typeface="VL GOTHIC" panose="020B0509000000000000" pitchFamily="49" charset="-128"/>
                <a:ea typeface="VL GOTHIC" panose="020B0509000000000000" pitchFamily="49" charset="-128"/>
              </a:rPr>
              <a:t>;</a:t>
            </a:r>
          </a:p>
          <a:p>
            <a:r>
              <a:rPr lang="en" altLang="ja-JP" sz="2400" dirty="0" err="1">
                <a:latin typeface="VL GOTHIC" panose="020B0509000000000000" pitchFamily="49" charset="-128"/>
                <a:ea typeface="VL GOTHIC" panose="020B0509000000000000" pitchFamily="49" charset="-128"/>
              </a:rPr>
              <a:t>cout</a:t>
            </a:r>
            <a:r>
              <a:rPr lang="en" altLang="ja-JP" sz="2400" dirty="0">
                <a:latin typeface="VL GOTHIC" panose="020B0509000000000000" pitchFamily="49" charset="-128"/>
                <a:ea typeface="VL GOTHIC" panose="020B0509000000000000" pitchFamily="49" charset="-128"/>
              </a:rPr>
              <a:t> &lt;&lt; format("{0} {0:#x} {1}", 15, "hello") &lt;&lt; </a:t>
            </a:r>
            <a:r>
              <a:rPr lang="en" altLang="ja-JP" sz="2400" dirty="0" err="1">
                <a:latin typeface="VL GOTHIC" panose="020B0509000000000000" pitchFamily="49" charset="-128"/>
                <a:ea typeface="VL GOTHIC" panose="020B0509000000000000" pitchFamily="49" charset="-128"/>
              </a:rPr>
              <a:t>endl</a:t>
            </a:r>
            <a:r>
              <a:rPr lang="en" altLang="ja-JP" sz="2400" dirty="0">
                <a:latin typeface="VL GOTHIC" panose="020B0509000000000000" pitchFamily="49" charset="-128"/>
                <a:ea typeface="VL GOTHIC" panose="020B0509000000000000" pitchFamily="49" charset="-128"/>
              </a:rPr>
              <a:t>;</a:t>
            </a:r>
            <a:endParaRPr kumimoji="1" lang="en-US" altLang="ja-JP" sz="2400" dirty="0">
              <a:latin typeface="VL GOTHIC" panose="020B0509000000000000" pitchFamily="49" charset="-128"/>
              <a:ea typeface="VL GOTHIC" panose="020B0509000000000000" pitchFamily="49" charset="-128"/>
            </a:endParaRPr>
          </a:p>
        </p:txBody>
      </p:sp>
      <p:sp>
        <p:nvSpPr>
          <p:cNvPr id="6" name="正方形/長方形 5">
            <a:extLst>
              <a:ext uri="{FF2B5EF4-FFF2-40B4-BE49-F238E27FC236}">
                <a16:creationId xmlns:a16="http://schemas.microsoft.com/office/drawing/2014/main" id="{4A7865A8-0ED0-CA2D-69D2-B7B7A38E8991}"/>
              </a:ext>
            </a:extLst>
          </p:cNvPr>
          <p:cNvSpPr/>
          <p:nvPr/>
        </p:nvSpPr>
        <p:spPr>
          <a:xfrm>
            <a:off x="1350818" y="5303501"/>
            <a:ext cx="2362201" cy="820208"/>
          </a:xfrm>
          <a:prstGeom prst="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ja-JP" sz="2400" dirty="0">
                <a:latin typeface="VL GOTHIC" panose="020B0509000000000000" pitchFamily="49" charset="-128"/>
                <a:ea typeface="VL GOTHIC" panose="020B0509000000000000" pitchFamily="49" charset="-128"/>
              </a:rPr>
              <a:t>3 1.23 hello</a:t>
            </a:r>
          </a:p>
          <a:p>
            <a:r>
              <a:rPr lang="en" altLang="ja-JP" sz="2400" dirty="0">
                <a:latin typeface="VL GOTHIC" panose="020B0509000000000000" pitchFamily="49" charset="-128"/>
                <a:ea typeface="VL GOTHIC" panose="020B0509000000000000" pitchFamily="49" charset="-128"/>
              </a:rPr>
              <a:t>15 0xf hello</a:t>
            </a:r>
            <a:endParaRPr kumimoji="1" lang="en-US" altLang="ja-JP" sz="2400" dirty="0">
              <a:latin typeface="VL GOTHIC" panose="020B0509000000000000" pitchFamily="49" charset="-128"/>
              <a:ea typeface="VL GOTHIC" panose="020B0509000000000000" pitchFamily="49" charset="-128"/>
            </a:endParaRPr>
          </a:p>
        </p:txBody>
      </p:sp>
    </p:spTree>
    <p:extLst>
      <p:ext uri="{BB962C8B-B14F-4D97-AF65-F5344CB8AC3E}">
        <p14:creationId xmlns:p14="http://schemas.microsoft.com/office/powerpoint/2010/main" val="180795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C++20 3/4 Range</a:t>
            </a:r>
            <a:endParaRPr kumimoji="1" lang="ja-JP" altLang="en-US"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199" y="1219199"/>
            <a:ext cx="10730345" cy="2507673"/>
          </a:xfrm>
        </p:spPr>
        <p:txBody>
          <a:bodyPr>
            <a:normAutofit/>
          </a:bodyPr>
          <a:lstStyle/>
          <a:p>
            <a:pPr>
              <a:lnSpc>
                <a:spcPct val="100000"/>
              </a:lnSpc>
            </a:pPr>
            <a:r>
              <a:rPr lang="ja-JP" altLang="en-US" sz="2400">
                <a:latin typeface="Hiragino Sans W2" panose="020B0300000000000000" pitchFamily="34" charset="-128"/>
                <a:ea typeface="Hiragino Sans W2" panose="020B0300000000000000" pitchFamily="34" charset="-128"/>
              </a:rPr>
              <a:t>コンテナやイテレータ範囲などの</a:t>
            </a:r>
            <a:r>
              <a:rPr lang="en-US" altLang="ja-JP" sz="2400" dirty="0">
                <a:latin typeface="Hiragino Sans W2" panose="020B0300000000000000" pitchFamily="34" charset="-128"/>
                <a:ea typeface="Hiragino Sans W2" panose="020B0300000000000000" pitchFamily="34" charset="-128"/>
              </a:rPr>
              <a:t>Range</a:t>
            </a:r>
            <a:r>
              <a:rPr lang="ja-JP" altLang="en-US" sz="2400">
                <a:latin typeface="Hiragino Sans W2" panose="020B0300000000000000" pitchFamily="34" charset="-128"/>
                <a:ea typeface="Hiragino Sans W2" panose="020B0300000000000000" pitchFamily="34" charset="-128"/>
              </a:rPr>
              <a:t>に対する操作が定義された</a:t>
            </a:r>
            <a:endParaRPr lang="en-US" altLang="ja-JP" sz="2400" dirty="0">
              <a:latin typeface="Hiragino Sans W2" panose="020B0300000000000000" pitchFamily="34" charset="-128"/>
              <a:ea typeface="Hiragino Sans W2" panose="020B0300000000000000" pitchFamily="34" charset="-128"/>
            </a:endParaRPr>
          </a:p>
          <a:p>
            <a:pPr>
              <a:lnSpc>
                <a:spcPct val="100000"/>
              </a:lnSpc>
            </a:pPr>
            <a:r>
              <a:rPr lang="en-US" altLang="ja-JP" sz="2400" dirty="0">
                <a:latin typeface="VL GOTHIC" panose="020B0509000000000000" pitchFamily="49" charset="-128"/>
                <a:ea typeface="VL GOTHIC" panose="020B0509000000000000" pitchFamily="49" charset="-128"/>
              </a:rPr>
              <a:t>&lt;ranges&gt;</a:t>
            </a:r>
            <a:r>
              <a:rPr lang="ja-JP" altLang="en-US" sz="2400">
                <a:latin typeface="Hiragino Sans W2" panose="020B0300000000000000" pitchFamily="34" charset="-128"/>
                <a:ea typeface="Hiragino Sans W2" panose="020B0300000000000000" pitchFamily="34" charset="-128"/>
              </a:rPr>
              <a:t>での遅延評価の</a:t>
            </a:r>
            <a:r>
              <a:rPr lang="en-US" altLang="ja-JP" sz="2400" dirty="0">
                <a:latin typeface="Hiragino Sans W2" panose="020B0300000000000000" pitchFamily="34" charset="-128"/>
                <a:ea typeface="Hiragino Sans W2" panose="020B0300000000000000" pitchFamily="34" charset="-128"/>
              </a:rPr>
              <a:t>Range</a:t>
            </a:r>
            <a:r>
              <a:rPr lang="ja-JP" altLang="en-US" sz="2400">
                <a:latin typeface="Hiragino Sans W2" panose="020B0300000000000000" pitchFamily="34" charset="-128"/>
                <a:ea typeface="Hiragino Sans W2" panose="020B0300000000000000" pitchFamily="34" charset="-128"/>
              </a:rPr>
              <a:t>アダプタに加えて、</a:t>
            </a:r>
            <a:r>
              <a:rPr lang="en-US" altLang="ja-JP" sz="2400" dirty="0">
                <a:latin typeface="VL GOTHIC" panose="020B0509000000000000" pitchFamily="49" charset="-128"/>
                <a:ea typeface="VL GOTHIC" panose="020B0509000000000000" pitchFamily="49" charset="-128"/>
              </a:rPr>
              <a:t>&lt;algorithm&gt;</a:t>
            </a:r>
            <a:r>
              <a:rPr lang="ja-JP" altLang="en-US" sz="2400">
                <a:latin typeface="Hiragino Sans W2" panose="020B0300000000000000" pitchFamily="34" charset="-128"/>
                <a:ea typeface="Hiragino Sans W2" panose="020B0300000000000000" pitchFamily="34" charset="-128"/>
              </a:rPr>
              <a:t>の</a:t>
            </a:r>
            <a:r>
              <a:rPr lang="en-US" altLang="ja-JP" sz="2400" dirty="0">
                <a:latin typeface="Hiragino Sans W2" panose="020B0300000000000000" pitchFamily="34" charset="-128"/>
                <a:ea typeface="Hiragino Sans W2" panose="020B0300000000000000" pitchFamily="34" charset="-128"/>
              </a:rPr>
              <a:t>Range</a:t>
            </a:r>
            <a:r>
              <a:rPr lang="ja-JP" altLang="en-US" sz="2400">
                <a:latin typeface="Hiragino Sans W2" panose="020B0300000000000000" pitchFamily="34" charset="-128"/>
                <a:ea typeface="Hiragino Sans W2" panose="020B0300000000000000" pitchFamily="34" charset="-128"/>
              </a:rPr>
              <a:t>版が</a:t>
            </a:r>
            <a:r>
              <a:rPr lang="en-US" altLang="ja-JP" sz="2400" dirty="0">
                <a:latin typeface="VL GOTHIC" panose="020B0509000000000000" pitchFamily="49" charset="-128"/>
                <a:ea typeface="VL GOTHIC" panose="020B0509000000000000" pitchFamily="49" charset="-128"/>
              </a:rPr>
              <a:t>std::ranges</a:t>
            </a:r>
            <a:r>
              <a:rPr lang="ja-JP" altLang="en-US" sz="2400">
                <a:latin typeface="Hiragino Sans W2" panose="020B0300000000000000" pitchFamily="34" charset="-128"/>
                <a:ea typeface="Hiragino Sans W2" panose="020B0300000000000000" pitchFamily="34" charset="-128"/>
              </a:rPr>
              <a:t>名前空間に定義される</a:t>
            </a:r>
            <a:endParaRPr lang="en-US" altLang="ja-JP" sz="2400" dirty="0">
              <a:latin typeface="Hiragino Sans W2" panose="020B0300000000000000" pitchFamily="34" charset="-128"/>
              <a:ea typeface="Hiragino Sans W2" panose="020B0300000000000000" pitchFamily="34" charset="-128"/>
            </a:endParaRPr>
          </a:p>
          <a:p>
            <a:pPr lvl="1">
              <a:lnSpc>
                <a:spcPct val="100000"/>
              </a:lnSpc>
            </a:pPr>
            <a:r>
              <a:rPr lang="ja-JP" altLang="en-US" sz="2000">
                <a:latin typeface="Hiragino Sans W2" panose="020B0300000000000000" pitchFamily="34" charset="-128"/>
                <a:ea typeface="Hiragino Sans W2" panose="020B0300000000000000" pitchFamily="34" charset="-128"/>
              </a:rPr>
              <a:t>動向的には、新規アルゴリズムは</a:t>
            </a:r>
            <a:r>
              <a:rPr lang="en-US" altLang="ja-JP" sz="2000" dirty="0">
                <a:latin typeface="VL GOTHIC" panose="020B0509000000000000" pitchFamily="49" charset="-128"/>
                <a:ea typeface="VL GOTHIC" panose="020B0509000000000000" pitchFamily="49" charset="-128"/>
              </a:rPr>
              <a:t>std::ranges</a:t>
            </a:r>
            <a:r>
              <a:rPr lang="ja-JP" altLang="en-US" sz="2000">
                <a:latin typeface="Hiragino Sans W2" panose="020B0300000000000000" pitchFamily="34" charset="-128"/>
                <a:ea typeface="Hiragino Sans W2" panose="020B0300000000000000" pitchFamily="34" charset="-128"/>
              </a:rPr>
              <a:t>名前空間にのみ定義される模様</a:t>
            </a:r>
            <a:endParaRPr lang="en-US" altLang="ja-JP" sz="2000" dirty="0">
              <a:latin typeface="Hiragino Sans W2" panose="020B0300000000000000" pitchFamily="34" charset="-128"/>
              <a:ea typeface="Hiragino Sans W2" panose="020B0300000000000000" pitchFamily="34" charset="-128"/>
            </a:endParaRPr>
          </a:p>
          <a:p>
            <a:pPr lvl="1">
              <a:lnSpc>
                <a:spcPct val="100000"/>
              </a:lnSpc>
            </a:pPr>
            <a:r>
              <a:rPr lang="en-US" altLang="ja-JP" sz="2000" dirty="0">
                <a:latin typeface="Hiragino Sans W2" panose="020B0300000000000000" pitchFamily="34" charset="-128"/>
                <a:ea typeface="Hiragino Sans W2" panose="020B0300000000000000" pitchFamily="34" charset="-128"/>
              </a:rPr>
              <a:t>C++23</a:t>
            </a:r>
            <a:r>
              <a:rPr lang="ja-JP" altLang="en-US" sz="2000">
                <a:latin typeface="Hiragino Sans W2" panose="020B0300000000000000" pitchFamily="34" charset="-128"/>
                <a:ea typeface="Hiragino Sans W2" panose="020B0300000000000000" pitchFamily="34" charset="-128"/>
              </a:rPr>
              <a:t>で</a:t>
            </a:r>
            <a:r>
              <a:rPr lang="en-US" altLang="ja-JP" sz="2000" dirty="0">
                <a:latin typeface="Hiragino Sans W2" panose="020B0300000000000000" pitchFamily="34" charset="-128"/>
                <a:ea typeface="Hiragino Sans W2" panose="020B0300000000000000" pitchFamily="34" charset="-128"/>
              </a:rPr>
              <a:t>Range</a:t>
            </a:r>
            <a:r>
              <a:rPr lang="ja-JP" altLang="en-US" sz="2000">
                <a:latin typeface="Hiragino Sans W2" panose="020B0300000000000000" pitchFamily="34" charset="-128"/>
                <a:ea typeface="Hiragino Sans W2" panose="020B0300000000000000" pitchFamily="34" charset="-128"/>
              </a:rPr>
              <a:t>アダプタがさらにたくさん入った。インデックス付きでループする</a:t>
            </a:r>
            <a:r>
              <a:rPr lang="en-US" altLang="ja-JP" sz="2000" dirty="0">
                <a:latin typeface="VL GOTHIC" panose="020B0509000000000000" pitchFamily="49" charset="-128"/>
                <a:ea typeface="VL GOTHIC" panose="020B0509000000000000" pitchFamily="49" charset="-128"/>
              </a:rPr>
              <a:t>enumerate</a:t>
            </a:r>
            <a:r>
              <a:rPr lang="ja-JP" altLang="en-US" sz="2000">
                <a:latin typeface="Hiragino Sans W2" panose="020B0300000000000000" pitchFamily="34" charset="-128"/>
                <a:ea typeface="Hiragino Sans W2" panose="020B0300000000000000" pitchFamily="34" charset="-128"/>
              </a:rPr>
              <a:t>とかとか</a:t>
            </a:r>
            <a:endParaRPr lang="en-US" altLang="ja-JP" sz="2000"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正方形/長方形 4">
            <a:extLst>
              <a:ext uri="{FF2B5EF4-FFF2-40B4-BE49-F238E27FC236}">
                <a16:creationId xmlns:a16="http://schemas.microsoft.com/office/drawing/2014/main" id="{32890F71-3424-C0A8-0D0B-0DD9AC34F915}"/>
              </a:ext>
            </a:extLst>
          </p:cNvPr>
          <p:cNvSpPr/>
          <p:nvPr/>
        </p:nvSpPr>
        <p:spPr>
          <a:xfrm>
            <a:off x="1390995" y="4036745"/>
            <a:ext cx="9410009" cy="20731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ja-JP" sz="2400" dirty="0">
                <a:latin typeface="VL GOTHIC" panose="020B0509000000000000" pitchFamily="49" charset="-128"/>
                <a:ea typeface="VL GOTHIC" panose="020B0509000000000000" pitchFamily="49" charset="-128"/>
              </a:rPr>
              <a:t>vector v = {1, 2, 3, 4, 5};</a:t>
            </a:r>
          </a:p>
          <a:p>
            <a:r>
              <a:rPr lang="en" altLang="ja-JP" sz="2400" dirty="0">
                <a:latin typeface="VL GOTHIC" panose="020B0509000000000000" pitchFamily="49" charset="-128"/>
                <a:ea typeface="VL GOTHIC" panose="020B0509000000000000" pitchFamily="49" charset="-128"/>
              </a:rPr>
              <a:t>for (auto x : v | </a:t>
            </a:r>
            <a:r>
              <a:rPr lang="en" altLang="ja-JP" sz="2400" dirty="0">
                <a:solidFill>
                  <a:srgbClr val="C00000"/>
                </a:solidFill>
                <a:latin typeface="VL GOTHIC" panose="020B0509000000000000" pitchFamily="49" charset="-128"/>
                <a:ea typeface="VL GOTHIC" panose="020B0509000000000000" pitchFamily="49" charset="-128"/>
              </a:rPr>
              <a:t>filter</a:t>
            </a:r>
            <a:r>
              <a:rPr lang="en" altLang="ja-JP" sz="2400" dirty="0">
                <a:latin typeface="VL GOTHIC" panose="020B0509000000000000" pitchFamily="49" charset="-128"/>
                <a:ea typeface="VL GOTHIC" panose="020B0509000000000000" pitchFamily="49" charset="-128"/>
              </a:rPr>
              <a:t>([](int x) { return x % 2 == 0 })</a:t>
            </a:r>
          </a:p>
          <a:p>
            <a:r>
              <a:rPr lang="en" altLang="ja-JP" sz="2400" dirty="0">
                <a:latin typeface="VL GOTHIC" panose="020B0509000000000000" pitchFamily="49" charset="-128"/>
                <a:ea typeface="VL GOTHIC" panose="020B0509000000000000" pitchFamily="49" charset="-128"/>
              </a:rPr>
              <a:t>                | </a:t>
            </a:r>
            <a:r>
              <a:rPr lang="en" altLang="ja-JP" sz="2400" dirty="0">
                <a:solidFill>
                  <a:srgbClr val="C00000"/>
                </a:solidFill>
                <a:latin typeface="VL GOTHIC" panose="020B0509000000000000" pitchFamily="49" charset="-128"/>
                <a:ea typeface="VL GOTHIC" panose="020B0509000000000000" pitchFamily="49" charset="-128"/>
              </a:rPr>
              <a:t>transform</a:t>
            </a:r>
            <a:r>
              <a:rPr lang="en" altLang="ja-JP" sz="2400" dirty="0">
                <a:latin typeface="VL GOTHIC" panose="020B0509000000000000" pitchFamily="49" charset="-128"/>
                <a:ea typeface="VL GOTHIC" panose="020B0509000000000000" pitchFamily="49" charset="-128"/>
              </a:rPr>
              <a:t>([](int x) { return x * 3</a:t>
            </a:r>
            <a:r>
              <a:rPr lang="en" altLang="ja-JP" sz="2400">
                <a:latin typeface="VL GOTHIC" panose="020B0509000000000000" pitchFamily="49" charset="-128"/>
                <a:ea typeface="VL GOTHIC" panose="020B0509000000000000" pitchFamily="49" charset="-128"/>
              </a:rPr>
              <a:t>; })) </a:t>
            </a:r>
            <a:r>
              <a:rPr lang="en" altLang="ja-JP" sz="2400" dirty="0">
                <a:latin typeface="VL GOTHIC" panose="020B0509000000000000" pitchFamily="49" charset="-128"/>
                <a:ea typeface="VL GOTHIC" panose="020B0509000000000000" pitchFamily="49" charset="-128"/>
              </a:rPr>
              <a:t>{</a:t>
            </a:r>
          </a:p>
          <a:p>
            <a:r>
              <a:rPr lang="en" altLang="ja-JP" sz="2400" dirty="0">
                <a:latin typeface="VL GOTHIC" panose="020B0509000000000000" pitchFamily="49" charset="-128"/>
                <a:ea typeface="VL GOTHIC" panose="020B0509000000000000" pitchFamily="49" charset="-128"/>
              </a:rPr>
              <a:t>  </a:t>
            </a:r>
            <a:r>
              <a:rPr lang="en" altLang="ja-JP" sz="2400" dirty="0" err="1">
                <a:latin typeface="VL GOTHIC" panose="020B0509000000000000" pitchFamily="49" charset="-128"/>
                <a:ea typeface="VL GOTHIC" panose="020B0509000000000000" pitchFamily="49" charset="-128"/>
              </a:rPr>
              <a:t>cout</a:t>
            </a:r>
            <a:r>
              <a:rPr lang="en" altLang="ja-JP" sz="2400" dirty="0">
                <a:latin typeface="VL GOTHIC" panose="020B0509000000000000" pitchFamily="49" charset="-128"/>
                <a:ea typeface="VL GOTHIC" panose="020B0509000000000000" pitchFamily="49" charset="-128"/>
              </a:rPr>
              <a:t> &lt;&lt; x &lt;&lt; </a:t>
            </a:r>
            <a:r>
              <a:rPr lang="en" altLang="ja-JP" sz="2400" dirty="0" err="1">
                <a:latin typeface="VL GOTHIC" panose="020B0509000000000000" pitchFamily="49" charset="-128"/>
                <a:ea typeface="VL GOTHIC" panose="020B0509000000000000" pitchFamily="49" charset="-128"/>
              </a:rPr>
              <a:t>endl</a:t>
            </a:r>
            <a:r>
              <a:rPr lang="en" altLang="ja-JP" sz="2400" dirty="0">
                <a:latin typeface="VL GOTHIC" panose="020B0509000000000000" pitchFamily="49" charset="-128"/>
                <a:ea typeface="VL GOTHIC" panose="020B0509000000000000" pitchFamily="49" charset="-128"/>
              </a:rPr>
              <a:t>;</a:t>
            </a:r>
          </a:p>
          <a:p>
            <a:r>
              <a:rPr lang="en" altLang="ja-JP" sz="2400" dirty="0">
                <a:latin typeface="VL GOTHIC" panose="020B0509000000000000" pitchFamily="49" charset="-128"/>
                <a:ea typeface="VL GOTHIC" panose="020B0509000000000000" pitchFamily="49" charset="-128"/>
              </a:rPr>
              <a:t>}</a:t>
            </a:r>
            <a:endParaRPr kumimoji="1" lang="en-US" altLang="ja-JP" sz="2400" dirty="0">
              <a:latin typeface="VL GOTHIC" panose="020B0509000000000000" pitchFamily="49" charset="-128"/>
              <a:ea typeface="VL GOTHIC" panose="020B0509000000000000" pitchFamily="49" charset="-128"/>
            </a:endParaRPr>
          </a:p>
        </p:txBody>
      </p:sp>
    </p:spTree>
    <p:extLst>
      <p:ext uri="{BB962C8B-B14F-4D97-AF65-F5344CB8AC3E}">
        <p14:creationId xmlns:p14="http://schemas.microsoft.com/office/powerpoint/2010/main" val="315732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C++20 4/4 </a:t>
            </a:r>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数学定数</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199" y="1219199"/>
            <a:ext cx="10730345" cy="2209801"/>
          </a:xfrm>
        </p:spPr>
        <p:txBody>
          <a:bodyPr>
            <a:normAutofit fontScale="92500" lnSpcReduction="20000"/>
          </a:bodyPr>
          <a:lstStyle/>
          <a:p>
            <a:pPr>
              <a:lnSpc>
                <a:spcPct val="100000"/>
              </a:lnSpc>
            </a:pPr>
            <a:r>
              <a:rPr lang="en-US" altLang="ja-JP" sz="2400" dirty="0">
                <a:latin typeface="VL GOTHIC" panose="020B0509000000000000" pitchFamily="49" charset="-128"/>
                <a:ea typeface="VL GOTHIC" panose="020B0509000000000000" pitchFamily="49" charset="-128"/>
              </a:rPr>
              <a:t>&lt;numbers&gt;</a:t>
            </a:r>
            <a:r>
              <a:rPr lang="ja-JP" altLang="en-US" sz="2400">
                <a:latin typeface="Hiragino Sans W2" panose="020B0300000000000000" pitchFamily="34" charset="-128"/>
                <a:ea typeface="Hiragino Sans W2" panose="020B0300000000000000" pitchFamily="34" charset="-128"/>
              </a:rPr>
              <a:t>ヘッダに、</a:t>
            </a:r>
            <a:r>
              <a:rPr lang="en-US" altLang="ja-JP" sz="2400" dirty="0">
                <a:latin typeface="VL GOTHIC" panose="020B0509000000000000" pitchFamily="49" charset="-128"/>
                <a:ea typeface="VL GOTHIC" panose="020B0509000000000000" pitchFamily="49" charset="-128"/>
              </a:rPr>
              <a:t>std::numbers::pi</a:t>
            </a:r>
            <a:r>
              <a:rPr lang="ja-JP" altLang="en-US" sz="2400">
                <a:latin typeface="Hiragino Sans W2" panose="020B0300000000000000" pitchFamily="34" charset="-128"/>
                <a:ea typeface="Hiragino Sans W2" panose="020B0300000000000000" pitchFamily="34" charset="-128"/>
              </a:rPr>
              <a:t>などの数学定数が定義される</a:t>
            </a:r>
            <a:endParaRPr lang="en-US" altLang="ja-JP" sz="2400" dirty="0">
              <a:latin typeface="Hiragino Sans W2" panose="020B0300000000000000" pitchFamily="34" charset="-128"/>
              <a:ea typeface="Hiragino Sans W2" panose="020B0300000000000000" pitchFamily="34" charset="-128"/>
            </a:endParaRPr>
          </a:p>
          <a:p>
            <a:pPr lvl="1">
              <a:lnSpc>
                <a:spcPct val="100000"/>
              </a:lnSpc>
            </a:pPr>
            <a:r>
              <a:rPr lang="en-US" altLang="ja-JP" dirty="0">
                <a:latin typeface="Hiragino Sans W2" panose="020B0300000000000000" pitchFamily="34" charset="-128"/>
                <a:ea typeface="Hiragino Sans W2" panose="020B0300000000000000" pitchFamily="34" charset="-128"/>
              </a:rPr>
              <a:t>C++11 </a:t>
            </a:r>
            <a:r>
              <a:rPr lang="ja-JP" altLang="en-US">
                <a:latin typeface="Hiragino Sans W2" panose="020B0300000000000000" pitchFamily="34" charset="-128"/>
                <a:ea typeface="Hiragino Sans W2" panose="020B0300000000000000" pitchFamily="34" charset="-128"/>
              </a:rPr>
              <a:t>コンパイル時の関数評価</a:t>
            </a:r>
            <a:r>
              <a:rPr lang="en-US" altLang="ja-JP" dirty="0">
                <a:latin typeface="Hiragino Sans W2" panose="020B0300000000000000" pitchFamily="34" charset="-128"/>
                <a:ea typeface="Hiragino Sans W2" panose="020B0300000000000000" pitchFamily="34" charset="-128"/>
              </a:rPr>
              <a:t> (</a:t>
            </a:r>
            <a:r>
              <a:rPr lang="en-US" altLang="ja-JP" dirty="0" err="1">
                <a:latin typeface="Hiragino Sans W2" panose="020B0300000000000000" pitchFamily="34" charset="-128"/>
                <a:ea typeface="Hiragino Sans W2" panose="020B0300000000000000" pitchFamily="34" charset="-128"/>
              </a:rPr>
              <a:t>constexpr</a:t>
            </a:r>
            <a:r>
              <a:rPr lang="en-US" altLang="ja-JP" dirty="0">
                <a:latin typeface="Hiragino Sans W2" panose="020B0300000000000000" pitchFamily="34" charset="-128"/>
                <a:ea typeface="Hiragino Sans W2" panose="020B0300000000000000" pitchFamily="34" charset="-128"/>
              </a:rPr>
              <a:t>)</a:t>
            </a:r>
          </a:p>
          <a:p>
            <a:pPr lvl="1">
              <a:lnSpc>
                <a:spcPct val="100000"/>
              </a:lnSpc>
            </a:pPr>
            <a:r>
              <a:rPr lang="en-US" altLang="ja-JP" dirty="0">
                <a:latin typeface="Hiragino Sans W2" panose="020B0300000000000000" pitchFamily="34" charset="-128"/>
                <a:ea typeface="Hiragino Sans W2" panose="020B0300000000000000" pitchFamily="34" charset="-128"/>
              </a:rPr>
              <a:t>C++14 </a:t>
            </a:r>
            <a:r>
              <a:rPr lang="ja-JP" altLang="en-US">
                <a:latin typeface="Hiragino Sans W2" panose="020B0300000000000000" pitchFamily="34" charset="-128"/>
                <a:ea typeface="Hiragino Sans W2" panose="020B0300000000000000" pitchFamily="34" charset="-128"/>
              </a:rPr>
              <a:t>変数テンプレート</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en-US" altLang="ja-JP" dirty="0">
                <a:latin typeface="Hiragino Sans W2" panose="020B0300000000000000" pitchFamily="34" charset="-128"/>
                <a:ea typeface="Hiragino Sans W2" panose="020B0300000000000000" pitchFamily="34" charset="-128"/>
              </a:rPr>
              <a:t>C++17 </a:t>
            </a:r>
            <a:r>
              <a:rPr lang="ja-JP" altLang="en-US">
                <a:latin typeface="Hiragino Sans W2" panose="020B0300000000000000" pitchFamily="34" charset="-128"/>
                <a:ea typeface="Hiragino Sans W2" panose="020B0300000000000000" pitchFamily="34" charset="-128"/>
              </a:rPr>
              <a:t>インライン変数</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ヘッダに変数定義しても実体をひとつにできる</a:t>
            </a:r>
            <a:r>
              <a:rPr lang="en-US" altLang="ja-JP" dirty="0">
                <a:latin typeface="Hiragino Sans W2" panose="020B0300000000000000" pitchFamily="34" charset="-128"/>
                <a:ea typeface="Hiragino Sans W2" panose="020B0300000000000000" pitchFamily="34" charset="-128"/>
              </a:rPr>
              <a:t>)</a:t>
            </a:r>
          </a:p>
          <a:p>
            <a:pPr lvl="1">
              <a:lnSpc>
                <a:spcPct val="100000"/>
              </a:lnSpc>
            </a:pPr>
            <a:r>
              <a:rPr lang="en-US" altLang="ja-JP" dirty="0">
                <a:latin typeface="Hiragino Sans W2" panose="020B0300000000000000" pitchFamily="34" charset="-128"/>
                <a:ea typeface="Hiragino Sans W2" panose="020B0300000000000000" pitchFamily="34" charset="-128"/>
              </a:rPr>
              <a:t>C++20 </a:t>
            </a:r>
            <a:r>
              <a:rPr lang="ja-JP" altLang="en-US">
                <a:latin typeface="Hiragino Sans W2" panose="020B0300000000000000" pitchFamily="34" charset="-128"/>
                <a:ea typeface="Hiragino Sans W2" panose="020B0300000000000000" pitchFamily="34" charset="-128"/>
              </a:rPr>
              <a:t>コンセプト</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VL GOTHIC" panose="020B0509000000000000" pitchFamily="49" charset="-128"/>
                <a:ea typeface="VL GOTHIC" panose="020B0509000000000000" pitchFamily="49" charset="-128"/>
              </a:rPr>
              <a:t>pi</a:t>
            </a:r>
            <a:r>
              <a:rPr lang="ja-JP" altLang="en-US">
                <a:latin typeface="Hiragino Sans W2" panose="020B0300000000000000" pitchFamily="34" charset="-128"/>
                <a:ea typeface="Hiragino Sans W2" panose="020B0300000000000000" pitchFamily="34" charset="-128"/>
              </a:rPr>
              <a:t>が</a:t>
            </a:r>
            <a:r>
              <a:rPr lang="en-US" altLang="ja-JP" dirty="0">
                <a:latin typeface="VL GOTHIC" panose="020B0509000000000000" pitchFamily="49" charset="-128"/>
                <a:ea typeface="VL GOTHIC" panose="020B0509000000000000" pitchFamily="49" charset="-128"/>
              </a:rPr>
              <a:t>double</a:t>
            </a:r>
            <a:r>
              <a:rPr lang="ja-JP" altLang="en-US">
                <a:latin typeface="Hiragino Sans W2" panose="020B0300000000000000" pitchFamily="34" charset="-128"/>
                <a:ea typeface="Hiragino Sans W2" panose="020B0300000000000000" pitchFamily="34" charset="-128"/>
              </a:rPr>
              <a:t>版、</a:t>
            </a:r>
            <a:r>
              <a:rPr lang="en-US" altLang="ja-JP" dirty="0" err="1">
                <a:latin typeface="VL GOTHIC" panose="020B0509000000000000" pitchFamily="49" charset="-128"/>
                <a:ea typeface="VL GOTHIC" panose="020B0509000000000000" pitchFamily="49" charset="-128"/>
              </a:rPr>
              <a:t>pi_v</a:t>
            </a:r>
            <a:r>
              <a:rPr lang="ja-JP" altLang="en-US">
                <a:latin typeface="Hiragino Sans W2" panose="020B0300000000000000" pitchFamily="34" charset="-128"/>
                <a:ea typeface="Hiragino Sans W2" panose="020B0300000000000000" pitchFamily="34" charset="-128"/>
              </a:rPr>
              <a:t>がテンプレート版</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正方形/長方形 4">
            <a:extLst>
              <a:ext uri="{FF2B5EF4-FFF2-40B4-BE49-F238E27FC236}">
                <a16:creationId xmlns:a16="http://schemas.microsoft.com/office/drawing/2014/main" id="{32890F71-3424-C0A8-0D0B-0DD9AC34F915}"/>
              </a:ext>
            </a:extLst>
          </p:cNvPr>
          <p:cNvSpPr/>
          <p:nvPr/>
        </p:nvSpPr>
        <p:spPr>
          <a:xfrm>
            <a:off x="1145462" y="3545104"/>
            <a:ext cx="10423082" cy="14563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ja-JP" sz="2400" dirty="0">
                <a:latin typeface="VL GOTHIC" panose="020B0509000000000000" pitchFamily="49" charset="-128"/>
                <a:ea typeface="VL GOTHIC" panose="020B0509000000000000" pitchFamily="49" charset="-128"/>
              </a:rPr>
              <a:t>template &lt;class T&gt;</a:t>
            </a:r>
          </a:p>
          <a:p>
            <a:r>
              <a:rPr lang="en" altLang="ja-JP" sz="2400" dirty="0">
                <a:latin typeface="VL GOTHIC" panose="020B0509000000000000" pitchFamily="49" charset="-128"/>
                <a:ea typeface="VL GOTHIC" panose="020B0509000000000000" pitchFamily="49" charset="-128"/>
              </a:rPr>
              <a:t>T </a:t>
            </a:r>
            <a:r>
              <a:rPr lang="en" altLang="ja-JP" sz="2400" dirty="0" err="1">
                <a:latin typeface="VL GOTHIC" panose="020B0509000000000000" pitchFamily="49" charset="-128"/>
                <a:ea typeface="VL GOTHIC" panose="020B0509000000000000" pitchFamily="49" charset="-128"/>
              </a:rPr>
              <a:t>degree_to_radian</a:t>
            </a:r>
            <a:r>
              <a:rPr lang="en" altLang="ja-JP" sz="2400" dirty="0">
                <a:latin typeface="VL GOTHIC" panose="020B0509000000000000" pitchFamily="49" charset="-128"/>
                <a:ea typeface="VL GOTHIC" panose="020B0509000000000000" pitchFamily="49" charset="-128"/>
              </a:rPr>
              <a:t>(T x)</a:t>
            </a:r>
          </a:p>
          <a:p>
            <a:r>
              <a:rPr lang="en" altLang="ja-JP" sz="2400" dirty="0">
                <a:latin typeface="VL GOTHIC" panose="020B0509000000000000" pitchFamily="49" charset="-128"/>
                <a:ea typeface="VL GOTHIC" panose="020B0509000000000000" pitchFamily="49" charset="-128"/>
              </a:rPr>
              <a:t>{ return x * std::numbers::</a:t>
            </a:r>
            <a:r>
              <a:rPr lang="en" altLang="ja-JP" sz="2400" dirty="0" err="1">
                <a:latin typeface="VL GOTHIC" panose="020B0509000000000000" pitchFamily="49" charset="-128"/>
                <a:ea typeface="VL GOTHIC" panose="020B0509000000000000" pitchFamily="49" charset="-128"/>
              </a:rPr>
              <a:t>pi_v</a:t>
            </a:r>
            <a:r>
              <a:rPr lang="en" altLang="ja-JP" sz="2400" dirty="0">
                <a:latin typeface="VL GOTHIC" panose="020B0509000000000000" pitchFamily="49" charset="-128"/>
                <a:ea typeface="VL GOTHIC" panose="020B0509000000000000" pitchFamily="49" charset="-128"/>
              </a:rPr>
              <a:t>&lt;T&gt; / </a:t>
            </a:r>
            <a:r>
              <a:rPr lang="en" altLang="ja-JP" sz="2400" dirty="0" err="1">
                <a:latin typeface="VL GOTHIC" panose="020B0509000000000000" pitchFamily="49" charset="-128"/>
                <a:ea typeface="VL GOTHIC" panose="020B0509000000000000" pitchFamily="49" charset="-128"/>
              </a:rPr>
              <a:t>static_cast</a:t>
            </a:r>
            <a:r>
              <a:rPr lang="en" altLang="ja-JP" sz="2400" dirty="0">
                <a:latin typeface="VL GOTHIC" panose="020B0509000000000000" pitchFamily="49" charset="-128"/>
                <a:ea typeface="VL GOTHIC" panose="020B0509000000000000" pitchFamily="49" charset="-128"/>
              </a:rPr>
              <a:t>&lt;T&gt;(180.0); }</a:t>
            </a:r>
            <a:endParaRPr kumimoji="1" lang="en-US" altLang="ja-JP" sz="2400" dirty="0">
              <a:latin typeface="VL GOTHIC" panose="020B0509000000000000" pitchFamily="49" charset="-128"/>
              <a:ea typeface="VL GOTHIC" panose="020B0509000000000000" pitchFamily="49" charset="-128"/>
            </a:endParaRPr>
          </a:p>
        </p:txBody>
      </p:sp>
      <p:sp>
        <p:nvSpPr>
          <p:cNvPr id="6" name="正方形/長方形 5">
            <a:extLst>
              <a:ext uri="{FF2B5EF4-FFF2-40B4-BE49-F238E27FC236}">
                <a16:creationId xmlns:a16="http://schemas.microsoft.com/office/drawing/2014/main" id="{16692957-B46F-4598-F418-613D13CF7770}"/>
              </a:ext>
            </a:extLst>
          </p:cNvPr>
          <p:cNvSpPr/>
          <p:nvPr/>
        </p:nvSpPr>
        <p:spPr>
          <a:xfrm>
            <a:off x="1145462" y="5419150"/>
            <a:ext cx="10423082" cy="109284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ja-JP" sz="2400" dirty="0">
                <a:latin typeface="VL GOTHIC" panose="020B0509000000000000" pitchFamily="49" charset="-128"/>
                <a:ea typeface="VL GOTHIC" panose="020B0509000000000000" pitchFamily="49" charset="-128"/>
              </a:rPr>
              <a:t>template &lt;class T&gt;</a:t>
            </a:r>
          </a:p>
          <a:p>
            <a:r>
              <a:rPr lang="en" altLang="ja-JP" sz="2400" dirty="0">
                <a:latin typeface="VL GOTHIC" panose="020B0509000000000000" pitchFamily="49" charset="-128"/>
                <a:ea typeface="VL GOTHIC" panose="020B0509000000000000" pitchFamily="49" charset="-128"/>
              </a:rPr>
              <a:t>inline </a:t>
            </a:r>
            <a:r>
              <a:rPr lang="en" altLang="ja-JP" sz="2400" dirty="0" err="1">
                <a:latin typeface="VL GOTHIC" panose="020B0509000000000000" pitchFamily="49" charset="-128"/>
                <a:ea typeface="VL GOTHIC" panose="020B0509000000000000" pitchFamily="49" charset="-128"/>
              </a:rPr>
              <a:t>constexpr</a:t>
            </a:r>
            <a:r>
              <a:rPr lang="en" altLang="ja-JP" sz="2400" dirty="0">
                <a:latin typeface="VL GOTHIC" panose="020B0509000000000000" pitchFamily="49" charset="-128"/>
                <a:ea typeface="VL GOTHIC" panose="020B0509000000000000" pitchFamily="49" charset="-128"/>
              </a:rPr>
              <a:t> T </a:t>
            </a:r>
            <a:r>
              <a:rPr lang="en" altLang="ja-JP" sz="2400" dirty="0" err="1">
                <a:latin typeface="VL GOTHIC" panose="020B0509000000000000" pitchFamily="49" charset="-128"/>
                <a:ea typeface="VL GOTHIC" panose="020B0509000000000000" pitchFamily="49" charset="-128"/>
              </a:rPr>
              <a:t>pi_v</a:t>
            </a:r>
            <a:r>
              <a:rPr lang="en" altLang="ja-JP" sz="2400" dirty="0">
                <a:latin typeface="VL GOTHIC" panose="020B0509000000000000" pitchFamily="49" charset="-128"/>
                <a:ea typeface="VL GOTHIC" panose="020B0509000000000000" pitchFamily="49" charset="-128"/>
              </a:rPr>
              <a:t> = </a:t>
            </a:r>
            <a:r>
              <a:rPr lang="en" altLang="ja-JP" sz="2400" dirty="0" err="1">
                <a:latin typeface="VL GOTHIC" panose="020B0509000000000000" pitchFamily="49" charset="-128"/>
                <a:ea typeface="VL GOTHIC" panose="020B0509000000000000" pitchFamily="49" charset="-128"/>
              </a:rPr>
              <a:t>static_cast</a:t>
            </a:r>
            <a:r>
              <a:rPr lang="en" altLang="ja-JP" sz="2400" dirty="0">
                <a:latin typeface="VL GOTHIC" panose="020B0509000000000000" pitchFamily="49" charset="-128"/>
                <a:ea typeface="VL GOTHIC" panose="020B0509000000000000" pitchFamily="49" charset="-128"/>
              </a:rPr>
              <a:t>&lt;T&gt;(3.14159265358979323846L);</a:t>
            </a:r>
          </a:p>
        </p:txBody>
      </p:sp>
    </p:spTree>
    <p:extLst>
      <p:ext uri="{BB962C8B-B14F-4D97-AF65-F5344CB8AC3E}">
        <p14:creationId xmlns:p14="http://schemas.microsoft.com/office/powerpoint/2010/main" val="301990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C++23</a:t>
            </a:r>
            <a:endParaRPr kumimoji="1" lang="ja-JP" altLang="en-US"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199" y="1219199"/>
            <a:ext cx="10730345" cy="3906983"/>
          </a:xfrm>
        </p:spPr>
        <p:txBody>
          <a:bodyPr>
            <a:normAutofit/>
          </a:bodyPr>
          <a:lstStyle/>
          <a:p>
            <a:pPr>
              <a:lnSpc>
                <a:spcPct val="100000"/>
              </a:lnSpc>
            </a:pPr>
            <a:r>
              <a:rPr lang="en-US" altLang="ja-JP" sz="2400" dirty="0">
                <a:latin typeface="VL GOTHIC" panose="020B0509000000000000" pitchFamily="49" charset="-128"/>
                <a:ea typeface="VL GOTHIC" panose="020B0509000000000000" pitchFamily="49" charset="-128"/>
              </a:rPr>
              <a:t>std::print() / std::</a:t>
            </a:r>
            <a:r>
              <a:rPr lang="en-US" altLang="ja-JP" sz="2400" dirty="0" err="1">
                <a:latin typeface="VL GOTHIC" panose="020B0509000000000000" pitchFamily="49" charset="-128"/>
                <a:ea typeface="VL GOTHIC" panose="020B0509000000000000" pitchFamily="49" charset="-128"/>
              </a:rPr>
              <a:t>println</a:t>
            </a:r>
            <a:r>
              <a:rPr lang="en-US" altLang="ja-JP" sz="2400" dirty="0">
                <a:latin typeface="VL GOTHIC" panose="020B0509000000000000" pitchFamily="49" charset="-128"/>
                <a:ea typeface="VL GOTHIC" panose="020B0509000000000000" pitchFamily="49" charset="-128"/>
              </a:rPr>
              <a:t>()</a:t>
            </a:r>
          </a:p>
          <a:p>
            <a:pPr>
              <a:lnSpc>
                <a:spcPct val="100000"/>
              </a:lnSpc>
            </a:pPr>
            <a:r>
              <a:rPr lang="en-US" altLang="ja-JP" sz="2400" dirty="0">
                <a:latin typeface="VL GOTHIC" panose="020B0509000000000000" pitchFamily="49" charset="-128"/>
                <a:ea typeface="VL GOTHIC" panose="020B0509000000000000" pitchFamily="49" charset="-128"/>
              </a:rPr>
              <a:t>import std;</a:t>
            </a:r>
          </a:p>
          <a:p>
            <a:pPr>
              <a:lnSpc>
                <a:spcPct val="100000"/>
              </a:lnSpc>
            </a:pPr>
            <a:r>
              <a:rPr lang="en-US" altLang="ja-JP" sz="2400" dirty="0">
                <a:latin typeface="VL GOTHIC" panose="020B0509000000000000" pitchFamily="49" charset="-128"/>
                <a:ea typeface="VL GOTHIC" panose="020B0509000000000000" pitchFamily="49" charset="-128"/>
              </a:rPr>
              <a:t>std::expected</a:t>
            </a:r>
          </a:p>
          <a:p>
            <a:pPr>
              <a:lnSpc>
                <a:spcPct val="100000"/>
              </a:lnSpc>
            </a:pPr>
            <a:r>
              <a:rPr lang="ja-JP" altLang="en-US">
                <a:latin typeface="Hiragino Sans W2" panose="020B0300000000000000" pitchFamily="34" charset="-128"/>
                <a:ea typeface="Hiragino Sans W2" panose="020B0300000000000000" pitchFamily="34" charset="-128"/>
              </a:rPr>
              <a:t>コルーチンを便利に使うための</a:t>
            </a:r>
            <a:r>
              <a:rPr lang="en-US" altLang="ja-JP" dirty="0">
                <a:latin typeface="VL GOTHIC" panose="020B0509000000000000" pitchFamily="49" charset="-128"/>
                <a:ea typeface="VL GOTHIC" panose="020B0509000000000000" pitchFamily="49" charset="-128"/>
              </a:rPr>
              <a:t>std::generator</a:t>
            </a:r>
            <a:r>
              <a:rPr lang="ja-JP" altLang="en-US">
                <a:latin typeface="Hiragino Sans W2" panose="020B0300000000000000" pitchFamily="34" charset="-128"/>
                <a:ea typeface="Hiragino Sans W2" panose="020B0300000000000000" pitchFamily="34" charset="-128"/>
              </a:rPr>
              <a:t>クラス</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346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C++23 print / </a:t>
            </a:r>
            <a:r>
              <a:rPr kumimoji="1" lang="en-US" altLang="ja-JP" b="1" dirty="0" err="1">
                <a:solidFill>
                  <a:srgbClr val="C00000"/>
                </a:solidFill>
                <a:latin typeface="Hiragino Maru Gothic ProN W4" panose="020F0400000000000000" pitchFamily="34" charset="-128"/>
                <a:ea typeface="Hiragino Maru Gothic ProN W4" panose="020F0400000000000000" pitchFamily="34" charset="-128"/>
              </a:rPr>
              <a:t>println</a:t>
            </a:r>
            <a:endParaRPr kumimoji="1" lang="ja-JP" altLang="en-US"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219199"/>
            <a:ext cx="10515600" cy="2826327"/>
          </a:xfrm>
        </p:spPr>
        <p:txBody>
          <a:bodyPr>
            <a:normAutofit fontScale="92500" lnSpcReduction="20000"/>
          </a:bodyPr>
          <a:lstStyle/>
          <a:p>
            <a:pPr>
              <a:lnSpc>
                <a:spcPct val="100000"/>
              </a:lnSpc>
            </a:pPr>
            <a:r>
              <a:rPr lang="en-US" altLang="ja-JP" dirty="0">
                <a:latin typeface="VL GOTHIC" panose="020B0509000000000000" pitchFamily="49" charset="-128"/>
                <a:ea typeface="VL GOTHIC" panose="020B0509000000000000" pitchFamily="49" charset="-128"/>
              </a:rPr>
              <a:t>std::format()</a:t>
            </a:r>
            <a:r>
              <a:rPr lang="ja-JP" altLang="en-US">
                <a:latin typeface="Hiragino Sans W2" panose="020B0300000000000000" pitchFamily="34" charset="-128"/>
                <a:ea typeface="Hiragino Sans W2" panose="020B0300000000000000" pitchFamily="34" charset="-128"/>
              </a:rPr>
              <a:t>ベースの出力関数として、</a:t>
            </a:r>
            <a:br>
              <a:rPr lang="en-US" altLang="ja-JP" dirty="0">
                <a:latin typeface="Hiragino Sans W2" panose="020B0300000000000000" pitchFamily="34" charset="-128"/>
                <a:ea typeface="Hiragino Sans W2" panose="020B0300000000000000" pitchFamily="34" charset="-128"/>
              </a:rPr>
            </a:br>
            <a:r>
              <a:rPr lang="en-US" altLang="ja-JP" dirty="0">
                <a:latin typeface="VL GOTHIC" panose="020B0509000000000000" pitchFamily="49" charset="-128"/>
                <a:ea typeface="VL GOTHIC" panose="020B0509000000000000" pitchFamily="49" charset="-128"/>
              </a:rPr>
              <a:t>std::print()</a:t>
            </a:r>
            <a:r>
              <a:rPr lang="ja-JP" altLang="en-US">
                <a:latin typeface="Hiragino Sans W2" panose="020B0300000000000000" pitchFamily="34" charset="-128"/>
                <a:ea typeface="Hiragino Sans W2" panose="020B0300000000000000" pitchFamily="34" charset="-128"/>
              </a:rPr>
              <a:t>と</a:t>
            </a:r>
            <a:r>
              <a:rPr lang="en-US" altLang="ja-JP" dirty="0">
                <a:latin typeface="VL GOTHIC" panose="020B0509000000000000" pitchFamily="49" charset="-128"/>
                <a:ea typeface="VL GOTHIC" panose="020B0509000000000000" pitchFamily="49" charset="-128"/>
              </a:rPr>
              <a:t>std::</a:t>
            </a:r>
            <a:r>
              <a:rPr lang="en-US" altLang="ja-JP" dirty="0" err="1">
                <a:latin typeface="VL GOTHIC" panose="020B0509000000000000" pitchFamily="49" charset="-128"/>
                <a:ea typeface="VL GOTHIC" panose="020B0509000000000000" pitchFamily="49" charset="-128"/>
              </a:rPr>
              <a:t>println</a:t>
            </a:r>
            <a:r>
              <a:rPr lang="en-US" altLang="ja-JP" dirty="0">
                <a:latin typeface="VL GOTHIC" panose="020B0509000000000000" pitchFamily="49" charset="-128"/>
                <a:ea typeface="VL GOTHIC" panose="020B0509000000000000" pitchFamily="49" charset="-128"/>
              </a:rPr>
              <a:t>()</a:t>
            </a:r>
            <a:r>
              <a:rPr lang="ja-JP" altLang="en-US">
                <a:latin typeface="Hiragino Sans W2" panose="020B0300000000000000" pitchFamily="34" charset="-128"/>
                <a:ea typeface="Hiragino Sans W2" panose="020B0300000000000000" pitchFamily="34" charset="-128"/>
              </a:rPr>
              <a:t>が入った</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en-US" altLang="ja-JP" dirty="0">
                <a:latin typeface="VL GOTHIC" panose="020B0509000000000000" pitchFamily="49" charset="-128"/>
                <a:ea typeface="VL GOTHIC" panose="020B0509000000000000" pitchFamily="49" charset="-128"/>
              </a:rPr>
              <a:t>std::</a:t>
            </a:r>
            <a:r>
              <a:rPr lang="en-US" altLang="ja-JP" dirty="0" err="1">
                <a:latin typeface="VL GOTHIC" panose="020B0509000000000000" pitchFamily="49" charset="-128"/>
                <a:ea typeface="VL GOTHIC" panose="020B0509000000000000" pitchFamily="49" charset="-128"/>
              </a:rPr>
              <a:t>println</a:t>
            </a:r>
            <a:r>
              <a:rPr lang="en-US" altLang="ja-JP" dirty="0">
                <a:latin typeface="VL GOTHIC" panose="020B0509000000000000" pitchFamily="49" charset="-128"/>
                <a:ea typeface="VL GOTHIC" panose="020B0509000000000000" pitchFamily="49" charset="-128"/>
              </a:rPr>
              <a:t>()</a:t>
            </a:r>
            <a:r>
              <a:rPr lang="ja-JP" altLang="en-US">
                <a:latin typeface="Hiragino Sans W2" panose="020B0300000000000000" pitchFamily="34" charset="-128"/>
                <a:ea typeface="Hiragino Sans W2" panose="020B0300000000000000" pitchFamily="34" charset="-128"/>
              </a:rPr>
              <a:t>は改行コード付き</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VL GOTHIC" panose="020B0509000000000000" pitchFamily="49" charset="-128"/>
                <a:ea typeface="VL GOTHIC" panose="020B0509000000000000" pitchFamily="49" charset="-128"/>
              </a:rPr>
              <a:t>&lt;print&gt;</a:t>
            </a:r>
            <a:r>
              <a:rPr lang="ja-JP" altLang="en-US">
                <a:latin typeface="Hiragino Sans W2" panose="020B0300000000000000" pitchFamily="34" charset="-128"/>
                <a:ea typeface="Hiragino Sans W2" panose="020B0300000000000000" pitchFamily="34" charset="-128"/>
              </a:rPr>
              <a:t>ヘッダにデフォルトのオーバーロードと、</a:t>
            </a:r>
            <a:r>
              <a:rPr lang="en-US" altLang="ja-JP" dirty="0">
                <a:latin typeface="Hiragino Sans W2" panose="020B0300000000000000" pitchFamily="34" charset="-128"/>
                <a:ea typeface="Hiragino Sans W2" panose="020B0300000000000000" pitchFamily="34" charset="-128"/>
              </a:rPr>
              <a:t>FILE*</a:t>
            </a:r>
            <a:r>
              <a:rPr lang="ja-JP" altLang="en-US">
                <a:latin typeface="Hiragino Sans W2" panose="020B0300000000000000" pitchFamily="34" charset="-128"/>
                <a:ea typeface="Hiragino Sans W2" panose="020B0300000000000000" pitchFamily="34" charset="-128"/>
              </a:rPr>
              <a:t>のオーバーロードが定義される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VL GOTHIC" panose="020B0509000000000000" pitchFamily="49" charset="-128"/>
                <a:ea typeface="VL GOTHIC" panose="020B0509000000000000" pitchFamily="49" charset="-128"/>
              </a:rPr>
              <a:t>&lt;</a:t>
            </a:r>
            <a:r>
              <a:rPr lang="en-US" altLang="ja-JP" dirty="0" err="1">
                <a:latin typeface="VL GOTHIC" panose="020B0509000000000000" pitchFamily="49" charset="-128"/>
                <a:ea typeface="VL GOTHIC" panose="020B0509000000000000" pitchFamily="49" charset="-128"/>
              </a:rPr>
              <a:t>ostream</a:t>
            </a:r>
            <a:r>
              <a:rPr lang="en-US" altLang="ja-JP" dirty="0">
                <a:latin typeface="VL GOTHIC" panose="020B0509000000000000" pitchFamily="49" charset="-128"/>
                <a:ea typeface="VL GOTHIC" panose="020B0509000000000000" pitchFamily="49" charset="-128"/>
              </a:rPr>
              <a:t>&gt;</a:t>
            </a:r>
            <a:r>
              <a:rPr lang="ja-JP" altLang="en-US">
                <a:latin typeface="Hiragino Sans W2" panose="020B0300000000000000" pitchFamily="34" charset="-128"/>
                <a:ea typeface="Hiragino Sans W2" panose="020B0300000000000000" pitchFamily="34" charset="-128"/>
              </a:rPr>
              <a:t>ヘッダには</a:t>
            </a:r>
            <a:r>
              <a:rPr lang="en-US" altLang="ja-JP" dirty="0">
                <a:latin typeface="VL GOTHIC" panose="020B0509000000000000" pitchFamily="49" charset="-128"/>
                <a:ea typeface="VL GOTHIC" panose="020B0509000000000000" pitchFamily="49" charset="-128"/>
              </a:rPr>
              <a:t>std::</a:t>
            </a:r>
            <a:r>
              <a:rPr lang="en-US" altLang="ja-JP" dirty="0" err="1">
                <a:latin typeface="VL GOTHIC" panose="020B0509000000000000" pitchFamily="49" charset="-128"/>
                <a:ea typeface="VL GOTHIC" panose="020B0509000000000000" pitchFamily="49" charset="-128"/>
              </a:rPr>
              <a:t>ostream</a:t>
            </a:r>
            <a:r>
              <a:rPr lang="en-US" altLang="ja-JP" dirty="0">
                <a:latin typeface="VL GOTHIC" panose="020B0509000000000000" pitchFamily="49" charset="-128"/>
                <a:ea typeface="VL GOTHIC" panose="020B0509000000000000" pitchFamily="49" charset="-128"/>
              </a:rPr>
              <a:t>&amp;</a:t>
            </a:r>
            <a:r>
              <a:rPr lang="ja-JP" altLang="en-US">
                <a:latin typeface="Hiragino Sans W2" panose="020B0300000000000000" pitchFamily="34" charset="-128"/>
                <a:ea typeface="Hiragino Sans W2" panose="020B0300000000000000" pitchFamily="34" charset="-128"/>
              </a:rPr>
              <a:t>のオーバーロードが定義される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ja-JP" altLang="en-US">
                <a:latin typeface="Hiragino Sans W2" panose="020B0300000000000000" pitchFamily="34" charset="-128"/>
                <a:ea typeface="Hiragino Sans W2" panose="020B0300000000000000" pitchFamily="34" charset="-128"/>
              </a:rPr>
              <a:t>ただし、</a:t>
            </a:r>
            <a:r>
              <a:rPr lang="en-US" altLang="ja-JP" dirty="0">
                <a:latin typeface="VL GOTHIC" panose="020B0509000000000000" pitchFamily="49" charset="-128"/>
                <a:ea typeface="VL GOTHIC" panose="020B0509000000000000" pitchFamily="49" charset="-128"/>
              </a:rPr>
              <a:t>std::</a:t>
            </a:r>
            <a:r>
              <a:rPr lang="en-US" altLang="ja-JP" dirty="0" err="1">
                <a:latin typeface="VL GOTHIC" panose="020B0509000000000000" pitchFamily="49" charset="-128"/>
                <a:ea typeface="VL GOTHIC" panose="020B0509000000000000" pitchFamily="49" charset="-128"/>
              </a:rPr>
              <a:t>cerr</a:t>
            </a:r>
            <a:r>
              <a:rPr lang="ja-JP" altLang="en-US">
                <a:latin typeface="Hiragino Sans W2" panose="020B0300000000000000" pitchFamily="34" charset="-128"/>
                <a:ea typeface="Hiragino Sans W2" panose="020B0300000000000000" pitchFamily="34" charset="-128"/>
              </a:rPr>
              <a:t>とかは</a:t>
            </a:r>
            <a:r>
              <a:rPr lang="en-US" altLang="ja-JP" dirty="0">
                <a:latin typeface="VL GOTHIC" panose="020B0509000000000000" pitchFamily="49" charset="-128"/>
                <a:ea typeface="VL GOTHIC" panose="020B0509000000000000" pitchFamily="49" charset="-128"/>
              </a:rPr>
              <a:t>&lt;iostream&gt;</a:t>
            </a:r>
            <a:r>
              <a:rPr lang="ja-JP" altLang="en-US">
                <a:latin typeface="Hiragino Sans W2" panose="020B0300000000000000" pitchFamily="34" charset="-128"/>
                <a:ea typeface="Hiragino Sans W2" panose="020B0300000000000000" pitchFamily="34" charset="-128"/>
              </a:rPr>
              <a:t>で定義されるので注意</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正方形/長方形 4">
            <a:extLst>
              <a:ext uri="{FF2B5EF4-FFF2-40B4-BE49-F238E27FC236}">
                <a16:creationId xmlns:a16="http://schemas.microsoft.com/office/drawing/2014/main" id="{32890F71-3424-C0A8-0D0B-0DD9AC34F915}"/>
              </a:ext>
            </a:extLst>
          </p:cNvPr>
          <p:cNvSpPr/>
          <p:nvPr/>
        </p:nvSpPr>
        <p:spPr>
          <a:xfrm>
            <a:off x="1350818" y="4361392"/>
            <a:ext cx="8790710" cy="82020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ja-JP" sz="2400" dirty="0" err="1">
                <a:latin typeface="VL GOTHIC" panose="020B0509000000000000" pitchFamily="49" charset="-128"/>
                <a:ea typeface="VL GOTHIC" panose="020B0509000000000000" pitchFamily="49" charset="-128"/>
              </a:rPr>
              <a:t>println</a:t>
            </a:r>
            <a:r>
              <a:rPr lang="en" altLang="ja-JP" sz="2400" dirty="0">
                <a:latin typeface="VL GOTHIC" panose="020B0509000000000000" pitchFamily="49" charset="-128"/>
                <a:ea typeface="VL GOTHIC" panose="020B0509000000000000" pitchFamily="49" charset="-128"/>
              </a:rPr>
              <a:t>("{} {} {}", 3, 1.23, "hello");</a:t>
            </a:r>
          </a:p>
          <a:p>
            <a:r>
              <a:rPr lang="en" altLang="ja-JP" sz="2400" dirty="0" err="1">
                <a:latin typeface="VL GOTHIC" panose="020B0509000000000000" pitchFamily="49" charset="-128"/>
                <a:ea typeface="VL GOTHIC" panose="020B0509000000000000" pitchFamily="49" charset="-128"/>
              </a:rPr>
              <a:t>println</a:t>
            </a:r>
            <a:r>
              <a:rPr lang="en" altLang="ja-JP" sz="2400" dirty="0">
                <a:latin typeface="VL GOTHIC" panose="020B0509000000000000" pitchFamily="49" charset="-128"/>
                <a:ea typeface="VL GOTHIC" panose="020B0509000000000000" pitchFamily="49" charset="-128"/>
              </a:rPr>
              <a:t>("{0} {0:#x} {1}", 15, "hello");</a:t>
            </a:r>
            <a:endParaRPr kumimoji="1" lang="en-US" altLang="ja-JP" sz="2400" dirty="0">
              <a:latin typeface="VL GOTHIC" panose="020B0509000000000000" pitchFamily="49" charset="-128"/>
              <a:ea typeface="VL GOTHIC" panose="020B0509000000000000" pitchFamily="49" charset="-128"/>
            </a:endParaRPr>
          </a:p>
        </p:txBody>
      </p:sp>
      <p:sp>
        <p:nvSpPr>
          <p:cNvPr id="6" name="正方形/長方形 5">
            <a:extLst>
              <a:ext uri="{FF2B5EF4-FFF2-40B4-BE49-F238E27FC236}">
                <a16:creationId xmlns:a16="http://schemas.microsoft.com/office/drawing/2014/main" id="{4A7865A8-0ED0-CA2D-69D2-B7B7A38E8991}"/>
              </a:ext>
            </a:extLst>
          </p:cNvPr>
          <p:cNvSpPr/>
          <p:nvPr/>
        </p:nvSpPr>
        <p:spPr>
          <a:xfrm>
            <a:off x="1350818" y="5303501"/>
            <a:ext cx="2362201" cy="820208"/>
          </a:xfrm>
          <a:prstGeom prst="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ja-JP" sz="2400" dirty="0">
                <a:latin typeface="VL GOTHIC" panose="020B0509000000000000" pitchFamily="49" charset="-128"/>
                <a:ea typeface="VL GOTHIC" panose="020B0509000000000000" pitchFamily="49" charset="-128"/>
              </a:rPr>
              <a:t>3 1.23 hello</a:t>
            </a:r>
          </a:p>
          <a:p>
            <a:r>
              <a:rPr lang="en" altLang="ja-JP" sz="2400" dirty="0">
                <a:latin typeface="VL GOTHIC" panose="020B0509000000000000" pitchFamily="49" charset="-128"/>
                <a:ea typeface="VL GOTHIC" panose="020B0509000000000000" pitchFamily="49" charset="-128"/>
              </a:rPr>
              <a:t>15 0xf hello</a:t>
            </a:r>
            <a:endParaRPr kumimoji="1" lang="en-US" altLang="ja-JP" sz="2400" dirty="0">
              <a:latin typeface="VL GOTHIC" panose="020B0509000000000000" pitchFamily="49" charset="-128"/>
              <a:ea typeface="VL GOTHIC" panose="020B0509000000000000" pitchFamily="49" charset="-128"/>
            </a:endParaRPr>
          </a:p>
        </p:txBody>
      </p:sp>
    </p:spTree>
    <p:extLst>
      <p:ext uri="{BB962C8B-B14F-4D97-AF65-F5344CB8AC3E}">
        <p14:creationId xmlns:p14="http://schemas.microsoft.com/office/powerpoint/2010/main" val="28522269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9748</TotalTime>
  <Words>1260</Words>
  <Application>Microsoft Macintosh PowerPoint</Application>
  <PresentationFormat>ワイド画面</PresentationFormat>
  <Paragraphs>125</Paragraphs>
  <Slides>14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Hiragino Maru Gothic ProN W4</vt:lpstr>
      <vt:lpstr>Hiragino Sans W2</vt:lpstr>
      <vt:lpstr>VL GOTHIC</vt:lpstr>
      <vt:lpstr>游ゴシック</vt:lpstr>
      <vt:lpstr>游ゴシック Light</vt:lpstr>
      <vt:lpstr>Arial</vt:lpstr>
      <vt:lpstr>Office テーマ</vt:lpstr>
      <vt:lpstr>C++20からC++23までの変化</vt:lpstr>
      <vt:lpstr>はじめに</vt:lpstr>
      <vt:lpstr>これまでの主なアップデート内容をおさらい</vt:lpstr>
      <vt:lpstr>C++20 1/4 比較演算子の自動定義</vt:lpstr>
      <vt:lpstr>C++20 2/4 文字列フォーマット</vt:lpstr>
      <vt:lpstr>C++20 3/4 Range</vt:lpstr>
      <vt:lpstr>C++20 4/4 数学定数</vt:lpstr>
      <vt:lpstr>C++23</vt:lpstr>
      <vt:lpstr>C++23 print / println</vt:lpstr>
      <vt:lpstr>C++23 import std;</vt:lpstr>
      <vt:lpstr>C++23 expected</vt:lpstr>
      <vt:lpstr>C++23 generator</vt:lpstr>
      <vt:lpstr>まとめ</vt:lpstr>
      <vt:lpstr>スポンサー募集中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C++20の概要</dc:title>
  <dc:creator>Akira Takahashi</dc:creator>
  <cp:lastModifiedBy>Akira Takahashi</cp:lastModifiedBy>
  <cp:revision>99</cp:revision>
  <cp:lastPrinted>2019-04-17T14:19:56Z</cp:lastPrinted>
  <dcterms:created xsi:type="dcterms:W3CDTF">2019-03-28T06:39:41Z</dcterms:created>
  <dcterms:modified xsi:type="dcterms:W3CDTF">2023-12-06T15:08:59Z</dcterms:modified>
</cp:coreProperties>
</file>