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57" r:id="rId9"/>
    <p:sldId id="269" r:id="rId10"/>
    <p:sldId id="265" r:id="rId11"/>
    <p:sldId id="266" r:id="rId12"/>
    <p:sldId id="267" r:id="rId13"/>
    <p:sldId id="268" r:id="rId14"/>
    <p:sldId id="270" r:id="rId15"/>
  </p:sldIdLst>
  <p:sldSz cx="9144000" cy="6858000" type="screen4x3"/>
  <p:notesSz cx="7102475"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E993"/>
    <a:srgbClr val="52DC52"/>
    <a:srgbClr val="26BF2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7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803B394B-053C-4298-947A-3E342FA9D6AF}" type="datetimeFigureOut">
              <a:rPr kumimoji="1" lang="ja-JP" altLang="en-US" smtClean="0"/>
              <a:pPr/>
              <a:t>2010/5/13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2F585F9-C2D0-43A4-AB2B-99F3A17A443B}"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03B394B-053C-4298-947A-3E342FA9D6AF}" type="datetimeFigureOut">
              <a:rPr kumimoji="1" lang="ja-JP" altLang="en-US" smtClean="0"/>
              <a:pPr/>
              <a:t>2010/5/13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2F585F9-C2D0-43A4-AB2B-99F3A17A443B}"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03B394B-053C-4298-947A-3E342FA9D6AF}" type="datetimeFigureOut">
              <a:rPr kumimoji="1" lang="ja-JP" altLang="en-US" smtClean="0"/>
              <a:pPr/>
              <a:t>2010/5/13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2F585F9-C2D0-43A4-AB2B-99F3A17A443B}"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03B394B-053C-4298-947A-3E342FA9D6AF}" type="datetimeFigureOut">
              <a:rPr kumimoji="1" lang="ja-JP" altLang="en-US" smtClean="0"/>
              <a:pPr/>
              <a:t>2010/5/13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2F585F9-C2D0-43A4-AB2B-99F3A17A443B}"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803B394B-053C-4298-947A-3E342FA9D6AF}" type="datetimeFigureOut">
              <a:rPr kumimoji="1" lang="ja-JP" altLang="en-US" smtClean="0"/>
              <a:pPr/>
              <a:t>2010/5/13</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12F585F9-C2D0-43A4-AB2B-99F3A17A443B}"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803B394B-053C-4298-947A-3E342FA9D6AF}" type="datetimeFigureOut">
              <a:rPr kumimoji="1" lang="ja-JP" altLang="en-US" smtClean="0"/>
              <a:pPr/>
              <a:t>2010/5/13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12F585F9-C2D0-43A4-AB2B-99F3A17A443B}"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803B394B-053C-4298-947A-3E342FA9D6AF}" type="datetimeFigureOut">
              <a:rPr kumimoji="1" lang="ja-JP" altLang="en-US" smtClean="0"/>
              <a:pPr/>
              <a:t>2010/5/13</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12F585F9-C2D0-43A4-AB2B-99F3A17A443B}"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803B394B-053C-4298-947A-3E342FA9D6AF}" type="datetimeFigureOut">
              <a:rPr kumimoji="1" lang="ja-JP" altLang="en-US" smtClean="0"/>
              <a:pPr/>
              <a:t>2010/5/13</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12F585F9-C2D0-43A4-AB2B-99F3A17A443B}"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803B394B-053C-4298-947A-3E342FA9D6AF}" type="datetimeFigureOut">
              <a:rPr kumimoji="1" lang="ja-JP" altLang="en-US" smtClean="0"/>
              <a:pPr/>
              <a:t>2010/5/13</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12F585F9-C2D0-43A4-AB2B-99F3A17A443B}"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803B394B-053C-4298-947A-3E342FA9D6AF}" type="datetimeFigureOut">
              <a:rPr kumimoji="1" lang="ja-JP" altLang="en-US" smtClean="0"/>
              <a:pPr/>
              <a:t>2010/5/13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12F585F9-C2D0-43A4-AB2B-99F3A17A443B}"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803B394B-053C-4298-947A-3E342FA9D6AF}" type="datetimeFigureOut">
              <a:rPr kumimoji="1" lang="ja-JP" altLang="en-US" smtClean="0"/>
              <a:pPr/>
              <a:t>2010/5/13</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12F585F9-C2D0-43A4-AB2B-99F3A17A443B}"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3B394B-053C-4298-947A-3E342FA9D6AF}" type="datetimeFigureOut">
              <a:rPr kumimoji="1" lang="ja-JP" altLang="en-US" smtClean="0"/>
              <a:pPr/>
              <a:t>2010/5/13</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F585F9-C2D0-43A4-AB2B-99F3A17A443B}"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smtClean="0">
                <a:solidFill>
                  <a:srgbClr val="C00000"/>
                </a:solidFill>
              </a:rPr>
              <a:t>Google Wave</a:t>
            </a:r>
            <a:r>
              <a:rPr kumimoji="1" lang="ja-JP" altLang="en-US" smtClean="0">
                <a:solidFill>
                  <a:srgbClr val="C00000"/>
                </a:solidFill>
              </a:rPr>
              <a:t>の事例と問題点と折り合いのつけ方</a:t>
            </a:r>
            <a:endParaRPr kumimoji="1" lang="ja-JP" altLang="en-US">
              <a:solidFill>
                <a:srgbClr val="C00000"/>
              </a:solidFill>
            </a:endParaRPr>
          </a:p>
        </p:txBody>
      </p:sp>
      <p:sp>
        <p:nvSpPr>
          <p:cNvPr id="3" name="サブタイトル 2"/>
          <p:cNvSpPr>
            <a:spLocks noGrp="1"/>
          </p:cNvSpPr>
          <p:nvPr>
            <p:ph type="subTitle" idx="1"/>
          </p:nvPr>
        </p:nvSpPr>
        <p:spPr>
          <a:xfrm>
            <a:off x="1371600" y="4214818"/>
            <a:ext cx="7200928" cy="2214578"/>
          </a:xfrm>
        </p:spPr>
        <p:txBody>
          <a:bodyPr>
            <a:noAutofit/>
          </a:bodyPr>
          <a:lstStyle/>
          <a:p>
            <a:pPr algn="r"/>
            <a:r>
              <a:rPr lang="ja-JP" altLang="en-US" sz="2000" smtClean="0">
                <a:solidFill>
                  <a:schemeClr val="tx1"/>
                </a:solidFill>
              </a:rPr>
              <a:t>株式会社ロングゲート 取締役</a:t>
            </a:r>
            <a:endParaRPr lang="en-US" altLang="ja-JP" sz="2000" smtClean="0">
              <a:solidFill>
                <a:schemeClr val="tx1"/>
              </a:solidFill>
            </a:endParaRPr>
          </a:p>
          <a:p>
            <a:pPr algn="r"/>
            <a:r>
              <a:rPr lang="en-US" altLang="ja-JP" sz="2000" smtClean="0">
                <a:solidFill>
                  <a:schemeClr val="tx1"/>
                </a:solidFill>
              </a:rPr>
              <a:t>C++</a:t>
            </a:r>
            <a:r>
              <a:rPr lang="ja-JP" altLang="en-US" sz="2000" smtClean="0">
                <a:solidFill>
                  <a:schemeClr val="tx1"/>
                </a:solidFill>
              </a:rPr>
              <a:t>標準化委員会エキスパートメンバ</a:t>
            </a:r>
            <a:endParaRPr lang="en-US" altLang="ja-JP" sz="2000" smtClean="0">
              <a:solidFill>
                <a:schemeClr val="tx1"/>
              </a:solidFill>
            </a:endParaRPr>
          </a:p>
          <a:p>
            <a:pPr algn="r"/>
            <a:r>
              <a:rPr kumimoji="1" lang="ja-JP" altLang="en-US" sz="2000" smtClean="0">
                <a:solidFill>
                  <a:schemeClr val="tx1"/>
                </a:solidFill>
              </a:rPr>
              <a:t>高橋 晶</a:t>
            </a:r>
            <a:r>
              <a:rPr kumimoji="1" lang="en-US" altLang="ja-JP" sz="2000" smtClean="0">
                <a:solidFill>
                  <a:schemeClr val="tx1"/>
                </a:solidFill>
              </a:rPr>
              <a:t>(Akira Takahashi)</a:t>
            </a:r>
          </a:p>
          <a:p>
            <a:pPr algn="r"/>
            <a:endParaRPr lang="en-US" altLang="ja-JP" sz="1400">
              <a:solidFill>
                <a:schemeClr val="tx1"/>
              </a:solidFill>
            </a:endParaRPr>
          </a:p>
          <a:p>
            <a:pPr algn="r"/>
            <a:r>
              <a:rPr kumimoji="1" lang="ja-JP" altLang="en-US" sz="2000" smtClean="0">
                <a:solidFill>
                  <a:schemeClr val="tx1"/>
                </a:solidFill>
              </a:rPr>
              <a:t>ブログ：「</a:t>
            </a:r>
            <a:r>
              <a:rPr kumimoji="1" lang="en-US" altLang="ja-JP" sz="2000" smtClean="0">
                <a:solidFill>
                  <a:schemeClr val="tx1"/>
                </a:solidFill>
              </a:rPr>
              <a:t>Faith and Brave – C++</a:t>
            </a:r>
            <a:r>
              <a:rPr kumimoji="1" lang="ja-JP" altLang="en-US" sz="2000" smtClean="0">
                <a:solidFill>
                  <a:schemeClr val="tx1"/>
                </a:solidFill>
              </a:rPr>
              <a:t>で遊ぼう」</a:t>
            </a:r>
            <a:endParaRPr kumimoji="1" lang="en-US" altLang="ja-JP" sz="2000" smtClean="0">
              <a:solidFill>
                <a:schemeClr val="tx1"/>
              </a:solidFill>
            </a:endParaRPr>
          </a:p>
          <a:p>
            <a:pPr algn="r"/>
            <a:r>
              <a:rPr lang="en-US" altLang="ja-JP" sz="2000">
                <a:solidFill>
                  <a:schemeClr val="tx1"/>
                </a:solidFill>
              </a:rPr>
              <a:t>http://d.hatena.ne.jp/faith_and_brave/</a:t>
            </a:r>
            <a:endParaRPr kumimoji="1" lang="ja-JP" altLang="en-US" sz="200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296974"/>
          </a:xfrm>
        </p:spPr>
        <p:txBody>
          <a:bodyPr>
            <a:normAutofit fontScale="90000"/>
          </a:bodyPr>
          <a:lstStyle/>
          <a:p>
            <a:pPr marL="514350" indent="-514350" algn="l"/>
            <a:r>
              <a:rPr kumimoji="1" lang="ja-JP" altLang="en-US" sz="3200" smtClean="0"/>
              <a:t>問題点</a:t>
            </a:r>
            <a:r>
              <a:rPr lang="en-US" altLang="ja-JP" sz="3200" smtClean="0"/>
              <a:t>1</a:t>
            </a:r>
            <a:br>
              <a:rPr lang="en-US" altLang="ja-JP" sz="3200" smtClean="0"/>
            </a:br>
            <a:r>
              <a:rPr lang="ja-JP" altLang="en-US" sz="3200" smtClean="0"/>
              <a:t>一つ</a:t>
            </a:r>
            <a:r>
              <a:rPr lang="ja-JP" altLang="en-US" sz="3200"/>
              <a:t>ひとつの発言に</a:t>
            </a:r>
            <a:r>
              <a:rPr lang="en-US" altLang="ja-JP" sz="3200"/>
              <a:t/>
            </a:r>
            <a:br>
              <a:rPr lang="en-US" altLang="ja-JP" sz="3200"/>
            </a:br>
            <a:r>
              <a:rPr lang="ja-JP" altLang="en-US" sz="3200" smtClean="0"/>
              <a:t>ユニーク</a:t>
            </a:r>
            <a:r>
              <a:rPr lang="en-US" altLang="ja-JP" sz="3200" smtClean="0"/>
              <a:t>ID</a:t>
            </a:r>
            <a:r>
              <a:rPr lang="ja-JP" altLang="en-US" sz="3200"/>
              <a:t>や</a:t>
            </a:r>
            <a:r>
              <a:rPr lang="en-US" altLang="ja-JP" sz="3200"/>
              <a:t>Permalink</a:t>
            </a:r>
            <a:r>
              <a:rPr lang="ja-JP" altLang="en-US" sz="3200"/>
              <a:t>がない</a:t>
            </a:r>
            <a:endParaRPr kumimoji="1" lang="ja-JP" altLang="en-US" sz="3200"/>
          </a:p>
        </p:txBody>
      </p:sp>
      <p:sp>
        <p:nvSpPr>
          <p:cNvPr id="3" name="コンテンツ プレースホルダ 2"/>
          <p:cNvSpPr>
            <a:spLocks noGrp="1"/>
          </p:cNvSpPr>
          <p:nvPr>
            <p:ph idx="1"/>
          </p:nvPr>
        </p:nvSpPr>
        <p:spPr>
          <a:xfrm>
            <a:off x="457200" y="2000240"/>
            <a:ext cx="8229600" cy="4125923"/>
          </a:xfrm>
        </p:spPr>
        <p:txBody>
          <a:bodyPr>
            <a:normAutofit/>
          </a:bodyPr>
          <a:lstStyle/>
          <a:p>
            <a:pPr marL="514350" indent="-514350">
              <a:buNone/>
            </a:pPr>
            <a:r>
              <a:rPr kumimoji="1" lang="ja-JP" altLang="en-US" smtClean="0"/>
              <a:t>原稿の修正管理を考えてみましょう：</a:t>
            </a:r>
            <a:endParaRPr kumimoji="1" lang="en-US" altLang="ja-JP" smtClean="0"/>
          </a:p>
          <a:p>
            <a:pPr marL="514350" indent="-514350">
              <a:buNone/>
            </a:pPr>
            <a:endParaRPr kumimoji="1" lang="en-US" altLang="ja-JP" smtClean="0"/>
          </a:p>
          <a:p>
            <a:pPr marL="514350" indent="-514350">
              <a:buNone/>
            </a:pPr>
            <a:r>
              <a:rPr lang="ja-JP" altLang="en-US" sz="2400" smtClean="0"/>
              <a:t>原稿のファイル置き場と、議論をする</a:t>
            </a:r>
            <a:r>
              <a:rPr lang="en-US" altLang="ja-JP" sz="2400" smtClean="0"/>
              <a:t>Wave</a:t>
            </a:r>
            <a:r>
              <a:rPr lang="ja-JP" altLang="en-US" sz="2400" smtClean="0"/>
              <a:t>が分かれている。</a:t>
            </a:r>
            <a:endParaRPr lang="en-US" altLang="ja-JP" sz="2400" smtClean="0"/>
          </a:p>
          <a:p>
            <a:pPr marL="514350" indent="-514350">
              <a:buNone/>
            </a:pPr>
            <a:r>
              <a:rPr kumimoji="1" lang="ja-JP" altLang="en-US" sz="2400" smtClean="0"/>
              <a:t>ファイル置き場には、指摘のあった発言と、それに対する</a:t>
            </a:r>
            <a:endParaRPr kumimoji="1" lang="en-US" altLang="ja-JP" sz="2400" smtClean="0"/>
          </a:p>
          <a:p>
            <a:pPr marL="514350" indent="-514350">
              <a:buNone/>
            </a:pPr>
            <a:r>
              <a:rPr kumimoji="1" lang="ja-JP" altLang="en-US" sz="2400" smtClean="0"/>
              <a:t>修正内容へのリンクを修正履歴に載せたいが、できない</a:t>
            </a:r>
            <a:endParaRPr kumimoji="1" lang="ja-JP"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296974"/>
          </a:xfrm>
        </p:spPr>
        <p:txBody>
          <a:bodyPr>
            <a:noAutofit/>
          </a:bodyPr>
          <a:lstStyle/>
          <a:p>
            <a:pPr marL="514350" indent="-514350" algn="l"/>
            <a:r>
              <a:rPr lang="ja-JP" altLang="en-US" sz="2400" smtClean="0"/>
              <a:t>解決策</a:t>
            </a:r>
            <a:r>
              <a:rPr lang="en-US" altLang="ja-JP" sz="2400" smtClean="0"/>
              <a:t>1</a:t>
            </a:r>
            <a:br>
              <a:rPr lang="en-US" altLang="ja-JP" sz="2400" smtClean="0"/>
            </a:br>
            <a:r>
              <a:rPr lang="ja-JP" altLang="en-US" sz="2400" smtClean="0"/>
              <a:t>発言に</a:t>
            </a:r>
            <a:r>
              <a:rPr lang="en-US" altLang="ja-JP" sz="2400" smtClean="0"/>
              <a:t>ID</a:t>
            </a:r>
            <a:r>
              <a:rPr lang="ja-JP" altLang="en-US" sz="2400" smtClean="0"/>
              <a:t>を付ける</a:t>
            </a:r>
            <a:r>
              <a:rPr lang="en-US" altLang="ja-JP" sz="2400" smtClean="0"/>
              <a:t/>
            </a:r>
            <a:br>
              <a:rPr lang="en-US" altLang="ja-JP" sz="2400" smtClean="0"/>
            </a:br>
            <a:r>
              <a:rPr lang="en-US" altLang="ja-JP" sz="2400" smtClean="0"/>
              <a:t>(Issue</a:t>
            </a:r>
            <a:r>
              <a:rPr lang="ja-JP" altLang="en-US" sz="2400" smtClean="0"/>
              <a:t>番号を議論</a:t>
            </a:r>
            <a:r>
              <a:rPr lang="en-US" altLang="ja-JP" sz="2400" smtClean="0"/>
              <a:t>Wave</a:t>
            </a:r>
            <a:r>
              <a:rPr lang="ja-JP" altLang="en-US" sz="2400" smtClean="0"/>
              <a:t>で検索しないといけないが</a:t>
            </a:r>
            <a:r>
              <a:rPr lang="en-US" altLang="ja-JP" sz="2400" smtClean="0"/>
              <a:t>…)</a:t>
            </a:r>
            <a:endParaRPr kumimoji="1" lang="ja-JP" altLang="en-US" sz="2400"/>
          </a:p>
        </p:txBody>
      </p:sp>
      <p:pic>
        <p:nvPicPr>
          <p:cNvPr id="4098" name="Picture 2"/>
          <p:cNvPicPr>
            <a:picLocks noChangeAspect="1" noChangeArrowheads="1"/>
          </p:cNvPicPr>
          <p:nvPr/>
        </p:nvPicPr>
        <p:blipFill>
          <a:blip r:embed="rId2" cstate="print"/>
          <a:srcRect/>
          <a:stretch>
            <a:fillRect/>
          </a:stretch>
        </p:blipFill>
        <p:spPr bwMode="auto">
          <a:xfrm>
            <a:off x="82676" y="1571612"/>
            <a:ext cx="5489456" cy="3543316"/>
          </a:xfrm>
          <a:prstGeom prst="rect">
            <a:avLst/>
          </a:prstGeom>
          <a:noFill/>
          <a:ln w="9525">
            <a:solidFill>
              <a:schemeClr val="tx1"/>
            </a:solid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4286248" y="3214686"/>
            <a:ext cx="4762533" cy="3571900"/>
          </a:xfrm>
          <a:prstGeom prst="rect">
            <a:avLst/>
          </a:prstGeom>
          <a:noFill/>
          <a:ln w="9525">
            <a:solidFill>
              <a:schemeClr val="tx1"/>
            </a:solid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pPr algn="l"/>
            <a:r>
              <a:rPr kumimoji="1" lang="ja-JP" altLang="en-US" sz="2800" smtClean="0"/>
              <a:t>問題点</a:t>
            </a:r>
            <a:r>
              <a:rPr kumimoji="1" lang="en-US" altLang="ja-JP" sz="2800" smtClean="0"/>
              <a:t>2</a:t>
            </a:r>
            <a:br>
              <a:rPr kumimoji="1" lang="en-US" altLang="ja-JP" sz="2800" smtClean="0"/>
            </a:br>
            <a:r>
              <a:rPr kumimoji="1" lang="ja-JP" altLang="en-US" sz="2800" smtClean="0"/>
              <a:t>日本語入力がしにくい</a:t>
            </a:r>
            <a:endParaRPr kumimoji="1" lang="ja-JP" altLang="en-US" sz="2800"/>
          </a:p>
        </p:txBody>
      </p:sp>
      <p:sp>
        <p:nvSpPr>
          <p:cNvPr id="3" name="コンテンツ プレースホルダ 2"/>
          <p:cNvSpPr>
            <a:spLocks noGrp="1"/>
          </p:cNvSpPr>
          <p:nvPr>
            <p:ph idx="1"/>
          </p:nvPr>
        </p:nvSpPr>
        <p:spPr/>
        <p:txBody>
          <a:bodyPr>
            <a:normAutofit/>
          </a:bodyPr>
          <a:lstStyle/>
          <a:p>
            <a:pPr>
              <a:buNone/>
            </a:pPr>
            <a:r>
              <a:rPr kumimoji="1" lang="ja-JP" altLang="en-US" sz="2800" smtClean="0"/>
              <a:t>発言数が</a:t>
            </a:r>
            <a:r>
              <a:rPr kumimoji="1" lang="en-US" altLang="ja-JP" sz="2800" smtClean="0"/>
              <a:t>200</a:t>
            </a:r>
            <a:r>
              <a:rPr kumimoji="1" lang="ja-JP" altLang="en-US" sz="2800" smtClean="0"/>
              <a:t>くらいになると、日本語入力中に途中で</a:t>
            </a:r>
            <a:endParaRPr kumimoji="1" lang="en-US" altLang="ja-JP" sz="2800" smtClean="0"/>
          </a:p>
          <a:p>
            <a:pPr>
              <a:buNone/>
            </a:pPr>
            <a:r>
              <a:rPr kumimoji="1" lang="ja-JP" altLang="en-US" sz="2800" smtClean="0"/>
              <a:t>確定されてしまう</a:t>
            </a:r>
            <a:endParaRPr kumimoji="1" lang="en-US" altLang="ja-JP" sz="2800" smtClean="0"/>
          </a:p>
        </p:txBody>
      </p:sp>
      <p:pic>
        <p:nvPicPr>
          <p:cNvPr id="5123" name="Picture 3"/>
          <p:cNvPicPr>
            <a:picLocks noChangeAspect="1" noChangeArrowheads="1"/>
          </p:cNvPicPr>
          <p:nvPr/>
        </p:nvPicPr>
        <p:blipFill>
          <a:blip r:embed="rId2" cstate="print"/>
          <a:srcRect/>
          <a:stretch>
            <a:fillRect/>
          </a:stretch>
        </p:blipFill>
        <p:spPr bwMode="auto">
          <a:xfrm>
            <a:off x="1785918" y="3214686"/>
            <a:ext cx="5842041" cy="1143008"/>
          </a:xfrm>
          <a:prstGeom prst="rect">
            <a:avLst/>
          </a:prstGeom>
          <a:noFill/>
          <a:ln w="9525">
            <a:noFill/>
            <a:miter lim="800000"/>
            <a:headEnd/>
            <a:tailEnd/>
          </a:ln>
          <a:effectLst/>
        </p:spPr>
      </p:pic>
      <p:sp>
        <p:nvSpPr>
          <p:cNvPr id="6" name="テキスト ボックス 5"/>
          <p:cNvSpPr txBox="1"/>
          <p:nvPr/>
        </p:nvSpPr>
        <p:spPr>
          <a:xfrm>
            <a:off x="5500694" y="4357694"/>
            <a:ext cx="2071702" cy="338554"/>
          </a:xfrm>
          <a:prstGeom prst="rect">
            <a:avLst/>
          </a:prstGeom>
          <a:noFill/>
        </p:spPr>
        <p:txBody>
          <a:bodyPr wrap="square" rtlCol="0">
            <a:spAutoFit/>
          </a:bodyPr>
          <a:lstStyle/>
          <a:p>
            <a:r>
              <a:rPr kumimoji="1" lang="en-US" altLang="ja-JP" sz="1600" smtClean="0"/>
              <a:t>※</a:t>
            </a:r>
            <a:r>
              <a:rPr kumimoji="1" lang="ja-JP" altLang="en-US" sz="1600" smtClean="0"/>
              <a:t>これはイメージです</a:t>
            </a:r>
            <a:endParaRPr kumimoji="1" lang="ja-JP" altLang="en-US" sz="1600"/>
          </a:p>
        </p:txBody>
      </p:sp>
      <p:sp>
        <p:nvSpPr>
          <p:cNvPr id="7" name="テキスト ボックス 6"/>
          <p:cNvSpPr txBox="1"/>
          <p:nvPr/>
        </p:nvSpPr>
        <p:spPr>
          <a:xfrm>
            <a:off x="571472" y="5429264"/>
            <a:ext cx="7786742" cy="400110"/>
          </a:xfrm>
          <a:prstGeom prst="rect">
            <a:avLst/>
          </a:prstGeom>
          <a:noFill/>
        </p:spPr>
        <p:txBody>
          <a:bodyPr wrap="square" rtlCol="0">
            <a:spAutoFit/>
          </a:bodyPr>
          <a:lstStyle/>
          <a:p>
            <a:pPr algn="r"/>
            <a:r>
              <a:rPr kumimoji="1" lang="en-US" altLang="ja-JP" sz="2000" smtClean="0"/>
              <a:t>1</a:t>
            </a:r>
            <a:r>
              <a:rPr kumimoji="1" lang="ja-JP" altLang="en-US" sz="2000" smtClean="0"/>
              <a:t>字入力する度に</a:t>
            </a:r>
            <a:r>
              <a:rPr kumimoji="1" lang="en-US" altLang="ja-JP" sz="2000" smtClean="0"/>
              <a:t>Playback</a:t>
            </a:r>
            <a:r>
              <a:rPr kumimoji="1" lang="ja-JP" altLang="en-US" sz="2000" smtClean="0"/>
              <a:t>のログをとるために通信してるから？</a:t>
            </a:r>
            <a:endParaRPr kumimoji="1" lang="ja-JP"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pPr algn="l"/>
            <a:r>
              <a:rPr kumimoji="1" lang="ja-JP" altLang="en-US" sz="2400" smtClean="0"/>
              <a:t>解決策</a:t>
            </a:r>
            <a:r>
              <a:rPr kumimoji="1" lang="en-US" altLang="ja-JP" sz="2400" smtClean="0"/>
              <a:t>2</a:t>
            </a:r>
            <a:br>
              <a:rPr kumimoji="1" lang="en-US" altLang="ja-JP" sz="2400" smtClean="0"/>
            </a:br>
            <a:r>
              <a:rPr kumimoji="1" lang="ja-JP" altLang="en-US" sz="2400"/>
              <a:t>適度</a:t>
            </a:r>
            <a:r>
              <a:rPr kumimoji="1" lang="ja-JP" altLang="en-US" sz="2400" smtClean="0"/>
              <a:t>に新しい</a:t>
            </a:r>
            <a:r>
              <a:rPr kumimoji="1" lang="en-US" altLang="ja-JP" sz="2400" smtClean="0"/>
              <a:t>Wave</a:t>
            </a:r>
            <a:r>
              <a:rPr kumimoji="1" lang="ja-JP" altLang="en-US" sz="2400" smtClean="0"/>
              <a:t>を立てる</a:t>
            </a:r>
            <a:r>
              <a:rPr kumimoji="1" lang="en-US" altLang="ja-JP" sz="2400" smtClean="0"/>
              <a:t/>
            </a:r>
            <a:br>
              <a:rPr kumimoji="1" lang="en-US" altLang="ja-JP" sz="2400" smtClean="0"/>
            </a:br>
            <a:r>
              <a:rPr kumimoji="1" lang="en-US" altLang="ja-JP" sz="2400" smtClean="0"/>
              <a:t>(</a:t>
            </a:r>
            <a:r>
              <a:rPr lang="ja-JP" altLang="en-US" sz="2400" smtClean="0"/>
              <a:t>メンバを誘い直すのがめんどくさいですが</a:t>
            </a:r>
            <a:r>
              <a:rPr lang="en-US" altLang="ja-JP" sz="2400" smtClean="0"/>
              <a:t>)</a:t>
            </a:r>
            <a:endParaRPr kumimoji="1" lang="ja-JP" altLang="en-US" sz="2400"/>
          </a:p>
        </p:txBody>
      </p:sp>
      <p:pic>
        <p:nvPicPr>
          <p:cNvPr id="4" name="Picture 2"/>
          <p:cNvPicPr>
            <a:picLocks noChangeAspect="1" noChangeArrowheads="1"/>
          </p:cNvPicPr>
          <p:nvPr/>
        </p:nvPicPr>
        <p:blipFill>
          <a:blip r:embed="rId2" cstate="print"/>
          <a:srcRect/>
          <a:stretch>
            <a:fillRect/>
          </a:stretch>
        </p:blipFill>
        <p:spPr bwMode="auto">
          <a:xfrm>
            <a:off x="1252244" y="1652584"/>
            <a:ext cx="6463028" cy="4133870"/>
          </a:xfrm>
          <a:prstGeom prst="rect">
            <a:avLst/>
          </a:prstGeom>
          <a:noFill/>
          <a:ln w="9525">
            <a:solidFill>
              <a:schemeClr val="tx1"/>
            </a:solidFill>
            <a:miter lim="800000"/>
            <a:headEnd/>
            <a:tailEnd/>
          </a:ln>
          <a:effectLst/>
        </p:spPr>
      </p:pic>
      <p:sp>
        <p:nvSpPr>
          <p:cNvPr id="5" name="テキスト ボックス 4"/>
          <p:cNvSpPr txBox="1"/>
          <p:nvPr/>
        </p:nvSpPr>
        <p:spPr>
          <a:xfrm>
            <a:off x="857224" y="5957848"/>
            <a:ext cx="7786742" cy="400110"/>
          </a:xfrm>
          <a:prstGeom prst="rect">
            <a:avLst/>
          </a:prstGeom>
          <a:noFill/>
        </p:spPr>
        <p:txBody>
          <a:bodyPr wrap="square" rtlCol="0">
            <a:spAutoFit/>
          </a:bodyPr>
          <a:lstStyle/>
          <a:p>
            <a:pPr algn="r"/>
            <a:r>
              <a:rPr kumimoji="1" lang="ja-JP" altLang="en-US" sz="2000" smtClean="0"/>
              <a:t>それかエディタで入力して貼り付ける</a:t>
            </a:r>
            <a:endParaRPr kumimoji="1" lang="ja-JP"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pPr algn="l"/>
            <a:r>
              <a:rPr kumimoji="1" lang="ja-JP" altLang="en-US" sz="2400" smtClean="0"/>
              <a:t>問題点</a:t>
            </a:r>
            <a:r>
              <a:rPr kumimoji="1" lang="en-US" altLang="ja-JP" sz="2400" smtClean="0"/>
              <a:t>3</a:t>
            </a:r>
            <a:br>
              <a:rPr kumimoji="1" lang="en-US" altLang="ja-JP" sz="2400" smtClean="0"/>
            </a:br>
            <a:r>
              <a:rPr lang="ja-JP" altLang="en-US" sz="2400" smtClean="0"/>
              <a:t>メンバの誘い忘れ。</a:t>
            </a:r>
            <a:r>
              <a:rPr lang="en-US" altLang="ja-JP" sz="2400" smtClean="0"/>
              <a:t/>
            </a:r>
            <a:br>
              <a:rPr lang="en-US" altLang="ja-JP" sz="2400" smtClean="0"/>
            </a:br>
            <a:r>
              <a:rPr lang="ja-JP" altLang="en-US" sz="2400" smtClean="0"/>
              <a:t>間違って誘ってしまっても取り消せない。</a:t>
            </a:r>
            <a:endParaRPr kumimoji="1" lang="ja-JP" altLang="en-US" sz="2400"/>
          </a:p>
        </p:txBody>
      </p:sp>
      <p:sp>
        <p:nvSpPr>
          <p:cNvPr id="3" name="コンテンツ プレースホルダ 2"/>
          <p:cNvSpPr>
            <a:spLocks noGrp="1"/>
          </p:cNvSpPr>
          <p:nvPr>
            <p:ph idx="1"/>
          </p:nvPr>
        </p:nvSpPr>
        <p:spPr>
          <a:xfrm>
            <a:off x="457200" y="1928803"/>
            <a:ext cx="8229600" cy="1000132"/>
          </a:xfrm>
        </p:spPr>
        <p:txBody>
          <a:bodyPr>
            <a:normAutofit/>
          </a:bodyPr>
          <a:lstStyle/>
          <a:p>
            <a:pPr>
              <a:buNone/>
            </a:pPr>
            <a:r>
              <a:rPr kumimoji="1" lang="en-US" altLang="ja-JP" sz="2400" smtClean="0"/>
              <a:t>Wave</a:t>
            </a:r>
            <a:r>
              <a:rPr kumimoji="1" lang="ja-JP" altLang="en-US" sz="2400" smtClean="0"/>
              <a:t>が長くなってきて、新たな</a:t>
            </a:r>
            <a:r>
              <a:rPr kumimoji="1" lang="en-US" altLang="ja-JP" sz="2400" smtClean="0"/>
              <a:t>Wave</a:t>
            </a:r>
            <a:r>
              <a:rPr kumimoji="1" lang="ja-JP" altLang="en-US" sz="2400" smtClean="0"/>
              <a:t>に移行するときに</a:t>
            </a:r>
            <a:endParaRPr kumimoji="1" lang="en-US" altLang="ja-JP" sz="2400" smtClean="0"/>
          </a:p>
          <a:p>
            <a:pPr>
              <a:buNone/>
            </a:pPr>
            <a:r>
              <a:rPr kumimoji="1" lang="ja-JP" altLang="en-US" sz="2400" smtClean="0"/>
              <a:t>起きやすい問題。</a:t>
            </a:r>
            <a:endParaRPr kumimoji="1" lang="en-US" altLang="ja-JP" sz="2400" smtClean="0"/>
          </a:p>
        </p:txBody>
      </p:sp>
      <p:pic>
        <p:nvPicPr>
          <p:cNvPr id="1026" name="Picture 2"/>
          <p:cNvPicPr>
            <a:picLocks noChangeAspect="1" noChangeArrowheads="1"/>
          </p:cNvPicPr>
          <p:nvPr/>
        </p:nvPicPr>
        <p:blipFill>
          <a:blip r:embed="rId2" cstate="print"/>
          <a:srcRect/>
          <a:stretch>
            <a:fillRect/>
          </a:stretch>
        </p:blipFill>
        <p:spPr bwMode="auto">
          <a:xfrm>
            <a:off x="214282" y="3071810"/>
            <a:ext cx="5020559" cy="1362080"/>
          </a:xfrm>
          <a:prstGeom prst="rect">
            <a:avLst/>
          </a:prstGeom>
          <a:noFill/>
          <a:ln w="9525">
            <a:solidFill>
              <a:schemeClr val="tx1"/>
            </a:solid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000364" y="4500570"/>
            <a:ext cx="5701561" cy="1308150"/>
          </a:xfrm>
          <a:prstGeom prst="rect">
            <a:avLst/>
          </a:prstGeom>
          <a:noFill/>
          <a:ln w="9525">
            <a:solidFill>
              <a:schemeClr val="tx1"/>
            </a:solidFill>
            <a:miter lim="800000"/>
            <a:headEnd/>
            <a:tailEnd/>
          </a:ln>
        </p:spPr>
      </p:pic>
      <p:sp>
        <p:nvSpPr>
          <p:cNvPr id="6" name="テキスト ボックス 5"/>
          <p:cNvSpPr txBox="1"/>
          <p:nvPr/>
        </p:nvSpPr>
        <p:spPr>
          <a:xfrm>
            <a:off x="3929058" y="5988626"/>
            <a:ext cx="4786346" cy="369332"/>
          </a:xfrm>
          <a:prstGeom prst="rect">
            <a:avLst/>
          </a:prstGeom>
          <a:noFill/>
        </p:spPr>
        <p:txBody>
          <a:bodyPr wrap="square" rtlCol="0">
            <a:spAutoFit/>
          </a:bodyPr>
          <a:lstStyle/>
          <a:p>
            <a:r>
              <a:rPr kumimoji="1" lang="ja-JP" altLang="en-US" smtClean="0"/>
              <a:t>これは今のところいい解決策が思いつかない。</a:t>
            </a: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a:t>Google </a:t>
            </a:r>
            <a:r>
              <a:rPr lang="en-US" altLang="ja-JP" smtClean="0"/>
              <a:t>Wave</a:t>
            </a:r>
            <a:r>
              <a:rPr lang="ja-JP" altLang="en-US" smtClean="0"/>
              <a:t>を使い始めた経緯</a:t>
            </a:r>
            <a:endParaRPr kumimoji="1" lang="ja-JP" altLang="en-US"/>
          </a:p>
        </p:txBody>
      </p:sp>
      <p:sp>
        <p:nvSpPr>
          <p:cNvPr id="3" name="コンテンツ プレースホルダ 2"/>
          <p:cNvSpPr>
            <a:spLocks noGrp="1"/>
          </p:cNvSpPr>
          <p:nvPr>
            <p:ph idx="1"/>
          </p:nvPr>
        </p:nvSpPr>
        <p:spPr/>
        <p:txBody>
          <a:bodyPr>
            <a:normAutofit fontScale="92500" lnSpcReduction="10000"/>
          </a:bodyPr>
          <a:lstStyle/>
          <a:p>
            <a:r>
              <a:rPr kumimoji="1" lang="ja-JP" altLang="en-US" smtClean="0"/>
              <a:t>最初、会社の打ち合わせは</a:t>
            </a:r>
            <a:r>
              <a:rPr kumimoji="1" lang="en-US" altLang="ja-JP" smtClean="0"/>
              <a:t>Windows Live Messenger</a:t>
            </a:r>
            <a:r>
              <a:rPr kumimoji="1" lang="ja-JP" altLang="en-US" smtClean="0"/>
              <a:t>で行っていた</a:t>
            </a:r>
            <a:r>
              <a:rPr kumimoji="1" lang="en-US" altLang="ja-JP" smtClean="0"/>
              <a:t/>
            </a:r>
            <a:br>
              <a:rPr kumimoji="1" lang="en-US" altLang="ja-JP" smtClean="0"/>
            </a:br>
            <a:endParaRPr lang="en-US" altLang="ja-JP"/>
          </a:p>
          <a:p>
            <a:r>
              <a:rPr lang="ja-JP" altLang="en-US" smtClean="0"/>
              <a:t>集まる時間を調整するのが大変で、議論がなかなか進まない</a:t>
            </a:r>
            <a:r>
              <a:rPr lang="en-US" altLang="ja-JP" smtClean="0"/>
              <a:t/>
            </a:r>
            <a:br>
              <a:rPr lang="en-US" altLang="ja-JP" smtClean="0"/>
            </a:br>
            <a:endParaRPr lang="en-US" altLang="ja-JP"/>
          </a:p>
          <a:p>
            <a:r>
              <a:rPr kumimoji="1" lang="ja-JP" altLang="en-US" smtClean="0"/>
              <a:t>オフラインの相手に対してメッセージを送ることもできるが、あとから小さな議論一つひとつに対してコメントするようにしてると、返信忘れが起こりやすく、議論を追いにくい</a:t>
            </a:r>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2643183"/>
            <a:ext cx="8229600" cy="2071702"/>
          </a:xfrm>
        </p:spPr>
        <p:txBody>
          <a:bodyPr>
            <a:normAutofit/>
          </a:bodyPr>
          <a:lstStyle/>
          <a:p>
            <a:pPr algn="ctr">
              <a:buNone/>
            </a:pPr>
            <a:r>
              <a:rPr kumimoji="1" lang="ja-JP" altLang="en-US" sz="4000" smtClean="0"/>
              <a:t>そこで</a:t>
            </a:r>
            <a:r>
              <a:rPr kumimoji="1" lang="en-US" altLang="ja-JP" sz="4000" smtClean="0"/>
              <a:t>Google Wave!</a:t>
            </a:r>
            <a:endParaRPr kumimoji="1" lang="ja-JP" altLang="en-US" sz="40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214282" y="357167"/>
            <a:ext cx="8715404" cy="1143008"/>
          </a:xfrm>
        </p:spPr>
        <p:txBody>
          <a:bodyPr>
            <a:normAutofit lnSpcReduction="10000"/>
          </a:bodyPr>
          <a:lstStyle/>
          <a:p>
            <a:pPr>
              <a:buNone/>
            </a:pPr>
            <a:r>
              <a:rPr lang="ja-JP" altLang="en-US" smtClean="0"/>
              <a:t>発言一つ</a:t>
            </a:r>
            <a:r>
              <a:rPr lang="ja-JP" altLang="en-US"/>
              <a:t>ひとつ</a:t>
            </a:r>
            <a:r>
              <a:rPr lang="ja-JP" altLang="en-US" smtClean="0"/>
              <a:t>にあとからコメントを付けられる！</a:t>
            </a:r>
            <a:endParaRPr lang="en-US" altLang="ja-JP" smtClean="0"/>
          </a:p>
          <a:p>
            <a:pPr>
              <a:buNone/>
            </a:pPr>
            <a:r>
              <a:rPr lang="ja-JP" altLang="en-US" smtClean="0"/>
              <a:t>未読管理</a:t>
            </a:r>
            <a:r>
              <a:rPr lang="ja-JP" altLang="en-US"/>
              <a:t>もできる！</a:t>
            </a:r>
            <a:endParaRPr lang="en-US" altLang="ja-JP" smtClean="0"/>
          </a:p>
        </p:txBody>
      </p:sp>
      <p:pic>
        <p:nvPicPr>
          <p:cNvPr id="1026" name="Picture 2"/>
          <p:cNvPicPr>
            <a:picLocks noChangeAspect="1" noChangeArrowheads="1"/>
          </p:cNvPicPr>
          <p:nvPr/>
        </p:nvPicPr>
        <p:blipFill>
          <a:blip r:embed="rId2" cstate="print"/>
          <a:srcRect/>
          <a:stretch>
            <a:fillRect/>
          </a:stretch>
        </p:blipFill>
        <p:spPr bwMode="auto">
          <a:xfrm>
            <a:off x="1785918" y="1571612"/>
            <a:ext cx="5357818" cy="4994576"/>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357158" y="285729"/>
            <a:ext cx="8229600" cy="1285884"/>
          </a:xfrm>
        </p:spPr>
        <p:txBody>
          <a:bodyPr/>
          <a:lstStyle/>
          <a:p>
            <a:pPr>
              <a:buNone/>
            </a:pPr>
            <a:r>
              <a:rPr kumimoji="1" lang="ja-JP" altLang="en-US" smtClean="0"/>
              <a:t>あとから編集もできるので、</a:t>
            </a:r>
            <a:endParaRPr kumimoji="1" lang="en-US" altLang="ja-JP" smtClean="0"/>
          </a:p>
          <a:p>
            <a:pPr>
              <a:buNone/>
            </a:pPr>
            <a:r>
              <a:rPr kumimoji="1" lang="en-US" altLang="ja-JP" smtClean="0"/>
              <a:t>TODO</a:t>
            </a:r>
            <a:r>
              <a:rPr kumimoji="1" lang="ja-JP" altLang="en-US" smtClean="0"/>
              <a:t>管理、共有ドキュメントとしても使える</a:t>
            </a:r>
            <a:endParaRPr kumimoji="1" lang="ja-JP" altLang="en-US"/>
          </a:p>
        </p:txBody>
      </p:sp>
      <p:pic>
        <p:nvPicPr>
          <p:cNvPr id="2050" name="Picture 2"/>
          <p:cNvPicPr>
            <a:picLocks noChangeAspect="1" noChangeArrowheads="1"/>
          </p:cNvPicPr>
          <p:nvPr/>
        </p:nvPicPr>
        <p:blipFill>
          <a:blip r:embed="rId2" cstate="print"/>
          <a:srcRect/>
          <a:stretch>
            <a:fillRect/>
          </a:stretch>
        </p:blipFill>
        <p:spPr bwMode="auto">
          <a:xfrm>
            <a:off x="1428760" y="1857364"/>
            <a:ext cx="6072198" cy="4484311"/>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 2"/>
          <p:cNvSpPr>
            <a:spLocks noGrp="1"/>
          </p:cNvSpPr>
          <p:nvPr>
            <p:ph idx="1"/>
          </p:nvPr>
        </p:nvSpPr>
        <p:spPr>
          <a:xfrm>
            <a:off x="357158" y="285729"/>
            <a:ext cx="8229600" cy="1285884"/>
          </a:xfrm>
        </p:spPr>
        <p:txBody>
          <a:bodyPr/>
          <a:lstStyle/>
          <a:p>
            <a:pPr>
              <a:buNone/>
            </a:pPr>
            <a:r>
              <a:rPr kumimoji="1" lang="ja-JP" altLang="en-US" smtClean="0"/>
              <a:t>ファイルもドラッグ＆ドロップで</a:t>
            </a:r>
            <a:endParaRPr kumimoji="1" lang="en-US" altLang="ja-JP" smtClean="0"/>
          </a:p>
          <a:p>
            <a:pPr>
              <a:buNone/>
            </a:pPr>
            <a:r>
              <a:rPr kumimoji="1" lang="ja-JP" altLang="en-US" smtClean="0"/>
              <a:t>簡単にアップロードして共有することができる</a:t>
            </a:r>
            <a:endParaRPr kumimoji="1" lang="ja-JP" altLang="en-US"/>
          </a:p>
        </p:txBody>
      </p:sp>
      <p:pic>
        <p:nvPicPr>
          <p:cNvPr id="3074" name="Picture 2"/>
          <p:cNvPicPr>
            <a:picLocks noChangeAspect="1" noChangeArrowheads="1"/>
          </p:cNvPicPr>
          <p:nvPr/>
        </p:nvPicPr>
        <p:blipFill>
          <a:blip r:embed="rId2" cstate="print"/>
          <a:srcRect/>
          <a:stretch>
            <a:fillRect/>
          </a:stretch>
        </p:blipFill>
        <p:spPr bwMode="auto">
          <a:xfrm>
            <a:off x="1985544" y="1500174"/>
            <a:ext cx="4614934" cy="535782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2571745"/>
            <a:ext cx="8229600" cy="1857388"/>
          </a:xfrm>
        </p:spPr>
        <p:txBody>
          <a:bodyPr>
            <a:normAutofit/>
          </a:bodyPr>
          <a:lstStyle/>
          <a:p>
            <a:pPr algn="ctr">
              <a:buNone/>
            </a:pPr>
            <a:r>
              <a:rPr kumimoji="1" lang="ja-JP" altLang="en-US" sz="4400" smtClean="0"/>
              <a:t>これだけできれば</a:t>
            </a:r>
            <a:endParaRPr kumimoji="1" lang="en-US" altLang="ja-JP" sz="4400" smtClean="0"/>
          </a:p>
          <a:p>
            <a:pPr algn="ctr">
              <a:buNone/>
            </a:pPr>
            <a:r>
              <a:rPr kumimoji="1" lang="ja-JP" altLang="en-US" sz="4400" smtClean="0"/>
              <a:t>いくらでも応用できます！</a:t>
            </a:r>
            <a:endParaRPr kumimoji="1" lang="ja-JP" altLang="en-US" sz="4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活用事例</a:t>
            </a:r>
            <a:endParaRPr kumimoji="1" lang="ja-JP" altLang="en-US"/>
          </a:p>
        </p:txBody>
      </p:sp>
      <p:sp>
        <p:nvSpPr>
          <p:cNvPr id="3" name="コンテンツ プレースホルダ 2"/>
          <p:cNvSpPr>
            <a:spLocks noGrp="1"/>
          </p:cNvSpPr>
          <p:nvPr>
            <p:ph idx="1"/>
          </p:nvPr>
        </p:nvSpPr>
        <p:spPr>
          <a:xfrm>
            <a:off x="457200" y="1600201"/>
            <a:ext cx="8229600" cy="2686056"/>
          </a:xfrm>
        </p:spPr>
        <p:txBody>
          <a:bodyPr>
            <a:normAutofit lnSpcReduction="10000"/>
          </a:bodyPr>
          <a:lstStyle/>
          <a:p>
            <a:pPr marL="514350" indent="-514350">
              <a:buAutoNum type="arabicPeriod"/>
            </a:pPr>
            <a:r>
              <a:rPr lang="ja-JP" altLang="en-US" smtClean="0"/>
              <a:t>社内の打ち合わせ、議事録</a:t>
            </a:r>
            <a:endParaRPr lang="en-US" altLang="ja-JP"/>
          </a:p>
          <a:p>
            <a:pPr marL="514350" indent="-514350">
              <a:buAutoNum type="arabicPeriod"/>
            </a:pPr>
            <a:r>
              <a:rPr kumimoji="1" lang="ja-JP" altLang="en-US" smtClean="0"/>
              <a:t>雑誌作成</a:t>
            </a:r>
            <a:r>
              <a:rPr kumimoji="1" lang="ja-JP" altLang="en-US"/>
              <a:t>で</a:t>
            </a:r>
            <a:r>
              <a:rPr kumimoji="1" lang="ja-JP" altLang="en-US" smtClean="0"/>
              <a:t>の著者陣とのやりとり</a:t>
            </a:r>
            <a:endParaRPr lang="en-US" altLang="ja-JP"/>
          </a:p>
          <a:p>
            <a:pPr marL="514350" indent="-514350">
              <a:buAutoNum type="arabicPeriod"/>
            </a:pPr>
            <a:r>
              <a:rPr lang="ja-JP" altLang="en-US" smtClean="0"/>
              <a:t>複</a:t>
            </a:r>
            <a:r>
              <a:rPr lang="ja-JP" altLang="en-US"/>
              <a:t>数人で</a:t>
            </a:r>
            <a:r>
              <a:rPr lang="ja-JP" altLang="en-US" smtClean="0"/>
              <a:t>の公開しにくいやりとり</a:t>
            </a:r>
            <a:endParaRPr lang="en-US" altLang="ja-JP"/>
          </a:p>
          <a:p>
            <a:pPr marL="514350" indent="-514350">
              <a:buAutoNum type="arabicPeriod"/>
            </a:pPr>
            <a:r>
              <a:rPr kumimoji="1" lang="ja-JP" altLang="en-US" smtClean="0"/>
              <a:t>雑談</a:t>
            </a:r>
            <a:endParaRPr kumimoji="1" lang="en-US" altLang="ja-JP" smtClean="0"/>
          </a:p>
          <a:p>
            <a:pPr marL="514350" indent="-514350">
              <a:buAutoNum type="arabicPeriod"/>
            </a:pPr>
            <a:r>
              <a:rPr lang="en-US" altLang="ja-JP" smtClean="0"/>
              <a:t>Twitter</a:t>
            </a:r>
            <a:r>
              <a:rPr lang="ja-JP" altLang="en-US" smtClean="0"/>
              <a:t>で複数人に</a:t>
            </a:r>
            <a:r>
              <a:rPr lang="en-US" altLang="ja-JP" smtClean="0"/>
              <a:t>DM</a:t>
            </a:r>
            <a:r>
              <a:rPr lang="ja-JP" altLang="en-US" smtClean="0"/>
              <a:t>を送る代わり</a:t>
            </a:r>
            <a:endParaRPr kumimoji="1" lang="ja-JP" altLang="en-US"/>
          </a:p>
        </p:txBody>
      </p:sp>
      <p:sp>
        <p:nvSpPr>
          <p:cNvPr id="4" name="テキスト ボックス 3"/>
          <p:cNvSpPr txBox="1"/>
          <p:nvPr/>
        </p:nvSpPr>
        <p:spPr>
          <a:xfrm>
            <a:off x="285720" y="4834606"/>
            <a:ext cx="8643998" cy="523220"/>
          </a:xfrm>
          <a:prstGeom prst="rect">
            <a:avLst/>
          </a:prstGeom>
          <a:noFill/>
        </p:spPr>
        <p:txBody>
          <a:bodyPr wrap="square" rtlCol="0">
            <a:spAutoFit/>
          </a:bodyPr>
          <a:lstStyle/>
          <a:p>
            <a:pPr algn="ctr"/>
            <a:r>
              <a:rPr kumimoji="1" lang="ja-JP" altLang="en-US" sz="2800" smtClean="0"/>
              <a:t>いずれも、先ほどの機能で対応できます。</a:t>
            </a:r>
            <a:endParaRPr kumimoji="1" lang="en-US" altLang="ja-JP" sz="28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2571744"/>
            <a:ext cx="8229600" cy="1071570"/>
          </a:xfrm>
        </p:spPr>
        <p:txBody>
          <a:bodyPr/>
          <a:lstStyle/>
          <a:p>
            <a:pPr algn="ctr">
              <a:buNone/>
            </a:pPr>
            <a:r>
              <a:rPr lang="ja-JP" altLang="en-US" smtClean="0"/>
              <a:t>しかし、</a:t>
            </a:r>
            <a:r>
              <a:rPr lang="en-US" altLang="ja-JP" smtClean="0"/>
              <a:t>Wave</a:t>
            </a:r>
            <a:r>
              <a:rPr lang="ja-JP" altLang="en-US" smtClean="0"/>
              <a:t>にも問題がないわけではない。</a:t>
            </a:r>
            <a:endParaRPr lang="en-US" altLang="ja-JP" smtClean="0"/>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305</Words>
  <Application>Microsoft Office PowerPoint</Application>
  <PresentationFormat>画面に合わせる (4:3)</PresentationFormat>
  <Paragraphs>46</Paragraphs>
  <Slides>14</Slides>
  <Notes>0</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Office テーマ</vt:lpstr>
      <vt:lpstr>Google Waveの事例と問題点と折り合いのつけ方</vt:lpstr>
      <vt:lpstr>Google Waveを使い始めた経緯</vt:lpstr>
      <vt:lpstr>スライド 3</vt:lpstr>
      <vt:lpstr>スライド 4</vt:lpstr>
      <vt:lpstr>スライド 5</vt:lpstr>
      <vt:lpstr>スライド 6</vt:lpstr>
      <vt:lpstr>スライド 7</vt:lpstr>
      <vt:lpstr>活用事例</vt:lpstr>
      <vt:lpstr>スライド 9</vt:lpstr>
      <vt:lpstr>問題点1 一つひとつの発言に ユニークIDやPermalinkがない</vt:lpstr>
      <vt:lpstr>解決策1 発言にIDを付ける (Issue番号を議論Waveで検索しないといけないが…)</vt:lpstr>
      <vt:lpstr>問題点2 日本語入力がしにくい</vt:lpstr>
      <vt:lpstr>解決策2 適度に新しいWaveを立てる (メンバを誘い直すのがめんどくさいですが)</vt:lpstr>
      <vt:lpstr>問題点3 メンバの誘い忘れ。 間違って誘ってしまっても取り消せない。</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Waveの事例と問題点と折り合いのつけ方</dc:title>
  <dc:creator>高橋　晶</dc:creator>
  <cp:lastModifiedBy>Akira.T</cp:lastModifiedBy>
  <cp:revision>26</cp:revision>
  <dcterms:created xsi:type="dcterms:W3CDTF">2010-05-10T10:52:35Z</dcterms:created>
  <dcterms:modified xsi:type="dcterms:W3CDTF">2010-05-12T16:11:50Z</dcterms:modified>
</cp:coreProperties>
</file>