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3" r:id="rId4"/>
    <p:sldId id="258" r:id="rId5"/>
    <p:sldId id="259" r:id="rId6"/>
    <p:sldId id="260" r:id="rId7"/>
    <p:sldId id="274" r:id="rId8"/>
    <p:sldId id="261" r:id="rId9"/>
    <p:sldId id="275" r:id="rId10"/>
    <p:sldId id="276" r:id="rId11"/>
    <p:sldId id="277" r:id="rId12"/>
    <p:sldId id="262" r:id="rId13"/>
    <p:sldId id="263" r:id="rId14"/>
    <p:sldId id="264" r:id="rId15"/>
    <p:sldId id="265" r:id="rId16"/>
    <p:sldId id="266" r:id="rId17"/>
    <p:sldId id="267" r:id="rId18"/>
    <p:sldId id="271" r:id="rId19"/>
    <p:sldId id="269" r:id="rId20"/>
    <p:sldId id="272" r:id="rId21"/>
    <p:sldId id="278"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53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38334C-07C7-4E16-82A3-F0D73AE2D78F}" type="datetimeFigureOut">
              <a:rPr kumimoji="1" lang="ja-JP" altLang="en-US" smtClean="0"/>
              <a:pPr/>
              <a:t>2013/6/3</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F1D375-21A8-4F7F-AD79-F73D0E31FCC9}" type="slidenum">
              <a:rPr kumimoji="1" lang="ja-JP" altLang="en-US" smtClean="0"/>
              <a:pPr/>
              <a:t>‹#›</a:t>
            </a:fld>
            <a:endParaRPr kumimoji="1" lang="ja-JP" altLang="en-US"/>
          </a:p>
        </p:txBody>
      </p:sp>
    </p:spTree>
    <p:extLst>
      <p:ext uri="{BB962C8B-B14F-4D97-AF65-F5344CB8AC3E}">
        <p14:creationId xmlns:p14="http://schemas.microsoft.com/office/powerpoint/2010/main" val="2533861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AF7430EB-DBDD-4742-B54C-3A524E2A64D8}" type="datetime1">
              <a:rPr kumimoji="1" lang="ja-JP" altLang="en-US" smtClean="0"/>
              <a:pPr/>
              <a:t>2013/6/3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lvl1pPr>
              <a:defRPr>
                <a:solidFill>
                  <a:schemeClr val="tx1"/>
                </a:solidFill>
              </a:defRPr>
            </a:lvl1pPr>
          </a:lstStyle>
          <a:p>
            <a:fld id="{4483962F-6F95-44AB-931D-E1142531EF4D}" type="slidenum">
              <a:rPr lang="ja-JP" altLang="en-US" smtClean="0"/>
              <a:pPr/>
              <a:t>‹#›</a:t>
            </a:fld>
            <a:r>
              <a:rPr lang="en-US" altLang="ja-JP" smtClean="0"/>
              <a:t>/21</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BA22C83-BEE4-4616-8B08-7173694D20CB}" type="datetime1">
              <a:rPr kumimoji="1" lang="ja-JP" altLang="en-US" smtClean="0"/>
              <a:pPr/>
              <a:t>2013/6/3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483962F-6F95-44AB-931D-E1142531EF4D}"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18324B43-AF20-410F-8049-0FA74E8020C7}" type="datetime1">
              <a:rPr kumimoji="1" lang="ja-JP" altLang="en-US" smtClean="0"/>
              <a:pPr/>
              <a:t>2013/6/3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483962F-6F95-44AB-931D-E1142531EF4D}"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274638"/>
            <a:ext cx="7472386" cy="1143000"/>
          </a:xfrm>
        </p:spPr>
        <p:txBody>
          <a:bodyPr>
            <a:normAutofit/>
          </a:bodyPr>
          <a:lstStyle>
            <a:lvl1pPr>
              <a:defRPr sz="3600"/>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13622BE-7BC5-4E12-A1AF-BF1A48AEFB4E}" type="datetime1">
              <a:rPr kumimoji="1" lang="ja-JP" altLang="en-US" smtClean="0"/>
              <a:pPr/>
              <a:t>2013/6/3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lvl1pPr>
              <a:defRPr>
                <a:solidFill>
                  <a:schemeClr val="tx1"/>
                </a:solidFill>
              </a:defRPr>
            </a:lvl1pPr>
          </a:lstStyle>
          <a:p>
            <a:fld id="{4483962F-6F95-44AB-931D-E1142531EF4D}" type="slidenum">
              <a:rPr lang="ja-JP" altLang="en-US" smtClean="0"/>
              <a:pPr/>
              <a:t>‹#›</a:t>
            </a:fld>
            <a:r>
              <a:rPr lang="en-US" altLang="ja-JP" smtClean="0"/>
              <a:t>/21</a:t>
            </a:r>
            <a:endParaRPr lang="ja-JP" altLang="en-US"/>
          </a:p>
        </p:txBody>
      </p:sp>
      <p:cxnSp>
        <p:nvCxnSpPr>
          <p:cNvPr id="10" name="直線コネクタ 9"/>
          <p:cNvCxnSpPr/>
          <p:nvPr userDrawn="1"/>
        </p:nvCxnSpPr>
        <p:spPr>
          <a:xfrm>
            <a:off x="500034" y="1284266"/>
            <a:ext cx="8143932" cy="15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pic>
        <p:nvPicPr>
          <p:cNvPr id="1028" name="Picture 4" descr="C:\Documents and Settings\atakaha3.NSW-D\My Documents\scala-logo.png"/>
          <p:cNvPicPr>
            <a:picLocks noChangeAspect="1" noChangeArrowheads="1"/>
          </p:cNvPicPr>
          <p:nvPr userDrawn="1"/>
        </p:nvPicPr>
        <p:blipFill>
          <a:blip r:embed="rId3" cstate="print"/>
          <a:srcRect/>
          <a:stretch>
            <a:fillRect/>
          </a:stretch>
        </p:blipFill>
        <p:spPr bwMode="auto">
          <a:xfrm>
            <a:off x="357158" y="358760"/>
            <a:ext cx="927100" cy="92710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CB97172-197E-4FFF-962D-F9028AF8448A}" type="datetime1">
              <a:rPr kumimoji="1" lang="ja-JP" altLang="en-US" smtClean="0"/>
              <a:pPr/>
              <a:t>2013/6/3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4483962F-6F95-44AB-931D-E1142531EF4D}"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F1BF6C32-39E2-4794-AE26-4AB8E35A48D4}" type="datetime1">
              <a:rPr kumimoji="1" lang="ja-JP" altLang="en-US" smtClean="0"/>
              <a:pPr/>
              <a:t>2013/6/3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483962F-6F95-44AB-931D-E1142531EF4D}"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69836488-A2AC-456E-B867-C28D613DE08C}" type="datetime1">
              <a:rPr kumimoji="1" lang="ja-JP" altLang="en-US" smtClean="0"/>
              <a:pPr/>
              <a:t>2013/6/3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4483962F-6F95-44AB-931D-E1142531EF4D}"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E05B06F-A170-4D22-9230-F398800648F1}" type="datetime1">
              <a:rPr kumimoji="1" lang="ja-JP" altLang="en-US" smtClean="0"/>
              <a:pPr/>
              <a:t>2013/6/3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4483962F-6F95-44AB-931D-E1142531EF4D}"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F6051BEE-72FF-47F8-8FFE-B4E688845B7A}" type="datetime1">
              <a:rPr kumimoji="1" lang="ja-JP" altLang="en-US" smtClean="0"/>
              <a:pPr/>
              <a:t>2013/6/3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4483962F-6F95-44AB-931D-E1142531EF4D}"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97B8FA4E-8AF8-4D47-B12C-922ED4A9ABD6}" type="datetime1">
              <a:rPr kumimoji="1" lang="ja-JP" altLang="en-US" smtClean="0"/>
              <a:pPr/>
              <a:t>2013/6/3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483962F-6F95-44AB-931D-E1142531EF4D}"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BB9E037-3841-4CA0-A6E5-DAC9B92544FE}" type="datetime1">
              <a:rPr kumimoji="1" lang="ja-JP" altLang="en-US" smtClean="0"/>
              <a:pPr/>
              <a:t>2013/6/3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4483962F-6F95-44AB-931D-E1142531EF4D}"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AFC7C-CB83-493F-89EE-985534A3D9B7}" type="datetime1">
              <a:rPr kumimoji="1" lang="ja-JP" altLang="en-US" smtClean="0"/>
              <a:pPr/>
              <a:t>2013/6/3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3962F-6F95-44AB-931D-E1142531EF4D}"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hatena.ne.jp/faith_and_brav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twitter.com/cpp_akir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urceforge.net/projects/p-stade/" TargetMode="External"/><Relationship Id="rId2" Type="http://schemas.openxmlformats.org/officeDocument/2006/relationships/hyperlink" Target="http://p-stade.sourceforge.n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2844" y="1643050"/>
            <a:ext cx="5386398" cy="1470025"/>
          </a:xfrm>
        </p:spPr>
        <p:txBody>
          <a:bodyPr/>
          <a:lstStyle/>
          <a:p>
            <a:pPr algn="r"/>
            <a:r>
              <a:rPr kumimoji="1" lang="en-US" altLang="ja-JP" b="1" smtClean="0">
                <a:solidFill>
                  <a:srgbClr val="FF3300"/>
                </a:solidFill>
              </a:rPr>
              <a:t>S</a:t>
            </a:r>
            <a:r>
              <a:rPr kumimoji="1" lang="en-US" altLang="ja-JP" smtClean="0"/>
              <a:t>cal</a:t>
            </a:r>
            <a:r>
              <a:rPr kumimoji="1" lang="en-US" altLang="ja-JP" b="1" smtClean="0">
                <a:solidFill>
                  <a:srgbClr val="0070C0"/>
                </a:solidFill>
              </a:rPr>
              <a:t>a</a:t>
            </a:r>
            <a:r>
              <a:rPr kumimoji="1" lang="ja-JP" altLang="en-US" smtClean="0"/>
              <a:t>がもたらす</a:t>
            </a:r>
            <a:r>
              <a:rPr kumimoji="1" lang="en-US" altLang="ja-JP" smtClean="0"/>
              <a:t/>
            </a:r>
            <a:br>
              <a:rPr kumimoji="1" lang="en-US" altLang="ja-JP" smtClean="0"/>
            </a:br>
            <a:r>
              <a:rPr kumimoji="1" lang="ja-JP" altLang="en-US" smtClean="0"/>
              <a:t>言語の進化</a:t>
            </a:r>
            <a:endParaRPr kumimoji="1" lang="ja-JP" altLang="en-US"/>
          </a:p>
        </p:txBody>
      </p:sp>
      <p:sp>
        <p:nvSpPr>
          <p:cNvPr id="3" name="サブタイトル 2"/>
          <p:cNvSpPr>
            <a:spLocks noGrp="1"/>
          </p:cNvSpPr>
          <p:nvPr>
            <p:ph type="subTitle" idx="1"/>
          </p:nvPr>
        </p:nvSpPr>
        <p:spPr>
          <a:xfrm>
            <a:off x="2528918" y="4533920"/>
            <a:ext cx="6400800" cy="1752600"/>
          </a:xfrm>
        </p:spPr>
        <p:txBody>
          <a:bodyPr>
            <a:normAutofit fontScale="85000" lnSpcReduction="20000"/>
          </a:bodyPr>
          <a:lstStyle/>
          <a:p>
            <a:pPr algn="r"/>
            <a:r>
              <a:rPr lang="ja-JP" altLang="en-US" smtClean="0">
                <a:solidFill>
                  <a:schemeClr val="tx1"/>
                </a:solidFill>
                <a:latin typeface="HGP創英角ｺﾞｼｯｸUB" pitchFamily="50" charset="-128"/>
                <a:ea typeface="HGP創英角ｺﾞｼｯｸUB" pitchFamily="50" charset="-128"/>
              </a:rPr>
              <a:t>高橋晶</a:t>
            </a:r>
            <a:r>
              <a:rPr lang="en-US" altLang="ja-JP" smtClean="0">
                <a:solidFill>
                  <a:schemeClr val="tx1"/>
                </a:solidFill>
                <a:latin typeface="HGP創英角ｺﾞｼｯｸUB" pitchFamily="50" charset="-128"/>
                <a:ea typeface="HGP創英角ｺﾞｼｯｸUB" pitchFamily="50" charset="-128"/>
              </a:rPr>
              <a:t>(Akira Takahashi)</a:t>
            </a:r>
          </a:p>
          <a:p>
            <a:pPr algn="r"/>
            <a:endParaRPr lang="en-US" altLang="ja-JP" smtClean="0">
              <a:solidFill>
                <a:schemeClr val="tx1"/>
              </a:solidFill>
              <a:latin typeface="HGP創英角ｺﾞｼｯｸUB" pitchFamily="50" charset="-128"/>
              <a:ea typeface="HGP創英角ｺﾞｼｯｸUB" pitchFamily="50" charset="-128"/>
            </a:endParaRPr>
          </a:p>
          <a:p>
            <a:pPr algn="r"/>
            <a:r>
              <a:rPr lang="ja-JP" altLang="en-US" smtClean="0">
                <a:solidFill>
                  <a:schemeClr val="tx1"/>
                </a:solidFill>
                <a:latin typeface="HGP創英角ｺﾞｼｯｸUB" pitchFamily="50" charset="-128"/>
                <a:ea typeface="HGP創英角ｺﾞｼｯｸUB" pitchFamily="50" charset="-128"/>
              </a:rPr>
              <a:t>はてな </a:t>
            </a:r>
            <a:r>
              <a:rPr lang="en-US" altLang="ja-JP" smtClean="0">
                <a:solidFill>
                  <a:schemeClr val="tx1"/>
                </a:solidFill>
                <a:latin typeface="HGP創英角ｺﾞｼｯｸUB" pitchFamily="50" charset="-128"/>
                <a:ea typeface="HGP創英角ｺﾞｼｯｸUB" pitchFamily="50" charset="-128"/>
              </a:rPr>
              <a:t>:</a:t>
            </a:r>
            <a:r>
              <a:rPr lang="ja-JP" altLang="en-US" smtClean="0">
                <a:solidFill>
                  <a:schemeClr val="tx1"/>
                </a:solidFill>
                <a:latin typeface="HGP創英角ｺﾞｼｯｸUB" pitchFamily="50" charset="-128"/>
                <a:ea typeface="HGP創英角ｺﾞｼｯｸUB" pitchFamily="50" charset="-128"/>
              </a:rPr>
              <a:t> </a:t>
            </a:r>
            <a:r>
              <a:rPr lang="en-US" altLang="ja-JP" smtClean="0">
                <a:solidFill>
                  <a:schemeClr val="tx1"/>
                </a:solidFill>
                <a:latin typeface="HGP創英角ｺﾞｼｯｸUB" pitchFamily="50" charset="-128"/>
                <a:ea typeface="HGP創英角ｺﾞｼｯｸUB" pitchFamily="50" charset="-128"/>
                <a:hlinkClick r:id="rId3"/>
              </a:rPr>
              <a:t>id:faith_and_brave</a:t>
            </a:r>
            <a:endParaRPr lang="en-US" altLang="ja-JP" smtClean="0">
              <a:solidFill>
                <a:schemeClr val="tx1"/>
              </a:solidFill>
              <a:latin typeface="HGP創英角ｺﾞｼｯｸUB" pitchFamily="50" charset="-128"/>
              <a:ea typeface="HGP創英角ｺﾞｼｯｸUB" pitchFamily="50" charset="-128"/>
            </a:endParaRPr>
          </a:p>
          <a:p>
            <a:pPr algn="r"/>
            <a:r>
              <a:rPr lang="en-US" altLang="ja-JP" smtClean="0">
                <a:solidFill>
                  <a:schemeClr val="tx1"/>
                </a:solidFill>
                <a:latin typeface="HGP創英角ｺﾞｼｯｸUB" pitchFamily="50" charset="-128"/>
                <a:ea typeface="HGP創英角ｺﾞｼｯｸUB" pitchFamily="50" charset="-128"/>
              </a:rPr>
              <a:t>Twitter : </a:t>
            </a:r>
            <a:r>
              <a:rPr lang="en-US" altLang="ja-JP" smtClean="0">
                <a:solidFill>
                  <a:schemeClr val="tx1"/>
                </a:solidFill>
                <a:latin typeface="HGP創英角ｺﾞｼｯｸUB" pitchFamily="50" charset="-128"/>
                <a:ea typeface="HGP創英角ｺﾞｼｯｸUB" pitchFamily="50" charset="-128"/>
                <a:hlinkClick r:id="rId4"/>
              </a:rPr>
              <a:t>@cpp_akira</a:t>
            </a:r>
            <a:endParaRPr lang="en-US" altLang="ja-JP" smtClean="0">
              <a:solidFill>
                <a:schemeClr val="tx1"/>
              </a:solidFill>
              <a:latin typeface="HGP創英角ｺﾞｼｯｸUB" pitchFamily="50" charset="-128"/>
              <a:ea typeface="HGP創英角ｺﾞｼｯｸUB" pitchFamily="50" charset="-128"/>
            </a:endParaRPr>
          </a:p>
        </p:txBody>
      </p:sp>
      <p:pic>
        <p:nvPicPr>
          <p:cNvPr id="2052" name="Picture 4" descr="C:\Documents and Settings\atakaha3.NSW-D\My Documents\hude.png"/>
          <p:cNvPicPr>
            <a:picLocks noChangeAspect="1" noChangeArrowheads="1"/>
          </p:cNvPicPr>
          <p:nvPr/>
        </p:nvPicPr>
        <p:blipFill>
          <a:blip r:embed="rId5" cstate="print"/>
          <a:srcRect/>
          <a:stretch>
            <a:fillRect/>
          </a:stretch>
        </p:blipFill>
        <p:spPr bwMode="auto">
          <a:xfrm>
            <a:off x="2285952" y="285728"/>
            <a:ext cx="6858048" cy="5144541"/>
          </a:xfrm>
          <a:prstGeom prst="rect">
            <a:avLst/>
          </a:prstGeom>
          <a:noFill/>
        </p:spPr>
      </p:pic>
      <p:sp>
        <p:nvSpPr>
          <p:cNvPr id="9" name="スライド番号プレースホルダ 8"/>
          <p:cNvSpPr>
            <a:spLocks noGrp="1"/>
          </p:cNvSpPr>
          <p:nvPr>
            <p:ph type="sldNum" sz="quarter" idx="12"/>
          </p:nvPr>
        </p:nvSpPr>
        <p:spPr/>
        <p:txBody>
          <a:bodyPr/>
          <a:lstStyle/>
          <a:p>
            <a:fld id="{4483962F-6F95-44AB-931D-E1142531EF4D}" type="slidenum">
              <a:rPr lang="ja-JP" altLang="en-US" smtClean="0"/>
              <a:pPr/>
              <a:t>1</a:t>
            </a:fld>
            <a:r>
              <a:rPr lang="en-US" altLang="ja-JP" smtClean="0"/>
              <a:t>/21</a:t>
            </a:r>
            <a:endParaRPr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214290"/>
            <a:ext cx="7472386" cy="1143000"/>
          </a:xfrm>
        </p:spPr>
        <p:txBody>
          <a:bodyPr>
            <a:noAutofit/>
          </a:bodyPr>
          <a:lstStyle/>
          <a:p>
            <a:r>
              <a:rPr kumimoji="1" lang="ja-JP" altLang="en-US" sz="3600" smtClean="0"/>
              <a:t>マルチパラダイムの重要性  </a:t>
            </a:r>
            <a:r>
              <a:rPr lang="en-US" altLang="ja-JP" smtClean="0"/>
              <a:t>2</a:t>
            </a:r>
            <a:r>
              <a:rPr kumimoji="1" lang="en-US" altLang="ja-JP" sz="3600" smtClean="0"/>
              <a:t>/3</a:t>
            </a:r>
            <a:endParaRPr kumimoji="1" lang="ja-JP" altLang="en-US" sz="3600"/>
          </a:p>
        </p:txBody>
      </p:sp>
      <p:sp>
        <p:nvSpPr>
          <p:cNvPr id="3" name="コンテンツ プレースホルダ 2"/>
          <p:cNvSpPr>
            <a:spLocks noGrp="1"/>
          </p:cNvSpPr>
          <p:nvPr>
            <p:ph idx="1"/>
          </p:nvPr>
        </p:nvSpPr>
        <p:spPr>
          <a:xfrm>
            <a:off x="323528" y="1928802"/>
            <a:ext cx="5616624" cy="3732446"/>
          </a:xfrm>
        </p:spPr>
        <p:txBody>
          <a:bodyPr>
            <a:noAutofit/>
          </a:bodyPr>
          <a:lstStyle/>
          <a:p>
            <a:pPr>
              <a:buNone/>
            </a:pPr>
            <a:r>
              <a:rPr kumimoji="1" lang="ja-JP" altLang="en-US" sz="1800" smtClean="0"/>
              <a:t>オブジェクト指向と関数型、</a:t>
            </a:r>
            <a:endParaRPr kumimoji="1" lang="en-US" altLang="ja-JP" sz="1800" smtClean="0"/>
          </a:p>
          <a:p>
            <a:pPr>
              <a:buNone/>
            </a:pPr>
            <a:r>
              <a:rPr kumimoji="1" lang="ja-JP" altLang="en-US" sz="1800" smtClean="0"/>
              <a:t>他のパラダイムは互いに相容れないものではない。</a:t>
            </a:r>
            <a:endParaRPr kumimoji="1" lang="en-US" altLang="ja-JP" sz="1800" smtClean="0"/>
          </a:p>
          <a:p>
            <a:pPr>
              <a:buNone/>
            </a:pPr>
            <a:endParaRPr lang="en-US" altLang="ja-JP" sz="1800" smtClean="0"/>
          </a:p>
          <a:p>
            <a:pPr>
              <a:buNone/>
            </a:pPr>
            <a:r>
              <a:rPr kumimoji="1" lang="ja-JP" altLang="en-US" sz="1800" smtClean="0"/>
              <a:t>互いを組み合わせることにより、互いが苦手とする</a:t>
            </a:r>
            <a:endParaRPr kumimoji="1" lang="en-US" altLang="ja-JP" sz="1800" smtClean="0"/>
          </a:p>
          <a:p>
            <a:pPr>
              <a:buNone/>
            </a:pPr>
            <a:r>
              <a:rPr kumimoji="1" lang="ja-JP" altLang="en-US" sz="1800" smtClean="0"/>
              <a:t>分野を補完し合い、さらにより良く強力な</a:t>
            </a:r>
            <a:endParaRPr kumimoji="1" lang="en-US" altLang="ja-JP" sz="1800" smtClean="0"/>
          </a:p>
          <a:p>
            <a:pPr>
              <a:buNone/>
            </a:pPr>
            <a:r>
              <a:rPr kumimoji="1" lang="ja-JP" altLang="en-US" sz="1800" smtClean="0"/>
              <a:t>プログラミングが可能となる。</a:t>
            </a:r>
            <a:endParaRPr kumimoji="1" lang="en-US" altLang="ja-JP" sz="1800" smtClean="0"/>
          </a:p>
          <a:p>
            <a:pPr>
              <a:buNone/>
            </a:pPr>
            <a:endParaRPr lang="en-US" altLang="ja-JP" sz="1800" smtClean="0"/>
          </a:p>
          <a:p>
            <a:pPr>
              <a:buNone/>
            </a:pPr>
            <a:r>
              <a:rPr kumimoji="1" lang="ja-JP" altLang="en-US" sz="1800" smtClean="0"/>
              <a:t>マルチパラダイムは、複数の考えの組み合わせによって</a:t>
            </a:r>
            <a:endParaRPr kumimoji="1" lang="en-US" altLang="ja-JP" sz="1800" smtClean="0"/>
          </a:p>
          <a:p>
            <a:pPr>
              <a:buNone/>
            </a:pPr>
            <a:r>
              <a:rPr kumimoji="1" lang="ja-JP" altLang="en-US" sz="1800" smtClean="0"/>
              <a:t>プログラミングに無限の可能性を与えうるものである。</a:t>
            </a:r>
            <a:endParaRPr kumimoji="1" lang="en-US" altLang="ja-JP" sz="1800" smtClean="0"/>
          </a:p>
          <a:p>
            <a:pPr>
              <a:buNone/>
            </a:pPr>
            <a:r>
              <a:rPr lang="ja-JP" altLang="en-US" sz="1800" smtClean="0"/>
              <a:t>これは</a:t>
            </a:r>
            <a:r>
              <a:rPr lang="en-US" altLang="ja-JP" sz="1800" smtClean="0"/>
              <a:t>C++</a:t>
            </a:r>
            <a:r>
              <a:rPr lang="ja-JP" altLang="en-US" sz="1800" smtClean="0"/>
              <a:t>が言語拡張なしにライブラリだけで今日でも</a:t>
            </a:r>
            <a:endParaRPr lang="en-US" altLang="ja-JP" sz="1800" smtClean="0"/>
          </a:p>
          <a:p>
            <a:pPr>
              <a:buNone/>
            </a:pPr>
            <a:r>
              <a:rPr lang="ja-JP" altLang="en-US" sz="1800" smtClean="0"/>
              <a:t>成長し続けていることが証明していると言える。</a:t>
            </a:r>
            <a:endParaRPr kumimoji="1" lang="ja-JP" altLang="en-US" sz="1800"/>
          </a:p>
        </p:txBody>
      </p:sp>
      <p:pic>
        <p:nvPicPr>
          <p:cNvPr id="1027" name="Picture 3"/>
          <p:cNvPicPr>
            <a:picLocks noChangeAspect="1" noChangeArrowheads="1"/>
          </p:cNvPicPr>
          <p:nvPr/>
        </p:nvPicPr>
        <p:blipFill>
          <a:blip r:embed="rId2" cstate="print"/>
          <a:srcRect/>
          <a:stretch>
            <a:fillRect/>
          </a:stretch>
        </p:blipFill>
        <p:spPr bwMode="auto">
          <a:xfrm>
            <a:off x="5920856" y="1484784"/>
            <a:ext cx="3043632" cy="4176464"/>
          </a:xfrm>
          <a:prstGeom prst="rect">
            <a:avLst/>
          </a:prstGeom>
          <a:noFill/>
          <a:ln w="9525">
            <a:noFill/>
            <a:miter lim="800000"/>
            <a:headEnd/>
            <a:tailEnd/>
          </a:ln>
        </p:spPr>
      </p:pic>
      <p:sp>
        <p:nvSpPr>
          <p:cNvPr id="7" name="テキスト ボックス 6"/>
          <p:cNvSpPr txBox="1"/>
          <p:nvPr/>
        </p:nvSpPr>
        <p:spPr>
          <a:xfrm>
            <a:off x="4656899" y="5733256"/>
            <a:ext cx="4336444" cy="584775"/>
          </a:xfrm>
          <a:prstGeom prst="rect">
            <a:avLst/>
          </a:prstGeom>
          <a:noFill/>
        </p:spPr>
        <p:txBody>
          <a:bodyPr wrap="none" rtlCol="0">
            <a:spAutoFit/>
          </a:bodyPr>
          <a:lstStyle/>
          <a:p>
            <a:r>
              <a:rPr kumimoji="1" lang="ja-JP" altLang="en-US" sz="1600" i="1" smtClean="0"/>
              <a:t>「アイデアというものは、無数の小さなアイデアの</a:t>
            </a:r>
            <a:endParaRPr kumimoji="1" lang="en-US" altLang="ja-JP" sz="1600" i="1" smtClean="0"/>
          </a:p>
          <a:p>
            <a:r>
              <a:rPr kumimoji="1" lang="ja-JP" altLang="en-US" sz="1600" i="1" smtClean="0"/>
              <a:t>組み合わせによってのみ生み出される」</a:t>
            </a:r>
            <a:endParaRPr kumimoji="1" lang="ja-JP" altLang="en-US" sz="1600" i="1"/>
          </a:p>
        </p:txBody>
      </p:sp>
      <p:sp>
        <p:nvSpPr>
          <p:cNvPr id="9" name="スライド番号プレースホルダ 8"/>
          <p:cNvSpPr>
            <a:spLocks noGrp="1"/>
          </p:cNvSpPr>
          <p:nvPr>
            <p:ph type="sldNum" sz="quarter" idx="12"/>
          </p:nvPr>
        </p:nvSpPr>
        <p:spPr/>
        <p:txBody>
          <a:bodyPr/>
          <a:lstStyle/>
          <a:p>
            <a:fld id="{4483962F-6F95-44AB-931D-E1142531EF4D}" type="slidenum">
              <a:rPr lang="ja-JP" altLang="en-US" smtClean="0"/>
              <a:pPr/>
              <a:t>10</a:t>
            </a:fld>
            <a:r>
              <a:rPr lang="en-US" altLang="ja-JP" smtClean="0"/>
              <a:t>/21</a:t>
            </a:r>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214290"/>
            <a:ext cx="7472386" cy="1143000"/>
          </a:xfrm>
        </p:spPr>
        <p:txBody>
          <a:bodyPr>
            <a:noAutofit/>
          </a:bodyPr>
          <a:lstStyle/>
          <a:p>
            <a:r>
              <a:rPr kumimoji="1" lang="ja-JP" altLang="en-US" sz="3600" smtClean="0"/>
              <a:t>マルチパラダイムの重要性  </a:t>
            </a:r>
            <a:r>
              <a:rPr lang="en-US" altLang="ja-JP" smtClean="0"/>
              <a:t>3</a:t>
            </a:r>
            <a:r>
              <a:rPr kumimoji="1" lang="en-US" altLang="ja-JP" sz="3600" smtClean="0"/>
              <a:t>/3</a:t>
            </a:r>
            <a:endParaRPr kumimoji="1" lang="ja-JP" altLang="en-US" sz="3600"/>
          </a:p>
        </p:txBody>
      </p:sp>
      <p:pic>
        <p:nvPicPr>
          <p:cNvPr id="2051" name="Picture 3" descr="C:\Users\Akira.T\Documents\51iXhiKTamL._SS500_.png"/>
          <p:cNvPicPr>
            <a:picLocks noChangeAspect="1" noChangeArrowheads="1"/>
          </p:cNvPicPr>
          <p:nvPr/>
        </p:nvPicPr>
        <p:blipFill>
          <a:blip r:embed="rId2" cstate="print"/>
          <a:srcRect/>
          <a:stretch>
            <a:fillRect/>
          </a:stretch>
        </p:blipFill>
        <p:spPr bwMode="auto">
          <a:xfrm>
            <a:off x="5940152" y="1484784"/>
            <a:ext cx="3001108" cy="3744416"/>
          </a:xfrm>
          <a:prstGeom prst="rect">
            <a:avLst/>
          </a:prstGeom>
          <a:noFill/>
          <a:ln>
            <a:noFill/>
          </a:ln>
        </p:spPr>
      </p:pic>
      <p:sp>
        <p:nvSpPr>
          <p:cNvPr id="9" name="テキスト ボックス 8"/>
          <p:cNvSpPr txBox="1"/>
          <p:nvPr/>
        </p:nvSpPr>
        <p:spPr>
          <a:xfrm>
            <a:off x="251520" y="3645024"/>
            <a:ext cx="5688631" cy="3139321"/>
          </a:xfrm>
          <a:prstGeom prst="rect">
            <a:avLst/>
          </a:prstGeom>
          <a:noFill/>
        </p:spPr>
        <p:txBody>
          <a:bodyPr wrap="square" rtlCol="0">
            <a:spAutoFit/>
          </a:bodyPr>
          <a:lstStyle/>
          <a:p>
            <a:r>
              <a:rPr lang="ja-JP" altLang="en-US" i="1" smtClean="0"/>
              <a:t>「科学的基盤を導入しようと色々努力しても、プログラミングはまず間違いなく、小手先仕事として教えられることになる。普通、１つ</a:t>
            </a:r>
            <a:r>
              <a:rPr lang="en-US" altLang="ja-JP" i="1" smtClean="0"/>
              <a:t>(</a:t>
            </a:r>
            <a:r>
              <a:rPr lang="ja-JP" altLang="en-US" i="1" smtClean="0"/>
              <a:t>か、ほんの少し</a:t>
            </a:r>
            <a:r>
              <a:rPr lang="en-US" altLang="ja-JP" i="1" smtClean="0"/>
              <a:t>)</a:t>
            </a:r>
            <a:r>
              <a:rPr lang="ja-JP" altLang="en-US" i="1" smtClean="0"/>
              <a:t>のプログラミング言語</a:t>
            </a:r>
            <a:r>
              <a:rPr lang="en-US" altLang="ja-JP" i="1" smtClean="0"/>
              <a:t>(</a:t>
            </a:r>
            <a:r>
              <a:rPr lang="ja-JP" altLang="en-US" i="1" smtClean="0"/>
              <a:t>例えば、</a:t>
            </a:r>
            <a:r>
              <a:rPr lang="en-US" altLang="ja-JP" i="1" smtClean="0"/>
              <a:t>Java</a:t>
            </a:r>
            <a:r>
              <a:rPr lang="ja-JP" altLang="en-US" i="1" smtClean="0"/>
              <a:t>とそれを補う</a:t>
            </a:r>
            <a:r>
              <a:rPr lang="en-US" altLang="ja-JP" i="1" smtClean="0"/>
              <a:t>Haskell</a:t>
            </a:r>
            <a:r>
              <a:rPr lang="ja-JP" altLang="en-US" i="1" smtClean="0"/>
              <a:t>、</a:t>
            </a:r>
            <a:r>
              <a:rPr lang="en-US" altLang="ja-JP" i="1" smtClean="0"/>
              <a:t>Scheme</a:t>
            </a:r>
            <a:r>
              <a:rPr lang="ja-JP" altLang="en-US" i="1" smtClean="0"/>
              <a:t>、または</a:t>
            </a:r>
            <a:r>
              <a:rPr lang="en-US" altLang="ja-JP" i="1" smtClean="0"/>
              <a:t>Prolog)</a:t>
            </a:r>
            <a:r>
              <a:rPr lang="ja-JP" altLang="en-US" i="1" smtClean="0"/>
              <a:t>の枠の中で教えられる。</a:t>
            </a:r>
            <a:r>
              <a:rPr lang="en-US" altLang="ja-JP" i="1" smtClean="0"/>
              <a:t>…</a:t>
            </a:r>
          </a:p>
          <a:p>
            <a:r>
              <a:rPr lang="ja-JP" altLang="en-US" i="1" smtClean="0"/>
              <a:t>ツールと概念がごちゃごちゃになっている。それに輪をかけて、オブジェクト指向、論理型、関数型等の「パラダイム</a:t>
            </a:r>
            <a:r>
              <a:rPr lang="en-US" altLang="ja-JP" i="1" smtClean="0"/>
              <a:t>(paradigm)</a:t>
            </a:r>
            <a:r>
              <a:rPr lang="ja-JP" altLang="en-US" i="1" smtClean="0"/>
              <a:t>」と呼ばれる、プログラミングの異なる見方に基づく、考え方の異なる流派がはびこっている。流派それぞれが独自の科学を持つ。１つの学問としてのプログラミングの統一性は失われた。</a:t>
            </a:r>
            <a:r>
              <a:rPr lang="en-US" altLang="ja-JP" i="1" smtClean="0"/>
              <a:t>…</a:t>
            </a:r>
            <a:r>
              <a:rPr lang="ja-JP" altLang="en-US" i="1" smtClean="0"/>
              <a:t>」</a:t>
            </a:r>
          </a:p>
        </p:txBody>
      </p:sp>
      <p:sp>
        <p:nvSpPr>
          <p:cNvPr id="10" name="テキスト ボックス 9"/>
          <p:cNvSpPr txBox="1"/>
          <p:nvPr/>
        </p:nvSpPr>
        <p:spPr>
          <a:xfrm>
            <a:off x="359524" y="1484784"/>
            <a:ext cx="5364604" cy="2031325"/>
          </a:xfrm>
          <a:prstGeom prst="rect">
            <a:avLst/>
          </a:prstGeom>
          <a:noFill/>
        </p:spPr>
        <p:txBody>
          <a:bodyPr wrap="square" rtlCol="0">
            <a:spAutoFit/>
          </a:bodyPr>
          <a:lstStyle/>
          <a:p>
            <a:r>
              <a:rPr kumimoji="1" lang="ja-JP" altLang="en-US" smtClean="0"/>
              <a:t>マルチパラダイムは、プログラミングを体系的に学ぶのにも役立つ。</a:t>
            </a:r>
            <a:endParaRPr kumimoji="1" lang="en-US" altLang="ja-JP" smtClean="0"/>
          </a:p>
          <a:p>
            <a:r>
              <a:rPr kumimoji="1" lang="ja-JP" altLang="en-US" smtClean="0"/>
              <a:t>教育の場において、オブジェクト指向プログラミングを教えるのには</a:t>
            </a:r>
            <a:r>
              <a:rPr kumimoji="1" lang="en-US" altLang="ja-JP" smtClean="0"/>
              <a:t>Java</a:t>
            </a:r>
            <a:r>
              <a:rPr kumimoji="1" lang="ja-JP" altLang="en-US" smtClean="0"/>
              <a:t>を使い、関数型プログラミングを教えるのには</a:t>
            </a:r>
            <a:r>
              <a:rPr kumimoji="1" lang="en-US" altLang="ja-JP" smtClean="0"/>
              <a:t>Haskell</a:t>
            </a:r>
            <a:r>
              <a:rPr kumimoji="1" lang="ja-JP" altLang="en-US" smtClean="0"/>
              <a:t>を使う、というような方法では学生を混乱させるだけで、本質的なことに集中して教育することができない。</a:t>
            </a:r>
            <a:endParaRPr kumimoji="1" lang="ja-JP" altLang="en-US"/>
          </a:p>
        </p:txBody>
      </p:sp>
      <p:sp>
        <p:nvSpPr>
          <p:cNvPr id="12" name="スライド番号プレースホルダ 11"/>
          <p:cNvSpPr>
            <a:spLocks noGrp="1"/>
          </p:cNvSpPr>
          <p:nvPr>
            <p:ph type="sldNum" sz="quarter" idx="12"/>
          </p:nvPr>
        </p:nvSpPr>
        <p:spPr/>
        <p:txBody>
          <a:bodyPr/>
          <a:lstStyle/>
          <a:p>
            <a:fld id="{4483962F-6F95-44AB-931D-E1142531EF4D}" type="slidenum">
              <a:rPr lang="ja-JP" altLang="en-US" smtClean="0"/>
              <a:pPr/>
              <a:t>11</a:t>
            </a:fld>
            <a:r>
              <a:rPr lang="en-US" altLang="ja-JP" smtClean="0"/>
              <a:t>/21</a:t>
            </a:r>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言語の進化としての</a:t>
            </a:r>
            <a:r>
              <a:rPr kumimoji="1" lang="en-US" altLang="ja-JP" smtClean="0"/>
              <a:t>Scala</a:t>
            </a:r>
            <a:r>
              <a:rPr kumimoji="1" lang="ja-JP" altLang="en-US" smtClean="0"/>
              <a:t>の功績 </a:t>
            </a:r>
            <a:r>
              <a:rPr kumimoji="1" lang="en-US" altLang="ja-JP" smtClean="0"/>
              <a:t>1/5</a:t>
            </a:r>
            <a:endParaRPr kumimoji="1" lang="ja-JP" altLang="en-US"/>
          </a:p>
        </p:txBody>
      </p:sp>
      <p:sp>
        <p:nvSpPr>
          <p:cNvPr id="3" name="コンテンツ プレースホルダ 2"/>
          <p:cNvSpPr>
            <a:spLocks noGrp="1"/>
          </p:cNvSpPr>
          <p:nvPr>
            <p:ph idx="1"/>
          </p:nvPr>
        </p:nvSpPr>
        <p:spPr>
          <a:xfrm>
            <a:off x="457200" y="1600201"/>
            <a:ext cx="8229600" cy="685791"/>
          </a:xfrm>
        </p:spPr>
        <p:txBody>
          <a:bodyPr/>
          <a:lstStyle/>
          <a:p>
            <a:pPr marL="514350" indent="-514350">
              <a:buAutoNum type="arabicPeriod"/>
            </a:pPr>
            <a:r>
              <a:rPr kumimoji="1" lang="ja-JP" altLang="en-US" smtClean="0"/>
              <a:t>オブジェクト指向と関数型をうまく融合させた</a:t>
            </a:r>
            <a:endParaRPr kumimoji="1" lang="en-US" altLang="ja-JP" smtClean="0"/>
          </a:p>
        </p:txBody>
      </p:sp>
      <p:sp>
        <p:nvSpPr>
          <p:cNvPr id="4" name="テキスト ボックス 3"/>
          <p:cNvSpPr txBox="1"/>
          <p:nvPr/>
        </p:nvSpPr>
        <p:spPr>
          <a:xfrm>
            <a:off x="500034" y="2428868"/>
            <a:ext cx="7929618" cy="2308324"/>
          </a:xfrm>
          <a:prstGeom prst="rect">
            <a:avLst/>
          </a:prstGeom>
          <a:noFill/>
        </p:spPr>
        <p:txBody>
          <a:bodyPr wrap="square" rtlCol="0">
            <a:spAutoFit/>
          </a:bodyPr>
          <a:lstStyle/>
          <a:p>
            <a:r>
              <a:rPr kumimoji="1" lang="ja-JP" altLang="en-US" b="1" dirty="0" smtClean="0"/>
              <a:t>・</a:t>
            </a:r>
            <a:r>
              <a:rPr kumimoji="1" lang="en-US" altLang="ja-JP" b="1" dirty="0" smtClean="0"/>
              <a:t>immutable</a:t>
            </a:r>
          </a:p>
          <a:p>
            <a:r>
              <a:rPr lang="ja-JP" altLang="en-US" dirty="0" smtClean="0"/>
              <a:t>不変の式を表現できるようになったことで、ユーザーが副作用について意識するようになった。</a:t>
            </a:r>
            <a:endParaRPr lang="en-US" altLang="ja-JP" dirty="0" smtClean="0"/>
          </a:p>
          <a:p>
            <a:r>
              <a:rPr lang="ja-JP" altLang="en-US" dirty="0" smtClean="0"/>
              <a:t>また、</a:t>
            </a:r>
            <a:r>
              <a:rPr lang="en-US" altLang="ja-JP" dirty="0" smtClean="0"/>
              <a:t>Concurrent/Parallel</a:t>
            </a:r>
            <a:r>
              <a:rPr lang="ja-JP" altLang="en-US" dirty="0" smtClean="0"/>
              <a:t>なプログラミングが必須となる時代にうまく適合した。</a:t>
            </a:r>
            <a:endParaRPr lang="en-US" altLang="ja-JP" dirty="0" smtClean="0"/>
          </a:p>
          <a:p>
            <a:r>
              <a:rPr lang="ja-JP" altLang="en-US" dirty="0" smtClean="0"/>
              <a:t>言語</a:t>
            </a:r>
            <a:r>
              <a:rPr lang="en-US" altLang="ja-JP" dirty="0" smtClean="0"/>
              <a:t>(</a:t>
            </a:r>
            <a:r>
              <a:rPr lang="en-US" altLang="ja-JP" dirty="0" err="1" smtClean="0"/>
              <a:t>Odersky</a:t>
            </a:r>
            <a:r>
              <a:rPr lang="en-US" altLang="ja-JP" dirty="0" smtClean="0"/>
              <a:t>)</a:t>
            </a:r>
            <a:r>
              <a:rPr lang="ja-JP" altLang="en-US" dirty="0" smtClean="0"/>
              <a:t>が</a:t>
            </a:r>
            <a:r>
              <a:rPr lang="en-US" altLang="ja-JP" dirty="0" err="1" smtClean="0"/>
              <a:t>var</a:t>
            </a:r>
            <a:r>
              <a:rPr lang="ja-JP" altLang="en-US" dirty="0" smtClean="0"/>
              <a:t>よりも</a:t>
            </a:r>
            <a:r>
              <a:rPr lang="en-US" altLang="ja-JP" dirty="0" err="1" smtClean="0"/>
              <a:t>val</a:t>
            </a:r>
            <a:r>
              <a:rPr lang="en-US" altLang="ja-JP" dirty="0" smtClean="0"/>
              <a:t>, mutable</a:t>
            </a:r>
            <a:r>
              <a:rPr lang="ja-JP" altLang="en-US" dirty="0" smtClean="0"/>
              <a:t>コレクションより</a:t>
            </a:r>
            <a:r>
              <a:rPr lang="en-US" altLang="ja-JP" dirty="0" smtClean="0"/>
              <a:t>immutable</a:t>
            </a:r>
            <a:r>
              <a:rPr lang="ja-JP" altLang="en-US" dirty="0" smtClean="0"/>
              <a:t>コレクションを推奨していることも重要。</a:t>
            </a:r>
            <a:endParaRPr lang="en-US" altLang="ja-JP" dirty="0" smtClean="0"/>
          </a:p>
          <a:p>
            <a:r>
              <a:rPr lang="en-US" altLang="ja-JP" dirty="0" smtClean="0"/>
              <a:t>immutable</a:t>
            </a:r>
            <a:r>
              <a:rPr lang="ja-JP" altLang="en-US" dirty="0" smtClean="0"/>
              <a:t>は、</a:t>
            </a:r>
            <a:r>
              <a:rPr lang="en-US" altLang="ja-JP" dirty="0" smtClean="0"/>
              <a:t>Concurrent</a:t>
            </a:r>
            <a:r>
              <a:rPr lang="ja-JP" altLang="en-US" dirty="0" smtClean="0"/>
              <a:t>プログラムの最適化の可能性、プログラムを</a:t>
            </a:r>
            <a:r>
              <a:rPr lang="en-US" altLang="ja-JP" dirty="0" smtClean="0"/>
              <a:t>Testable</a:t>
            </a:r>
            <a:r>
              <a:rPr lang="ja-JP" altLang="en-US" dirty="0" smtClean="0"/>
              <a:t>にしやすい等々利点がいっぱい。</a:t>
            </a:r>
            <a:endParaRPr lang="en-US" altLang="ja-JP" dirty="0" smtClean="0"/>
          </a:p>
        </p:txBody>
      </p:sp>
      <p:sp>
        <p:nvSpPr>
          <p:cNvPr id="5" name="テキスト ボックス 4"/>
          <p:cNvSpPr txBox="1"/>
          <p:nvPr/>
        </p:nvSpPr>
        <p:spPr>
          <a:xfrm>
            <a:off x="500034" y="4791686"/>
            <a:ext cx="8143932" cy="1477328"/>
          </a:xfrm>
          <a:prstGeom prst="rect">
            <a:avLst/>
          </a:prstGeom>
          <a:noFill/>
        </p:spPr>
        <p:txBody>
          <a:bodyPr wrap="square" rtlCol="0">
            <a:spAutoFit/>
          </a:bodyPr>
          <a:lstStyle/>
          <a:p>
            <a:r>
              <a:rPr kumimoji="1" lang="ja-JP" altLang="en-US" b="1" smtClean="0"/>
              <a:t>・パターンマッチ</a:t>
            </a:r>
            <a:endParaRPr kumimoji="1" lang="en-US" altLang="ja-JP" b="1" smtClean="0"/>
          </a:p>
          <a:p>
            <a:r>
              <a:rPr lang="ja-JP" altLang="en-US" smtClean="0"/>
              <a:t>手続き的言語ベースの構文の中でパターンマッチをうまく表現した。</a:t>
            </a:r>
            <a:endParaRPr lang="en-US" altLang="ja-JP" smtClean="0"/>
          </a:p>
          <a:p>
            <a:r>
              <a:rPr lang="en-US" altLang="ja-JP" smtClean="0"/>
              <a:t>case class</a:t>
            </a:r>
            <a:r>
              <a:rPr lang="ja-JP" altLang="en-US" smtClean="0"/>
              <a:t>のアイデアは、さらに改良されて他の言語にも今後取り入れられるだろう。</a:t>
            </a:r>
            <a:endParaRPr lang="en-US" altLang="ja-JP" smtClean="0"/>
          </a:p>
          <a:p>
            <a:r>
              <a:rPr lang="ja-JP" altLang="en-US" smtClean="0"/>
              <a:t>パターンマッチがなかったころは、形式チェックと値取り出し、変数定義と分解を分けて行わなければならなかったため、間にバグが入り込みやすかった。</a:t>
            </a:r>
            <a:endParaRPr lang="en-US" altLang="ja-JP" smtClean="0"/>
          </a:p>
        </p:txBody>
      </p:sp>
      <p:sp>
        <p:nvSpPr>
          <p:cNvPr id="9" name="スライド番号プレースホルダ 8"/>
          <p:cNvSpPr>
            <a:spLocks noGrp="1"/>
          </p:cNvSpPr>
          <p:nvPr>
            <p:ph type="sldNum" sz="quarter" idx="12"/>
          </p:nvPr>
        </p:nvSpPr>
        <p:spPr/>
        <p:txBody>
          <a:bodyPr/>
          <a:lstStyle/>
          <a:p>
            <a:fld id="{4483962F-6F95-44AB-931D-E1142531EF4D}" type="slidenum">
              <a:rPr lang="ja-JP" altLang="en-US" smtClean="0"/>
              <a:pPr/>
              <a:t>12</a:t>
            </a:fld>
            <a:r>
              <a:rPr lang="en-US" altLang="ja-JP" smtClean="0"/>
              <a:t>/21</a:t>
            </a:r>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言語の進化としての</a:t>
            </a:r>
            <a:r>
              <a:rPr lang="en-US" altLang="ja-JP" smtClean="0"/>
              <a:t>Scala</a:t>
            </a:r>
            <a:r>
              <a:rPr lang="ja-JP" altLang="en-US" smtClean="0"/>
              <a:t>の功績 </a:t>
            </a:r>
            <a:r>
              <a:rPr lang="en-US" altLang="ja-JP" smtClean="0"/>
              <a:t>2/5</a:t>
            </a:r>
            <a:endParaRPr kumimoji="1" lang="ja-JP" altLang="en-US"/>
          </a:p>
        </p:txBody>
      </p:sp>
      <p:sp>
        <p:nvSpPr>
          <p:cNvPr id="3" name="コンテンツ プレースホルダ 2"/>
          <p:cNvSpPr>
            <a:spLocks noGrp="1"/>
          </p:cNvSpPr>
          <p:nvPr>
            <p:ph idx="1"/>
          </p:nvPr>
        </p:nvSpPr>
        <p:spPr>
          <a:xfrm>
            <a:off x="457200" y="1600201"/>
            <a:ext cx="8229600" cy="685791"/>
          </a:xfrm>
        </p:spPr>
        <p:txBody>
          <a:bodyPr/>
          <a:lstStyle/>
          <a:p>
            <a:pPr marL="514350" indent="-514350">
              <a:buNone/>
            </a:pPr>
            <a:r>
              <a:rPr kumimoji="1" lang="en-US" altLang="ja-JP" smtClean="0"/>
              <a:t>2. Concurrent</a:t>
            </a:r>
            <a:r>
              <a:rPr kumimoji="1" lang="ja-JP" altLang="en-US" smtClean="0"/>
              <a:t>プログラムの抽象化</a:t>
            </a:r>
            <a:endParaRPr kumimoji="1" lang="en-US" altLang="ja-JP" smtClean="0"/>
          </a:p>
        </p:txBody>
      </p:sp>
      <p:sp>
        <p:nvSpPr>
          <p:cNvPr id="4" name="テキスト ボックス 3"/>
          <p:cNvSpPr txBox="1"/>
          <p:nvPr/>
        </p:nvSpPr>
        <p:spPr>
          <a:xfrm>
            <a:off x="500034" y="2428868"/>
            <a:ext cx="7929618" cy="2031325"/>
          </a:xfrm>
          <a:prstGeom prst="rect">
            <a:avLst/>
          </a:prstGeom>
          <a:noFill/>
        </p:spPr>
        <p:txBody>
          <a:bodyPr wrap="square" rtlCol="0">
            <a:spAutoFit/>
          </a:bodyPr>
          <a:lstStyle/>
          <a:p>
            <a:r>
              <a:rPr kumimoji="1" lang="ja-JP" altLang="en-US" b="1" smtClean="0"/>
              <a:t>・アクターモデルの採用</a:t>
            </a:r>
            <a:endParaRPr kumimoji="1" lang="en-US" altLang="ja-JP" b="1" smtClean="0"/>
          </a:p>
          <a:p>
            <a:r>
              <a:rPr lang="ja-JP" altLang="en-US" smtClean="0"/>
              <a:t>生のスレッドを使う時代は</a:t>
            </a:r>
            <a:r>
              <a:rPr lang="en-US" altLang="ja-JP" smtClean="0"/>
              <a:t>Free Lunch(*)</a:t>
            </a:r>
            <a:r>
              <a:rPr lang="ja-JP" altLang="en-US" smtClean="0"/>
              <a:t>とともに終わった。</a:t>
            </a:r>
            <a:endParaRPr lang="en-US" altLang="ja-JP" smtClean="0"/>
          </a:p>
          <a:p>
            <a:r>
              <a:rPr lang="ja-JP" altLang="en-US" smtClean="0"/>
              <a:t>共有メモリにアクセスするために</a:t>
            </a:r>
            <a:r>
              <a:rPr lang="en-US" altLang="ja-JP" smtClean="0"/>
              <a:t>lock/unlock</a:t>
            </a:r>
            <a:r>
              <a:rPr lang="ja-JP" altLang="en-US" smtClean="0"/>
              <a:t>を書くような危険な行為は、ユーザーにさせてはいけない。</a:t>
            </a:r>
            <a:endParaRPr lang="en-US" altLang="ja-JP" smtClean="0"/>
          </a:p>
          <a:p>
            <a:endParaRPr lang="en-US" altLang="ja-JP"/>
          </a:p>
          <a:p>
            <a:r>
              <a:rPr lang="en-US" altLang="ja-JP" smtClean="0"/>
              <a:t>Scala</a:t>
            </a:r>
            <a:r>
              <a:rPr lang="ja-JP" altLang="en-US" smtClean="0"/>
              <a:t>はアクターモデルを採用することで、</a:t>
            </a:r>
            <a:r>
              <a:rPr lang="en-US" altLang="ja-JP" smtClean="0"/>
              <a:t>Concurrent</a:t>
            </a:r>
            <a:r>
              <a:rPr lang="ja-JP" altLang="en-US" smtClean="0"/>
              <a:t>プログラムにおける</a:t>
            </a:r>
            <a:endParaRPr lang="en-US" altLang="ja-JP" smtClean="0"/>
          </a:p>
          <a:p>
            <a:r>
              <a:rPr lang="ja-JP" altLang="en-US" smtClean="0"/>
              <a:t>「</a:t>
            </a:r>
            <a:r>
              <a:rPr lang="ja-JP" altLang="en-US" b="1" smtClean="0"/>
              <a:t>安全地帯</a:t>
            </a:r>
            <a:r>
              <a:rPr lang="ja-JP" altLang="en-US" smtClean="0"/>
              <a:t>」を生み出した。</a:t>
            </a:r>
            <a:endParaRPr lang="en-US" altLang="ja-JP" smtClean="0"/>
          </a:p>
        </p:txBody>
      </p:sp>
      <p:sp>
        <p:nvSpPr>
          <p:cNvPr id="8" name="スライド番号プレースホルダ 7"/>
          <p:cNvSpPr>
            <a:spLocks noGrp="1"/>
          </p:cNvSpPr>
          <p:nvPr>
            <p:ph type="sldNum" sz="quarter" idx="12"/>
          </p:nvPr>
        </p:nvSpPr>
        <p:spPr/>
        <p:txBody>
          <a:bodyPr/>
          <a:lstStyle/>
          <a:p>
            <a:fld id="{4483962F-6F95-44AB-931D-E1142531EF4D}" type="slidenum">
              <a:rPr lang="ja-JP" altLang="en-US" smtClean="0"/>
              <a:pPr/>
              <a:t>13</a:t>
            </a:fld>
            <a:r>
              <a:rPr lang="en-US" altLang="ja-JP" smtClean="0"/>
              <a:t>/21</a:t>
            </a:r>
            <a:endParaRPr lang="ja-JP" altLang="en-US"/>
          </a:p>
        </p:txBody>
      </p:sp>
      <p:sp>
        <p:nvSpPr>
          <p:cNvPr id="6" name="テキスト ボックス 5"/>
          <p:cNvSpPr txBox="1"/>
          <p:nvPr/>
        </p:nvSpPr>
        <p:spPr>
          <a:xfrm>
            <a:off x="683568" y="5085184"/>
            <a:ext cx="7200800" cy="1323439"/>
          </a:xfrm>
          <a:prstGeom prst="rect">
            <a:avLst/>
          </a:prstGeom>
          <a:noFill/>
        </p:spPr>
        <p:txBody>
          <a:bodyPr wrap="square" rtlCol="0">
            <a:spAutoFit/>
          </a:bodyPr>
          <a:lstStyle/>
          <a:p>
            <a:r>
              <a:rPr kumimoji="1" lang="en-US" altLang="ja-JP" sz="1600" smtClean="0"/>
              <a:t>* </a:t>
            </a:r>
            <a:r>
              <a:rPr kumimoji="1" lang="ja-JP" altLang="en-US" sz="1600" smtClean="0"/>
              <a:t>昔々、プログラムもコンピュータも遅かったころ、プログラムの改良をせずに</a:t>
            </a:r>
            <a:r>
              <a:rPr kumimoji="1" lang="en-US" altLang="ja-JP" sz="1600" smtClean="0"/>
              <a:t/>
            </a:r>
            <a:br>
              <a:rPr kumimoji="1" lang="en-US" altLang="ja-JP" sz="1600" smtClean="0"/>
            </a:br>
            <a:r>
              <a:rPr kumimoji="1" lang="ja-JP" altLang="en-US" sz="1600" smtClean="0"/>
              <a:t>　ムーアの法則でコンピュータが速くなるのを待ってるだけでよかった時代があった。</a:t>
            </a:r>
            <a:r>
              <a:rPr kumimoji="1" lang="en-US" altLang="ja-JP" sz="1600" smtClean="0"/>
              <a:t/>
            </a:r>
            <a:br>
              <a:rPr kumimoji="1" lang="en-US" altLang="ja-JP" sz="1600" smtClean="0"/>
            </a:br>
            <a:r>
              <a:rPr kumimoji="1" lang="ja-JP" altLang="en-US" sz="1600" smtClean="0"/>
              <a:t>　シングルコア</a:t>
            </a:r>
            <a:r>
              <a:rPr lang="ja-JP" altLang="en-US" sz="1600" smtClean="0"/>
              <a:t>の改良に限界がきてマルチコアの時代が訪れたとき</a:t>
            </a:r>
            <a:endParaRPr lang="en-US" altLang="ja-JP" sz="1600" smtClean="0"/>
          </a:p>
          <a:p>
            <a:r>
              <a:rPr kumimoji="1" lang="ja-JP" altLang="en-US" sz="1600" smtClean="0"/>
              <a:t>　「</a:t>
            </a:r>
            <a:r>
              <a:rPr kumimoji="1" lang="en-US" altLang="ja-JP" sz="1600" smtClean="0"/>
              <a:t>Free Lunch Is Over(</a:t>
            </a:r>
            <a:r>
              <a:rPr kumimoji="1" lang="ja-JP" altLang="en-US" sz="1600" smtClean="0"/>
              <a:t>タダ飯の時間は終わりだ</a:t>
            </a:r>
            <a:r>
              <a:rPr kumimoji="1" lang="en-US" altLang="ja-JP" sz="1600" smtClean="0"/>
              <a:t>)</a:t>
            </a:r>
            <a:r>
              <a:rPr kumimoji="1" lang="ja-JP" altLang="en-US" sz="1600" smtClean="0"/>
              <a:t>」という宣言がなされ、</a:t>
            </a:r>
            <a:endParaRPr kumimoji="1" lang="en-US" altLang="ja-JP" sz="1600" smtClean="0"/>
          </a:p>
          <a:p>
            <a:r>
              <a:rPr lang="ja-JP" altLang="en-US" sz="1600" smtClean="0"/>
              <a:t>　並列プログラミングの時代がはじまった。</a:t>
            </a:r>
            <a:endParaRPr kumimoji="1" lang="ja-JP"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言語の進化としての</a:t>
            </a:r>
            <a:r>
              <a:rPr lang="en-US" altLang="ja-JP" smtClean="0"/>
              <a:t>Scala</a:t>
            </a:r>
            <a:r>
              <a:rPr lang="ja-JP" altLang="en-US" smtClean="0"/>
              <a:t>の功績 </a:t>
            </a:r>
            <a:r>
              <a:rPr lang="en-US" altLang="ja-JP" smtClean="0"/>
              <a:t>3/5</a:t>
            </a:r>
            <a:endParaRPr kumimoji="1" lang="ja-JP" altLang="en-US"/>
          </a:p>
        </p:txBody>
      </p:sp>
      <p:sp>
        <p:nvSpPr>
          <p:cNvPr id="3" name="コンテンツ プレースホルダ 2"/>
          <p:cNvSpPr>
            <a:spLocks noGrp="1"/>
          </p:cNvSpPr>
          <p:nvPr>
            <p:ph idx="1"/>
          </p:nvPr>
        </p:nvSpPr>
        <p:spPr>
          <a:xfrm>
            <a:off x="457200" y="1600201"/>
            <a:ext cx="8229600" cy="685791"/>
          </a:xfrm>
        </p:spPr>
        <p:txBody>
          <a:bodyPr/>
          <a:lstStyle/>
          <a:p>
            <a:pPr marL="514350" indent="-514350">
              <a:buNone/>
            </a:pPr>
            <a:r>
              <a:rPr lang="en-US" altLang="ja-JP"/>
              <a:t>3</a:t>
            </a:r>
            <a:r>
              <a:rPr kumimoji="1" lang="en-US" altLang="ja-JP" smtClean="0"/>
              <a:t>. Generics</a:t>
            </a:r>
            <a:r>
              <a:rPr kumimoji="1" lang="ja-JP" altLang="en-US" smtClean="0"/>
              <a:t>の進化</a:t>
            </a:r>
            <a:endParaRPr kumimoji="1" lang="en-US" altLang="ja-JP" smtClean="0"/>
          </a:p>
        </p:txBody>
      </p:sp>
      <p:sp>
        <p:nvSpPr>
          <p:cNvPr id="4" name="テキスト ボックス 3"/>
          <p:cNvSpPr txBox="1"/>
          <p:nvPr/>
        </p:nvSpPr>
        <p:spPr>
          <a:xfrm>
            <a:off x="500034" y="2428868"/>
            <a:ext cx="7929618" cy="1477328"/>
          </a:xfrm>
          <a:prstGeom prst="rect">
            <a:avLst/>
          </a:prstGeom>
          <a:noFill/>
        </p:spPr>
        <p:txBody>
          <a:bodyPr wrap="square" rtlCol="0">
            <a:spAutoFit/>
          </a:bodyPr>
          <a:lstStyle/>
          <a:p>
            <a:r>
              <a:rPr kumimoji="1" lang="ja-JP" altLang="en-US" b="1" smtClean="0"/>
              <a:t>・</a:t>
            </a:r>
            <a:r>
              <a:rPr kumimoji="1" lang="en-US" altLang="ja-JP" b="1" smtClean="0"/>
              <a:t>Structual Subtyping</a:t>
            </a:r>
            <a:r>
              <a:rPr kumimoji="1" lang="ja-JP" altLang="en-US" b="1" smtClean="0"/>
              <a:t>の採用</a:t>
            </a:r>
            <a:endParaRPr kumimoji="1" lang="en-US" altLang="ja-JP" b="1" smtClean="0"/>
          </a:p>
          <a:p>
            <a:r>
              <a:rPr lang="en-US" altLang="ja-JP" smtClean="0"/>
              <a:t>Scala</a:t>
            </a:r>
            <a:r>
              <a:rPr lang="ja-JP" altLang="en-US" smtClean="0"/>
              <a:t>では、「</a:t>
            </a:r>
            <a:r>
              <a:rPr lang="en-US" altLang="ja-JP" smtClean="0"/>
              <a:t>T</a:t>
            </a:r>
            <a:r>
              <a:rPr lang="ja-JP" altLang="en-US" smtClean="0"/>
              <a:t>という型は</a:t>
            </a:r>
            <a:r>
              <a:rPr lang="en-US" altLang="ja-JP" smtClean="0"/>
              <a:t>foo</a:t>
            </a:r>
            <a:r>
              <a:rPr lang="ja-JP" altLang="en-US" smtClean="0"/>
              <a:t>というメソッドを持っていれば継承関係になくていい」というのを表現できるようになったため、インタフェースの定義</a:t>
            </a:r>
            <a:r>
              <a:rPr lang="en-US" altLang="ja-JP" smtClean="0"/>
              <a:t>/</a:t>
            </a:r>
            <a:r>
              <a:rPr lang="ja-JP" altLang="en-US" smtClean="0"/>
              <a:t>実装にとらわれずによくなった。</a:t>
            </a:r>
            <a:endParaRPr lang="en-US" altLang="ja-JP" smtClean="0"/>
          </a:p>
          <a:p>
            <a:endParaRPr lang="en-US" altLang="ja-JP" smtClean="0"/>
          </a:p>
        </p:txBody>
      </p:sp>
      <p:sp>
        <p:nvSpPr>
          <p:cNvPr id="5" name="テキスト ボックス 4"/>
          <p:cNvSpPr txBox="1"/>
          <p:nvPr/>
        </p:nvSpPr>
        <p:spPr>
          <a:xfrm>
            <a:off x="1357290" y="3714752"/>
            <a:ext cx="6417141" cy="2862322"/>
          </a:xfrm>
          <a:prstGeom prst="rect">
            <a:avLst/>
          </a:prstGeom>
          <a:noFill/>
          <a:ln>
            <a:solidFill>
              <a:schemeClr val="tx1"/>
            </a:solidFill>
          </a:ln>
        </p:spPr>
        <p:txBody>
          <a:bodyPr wrap="none" rtlCol="0">
            <a:spAutoFit/>
          </a:bodyPr>
          <a:lstStyle/>
          <a:p>
            <a:r>
              <a:rPr lang="en-US" smtClean="0">
                <a:latin typeface="VL ゴシック" pitchFamily="49" charset="-128"/>
                <a:ea typeface="VL ゴシック" pitchFamily="49" charset="-128"/>
              </a:rPr>
              <a:t>// </a:t>
            </a:r>
            <a:r>
              <a:rPr lang="en-US" altLang="ja-JP" smtClean="0">
                <a:latin typeface="VL ゴシック" pitchFamily="49" charset="-128"/>
                <a:ea typeface="VL ゴシック" pitchFamily="49" charset="-128"/>
              </a:rPr>
              <a:t>※</a:t>
            </a:r>
            <a:r>
              <a:rPr lang="ja-JP" altLang="en-US" smtClean="0">
                <a:latin typeface="VL ゴシック" pitchFamily="49" charset="-128"/>
                <a:ea typeface="VL ゴシック" pitchFamily="49" charset="-128"/>
              </a:rPr>
              <a:t>継承関係にない</a:t>
            </a:r>
            <a:endParaRPr lang="en-US" smtClean="0">
              <a:latin typeface="VL ゴシック" pitchFamily="49" charset="-128"/>
              <a:ea typeface="VL ゴシック" pitchFamily="49" charset="-128"/>
            </a:endParaRPr>
          </a:p>
          <a:p>
            <a:r>
              <a:rPr lang="en-US" smtClean="0">
                <a:latin typeface="VL ゴシック" pitchFamily="49" charset="-128"/>
                <a:ea typeface="VL ゴシック" pitchFamily="49" charset="-128"/>
              </a:rPr>
              <a:t>class </a:t>
            </a:r>
            <a:r>
              <a:rPr lang="en-US">
                <a:latin typeface="VL ゴシック" pitchFamily="49" charset="-128"/>
                <a:ea typeface="VL ゴシック" pitchFamily="49" charset="-128"/>
              </a:rPr>
              <a:t>Rectangle { def draw </a:t>
            </a:r>
            <a:r>
              <a:rPr lang="en-US" smtClean="0">
                <a:latin typeface="VL ゴシック" pitchFamily="49" charset="-128"/>
                <a:ea typeface="VL ゴシック" pitchFamily="49" charset="-128"/>
              </a:rPr>
              <a:t>= println(“Rectangle”) </a:t>
            </a:r>
            <a:r>
              <a:rPr lang="en-US">
                <a:latin typeface="VL ゴシック" pitchFamily="49" charset="-128"/>
                <a:ea typeface="VL ゴシック" pitchFamily="49" charset="-128"/>
              </a:rPr>
              <a:t> }</a:t>
            </a:r>
            <a:br>
              <a:rPr lang="en-US">
                <a:latin typeface="VL ゴシック" pitchFamily="49" charset="-128"/>
                <a:ea typeface="VL ゴシック" pitchFamily="49" charset="-128"/>
              </a:rPr>
            </a:br>
            <a:r>
              <a:rPr lang="en-US">
                <a:latin typeface="VL ゴシック" pitchFamily="49" charset="-128"/>
                <a:ea typeface="VL ゴシック" pitchFamily="49" charset="-128"/>
              </a:rPr>
              <a:t>class Circle    { def draw </a:t>
            </a:r>
            <a:r>
              <a:rPr lang="en-US" smtClean="0">
                <a:latin typeface="VL ゴシック" pitchFamily="49" charset="-128"/>
                <a:ea typeface="VL ゴシック" pitchFamily="49" charset="-128"/>
              </a:rPr>
              <a:t>= println(“Circle”) </a:t>
            </a:r>
            <a:r>
              <a:rPr lang="en-US">
                <a:latin typeface="VL ゴシック" pitchFamily="49" charset="-128"/>
                <a:ea typeface="VL ゴシック" pitchFamily="49" charset="-128"/>
              </a:rPr>
              <a:t>}</a:t>
            </a:r>
            <a:br>
              <a:rPr lang="en-US">
                <a:latin typeface="VL ゴシック" pitchFamily="49" charset="-128"/>
                <a:ea typeface="VL ゴシック" pitchFamily="49" charset="-128"/>
              </a:rPr>
            </a:br>
            <a:endParaRPr lang="en-US" smtClean="0">
              <a:latin typeface="VL ゴシック" pitchFamily="49" charset="-128"/>
              <a:ea typeface="VL ゴシック" pitchFamily="49" charset="-128"/>
            </a:endParaRPr>
          </a:p>
          <a:p>
            <a:r>
              <a:rPr lang="en-US" smtClean="0">
                <a:latin typeface="VL ゴシック" pitchFamily="49" charset="-128"/>
                <a:ea typeface="VL ゴシック" pitchFamily="49" charset="-128"/>
              </a:rPr>
              <a:t>// draw</a:t>
            </a:r>
            <a:r>
              <a:rPr lang="ja-JP" altLang="en-US" smtClean="0">
                <a:latin typeface="VL ゴシック" pitchFamily="49" charset="-128"/>
                <a:ea typeface="VL ゴシック" pitchFamily="49" charset="-128"/>
              </a:rPr>
              <a:t>というメソッドを持っていればいい</a:t>
            </a:r>
            <a:r>
              <a:rPr lang="en-US" smtClean="0">
                <a:latin typeface="VL ゴシック" pitchFamily="49" charset="-128"/>
                <a:ea typeface="VL ゴシック" pitchFamily="49" charset="-128"/>
              </a:rPr>
              <a:t/>
            </a:r>
            <a:br>
              <a:rPr lang="en-US" smtClean="0">
                <a:latin typeface="VL ゴシック" pitchFamily="49" charset="-128"/>
                <a:ea typeface="VL ゴシック" pitchFamily="49" charset="-128"/>
              </a:rPr>
            </a:br>
            <a:r>
              <a:rPr lang="en-US" smtClean="0">
                <a:latin typeface="VL ゴシック" pitchFamily="49" charset="-128"/>
                <a:ea typeface="VL ゴシック" pitchFamily="49" charset="-128"/>
              </a:rPr>
              <a:t>type </a:t>
            </a:r>
            <a:r>
              <a:rPr lang="en-US">
                <a:latin typeface="VL ゴシック" pitchFamily="49" charset="-128"/>
                <a:ea typeface="VL ゴシック" pitchFamily="49" charset="-128"/>
              </a:rPr>
              <a:t>Drawable = { def draw: Unit </a:t>
            </a:r>
            <a:r>
              <a:rPr lang="en-US" smtClean="0">
                <a:latin typeface="VL ゴシック" pitchFamily="49" charset="-128"/>
                <a:ea typeface="VL ゴシック" pitchFamily="49" charset="-128"/>
              </a:rPr>
              <a:t>}</a:t>
            </a:r>
          </a:p>
          <a:p>
            <a:endParaRPr lang="en-US" smtClean="0">
              <a:latin typeface="VL ゴシック" pitchFamily="49" charset="-128"/>
              <a:ea typeface="VL ゴシック" pitchFamily="49" charset="-128"/>
            </a:endParaRPr>
          </a:p>
          <a:p>
            <a:r>
              <a:rPr lang="en-US" smtClean="0">
                <a:latin typeface="VL ゴシック" pitchFamily="49" charset="-128"/>
                <a:ea typeface="VL ゴシック" pitchFamily="49" charset="-128"/>
              </a:rPr>
              <a:t>// </a:t>
            </a:r>
            <a:r>
              <a:rPr lang="ja-JP" altLang="en-US" smtClean="0">
                <a:latin typeface="VL ゴシック" pitchFamily="49" charset="-128"/>
                <a:ea typeface="VL ゴシック" pitchFamily="49" charset="-128"/>
              </a:rPr>
              <a:t>同じリストに入れる</a:t>
            </a:r>
            <a:r>
              <a:rPr lang="en-US">
                <a:latin typeface="VL ゴシック" pitchFamily="49" charset="-128"/>
                <a:ea typeface="VL ゴシック" pitchFamily="49" charset="-128"/>
              </a:rPr>
              <a:t/>
            </a:r>
            <a:br>
              <a:rPr lang="en-US">
                <a:latin typeface="VL ゴシック" pitchFamily="49" charset="-128"/>
                <a:ea typeface="VL ゴシック" pitchFamily="49" charset="-128"/>
              </a:rPr>
            </a:br>
            <a:r>
              <a:rPr lang="en-US" smtClean="0">
                <a:latin typeface="VL ゴシック" pitchFamily="49" charset="-128"/>
                <a:ea typeface="VL ゴシック" pitchFamily="49" charset="-128"/>
              </a:rPr>
              <a:t>val </a:t>
            </a:r>
            <a:r>
              <a:rPr lang="en-US">
                <a:latin typeface="VL ゴシック" pitchFamily="49" charset="-128"/>
                <a:ea typeface="VL ゴシック" pitchFamily="49" charset="-128"/>
              </a:rPr>
              <a:t>ls = List[Drawable](new Rectangle, new Circle)</a:t>
            </a:r>
            <a:br>
              <a:rPr lang="en-US">
                <a:latin typeface="VL ゴシック" pitchFamily="49" charset="-128"/>
                <a:ea typeface="VL ゴシック" pitchFamily="49" charset="-128"/>
              </a:rPr>
            </a:br>
            <a:r>
              <a:rPr lang="en-US" smtClean="0">
                <a:latin typeface="VL ゴシック" pitchFamily="49" charset="-128"/>
                <a:ea typeface="VL ゴシック" pitchFamily="49" charset="-128"/>
              </a:rPr>
              <a:t>ls </a:t>
            </a:r>
            <a:r>
              <a:rPr lang="en-US">
                <a:latin typeface="VL ゴシック" pitchFamily="49" charset="-128"/>
                <a:ea typeface="VL ゴシック" pitchFamily="49" charset="-128"/>
              </a:rPr>
              <a:t>foreach(_.draw</a:t>
            </a:r>
            <a:r>
              <a:rPr lang="en-US" smtClean="0">
                <a:latin typeface="VL ゴシック" pitchFamily="49" charset="-128"/>
                <a:ea typeface="VL ゴシック" pitchFamily="49" charset="-128"/>
              </a:rPr>
              <a:t>)</a:t>
            </a:r>
            <a:endParaRPr kumimoji="1" lang="ja-JP" altLang="en-US">
              <a:latin typeface="VL ゴシック" pitchFamily="49" charset="-128"/>
              <a:ea typeface="VL ゴシック" pitchFamily="49" charset="-128"/>
            </a:endParaRPr>
          </a:p>
        </p:txBody>
      </p:sp>
      <p:sp>
        <p:nvSpPr>
          <p:cNvPr id="9" name="スライド番号プレースホルダ 8"/>
          <p:cNvSpPr>
            <a:spLocks noGrp="1"/>
          </p:cNvSpPr>
          <p:nvPr>
            <p:ph type="sldNum" sz="quarter" idx="12"/>
          </p:nvPr>
        </p:nvSpPr>
        <p:spPr/>
        <p:txBody>
          <a:bodyPr/>
          <a:lstStyle/>
          <a:p>
            <a:fld id="{4483962F-6F95-44AB-931D-E1142531EF4D}" type="slidenum">
              <a:rPr lang="ja-JP" altLang="en-US" smtClean="0"/>
              <a:pPr/>
              <a:t>14</a:t>
            </a:fld>
            <a:r>
              <a:rPr lang="en-US" altLang="ja-JP" smtClean="0"/>
              <a:t>/21</a:t>
            </a:r>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言語の進化としての</a:t>
            </a:r>
            <a:r>
              <a:rPr lang="en-US" altLang="ja-JP" smtClean="0"/>
              <a:t>Scala</a:t>
            </a:r>
            <a:r>
              <a:rPr lang="ja-JP" altLang="en-US" smtClean="0"/>
              <a:t>の功績 </a:t>
            </a:r>
            <a:r>
              <a:rPr lang="en-US" altLang="ja-JP" smtClean="0"/>
              <a:t>4/5</a:t>
            </a:r>
            <a:endParaRPr kumimoji="1" lang="ja-JP" altLang="en-US"/>
          </a:p>
        </p:txBody>
      </p:sp>
      <p:sp>
        <p:nvSpPr>
          <p:cNvPr id="3" name="コンテンツ プレースホルダ 2"/>
          <p:cNvSpPr>
            <a:spLocks noGrp="1"/>
          </p:cNvSpPr>
          <p:nvPr>
            <p:ph idx="1"/>
          </p:nvPr>
        </p:nvSpPr>
        <p:spPr>
          <a:xfrm>
            <a:off x="457200" y="1600201"/>
            <a:ext cx="8229600" cy="685791"/>
          </a:xfrm>
        </p:spPr>
        <p:txBody>
          <a:bodyPr/>
          <a:lstStyle/>
          <a:p>
            <a:pPr marL="514350" indent="-514350">
              <a:buNone/>
            </a:pPr>
            <a:r>
              <a:rPr kumimoji="1" lang="en-US" altLang="ja-JP" smtClean="0"/>
              <a:t>4. </a:t>
            </a:r>
            <a:r>
              <a:rPr kumimoji="1" lang="ja-JP" altLang="en-US" smtClean="0"/>
              <a:t>例外を必要としないエラーハンドリング</a:t>
            </a:r>
            <a:endParaRPr kumimoji="1" lang="en-US" altLang="ja-JP" smtClean="0"/>
          </a:p>
        </p:txBody>
      </p:sp>
      <p:sp>
        <p:nvSpPr>
          <p:cNvPr id="4" name="テキスト ボックス 3"/>
          <p:cNvSpPr txBox="1"/>
          <p:nvPr/>
        </p:nvSpPr>
        <p:spPr>
          <a:xfrm>
            <a:off x="500034" y="2428868"/>
            <a:ext cx="7929618" cy="2862322"/>
          </a:xfrm>
          <a:prstGeom prst="rect">
            <a:avLst/>
          </a:prstGeom>
          <a:noFill/>
        </p:spPr>
        <p:txBody>
          <a:bodyPr wrap="square" rtlCol="0">
            <a:spAutoFit/>
          </a:bodyPr>
          <a:lstStyle/>
          <a:p>
            <a:r>
              <a:rPr kumimoji="1" lang="ja-JP" altLang="en-US" b="1" smtClean="0"/>
              <a:t>・さよなら</a:t>
            </a:r>
            <a:r>
              <a:rPr kumimoji="1" lang="en-US" altLang="ja-JP" b="1" smtClean="0"/>
              <a:t>try/catch</a:t>
            </a:r>
          </a:p>
          <a:p>
            <a:r>
              <a:rPr lang="en-US" altLang="ja-JP" smtClean="0"/>
              <a:t>try/catch</a:t>
            </a:r>
            <a:r>
              <a:rPr lang="ja-JP" altLang="en-US" smtClean="0"/>
              <a:t>はプログラムを冗長にし</a:t>
            </a:r>
            <a:r>
              <a:rPr lang="ja-JP" altLang="en-US"/>
              <a:t>た</a:t>
            </a:r>
            <a:r>
              <a:rPr lang="ja-JP" altLang="en-US" smtClean="0"/>
              <a:t>。</a:t>
            </a:r>
            <a:endParaRPr lang="en-US" altLang="ja-JP" smtClean="0"/>
          </a:p>
          <a:p>
            <a:r>
              <a:rPr lang="en-US" altLang="ja-JP" smtClean="0"/>
              <a:t>Scala</a:t>
            </a:r>
            <a:r>
              <a:rPr lang="ja-JP" altLang="en-US" smtClean="0"/>
              <a:t>では、</a:t>
            </a:r>
            <a:endParaRPr lang="en-US" altLang="ja-JP" smtClean="0"/>
          </a:p>
          <a:p>
            <a:pPr lvl="1"/>
            <a:r>
              <a:rPr lang="ja-JP" altLang="en-US" smtClean="0"/>
              <a:t>・パターンマッチ</a:t>
            </a:r>
            <a:endParaRPr lang="en-US" altLang="ja-JP" smtClean="0"/>
          </a:p>
          <a:p>
            <a:pPr lvl="1"/>
            <a:r>
              <a:rPr lang="ja-JP" altLang="en-US" smtClean="0"/>
              <a:t>・</a:t>
            </a:r>
            <a:r>
              <a:rPr lang="en-US" altLang="ja-JP" smtClean="0"/>
              <a:t>Option(</a:t>
            </a:r>
            <a:r>
              <a:rPr lang="ja-JP" altLang="en-US" smtClean="0"/>
              <a:t>無効</a:t>
            </a:r>
            <a:r>
              <a:rPr lang="en-US" altLang="ja-JP" smtClean="0"/>
              <a:t>/</a:t>
            </a:r>
            <a:r>
              <a:rPr lang="ja-JP" altLang="en-US" smtClean="0"/>
              <a:t>エラー値と正常値を表現</a:t>
            </a:r>
            <a:r>
              <a:rPr lang="en-US" altLang="ja-JP" smtClean="0"/>
              <a:t>)</a:t>
            </a:r>
          </a:p>
          <a:p>
            <a:pPr lvl="1"/>
            <a:r>
              <a:rPr lang="ja-JP" altLang="en-US" smtClean="0"/>
              <a:t>・</a:t>
            </a:r>
            <a:r>
              <a:rPr lang="en-US" altLang="ja-JP" smtClean="0"/>
              <a:t>Either(</a:t>
            </a:r>
            <a:r>
              <a:rPr lang="ja-JP" altLang="en-US" smtClean="0"/>
              <a:t>エラー情報付き</a:t>
            </a:r>
            <a:r>
              <a:rPr lang="en-US" altLang="ja-JP" smtClean="0"/>
              <a:t>Option</a:t>
            </a:r>
            <a:r>
              <a:rPr lang="ja-JP" altLang="en-US" smtClean="0"/>
              <a:t>。なぜかあまり使われていない</a:t>
            </a:r>
            <a:r>
              <a:rPr lang="en-US" altLang="ja-JP" smtClean="0"/>
              <a:t>)</a:t>
            </a:r>
          </a:p>
          <a:p>
            <a:r>
              <a:rPr lang="ja-JP" altLang="en-US" smtClean="0"/>
              <a:t>を標準で採用することで、しばしば冗長になる</a:t>
            </a:r>
            <a:r>
              <a:rPr lang="en-US" altLang="ja-JP" smtClean="0"/>
              <a:t>try/catch</a:t>
            </a:r>
            <a:r>
              <a:rPr lang="ja-JP" altLang="en-US" smtClean="0"/>
              <a:t>を事実上不要にした。</a:t>
            </a:r>
            <a:endParaRPr lang="en-US" altLang="ja-JP" smtClean="0"/>
          </a:p>
          <a:p>
            <a:endParaRPr lang="en-US" altLang="ja-JP" smtClean="0"/>
          </a:p>
          <a:p>
            <a:r>
              <a:rPr lang="ja-JP" altLang="en-US" smtClean="0"/>
              <a:t>ここで重要なのは、例外が必須</a:t>
            </a:r>
            <a:r>
              <a:rPr lang="en-US" altLang="ja-JP" smtClean="0"/>
              <a:t>(</a:t>
            </a:r>
            <a:r>
              <a:rPr lang="ja-JP" altLang="en-US" smtClean="0"/>
              <a:t>デフォルト</a:t>
            </a:r>
            <a:r>
              <a:rPr lang="en-US" altLang="ja-JP" smtClean="0"/>
              <a:t>)</a:t>
            </a:r>
            <a:r>
              <a:rPr lang="ja-JP" altLang="en-US" smtClean="0"/>
              <a:t>ではなくなったことにより、例外が真に必要なケースを議論できるようになったこと。</a:t>
            </a:r>
            <a:endParaRPr lang="en-US" altLang="ja-JP" smtClean="0"/>
          </a:p>
        </p:txBody>
      </p:sp>
      <p:sp>
        <p:nvSpPr>
          <p:cNvPr id="8" name="スライド番号プレースホルダ 7"/>
          <p:cNvSpPr>
            <a:spLocks noGrp="1"/>
          </p:cNvSpPr>
          <p:nvPr>
            <p:ph type="sldNum" sz="quarter" idx="12"/>
          </p:nvPr>
        </p:nvSpPr>
        <p:spPr/>
        <p:txBody>
          <a:bodyPr/>
          <a:lstStyle/>
          <a:p>
            <a:fld id="{4483962F-6F95-44AB-931D-E1142531EF4D}" type="slidenum">
              <a:rPr lang="ja-JP" altLang="en-US" smtClean="0"/>
              <a:pPr/>
              <a:t>15</a:t>
            </a:fld>
            <a:r>
              <a:rPr lang="en-US" altLang="ja-JP" smtClean="0"/>
              <a:t>/21</a:t>
            </a:r>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言語の進化としての</a:t>
            </a:r>
            <a:r>
              <a:rPr lang="en-US" altLang="ja-JP" smtClean="0"/>
              <a:t>Scala</a:t>
            </a:r>
            <a:r>
              <a:rPr lang="ja-JP" altLang="en-US" smtClean="0"/>
              <a:t>の功績 </a:t>
            </a:r>
            <a:r>
              <a:rPr lang="en-US" altLang="ja-JP" smtClean="0"/>
              <a:t>5/5</a:t>
            </a:r>
            <a:endParaRPr kumimoji="1" lang="ja-JP" altLang="en-US"/>
          </a:p>
        </p:txBody>
      </p:sp>
      <p:sp>
        <p:nvSpPr>
          <p:cNvPr id="3" name="コンテンツ プレースホルダ 2"/>
          <p:cNvSpPr>
            <a:spLocks noGrp="1"/>
          </p:cNvSpPr>
          <p:nvPr>
            <p:ph idx="1"/>
          </p:nvPr>
        </p:nvSpPr>
        <p:spPr>
          <a:xfrm>
            <a:off x="457200" y="1600201"/>
            <a:ext cx="8229600" cy="685791"/>
          </a:xfrm>
        </p:spPr>
        <p:txBody>
          <a:bodyPr/>
          <a:lstStyle/>
          <a:p>
            <a:pPr marL="514350" indent="-514350">
              <a:buNone/>
            </a:pPr>
            <a:r>
              <a:rPr kumimoji="1" lang="en-US" altLang="ja-JP" smtClean="0"/>
              <a:t>5. </a:t>
            </a:r>
            <a:r>
              <a:rPr kumimoji="1" lang="ja-JP" altLang="en-US" smtClean="0"/>
              <a:t>言語内</a:t>
            </a:r>
            <a:r>
              <a:rPr kumimoji="1" lang="en-US" altLang="ja-JP" smtClean="0"/>
              <a:t>DSL</a:t>
            </a:r>
            <a:r>
              <a:rPr kumimoji="1" lang="ja-JP" altLang="en-US" smtClean="0"/>
              <a:t>を作りやすい設計</a:t>
            </a:r>
            <a:endParaRPr kumimoji="1" lang="en-US" altLang="ja-JP" smtClean="0"/>
          </a:p>
        </p:txBody>
      </p:sp>
      <p:sp>
        <p:nvSpPr>
          <p:cNvPr id="4" name="テキスト ボックス 3"/>
          <p:cNvSpPr txBox="1"/>
          <p:nvPr/>
        </p:nvSpPr>
        <p:spPr>
          <a:xfrm>
            <a:off x="500034" y="2428868"/>
            <a:ext cx="7929618" cy="3139321"/>
          </a:xfrm>
          <a:prstGeom prst="rect">
            <a:avLst/>
          </a:prstGeom>
          <a:noFill/>
        </p:spPr>
        <p:txBody>
          <a:bodyPr wrap="square" rtlCol="0">
            <a:spAutoFit/>
          </a:bodyPr>
          <a:lstStyle/>
          <a:p>
            <a:r>
              <a:rPr kumimoji="1" lang="ja-JP" altLang="en-US" b="1" smtClean="0"/>
              <a:t>・復活の演算子オーバーロード、ようこそユーザー定義演算子</a:t>
            </a:r>
            <a:endParaRPr kumimoji="1" lang="en-US" altLang="ja-JP" b="1" smtClean="0"/>
          </a:p>
          <a:p>
            <a:r>
              <a:rPr lang="ja-JP" altLang="en-US" smtClean="0"/>
              <a:t>ユーザー定義型は組み込み型と同じように振る舞えるようにできるという思想の元に</a:t>
            </a:r>
            <a:r>
              <a:rPr lang="en-US" altLang="ja-JP" smtClean="0"/>
              <a:t>C++</a:t>
            </a:r>
            <a:r>
              <a:rPr lang="ja-JP" altLang="en-US" smtClean="0"/>
              <a:t>で採用された演算子オーバーロード。</a:t>
            </a:r>
            <a:endParaRPr lang="en-US" altLang="ja-JP" smtClean="0"/>
          </a:p>
          <a:p>
            <a:r>
              <a:rPr lang="ja-JP" altLang="en-US" smtClean="0"/>
              <a:t>デバッグしにくいという理由で</a:t>
            </a:r>
            <a:r>
              <a:rPr lang="en-US" altLang="ja-JP" smtClean="0"/>
              <a:t>Java</a:t>
            </a:r>
            <a:r>
              <a:rPr lang="ja-JP" altLang="en-US" smtClean="0"/>
              <a:t>は不採用とし、「演算子オーバーロードは悪」という文化を産み出してしまった。</a:t>
            </a:r>
            <a:endParaRPr lang="en-US" altLang="ja-JP" smtClean="0"/>
          </a:p>
          <a:p>
            <a:endParaRPr lang="en-US" altLang="ja-JP"/>
          </a:p>
          <a:p>
            <a:r>
              <a:rPr lang="en-US" altLang="ja-JP" smtClean="0"/>
              <a:t>Scala</a:t>
            </a:r>
            <a:r>
              <a:rPr lang="ja-JP" altLang="en-US" smtClean="0"/>
              <a:t>では、</a:t>
            </a:r>
            <a:r>
              <a:rPr lang="en-US" altLang="ja-JP" smtClean="0"/>
              <a:t>C++(</a:t>
            </a:r>
            <a:r>
              <a:rPr lang="ja-JP" altLang="en-US" smtClean="0"/>
              <a:t>演算子オーバーロード</a:t>
            </a:r>
            <a:r>
              <a:rPr lang="en-US" altLang="ja-JP" smtClean="0"/>
              <a:t>)</a:t>
            </a:r>
            <a:r>
              <a:rPr lang="ja-JP" altLang="en-US" smtClean="0"/>
              <a:t>や</a:t>
            </a:r>
            <a:r>
              <a:rPr lang="en-US" altLang="ja-JP" smtClean="0"/>
              <a:t>Haskell(</a:t>
            </a:r>
            <a:r>
              <a:rPr lang="ja-JP" altLang="en-US" smtClean="0"/>
              <a:t>ユーザー定義演算子</a:t>
            </a:r>
            <a:r>
              <a:rPr lang="en-US" altLang="ja-JP" smtClean="0"/>
              <a:t>)</a:t>
            </a:r>
            <a:r>
              <a:rPr lang="ja-JP" altLang="en-US" smtClean="0"/>
              <a:t>の思想を正しく引き継ぎ</a:t>
            </a:r>
            <a:r>
              <a:rPr lang="en-US" altLang="ja-JP" smtClean="0"/>
              <a:t>[</a:t>
            </a:r>
            <a:r>
              <a:rPr lang="ja-JP" altLang="en-US" b="1" smtClean="0"/>
              <a:t>要出典</a:t>
            </a:r>
            <a:r>
              <a:rPr lang="en-US" altLang="ja-JP" b="1" smtClean="0"/>
              <a:t>(*)</a:t>
            </a:r>
            <a:r>
              <a:rPr lang="en-US" altLang="ja-JP" smtClean="0"/>
              <a:t>]</a:t>
            </a:r>
            <a:r>
              <a:rPr lang="ja-JP" altLang="en-US" smtClean="0"/>
              <a:t>、これらを採用した。</a:t>
            </a:r>
            <a:endParaRPr lang="en-US" altLang="ja-JP" smtClean="0"/>
          </a:p>
          <a:p>
            <a:r>
              <a:rPr lang="ja-JP" altLang="en-US"/>
              <a:t>これにより</a:t>
            </a:r>
            <a:r>
              <a:rPr lang="ja-JP" altLang="en-US" smtClean="0"/>
              <a:t>、ベクトルや行列といったクラスを設計する際に演算子が使用できるようになり、言語内</a:t>
            </a:r>
            <a:r>
              <a:rPr lang="en-US" altLang="ja-JP" smtClean="0"/>
              <a:t>DSL</a:t>
            </a:r>
            <a:r>
              <a:rPr lang="ja-JP" altLang="en-US" smtClean="0"/>
              <a:t>のためにユーザーが好きに意味を持たせることのできる演算子を定義できるようになった。</a:t>
            </a:r>
            <a:endParaRPr lang="en-US" altLang="ja-JP" smtClean="0"/>
          </a:p>
        </p:txBody>
      </p:sp>
      <p:sp>
        <p:nvSpPr>
          <p:cNvPr id="5" name="テキスト ボックス 4"/>
          <p:cNvSpPr txBox="1"/>
          <p:nvPr/>
        </p:nvSpPr>
        <p:spPr>
          <a:xfrm>
            <a:off x="571472" y="5857892"/>
            <a:ext cx="4600234" cy="369332"/>
          </a:xfrm>
          <a:prstGeom prst="rect">
            <a:avLst/>
          </a:prstGeom>
          <a:noFill/>
        </p:spPr>
        <p:txBody>
          <a:bodyPr wrap="none" rtlCol="0">
            <a:spAutoFit/>
          </a:bodyPr>
          <a:lstStyle/>
          <a:p>
            <a:r>
              <a:rPr lang="en-US" altLang="ja-JP" dirty="0" smtClean="0"/>
              <a:t>* </a:t>
            </a:r>
            <a:r>
              <a:rPr lang="en-US" altLang="ja-JP" dirty="0" err="1" smtClean="0"/>
              <a:t>Odersky</a:t>
            </a:r>
            <a:r>
              <a:rPr lang="ja-JP" altLang="en-US" dirty="0" smtClean="0"/>
              <a:t>先生がこのへん何も書いてない・・・</a:t>
            </a:r>
            <a:endParaRPr kumimoji="1" lang="ja-JP" altLang="en-US" dirty="0"/>
          </a:p>
        </p:txBody>
      </p:sp>
      <p:sp>
        <p:nvSpPr>
          <p:cNvPr id="9" name="スライド番号プレースホルダ 8"/>
          <p:cNvSpPr>
            <a:spLocks noGrp="1"/>
          </p:cNvSpPr>
          <p:nvPr>
            <p:ph type="sldNum" sz="quarter" idx="12"/>
          </p:nvPr>
        </p:nvSpPr>
        <p:spPr/>
        <p:txBody>
          <a:bodyPr/>
          <a:lstStyle/>
          <a:p>
            <a:fld id="{4483962F-6F95-44AB-931D-E1142531EF4D}" type="slidenum">
              <a:rPr lang="ja-JP" altLang="en-US" smtClean="0"/>
              <a:pPr/>
              <a:t>16</a:t>
            </a:fld>
            <a:r>
              <a:rPr lang="en-US" altLang="ja-JP" smtClean="0"/>
              <a:t>/21</a:t>
            </a:r>
            <a:endParaRPr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274638"/>
            <a:ext cx="6813970" cy="1143000"/>
          </a:xfrm>
        </p:spPr>
        <p:txBody>
          <a:bodyPr/>
          <a:lstStyle/>
          <a:p>
            <a:r>
              <a:rPr kumimoji="1" lang="ja-JP" altLang="en-US" smtClean="0"/>
              <a:t>言語の普及のさせ方</a:t>
            </a:r>
            <a:endParaRPr kumimoji="1" lang="ja-JP" altLang="en-US"/>
          </a:p>
        </p:txBody>
      </p:sp>
      <p:sp>
        <p:nvSpPr>
          <p:cNvPr id="3" name="コンテンツ プレースホルダ 2"/>
          <p:cNvSpPr>
            <a:spLocks noGrp="1"/>
          </p:cNvSpPr>
          <p:nvPr>
            <p:ph idx="1"/>
          </p:nvPr>
        </p:nvSpPr>
        <p:spPr/>
        <p:txBody>
          <a:bodyPr>
            <a:normAutofit fontScale="85000" lnSpcReduction="10000"/>
          </a:bodyPr>
          <a:lstStyle/>
          <a:p>
            <a:r>
              <a:rPr kumimoji="1" lang="en-US" altLang="ja-JP" smtClean="0"/>
              <a:t>Scala</a:t>
            </a:r>
            <a:r>
              <a:rPr kumimoji="1" lang="ja-JP" altLang="en-US" smtClean="0"/>
              <a:t>は、</a:t>
            </a:r>
            <a:r>
              <a:rPr kumimoji="1" lang="en-US" altLang="ja-JP" smtClean="0"/>
              <a:t>Java/C#</a:t>
            </a:r>
            <a:r>
              <a:rPr kumimoji="1" lang="ja-JP" altLang="en-US" smtClean="0"/>
              <a:t>と対話しやすい言語を目指し、これらの言語からユーザーを獲得しようと目論んでいる。</a:t>
            </a:r>
            <a:r>
              <a:rPr kumimoji="1" lang="en-US" altLang="ja-JP" smtClean="0"/>
              <a:t/>
            </a:r>
            <a:br>
              <a:rPr kumimoji="1" lang="en-US" altLang="ja-JP" smtClean="0"/>
            </a:br>
            <a:endParaRPr lang="en-US" altLang="ja-JP"/>
          </a:p>
          <a:p>
            <a:r>
              <a:rPr kumimoji="1" lang="ja-JP" altLang="en-US" smtClean="0"/>
              <a:t>これは</a:t>
            </a:r>
            <a:r>
              <a:rPr kumimoji="1" lang="en-US" altLang="ja-JP" smtClean="0"/>
              <a:t>C++</a:t>
            </a:r>
            <a:r>
              <a:rPr kumimoji="1" lang="ja-JP" altLang="en-US" smtClean="0"/>
              <a:t>が</a:t>
            </a:r>
            <a:r>
              <a:rPr kumimoji="1" lang="en-US" altLang="ja-JP" smtClean="0"/>
              <a:t>C</a:t>
            </a:r>
            <a:r>
              <a:rPr kumimoji="1" lang="ja-JP" altLang="en-US" smtClean="0"/>
              <a:t>に対して行った戦略と酷似している。</a:t>
            </a:r>
            <a:endParaRPr kumimoji="1" lang="en-US" altLang="ja-JP" smtClean="0"/>
          </a:p>
          <a:p>
            <a:endParaRPr lang="en-US" altLang="ja-JP" smtClean="0"/>
          </a:p>
          <a:p>
            <a:r>
              <a:rPr lang="en-US" altLang="ja-JP" smtClean="0"/>
              <a:t>C++</a:t>
            </a:r>
            <a:r>
              <a:rPr lang="ja-JP" altLang="en-US" smtClean="0"/>
              <a:t>はこの方法によりたしかに普及したが、</a:t>
            </a:r>
            <a:r>
              <a:rPr lang="en-US" altLang="ja-JP" smtClean="0"/>
              <a:t/>
            </a:r>
            <a:br>
              <a:rPr lang="en-US" altLang="ja-JP" smtClean="0"/>
            </a:br>
            <a:r>
              <a:rPr lang="ja-JP" altLang="en-US" smtClean="0"/>
              <a:t>多くのレガシーコードを産み出してしまった。</a:t>
            </a:r>
            <a:endParaRPr lang="en-US" altLang="ja-JP" smtClean="0"/>
          </a:p>
          <a:p>
            <a:endParaRPr lang="en-US" altLang="ja-JP" smtClean="0"/>
          </a:p>
          <a:p>
            <a:r>
              <a:rPr lang="en-US" altLang="ja-JP" smtClean="0"/>
              <a:t>Scala</a:t>
            </a:r>
            <a:r>
              <a:rPr lang="ja-JP" altLang="en-US" smtClean="0"/>
              <a:t>コミュニティはこの過去から学ばないといけない。</a:t>
            </a:r>
            <a:endParaRPr lang="en-US" altLang="ja-JP" smtClean="0"/>
          </a:p>
        </p:txBody>
      </p:sp>
      <p:sp>
        <p:nvSpPr>
          <p:cNvPr id="7" name="スライド番号プレースホルダ 6"/>
          <p:cNvSpPr>
            <a:spLocks noGrp="1"/>
          </p:cNvSpPr>
          <p:nvPr>
            <p:ph type="sldNum" sz="quarter" idx="12"/>
          </p:nvPr>
        </p:nvSpPr>
        <p:spPr/>
        <p:txBody>
          <a:bodyPr/>
          <a:lstStyle/>
          <a:p>
            <a:fld id="{4483962F-6F95-44AB-931D-E1142531EF4D}" type="slidenum">
              <a:rPr lang="ja-JP" altLang="en-US" smtClean="0"/>
              <a:pPr/>
              <a:t>17</a:t>
            </a:fld>
            <a:r>
              <a:rPr lang="en-US" altLang="ja-JP" smtClean="0"/>
              <a:t>/21</a:t>
            </a:r>
            <a:endParaRPr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Scala</a:t>
            </a:r>
            <a:r>
              <a:rPr kumimoji="1" lang="ja-JP" altLang="en-US" smtClean="0"/>
              <a:t>への不満／今後に向けて </a:t>
            </a:r>
            <a:r>
              <a:rPr kumimoji="1" lang="en-US" altLang="ja-JP" smtClean="0"/>
              <a:t>1/3</a:t>
            </a:r>
            <a:endParaRPr kumimoji="1" lang="ja-JP" altLang="en-US"/>
          </a:p>
        </p:txBody>
      </p:sp>
      <p:sp>
        <p:nvSpPr>
          <p:cNvPr id="3" name="コンテンツ プレースホルダ 2"/>
          <p:cNvSpPr>
            <a:spLocks noGrp="1"/>
          </p:cNvSpPr>
          <p:nvPr>
            <p:ph idx="1"/>
          </p:nvPr>
        </p:nvSpPr>
        <p:spPr>
          <a:xfrm>
            <a:off x="457200" y="1600201"/>
            <a:ext cx="8229600" cy="1612776"/>
          </a:xfrm>
        </p:spPr>
        <p:txBody>
          <a:bodyPr>
            <a:noAutofit/>
          </a:bodyPr>
          <a:lstStyle/>
          <a:p>
            <a:pPr marL="457200" indent="-457200">
              <a:buAutoNum type="arabicPeriod"/>
            </a:pPr>
            <a:r>
              <a:rPr kumimoji="1" lang="ja-JP" altLang="en-US" sz="1800" smtClean="0"/>
              <a:t>可変長型引数がない。</a:t>
            </a:r>
            <a:r>
              <a:rPr lang="en-US" altLang="ja-JP" sz="1800" smtClean="0"/>
              <a:t/>
            </a:r>
            <a:br>
              <a:rPr lang="en-US" altLang="ja-JP" sz="1800" smtClean="0"/>
            </a:br>
            <a:r>
              <a:rPr lang="ja-JP" altLang="en-US" sz="1800" smtClean="0"/>
              <a:t>それを表現するためのコードジェネレート</a:t>
            </a:r>
            <a:r>
              <a:rPr lang="en-US" altLang="ja-JP" sz="1800" smtClean="0"/>
              <a:t>(</a:t>
            </a:r>
            <a:r>
              <a:rPr lang="ja-JP" altLang="en-US" sz="1800" smtClean="0"/>
              <a:t>マクロ</a:t>
            </a:r>
            <a:r>
              <a:rPr lang="en-US" altLang="ja-JP" sz="1800" smtClean="0"/>
              <a:t>)</a:t>
            </a:r>
            <a:r>
              <a:rPr lang="ja-JP" altLang="en-US" sz="1800" smtClean="0"/>
              <a:t>機能が言語に備わっていない。</a:t>
            </a:r>
            <a:r>
              <a:rPr lang="en-US" altLang="ja-JP" sz="1800" smtClean="0"/>
              <a:t/>
            </a:r>
            <a:br>
              <a:rPr lang="en-US" altLang="ja-JP" sz="1800" smtClean="0"/>
            </a:br>
            <a:r>
              <a:rPr lang="ja-JP" altLang="en-US" sz="1800" smtClean="0"/>
              <a:t>メタプログラミング周りのサポートが弱い。</a:t>
            </a:r>
            <a:r>
              <a:rPr kumimoji="1" lang="en-US" altLang="ja-JP" sz="1800" smtClean="0"/>
              <a:t/>
            </a:r>
            <a:br>
              <a:rPr kumimoji="1" lang="en-US" altLang="ja-JP" sz="1800" smtClean="0"/>
            </a:br>
            <a:r>
              <a:rPr lang="ja-JP" altLang="en-US" sz="1800" smtClean="0"/>
              <a:t>これを実現している言語は現状、私が知る限り</a:t>
            </a:r>
            <a:r>
              <a:rPr lang="en-US" altLang="ja-JP" sz="1800" smtClean="0"/>
              <a:t>C++</a:t>
            </a:r>
            <a:r>
              <a:rPr lang="ja-JP" altLang="en-US" sz="1800" smtClean="0"/>
              <a:t>と</a:t>
            </a:r>
            <a:r>
              <a:rPr lang="en-US" altLang="ja-JP" sz="1800" smtClean="0"/>
              <a:t>D</a:t>
            </a:r>
            <a:r>
              <a:rPr lang="ja-JP" altLang="en-US" sz="1800" smtClean="0"/>
              <a:t>しかない。</a:t>
            </a:r>
            <a:r>
              <a:rPr lang="en-US" altLang="ja-JP" sz="1800" smtClean="0"/>
              <a:t>Scala</a:t>
            </a:r>
            <a:r>
              <a:rPr lang="ja-JP" altLang="en-US" sz="1800" smtClean="0"/>
              <a:t>では可変長型引数がないため、コピペコードが標準ライブラリ内でも量産されている。</a:t>
            </a:r>
            <a:endParaRPr lang="en-US" altLang="ja-JP" sz="1800" smtClean="0"/>
          </a:p>
        </p:txBody>
      </p:sp>
      <p:pic>
        <p:nvPicPr>
          <p:cNvPr id="1026" name="Picture 2"/>
          <p:cNvPicPr>
            <a:picLocks noChangeAspect="1" noChangeArrowheads="1"/>
          </p:cNvPicPr>
          <p:nvPr/>
        </p:nvPicPr>
        <p:blipFill>
          <a:blip r:embed="rId2" cstate="print"/>
          <a:srcRect/>
          <a:stretch>
            <a:fillRect/>
          </a:stretch>
        </p:blipFill>
        <p:spPr bwMode="auto">
          <a:xfrm>
            <a:off x="1315803" y="3198440"/>
            <a:ext cx="6496557" cy="3398912"/>
          </a:xfrm>
          <a:prstGeom prst="rect">
            <a:avLst/>
          </a:prstGeom>
          <a:noFill/>
          <a:ln w="9525">
            <a:noFill/>
            <a:miter lim="800000"/>
            <a:headEnd/>
            <a:tailEnd/>
          </a:ln>
        </p:spPr>
      </p:pic>
      <p:sp>
        <p:nvSpPr>
          <p:cNvPr id="8" name="スライド番号プレースホルダ 7"/>
          <p:cNvSpPr>
            <a:spLocks noGrp="1"/>
          </p:cNvSpPr>
          <p:nvPr>
            <p:ph type="sldNum" sz="quarter" idx="12"/>
          </p:nvPr>
        </p:nvSpPr>
        <p:spPr/>
        <p:txBody>
          <a:bodyPr/>
          <a:lstStyle/>
          <a:p>
            <a:fld id="{4483962F-6F95-44AB-931D-E1142531EF4D}" type="slidenum">
              <a:rPr lang="ja-JP" altLang="en-US" smtClean="0"/>
              <a:pPr/>
              <a:t>18</a:t>
            </a:fld>
            <a:r>
              <a:rPr lang="en-US" altLang="ja-JP" smtClean="0"/>
              <a:t>/21</a:t>
            </a:r>
            <a:endParaRPr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Scala</a:t>
            </a:r>
            <a:r>
              <a:rPr kumimoji="1" lang="ja-JP" altLang="en-US" smtClean="0"/>
              <a:t>への不満／今後に向けて </a:t>
            </a:r>
            <a:r>
              <a:rPr kumimoji="1" lang="en-US" altLang="ja-JP" smtClean="0"/>
              <a:t>2/3</a:t>
            </a:r>
            <a:endParaRPr kumimoji="1" lang="ja-JP" altLang="en-US"/>
          </a:p>
        </p:txBody>
      </p:sp>
      <p:sp>
        <p:nvSpPr>
          <p:cNvPr id="3" name="コンテンツ プレースホルダ 2"/>
          <p:cNvSpPr>
            <a:spLocks noGrp="1"/>
          </p:cNvSpPr>
          <p:nvPr>
            <p:ph idx="1"/>
          </p:nvPr>
        </p:nvSpPr>
        <p:spPr>
          <a:xfrm>
            <a:off x="457200" y="1600201"/>
            <a:ext cx="8229600" cy="2543180"/>
          </a:xfrm>
        </p:spPr>
        <p:txBody>
          <a:bodyPr>
            <a:normAutofit/>
          </a:bodyPr>
          <a:lstStyle/>
          <a:p>
            <a:pPr>
              <a:buNone/>
            </a:pPr>
            <a:r>
              <a:rPr kumimoji="1" lang="en-US" altLang="ja-JP" sz="2400" smtClean="0"/>
              <a:t>2. Scala</a:t>
            </a:r>
            <a:r>
              <a:rPr kumimoji="1" lang="ja-JP" altLang="en-US" sz="2400" smtClean="0"/>
              <a:t>の</a:t>
            </a:r>
            <a:r>
              <a:rPr lang="en-US" altLang="ja-JP" sz="2400" smtClean="0"/>
              <a:t>Generics</a:t>
            </a:r>
            <a:r>
              <a:rPr lang="ja-JP" altLang="en-US" sz="2400" smtClean="0"/>
              <a:t>はそれでもテンプレートに勝てない</a:t>
            </a:r>
            <a:r>
              <a:rPr lang="en-US" altLang="ja-JP" sz="2400" smtClean="0"/>
              <a:t>(</a:t>
            </a:r>
            <a:r>
              <a:rPr lang="ja-JP" altLang="en-US" sz="2400" smtClean="0"/>
              <a:t>まだ発展途上</a:t>
            </a:r>
            <a:r>
              <a:rPr lang="en-US" altLang="ja-JP" sz="2400" smtClean="0"/>
              <a:t>)</a:t>
            </a:r>
            <a:r>
              <a:rPr lang="ja-JP" altLang="en-US" sz="2400" smtClean="0"/>
              <a:t>。</a:t>
            </a:r>
            <a:r>
              <a:rPr lang="en-US" altLang="ja-JP" sz="2400" smtClean="0"/>
              <a:t/>
            </a:r>
            <a:br>
              <a:rPr lang="en-US" altLang="ja-JP" sz="2400" smtClean="0"/>
            </a:br>
            <a:r>
              <a:rPr lang="en-US" altLang="ja-JP" sz="2400" smtClean="0"/>
              <a:t>C++</a:t>
            </a:r>
            <a:r>
              <a:rPr lang="ja-JP" altLang="en-US" sz="2400" smtClean="0"/>
              <a:t>で言うところの部分特殊化、パラメータ化継承を表現できない等、型引数に対する操作が制限されている。</a:t>
            </a:r>
            <a:r>
              <a:rPr lang="en-US" altLang="ja-JP" sz="2400" smtClean="0"/>
              <a:t/>
            </a:r>
            <a:br>
              <a:rPr lang="en-US" altLang="ja-JP" sz="2400" smtClean="0"/>
            </a:br>
            <a:r>
              <a:rPr lang="ja-JP" altLang="en-US" sz="2400" smtClean="0"/>
              <a:t>パラメータ化継承は、いまの</a:t>
            </a:r>
            <a:r>
              <a:rPr lang="en-US" altLang="ja-JP" sz="2400" smtClean="0"/>
              <a:t>Erasure</a:t>
            </a:r>
            <a:r>
              <a:rPr lang="ja-JP" altLang="en-US" sz="2400" smtClean="0"/>
              <a:t>ベースの</a:t>
            </a:r>
            <a:r>
              <a:rPr lang="en-US" altLang="ja-JP" sz="2400" smtClean="0"/>
              <a:t>Generics</a:t>
            </a:r>
            <a:r>
              <a:rPr lang="ja-JP" altLang="en-US" sz="2400" smtClean="0"/>
              <a:t>ではムリらしい</a:t>
            </a:r>
            <a:r>
              <a:rPr lang="en-US" altLang="ja-JP" sz="2400" smtClean="0"/>
              <a:t>(</a:t>
            </a:r>
            <a:r>
              <a:rPr lang="ja-JP" altLang="en-US" sz="2400" smtClean="0"/>
              <a:t>みずしまさん談</a:t>
            </a:r>
            <a:r>
              <a:rPr lang="en-US" altLang="ja-JP" sz="2400" smtClean="0"/>
              <a:t>)</a:t>
            </a:r>
            <a:endParaRPr kumimoji="1" lang="en-US" altLang="ja-JP" sz="2400" smtClean="0"/>
          </a:p>
        </p:txBody>
      </p:sp>
      <p:sp>
        <p:nvSpPr>
          <p:cNvPr id="7" name="スライド番号プレースホルダ 6"/>
          <p:cNvSpPr>
            <a:spLocks noGrp="1"/>
          </p:cNvSpPr>
          <p:nvPr>
            <p:ph type="sldNum" sz="quarter" idx="12"/>
          </p:nvPr>
        </p:nvSpPr>
        <p:spPr/>
        <p:txBody>
          <a:bodyPr/>
          <a:lstStyle/>
          <a:p>
            <a:fld id="{4483962F-6F95-44AB-931D-E1142531EF4D}" type="slidenum">
              <a:rPr lang="ja-JP" altLang="en-US" smtClean="0"/>
              <a:pPr/>
              <a:t>19</a:t>
            </a:fld>
            <a:r>
              <a:rPr lang="en-US" altLang="ja-JP" smtClean="0"/>
              <a:t>/21</a:t>
            </a:r>
            <a:endParaRPr lang="ja-JP" altLang="en-US"/>
          </a:p>
        </p:txBody>
      </p:sp>
      <p:sp>
        <p:nvSpPr>
          <p:cNvPr id="5" name="テキスト ボックス 4"/>
          <p:cNvSpPr txBox="1"/>
          <p:nvPr/>
        </p:nvSpPr>
        <p:spPr>
          <a:xfrm>
            <a:off x="3062742" y="4640057"/>
            <a:ext cx="5535490" cy="923330"/>
          </a:xfrm>
          <a:prstGeom prst="rect">
            <a:avLst/>
          </a:prstGeom>
          <a:noFill/>
        </p:spPr>
        <p:txBody>
          <a:bodyPr wrap="none" rtlCol="0">
            <a:spAutoFit/>
          </a:bodyPr>
          <a:lstStyle/>
          <a:p>
            <a:pPr algn="r"/>
            <a:r>
              <a:rPr lang="ja-JP" altLang="en-US" i="1" smtClean="0"/>
              <a:t>テンプレートは、不明瞭なコンパイラメッセージの欠陥が</a:t>
            </a:r>
            <a:endParaRPr lang="en-US" altLang="ja-JP" i="1" smtClean="0"/>
          </a:p>
          <a:p>
            <a:pPr algn="r"/>
            <a:r>
              <a:rPr lang="ja-JP" altLang="en-US" i="1" smtClean="0"/>
              <a:t>あるにも関わらず、いまだ</a:t>
            </a:r>
            <a:r>
              <a:rPr lang="en-US" altLang="ja-JP" i="1" smtClean="0"/>
              <a:t>genericity hill</a:t>
            </a:r>
            <a:r>
              <a:rPr lang="ja-JP" altLang="en-US" i="1" smtClean="0"/>
              <a:t>の</a:t>
            </a:r>
            <a:r>
              <a:rPr lang="en-US" altLang="ja-JP" i="1" smtClean="0"/>
              <a:t>king</a:t>
            </a:r>
            <a:r>
              <a:rPr lang="ja-JP" altLang="en-US" i="1" smtClean="0"/>
              <a:t>である。</a:t>
            </a:r>
            <a:endParaRPr lang="en-US" altLang="ja-JP" i="1" smtClean="0"/>
          </a:p>
          <a:p>
            <a:pPr algn="r"/>
            <a:r>
              <a:rPr kumimoji="1" lang="en-US" altLang="ja-JP" i="1" smtClean="0"/>
              <a:t>- Herb Sutter</a:t>
            </a:r>
            <a:endParaRPr kumimoji="1" lang="ja-JP" altLang="en-US"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2976" y="274638"/>
            <a:ext cx="7543824" cy="868346"/>
          </a:xfrm>
        </p:spPr>
        <p:txBody>
          <a:bodyPr/>
          <a:lstStyle/>
          <a:p>
            <a:pPr algn="l"/>
            <a:r>
              <a:rPr kumimoji="1" lang="ja-JP" altLang="en-US" smtClean="0"/>
              <a:t>自己紹介</a:t>
            </a:r>
            <a:r>
              <a:rPr lang="en-US" altLang="ja-JP" smtClean="0"/>
              <a:t>  1/2</a:t>
            </a:r>
            <a:endParaRPr kumimoji="1" lang="ja-JP" altLang="en-US"/>
          </a:p>
        </p:txBody>
      </p:sp>
      <p:sp>
        <p:nvSpPr>
          <p:cNvPr id="3" name="コンテンツ プレースホルダ 2"/>
          <p:cNvSpPr>
            <a:spLocks noGrp="1"/>
          </p:cNvSpPr>
          <p:nvPr>
            <p:ph idx="1"/>
          </p:nvPr>
        </p:nvSpPr>
        <p:spPr>
          <a:xfrm>
            <a:off x="457200" y="1357298"/>
            <a:ext cx="8229600" cy="4768865"/>
          </a:xfrm>
        </p:spPr>
        <p:txBody>
          <a:bodyPr/>
          <a:lstStyle/>
          <a:p>
            <a:r>
              <a:rPr kumimoji="1" lang="en-US" altLang="ja-JP" smtClean="0"/>
              <a:t>C++</a:t>
            </a:r>
            <a:r>
              <a:rPr kumimoji="1" lang="ja-JP" altLang="en-US" smtClean="0"/>
              <a:t>標準化委員会のひと</a:t>
            </a:r>
            <a:endParaRPr kumimoji="1" lang="en-US" altLang="ja-JP" smtClean="0"/>
          </a:p>
          <a:p>
            <a:endParaRPr kumimoji="1" lang="en-US" altLang="ja-JP" smtClean="0"/>
          </a:p>
          <a:p>
            <a:r>
              <a:rPr lang="ja-JP" altLang="en-US" smtClean="0"/>
              <a:t>言語好き</a:t>
            </a:r>
            <a:r>
              <a:rPr lang="en-US" altLang="ja-JP" smtClean="0"/>
              <a:t/>
            </a:r>
            <a:br>
              <a:rPr lang="en-US" altLang="ja-JP" smtClean="0"/>
            </a:br>
            <a:r>
              <a:rPr lang="en-US" altLang="ja-JP" smtClean="0"/>
              <a:t>(</a:t>
            </a:r>
            <a:r>
              <a:rPr lang="ja-JP" altLang="en-US" sz="2400" smtClean="0"/>
              <a:t>言語を学び、</a:t>
            </a:r>
            <a:r>
              <a:rPr lang="en-US" altLang="ja-JP" sz="2400" smtClean="0"/>
              <a:t/>
            </a:r>
            <a:br>
              <a:rPr lang="en-US" altLang="ja-JP" sz="2400" smtClean="0"/>
            </a:br>
            <a:r>
              <a:rPr lang="ja-JP" altLang="en-US" sz="2400" smtClean="0"/>
              <a:t>おもしろい機能を</a:t>
            </a:r>
            <a:r>
              <a:rPr lang="en-US" altLang="ja-JP" sz="2400" smtClean="0"/>
              <a:t>C++</a:t>
            </a:r>
            <a:r>
              <a:rPr lang="ja-JP" altLang="en-US" sz="2400" smtClean="0"/>
              <a:t>で実現する</a:t>
            </a:r>
            <a:r>
              <a:rPr lang="en-US" altLang="ja-JP" smtClean="0"/>
              <a:t>)</a:t>
            </a:r>
          </a:p>
          <a:p>
            <a:endParaRPr lang="en-US" altLang="ja-JP" smtClean="0"/>
          </a:p>
          <a:p>
            <a:r>
              <a:rPr lang="ja-JP" altLang="en-US"/>
              <a:t>魔</a:t>
            </a:r>
            <a:r>
              <a:rPr lang="ja-JP" altLang="en-US" smtClean="0"/>
              <a:t>導書作ってます</a:t>
            </a:r>
            <a:r>
              <a:rPr lang="en-US" altLang="ja-JP" smtClean="0"/>
              <a:t/>
            </a:r>
            <a:br>
              <a:rPr lang="en-US" altLang="ja-JP" smtClean="0"/>
            </a:br>
            <a:r>
              <a:rPr lang="en-US" altLang="ja-JP" smtClean="0"/>
              <a:t>(</a:t>
            </a:r>
            <a:r>
              <a:rPr lang="ja-JP" altLang="en-US" sz="2400" smtClean="0"/>
              <a:t>そろそろ</a:t>
            </a:r>
            <a:r>
              <a:rPr lang="en-US" altLang="ja-JP" sz="2400" smtClean="0"/>
              <a:t>vol.2</a:t>
            </a:r>
            <a:r>
              <a:rPr lang="ja-JP" altLang="en-US" sz="2400" smtClean="0"/>
              <a:t>はじめます</a:t>
            </a:r>
            <a:r>
              <a:rPr lang="en-US" altLang="ja-JP" smtClean="0"/>
              <a:t>)</a:t>
            </a:r>
            <a:endParaRPr kumimoji="1" lang="ja-JP" altLang="en-US"/>
          </a:p>
        </p:txBody>
      </p:sp>
      <p:pic>
        <p:nvPicPr>
          <p:cNvPr id="1026" name="Picture 2"/>
          <p:cNvPicPr>
            <a:picLocks noChangeAspect="1" noChangeArrowheads="1"/>
          </p:cNvPicPr>
          <p:nvPr/>
        </p:nvPicPr>
        <p:blipFill>
          <a:blip r:embed="rId2" cstate="print"/>
          <a:srcRect/>
          <a:stretch>
            <a:fillRect/>
          </a:stretch>
        </p:blipFill>
        <p:spPr bwMode="auto">
          <a:xfrm>
            <a:off x="5357818" y="568091"/>
            <a:ext cx="3357586" cy="4724454"/>
          </a:xfrm>
          <a:prstGeom prst="rect">
            <a:avLst/>
          </a:prstGeom>
          <a:noFill/>
          <a:ln w="9525">
            <a:noFill/>
            <a:miter lim="800000"/>
            <a:headEnd/>
            <a:tailEnd/>
          </a:ln>
          <a:effectLst/>
        </p:spPr>
      </p:pic>
      <p:sp>
        <p:nvSpPr>
          <p:cNvPr id="5" name="テキスト ボックス 4"/>
          <p:cNvSpPr txBox="1"/>
          <p:nvPr/>
        </p:nvSpPr>
        <p:spPr>
          <a:xfrm>
            <a:off x="4929190" y="5425875"/>
            <a:ext cx="4143404" cy="646331"/>
          </a:xfrm>
          <a:prstGeom prst="rect">
            <a:avLst/>
          </a:prstGeom>
          <a:noFill/>
        </p:spPr>
        <p:txBody>
          <a:bodyPr wrap="square" rtlCol="0">
            <a:spAutoFit/>
          </a:bodyPr>
          <a:lstStyle/>
          <a:p>
            <a:pPr algn="ctr"/>
            <a:r>
              <a:rPr lang="ja-JP" altLang="en-US" smtClean="0"/>
              <a:t>株式会社ロングゲート </a:t>
            </a:r>
            <a:r>
              <a:rPr lang="en-US" altLang="ja-JP" smtClean="0"/>
              <a:t>– </a:t>
            </a:r>
            <a:r>
              <a:rPr lang="ja-JP" altLang="en-US" smtClean="0"/>
              <a:t>製品案内</a:t>
            </a:r>
            <a:endParaRPr lang="en-US" altLang="ja-JP" smtClean="0"/>
          </a:p>
          <a:p>
            <a:pPr algn="ctr"/>
            <a:r>
              <a:rPr lang="en-US" altLang="ja-JP" smtClean="0"/>
              <a:t>http</a:t>
            </a:r>
            <a:r>
              <a:rPr lang="en-US" altLang="ja-JP"/>
              <a:t>://</a:t>
            </a:r>
            <a:r>
              <a:rPr lang="en-US" altLang="ja-JP" smtClean="0"/>
              <a:t>longgate.co.jp/products.html</a:t>
            </a:r>
          </a:p>
        </p:txBody>
      </p:sp>
      <p:sp>
        <p:nvSpPr>
          <p:cNvPr id="9" name="スライド番号プレースホルダ 8"/>
          <p:cNvSpPr>
            <a:spLocks noGrp="1"/>
          </p:cNvSpPr>
          <p:nvPr>
            <p:ph type="sldNum" sz="quarter" idx="12"/>
          </p:nvPr>
        </p:nvSpPr>
        <p:spPr/>
        <p:txBody>
          <a:bodyPr/>
          <a:lstStyle/>
          <a:p>
            <a:fld id="{4483962F-6F95-44AB-931D-E1142531EF4D}" type="slidenum">
              <a:rPr lang="ja-JP" altLang="en-US" smtClean="0"/>
              <a:pPr/>
              <a:t>2</a:t>
            </a:fld>
            <a:r>
              <a:rPr lang="en-US" altLang="ja-JP" smtClean="0"/>
              <a:t>/21</a:t>
            </a:r>
            <a:endParaRPr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Scala</a:t>
            </a:r>
            <a:r>
              <a:rPr kumimoji="1" lang="ja-JP" altLang="en-US" smtClean="0"/>
              <a:t>への不満／今後に向けて </a:t>
            </a:r>
            <a:r>
              <a:rPr lang="en-US" altLang="ja-JP" smtClean="0"/>
              <a:t>3</a:t>
            </a:r>
            <a:r>
              <a:rPr kumimoji="1" lang="en-US" altLang="ja-JP" smtClean="0"/>
              <a:t>/3</a:t>
            </a:r>
            <a:endParaRPr kumimoji="1" lang="ja-JP" altLang="en-US"/>
          </a:p>
        </p:txBody>
      </p:sp>
      <p:sp>
        <p:nvSpPr>
          <p:cNvPr id="3" name="コンテンツ プレースホルダ 2"/>
          <p:cNvSpPr>
            <a:spLocks noGrp="1"/>
          </p:cNvSpPr>
          <p:nvPr>
            <p:ph idx="1"/>
          </p:nvPr>
        </p:nvSpPr>
        <p:spPr/>
        <p:txBody>
          <a:bodyPr>
            <a:normAutofit lnSpcReduction="10000"/>
          </a:bodyPr>
          <a:lstStyle/>
          <a:p>
            <a:pPr>
              <a:buNone/>
            </a:pPr>
            <a:r>
              <a:rPr lang="en-US" altLang="ja-JP" sz="2400" smtClean="0"/>
              <a:t>3. </a:t>
            </a:r>
            <a:r>
              <a:rPr lang="ja-JP" altLang="en-US" sz="2400" smtClean="0"/>
              <a:t>定数式が弱い。</a:t>
            </a:r>
            <a:r>
              <a:rPr lang="en-US" altLang="ja-JP" sz="2400" smtClean="0"/>
              <a:t/>
            </a:r>
            <a:br>
              <a:rPr lang="en-US" altLang="ja-JP" sz="2400" smtClean="0"/>
            </a:br>
            <a:r>
              <a:rPr lang="ja-JP" altLang="en-US" sz="2400" smtClean="0"/>
              <a:t>静的型付け言語の特徴として、コンパイル時にできる限りのエラーをとる、というものがあるが、コンパイル時に可能な限りの計算を行えるのもまた静的型付け言語ならでは。</a:t>
            </a:r>
            <a:r>
              <a:rPr lang="en-US" altLang="ja-JP" sz="2400" smtClean="0"/>
              <a:t>Scala</a:t>
            </a:r>
            <a:r>
              <a:rPr lang="ja-JP" altLang="en-US" sz="2400" smtClean="0"/>
              <a:t>はそれを生かしきれていない。</a:t>
            </a:r>
            <a:r>
              <a:rPr lang="en-US" altLang="ja-JP" sz="2400" smtClean="0"/>
              <a:t/>
            </a:r>
            <a:br>
              <a:rPr lang="en-US" altLang="ja-JP" sz="2400" smtClean="0"/>
            </a:br>
            <a:r>
              <a:rPr lang="en-US" altLang="ja-JP" sz="2400" smtClean="0"/>
              <a:t/>
            </a:r>
            <a:br>
              <a:rPr lang="en-US" altLang="ja-JP" sz="2400" smtClean="0"/>
            </a:br>
            <a:r>
              <a:rPr lang="en-US" altLang="ja-JP" sz="2400" smtClean="0"/>
              <a:t>Java</a:t>
            </a:r>
            <a:r>
              <a:rPr lang="ja-JP" altLang="en-US" sz="2400" smtClean="0"/>
              <a:t>は携帯ゲームの開発といったパフォーマンス、サイズ制限の厳しい環境でも使われているため、</a:t>
            </a:r>
            <a:r>
              <a:rPr lang="en-US" altLang="ja-JP" sz="2400" smtClean="0"/>
              <a:t>Scala</a:t>
            </a:r>
            <a:r>
              <a:rPr lang="ja-JP" altLang="en-US" sz="2400" smtClean="0"/>
              <a:t>が定数式の強力なサポートを導入すれば</a:t>
            </a:r>
            <a:r>
              <a:rPr lang="en-US" altLang="ja-JP" sz="2400" smtClean="0"/>
              <a:t>Java</a:t>
            </a:r>
            <a:r>
              <a:rPr lang="ja-JP" altLang="en-US" sz="2400" smtClean="0"/>
              <a:t>を置き換える理由になりえる。</a:t>
            </a:r>
            <a:r>
              <a:rPr lang="en-US" altLang="ja-JP" sz="2400" smtClean="0"/>
              <a:t/>
            </a:r>
            <a:br>
              <a:rPr lang="en-US" altLang="ja-JP" sz="2400" smtClean="0"/>
            </a:br>
            <a:r>
              <a:rPr lang="en-US" altLang="ja-JP" sz="2400" smtClean="0"/>
              <a:t/>
            </a:r>
            <a:br>
              <a:rPr lang="en-US" altLang="ja-JP" sz="2400" smtClean="0"/>
            </a:br>
            <a:r>
              <a:rPr lang="ja-JP" altLang="en-US" sz="2400" smtClean="0"/>
              <a:t>コンパイル時計算は</a:t>
            </a:r>
            <a:r>
              <a:rPr lang="en-US" altLang="ja-JP" sz="2400" smtClean="0"/>
              <a:t>D</a:t>
            </a:r>
            <a:r>
              <a:rPr lang="ja-JP" altLang="en-US" sz="2400" smtClean="0"/>
              <a:t>言語が強力で、文字列操作、数値計算、関数呼び出し、</a:t>
            </a:r>
            <a:r>
              <a:rPr lang="en-US" altLang="ja-JP" sz="2400" smtClean="0"/>
              <a:t>if</a:t>
            </a:r>
            <a:r>
              <a:rPr lang="ja-JP" altLang="en-US" sz="2400" smtClean="0"/>
              <a:t>、</a:t>
            </a:r>
            <a:r>
              <a:rPr lang="en-US" altLang="ja-JP" sz="2400" smtClean="0"/>
              <a:t>foreach</a:t>
            </a:r>
            <a:r>
              <a:rPr lang="ja-JP" altLang="en-US" sz="2400" smtClean="0"/>
              <a:t>等、かなりのことをコンパイル時に解決する。コンパイルタイムデバッガまである。</a:t>
            </a:r>
            <a:endParaRPr lang="en-US" altLang="ja-JP" sz="2400" smtClean="0"/>
          </a:p>
        </p:txBody>
      </p:sp>
      <p:sp>
        <p:nvSpPr>
          <p:cNvPr id="7" name="スライド番号プレースホルダ 6"/>
          <p:cNvSpPr>
            <a:spLocks noGrp="1"/>
          </p:cNvSpPr>
          <p:nvPr>
            <p:ph type="sldNum" sz="quarter" idx="12"/>
          </p:nvPr>
        </p:nvSpPr>
        <p:spPr/>
        <p:txBody>
          <a:bodyPr/>
          <a:lstStyle/>
          <a:p>
            <a:fld id="{4483962F-6F95-44AB-931D-E1142531EF4D}" type="slidenum">
              <a:rPr lang="ja-JP" altLang="en-US" smtClean="0"/>
              <a:pPr/>
              <a:t>20</a:t>
            </a:fld>
            <a:r>
              <a:rPr lang="en-US" altLang="ja-JP" smtClean="0"/>
              <a:t>/21</a:t>
            </a:r>
            <a:endParaRPr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sp>
        <p:nvSpPr>
          <p:cNvPr id="3" name="コンテンツ プレースホルダ 2"/>
          <p:cNvSpPr>
            <a:spLocks noGrp="1"/>
          </p:cNvSpPr>
          <p:nvPr>
            <p:ph idx="1"/>
          </p:nvPr>
        </p:nvSpPr>
        <p:spPr/>
        <p:txBody>
          <a:bodyPr>
            <a:normAutofit/>
          </a:bodyPr>
          <a:lstStyle/>
          <a:p>
            <a:pPr>
              <a:buNone/>
            </a:pPr>
            <a:r>
              <a:rPr lang="ja-JP" altLang="en-US" sz="2400" smtClean="0"/>
              <a:t>これは私の個人的な見解をまとめたに過ぎません。</a:t>
            </a:r>
            <a:endParaRPr lang="en-US" altLang="ja-JP" sz="2400" smtClean="0"/>
          </a:p>
          <a:p>
            <a:pPr>
              <a:buNone/>
            </a:pPr>
            <a:r>
              <a:rPr lang="ja-JP" altLang="en-US" sz="2400" smtClean="0"/>
              <a:t>マルチパラダイムや言語の進化について考えるには</a:t>
            </a:r>
            <a:endParaRPr lang="en-US" altLang="ja-JP" sz="2400" smtClean="0"/>
          </a:p>
          <a:p>
            <a:pPr>
              <a:buNone/>
            </a:pPr>
            <a:r>
              <a:rPr lang="ja-JP" altLang="en-US" sz="2400" smtClean="0"/>
              <a:t>より多くの意見が必要です。</a:t>
            </a:r>
            <a:endParaRPr lang="en-US" altLang="ja-JP" sz="2400" smtClean="0"/>
          </a:p>
          <a:p>
            <a:pPr>
              <a:buNone/>
            </a:pPr>
            <a:endParaRPr lang="en-US" altLang="ja-JP" sz="2400" smtClean="0"/>
          </a:p>
          <a:p>
            <a:pPr>
              <a:buNone/>
            </a:pPr>
            <a:r>
              <a:rPr lang="ja-JP" altLang="en-US" sz="2400" smtClean="0"/>
              <a:t>ぜひみなさんの意見も聞かせてください。</a:t>
            </a:r>
            <a:endParaRPr lang="en-US" altLang="ja-JP" sz="2400" smtClean="0"/>
          </a:p>
        </p:txBody>
      </p:sp>
      <p:sp>
        <p:nvSpPr>
          <p:cNvPr id="7" name="スライド番号プレースホルダ 6"/>
          <p:cNvSpPr>
            <a:spLocks noGrp="1"/>
          </p:cNvSpPr>
          <p:nvPr>
            <p:ph type="sldNum" sz="quarter" idx="12"/>
          </p:nvPr>
        </p:nvSpPr>
        <p:spPr/>
        <p:txBody>
          <a:bodyPr/>
          <a:lstStyle/>
          <a:p>
            <a:fld id="{4483962F-6F95-44AB-931D-E1142531EF4D}" type="slidenum">
              <a:rPr lang="ja-JP" altLang="en-US" smtClean="0"/>
              <a:pPr/>
              <a:t>21</a:t>
            </a:fld>
            <a:r>
              <a:rPr lang="en-US" altLang="ja-JP" smtClean="0"/>
              <a:t>/21</a:t>
            </a:r>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42976" y="274638"/>
            <a:ext cx="7543824" cy="868346"/>
          </a:xfrm>
        </p:spPr>
        <p:txBody>
          <a:bodyPr/>
          <a:lstStyle/>
          <a:p>
            <a:pPr algn="l"/>
            <a:r>
              <a:rPr kumimoji="1" lang="ja-JP" altLang="en-US" smtClean="0"/>
              <a:t>自己紹介  </a:t>
            </a:r>
            <a:r>
              <a:rPr kumimoji="1" lang="en-US" altLang="ja-JP" smtClean="0"/>
              <a:t>2/2</a:t>
            </a:r>
            <a:endParaRPr kumimoji="1" lang="ja-JP" altLang="en-US"/>
          </a:p>
        </p:txBody>
      </p:sp>
      <p:sp>
        <p:nvSpPr>
          <p:cNvPr id="3" name="コンテンツ プレースホルダ 2"/>
          <p:cNvSpPr>
            <a:spLocks noGrp="1"/>
          </p:cNvSpPr>
          <p:nvPr>
            <p:ph idx="1"/>
          </p:nvPr>
        </p:nvSpPr>
        <p:spPr>
          <a:xfrm>
            <a:off x="457200" y="1357298"/>
            <a:ext cx="8229600" cy="4768865"/>
          </a:xfrm>
        </p:spPr>
        <p:txBody>
          <a:bodyPr>
            <a:normAutofit fontScale="92500"/>
          </a:bodyPr>
          <a:lstStyle/>
          <a:p>
            <a:r>
              <a:rPr kumimoji="1" lang="ja-JP" altLang="en-US" smtClean="0"/>
              <a:t>ないと生きていけないライブラリ</a:t>
            </a:r>
            <a:r>
              <a:rPr kumimoji="1" lang="en-US" altLang="ja-JP" smtClean="0"/>
              <a:t/>
            </a:r>
            <a:br>
              <a:rPr kumimoji="1" lang="en-US" altLang="ja-JP" smtClean="0"/>
            </a:br>
            <a:r>
              <a:rPr kumimoji="1" lang="ja-JP" altLang="en-US" smtClean="0"/>
              <a:t>・</a:t>
            </a:r>
            <a:r>
              <a:rPr kumimoji="1" lang="en-US" altLang="ja-JP" smtClean="0"/>
              <a:t>Boost.Fusion</a:t>
            </a:r>
            <a:r>
              <a:rPr lang="ja-JP" altLang="en-US" smtClean="0"/>
              <a:t> </a:t>
            </a:r>
            <a:r>
              <a:rPr lang="en-US" altLang="ja-JP" smtClean="0"/>
              <a:t>– </a:t>
            </a:r>
            <a:r>
              <a:rPr lang="ja-JP" altLang="en-US" sz="2400" smtClean="0"/>
              <a:t>スーパーウルトラハイパータプル</a:t>
            </a:r>
            <a:r>
              <a:rPr kumimoji="1" lang="en-US" altLang="ja-JP" smtClean="0"/>
              <a:t/>
            </a:r>
            <a:br>
              <a:rPr kumimoji="1" lang="en-US" altLang="ja-JP" smtClean="0"/>
            </a:br>
            <a:r>
              <a:rPr kumimoji="1" lang="ja-JP" altLang="en-US" smtClean="0"/>
              <a:t>・</a:t>
            </a:r>
            <a:r>
              <a:rPr kumimoji="1" lang="en-US" altLang="ja-JP" smtClean="0"/>
              <a:t>Boost.Spirit.Qi – </a:t>
            </a:r>
            <a:r>
              <a:rPr kumimoji="1" lang="en-US" altLang="ja-JP" sz="2400" smtClean="0"/>
              <a:t>Fusion</a:t>
            </a:r>
            <a:r>
              <a:rPr kumimoji="1" lang="ja-JP" altLang="en-US" sz="2400" smtClean="0"/>
              <a:t>を基礎とする構文解析器</a:t>
            </a:r>
            <a:r>
              <a:rPr kumimoji="1" lang="en-US" altLang="ja-JP" sz="2800" smtClean="0"/>
              <a:t/>
            </a:r>
            <a:br>
              <a:rPr kumimoji="1" lang="en-US" altLang="ja-JP" sz="2800" smtClean="0"/>
            </a:br>
            <a:r>
              <a:rPr kumimoji="1" lang="ja-JP" altLang="en-US" smtClean="0"/>
              <a:t>・</a:t>
            </a:r>
            <a:r>
              <a:rPr kumimoji="1" lang="en-US" altLang="ja-JP" smtClean="0"/>
              <a:t>Boost.MultiIndex – </a:t>
            </a:r>
            <a:r>
              <a:rPr kumimoji="1" lang="ja-JP" altLang="en-US" sz="2200" smtClean="0"/>
              <a:t>複数のインデックスを持てるコレクション</a:t>
            </a:r>
            <a:r>
              <a:rPr kumimoji="1" lang="en-US" altLang="ja-JP" smtClean="0"/>
              <a:t/>
            </a:r>
            <a:br>
              <a:rPr kumimoji="1" lang="en-US" altLang="ja-JP" smtClean="0"/>
            </a:br>
            <a:r>
              <a:rPr kumimoji="1" lang="en-US" altLang="ja-JP" smtClean="0"/>
              <a:t>Scala</a:t>
            </a:r>
            <a:r>
              <a:rPr kumimoji="1" lang="ja-JP" altLang="en-US" smtClean="0"/>
              <a:t>にもほしいですね！</a:t>
            </a:r>
            <a:r>
              <a:rPr kumimoji="1" lang="en-US" altLang="ja-JP" smtClean="0"/>
              <a:t/>
            </a:r>
            <a:br>
              <a:rPr kumimoji="1" lang="en-US" altLang="ja-JP" smtClean="0"/>
            </a:br>
            <a:endParaRPr kumimoji="1" lang="en-US" altLang="ja-JP" smtClean="0"/>
          </a:p>
          <a:p>
            <a:r>
              <a:rPr lang="en-US" altLang="ja-JP" smtClean="0"/>
              <a:t>P-Stade C++ Libraries</a:t>
            </a:r>
            <a:r>
              <a:rPr lang="ja-JP" altLang="en-US" smtClean="0"/>
              <a:t>の</a:t>
            </a:r>
            <a:r>
              <a:rPr lang="en-US" altLang="ja-JP" smtClean="0"/>
              <a:t>Oven Range Library</a:t>
            </a:r>
            <a:r>
              <a:rPr lang="ja-JP" altLang="en-US" smtClean="0"/>
              <a:t>のメンテもしてます。</a:t>
            </a:r>
            <a:r>
              <a:rPr lang="en-US" altLang="ja-JP" smtClean="0"/>
              <a:t/>
            </a:r>
            <a:br>
              <a:rPr lang="en-US" altLang="ja-JP" smtClean="0"/>
            </a:br>
            <a:r>
              <a:rPr lang="en-US" altLang="ja-JP" smtClean="0">
                <a:hlinkClick r:id="rId2"/>
              </a:rPr>
              <a:t>http://p-stade.sourceforge.net/</a:t>
            </a:r>
            <a:r>
              <a:rPr lang="en-US" altLang="ja-JP" smtClean="0"/>
              <a:t/>
            </a:r>
            <a:br>
              <a:rPr lang="en-US" altLang="ja-JP" smtClean="0"/>
            </a:br>
            <a:r>
              <a:rPr lang="en-US" altLang="ja-JP" smtClean="0">
                <a:hlinkClick r:id="rId3"/>
              </a:rPr>
              <a:t>http://sourceforge.net/projects/p-stade/</a:t>
            </a:r>
            <a:endParaRPr lang="en-US" altLang="ja-JP" smtClean="0"/>
          </a:p>
        </p:txBody>
      </p:sp>
      <p:sp>
        <p:nvSpPr>
          <p:cNvPr id="6" name="スライド番号プレースホルダ 5"/>
          <p:cNvSpPr>
            <a:spLocks noGrp="1"/>
          </p:cNvSpPr>
          <p:nvPr>
            <p:ph type="sldNum" sz="quarter" idx="12"/>
          </p:nvPr>
        </p:nvSpPr>
        <p:spPr/>
        <p:txBody>
          <a:bodyPr/>
          <a:lstStyle/>
          <a:p>
            <a:fld id="{4483962F-6F95-44AB-931D-E1142531EF4D}" type="slidenum">
              <a:rPr lang="ja-JP" altLang="en-US" smtClean="0"/>
              <a:pPr/>
              <a:t>3</a:t>
            </a:fld>
            <a:r>
              <a:rPr lang="en-US" altLang="ja-JP" smtClean="0"/>
              <a:t>/21</a:t>
            </a:r>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t>やりたかった内容</a:t>
            </a:r>
            <a:endParaRPr kumimoji="1" lang="ja-JP" altLang="en-US"/>
          </a:p>
        </p:txBody>
      </p:sp>
      <p:sp>
        <p:nvSpPr>
          <p:cNvPr id="3" name="コンテンツ プレースホルダ 2"/>
          <p:cNvSpPr>
            <a:spLocks noGrp="1"/>
          </p:cNvSpPr>
          <p:nvPr>
            <p:ph idx="1"/>
          </p:nvPr>
        </p:nvSpPr>
        <p:spPr>
          <a:xfrm>
            <a:off x="457200" y="1643050"/>
            <a:ext cx="8229600" cy="1857388"/>
          </a:xfrm>
        </p:spPr>
        <p:txBody>
          <a:bodyPr/>
          <a:lstStyle/>
          <a:p>
            <a:r>
              <a:rPr kumimoji="1" lang="ja-JP" altLang="en-US" smtClean="0"/>
              <a:t>言語の設計思想</a:t>
            </a:r>
            <a:endParaRPr kumimoji="1" lang="en-US" altLang="ja-JP" smtClean="0"/>
          </a:p>
          <a:p>
            <a:r>
              <a:rPr kumimoji="1" lang="ja-JP" altLang="en-US" smtClean="0"/>
              <a:t>どの言語からどの機能を取り入れてきたのか</a:t>
            </a:r>
            <a:endParaRPr kumimoji="1" lang="en-US" altLang="ja-JP" smtClean="0"/>
          </a:p>
          <a:p>
            <a:r>
              <a:rPr kumimoji="1" lang="ja-JP" altLang="en-US" smtClean="0"/>
              <a:t>言語拡張の際の互換性のポリシー</a:t>
            </a:r>
            <a:endParaRPr kumimoji="1" lang="ja-JP" altLang="en-US"/>
          </a:p>
        </p:txBody>
      </p:sp>
      <p:sp>
        <p:nvSpPr>
          <p:cNvPr id="7" name="スライド番号プレースホルダ 6"/>
          <p:cNvSpPr>
            <a:spLocks noGrp="1"/>
          </p:cNvSpPr>
          <p:nvPr>
            <p:ph type="sldNum" sz="quarter" idx="12"/>
          </p:nvPr>
        </p:nvSpPr>
        <p:spPr/>
        <p:txBody>
          <a:bodyPr/>
          <a:lstStyle/>
          <a:p>
            <a:fld id="{4483962F-6F95-44AB-931D-E1142531EF4D}" type="slidenum">
              <a:rPr lang="ja-JP" altLang="en-US" smtClean="0"/>
              <a:pPr/>
              <a:t>4</a:t>
            </a:fld>
            <a:r>
              <a:rPr lang="en-US" altLang="ja-JP" smtClean="0"/>
              <a:t>/21</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t>やりたかった内容</a:t>
            </a:r>
            <a:endParaRPr kumimoji="1" lang="ja-JP" altLang="en-US"/>
          </a:p>
        </p:txBody>
      </p:sp>
      <p:sp>
        <p:nvSpPr>
          <p:cNvPr id="3" name="コンテンツ プレースホルダ 2"/>
          <p:cNvSpPr>
            <a:spLocks noGrp="1"/>
          </p:cNvSpPr>
          <p:nvPr>
            <p:ph idx="1"/>
          </p:nvPr>
        </p:nvSpPr>
        <p:spPr>
          <a:xfrm>
            <a:off x="457200" y="1643050"/>
            <a:ext cx="8229600" cy="1857388"/>
          </a:xfrm>
        </p:spPr>
        <p:txBody>
          <a:bodyPr/>
          <a:lstStyle/>
          <a:p>
            <a:r>
              <a:rPr kumimoji="1" lang="ja-JP" altLang="en-US" smtClean="0"/>
              <a:t>言語の設計思想</a:t>
            </a:r>
            <a:endParaRPr kumimoji="1" lang="en-US" altLang="ja-JP" smtClean="0"/>
          </a:p>
          <a:p>
            <a:r>
              <a:rPr kumimoji="1" lang="ja-JP" altLang="en-US" smtClean="0"/>
              <a:t>どの言語からどの機能を取り入れてきたのか</a:t>
            </a:r>
            <a:endParaRPr kumimoji="1" lang="en-US" altLang="ja-JP" smtClean="0"/>
          </a:p>
          <a:p>
            <a:r>
              <a:rPr kumimoji="1" lang="ja-JP" altLang="en-US" smtClean="0"/>
              <a:t>言語拡張の際の互換性のポリシー</a:t>
            </a:r>
            <a:endParaRPr kumimoji="1" lang="ja-JP" altLang="en-US"/>
          </a:p>
        </p:txBody>
      </p:sp>
      <p:sp>
        <p:nvSpPr>
          <p:cNvPr id="4" name="テキスト ボックス 3"/>
          <p:cNvSpPr txBox="1"/>
          <p:nvPr/>
        </p:nvSpPr>
        <p:spPr>
          <a:xfrm>
            <a:off x="928662" y="3571876"/>
            <a:ext cx="8126071" cy="830997"/>
          </a:xfrm>
          <a:prstGeom prst="rect">
            <a:avLst/>
          </a:prstGeom>
          <a:noFill/>
        </p:spPr>
        <p:txBody>
          <a:bodyPr wrap="none" rtlCol="0">
            <a:spAutoFit/>
          </a:bodyPr>
          <a:lstStyle/>
          <a:p>
            <a:r>
              <a:rPr kumimoji="1" lang="ja-JP" altLang="en-US" sz="2400" dirty="0" smtClean="0">
                <a:solidFill>
                  <a:srgbClr val="C00000"/>
                </a:solidFill>
              </a:rPr>
              <a:t>→ </a:t>
            </a:r>
            <a:r>
              <a:rPr kumimoji="1" lang="en-US" altLang="ja-JP" sz="2400" dirty="0" err="1" smtClean="0">
                <a:solidFill>
                  <a:srgbClr val="C00000"/>
                </a:solidFill>
              </a:rPr>
              <a:t>Odersky</a:t>
            </a:r>
            <a:r>
              <a:rPr kumimoji="1" lang="ja-JP" altLang="en-US" sz="2400" dirty="0" err="1" smtClean="0">
                <a:solidFill>
                  <a:srgbClr val="C00000"/>
                </a:solidFill>
              </a:rPr>
              <a:t>さんが</a:t>
            </a:r>
            <a:r>
              <a:rPr kumimoji="1" lang="ja-JP" altLang="en-US" sz="2400" dirty="0" smtClean="0">
                <a:solidFill>
                  <a:srgbClr val="C00000"/>
                </a:solidFill>
              </a:rPr>
              <a:t>このへんについてほとんど何も書いてない。</a:t>
            </a:r>
            <a:endParaRPr kumimoji="1" lang="en-US" altLang="ja-JP" sz="2400" dirty="0" smtClean="0">
              <a:solidFill>
                <a:srgbClr val="C00000"/>
              </a:solidFill>
            </a:endParaRPr>
          </a:p>
          <a:p>
            <a:r>
              <a:rPr lang="en-US" altLang="ja-JP" sz="2400" dirty="0">
                <a:solidFill>
                  <a:srgbClr val="C00000"/>
                </a:solidFill>
              </a:rPr>
              <a:t> </a:t>
            </a:r>
            <a:r>
              <a:rPr lang="en-US" altLang="ja-JP" sz="2400" dirty="0" smtClean="0">
                <a:solidFill>
                  <a:srgbClr val="C00000"/>
                </a:solidFill>
              </a:rPr>
              <a:t>     </a:t>
            </a:r>
            <a:r>
              <a:rPr lang="ja-JP" altLang="en-US" sz="2400" dirty="0" smtClean="0">
                <a:solidFill>
                  <a:srgbClr val="C00000"/>
                </a:solidFill>
              </a:rPr>
              <a:t>「</a:t>
            </a:r>
            <a:r>
              <a:rPr lang="en-US" altLang="ja-JP" sz="2400" dirty="0" smtClean="0">
                <a:solidFill>
                  <a:srgbClr val="C00000"/>
                </a:solidFill>
              </a:rPr>
              <a:t>Java</a:t>
            </a:r>
            <a:r>
              <a:rPr lang="ja-JP" altLang="en-US" sz="2400" dirty="0" smtClean="0">
                <a:solidFill>
                  <a:srgbClr val="C00000"/>
                </a:solidFill>
              </a:rPr>
              <a:t>や</a:t>
            </a:r>
            <a:r>
              <a:rPr lang="en-US" altLang="ja-JP" sz="2400" dirty="0" smtClean="0">
                <a:solidFill>
                  <a:srgbClr val="C00000"/>
                </a:solidFill>
              </a:rPr>
              <a:t>C#</a:t>
            </a:r>
            <a:r>
              <a:rPr lang="ja-JP" altLang="en-US" sz="2400" dirty="0" smtClean="0">
                <a:solidFill>
                  <a:srgbClr val="C00000"/>
                </a:solidFill>
              </a:rPr>
              <a:t>と対話しやすいようにした」くらい。</a:t>
            </a:r>
            <a:endParaRPr kumimoji="1" lang="ja-JP" altLang="en-US" sz="2400" dirty="0">
              <a:solidFill>
                <a:srgbClr val="C00000"/>
              </a:solidFill>
            </a:endParaRPr>
          </a:p>
        </p:txBody>
      </p:sp>
      <p:sp>
        <p:nvSpPr>
          <p:cNvPr id="5" name="テキスト ボックス 4"/>
          <p:cNvSpPr txBox="1"/>
          <p:nvPr/>
        </p:nvSpPr>
        <p:spPr>
          <a:xfrm>
            <a:off x="1357290" y="4429132"/>
            <a:ext cx="6300123" cy="400110"/>
          </a:xfrm>
          <a:prstGeom prst="rect">
            <a:avLst/>
          </a:prstGeom>
          <a:noFill/>
        </p:spPr>
        <p:txBody>
          <a:bodyPr wrap="none" rtlCol="0">
            <a:spAutoFit/>
          </a:bodyPr>
          <a:lstStyle/>
          <a:p>
            <a:r>
              <a:rPr kumimoji="1" lang="ja-JP" altLang="en-US" sz="2000" smtClean="0"/>
              <a:t>推測で書けるけどあまりおもしろくないのでやめました。</a:t>
            </a:r>
            <a:endParaRPr kumimoji="1" lang="ja-JP" altLang="en-US" sz="2000"/>
          </a:p>
        </p:txBody>
      </p:sp>
      <p:sp>
        <p:nvSpPr>
          <p:cNvPr id="9" name="スライド番号プレースホルダ 8"/>
          <p:cNvSpPr>
            <a:spLocks noGrp="1"/>
          </p:cNvSpPr>
          <p:nvPr>
            <p:ph type="sldNum" sz="quarter" idx="12"/>
          </p:nvPr>
        </p:nvSpPr>
        <p:spPr/>
        <p:txBody>
          <a:bodyPr/>
          <a:lstStyle/>
          <a:p>
            <a:fld id="{4483962F-6F95-44AB-931D-E1142531EF4D}" type="slidenum">
              <a:rPr lang="ja-JP" altLang="en-US" smtClean="0"/>
              <a:pPr/>
              <a:t>5</a:t>
            </a:fld>
            <a:r>
              <a:rPr lang="en-US" altLang="ja-JP" smtClean="0"/>
              <a:t>/21</a:t>
            </a:r>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t>今日やる内容</a:t>
            </a:r>
            <a:endParaRPr kumimoji="1" lang="ja-JP" altLang="en-US"/>
          </a:p>
        </p:txBody>
      </p:sp>
      <p:sp>
        <p:nvSpPr>
          <p:cNvPr id="3" name="コンテンツ プレースホルダ 2"/>
          <p:cNvSpPr>
            <a:spLocks noGrp="1"/>
          </p:cNvSpPr>
          <p:nvPr>
            <p:ph idx="1"/>
          </p:nvPr>
        </p:nvSpPr>
        <p:spPr/>
        <p:txBody>
          <a:bodyPr/>
          <a:lstStyle/>
          <a:p>
            <a:r>
              <a:rPr kumimoji="1" lang="en-US" altLang="ja-JP" smtClean="0"/>
              <a:t>Scala</a:t>
            </a:r>
            <a:r>
              <a:rPr kumimoji="1" lang="ja-JP" altLang="en-US" smtClean="0"/>
              <a:t>の設計と特徴的な機能</a:t>
            </a:r>
            <a:endParaRPr kumimoji="1" lang="en-US" altLang="ja-JP" smtClean="0"/>
          </a:p>
          <a:p>
            <a:r>
              <a:rPr lang="ja-JP" altLang="en-US"/>
              <a:t>それに</a:t>
            </a:r>
            <a:r>
              <a:rPr lang="ja-JP" altLang="en-US" smtClean="0"/>
              <a:t>よって今後の言語にどのような影響を与えるか</a:t>
            </a:r>
            <a:endParaRPr kumimoji="1" lang="en-US" altLang="ja-JP" smtClean="0"/>
          </a:p>
        </p:txBody>
      </p:sp>
      <p:sp>
        <p:nvSpPr>
          <p:cNvPr id="7" name="スライド番号プレースホルダ 6"/>
          <p:cNvSpPr>
            <a:spLocks noGrp="1"/>
          </p:cNvSpPr>
          <p:nvPr>
            <p:ph type="sldNum" sz="quarter" idx="12"/>
          </p:nvPr>
        </p:nvSpPr>
        <p:spPr/>
        <p:txBody>
          <a:bodyPr/>
          <a:lstStyle/>
          <a:p>
            <a:fld id="{4483962F-6F95-44AB-931D-E1142531EF4D}" type="slidenum">
              <a:rPr lang="ja-JP" altLang="en-US" smtClean="0"/>
              <a:pPr/>
              <a:t>6</a:t>
            </a:fld>
            <a:r>
              <a:rPr lang="en-US" altLang="ja-JP" smtClean="0"/>
              <a:t>/21</a:t>
            </a:r>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smtClean="0"/>
              <a:t>Scala</a:t>
            </a:r>
            <a:r>
              <a:rPr kumimoji="1" lang="ja-JP" altLang="en-US" smtClean="0"/>
              <a:t>とはどんな言語か</a:t>
            </a:r>
            <a:endParaRPr kumimoji="1" lang="ja-JP" altLang="en-US"/>
          </a:p>
        </p:txBody>
      </p:sp>
      <p:sp>
        <p:nvSpPr>
          <p:cNvPr id="3" name="コンテンツ プレースホルダ 2"/>
          <p:cNvSpPr>
            <a:spLocks noGrp="1"/>
          </p:cNvSpPr>
          <p:nvPr>
            <p:ph idx="1"/>
          </p:nvPr>
        </p:nvSpPr>
        <p:spPr/>
        <p:txBody>
          <a:bodyPr>
            <a:normAutofit/>
          </a:bodyPr>
          <a:lstStyle/>
          <a:p>
            <a:r>
              <a:rPr lang="ja-JP" altLang="en-US" sz="2800" smtClean="0"/>
              <a:t>オブジェクト指向と関数型のハイブリット言語</a:t>
            </a:r>
            <a:r>
              <a:rPr lang="en-US" altLang="ja-JP" sz="2800" smtClean="0"/>
              <a:t/>
            </a:r>
            <a:br>
              <a:rPr lang="en-US" altLang="ja-JP" sz="2800" smtClean="0"/>
            </a:br>
            <a:r>
              <a:rPr lang="ja-JP" altLang="en-US" sz="2800" smtClean="0"/>
              <a:t>→ マルチパラダイム言語</a:t>
            </a:r>
            <a:r>
              <a:rPr lang="en-US" altLang="ja-JP" sz="2800" smtClean="0"/>
              <a:t/>
            </a:r>
            <a:br>
              <a:rPr lang="en-US" altLang="ja-JP" sz="2800" smtClean="0"/>
            </a:br>
            <a:endParaRPr lang="en-US" altLang="ja-JP" sz="2800" smtClean="0"/>
          </a:p>
          <a:p>
            <a:r>
              <a:rPr kumimoji="1" lang="en-US" altLang="ja-JP" sz="2800" smtClean="0"/>
              <a:t>Java VM</a:t>
            </a:r>
            <a:r>
              <a:rPr kumimoji="1" lang="ja-JP" altLang="en-US" sz="2800" smtClean="0"/>
              <a:t>上に実装されていて、</a:t>
            </a:r>
            <a:r>
              <a:rPr kumimoji="1" lang="en-US" altLang="ja-JP" sz="2800" smtClean="0"/>
              <a:t>Java</a:t>
            </a:r>
            <a:r>
              <a:rPr kumimoji="1" lang="ja-JP" altLang="en-US" sz="2800" smtClean="0"/>
              <a:t>のライブラリをそのまま使える</a:t>
            </a:r>
            <a:r>
              <a:rPr kumimoji="1" lang="en-US" altLang="ja-JP" sz="2800" smtClean="0"/>
              <a:t/>
            </a:r>
            <a:br>
              <a:rPr kumimoji="1" lang="en-US" altLang="ja-JP" sz="2800" smtClean="0"/>
            </a:br>
            <a:endParaRPr kumimoji="1" lang="en-US" altLang="ja-JP" sz="2800" smtClean="0"/>
          </a:p>
          <a:p>
            <a:r>
              <a:rPr lang="en-US" altLang="ja-JP" sz="2800" smtClean="0"/>
              <a:t>.NET</a:t>
            </a:r>
            <a:r>
              <a:rPr lang="ja-JP" altLang="en-US" sz="2800" smtClean="0"/>
              <a:t>版は</a:t>
            </a:r>
            <a:r>
              <a:rPr lang="en-US" altLang="ja-JP" sz="2800" smtClean="0"/>
              <a:t>(</a:t>
            </a:r>
            <a:r>
              <a:rPr lang="ja-JP" altLang="en-US" sz="2800" smtClean="0"/>
              <a:t>おそらく人手不足で</a:t>
            </a:r>
            <a:r>
              <a:rPr lang="en-US" altLang="ja-JP" sz="2800" smtClean="0"/>
              <a:t>)</a:t>
            </a:r>
            <a:r>
              <a:rPr lang="ja-JP" altLang="en-US" sz="2800" smtClean="0"/>
              <a:t>開発が停滞中</a:t>
            </a:r>
            <a:endParaRPr kumimoji="1" lang="en-US" altLang="ja-JP" sz="2800" smtClean="0"/>
          </a:p>
        </p:txBody>
      </p:sp>
      <p:sp>
        <p:nvSpPr>
          <p:cNvPr id="7" name="スライド番号プレースホルダ 6"/>
          <p:cNvSpPr>
            <a:spLocks noGrp="1"/>
          </p:cNvSpPr>
          <p:nvPr>
            <p:ph type="sldNum" sz="quarter" idx="12"/>
          </p:nvPr>
        </p:nvSpPr>
        <p:spPr/>
        <p:txBody>
          <a:bodyPr/>
          <a:lstStyle/>
          <a:p>
            <a:fld id="{4483962F-6F95-44AB-931D-E1142531EF4D}" type="slidenum">
              <a:rPr lang="ja-JP" altLang="en-US" smtClean="0"/>
              <a:pPr/>
              <a:t>7</a:t>
            </a:fld>
            <a:r>
              <a:rPr lang="en-US" altLang="ja-JP" smtClean="0"/>
              <a:t>/21</a:t>
            </a:r>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214290"/>
            <a:ext cx="7472386" cy="1143000"/>
          </a:xfrm>
        </p:spPr>
        <p:txBody>
          <a:bodyPr>
            <a:noAutofit/>
          </a:bodyPr>
          <a:lstStyle/>
          <a:p>
            <a:r>
              <a:rPr kumimoji="1" lang="en-US" altLang="ja-JP" sz="3600" smtClean="0"/>
              <a:t>Scala</a:t>
            </a:r>
            <a:r>
              <a:rPr kumimoji="1" lang="ja-JP" altLang="en-US" sz="3600" smtClean="0"/>
              <a:t>は</a:t>
            </a:r>
            <a:r>
              <a:rPr kumimoji="1" lang="en-US" altLang="ja-JP" sz="3600" smtClean="0"/>
              <a:t/>
            </a:r>
            <a:br>
              <a:rPr kumimoji="1" lang="en-US" altLang="ja-JP" sz="3600" smtClean="0"/>
            </a:br>
            <a:r>
              <a:rPr kumimoji="1" lang="ja-JP" altLang="en-US" sz="3600" smtClean="0"/>
              <a:t>言語の進化を促進させる</a:t>
            </a:r>
            <a:r>
              <a:rPr lang="ja-JP" altLang="en-US" sz="3600"/>
              <a:t>ため</a:t>
            </a:r>
            <a:r>
              <a:rPr lang="ja-JP" altLang="en-US" sz="3600" smtClean="0"/>
              <a:t>の言語</a:t>
            </a:r>
            <a:endParaRPr kumimoji="1" lang="ja-JP" altLang="en-US" sz="3600"/>
          </a:p>
        </p:txBody>
      </p:sp>
      <p:sp>
        <p:nvSpPr>
          <p:cNvPr id="3" name="コンテンツ プレースホルダ 2"/>
          <p:cNvSpPr>
            <a:spLocks noGrp="1"/>
          </p:cNvSpPr>
          <p:nvPr>
            <p:ph idx="1"/>
          </p:nvPr>
        </p:nvSpPr>
        <p:spPr>
          <a:xfrm>
            <a:off x="457200" y="1928802"/>
            <a:ext cx="8229600" cy="4197361"/>
          </a:xfrm>
        </p:spPr>
        <p:txBody>
          <a:bodyPr>
            <a:normAutofit/>
          </a:bodyPr>
          <a:lstStyle/>
          <a:p>
            <a:r>
              <a:rPr kumimoji="1" lang="ja-JP" altLang="en-US" sz="2400" smtClean="0"/>
              <a:t>私にとって、</a:t>
            </a:r>
            <a:r>
              <a:rPr kumimoji="1" lang="en-US" altLang="ja-JP" sz="2400" smtClean="0"/>
              <a:t>Scala</a:t>
            </a:r>
            <a:r>
              <a:rPr kumimoji="1" lang="ja-JP" altLang="en-US" sz="2400" smtClean="0"/>
              <a:t>自体は理想的な言語ではない</a:t>
            </a:r>
            <a:endParaRPr kumimoji="1" lang="en-US" altLang="ja-JP" sz="2400" smtClean="0"/>
          </a:p>
          <a:p>
            <a:endParaRPr lang="en-US" altLang="ja-JP" sz="2400"/>
          </a:p>
          <a:p>
            <a:r>
              <a:rPr kumimoji="1" lang="en-US" altLang="ja-JP" sz="2400" smtClean="0"/>
              <a:t>Scala</a:t>
            </a:r>
            <a:r>
              <a:rPr kumimoji="1" lang="ja-JP" altLang="en-US" sz="2400" smtClean="0"/>
              <a:t>は、理想の言語を生み出すため、</a:t>
            </a:r>
            <a:r>
              <a:rPr kumimoji="1" lang="en-US" altLang="ja-JP" sz="2400" smtClean="0"/>
              <a:t/>
            </a:r>
            <a:br>
              <a:rPr kumimoji="1" lang="en-US" altLang="ja-JP" sz="2400" smtClean="0"/>
            </a:br>
            <a:r>
              <a:rPr kumimoji="1" lang="ja-JP" altLang="en-US" sz="2400" smtClean="0"/>
              <a:t>オブジェクト指向から関数型へのパラダイムシフトを促し、</a:t>
            </a:r>
            <a:r>
              <a:rPr kumimoji="1" lang="en-US" altLang="ja-JP" sz="2400" smtClean="0"/>
              <a:t/>
            </a:r>
            <a:br>
              <a:rPr kumimoji="1" lang="en-US" altLang="ja-JP" sz="2400" smtClean="0"/>
            </a:br>
            <a:r>
              <a:rPr kumimoji="1" lang="ja-JP" altLang="en-US" sz="2400" smtClean="0"/>
              <a:t>マルチパラダイム </a:t>
            </a:r>
            <a:r>
              <a:rPr kumimoji="1" lang="en-US" altLang="ja-JP" sz="2400" smtClean="0"/>
              <a:t>+ DSL</a:t>
            </a:r>
            <a:r>
              <a:rPr kumimoji="1" lang="ja-JP" altLang="en-US" sz="2400" smtClean="0"/>
              <a:t>という今後のプログラミング言語の</a:t>
            </a:r>
            <a:r>
              <a:rPr kumimoji="1" lang="en-US" altLang="ja-JP" sz="2400" smtClean="0"/>
              <a:t/>
            </a:r>
            <a:br>
              <a:rPr kumimoji="1" lang="en-US" altLang="ja-JP" sz="2400" smtClean="0"/>
            </a:br>
            <a:r>
              <a:rPr kumimoji="1" lang="ja-JP" altLang="en-US" sz="2400" smtClean="0"/>
              <a:t>在り方、方向性を広めるための言語だと考えている</a:t>
            </a:r>
            <a:endParaRPr kumimoji="1" lang="ja-JP" altLang="en-US" sz="2400"/>
          </a:p>
        </p:txBody>
      </p:sp>
      <p:sp>
        <p:nvSpPr>
          <p:cNvPr id="7" name="スライド番号プレースホルダ 6"/>
          <p:cNvSpPr>
            <a:spLocks noGrp="1"/>
          </p:cNvSpPr>
          <p:nvPr>
            <p:ph type="sldNum" sz="quarter" idx="12"/>
          </p:nvPr>
        </p:nvSpPr>
        <p:spPr/>
        <p:txBody>
          <a:bodyPr/>
          <a:lstStyle/>
          <a:p>
            <a:fld id="{4483962F-6F95-44AB-931D-E1142531EF4D}" type="slidenum">
              <a:rPr lang="ja-JP" altLang="en-US" smtClean="0"/>
              <a:pPr/>
              <a:t>8</a:t>
            </a:fld>
            <a:r>
              <a:rPr lang="en-US" altLang="ja-JP" smtClean="0"/>
              <a:t>/21</a:t>
            </a:r>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14414" y="214290"/>
            <a:ext cx="7472386" cy="1143000"/>
          </a:xfrm>
        </p:spPr>
        <p:txBody>
          <a:bodyPr>
            <a:noAutofit/>
          </a:bodyPr>
          <a:lstStyle/>
          <a:p>
            <a:r>
              <a:rPr kumimoji="1" lang="ja-JP" altLang="en-US" sz="3600" smtClean="0"/>
              <a:t>マルチパラダイムの重要性  </a:t>
            </a:r>
            <a:r>
              <a:rPr kumimoji="1" lang="en-US" altLang="ja-JP" sz="3600" smtClean="0"/>
              <a:t>1/3</a:t>
            </a:r>
            <a:endParaRPr kumimoji="1" lang="ja-JP" altLang="en-US" sz="3600"/>
          </a:p>
        </p:txBody>
      </p:sp>
      <p:sp>
        <p:nvSpPr>
          <p:cNvPr id="3" name="コンテンツ プレースホルダ 2"/>
          <p:cNvSpPr>
            <a:spLocks noGrp="1"/>
          </p:cNvSpPr>
          <p:nvPr>
            <p:ph idx="1"/>
          </p:nvPr>
        </p:nvSpPr>
        <p:spPr>
          <a:xfrm>
            <a:off x="457200" y="1928802"/>
            <a:ext cx="8229600" cy="4197361"/>
          </a:xfrm>
        </p:spPr>
        <p:txBody>
          <a:bodyPr>
            <a:normAutofit/>
          </a:bodyPr>
          <a:lstStyle/>
          <a:p>
            <a:r>
              <a:rPr kumimoji="1" lang="en-US" altLang="ja-JP" sz="2400" smtClean="0"/>
              <a:t>Java</a:t>
            </a:r>
            <a:r>
              <a:rPr kumimoji="1" lang="ja-JP" altLang="en-US" sz="2400" smtClean="0"/>
              <a:t>は、</a:t>
            </a:r>
            <a:r>
              <a:rPr kumimoji="1" lang="en-US" altLang="ja-JP" sz="2400" smtClean="0"/>
              <a:t>1.5</a:t>
            </a:r>
            <a:r>
              <a:rPr kumimoji="1" lang="ja-JP" altLang="en-US" sz="2400" smtClean="0"/>
              <a:t>で</a:t>
            </a:r>
            <a:r>
              <a:rPr kumimoji="1" lang="en-US" altLang="ja-JP" sz="2400" smtClean="0"/>
              <a:t>Generics</a:t>
            </a:r>
            <a:r>
              <a:rPr kumimoji="1" lang="ja-JP" altLang="en-US" sz="2400" smtClean="0"/>
              <a:t>が入る前までは</a:t>
            </a:r>
            <a:r>
              <a:rPr kumimoji="1" lang="en-US" altLang="ja-JP" sz="2400" smtClean="0"/>
              <a:t/>
            </a:r>
            <a:br>
              <a:rPr kumimoji="1" lang="en-US" altLang="ja-JP" sz="2400" smtClean="0"/>
            </a:br>
            <a:r>
              <a:rPr kumimoji="1" lang="ja-JP" altLang="en-US" sz="2400" smtClean="0"/>
              <a:t>純粋なオブジェクト指向言語だった。</a:t>
            </a:r>
            <a:r>
              <a:rPr kumimoji="1" lang="en-US" altLang="ja-JP" sz="2400" smtClean="0"/>
              <a:t/>
            </a:r>
            <a:br>
              <a:rPr kumimoji="1" lang="en-US" altLang="ja-JP" sz="2400" smtClean="0"/>
            </a:br>
            <a:r>
              <a:rPr kumimoji="1" lang="ja-JP" altLang="en-US" sz="2400" smtClean="0"/>
              <a:t>これは、プログラミング初心者</a:t>
            </a:r>
            <a:r>
              <a:rPr lang="ja-JP" altLang="en-US" sz="2400" smtClean="0"/>
              <a:t>に</a:t>
            </a:r>
            <a:r>
              <a:rPr kumimoji="1" lang="en-US" altLang="ja-JP" sz="2400" smtClean="0"/>
              <a:t>(</a:t>
            </a:r>
            <a:r>
              <a:rPr lang="ja-JP" altLang="en-US" sz="2400" smtClean="0"/>
              <a:t>もしくはどんなバカにでも</a:t>
            </a:r>
            <a:r>
              <a:rPr lang="en-US" altLang="ja-JP" sz="2400" smtClean="0"/>
              <a:t>)</a:t>
            </a:r>
            <a:r>
              <a:rPr lang="ja-JP" altLang="en-US" sz="2400" smtClean="0"/>
              <a:t> </a:t>
            </a:r>
            <a:r>
              <a:rPr lang="en-US" altLang="ja-JP" sz="2400" smtClean="0"/>
              <a:t/>
            </a:r>
            <a:br>
              <a:rPr lang="en-US" altLang="ja-JP" sz="2400" smtClean="0"/>
            </a:br>
            <a:r>
              <a:rPr lang="ja-JP" altLang="en-US" sz="2400" smtClean="0"/>
              <a:t>オブジェクト</a:t>
            </a:r>
            <a:r>
              <a:rPr kumimoji="1" lang="ja-JP" altLang="en-US" sz="2400" smtClean="0"/>
              <a:t>指向プログラミングを強制させるのに役立った。</a:t>
            </a:r>
            <a:endParaRPr kumimoji="1" lang="en-US" altLang="ja-JP" sz="2400" smtClean="0"/>
          </a:p>
          <a:p>
            <a:endParaRPr lang="en-US" altLang="ja-JP" sz="2400" smtClean="0"/>
          </a:p>
          <a:p>
            <a:r>
              <a:rPr kumimoji="1" lang="en-US" altLang="ja-JP" sz="2400" smtClean="0"/>
              <a:t>Haskell</a:t>
            </a:r>
            <a:r>
              <a:rPr kumimoji="1" lang="ja-JP" altLang="en-US" sz="2400" smtClean="0"/>
              <a:t>も純粋な関数型言語という意味では</a:t>
            </a:r>
            <a:r>
              <a:rPr kumimoji="1" lang="en-US" altLang="ja-JP" sz="2400" smtClean="0"/>
              <a:t>Java</a:t>
            </a:r>
            <a:r>
              <a:rPr kumimoji="1" lang="ja-JP" altLang="en-US" sz="2400" smtClean="0"/>
              <a:t>と同じ。</a:t>
            </a:r>
            <a:r>
              <a:rPr kumimoji="1" lang="en-US" altLang="ja-JP" sz="2400" smtClean="0"/>
              <a:t/>
            </a:r>
            <a:br>
              <a:rPr kumimoji="1" lang="en-US" altLang="ja-JP" sz="2400" smtClean="0"/>
            </a:br>
            <a:r>
              <a:rPr lang="ja-JP" altLang="en-US" sz="2400" smtClean="0"/>
              <a:t>その言語らしい</a:t>
            </a:r>
            <a:r>
              <a:rPr kumimoji="1" lang="ja-JP" altLang="en-US" sz="2400" smtClean="0"/>
              <a:t>プログラミングを強制させることができた。</a:t>
            </a:r>
            <a:endParaRPr kumimoji="1" lang="en-US" altLang="ja-JP" sz="2400" smtClean="0"/>
          </a:p>
          <a:p>
            <a:endParaRPr lang="en-US" altLang="ja-JP" sz="2400" smtClean="0"/>
          </a:p>
          <a:p>
            <a:r>
              <a:rPr lang="ja-JP" altLang="en-US" sz="2400" smtClean="0"/>
              <a:t>しかし、これらが十分に浸透した今、プログラミングスタイルを縛るだけではなく、より強力な表現力が求められる。</a:t>
            </a:r>
            <a:endParaRPr kumimoji="1" lang="ja-JP" altLang="en-US" sz="2400"/>
          </a:p>
        </p:txBody>
      </p:sp>
      <p:sp>
        <p:nvSpPr>
          <p:cNvPr id="7" name="スライド番号プレースホルダ 6"/>
          <p:cNvSpPr>
            <a:spLocks noGrp="1"/>
          </p:cNvSpPr>
          <p:nvPr>
            <p:ph type="sldNum" sz="quarter" idx="12"/>
          </p:nvPr>
        </p:nvSpPr>
        <p:spPr/>
        <p:txBody>
          <a:bodyPr/>
          <a:lstStyle/>
          <a:p>
            <a:fld id="{4483962F-6F95-44AB-931D-E1142531EF4D}" type="slidenum">
              <a:rPr lang="ja-JP" altLang="en-US" smtClean="0"/>
              <a:pPr/>
              <a:t>9</a:t>
            </a:fld>
            <a:r>
              <a:rPr lang="en-US" altLang="ja-JP" smtClean="0"/>
              <a:t>/21</a:t>
            </a:r>
            <a:endParaRPr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1329</Words>
  <Application>Microsoft Office PowerPoint</Application>
  <PresentationFormat>画面に合わせる (4:3)</PresentationFormat>
  <Paragraphs>157</Paragraphs>
  <Slides>21</Slides>
  <Notes>0</Notes>
  <HiddenSlides>0</HiddenSlides>
  <MMClips>0</MMClips>
  <ScaleCrop>false</ScaleCrop>
  <HeadingPairs>
    <vt:vector size="4" baseType="variant">
      <vt:variant>
        <vt:lpstr>テーマ</vt:lpstr>
      </vt:variant>
      <vt:variant>
        <vt:i4>1</vt:i4>
      </vt:variant>
      <vt:variant>
        <vt:lpstr>スライド タイトル</vt:lpstr>
      </vt:variant>
      <vt:variant>
        <vt:i4>21</vt:i4>
      </vt:variant>
    </vt:vector>
  </HeadingPairs>
  <TitlesOfParts>
    <vt:vector size="22" baseType="lpstr">
      <vt:lpstr>Office テーマ</vt:lpstr>
      <vt:lpstr>Scalaがもたらす 言語の進化</vt:lpstr>
      <vt:lpstr>自己紹介  1/2</vt:lpstr>
      <vt:lpstr>自己紹介  2/2</vt:lpstr>
      <vt:lpstr>やりたかった内容</vt:lpstr>
      <vt:lpstr>やりたかった内容</vt:lpstr>
      <vt:lpstr>今日やる内容</vt:lpstr>
      <vt:lpstr>Scalaとはどんな言語か</vt:lpstr>
      <vt:lpstr>Scalaは 言語の進化を促進させるための言語</vt:lpstr>
      <vt:lpstr>マルチパラダイムの重要性  1/3</vt:lpstr>
      <vt:lpstr>マルチパラダイムの重要性  2/3</vt:lpstr>
      <vt:lpstr>マルチパラダイムの重要性  3/3</vt:lpstr>
      <vt:lpstr>言語の進化としてのScalaの功績 1/5</vt:lpstr>
      <vt:lpstr>言語の進化としてのScalaの功績 2/5</vt:lpstr>
      <vt:lpstr>言語の進化としてのScalaの功績 3/5</vt:lpstr>
      <vt:lpstr>言語の進化としてのScalaの功績 4/5</vt:lpstr>
      <vt:lpstr>言語の進化としてのScalaの功績 5/5</vt:lpstr>
      <vt:lpstr>言語の普及のさせ方</vt:lpstr>
      <vt:lpstr>Scalaへの不満／今後に向けて 1/3</vt:lpstr>
      <vt:lpstr>Scalaへの不満／今後に向けて 2/3</vt:lpstr>
      <vt:lpstr>Scalaへの不満／今後に向けて 3/3</vt:lpstr>
      <vt:lpstr>まとめ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Scalaがもたらす言語の進化</dc:title>
  <dc:creator>高橋　晶</dc:creator>
  <cp:lastModifiedBy>高橋　晶</cp:lastModifiedBy>
  <cp:revision>85</cp:revision>
  <dcterms:created xsi:type="dcterms:W3CDTF">2010-10-18T02:31:10Z</dcterms:created>
  <dcterms:modified xsi:type="dcterms:W3CDTF">2013-06-03T10:15:28Z</dcterms:modified>
</cp:coreProperties>
</file>