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56" r:id="rId2"/>
    <p:sldId id="257" r:id="rId3"/>
    <p:sldId id="307" r:id="rId4"/>
    <p:sldId id="308" r:id="rId5"/>
    <p:sldId id="281" r:id="rId6"/>
    <p:sldId id="258" r:id="rId7"/>
    <p:sldId id="259" r:id="rId8"/>
    <p:sldId id="260" r:id="rId9"/>
    <p:sldId id="261" r:id="rId10"/>
    <p:sldId id="262" r:id="rId11"/>
    <p:sldId id="263" r:id="rId12"/>
    <p:sldId id="264" r:id="rId13"/>
    <p:sldId id="265" r:id="rId14"/>
    <p:sldId id="272" r:id="rId15"/>
    <p:sldId id="273" r:id="rId16"/>
    <p:sldId id="274" r:id="rId17"/>
    <p:sldId id="275" r:id="rId18"/>
    <p:sldId id="276" r:id="rId19"/>
    <p:sldId id="277" r:id="rId20"/>
    <p:sldId id="278" r:id="rId21"/>
    <p:sldId id="298" r:id="rId22"/>
    <p:sldId id="280" r:id="rId23"/>
    <p:sldId id="282" r:id="rId24"/>
    <p:sldId id="299" r:id="rId25"/>
    <p:sldId id="300" r:id="rId26"/>
    <p:sldId id="301" r:id="rId27"/>
    <p:sldId id="302" r:id="rId28"/>
    <p:sldId id="303"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305" r:id="rId44"/>
    <p:sldId id="306" r:id="rId45"/>
    <p:sldId id="304" r:id="rId46"/>
    <p:sldId id="266" r:id="rId47"/>
    <p:sldId id="267" r:id="rId48"/>
    <p:sldId id="268" r:id="rId49"/>
    <p:sldId id="269" r:id="rId50"/>
    <p:sldId id="270" r:id="rId51"/>
    <p:sldId id="271" r:id="rId5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5F5A3F3-3260-4D4C-9C3E-0FAB0BAB6F43}" type="datetimeFigureOut">
              <a:rPr kumimoji="1" lang="ja-JP" altLang="en-US" smtClean="0"/>
              <a:t>2011/11/4</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139265-93ED-41EB-9945-4A676370A3C6}" type="slidenum">
              <a:rPr kumimoji="1" lang="ja-JP" altLang="en-US" smtClean="0"/>
              <a:t>‹#›</a:t>
            </a:fld>
            <a:endParaRPr kumimoji="1" lang="ja-JP" altLang="en-US"/>
          </a:p>
        </p:txBody>
      </p:sp>
    </p:spTree>
    <p:extLst>
      <p:ext uri="{BB962C8B-B14F-4D97-AF65-F5344CB8AC3E}">
        <p14:creationId xmlns:p14="http://schemas.microsoft.com/office/powerpoint/2010/main" val="8505898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2E9A89-1CB4-41E3-9704-13118856ECFA}" type="datetimeFigureOut">
              <a:rPr kumimoji="1" lang="ja-JP" altLang="en-US" smtClean="0"/>
              <a:t>2011/11/4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526E65-FF5D-4766-AE00-4D393227F97B}" type="slidenum">
              <a:rPr kumimoji="1" lang="ja-JP" altLang="en-US" smtClean="0"/>
              <a:t>‹#›</a:t>
            </a:fld>
            <a:endParaRPr kumimoji="1" lang="ja-JP" altLang="en-US"/>
          </a:p>
        </p:txBody>
      </p:sp>
    </p:spTree>
    <p:extLst>
      <p:ext uri="{BB962C8B-B14F-4D97-AF65-F5344CB8AC3E}">
        <p14:creationId xmlns:p14="http://schemas.microsoft.com/office/powerpoint/2010/main" val="34830340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B526E65-FF5D-4766-AE00-4D393227F97B}" type="slidenum">
              <a:rPr kumimoji="1" lang="ja-JP" altLang="en-US" smtClean="0"/>
              <a:t>1</a:t>
            </a:fld>
            <a:endParaRPr kumimoji="1" lang="ja-JP" altLang="en-US"/>
          </a:p>
        </p:txBody>
      </p:sp>
    </p:spTree>
    <p:extLst>
      <p:ext uri="{BB962C8B-B14F-4D97-AF65-F5344CB8AC3E}">
        <p14:creationId xmlns:p14="http://schemas.microsoft.com/office/powerpoint/2010/main" val="2389139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B526E65-FF5D-4766-AE00-4D393227F97B}" type="slidenum">
              <a:rPr kumimoji="1" lang="ja-JP" altLang="en-US" smtClean="0"/>
              <a:t>40</a:t>
            </a:fld>
            <a:endParaRPr kumimoji="1" lang="ja-JP" altLang="en-US"/>
          </a:p>
        </p:txBody>
      </p:sp>
    </p:spTree>
    <p:extLst>
      <p:ext uri="{BB962C8B-B14F-4D97-AF65-F5344CB8AC3E}">
        <p14:creationId xmlns:p14="http://schemas.microsoft.com/office/powerpoint/2010/main" val="3421637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B526E65-FF5D-4766-AE00-4D393227F97B}" type="slidenum">
              <a:rPr kumimoji="1" lang="ja-JP" altLang="en-US" smtClean="0"/>
              <a:t>41</a:t>
            </a:fld>
            <a:endParaRPr kumimoji="1" lang="ja-JP" altLang="en-US"/>
          </a:p>
        </p:txBody>
      </p:sp>
    </p:spTree>
    <p:extLst>
      <p:ext uri="{BB962C8B-B14F-4D97-AF65-F5344CB8AC3E}">
        <p14:creationId xmlns:p14="http://schemas.microsoft.com/office/powerpoint/2010/main" val="3421637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B526E65-FF5D-4766-AE00-4D393227F97B}" type="slidenum">
              <a:rPr kumimoji="1" lang="ja-JP" altLang="en-US" smtClean="0"/>
              <a:t>42</a:t>
            </a:fld>
            <a:endParaRPr kumimoji="1" lang="ja-JP" altLang="en-US"/>
          </a:p>
        </p:txBody>
      </p:sp>
    </p:spTree>
    <p:extLst>
      <p:ext uri="{BB962C8B-B14F-4D97-AF65-F5344CB8AC3E}">
        <p14:creationId xmlns:p14="http://schemas.microsoft.com/office/powerpoint/2010/main" val="34216379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64BFAAD-7DB0-4C9D-B0BA-18B624E9E83B}" type="datetime1">
              <a:rPr kumimoji="1" lang="ja-JP" altLang="en-US" smtClean="0"/>
              <a:t>2011/11/4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23BC242-15F8-4E3E-9E5C-9BD030A8C417}" type="slidenum">
              <a:rPr kumimoji="1" lang="ja-JP" altLang="en-US" smtClean="0"/>
              <a:t>‹#›</a:t>
            </a:fld>
            <a:endParaRPr kumimoji="1" lang="ja-JP" altLang="en-US"/>
          </a:p>
        </p:txBody>
      </p:sp>
    </p:spTree>
    <p:extLst>
      <p:ext uri="{BB962C8B-B14F-4D97-AF65-F5344CB8AC3E}">
        <p14:creationId xmlns:p14="http://schemas.microsoft.com/office/powerpoint/2010/main" val="197699813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6204C8-B409-4691-8762-7BC47FB00B48}" type="datetime1">
              <a:rPr kumimoji="1" lang="ja-JP" altLang="en-US" smtClean="0"/>
              <a:t>2011/11/4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23BC242-15F8-4E3E-9E5C-9BD030A8C417}" type="slidenum">
              <a:rPr kumimoji="1" lang="ja-JP" altLang="en-US" smtClean="0"/>
              <a:t>‹#›</a:t>
            </a:fld>
            <a:endParaRPr kumimoji="1" lang="ja-JP" altLang="en-US"/>
          </a:p>
        </p:txBody>
      </p:sp>
    </p:spTree>
    <p:extLst>
      <p:ext uri="{BB962C8B-B14F-4D97-AF65-F5344CB8AC3E}">
        <p14:creationId xmlns:p14="http://schemas.microsoft.com/office/powerpoint/2010/main" val="4283947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739533C-6EF6-422B-8529-EECF3F05E718}" type="datetime1">
              <a:rPr kumimoji="1" lang="ja-JP" altLang="en-US" smtClean="0"/>
              <a:t>2011/11/4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23BC242-15F8-4E3E-9E5C-9BD030A8C417}" type="slidenum">
              <a:rPr kumimoji="1" lang="ja-JP" altLang="en-US" smtClean="0"/>
              <a:t>‹#›</a:t>
            </a:fld>
            <a:endParaRPr kumimoji="1" lang="ja-JP" altLang="en-US"/>
          </a:p>
        </p:txBody>
      </p:sp>
    </p:spTree>
    <p:extLst>
      <p:ext uri="{BB962C8B-B14F-4D97-AF65-F5344CB8AC3E}">
        <p14:creationId xmlns:p14="http://schemas.microsoft.com/office/powerpoint/2010/main" val="858910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4624"/>
            <a:ext cx="8229600" cy="648072"/>
          </a:xfrm>
        </p:spPr>
        <p:txBody>
          <a:bodyPr>
            <a:noAutofit/>
          </a:bodyPr>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457200" y="908720"/>
            <a:ext cx="8229600" cy="5217443"/>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CC4B7AE-2A40-4EB8-B2C3-3531EFEBB468}" type="datetime1">
              <a:rPr kumimoji="1" lang="ja-JP" altLang="en-US" smtClean="0"/>
              <a:t>2011/11/4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23BC242-15F8-4E3E-9E5C-9BD030A8C417}" type="slidenum">
              <a:rPr kumimoji="1" lang="ja-JP" altLang="en-US" smtClean="0"/>
              <a:t>‹#›</a:t>
            </a:fld>
            <a:endParaRPr kumimoji="1" lang="ja-JP" altLang="en-US"/>
          </a:p>
        </p:txBody>
      </p:sp>
    </p:spTree>
    <p:extLst>
      <p:ext uri="{BB962C8B-B14F-4D97-AF65-F5344CB8AC3E}">
        <p14:creationId xmlns:p14="http://schemas.microsoft.com/office/powerpoint/2010/main" val="36234451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7E92A9E-2EEF-4662-A616-58F9F25FF809}" type="datetime1">
              <a:rPr kumimoji="1" lang="ja-JP" altLang="en-US" smtClean="0"/>
              <a:t>2011/11/4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23BC242-15F8-4E3E-9E5C-9BD030A8C417}" type="slidenum">
              <a:rPr kumimoji="1" lang="ja-JP" altLang="en-US" smtClean="0"/>
              <a:t>‹#›</a:t>
            </a:fld>
            <a:endParaRPr kumimoji="1" lang="ja-JP" altLang="en-US"/>
          </a:p>
        </p:txBody>
      </p:sp>
    </p:spTree>
    <p:extLst>
      <p:ext uri="{BB962C8B-B14F-4D97-AF65-F5344CB8AC3E}">
        <p14:creationId xmlns:p14="http://schemas.microsoft.com/office/powerpoint/2010/main" val="11306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AA4BE1B-1B1D-4FBC-AB31-77D3A91F806D}" type="datetime1">
              <a:rPr kumimoji="1" lang="ja-JP" altLang="en-US" smtClean="0"/>
              <a:t>2011/11/4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23BC242-15F8-4E3E-9E5C-9BD030A8C417}" type="slidenum">
              <a:rPr kumimoji="1" lang="ja-JP" altLang="en-US" smtClean="0"/>
              <a:t>‹#›</a:t>
            </a:fld>
            <a:endParaRPr kumimoji="1" lang="ja-JP" altLang="en-US"/>
          </a:p>
        </p:txBody>
      </p:sp>
    </p:spTree>
    <p:extLst>
      <p:ext uri="{BB962C8B-B14F-4D97-AF65-F5344CB8AC3E}">
        <p14:creationId xmlns:p14="http://schemas.microsoft.com/office/powerpoint/2010/main" val="58356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75BAF8C-78C5-428A-9988-FFD2FD26764D}" type="datetime1">
              <a:rPr kumimoji="1" lang="ja-JP" altLang="en-US" smtClean="0"/>
              <a:t>2011/11/4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23BC242-15F8-4E3E-9E5C-9BD030A8C417}" type="slidenum">
              <a:rPr kumimoji="1" lang="ja-JP" altLang="en-US" smtClean="0"/>
              <a:t>‹#›</a:t>
            </a:fld>
            <a:endParaRPr kumimoji="1" lang="ja-JP" altLang="en-US"/>
          </a:p>
        </p:txBody>
      </p:sp>
    </p:spTree>
    <p:extLst>
      <p:ext uri="{BB962C8B-B14F-4D97-AF65-F5344CB8AC3E}">
        <p14:creationId xmlns:p14="http://schemas.microsoft.com/office/powerpoint/2010/main" val="186299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C5C38E1-9F0E-43F9-A631-213AE723D4FC}" type="datetime1">
              <a:rPr kumimoji="1" lang="ja-JP" altLang="en-US" smtClean="0"/>
              <a:t>2011/11/4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23BC242-15F8-4E3E-9E5C-9BD030A8C417}" type="slidenum">
              <a:rPr kumimoji="1" lang="ja-JP" altLang="en-US" smtClean="0"/>
              <a:t>‹#›</a:t>
            </a:fld>
            <a:endParaRPr kumimoji="1" lang="ja-JP" altLang="en-US"/>
          </a:p>
        </p:txBody>
      </p:sp>
    </p:spTree>
    <p:extLst>
      <p:ext uri="{BB962C8B-B14F-4D97-AF65-F5344CB8AC3E}">
        <p14:creationId xmlns:p14="http://schemas.microsoft.com/office/powerpoint/2010/main" val="281911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A468A10-9EB4-4739-AEA3-BD1F5EA22F81}" type="datetime1">
              <a:rPr kumimoji="1" lang="ja-JP" altLang="en-US" smtClean="0"/>
              <a:t>2011/11/4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23BC242-15F8-4E3E-9E5C-9BD030A8C417}" type="slidenum">
              <a:rPr kumimoji="1" lang="ja-JP" altLang="en-US" smtClean="0"/>
              <a:t>‹#›</a:t>
            </a:fld>
            <a:endParaRPr kumimoji="1" lang="ja-JP" altLang="en-US"/>
          </a:p>
        </p:txBody>
      </p:sp>
    </p:spTree>
    <p:extLst>
      <p:ext uri="{BB962C8B-B14F-4D97-AF65-F5344CB8AC3E}">
        <p14:creationId xmlns:p14="http://schemas.microsoft.com/office/powerpoint/2010/main" val="2037504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99061E1-053D-4D67-B7D9-D6D14357F57B}" type="datetime1">
              <a:rPr kumimoji="1" lang="ja-JP" altLang="en-US" smtClean="0"/>
              <a:t>2011/11/4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23BC242-15F8-4E3E-9E5C-9BD030A8C417}" type="slidenum">
              <a:rPr kumimoji="1" lang="ja-JP" altLang="en-US" smtClean="0"/>
              <a:t>‹#›</a:t>
            </a:fld>
            <a:endParaRPr kumimoji="1" lang="ja-JP" altLang="en-US"/>
          </a:p>
        </p:txBody>
      </p:sp>
    </p:spTree>
    <p:extLst>
      <p:ext uri="{BB962C8B-B14F-4D97-AF65-F5344CB8AC3E}">
        <p14:creationId xmlns:p14="http://schemas.microsoft.com/office/powerpoint/2010/main" val="2202369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C61F7B4-D87A-41F8-A14C-EBB0898760C5}" type="datetime1">
              <a:rPr kumimoji="1" lang="ja-JP" altLang="en-US" smtClean="0"/>
              <a:t>2011/11/4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23BC242-15F8-4E3E-9E5C-9BD030A8C417}" type="slidenum">
              <a:rPr kumimoji="1" lang="ja-JP" altLang="en-US" smtClean="0"/>
              <a:t>‹#›</a:t>
            </a:fld>
            <a:endParaRPr kumimoji="1" lang="ja-JP" altLang="en-US"/>
          </a:p>
        </p:txBody>
      </p:sp>
    </p:spTree>
    <p:extLst>
      <p:ext uri="{BB962C8B-B14F-4D97-AF65-F5344CB8AC3E}">
        <p14:creationId xmlns:p14="http://schemas.microsoft.com/office/powerpoint/2010/main" val="1021156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C932-42BF-4B26-BD58-756B3CD9EC0C}" type="datetime1">
              <a:rPr kumimoji="1" lang="ja-JP" altLang="en-US" smtClean="0"/>
              <a:t>2011/11/4</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3BC242-15F8-4E3E-9E5C-9BD030A8C417}" type="slidenum">
              <a:rPr kumimoji="1" lang="ja-JP" altLang="en-US" smtClean="0"/>
              <a:t>‹#›</a:t>
            </a:fld>
            <a:endParaRPr kumimoji="1" lang="ja-JP" altLang="en-US"/>
          </a:p>
        </p:txBody>
      </p:sp>
    </p:spTree>
    <p:extLst>
      <p:ext uri="{BB962C8B-B14F-4D97-AF65-F5344CB8AC3E}">
        <p14:creationId xmlns:p14="http://schemas.microsoft.com/office/powerpoint/2010/main" val="4116658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hatena.ne.jp/faith_and_brav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twitter.com/#!/cpp_akira"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smtClean="0">
                <a:solidFill>
                  <a:srgbClr val="C00000"/>
                </a:solidFill>
              </a:rPr>
              <a:t>Boost.Geometry</a:t>
            </a:r>
            <a:r>
              <a:rPr kumimoji="1" lang="ja-JP" altLang="en-US" smtClean="0">
                <a:solidFill>
                  <a:srgbClr val="C00000"/>
                </a:solidFill>
              </a:rPr>
              <a:t>に学ぶ</a:t>
            </a:r>
            <a:r>
              <a:rPr kumimoji="1" lang="en-US" altLang="ja-JP" smtClean="0">
                <a:solidFill>
                  <a:srgbClr val="C00000"/>
                </a:solidFill>
              </a:rPr>
              <a:t/>
            </a:r>
            <a:br>
              <a:rPr kumimoji="1" lang="en-US" altLang="ja-JP" smtClean="0">
                <a:solidFill>
                  <a:srgbClr val="C00000"/>
                </a:solidFill>
              </a:rPr>
            </a:br>
            <a:r>
              <a:rPr lang="ja-JP" altLang="en-US" smtClean="0">
                <a:solidFill>
                  <a:srgbClr val="C00000"/>
                </a:solidFill>
              </a:rPr>
              <a:t>テンプレートライブラリの設計</a:t>
            </a:r>
            <a:endParaRPr kumimoji="1" lang="ja-JP" altLang="en-US">
              <a:solidFill>
                <a:srgbClr val="C00000"/>
              </a:solidFill>
            </a:endParaRPr>
          </a:p>
        </p:txBody>
      </p:sp>
      <p:sp>
        <p:nvSpPr>
          <p:cNvPr id="3" name="サブタイトル 2"/>
          <p:cNvSpPr>
            <a:spLocks noGrp="1"/>
          </p:cNvSpPr>
          <p:nvPr>
            <p:ph type="subTitle" idx="1"/>
          </p:nvPr>
        </p:nvSpPr>
        <p:spPr>
          <a:xfrm>
            <a:off x="1627584" y="4963616"/>
            <a:ext cx="6400800" cy="1345704"/>
          </a:xfrm>
        </p:spPr>
        <p:txBody>
          <a:bodyPr>
            <a:normAutofit/>
          </a:bodyPr>
          <a:lstStyle/>
          <a:p>
            <a:pPr algn="r"/>
            <a:r>
              <a:rPr kumimoji="1" lang="ja-JP" altLang="en-US" sz="2400" smtClean="0">
                <a:solidFill>
                  <a:schemeClr val="tx1"/>
                </a:solidFill>
              </a:rPr>
              <a:t>高橋 晶</a:t>
            </a:r>
            <a:r>
              <a:rPr kumimoji="1" lang="en-US" altLang="ja-JP" sz="2400" smtClean="0">
                <a:solidFill>
                  <a:schemeClr val="tx1"/>
                </a:solidFill>
              </a:rPr>
              <a:t>(Akira Takahashi)</a:t>
            </a:r>
          </a:p>
          <a:p>
            <a:pPr algn="r"/>
            <a:r>
              <a:rPr lang="en-US" altLang="ja-JP" sz="2400" smtClean="0">
                <a:solidFill>
                  <a:schemeClr val="tx1"/>
                </a:solidFill>
                <a:hlinkClick r:id="rId3"/>
              </a:rPr>
              <a:t>id:faith_and_brave</a:t>
            </a:r>
            <a:endParaRPr lang="en-US" altLang="ja-JP" sz="2400" smtClean="0">
              <a:solidFill>
                <a:schemeClr val="tx1"/>
              </a:solidFill>
            </a:endParaRPr>
          </a:p>
          <a:p>
            <a:pPr algn="r"/>
            <a:r>
              <a:rPr kumimoji="1" lang="en-US" altLang="ja-JP" sz="2400" smtClean="0">
                <a:solidFill>
                  <a:schemeClr val="tx1"/>
                </a:solidFill>
                <a:hlinkClick r:id="rId4"/>
              </a:rPr>
              <a:t>@cpp_akira</a:t>
            </a:r>
            <a:endParaRPr kumimoji="1" lang="ja-JP" altLang="en-US" sz="2400">
              <a:solidFill>
                <a:schemeClr val="tx1"/>
              </a:solidFill>
            </a:endParaRPr>
          </a:p>
        </p:txBody>
      </p:sp>
      <p:sp>
        <p:nvSpPr>
          <p:cNvPr id="4" name="テキスト ボックス 3"/>
          <p:cNvSpPr txBox="1"/>
          <p:nvPr/>
        </p:nvSpPr>
        <p:spPr>
          <a:xfrm>
            <a:off x="4220290" y="6309320"/>
            <a:ext cx="3808094" cy="369332"/>
          </a:xfrm>
          <a:prstGeom prst="rect">
            <a:avLst/>
          </a:prstGeom>
          <a:noFill/>
        </p:spPr>
        <p:txBody>
          <a:bodyPr wrap="none" rtlCol="0">
            <a:spAutoFit/>
          </a:bodyPr>
          <a:lstStyle/>
          <a:p>
            <a:r>
              <a:rPr kumimoji="1" lang="en-US" altLang="ja-JP" smtClean="0"/>
              <a:t>Boost.</a:t>
            </a:r>
            <a:r>
              <a:rPr kumimoji="1" lang="ja-JP" altLang="en-US" smtClean="0"/>
              <a:t>勉強会 </a:t>
            </a:r>
            <a:r>
              <a:rPr kumimoji="1" lang="en-US" altLang="ja-JP" smtClean="0"/>
              <a:t>#6 </a:t>
            </a:r>
            <a:r>
              <a:rPr kumimoji="1" lang="ja-JP" altLang="en-US" smtClean="0"/>
              <a:t>札幌 </a:t>
            </a:r>
            <a:r>
              <a:rPr kumimoji="1" lang="en-US" altLang="ja-JP" smtClean="0"/>
              <a:t>2011/11/05(</a:t>
            </a:r>
            <a:r>
              <a:rPr kumimoji="1" lang="ja-JP" altLang="en-US" smtClean="0"/>
              <a:t>土</a:t>
            </a:r>
            <a:r>
              <a:rPr kumimoji="1" lang="en-US" altLang="ja-JP" smtClean="0"/>
              <a:t>)</a:t>
            </a:r>
            <a:endParaRPr kumimoji="1" lang="ja-JP" altLang="en-US"/>
          </a:p>
        </p:txBody>
      </p:sp>
    </p:spTree>
    <p:extLst>
      <p:ext uri="{BB962C8B-B14F-4D97-AF65-F5344CB8AC3E}">
        <p14:creationId xmlns:p14="http://schemas.microsoft.com/office/powerpoint/2010/main" val="1292359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特徴</a:t>
            </a:r>
            <a:r>
              <a:rPr lang="en-US" altLang="ja-JP"/>
              <a:t>1. </a:t>
            </a:r>
            <a:r>
              <a:rPr lang="ja-JP" altLang="en-US"/>
              <a:t>ジェネリック </a:t>
            </a:r>
            <a:r>
              <a:rPr lang="en-US" altLang="ja-JP" smtClean="0"/>
              <a:t>2/3</a:t>
            </a:r>
            <a:endParaRPr kumimoji="1" lang="ja-JP" altLang="en-US"/>
          </a:p>
        </p:txBody>
      </p:sp>
      <p:sp>
        <p:nvSpPr>
          <p:cNvPr id="3" name="コンテンツ プレースホルダー 2"/>
          <p:cNvSpPr>
            <a:spLocks noGrp="1"/>
          </p:cNvSpPr>
          <p:nvPr>
            <p:ph idx="1"/>
          </p:nvPr>
        </p:nvSpPr>
        <p:spPr>
          <a:xfrm>
            <a:off x="457200" y="908721"/>
            <a:ext cx="8229600" cy="936104"/>
          </a:xfrm>
        </p:spPr>
        <p:txBody>
          <a:bodyPr>
            <a:normAutofit/>
          </a:bodyPr>
          <a:lstStyle/>
          <a:p>
            <a:pPr marL="0" indent="0">
              <a:buNone/>
            </a:pPr>
            <a:r>
              <a:rPr lang="en-US" altLang="ja-JP" sz="2400"/>
              <a:t>Boost.Geometry</a:t>
            </a:r>
            <a:r>
              <a:rPr lang="ja-JP" altLang="en-US" sz="2400"/>
              <a:t>のアルゴリズムは、</a:t>
            </a:r>
            <a:endParaRPr lang="en-US" altLang="ja-JP" sz="2400"/>
          </a:p>
          <a:p>
            <a:pPr marL="0" indent="0">
              <a:buNone/>
            </a:pPr>
            <a:r>
              <a:rPr lang="ja-JP" altLang="en-US" sz="2400"/>
              <a:t>複数のモデルに対して動作する。</a:t>
            </a:r>
            <a:endParaRPr lang="en-US" altLang="ja-JP" sz="2400"/>
          </a:p>
        </p:txBody>
      </p:sp>
      <p:sp>
        <p:nvSpPr>
          <p:cNvPr id="4" name="テキスト ボックス 3"/>
          <p:cNvSpPr txBox="1"/>
          <p:nvPr/>
        </p:nvSpPr>
        <p:spPr>
          <a:xfrm>
            <a:off x="323528" y="1988840"/>
            <a:ext cx="8208912" cy="2862322"/>
          </a:xfrm>
          <a:prstGeom prst="rect">
            <a:avLst/>
          </a:prstGeom>
          <a:noFill/>
        </p:spPr>
        <p:txBody>
          <a:bodyPr wrap="square" rtlCol="0">
            <a:spAutoFit/>
          </a:bodyPr>
          <a:lstStyle/>
          <a:p>
            <a:r>
              <a:rPr lang="en-US" altLang="ja-JP" b="1" dirty="0" smtClean="0">
                <a:solidFill>
                  <a:srgbClr val="C00000"/>
                </a:solidFill>
                <a:latin typeface="VL ゴシック" pitchFamily="49" charset="-128"/>
                <a:ea typeface="VL ゴシック" pitchFamily="49" charset="-128"/>
              </a:rPr>
              <a:t>polygon</a:t>
            </a:r>
            <a:r>
              <a:rPr lang="en-US" altLang="ja-JP" dirty="0" smtClean="0">
                <a:latin typeface="VL ゴシック" pitchFamily="49" charset="-128"/>
                <a:ea typeface="VL ゴシック" pitchFamily="49" charset="-128"/>
              </a:rPr>
              <a:t> a, b;</a:t>
            </a:r>
          </a:p>
          <a:p>
            <a:r>
              <a:rPr lang="en-US" altLang="ja-JP" dirty="0" smtClean="0">
                <a:latin typeface="VL ゴシック" pitchFamily="49" charset="-128"/>
                <a:ea typeface="VL ゴシック" pitchFamily="49" charset="-128"/>
              </a:rPr>
              <a:t>geometry::</a:t>
            </a:r>
            <a:r>
              <a:rPr lang="en-US" altLang="ja-JP" dirty="0" err="1" smtClean="0">
                <a:latin typeface="VL ゴシック" pitchFamily="49" charset="-128"/>
                <a:ea typeface="VL ゴシック" pitchFamily="49" charset="-128"/>
              </a:rPr>
              <a:t>exterior_ring</a:t>
            </a:r>
            <a:r>
              <a:rPr lang="en-US" altLang="ja-JP" dirty="0" smtClean="0">
                <a:latin typeface="VL ゴシック" pitchFamily="49" charset="-128"/>
                <a:ea typeface="VL ゴシック" pitchFamily="49" charset="-128"/>
              </a:rPr>
              <a:t>(a) =</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assign::</a:t>
            </a:r>
            <a:r>
              <a:rPr lang="en-US" altLang="ja-JP" dirty="0" err="1" smtClean="0">
                <a:latin typeface="VL ゴシック" pitchFamily="49" charset="-128"/>
                <a:ea typeface="VL ゴシック" pitchFamily="49" charset="-128"/>
              </a:rPr>
              <a:t>list_of</a:t>
            </a:r>
            <a:r>
              <a:rPr lang="en-US" altLang="ja-JP" dirty="0" smtClean="0">
                <a:latin typeface="VL ゴシック" pitchFamily="49" charset="-128"/>
                <a:ea typeface="VL ゴシック" pitchFamily="49" charset="-128"/>
              </a:rPr>
              <a:t>&lt;point&gt;(0, 0)(3, 3)(0, 3)(0, 0);</a:t>
            </a:r>
          </a:p>
          <a:p>
            <a:endParaRPr lang="en-US" altLang="ja-JP" dirty="0" smtClean="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geometry::</a:t>
            </a:r>
            <a:r>
              <a:rPr lang="en-US" altLang="ja-JP" dirty="0" err="1" smtClean="0">
                <a:latin typeface="VL ゴシック" pitchFamily="49" charset="-128"/>
                <a:ea typeface="VL ゴシック" pitchFamily="49" charset="-128"/>
              </a:rPr>
              <a:t>exterior_ring</a:t>
            </a:r>
            <a:r>
              <a:rPr lang="en-US" altLang="ja-JP" dirty="0" smtClean="0">
                <a:latin typeface="VL ゴシック" pitchFamily="49" charset="-128"/>
                <a:ea typeface="VL ゴシック" pitchFamily="49" charset="-128"/>
              </a:rPr>
              <a:t>(b) =</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assign::</a:t>
            </a:r>
            <a:r>
              <a:rPr lang="en-US" altLang="ja-JP" dirty="0" err="1" smtClean="0">
                <a:latin typeface="VL ゴシック" pitchFamily="49" charset="-128"/>
                <a:ea typeface="VL ゴシック" pitchFamily="49" charset="-128"/>
              </a:rPr>
              <a:t>list_of</a:t>
            </a:r>
            <a:r>
              <a:rPr lang="en-US" altLang="ja-JP" dirty="0" smtClean="0">
                <a:latin typeface="VL ゴシック" pitchFamily="49" charset="-128"/>
                <a:ea typeface="VL ゴシック" pitchFamily="49" charset="-128"/>
              </a:rPr>
              <a:t>&lt;point&gt;(1.5, 1.5)(4.5, 4.5)(1.5, 4.5)(1.5, 1.5);</a:t>
            </a:r>
          </a:p>
          <a:p>
            <a:endParaRPr lang="en-US" altLang="ja-JP" dirty="0" smtClean="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 2</a:t>
            </a:r>
            <a:r>
              <a:rPr lang="ja-JP" altLang="en-US" dirty="0" err="1" smtClean="0">
                <a:latin typeface="VL ゴシック" pitchFamily="49" charset="-128"/>
                <a:ea typeface="VL ゴシック" pitchFamily="49" charset="-128"/>
              </a:rPr>
              <a:t>つの</a:t>
            </a:r>
            <a:r>
              <a:rPr lang="ja-JP" altLang="en-US" dirty="0" smtClean="0">
                <a:latin typeface="VL ゴシック" pitchFamily="49" charset="-128"/>
                <a:ea typeface="VL ゴシック" pitchFamily="49" charset="-128"/>
              </a:rPr>
              <a:t>ポリゴンが交わっているか</a:t>
            </a:r>
            <a:endParaRPr lang="en-US" altLang="ja-JP" dirty="0" smtClean="0">
              <a:latin typeface="VL ゴシック" pitchFamily="49" charset="-128"/>
              <a:ea typeface="VL ゴシック" pitchFamily="49" charset="-128"/>
            </a:endParaRPr>
          </a:p>
          <a:p>
            <a:r>
              <a:rPr lang="en-US" altLang="ja-JP" dirty="0" err="1" smtClean="0">
                <a:latin typeface="VL ゴシック" pitchFamily="49" charset="-128"/>
                <a:ea typeface="VL ゴシック" pitchFamily="49" charset="-128"/>
              </a:rPr>
              <a:t>const</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bool</a:t>
            </a:r>
            <a:r>
              <a:rPr lang="en-US" altLang="ja-JP" dirty="0" smtClean="0">
                <a:latin typeface="VL ゴシック" pitchFamily="49" charset="-128"/>
                <a:ea typeface="VL ゴシック" pitchFamily="49" charset="-128"/>
              </a:rPr>
              <a:t> result = </a:t>
            </a:r>
            <a:r>
              <a:rPr lang="en-US" altLang="ja-JP" b="1" dirty="0" smtClean="0">
                <a:solidFill>
                  <a:srgbClr val="C00000"/>
                </a:solidFill>
                <a:latin typeface="VL ゴシック" pitchFamily="49" charset="-128"/>
                <a:ea typeface="VL ゴシック" pitchFamily="49" charset="-128"/>
              </a:rPr>
              <a:t>geometry::intersects(a, b)</a:t>
            </a:r>
            <a:r>
              <a:rPr lang="en-US" altLang="ja-JP" dirty="0" smtClean="0">
                <a:latin typeface="VL ゴシック" pitchFamily="49" charset="-128"/>
                <a:ea typeface="VL ゴシック" pitchFamily="49" charset="-128"/>
              </a:rPr>
              <a:t>;</a:t>
            </a:r>
          </a:p>
          <a:p>
            <a:r>
              <a:rPr lang="en-US" altLang="ja-JP" dirty="0" smtClean="0">
                <a:latin typeface="VL ゴシック" pitchFamily="49" charset="-128"/>
                <a:ea typeface="VL ゴシック" pitchFamily="49" charset="-128"/>
              </a:rPr>
              <a:t>BOOST_ASSERT(result);</a:t>
            </a:r>
            <a:endParaRPr lang="en-US" altLang="ja-JP" dirty="0">
              <a:latin typeface="VL ゴシック" pitchFamily="49" charset="-128"/>
              <a:ea typeface="VL ゴシック" pitchFamily="49" charset="-128"/>
            </a:endParaRPr>
          </a:p>
        </p:txBody>
      </p:sp>
      <p:pic>
        <p:nvPicPr>
          <p:cNvPr id="2050" name="Picture 2" descr="C:\Language\cpp\polyg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4221088"/>
            <a:ext cx="2350789" cy="2350789"/>
          </a:xfrm>
          <a:prstGeom prst="rect">
            <a:avLst/>
          </a:prstGeom>
          <a:noFill/>
        </p:spPr>
      </p:pic>
    </p:spTree>
    <p:extLst>
      <p:ext uri="{BB962C8B-B14F-4D97-AF65-F5344CB8AC3E}">
        <p14:creationId xmlns:p14="http://schemas.microsoft.com/office/powerpoint/2010/main" val="8572896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特徴</a:t>
            </a:r>
            <a:r>
              <a:rPr lang="en-US" altLang="ja-JP"/>
              <a:t>1. </a:t>
            </a:r>
            <a:r>
              <a:rPr lang="ja-JP" altLang="en-US"/>
              <a:t>ジェネリック </a:t>
            </a:r>
            <a:r>
              <a:rPr lang="en-US" altLang="ja-JP" smtClean="0"/>
              <a:t>3/3</a:t>
            </a:r>
            <a:endParaRPr kumimoji="1" lang="ja-JP" altLang="en-US"/>
          </a:p>
        </p:txBody>
      </p:sp>
      <p:sp>
        <p:nvSpPr>
          <p:cNvPr id="3" name="コンテンツ プレースホルダー 2"/>
          <p:cNvSpPr>
            <a:spLocks noGrp="1"/>
          </p:cNvSpPr>
          <p:nvPr>
            <p:ph idx="1"/>
          </p:nvPr>
        </p:nvSpPr>
        <p:spPr>
          <a:xfrm>
            <a:off x="457200" y="908721"/>
            <a:ext cx="8229600" cy="936104"/>
          </a:xfrm>
        </p:spPr>
        <p:txBody>
          <a:bodyPr>
            <a:normAutofit/>
          </a:bodyPr>
          <a:lstStyle/>
          <a:p>
            <a:pPr marL="0" indent="0">
              <a:buNone/>
            </a:pPr>
            <a:r>
              <a:rPr lang="en-US" altLang="ja-JP" sz="2400"/>
              <a:t>Boost.Geometry</a:t>
            </a:r>
            <a:r>
              <a:rPr lang="ja-JP" altLang="en-US" sz="2400"/>
              <a:t>のアルゴリズムは、</a:t>
            </a:r>
            <a:endParaRPr lang="en-US" altLang="ja-JP" sz="2400"/>
          </a:p>
          <a:p>
            <a:pPr marL="0" indent="0">
              <a:buNone/>
            </a:pPr>
            <a:r>
              <a:rPr lang="ja-JP" altLang="en-US" sz="2400"/>
              <a:t>複数のモデルに対して動作する。</a:t>
            </a:r>
            <a:endParaRPr lang="en-US" altLang="ja-JP" sz="2400"/>
          </a:p>
        </p:txBody>
      </p:sp>
      <p:sp>
        <p:nvSpPr>
          <p:cNvPr id="4" name="テキスト ボックス 3"/>
          <p:cNvSpPr txBox="1"/>
          <p:nvPr/>
        </p:nvSpPr>
        <p:spPr>
          <a:xfrm>
            <a:off x="323528" y="1988840"/>
            <a:ext cx="8208912" cy="1754326"/>
          </a:xfrm>
          <a:prstGeom prst="rect">
            <a:avLst/>
          </a:prstGeom>
          <a:noFill/>
        </p:spPr>
        <p:txBody>
          <a:bodyPr wrap="square" rtlCol="0">
            <a:spAutoFit/>
          </a:bodyPr>
          <a:lstStyle/>
          <a:p>
            <a:r>
              <a:rPr lang="en-US" altLang="ja-JP" dirty="0" err="1" smtClean="0">
                <a:latin typeface="VL ゴシック" pitchFamily="49" charset="-128"/>
                <a:ea typeface="VL ゴシック" pitchFamily="49" charset="-128"/>
              </a:rPr>
              <a:t>const</a:t>
            </a:r>
            <a:r>
              <a:rPr lang="en-US" altLang="ja-JP" dirty="0" smtClean="0">
                <a:latin typeface="VL ゴシック" pitchFamily="49" charset="-128"/>
                <a:ea typeface="VL ゴシック" pitchFamily="49" charset="-128"/>
              </a:rPr>
              <a:t> </a:t>
            </a:r>
            <a:r>
              <a:rPr lang="en-US" altLang="ja-JP" b="1" dirty="0" smtClean="0">
                <a:solidFill>
                  <a:srgbClr val="C00000"/>
                </a:solidFill>
                <a:latin typeface="VL ゴシック" pitchFamily="49" charset="-128"/>
                <a:ea typeface="VL ゴシック" pitchFamily="49" charset="-128"/>
              </a:rPr>
              <a:t>box</a:t>
            </a:r>
            <a:r>
              <a:rPr lang="en-US" altLang="ja-JP" dirty="0" smtClean="0">
                <a:latin typeface="VL ゴシック" pitchFamily="49" charset="-128"/>
                <a:ea typeface="VL ゴシック" pitchFamily="49" charset="-128"/>
              </a:rPr>
              <a:t> a(point(0, 0),     point(3, 3));</a:t>
            </a:r>
          </a:p>
          <a:p>
            <a:r>
              <a:rPr lang="en-US" altLang="ja-JP" dirty="0" err="1" smtClean="0">
                <a:latin typeface="VL ゴシック" pitchFamily="49" charset="-128"/>
                <a:ea typeface="VL ゴシック" pitchFamily="49" charset="-128"/>
              </a:rPr>
              <a:t>const</a:t>
            </a:r>
            <a:r>
              <a:rPr lang="en-US" altLang="ja-JP" dirty="0" smtClean="0">
                <a:latin typeface="VL ゴシック" pitchFamily="49" charset="-128"/>
                <a:ea typeface="VL ゴシック" pitchFamily="49" charset="-128"/>
              </a:rPr>
              <a:t> </a:t>
            </a:r>
            <a:r>
              <a:rPr lang="en-US" altLang="ja-JP" b="1" dirty="0" smtClean="0">
                <a:solidFill>
                  <a:srgbClr val="C00000"/>
                </a:solidFill>
                <a:latin typeface="VL ゴシック" pitchFamily="49" charset="-128"/>
                <a:ea typeface="VL ゴシック" pitchFamily="49" charset="-128"/>
              </a:rPr>
              <a:t>box</a:t>
            </a:r>
            <a:r>
              <a:rPr lang="en-US" altLang="ja-JP" dirty="0" smtClean="0">
                <a:latin typeface="VL ゴシック" pitchFamily="49" charset="-128"/>
                <a:ea typeface="VL ゴシック" pitchFamily="49" charset="-128"/>
              </a:rPr>
              <a:t> b(point(1.5, 1.5), point(4.5, 4.5));</a:t>
            </a:r>
          </a:p>
          <a:p>
            <a:endParaRPr lang="en-US" altLang="ja-JP" dirty="0" smtClean="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 2</a:t>
            </a:r>
            <a:r>
              <a:rPr lang="ja-JP" altLang="en-US" dirty="0" err="1" smtClean="0">
                <a:latin typeface="VL ゴシック" pitchFamily="49" charset="-128"/>
                <a:ea typeface="VL ゴシック" pitchFamily="49" charset="-128"/>
              </a:rPr>
              <a:t>つの</a:t>
            </a:r>
            <a:r>
              <a:rPr lang="ja-JP" altLang="en-US" dirty="0" smtClean="0">
                <a:latin typeface="VL ゴシック" pitchFamily="49" charset="-128"/>
                <a:ea typeface="VL ゴシック" pitchFamily="49" charset="-128"/>
              </a:rPr>
              <a:t>四角形が交わっているか</a:t>
            </a:r>
          </a:p>
          <a:p>
            <a:r>
              <a:rPr lang="en-US" altLang="ja-JP" dirty="0" err="1" smtClean="0">
                <a:latin typeface="VL ゴシック" pitchFamily="49" charset="-128"/>
                <a:ea typeface="VL ゴシック" pitchFamily="49" charset="-128"/>
              </a:rPr>
              <a:t>const</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bool</a:t>
            </a:r>
            <a:r>
              <a:rPr lang="en-US" altLang="ja-JP" dirty="0" smtClean="0">
                <a:latin typeface="VL ゴシック" pitchFamily="49" charset="-128"/>
                <a:ea typeface="VL ゴシック" pitchFamily="49" charset="-128"/>
              </a:rPr>
              <a:t> result = </a:t>
            </a:r>
            <a:r>
              <a:rPr lang="en-US" altLang="ja-JP" b="1" dirty="0" smtClean="0">
                <a:solidFill>
                  <a:srgbClr val="C00000"/>
                </a:solidFill>
                <a:latin typeface="VL ゴシック" pitchFamily="49" charset="-128"/>
                <a:ea typeface="VL ゴシック" pitchFamily="49" charset="-128"/>
              </a:rPr>
              <a:t>geometry::intersects(a, b)</a:t>
            </a:r>
            <a:r>
              <a:rPr lang="en-US" altLang="ja-JP" dirty="0" smtClean="0">
                <a:latin typeface="VL ゴシック" pitchFamily="49" charset="-128"/>
                <a:ea typeface="VL ゴシック" pitchFamily="49" charset="-128"/>
              </a:rPr>
              <a:t>;</a:t>
            </a:r>
          </a:p>
          <a:p>
            <a:r>
              <a:rPr lang="en-US" altLang="ja-JP" dirty="0" smtClean="0">
                <a:latin typeface="VL ゴシック" pitchFamily="49" charset="-128"/>
                <a:ea typeface="VL ゴシック" pitchFamily="49" charset="-128"/>
              </a:rPr>
              <a:t>BOOST_ASSERT(result);</a:t>
            </a:r>
            <a:endParaRPr lang="en-US" altLang="ja-JP" dirty="0">
              <a:latin typeface="VL ゴシック" pitchFamily="49" charset="-128"/>
              <a:ea typeface="VL ゴシック" pitchFamily="49" charset="-128"/>
            </a:endParaRPr>
          </a:p>
        </p:txBody>
      </p:sp>
      <p:pic>
        <p:nvPicPr>
          <p:cNvPr id="3074" name="Picture 2" descr="C:\Language\cpp\bo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4221088"/>
            <a:ext cx="2277764" cy="2277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288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特徴</a:t>
            </a:r>
            <a:r>
              <a:rPr lang="en-US" altLang="ja-JP" smtClean="0"/>
              <a:t>2. </a:t>
            </a:r>
            <a:r>
              <a:rPr lang="ja-JP" altLang="en-US" smtClean="0"/>
              <a:t>アダプト機構 </a:t>
            </a:r>
            <a:r>
              <a:rPr lang="en-US" altLang="ja-JP" smtClean="0"/>
              <a:t>1/2</a:t>
            </a:r>
            <a:endParaRPr kumimoji="1" lang="ja-JP" altLang="en-US"/>
          </a:p>
        </p:txBody>
      </p:sp>
      <p:sp>
        <p:nvSpPr>
          <p:cNvPr id="3" name="コンテンツ プレースホルダー 2"/>
          <p:cNvSpPr>
            <a:spLocks noGrp="1"/>
          </p:cNvSpPr>
          <p:nvPr>
            <p:ph idx="1"/>
          </p:nvPr>
        </p:nvSpPr>
        <p:spPr>
          <a:xfrm>
            <a:off x="457200" y="908720"/>
            <a:ext cx="8229600" cy="1152127"/>
          </a:xfrm>
        </p:spPr>
        <p:txBody>
          <a:bodyPr>
            <a:noAutofit/>
          </a:bodyPr>
          <a:lstStyle/>
          <a:p>
            <a:pPr marL="0" indent="0">
              <a:buNone/>
            </a:pPr>
            <a:r>
              <a:rPr lang="en-US" altLang="ja-JP" sz="2400"/>
              <a:t>Boost.Geometry</a:t>
            </a:r>
            <a:r>
              <a:rPr lang="ja-JP" altLang="en-US" sz="2400" smtClean="0"/>
              <a:t>の各モデルは、ユーザー定義型に適用できるため、</a:t>
            </a:r>
            <a:r>
              <a:rPr lang="en-US" altLang="ja-JP" sz="2400" smtClean="0"/>
              <a:t>Boost.Geometry</a:t>
            </a:r>
            <a:r>
              <a:rPr lang="ja-JP" altLang="en-US" sz="2400" smtClean="0"/>
              <a:t>のアルゴリズムを他のライブラリの型に対して使用することができる。</a:t>
            </a:r>
            <a:endParaRPr lang="en-US" altLang="ja-JP" sz="2400"/>
          </a:p>
        </p:txBody>
      </p:sp>
      <p:sp>
        <p:nvSpPr>
          <p:cNvPr id="4" name="テキスト ボックス 3"/>
          <p:cNvSpPr txBox="1"/>
          <p:nvPr/>
        </p:nvSpPr>
        <p:spPr>
          <a:xfrm>
            <a:off x="323528" y="2394754"/>
            <a:ext cx="8208912" cy="3970318"/>
          </a:xfrm>
          <a:prstGeom prst="rect">
            <a:avLst/>
          </a:prstGeom>
          <a:noFill/>
        </p:spPr>
        <p:txBody>
          <a:bodyPr wrap="square" rtlCol="0">
            <a:spAutoFit/>
          </a:bodyPr>
          <a:lstStyle/>
          <a:p>
            <a:r>
              <a:rPr lang="en-US" altLang="ja-JP" dirty="0" err="1" smtClean="0">
                <a:latin typeface="VL ゴシック" pitchFamily="49" charset="-128"/>
                <a:ea typeface="VL ゴシック" pitchFamily="49" charset="-128"/>
              </a:rPr>
              <a:t>struct</a:t>
            </a:r>
            <a:r>
              <a:rPr lang="en-US" altLang="ja-JP" dirty="0" smtClean="0">
                <a:latin typeface="VL ゴシック" pitchFamily="49" charset="-128"/>
                <a:ea typeface="VL ゴシック" pitchFamily="49" charset="-128"/>
              </a:rPr>
              <a:t> </a:t>
            </a:r>
            <a:r>
              <a:rPr lang="en-US" altLang="ja-JP" b="1" dirty="0" smtClean="0">
                <a:solidFill>
                  <a:srgbClr val="00B050"/>
                </a:solidFill>
                <a:latin typeface="VL ゴシック" pitchFamily="49" charset="-128"/>
                <a:ea typeface="VL ゴシック" pitchFamily="49" charset="-128"/>
              </a:rPr>
              <a:t>Point</a:t>
            </a:r>
            <a:r>
              <a:rPr lang="en-US" altLang="ja-JP" dirty="0" smtClean="0">
                <a:latin typeface="VL ゴシック" pitchFamily="49" charset="-128"/>
                <a:ea typeface="VL ゴシック" pitchFamily="49" charset="-128"/>
              </a:rPr>
              <a:t> {</a:t>
            </a:r>
          </a:p>
          <a:p>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int</a:t>
            </a:r>
            <a:r>
              <a:rPr lang="en-US" altLang="ja-JP" dirty="0" smtClean="0">
                <a:latin typeface="VL ゴシック" pitchFamily="49" charset="-128"/>
                <a:ea typeface="VL ゴシック" pitchFamily="49" charset="-128"/>
              </a:rPr>
              <a:t> x, y;</a:t>
            </a:r>
          </a:p>
          <a:p>
            <a:endParaRPr lang="en-US" altLang="ja-JP" dirty="0" smtClean="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  Point() : x(0), y(0) {}</a:t>
            </a:r>
          </a:p>
          <a:p>
            <a:r>
              <a:rPr lang="en-US" altLang="ja-JP" dirty="0" smtClean="0">
                <a:latin typeface="VL ゴシック" pitchFamily="49" charset="-128"/>
                <a:ea typeface="VL ゴシック" pitchFamily="49" charset="-128"/>
              </a:rPr>
              <a:t>  Point(</a:t>
            </a:r>
            <a:r>
              <a:rPr lang="en-US" altLang="ja-JP" dirty="0" err="1" smtClean="0">
                <a:latin typeface="VL ゴシック" pitchFamily="49" charset="-128"/>
                <a:ea typeface="VL ゴシック" pitchFamily="49" charset="-128"/>
              </a:rPr>
              <a:t>int</a:t>
            </a:r>
            <a:r>
              <a:rPr lang="en-US" altLang="ja-JP" dirty="0" smtClean="0">
                <a:latin typeface="VL ゴシック" pitchFamily="49" charset="-128"/>
                <a:ea typeface="VL ゴシック" pitchFamily="49" charset="-128"/>
              </a:rPr>
              <a:t> x, </a:t>
            </a:r>
            <a:r>
              <a:rPr lang="en-US" altLang="ja-JP" dirty="0" err="1" smtClean="0">
                <a:latin typeface="VL ゴシック" pitchFamily="49" charset="-128"/>
                <a:ea typeface="VL ゴシック" pitchFamily="49" charset="-128"/>
              </a:rPr>
              <a:t>int</a:t>
            </a:r>
            <a:r>
              <a:rPr lang="en-US" altLang="ja-JP" dirty="0" smtClean="0">
                <a:latin typeface="VL ゴシック" pitchFamily="49" charset="-128"/>
                <a:ea typeface="VL ゴシック" pitchFamily="49" charset="-128"/>
              </a:rPr>
              <a:t> y) : x(x), y(y) {}</a:t>
            </a:r>
          </a:p>
          <a:p>
            <a:r>
              <a:rPr lang="en-US" altLang="ja-JP" dirty="0" smtClean="0">
                <a:latin typeface="VL ゴシック" pitchFamily="49" charset="-128"/>
                <a:ea typeface="VL ゴシック" pitchFamily="49" charset="-128"/>
              </a:rPr>
              <a:t>};</a:t>
            </a:r>
          </a:p>
          <a:p>
            <a:endParaRPr lang="en-US" altLang="ja-JP" dirty="0" smtClean="0">
              <a:latin typeface="VL ゴシック" pitchFamily="49" charset="-128"/>
              <a:ea typeface="VL ゴシック" pitchFamily="49" charset="-128"/>
            </a:endParaRPr>
          </a:p>
          <a:p>
            <a:r>
              <a:rPr lang="en-US" altLang="ja-JP" dirty="0" err="1" smtClean="0">
                <a:latin typeface="VL ゴシック" pitchFamily="49" charset="-128"/>
                <a:ea typeface="VL ゴシック" pitchFamily="49" charset="-128"/>
              </a:rPr>
              <a:t>struct</a:t>
            </a:r>
            <a:r>
              <a:rPr lang="en-US" altLang="ja-JP" dirty="0" smtClean="0">
                <a:latin typeface="VL ゴシック" pitchFamily="49" charset="-128"/>
                <a:ea typeface="VL ゴシック" pitchFamily="49" charset="-128"/>
              </a:rPr>
              <a:t> </a:t>
            </a:r>
            <a:r>
              <a:rPr lang="en-US" altLang="ja-JP" b="1" dirty="0" err="1" smtClean="0">
                <a:solidFill>
                  <a:srgbClr val="00B050"/>
                </a:solidFill>
                <a:latin typeface="VL ゴシック" pitchFamily="49" charset="-128"/>
                <a:ea typeface="VL ゴシック" pitchFamily="49" charset="-128"/>
              </a:rPr>
              <a:t>Rect</a:t>
            </a:r>
            <a:r>
              <a:rPr lang="en-US" altLang="ja-JP" dirty="0" smtClean="0">
                <a:latin typeface="VL ゴシック" pitchFamily="49" charset="-128"/>
                <a:ea typeface="VL ゴシック" pitchFamily="49" charset="-128"/>
              </a:rPr>
              <a:t> {</a:t>
            </a:r>
          </a:p>
          <a:p>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int</a:t>
            </a:r>
            <a:r>
              <a:rPr lang="en-US" altLang="ja-JP" dirty="0" smtClean="0">
                <a:latin typeface="VL ゴシック" pitchFamily="49" charset="-128"/>
                <a:ea typeface="VL ゴシック" pitchFamily="49" charset="-128"/>
              </a:rPr>
              <a:t> left, top, right, bottom;</a:t>
            </a:r>
          </a:p>
          <a:p>
            <a:endParaRPr lang="en-US" altLang="ja-JP" dirty="0" smtClean="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Rect</a:t>
            </a:r>
            <a:r>
              <a:rPr lang="en-US" altLang="ja-JP" dirty="0" smtClean="0">
                <a:latin typeface="VL ゴシック" pitchFamily="49" charset="-128"/>
                <a:ea typeface="VL ゴシック" pitchFamily="49" charset="-128"/>
              </a:rPr>
              <a:t>() : left(0), top(0), right(0), bottom(0) {}</a:t>
            </a:r>
          </a:p>
          <a:p>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Rect</a:t>
            </a:r>
            <a:r>
              <a:rPr lang="en-US" altLang="ja-JP" dirty="0" smtClean="0">
                <a:latin typeface="VL ゴシック" pitchFamily="49" charset="-128"/>
                <a:ea typeface="VL ゴシック" pitchFamily="49" charset="-128"/>
              </a:rPr>
              <a:t>(</a:t>
            </a:r>
            <a:r>
              <a:rPr lang="en-US" altLang="ja-JP" dirty="0" err="1" smtClean="0">
                <a:latin typeface="VL ゴシック" pitchFamily="49" charset="-128"/>
                <a:ea typeface="VL ゴシック" pitchFamily="49" charset="-128"/>
              </a:rPr>
              <a:t>int</a:t>
            </a:r>
            <a:r>
              <a:rPr lang="en-US" altLang="ja-JP" dirty="0" smtClean="0">
                <a:latin typeface="VL ゴシック" pitchFamily="49" charset="-128"/>
                <a:ea typeface="VL ゴシック" pitchFamily="49" charset="-128"/>
              </a:rPr>
              <a:t> left, </a:t>
            </a:r>
            <a:r>
              <a:rPr lang="en-US" altLang="ja-JP" dirty="0" err="1" smtClean="0">
                <a:latin typeface="VL ゴシック" pitchFamily="49" charset="-128"/>
                <a:ea typeface="VL ゴシック" pitchFamily="49" charset="-128"/>
              </a:rPr>
              <a:t>int</a:t>
            </a:r>
            <a:r>
              <a:rPr lang="en-US" altLang="ja-JP" dirty="0" smtClean="0">
                <a:latin typeface="VL ゴシック" pitchFamily="49" charset="-128"/>
                <a:ea typeface="VL ゴシック" pitchFamily="49" charset="-128"/>
              </a:rPr>
              <a:t> top, </a:t>
            </a:r>
            <a:r>
              <a:rPr lang="en-US" altLang="ja-JP" dirty="0" err="1" smtClean="0">
                <a:latin typeface="VL ゴシック" pitchFamily="49" charset="-128"/>
                <a:ea typeface="VL ゴシック" pitchFamily="49" charset="-128"/>
              </a:rPr>
              <a:t>int</a:t>
            </a:r>
            <a:r>
              <a:rPr lang="en-US" altLang="ja-JP" dirty="0" smtClean="0">
                <a:latin typeface="VL ゴシック" pitchFamily="49" charset="-128"/>
                <a:ea typeface="VL ゴシック" pitchFamily="49" charset="-128"/>
              </a:rPr>
              <a:t> right, </a:t>
            </a:r>
            <a:r>
              <a:rPr lang="en-US" altLang="ja-JP" dirty="0" err="1" smtClean="0">
                <a:latin typeface="VL ゴシック" pitchFamily="49" charset="-128"/>
                <a:ea typeface="VL ゴシック" pitchFamily="49" charset="-128"/>
              </a:rPr>
              <a:t>int</a:t>
            </a:r>
            <a:r>
              <a:rPr lang="en-US" altLang="ja-JP" dirty="0" smtClean="0">
                <a:latin typeface="VL ゴシック" pitchFamily="49" charset="-128"/>
                <a:ea typeface="VL ゴシック" pitchFamily="49" charset="-128"/>
              </a:rPr>
              <a:t> bottom)</a:t>
            </a:r>
          </a:p>
          <a:p>
            <a:r>
              <a:rPr lang="en-US" altLang="ja-JP" dirty="0" smtClean="0">
                <a:latin typeface="VL ゴシック" pitchFamily="49" charset="-128"/>
                <a:ea typeface="VL ゴシック" pitchFamily="49" charset="-128"/>
              </a:rPr>
              <a:t>    : left(left), top(top), right(right), bottom(bottom) {}</a:t>
            </a:r>
          </a:p>
          <a:p>
            <a:r>
              <a:rPr lang="en-US" altLang="ja-JP" dirty="0" smtClean="0">
                <a:latin typeface="VL ゴシック" pitchFamily="49" charset="-128"/>
                <a:ea typeface="VL ゴシック" pitchFamily="49" charset="-128"/>
              </a:rPr>
              <a:t>};</a:t>
            </a:r>
          </a:p>
        </p:txBody>
      </p:sp>
    </p:spTree>
    <p:extLst>
      <p:ext uri="{BB962C8B-B14F-4D97-AF65-F5344CB8AC3E}">
        <p14:creationId xmlns:p14="http://schemas.microsoft.com/office/powerpoint/2010/main" val="1836808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特徴</a:t>
            </a:r>
            <a:r>
              <a:rPr lang="en-US" altLang="ja-JP" smtClean="0"/>
              <a:t>2. </a:t>
            </a:r>
            <a:r>
              <a:rPr lang="ja-JP" altLang="en-US" smtClean="0"/>
              <a:t>アダプト機構 </a:t>
            </a:r>
            <a:r>
              <a:rPr lang="en-US" altLang="ja-JP" smtClean="0"/>
              <a:t>2/2</a:t>
            </a:r>
            <a:endParaRPr kumimoji="1" lang="ja-JP" altLang="en-US"/>
          </a:p>
        </p:txBody>
      </p:sp>
      <p:sp>
        <p:nvSpPr>
          <p:cNvPr id="3" name="コンテンツ プレースホルダー 2"/>
          <p:cNvSpPr>
            <a:spLocks noGrp="1"/>
          </p:cNvSpPr>
          <p:nvPr>
            <p:ph idx="1"/>
          </p:nvPr>
        </p:nvSpPr>
        <p:spPr>
          <a:xfrm>
            <a:off x="457200" y="908720"/>
            <a:ext cx="8229600" cy="1152127"/>
          </a:xfrm>
        </p:spPr>
        <p:txBody>
          <a:bodyPr>
            <a:noAutofit/>
          </a:bodyPr>
          <a:lstStyle/>
          <a:p>
            <a:pPr marL="0" indent="0">
              <a:buNone/>
            </a:pPr>
            <a:r>
              <a:rPr lang="en-US" altLang="ja-JP" sz="2400"/>
              <a:t>Boost.Geometry</a:t>
            </a:r>
            <a:r>
              <a:rPr lang="ja-JP" altLang="en-US" sz="2400" smtClean="0"/>
              <a:t>の各モデルは、ユーザー定義型に適用できるため、</a:t>
            </a:r>
            <a:r>
              <a:rPr lang="en-US" altLang="ja-JP" sz="2400" smtClean="0"/>
              <a:t>Boost.Geometry</a:t>
            </a:r>
            <a:r>
              <a:rPr lang="ja-JP" altLang="en-US" sz="2400" smtClean="0"/>
              <a:t>のアルゴリズムを他のライブラリの型に対して使用することができる。</a:t>
            </a:r>
            <a:endParaRPr lang="en-US" altLang="ja-JP" sz="2400"/>
          </a:p>
        </p:txBody>
      </p:sp>
      <p:sp>
        <p:nvSpPr>
          <p:cNvPr id="4" name="テキスト ボックス 3"/>
          <p:cNvSpPr txBox="1"/>
          <p:nvPr/>
        </p:nvSpPr>
        <p:spPr>
          <a:xfrm>
            <a:off x="323528" y="2394754"/>
            <a:ext cx="8280920" cy="2862322"/>
          </a:xfrm>
          <a:prstGeom prst="rect">
            <a:avLst/>
          </a:prstGeom>
          <a:noFill/>
        </p:spPr>
        <p:txBody>
          <a:bodyPr wrap="square" rtlCol="0">
            <a:spAutoFit/>
          </a:bodyPr>
          <a:lstStyle/>
          <a:p>
            <a:r>
              <a:rPr lang="en-US" altLang="ja-JP" b="1" dirty="0" smtClean="0">
                <a:solidFill>
                  <a:srgbClr val="C00000"/>
                </a:solidFill>
                <a:latin typeface="VL ゴシック" pitchFamily="49" charset="-128"/>
                <a:ea typeface="VL ゴシック" pitchFamily="49" charset="-128"/>
              </a:rPr>
              <a:t>BOOST_GEOMETRY_REGISTER_POINT_2D</a:t>
            </a:r>
            <a:r>
              <a:rPr lang="en-US" altLang="ja-JP" dirty="0" smtClean="0">
                <a:latin typeface="VL ゴシック" pitchFamily="49" charset="-128"/>
                <a:ea typeface="VL ゴシック" pitchFamily="49" charset="-128"/>
              </a:rPr>
              <a:t>(</a:t>
            </a:r>
            <a:r>
              <a:rPr lang="en-US" altLang="ja-JP" b="1" dirty="0" smtClean="0">
                <a:solidFill>
                  <a:srgbClr val="00B050"/>
                </a:solidFill>
                <a:latin typeface="VL ゴシック" pitchFamily="49" charset="-128"/>
                <a:ea typeface="VL ゴシック" pitchFamily="49" charset="-128"/>
              </a:rPr>
              <a:t>Point</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int</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cs</a:t>
            </a:r>
            <a:r>
              <a:rPr lang="en-US" altLang="ja-JP" dirty="0" smtClean="0">
                <a:latin typeface="VL ゴシック" pitchFamily="49" charset="-128"/>
                <a:ea typeface="VL ゴシック" pitchFamily="49" charset="-128"/>
              </a:rPr>
              <a:t>::</a:t>
            </a:r>
            <a:r>
              <a:rPr lang="en-US" altLang="ja-JP" dirty="0" err="1" smtClean="0">
                <a:latin typeface="VL ゴシック" pitchFamily="49" charset="-128"/>
                <a:ea typeface="VL ゴシック" pitchFamily="49" charset="-128"/>
              </a:rPr>
              <a:t>cartesian</a:t>
            </a:r>
            <a:r>
              <a:rPr lang="en-US" altLang="ja-JP" dirty="0" smtClean="0">
                <a:latin typeface="VL ゴシック" pitchFamily="49" charset="-128"/>
                <a:ea typeface="VL ゴシック" pitchFamily="49" charset="-128"/>
              </a:rPr>
              <a:t>, x, y);</a:t>
            </a:r>
          </a:p>
          <a:p>
            <a:r>
              <a:rPr lang="en-US" altLang="ja-JP" b="1" dirty="0" smtClean="0">
                <a:solidFill>
                  <a:srgbClr val="C00000"/>
                </a:solidFill>
                <a:latin typeface="VL ゴシック" pitchFamily="49" charset="-128"/>
                <a:ea typeface="VL ゴシック" pitchFamily="49" charset="-128"/>
              </a:rPr>
              <a:t>BOOST_GEOMETRY_REGISTER_BOX_2D_4VALUES</a:t>
            </a:r>
            <a:r>
              <a:rPr lang="en-US" altLang="ja-JP" dirty="0" smtClean="0">
                <a:latin typeface="VL ゴシック" pitchFamily="49" charset="-128"/>
                <a:ea typeface="VL ゴシック" pitchFamily="49" charset="-128"/>
              </a:rPr>
              <a:t>(</a:t>
            </a:r>
            <a:r>
              <a:rPr lang="en-US" altLang="ja-JP" b="1" dirty="0" err="1" smtClean="0">
                <a:solidFill>
                  <a:srgbClr val="00B050"/>
                </a:solidFill>
                <a:latin typeface="VL ゴシック" pitchFamily="49" charset="-128"/>
                <a:ea typeface="VL ゴシック" pitchFamily="49" charset="-128"/>
              </a:rPr>
              <a:t>Rect</a:t>
            </a:r>
            <a:r>
              <a:rPr lang="en-US" altLang="ja-JP" dirty="0" smtClean="0">
                <a:latin typeface="VL ゴシック" pitchFamily="49" charset="-128"/>
                <a:ea typeface="VL ゴシック" pitchFamily="49" charset="-128"/>
              </a:rPr>
              <a:t>, </a:t>
            </a:r>
            <a:r>
              <a:rPr lang="en-US" altLang="ja-JP" b="1" dirty="0" smtClean="0">
                <a:solidFill>
                  <a:srgbClr val="00B050"/>
                </a:solidFill>
                <a:latin typeface="VL ゴシック" pitchFamily="49" charset="-128"/>
                <a:ea typeface="VL ゴシック" pitchFamily="49" charset="-128"/>
              </a:rPr>
              <a:t>Point</a:t>
            </a:r>
            <a:r>
              <a:rPr lang="en-US" altLang="ja-JP" dirty="0" smtClean="0">
                <a:latin typeface="VL ゴシック" pitchFamily="49" charset="-128"/>
                <a:ea typeface="VL ゴシック" pitchFamily="49" charset="-128"/>
              </a:rPr>
              <a:t>, left, top, right, bottom);</a:t>
            </a:r>
          </a:p>
          <a:p>
            <a:endParaRPr lang="en-US" altLang="ja-JP" dirty="0" smtClean="0">
              <a:latin typeface="VL ゴシック" pitchFamily="49" charset="-128"/>
              <a:ea typeface="VL ゴシック" pitchFamily="49" charset="-128"/>
            </a:endParaRPr>
          </a:p>
          <a:p>
            <a:r>
              <a:rPr lang="en-US" altLang="ja-JP" dirty="0" err="1" smtClean="0">
                <a:latin typeface="VL ゴシック" pitchFamily="49" charset="-128"/>
                <a:ea typeface="VL ゴシック" pitchFamily="49" charset="-128"/>
              </a:rPr>
              <a:t>const</a:t>
            </a:r>
            <a:r>
              <a:rPr lang="en-US" altLang="ja-JP" dirty="0" smtClean="0">
                <a:latin typeface="VL ゴシック" pitchFamily="49" charset="-128"/>
                <a:ea typeface="VL ゴシック" pitchFamily="49" charset="-128"/>
              </a:rPr>
              <a:t> </a:t>
            </a:r>
            <a:r>
              <a:rPr lang="en-US" altLang="ja-JP" b="1" dirty="0" smtClean="0">
                <a:solidFill>
                  <a:srgbClr val="00B050"/>
                </a:solidFill>
                <a:latin typeface="VL ゴシック" pitchFamily="49" charset="-128"/>
                <a:ea typeface="VL ゴシック" pitchFamily="49" charset="-128"/>
              </a:rPr>
              <a:t>Point</a:t>
            </a:r>
            <a:r>
              <a:rPr lang="en-US" altLang="ja-JP" dirty="0" smtClean="0">
                <a:latin typeface="VL ゴシック" pitchFamily="49" charset="-128"/>
                <a:ea typeface="VL ゴシック" pitchFamily="49" charset="-128"/>
              </a:rPr>
              <a:t> p(1, 1);</a:t>
            </a:r>
          </a:p>
          <a:p>
            <a:r>
              <a:rPr lang="en-US" altLang="ja-JP" dirty="0" err="1" smtClean="0">
                <a:latin typeface="VL ゴシック" pitchFamily="49" charset="-128"/>
                <a:ea typeface="VL ゴシック" pitchFamily="49" charset="-128"/>
              </a:rPr>
              <a:t>const</a:t>
            </a:r>
            <a:r>
              <a:rPr lang="en-US" altLang="ja-JP" dirty="0" smtClean="0">
                <a:latin typeface="VL ゴシック" pitchFamily="49" charset="-128"/>
                <a:ea typeface="VL ゴシック" pitchFamily="49" charset="-128"/>
              </a:rPr>
              <a:t> </a:t>
            </a:r>
            <a:r>
              <a:rPr lang="en-US" altLang="ja-JP" b="1" dirty="0" err="1" smtClean="0">
                <a:solidFill>
                  <a:srgbClr val="00B050"/>
                </a:solidFill>
                <a:latin typeface="VL ゴシック" pitchFamily="49" charset="-128"/>
                <a:ea typeface="VL ゴシック" pitchFamily="49" charset="-128"/>
              </a:rPr>
              <a:t>Rect</a:t>
            </a:r>
            <a:r>
              <a:rPr lang="en-US" altLang="ja-JP" dirty="0" smtClean="0">
                <a:latin typeface="VL ゴシック" pitchFamily="49" charset="-128"/>
                <a:ea typeface="VL ゴシック" pitchFamily="49" charset="-128"/>
              </a:rPr>
              <a:t> box(0, 0, 2, 2);</a:t>
            </a:r>
          </a:p>
          <a:p>
            <a:endParaRPr lang="en-US" altLang="ja-JP" dirty="0" smtClean="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 </a:t>
            </a:r>
            <a:r>
              <a:rPr lang="ja-JP" altLang="en-US" dirty="0" smtClean="0">
                <a:latin typeface="VL ゴシック" pitchFamily="49" charset="-128"/>
                <a:ea typeface="VL ゴシック" pitchFamily="49" charset="-128"/>
              </a:rPr>
              <a:t>点が四角形の内側にあるか</a:t>
            </a:r>
          </a:p>
          <a:p>
            <a:r>
              <a:rPr lang="en-US" altLang="ja-JP" dirty="0" err="1" smtClean="0">
                <a:latin typeface="VL ゴシック" pitchFamily="49" charset="-128"/>
                <a:ea typeface="VL ゴシック" pitchFamily="49" charset="-128"/>
              </a:rPr>
              <a:t>const</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bool</a:t>
            </a:r>
            <a:r>
              <a:rPr lang="en-US" altLang="ja-JP" dirty="0" smtClean="0">
                <a:latin typeface="VL ゴシック" pitchFamily="49" charset="-128"/>
                <a:ea typeface="VL ゴシック" pitchFamily="49" charset="-128"/>
              </a:rPr>
              <a:t> result = </a:t>
            </a:r>
            <a:r>
              <a:rPr lang="en-US" altLang="ja-JP" b="1" dirty="0" smtClean="0">
                <a:solidFill>
                  <a:srgbClr val="C00000"/>
                </a:solidFill>
                <a:latin typeface="VL ゴシック" pitchFamily="49" charset="-128"/>
                <a:ea typeface="VL ゴシック" pitchFamily="49" charset="-128"/>
              </a:rPr>
              <a:t>geometry::within(p, box)</a:t>
            </a:r>
            <a:r>
              <a:rPr lang="en-US" altLang="ja-JP" dirty="0" smtClean="0">
                <a:latin typeface="VL ゴシック" pitchFamily="49" charset="-128"/>
                <a:ea typeface="VL ゴシック" pitchFamily="49" charset="-128"/>
              </a:rPr>
              <a:t>;</a:t>
            </a:r>
          </a:p>
          <a:p>
            <a:r>
              <a:rPr lang="en-US" altLang="ja-JP" dirty="0" smtClean="0">
                <a:latin typeface="VL ゴシック" pitchFamily="49" charset="-128"/>
                <a:ea typeface="VL ゴシック" pitchFamily="49" charset="-128"/>
              </a:rPr>
              <a:t>BOOST_ASSERT(result);</a:t>
            </a:r>
          </a:p>
        </p:txBody>
      </p:sp>
      <p:pic>
        <p:nvPicPr>
          <p:cNvPr id="4098" name="Picture 2" descr="C:\Language\cpp\with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4509120"/>
            <a:ext cx="201622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787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Boost.Geometry</a:t>
            </a:r>
            <a:r>
              <a:rPr lang="ja-JP" altLang="en-US" dirty="0" smtClean="0"/>
              <a:t>の設計</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400" dirty="0" err="1" smtClean="0"/>
              <a:t>Boost.Geometry</a:t>
            </a:r>
            <a:r>
              <a:rPr kumimoji="1" lang="ja-JP" altLang="en-US" sz="2400" dirty="0" smtClean="0"/>
              <a:t>の設計は、</a:t>
            </a:r>
            <a:endParaRPr kumimoji="1" lang="en-US" altLang="ja-JP" sz="2400" dirty="0" smtClean="0"/>
          </a:p>
          <a:p>
            <a:pPr marL="971550" lvl="1" indent="-514350">
              <a:buFont typeface="+mj-lt"/>
              <a:buAutoNum type="arabicPeriod"/>
            </a:pPr>
            <a:r>
              <a:rPr lang="ja-JP" altLang="en-US" sz="2000" dirty="0" smtClean="0"/>
              <a:t>あらゆるモデルに対して同じアルゴリズムを適用でき、</a:t>
            </a:r>
            <a:endParaRPr lang="en-US" altLang="ja-JP" sz="2000" dirty="0" smtClean="0"/>
          </a:p>
          <a:p>
            <a:pPr marL="971550" lvl="1" indent="-514350">
              <a:buFont typeface="+mj-lt"/>
              <a:buAutoNum type="arabicPeriod"/>
            </a:pPr>
            <a:r>
              <a:rPr kumimoji="1" lang="ja-JP" altLang="en-US" sz="2000" dirty="0" smtClean="0"/>
              <a:t>他のライブラリのモデルに対して</a:t>
            </a:r>
            <a:r>
              <a:rPr kumimoji="1" lang="en-US" altLang="ja-JP" sz="2000" dirty="0" err="1" smtClean="0"/>
              <a:t>Boost.Geometry</a:t>
            </a:r>
            <a:r>
              <a:rPr kumimoji="1" lang="ja-JP" altLang="en-US" sz="2000" dirty="0" smtClean="0"/>
              <a:t>のアルゴリズムを適用できる。</a:t>
            </a:r>
            <a:endParaRPr kumimoji="1" lang="en-US" altLang="ja-JP" sz="2000" dirty="0" smtClean="0"/>
          </a:p>
          <a:p>
            <a:pPr lvl="1"/>
            <a:endParaRPr lang="en-US" altLang="ja-JP" sz="2000" dirty="0"/>
          </a:p>
          <a:p>
            <a:r>
              <a:rPr kumimoji="1" lang="ja-JP" altLang="en-US" sz="2400" dirty="0" smtClean="0"/>
              <a:t>この発表では、このような設計のライブラリをどうやって作るのかを見ていく。</a:t>
            </a:r>
            <a:endParaRPr kumimoji="1" lang="ja-JP" altLang="en-US" sz="2400" dirty="0"/>
          </a:p>
        </p:txBody>
      </p:sp>
    </p:spTree>
    <p:extLst>
      <p:ext uri="{BB962C8B-B14F-4D97-AF65-F5344CB8AC3E}">
        <p14:creationId xmlns:p14="http://schemas.microsoft.com/office/powerpoint/2010/main" val="1495915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2852936"/>
            <a:ext cx="8229600" cy="936104"/>
          </a:xfrm>
        </p:spPr>
        <p:txBody>
          <a:bodyPr>
            <a:normAutofit/>
          </a:bodyPr>
          <a:lstStyle/>
          <a:p>
            <a:pPr marL="0" indent="0" algn="ctr">
              <a:buNone/>
            </a:pPr>
            <a:r>
              <a:rPr lang="ja-JP" altLang="en-US" sz="3600" dirty="0">
                <a:solidFill>
                  <a:srgbClr val="C00000"/>
                </a:solidFill>
              </a:rPr>
              <a:t>ジェネリックプログラミング</a:t>
            </a:r>
            <a:endParaRPr kumimoji="1" lang="ja-JP" altLang="en-US" sz="3600" dirty="0">
              <a:solidFill>
                <a:srgbClr val="C00000"/>
              </a:solidFill>
            </a:endParaRPr>
          </a:p>
        </p:txBody>
      </p:sp>
      <p:sp>
        <p:nvSpPr>
          <p:cNvPr id="4" name="コンテンツ プレースホルダー 2"/>
          <p:cNvSpPr txBox="1">
            <a:spLocks/>
          </p:cNvSpPr>
          <p:nvPr/>
        </p:nvSpPr>
        <p:spPr>
          <a:xfrm>
            <a:off x="3635896" y="2420888"/>
            <a:ext cx="1872208" cy="5040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Arial" pitchFamily="34" charset="0"/>
              <a:buNone/>
            </a:pPr>
            <a:r>
              <a:rPr lang="en-US" altLang="ja-JP" sz="2400" dirty="0" smtClean="0"/>
              <a:t>Chapter 02</a:t>
            </a:r>
            <a:endParaRPr lang="ja-JP" altLang="en-US" sz="2400" dirty="0"/>
          </a:p>
        </p:txBody>
      </p:sp>
      <p:sp>
        <p:nvSpPr>
          <p:cNvPr id="5" name="テキスト ボックス 4"/>
          <p:cNvSpPr txBox="1"/>
          <p:nvPr/>
        </p:nvSpPr>
        <p:spPr>
          <a:xfrm>
            <a:off x="4139952" y="3573016"/>
            <a:ext cx="2927404" cy="461665"/>
          </a:xfrm>
          <a:prstGeom prst="rect">
            <a:avLst/>
          </a:prstGeom>
          <a:noFill/>
        </p:spPr>
        <p:txBody>
          <a:bodyPr wrap="none" rtlCol="0">
            <a:spAutoFit/>
          </a:bodyPr>
          <a:lstStyle/>
          <a:p>
            <a:r>
              <a:rPr kumimoji="1" lang="en-US" altLang="ja-JP" sz="2400" i="1" dirty="0" smtClean="0">
                <a:solidFill>
                  <a:srgbClr val="C00000"/>
                </a:solidFill>
              </a:rPr>
              <a:t>Generic Programming</a:t>
            </a:r>
            <a:endParaRPr kumimoji="1" lang="ja-JP" altLang="en-US" sz="2400" i="1" dirty="0">
              <a:solidFill>
                <a:srgbClr val="C00000"/>
              </a:solidFill>
            </a:endParaRPr>
          </a:p>
        </p:txBody>
      </p:sp>
    </p:spTree>
    <p:extLst>
      <p:ext uri="{BB962C8B-B14F-4D97-AF65-F5344CB8AC3E}">
        <p14:creationId xmlns:p14="http://schemas.microsoft.com/office/powerpoint/2010/main" val="6291400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ジェネリックプログラミングとは</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データ型に依存しないプログラミング手法。</a:t>
            </a:r>
            <a:endParaRPr kumimoji="1" lang="en-US" altLang="ja-JP" sz="2400" dirty="0" smtClean="0"/>
          </a:p>
          <a:p>
            <a:endParaRPr kumimoji="1" lang="en-US" altLang="ja-JP" sz="2400" dirty="0" smtClean="0"/>
          </a:p>
          <a:p>
            <a:r>
              <a:rPr lang="en-US" altLang="ja-JP" sz="2400" dirty="0" smtClean="0"/>
              <a:t>C++</a:t>
            </a:r>
            <a:r>
              <a:rPr lang="ja-JP" altLang="en-US" sz="2400" dirty="0" smtClean="0"/>
              <a:t>では、テンプレート</a:t>
            </a:r>
            <a:r>
              <a:rPr lang="ja-JP" altLang="en-US" sz="2400" dirty="0"/>
              <a:t>という、</a:t>
            </a:r>
            <a:r>
              <a:rPr lang="ja-JP" altLang="en-US" sz="2400" dirty="0" smtClean="0"/>
              <a:t>パラメタライズドタイプの機能によって実現する。</a:t>
            </a:r>
            <a:endParaRPr lang="en-US" altLang="ja-JP" sz="2400" dirty="0" smtClean="0"/>
          </a:p>
          <a:p>
            <a:endParaRPr lang="en-US" altLang="ja-JP" sz="2400" dirty="0" smtClean="0"/>
          </a:p>
          <a:p>
            <a:r>
              <a:rPr kumimoji="1" lang="ja-JP" altLang="en-US" sz="2400" dirty="0"/>
              <a:t>オブジェクト指向的</a:t>
            </a:r>
            <a:r>
              <a:rPr kumimoji="1" lang="ja-JP" altLang="en-US" sz="2400" dirty="0" smtClean="0"/>
              <a:t>なライブラリは、継承関係にあるデータを扱うが、テンプレートによって設計されたライブラリは、継承関係に依存せずにあらゆるデータを扱う設計が可能となる。</a:t>
            </a:r>
            <a:endParaRPr kumimoji="1" lang="ja-JP" altLang="en-US" sz="2400" dirty="0"/>
          </a:p>
        </p:txBody>
      </p:sp>
    </p:spTree>
    <p:extLst>
      <p:ext uri="{BB962C8B-B14F-4D97-AF65-F5344CB8AC3E}">
        <p14:creationId xmlns:p14="http://schemas.microsoft.com/office/powerpoint/2010/main" val="2983514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データ型に依存しないアルゴリズム</a:t>
            </a:r>
            <a:endParaRPr kumimoji="1" lang="ja-JP" altLang="en-US" dirty="0"/>
          </a:p>
        </p:txBody>
      </p:sp>
      <p:sp>
        <p:nvSpPr>
          <p:cNvPr id="3" name="コンテンツ プレースホルダー 2"/>
          <p:cNvSpPr>
            <a:spLocks noGrp="1"/>
          </p:cNvSpPr>
          <p:nvPr>
            <p:ph idx="1"/>
          </p:nvPr>
        </p:nvSpPr>
        <p:spPr>
          <a:xfrm>
            <a:off x="457200" y="908721"/>
            <a:ext cx="8229600" cy="864095"/>
          </a:xfrm>
        </p:spPr>
        <p:txBody>
          <a:bodyPr>
            <a:normAutofit lnSpcReduction="10000"/>
          </a:bodyPr>
          <a:lstStyle/>
          <a:p>
            <a:pPr marL="0" indent="0">
              <a:buNone/>
            </a:pPr>
            <a:r>
              <a:rPr kumimoji="1" lang="ja-JP" altLang="en-US" sz="2400" dirty="0" smtClean="0"/>
              <a:t>以下の</a:t>
            </a:r>
            <a:r>
              <a:rPr kumimoji="1" lang="en-US" altLang="ja-JP" sz="2400" dirty="0" smtClean="0"/>
              <a:t>min</a:t>
            </a:r>
            <a:r>
              <a:rPr kumimoji="1" lang="ja-JP" altLang="en-US" sz="2400" dirty="0" smtClean="0"/>
              <a:t>関数は、</a:t>
            </a:r>
            <a:r>
              <a:rPr lang="en-US" altLang="ja-JP" sz="2400" dirty="0" smtClean="0"/>
              <a:t>operator&lt;</a:t>
            </a:r>
            <a:r>
              <a:rPr lang="ja-JP" altLang="en-US" sz="2400" dirty="0" smtClean="0"/>
              <a:t>が使用できる</a:t>
            </a:r>
            <a:endParaRPr lang="en-US" altLang="ja-JP" sz="2400" dirty="0" smtClean="0"/>
          </a:p>
          <a:p>
            <a:pPr marL="0" indent="0">
              <a:buNone/>
            </a:pPr>
            <a:r>
              <a:rPr lang="ja-JP" altLang="en-US" sz="2400" dirty="0" smtClean="0"/>
              <a:t>あらゆる型で振る舞う関数</a:t>
            </a:r>
            <a:endParaRPr kumimoji="1" lang="ja-JP" altLang="en-US" sz="2400" dirty="0"/>
          </a:p>
        </p:txBody>
      </p:sp>
      <p:sp>
        <p:nvSpPr>
          <p:cNvPr id="4" name="テキスト ボックス 3"/>
          <p:cNvSpPr txBox="1"/>
          <p:nvPr/>
        </p:nvSpPr>
        <p:spPr>
          <a:xfrm>
            <a:off x="323528" y="2394754"/>
            <a:ext cx="8208912" cy="1477328"/>
          </a:xfrm>
          <a:prstGeom prst="rect">
            <a:avLst/>
          </a:prstGeom>
          <a:noFill/>
          <a:ln>
            <a:solidFill>
              <a:schemeClr val="tx1"/>
            </a:solidFill>
          </a:ln>
        </p:spPr>
        <p:txBody>
          <a:bodyPr wrap="square" rtlCol="0">
            <a:spAutoFit/>
          </a:bodyPr>
          <a:lstStyle/>
          <a:p>
            <a:r>
              <a:rPr lang="en-US" altLang="ja-JP" dirty="0">
                <a:latin typeface="VL ゴシック" pitchFamily="49" charset="-128"/>
                <a:ea typeface="VL ゴシック" pitchFamily="49" charset="-128"/>
              </a:rPr>
              <a:t>template &lt;class </a:t>
            </a:r>
            <a:r>
              <a:rPr lang="en-US" altLang="ja-JP" b="1" dirty="0">
                <a:solidFill>
                  <a:srgbClr val="C00000"/>
                </a:solidFill>
                <a:latin typeface="VL ゴシック" pitchFamily="49" charset="-128"/>
                <a:ea typeface="VL ゴシック" pitchFamily="49" charset="-128"/>
              </a:rPr>
              <a:t>T</a:t>
            </a:r>
            <a:r>
              <a:rPr lang="en-US" altLang="ja-JP" dirty="0">
                <a:latin typeface="VL ゴシック" pitchFamily="49" charset="-128"/>
                <a:ea typeface="VL ゴシック" pitchFamily="49" charset="-128"/>
              </a:rPr>
              <a:t>&gt;</a:t>
            </a:r>
          </a:p>
          <a:p>
            <a:r>
              <a:rPr lang="en-US" altLang="ja-JP" b="1" dirty="0">
                <a:solidFill>
                  <a:srgbClr val="C00000"/>
                </a:solidFill>
                <a:latin typeface="VL ゴシック" pitchFamily="49" charset="-128"/>
                <a:ea typeface="VL ゴシック" pitchFamily="49" charset="-128"/>
              </a:rPr>
              <a:t>T</a:t>
            </a:r>
            <a:r>
              <a:rPr lang="en-US" altLang="ja-JP" dirty="0">
                <a:latin typeface="VL ゴシック" pitchFamily="49" charset="-128"/>
                <a:ea typeface="VL ゴシック" pitchFamily="49" charset="-128"/>
              </a:rPr>
              <a:t> min(</a:t>
            </a:r>
            <a:r>
              <a:rPr lang="en-US" altLang="ja-JP" b="1" dirty="0">
                <a:solidFill>
                  <a:srgbClr val="C00000"/>
                </a:solidFill>
                <a:latin typeface="VL ゴシック" pitchFamily="49" charset="-128"/>
                <a:ea typeface="VL ゴシック" pitchFamily="49" charset="-128"/>
              </a:rPr>
              <a:t>T</a:t>
            </a:r>
            <a:r>
              <a:rPr lang="en-US" altLang="ja-JP" dirty="0">
                <a:latin typeface="VL ゴシック" pitchFamily="49" charset="-128"/>
                <a:ea typeface="VL ゴシック" pitchFamily="49" charset="-128"/>
              </a:rPr>
              <a:t> a, </a:t>
            </a:r>
            <a:r>
              <a:rPr lang="en-US" altLang="ja-JP" b="1" dirty="0">
                <a:solidFill>
                  <a:srgbClr val="C00000"/>
                </a:solidFill>
                <a:latin typeface="VL ゴシック" pitchFamily="49" charset="-128"/>
                <a:ea typeface="VL ゴシック" pitchFamily="49" charset="-128"/>
              </a:rPr>
              <a:t>T</a:t>
            </a:r>
            <a:r>
              <a:rPr lang="en-US" altLang="ja-JP" dirty="0">
                <a:latin typeface="VL ゴシック" pitchFamily="49" charset="-128"/>
                <a:ea typeface="VL ゴシック" pitchFamily="49" charset="-128"/>
              </a:rPr>
              <a:t> b)</a:t>
            </a:r>
          </a:p>
          <a:p>
            <a:r>
              <a:rPr lang="en-US" altLang="ja-JP" dirty="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  return a &lt; b ? a : b;</a:t>
            </a:r>
          </a:p>
          <a:p>
            <a:r>
              <a:rPr lang="en-US" altLang="ja-JP" dirty="0">
                <a:latin typeface="VL ゴシック" pitchFamily="49" charset="-128"/>
                <a:ea typeface="VL ゴシック" pitchFamily="49" charset="-128"/>
              </a:rPr>
              <a:t>}</a:t>
            </a:r>
            <a:endParaRPr lang="en-US" altLang="ja-JP" dirty="0" smtClean="0">
              <a:latin typeface="VL ゴシック" pitchFamily="49" charset="-128"/>
              <a:ea typeface="VL ゴシック" pitchFamily="49" charset="-128"/>
            </a:endParaRPr>
          </a:p>
        </p:txBody>
      </p:sp>
      <p:sp>
        <p:nvSpPr>
          <p:cNvPr id="5" name="テキスト ボックス 4"/>
          <p:cNvSpPr txBox="1"/>
          <p:nvPr/>
        </p:nvSpPr>
        <p:spPr>
          <a:xfrm>
            <a:off x="323528" y="4327936"/>
            <a:ext cx="8208912" cy="923330"/>
          </a:xfrm>
          <a:prstGeom prst="rect">
            <a:avLst/>
          </a:prstGeom>
          <a:noFill/>
          <a:ln>
            <a:solidFill>
              <a:schemeClr val="tx1"/>
            </a:solidFill>
          </a:ln>
        </p:spPr>
        <p:txBody>
          <a:bodyPr wrap="square" rtlCol="0">
            <a:spAutoFit/>
          </a:bodyPr>
          <a:lstStyle/>
          <a:p>
            <a:r>
              <a:rPr lang="en-US" altLang="ja-JP" b="1" dirty="0" err="1">
                <a:solidFill>
                  <a:srgbClr val="C00000"/>
                </a:solidFill>
                <a:latin typeface="VL ゴシック" pitchFamily="49" charset="-128"/>
                <a:ea typeface="VL ゴシック" pitchFamily="49" charset="-128"/>
              </a:rPr>
              <a:t>int</a:t>
            </a:r>
            <a:r>
              <a:rPr lang="en-US" altLang="ja-JP" dirty="0">
                <a:latin typeface="VL ゴシック" pitchFamily="49" charset="-128"/>
                <a:ea typeface="VL ゴシック" pitchFamily="49" charset="-128"/>
              </a:rPr>
              <a:t>    x = </a:t>
            </a:r>
            <a:r>
              <a:rPr lang="en-US" altLang="ja-JP" dirty="0" smtClean="0">
                <a:latin typeface="VL ゴシック" pitchFamily="49" charset="-128"/>
                <a:ea typeface="VL ゴシック" pitchFamily="49" charset="-128"/>
              </a:rPr>
              <a:t>min(1</a:t>
            </a:r>
            <a:r>
              <a:rPr lang="en-US" altLang="ja-JP" dirty="0">
                <a:latin typeface="VL ゴシック" pitchFamily="49" charset="-128"/>
                <a:ea typeface="VL ゴシック" pitchFamily="49" charset="-128"/>
              </a:rPr>
              <a:t>, 2);     </a:t>
            </a:r>
            <a:r>
              <a:rPr lang="en-US" altLang="ja-JP" dirty="0" smtClean="0">
                <a:latin typeface="VL ゴシック" pitchFamily="49" charset="-128"/>
                <a:ea typeface="VL ゴシック" pitchFamily="49" charset="-128"/>
              </a:rPr>
              <a:t>// T</a:t>
            </a:r>
            <a:r>
              <a:rPr lang="ja-JP" altLang="en-US" dirty="0" smtClean="0">
                <a:latin typeface="VL ゴシック" pitchFamily="49" charset="-128"/>
                <a:ea typeface="VL ゴシック" pitchFamily="49" charset="-128"/>
              </a:rPr>
              <a:t>は</a:t>
            </a:r>
            <a:r>
              <a:rPr lang="en-US" altLang="ja-JP" dirty="0" err="1" smtClean="0">
                <a:latin typeface="VL ゴシック" pitchFamily="49" charset="-128"/>
                <a:ea typeface="VL ゴシック" pitchFamily="49" charset="-128"/>
              </a:rPr>
              <a:t>int</a:t>
            </a:r>
            <a:r>
              <a:rPr lang="ja-JP" altLang="en-US" dirty="0" smtClean="0">
                <a:latin typeface="VL ゴシック" pitchFamily="49" charset="-128"/>
                <a:ea typeface="VL ゴシック" pitchFamily="49" charset="-128"/>
              </a:rPr>
              <a:t>に置き換えられる</a:t>
            </a:r>
            <a:endParaRPr lang="en-US" altLang="ja-JP" dirty="0">
              <a:latin typeface="VL ゴシック" pitchFamily="49" charset="-128"/>
              <a:ea typeface="VL ゴシック" pitchFamily="49" charset="-128"/>
            </a:endParaRPr>
          </a:p>
          <a:p>
            <a:r>
              <a:rPr lang="en-US" altLang="ja-JP" b="1" dirty="0">
                <a:solidFill>
                  <a:srgbClr val="C00000"/>
                </a:solidFill>
                <a:latin typeface="VL ゴシック" pitchFamily="49" charset="-128"/>
                <a:ea typeface="VL ゴシック" pitchFamily="49" charset="-128"/>
              </a:rPr>
              <a:t>double</a:t>
            </a:r>
            <a:r>
              <a:rPr lang="en-US" altLang="ja-JP" dirty="0">
                <a:latin typeface="VL ゴシック" pitchFamily="49" charset="-128"/>
                <a:ea typeface="VL ゴシック" pitchFamily="49" charset="-128"/>
              </a:rPr>
              <a:t> d = </a:t>
            </a:r>
            <a:r>
              <a:rPr lang="en-US" altLang="ja-JP" dirty="0" smtClean="0">
                <a:latin typeface="VL ゴシック" pitchFamily="49" charset="-128"/>
                <a:ea typeface="VL ゴシック" pitchFamily="49" charset="-128"/>
              </a:rPr>
              <a:t>min(1.0, 2.0); // T</a:t>
            </a:r>
            <a:r>
              <a:rPr lang="ja-JP" altLang="en-US" dirty="0" smtClean="0">
                <a:latin typeface="VL ゴシック" pitchFamily="49" charset="-128"/>
                <a:ea typeface="VL ゴシック" pitchFamily="49" charset="-128"/>
              </a:rPr>
              <a:t>は</a:t>
            </a:r>
            <a:r>
              <a:rPr lang="en-US" altLang="ja-JP" dirty="0" smtClean="0">
                <a:latin typeface="VL ゴシック" pitchFamily="49" charset="-128"/>
                <a:ea typeface="VL ゴシック" pitchFamily="49" charset="-128"/>
              </a:rPr>
              <a:t>double</a:t>
            </a:r>
            <a:r>
              <a:rPr lang="ja-JP" altLang="en-US" dirty="0" smtClean="0">
                <a:latin typeface="VL ゴシック" pitchFamily="49" charset="-128"/>
                <a:ea typeface="VL ゴシック" pitchFamily="49" charset="-128"/>
              </a:rPr>
              <a:t>に置き換えられる</a:t>
            </a:r>
            <a:endParaRPr lang="en-US" altLang="ja-JP" dirty="0">
              <a:latin typeface="VL ゴシック" pitchFamily="49" charset="-128"/>
              <a:ea typeface="VL ゴシック" pitchFamily="49" charset="-128"/>
            </a:endParaRPr>
          </a:p>
          <a:p>
            <a:r>
              <a:rPr lang="en-US" altLang="ja-JP" b="1" dirty="0">
                <a:solidFill>
                  <a:srgbClr val="C00000"/>
                </a:solidFill>
                <a:latin typeface="VL ゴシック" pitchFamily="49" charset="-128"/>
                <a:ea typeface="VL ゴシック" pitchFamily="49" charset="-128"/>
              </a:rPr>
              <a:t>char</a:t>
            </a:r>
            <a:r>
              <a:rPr lang="en-US" altLang="ja-JP" dirty="0">
                <a:latin typeface="VL ゴシック" pitchFamily="49" charset="-128"/>
                <a:ea typeface="VL ゴシック" pitchFamily="49" charset="-128"/>
              </a:rPr>
              <a:t>   c = </a:t>
            </a:r>
            <a:r>
              <a:rPr lang="en-US" altLang="ja-JP" dirty="0" smtClean="0">
                <a:latin typeface="VL ゴシック" pitchFamily="49" charset="-128"/>
                <a:ea typeface="VL ゴシック" pitchFamily="49" charset="-128"/>
              </a:rPr>
              <a:t>min('1', '1'); // T</a:t>
            </a:r>
            <a:r>
              <a:rPr lang="ja-JP" altLang="en-US" dirty="0" smtClean="0">
                <a:latin typeface="VL ゴシック" pitchFamily="49" charset="-128"/>
                <a:ea typeface="VL ゴシック" pitchFamily="49" charset="-128"/>
              </a:rPr>
              <a:t>は</a:t>
            </a:r>
            <a:r>
              <a:rPr lang="en-US" altLang="ja-JP" dirty="0" smtClean="0">
                <a:latin typeface="VL ゴシック" pitchFamily="49" charset="-128"/>
                <a:ea typeface="VL ゴシック" pitchFamily="49" charset="-128"/>
              </a:rPr>
              <a:t>char</a:t>
            </a:r>
            <a:r>
              <a:rPr lang="ja-JP" altLang="en-US" dirty="0" smtClean="0">
                <a:latin typeface="VL ゴシック" pitchFamily="49" charset="-128"/>
                <a:ea typeface="VL ゴシック" pitchFamily="49" charset="-128"/>
              </a:rPr>
              <a:t>に置き換えられる</a:t>
            </a:r>
            <a:endParaRPr lang="en-US" altLang="ja-JP" dirty="0">
              <a:latin typeface="VL ゴシック" pitchFamily="49" charset="-128"/>
              <a:ea typeface="VL ゴシック" pitchFamily="49" charset="-128"/>
            </a:endParaRPr>
          </a:p>
        </p:txBody>
      </p:sp>
    </p:spTree>
    <p:extLst>
      <p:ext uri="{BB962C8B-B14F-4D97-AF65-F5344CB8AC3E}">
        <p14:creationId xmlns:p14="http://schemas.microsoft.com/office/powerpoint/2010/main" val="1683678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584" y="44624"/>
            <a:ext cx="7859216" cy="648072"/>
          </a:xfrm>
        </p:spPr>
        <p:txBody>
          <a:bodyPr/>
          <a:lstStyle/>
          <a:p>
            <a:r>
              <a:rPr kumimoji="1" lang="ja-JP" altLang="en-US" sz="2800" dirty="0" smtClean="0"/>
              <a:t>あらゆるデータ型を保持できるコンテナ </a:t>
            </a:r>
            <a:r>
              <a:rPr kumimoji="1" lang="en-US" altLang="ja-JP" sz="2800" dirty="0" smtClean="0"/>
              <a:t>1/2</a:t>
            </a:r>
            <a:endParaRPr kumimoji="1" lang="ja-JP" altLang="en-US" sz="2800" dirty="0"/>
          </a:p>
        </p:txBody>
      </p:sp>
      <p:sp>
        <p:nvSpPr>
          <p:cNvPr id="3" name="コンテンツ プレースホルダー 2"/>
          <p:cNvSpPr>
            <a:spLocks noGrp="1"/>
          </p:cNvSpPr>
          <p:nvPr>
            <p:ph idx="1"/>
          </p:nvPr>
        </p:nvSpPr>
        <p:spPr>
          <a:xfrm>
            <a:off x="457200" y="908721"/>
            <a:ext cx="8229600" cy="504056"/>
          </a:xfrm>
        </p:spPr>
        <p:txBody>
          <a:bodyPr>
            <a:normAutofit/>
          </a:bodyPr>
          <a:lstStyle/>
          <a:p>
            <a:pPr marL="0" indent="0">
              <a:buNone/>
            </a:pPr>
            <a:r>
              <a:rPr kumimoji="1" lang="ja-JP" altLang="en-US" sz="2400" dirty="0" smtClean="0"/>
              <a:t>以下の</a:t>
            </a:r>
            <a:r>
              <a:rPr kumimoji="1" lang="en-US" altLang="ja-JP" sz="2400" dirty="0" smtClean="0"/>
              <a:t>List</a:t>
            </a:r>
            <a:r>
              <a:rPr kumimoji="1" lang="ja-JP" altLang="en-US" sz="2400" dirty="0" smtClean="0"/>
              <a:t>クラスは、あらゆるデータ型を保持できるコンテナ</a:t>
            </a:r>
            <a:endParaRPr kumimoji="1" lang="ja-JP" altLang="en-US" sz="2400" dirty="0"/>
          </a:p>
        </p:txBody>
      </p:sp>
      <p:sp>
        <p:nvSpPr>
          <p:cNvPr id="4" name="テキスト ボックス 3"/>
          <p:cNvSpPr txBox="1"/>
          <p:nvPr/>
        </p:nvSpPr>
        <p:spPr>
          <a:xfrm>
            <a:off x="323528" y="1412776"/>
            <a:ext cx="8208912" cy="5355312"/>
          </a:xfrm>
          <a:prstGeom prst="rect">
            <a:avLst/>
          </a:prstGeom>
          <a:noFill/>
          <a:ln>
            <a:solidFill>
              <a:schemeClr val="tx1"/>
            </a:solidFill>
          </a:ln>
        </p:spPr>
        <p:txBody>
          <a:bodyPr wrap="square" rtlCol="0">
            <a:spAutoFit/>
          </a:bodyPr>
          <a:lstStyle/>
          <a:p>
            <a:r>
              <a:rPr lang="en-US" altLang="ja-JP" dirty="0">
                <a:latin typeface="VL ゴシック" pitchFamily="49" charset="-128"/>
                <a:ea typeface="VL ゴシック" pitchFamily="49" charset="-128"/>
              </a:rPr>
              <a:t>template &lt;class </a:t>
            </a:r>
            <a:r>
              <a:rPr lang="en-US" altLang="ja-JP" b="1" dirty="0">
                <a:solidFill>
                  <a:srgbClr val="C00000"/>
                </a:solidFill>
                <a:latin typeface="VL ゴシック" pitchFamily="49" charset="-128"/>
                <a:ea typeface="VL ゴシック" pitchFamily="49" charset="-128"/>
              </a:rPr>
              <a:t>T</a:t>
            </a:r>
            <a:r>
              <a:rPr lang="en-US" altLang="ja-JP" dirty="0">
                <a:latin typeface="VL ゴシック" pitchFamily="49" charset="-128"/>
                <a:ea typeface="VL ゴシック" pitchFamily="49" charset="-128"/>
              </a:rPr>
              <a:t>&gt;</a:t>
            </a:r>
          </a:p>
          <a:p>
            <a:r>
              <a:rPr lang="en-US" altLang="ja-JP" dirty="0">
                <a:latin typeface="VL ゴシック" pitchFamily="49" charset="-128"/>
                <a:ea typeface="VL ゴシック" pitchFamily="49" charset="-128"/>
              </a:rPr>
              <a:t>class List {</a:t>
            </a:r>
          </a:p>
          <a:p>
            <a:r>
              <a:rPr lang="en-US" altLang="ja-JP" dirty="0">
                <a:latin typeface="VL ゴシック" pitchFamily="49" charset="-128"/>
                <a:ea typeface="VL ゴシック" pitchFamily="49" charset="-128"/>
              </a:rPr>
              <a:t>  </a:t>
            </a:r>
            <a:r>
              <a:rPr lang="en-US" altLang="ja-JP" b="1" dirty="0">
                <a:solidFill>
                  <a:srgbClr val="C00000"/>
                </a:solidFill>
                <a:latin typeface="VL ゴシック" pitchFamily="49" charset="-128"/>
                <a:ea typeface="VL ゴシック" pitchFamily="49" charset="-128"/>
              </a:rPr>
              <a:t>T</a:t>
            </a:r>
            <a:r>
              <a:rPr lang="en-US" altLang="ja-JP" dirty="0">
                <a:latin typeface="VL ゴシック" pitchFamily="49" charset="-128"/>
                <a:ea typeface="VL ゴシック" pitchFamily="49" charset="-128"/>
              </a:rPr>
              <a:t>* data_;</a:t>
            </a:r>
          </a:p>
          <a:p>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size_t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size_;</a:t>
            </a:r>
          </a:p>
          <a:p>
            <a:r>
              <a:rPr lang="en-US" altLang="ja-JP" dirty="0">
                <a:latin typeface="VL ゴシック" pitchFamily="49" charset="-128"/>
                <a:ea typeface="VL ゴシック" pitchFamily="49" charset="-128"/>
              </a:rPr>
              <a:t>public:</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a:t>
            </a:r>
            <a:endParaRPr lang="en-US" altLang="ja-JP" dirty="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  void </a:t>
            </a:r>
            <a:r>
              <a:rPr lang="en-US" altLang="ja-JP" dirty="0" smtClean="0">
                <a:latin typeface="VL ゴシック" pitchFamily="49" charset="-128"/>
                <a:ea typeface="VL ゴシック" pitchFamily="49" charset="-128"/>
              </a:rPr>
              <a:t>add(</a:t>
            </a:r>
            <a:r>
              <a:rPr lang="en-US" altLang="ja-JP" dirty="0" err="1" smtClean="0">
                <a:latin typeface="VL ゴシック" pitchFamily="49" charset="-128"/>
                <a:ea typeface="VL ゴシック" pitchFamily="49" charset="-128"/>
              </a:rPr>
              <a:t>const</a:t>
            </a:r>
            <a:r>
              <a:rPr lang="en-US" altLang="ja-JP" dirty="0" smtClean="0">
                <a:latin typeface="VL ゴシック" pitchFamily="49" charset="-128"/>
                <a:ea typeface="VL ゴシック" pitchFamily="49" charset="-128"/>
              </a:rPr>
              <a:t> </a:t>
            </a:r>
            <a:r>
              <a:rPr lang="en-US" altLang="ja-JP" b="1" dirty="0" smtClean="0">
                <a:solidFill>
                  <a:srgbClr val="C00000"/>
                </a:solidFill>
                <a:latin typeface="VL ゴシック" pitchFamily="49" charset="-128"/>
                <a:ea typeface="VL ゴシック" pitchFamily="49" charset="-128"/>
              </a:rPr>
              <a:t>T</a:t>
            </a:r>
            <a:r>
              <a:rPr lang="en-US" altLang="ja-JP" dirty="0" smtClean="0">
                <a:latin typeface="VL ゴシック" pitchFamily="49" charset="-128"/>
                <a:ea typeface="VL ゴシック" pitchFamily="49" charset="-128"/>
              </a:rPr>
              <a:t>&amp; </a:t>
            </a:r>
            <a:r>
              <a:rPr lang="en-US" altLang="ja-JP" dirty="0">
                <a:latin typeface="VL ゴシック" pitchFamily="49" charset="-128"/>
                <a:ea typeface="VL ゴシック" pitchFamily="49" charset="-128"/>
              </a:rPr>
              <a:t>x)</a:t>
            </a:r>
          </a:p>
          <a:p>
            <a:r>
              <a:rPr lang="en-US" altLang="ja-JP" dirty="0">
                <a:latin typeface="VL ゴシック" pitchFamily="49" charset="-128"/>
                <a:ea typeface="VL ゴシック" pitchFamily="49" charset="-128"/>
              </a:rPr>
              <a:t>  {</a:t>
            </a:r>
          </a:p>
          <a:p>
            <a:r>
              <a:rPr lang="en-US" altLang="ja-JP" dirty="0">
                <a:latin typeface="VL ゴシック" pitchFamily="49" charset="-128"/>
                <a:ea typeface="VL ゴシック" pitchFamily="49" charset="-128"/>
              </a:rPr>
              <a:t>    </a:t>
            </a:r>
            <a:r>
              <a:rPr lang="en-US" altLang="ja-JP" b="1" dirty="0">
                <a:solidFill>
                  <a:srgbClr val="C00000"/>
                </a:solidFill>
                <a:latin typeface="VL ゴシック" pitchFamily="49" charset="-128"/>
                <a:ea typeface="VL ゴシック" pitchFamily="49" charset="-128"/>
              </a:rPr>
              <a:t>T</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tmp</a:t>
            </a:r>
            <a:r>
              <a:rPr lang="en-US" altLang="ja-JP" dirty="0">
                <a:latin typeface="VL ゴシック" pitchFamily="49" charset="-128"/>
                <a:ea typeface="VL ゴシック" pitchFamily="49" charset="-128"/>
              </a:rPr>
              <a:t> = new </a:t>
            </a:r>
            <a:r>
              <a:rPr lang="en-US" altLang="ja-JP" b="1" dirty="0">
                <a:solidFill>
                  <a:srgbClr val="C00000"/>
                </a:solidFill>
                <a:latin typeface="VL ゴシック" pitchFamily="49" charset="-128"/>
                <a:ea typeface="VL ゴシック" pitchFamily="49" charset="-128"/>
              </a:rPr>
              <a:t>T</a:t>
            </a:r>
            <a:r>
              <a:rPr lang="en-US" altLang="ja-JP" dirty="0">
                <a:latin typeface="VL ゴシック" pitchFamily="49" charset="-128"/>
                <a:ea typeface="VL ゴシック" pitchFamily="49" charset="-128"/>
              </a:rPr>
              <a:t>[size_ + 1];</a:t>
            </a:r>
          </a:p>
          <a:p>
            <a:r>
              <a:rPr lang="en-US" altLang="ja-JP" dirty="0">
                <a:latin typeface="VL ゴシック" pitchFamily="49" charset="-128"/>
                <a:ea typeface="VL ゴシック" pitchFamily="49" charset="-128"/>
              </a:rPr>
              <a:t>    for </a:t>
            </a:r>
            <a:r>
              <a:rPr lang="en-US" altLang="ja-JP" dirty="0" smtClean="0">
                <a:latin typeface="VL ゴシック" pitchFamily="49" charset="-128"/>
                <a:ea typeface="VL ゴシック" pitchFamily="49" charset="-128"/>
              </a:rPr>
              <a:t>(</a:t>
            </a:r>
            <a:r>
              <a:rPr lang="en-US" altLang="ja-JP" dirty="0" err="1" smtClean="0">
                <a:latin typeface="VL ゴシック" pitchFamily="49" charset="-128"/>
                <a:ea typeface="VL ゴシック" pitchFamily="49" charset="-128"/>
              </a:rPr>
              <a:t>size_t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i = 0; i &lt; size_; ++i) </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tmp</a:t>
            </a:r>
            <a:r>
              <a:rPr lang="en-US" altLang="ja-JP" dirty="0" smtClean="0">
                <a:latin typeface="VL ゴシック" pitchFamily="49" charset="-128"/>
                <a:ea typeface="VL ゴシック" pitchFamily="49" charset="-128"/>
              </a:rPr>
              <a:t>[i</a:t>
            </a:r>
            <a:r>
              <a:rPr lang="en-US" altLang="ja-JP" dirty="0">
                <a:latin typeface="VL ゴシック" pitchFamily="49" charset="-128"/>
                <a:ea typeface="VL ゴシック" pitchFamily="49" charset="-128"/>
              </a:rPr>
              <a:t>] = data_[i</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    delete[] data_;</a:t>
            </a:r>
          </a:p>
          <a:p>
            <a:endParaRPr lang="en-US" altLang="ja-JP" dirty="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    data_ = </a:t>
            </a:r>
            <a:r>
              <a:rPr lang="en-US" altLang="ja-JP" dirty="0" err="1">
                <a:latin typeface="VL ゴシック" pitchFamily="49" charset="-128"/>
                <a:ea typeface="VL ゴシック" pitchFamily="49" charset="-128"/>
              </a:rPr>
              <a:t>tmp</a:t>
            </a:r>
            <a:r>
              <a:rPr lang="en-US" altLang="ja-JP" dirty="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    data_[size_++] = x;</a:t>
            </a:r>
          </a:p>
          <a:p>
            <a:r>
              <a:rPr lang="en-US" altLang="ja-JP" dirty="0">
                <a:latin typeface="VL ゴシック" pitchFamily="49" charset="-128"/>
                <a:ea typeface="VL ゴシック" pitchFamily="49" charset="-128"/>
              </a:rPr>
              <a:t>  }</a:t>
            </a:r>
          </a:p>
          <a:p>
            <a:endParaRPr lang="en-US" altLang="ja-JP" dirty="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  </a:t>
            </a:r>
            <a:r>
              <a:rPr lang="en-US" altLang="ja-JP" b="1" dirty="0">
                <a:solidFill>
                  <a:srgbClr val="C00000"/>
                </a:solidFill>
                <a:latin typeface="VL ゴシック" pitchFamily="49" charset="-128"/>
                <a:ea typeface="VL ゴシック" pitchFamily="49" charset="-128"/>
              </a:rPr>
              <a:t>T</a:t>
            </a:r>
            <a:r>
              <a:rPr lang="en-US" altLang="ja-JP" dirty="0">
                <a:latin typeface="VL ゴシック" pitchFamily="49" charset="-128"/>
                <a:ea typeface="VL ゴシック" pitchFamily="49" charset="-128"/>
              </a:rPr>
              <a:t>&amp; operator</a:t>
            </a:r>
            <a:r>
              <a:rPr lang="en-US" altLang="ja-JP" dirty="0" smtClean="0">
                <a:latin typeface="VL ゴシック" pitchFamily="49" charset="-128"/>
                <a:ea typeface="VL ゴシック" pitchFamily="49" charset="-128"/>
              </a:rPr>
              <a:t>[](</a:t>
            </a:r>
            <a:r>
              <a:rPr lang="en-US" altLang="ja-JP" dirty="0" err="1" smtClean="0">
                <a:latin typeface="VL ゴシック" pitchFamily="49" charset="-128"/>
                <a:ea typeface="VL ゴシック" pitchFamily="49" charset="-128"/>
              </a:rPr>
              <a:t>size_t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i) { return data_[i]; }</a:t>
            </a:r>
          </a:p>
          <a:p>
            <a:r>
              <a:rPr lang="en-US" altLang="ja-JP" dirty="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size_t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size() </a:t>
            </a:r>
            <a:r>
              <a:rPr lang="en-US" altLang="ja-JP" dirty="0" err="1">
                <a:latin typeface="VL ゴシック" pitchFamily="49" charset="-128"/>
                <a:ea typeface="VL ゴシック" pitchFamily="49" charset="-128"/>
              </a:rPr>
              <a:t>const</a:t>
            </a:r>
            <a:r>
              <a:rPr lang="en-US" altLang="ja-JP" dirty="0">
                <a:latin typeface="VL ゴシック" pitchFamily="49" charset="-128"/>
                <a:ea typeface="VL ゴシック" pitchFamily="49" charset="-128"/>
              </a:rPr>
              <a:t> { return size_; }</a:t>
            </a:r>
          </a:p>
          <a:p>
            <a:r>
              <a:rPr lang="en-US" altLang="ja-JP" dirty="0">
                <a:latin typeface="VL ゴシック" pitchFamily="49" charset="-128"/>
                <a:ea typeface="VL ゴシック" pitchFamily="49" charset="-128"/>
              </a:rPr>
              <a:t>};</a:t>
            </a:r>
            <a:endParaRPr lang="en-US" altLang="ja-JP" dirty="0" smtClean="0">
              <a:latin typeface="VL ゴシック" pitchFamily="49" charset="-128"/>
              <a:ea typeface="VL ゴシック" pitchFamily="49" charset="-128"/>
            </a:endParaRPr>
          </a:p>
        </p:txBody>
      </p:sp>
    </p:spTree>
    <p:extLst>
      <p:ext uri="{BB962C8B-B14F-4D97-AF65-F5344CB8AC3E}">
        <p14:creationId xmlns:p14="http://schemas.microsoft.com/office/powerpoint/2010/main" val="3486465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584" y="44624"/>
            <a:ext cx="7859216" cy="648072"/>
          </a:xfrm>
        </p:spPr>
        <p:txBody>
          <a:bodyPr/>
          <a:lstStyle/>
          <a:p>
            <a:r>
              <a:rPr kumimoji="1" lang="ja-JP" altLang="en-US" sz="2800" dirty="0" smtClean="0"/>
              <a:t>あらゆるデータ型を保持できるコンテナ </a:t>
            </a:r>
            <a:r>
              <a:rPr kumimoji="1" lang="en-US" altLang="ja-JP" sz="2800" dirty="0" smtClean="0"/>
              <a:t>2/2</a:t>
            </a:r>
            <a:endParaRPr kumimoji="1" lang="ja-JP" altLang="en-US" sz="2800" dirty="0"/>
          </a:p>
        </p:txBody>
      </p:sp>
      <p:sp>
        <p:nvSpPr>
          <p:cNvPr id="3" name="コンテンツ プレースホルダー 2"/>
          <p:cNvSpPr>
            <a:spLocks noGrp="1"/>
          </p:cNvSpPr>
          <p:nvPr>
            <p:ph idx="1"/>
          </p:nvPr>
        </p:nvSpPr>
        <p:spPr>
          <a:xfrm>
            <a:off x="457200" y="908721"/>
            <a:ext cx="8229600" cy="504056"/>
          </a:xfrm>
        </p:spPr>
        <p:txBody>
          <a:bodyPr>
            <a:normAutofit/>
          </a:bodyPr>
          <a:lstStyle/>
          <a:p>
            <a:pPr marL="0" indent="0">
              <a:buNone/>
            </a:pPr>
            <a:r>
              <a:rPr kumimoji="1" lang="ja-JP" altLang="en-US" sz="2400" dirty="0" smtClean="0"/>
              <a:t>以下の</a:t>
            </a:r>
            <a:r>
              <a:rPr kumimoji="1" lang="en-US" altLang="ja-JP" sz="2400" dirty="0" smtClean="0"/>
              <a:t>List</a:t>
            </a:r>
            <a:r>
              <a:rPr kumimoji="1" lang="ja-JP" altLang="en-US" sz="2400" dirty="0" smtClean="0"/>
              <a:t>クラスは、あらゆるデータ型を保持できるコンテナ</a:t>
            </a:r>
            <a:endParaRPr kumimoji="1" lang="ja-JP" altLang="en-US" sz="2400" dirty="0"/>
          </a:p>
        </p:txBody>
      </p:sp>
      <p:sp>
        <p:nvSpPr>
          <p:cNvPr id="4" name="テキスト ボックス 3"/>
          <p:cNvSpPr txBox="1"/>
          <p:nvPr/>
        </p:nvSpPr>
        <p:spPr>
          <a:xfrm>
            <a:off x="323528" y="1484784"/>
            <a:ext cx="5616624" cy="2308324"/>
          </a:xfrm>
          <a:prstGeom prst="rect">
            <a:avLst/>
          </a:prstGeom>
          <a:noFill/>
          <a:ln>
            <a:solidFill>
              <a:schemeClr val="tx1"/>
            </a:solidFill>
          </a:ln>
        </p:spPr>
        <p:txBody>
          <a:bodyPr wrap="square" rtlCol="0">
            <a:spAutoFit/>
          </a:bodyPr>
          <a:lstStyle/>
          <a:p>
            <a:r>
              <a:rPr lang="en-US" altLang="ja-JP" dirty="0">
                <a:latin typeface="VL ゴシック" pitchFamily="49" charset="-128"/>
                <a:ea typeface="VL ゴシック" pitchFamily="49" charset="-128"/>
              </a:rPr>
              <a:t>List&lt;</a:t>
            </a:r>
            <a:r>
              <a:rPr lang="en-US" altLang="ja-JP" b="1" dirty="0" err="1">
                <a:solidFill>
                  <a:srgbClr val="C00000"/>
                </a:solidFill>
                <a:latin typeface="VL ゴシック" pitchFamily="49" charset="-128"/>
                <a:ea typeface="VL ゴシック" pitchFamily="49" charset="-128"/>
              </a:rPr>
              <a:t>int</a:t>
            </a:r>
            <a:r>
              <a:rPr lang="en-US" altLang="ja-JP" dirty="0">
                <a:latin typeface="VL ゴシック" pitchFamily="49" charset="-128"/>
                <a:ea typeface="VL ゴシック" pitchFamily="49" charset="-128"/>
              </a:rPr>
              <a:t>&gt; </a:t>
            </a:r>
            <a:r>
              <a:rPr lang="en-US" altLang="ja-JP" dirty="0" err="1">
                <a:latin typeface="VL ゴシック" pitchFamily="49" charset="-128"/>
                <a:ea typeface="VL ゴシック" pitchFamily="49" charset="-128"/>
              </a:rPr>
              <a:t>ls</a:t>
            </a:r>
            <a:r>
              <a:rPr lang="en-US" altLang="ja-JP" dirty="0">
                <a:latin typeface="VL ゴシック" pitchFamily="49" charset="-128"/>
                <a:ea typeface="VL ゴシック" pitchFamily="49" charset="-128"/>
              </a:rPr>
              <a:t>;</a:t>
            </a:r>
          </a:p>
          <a:p>
            <a:r>
              <a:rPr lang="en-US" altLang="ja-JP" dirty="0" err="1">
                <a:latin typeface="VL ゴシック" pitchFamily="49" charset="-128"/>
                <a:ea typeface="VL ゴシック" pitchFamily="49" charset="-128"/>
              </a:rPr>
              <a:t>ls.add</a:t>
            </a:r>
            <a:r>
              <a:rPr lang="en-US" altLang="ja-JP" dirty="0">
                <a:latin typeface="VL ゴシック" pitchFamily="49" charset="-128"/>
                <a:ea typeface="VL ゴシック" pitchFamily="49" charset="-128"/>
              </a:rPr>
              <a:t>(3);</a:t>
            </a:r>
          </a:p>
          <a:p>
            <a:r>
              <a:rPr lang="en-US" altLang="ja-JP" dirty="0" err="1">
                <a:latin typeface="VL ゴシック" pitchFamily="49" charset="-128"/>
                <a:ea typeface="VL ゴシック" pitchFamily="49" charset="-128"/>
              </a:rPr>
              <a:t>ls.add</a:t>
            </a:r>
            <a:r>
              <a:rPr lang="en-US" altLang="ja-JP" dirty="0">
                <a:latin typeface="VL ゴシック" pitchFamily="49" charset="-128"/>
                <a:ea typeface="VL ゴシック" pitchFamily="49" charset="-128"/>
              </a:rPr>
              <a:t>(1);</a:t>
            </a:r>
          </a:p>
          <a:p>
            <a:r>
              <a:rPr lang="en-US" altLang="ja-JP" dirty="0" err="1">
                <a:latin typeface="VL ゴシック" pitchFamily="49" charset="-128"/>
                <a:ea typeface="VL ゴシック" pitchFamily="49" charset="-128"/>
              </a:rPr>
              <a:t>ls.add</a:t>
            </a:r>
            <a:r>
              <a:rPr lang="en-US" altLang="ja-JP" dirty="0">
                <a:latin typeface="VL ゴシック" pitchFamily="49" charset="-128"/>
                <a:ea typeface="VL ゴシック" pitchFamily="49" charset="-128"/>
              </a:rPr>
              <a:t>(4);</a:t>
            </a:r>
          </a:p>
          <a:p>
            <a:endParaRPr lang="en-US" altLang="ja-JP" dirty="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for </a:t>
            </a:r>
            <a:r>
              <a:rPr lang="en-US" altLang="ja-JP" dirty="0" smtClean="0">
                <a:latin typeface="VL ゴシック" pitchFamily="49" charset="-128"/>
                <a:ea typeface="VL ゴシック" pitchFamily="49" charset="-128"/>
              </a:rPr>
              <a:t>(</a:t>
            </a:r>
            <a:r>
              <a:rPr lang="en-US" altLang="ja-JP" dirty="0" err="1" smtClean="0">
                <a:latin typeface="VL ゴシック" pitchFamily="49" charset="-128"/>
                <a:ea typeface="VL ゴシック" pitchFamily="49" charset="-128"/>
              </a:rPr>
              <a:t>size_t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i = 0; i &lt; </a:t>
            </a:r>
            <a:r>
              <a:rPr lang="en-US" altLang="ja-JP" dirty="0" err="1">
                <a:latin typeface="VL ゴシック" pitchFamily="49" charset="-128"/>
                <a:ea typeface="VL ゴシック" pitchFamily="49" charset="-128"/>
              </a:rPr>
              <a:t>ls.size</a:t>
            </a:r>
            <a:r>
              <a:rPr lang="en-US" altLang="ja-JP" dirty="0">
                <a:latin typeface="VL ゴシック" pitchFamily="49" charset="-128"/>
                <a:ea typeface="VL ゴシック" pitchFamily="49" charset="-128"/>
              </a:rPr>
              <a:t>(); ++i) {</a:t>
            </a:r>
          </a:p>
          <a:p>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cout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&lt;&lt; </a:t>
            </a:r>
            <a:r>
              <a:rPr lang="en-US" altLang="ja-JP" dirty="0" err="1">
                <a:latin typeface="VL ゴシック" pitchFamily="49" charset="-128"/>
                <a:ea typeface="VL ゴシック" pitchFamily="49" charset="-128"/>
              </a:rPr>
              <a:t>ls</a:t>
            </a:r>
            <a:r>
              <a:rPr lang="en-US" altLang="ja-JP" dirty="0">
                <a:latin typeface="VL ゴシック" pitchFamily="49" charset="-128"/>
                <a:ea typeface="VL ゴシック" pitchFamily="49" charset="-128"/>
              </a:rPr>
              <a:t>[i] &lt;&lt; </a:t>
            </a:r>
            <a:r>
              <a:rPr lang="en-US" altLang="ja-JP" dirty="0" err="1" smtClean="0">
                <a:latin typeface="VL ゴシック" pitchFamily="49" charset="-128"/>
                <a:ea typeface="VL ゴシック" pitchFamily="49" charset="-128"/>
              </a:rPr>
              <a:t>endl</a:t>
            </a:r>
            <a:r>
              <a:rPr lang="en-US" altLang="ja-JP" dirty="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a:t>
            </a:r>
            <a:endParaRPr lang="en-US" altLang="ja-JP" dirty="0" smtClean="0">
              <a:latin typeface="VL ゴシック" pitchFamily="49" charset="-128"/>
              <a:ea typeface="VL ゴシック" pitchFamily="49" charset="-128"/>
            </a:endParaRPr>
          </a:p>
        </p:txBody>
      </p:sp>
      <p:sp>
        <p:nvSpPr>
          <p:cNvPr id="5" name="テキスト ボックス 4"/>
          <p:cNvSpPr txBox="1"/>
          <p:nvPr/>
        </p:nvSpPr>
        <p:spPr>
          <a:xfrm>
            <a:off x="323528" y="4073004"/>
            <a:ext cx="5616624" cy="2308324"/>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List&lt;</a:t>
            </a:r>
            <a:r>
              <a:rPr lang="en-US" altLang="ja-JP" b="1" dirty="0" smtClean="0">
                <a:solidFill>
                  <a:srgbClr val="C00000"/>
                </a:solidFill>
                <a:latin typeface="VL ゴシック" pitchFamily="49" charset="-128"/>
                <a:ea typeface="VL ゴシック" pitchFamily="49" charset="-128"/>
              </a:rPr>
              <a:t>string</a:t>
            </a:r>
            <a:r>
              <a:rPr lang="en-US" altLang="ja-JP" dirty="0" smtClean="0">
                <a:latin typeface="VL ゴシック" pitchFamily="49" charset="-128"/>
                <a:ea typeface="VL ゴシック" pitchFamily="49" charset="-128"/>
              </a:rPr>
              <a:t>&gt; </a:t>
            </a:r>
            <a:r>
              <a:rPr lang="en-US" altLang="ja-JP" dirty="0" err="1">
                <a:latin typeface="VL ゴシック" pitchFamily="49" charset="-128"/>
                <a:ea typeface="VL ゴシック" pitchFamily="49" charset="-128"/>
              </a:rPr>
              <a:t>ls</a:t>
            </a:r>
            <a:r>
              <a:rPr lang="en-US" altLang="ja-JP" dirty="0">
                <a:latin typeface="VL ゴシック" pitchFamily="49" charset="-128"/>
                <a:ea typeface="VL ゴシック" pitchFamily="49" charset="-128"/>
              </a:rPr>
              <a:t>;</a:t>
            </a:r>
          </a:p>
          <a:p>
            <a:r>
              <a:rPr lang="en-US" altLang="ja-JP" dirty="0" err="1">
                <a:latin typeface="VL ゴシック" pitchFamily="49" charset="-128"/>
                <a:ea typeface="VL ゴシック" pitchFamily="49" charset="-128"/>
              </a:rPr>
              <a:t>ls.add</a:t>
            </a:r>
            <a:r>
              <a:rPr lang="en-US" altLang="ja-JP" dirty="0" smtClean="0">
                <a:latin typeface="VL ゴシック" pitchFamily="49" charset="-128"/>
                <a:ea typeface="VL ゴシック" pitchFamily="49" charset="-128"/>
              </a:rPr>
              <a:t>("</a:t>
            </a:r>
            <a:r>
              <a:rPr lang="en-US" altLang="ja-JP" dirty="0" err="1" smtClean="0">
                <a:latin typeface="VL ゴシック" pitchFamily="49" charset="-128"/>
                <a:ea typeface="VL ゴシック" pitchFamily="49" charset="-128"/>
              </a:rPr>
              <a:t>abc</a:t>
            </a:r>
            <a:r>
              <a:rPr lang="en-US" altLang="ja-JP" dirty="0" smtClean="0">
                <a:latin typeface="VL ゴシック" pitchFamily="49" charset="-128"/>
                <a:ea typeface="VL ゴシック" pitchFamily="49" charset="-128"/>
              </a:rPr>
              <a:t>");</a:t>
            </a:r>
            <a:endParaRPr lang="en-US" altLang="ja-JP" dirty="0">
              <a:latin typeface="VL ゴシック" pitchFamily="49" charset="-128"/>
              <a:ea typeface="VL ゴシック" pitchFamily="49" charset="-128"/>
            </a:endParaRPr>
          </a:p>
          <a:p>
            <a:r>
              <a:rPr lang="en-US" altLang="ja-JP" dirty="0" err="1">
                <a:latin typeface="VL ゴシック" pitchFamily="49" charset="-128"/>
                <a:ea typeface="VL ゴシック" pitchFamily="49" charset="-128"/>
              </a:rPr>
              <a:t>ls.add</a:t>
            </a:r>
            <a:r>
              <a:rPr lang="en-US" altLang="ja-JP" dirty="0" smtClean="0">
                <a:latin typeface="VL ゴシック" pitchFamily="49" charset="-128"/>
                <a:ea typeface="VL ゴシック" pitchFamily="49" charset="-128"/>
              </a:rPr>
              <a:t>("hello");</a:t>
            </a:r>
            <a:endParaRPr lang="en-US" altLang="ja-JP" dirty="0">
              <a:latin typeface="VL ゴシック" pitchFamily="49" charset="-128"/>
              <a:ea typeface="VL ゴシック" pitchFamily="49" charset="-128"/>
            </a:endParaRPr>
          </a:p>
          <a:p>
            <a:r>
              <a:rPr lang="en-US" altLang="ja-JP" dirty="0" err="1">
                <a:latin typeface="VL ゴシック" pitchFamily="49" charset="-128"/>
                <a:ea typeface="VL ゴシック" pitchFamily="49" charset="-128"/>
              </a:rPr>
              <a:t>ls.add</a:t>
            </a:r>
            <a:r>
              <a:rPr lang="en-US" altLang="ja-JP" dirty="0" smtClean="0">
                <a:latin typeface="VL ゴシック" pitchFamily="49" charset="-128"/>
                <a:ea typeface="VL ゴシック" pitchFamily="49" charset="-128"/>
              </a:rPr>
              <a:t>("goodbye");</a:t>
            </a:r>
            <a:endParaRPr lang="en-US" altLang="ja-JP" dirty="0">
              <a:latin typeface="VL ゴシック" pitchFamily="49" charset="-128"/>
              <a:ea typeface="VL ゴシック" pitchFamily="49" charset="-128"/>
            </a:endParaRPr>
          </a:p>
          <a:p>
            <a:endParaRPr lang="en-US" altLang="ja-JP" dirty="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for </a:t>
            </a:r>
            <a:r>
              <a:rPr lang="en-US" altLang="ja-JP" dirty="0" smtClean="0">
                <a:latin typeface="VL ゴシック" pitchFamily="49" charset="-128"/>
                <a:ea typeface="VL ゴシック" pitchFamily="49" charset="-128"/>
              </a:rPr>
              <a:t>(</a:t>
            </a:r>
            <a:r>
              <a:rPr lang="en-US" altLang="ja-JP" dirty="0" err="1" smtClean="0">
                <a:latin typeface="VL ゴシック" pitchFamily="49" charset="-128"/>
                <a:ea typeface="VL ゴシック" pitchFamily="49" charset="-128"/>
              </a:rPr>
              <a:t>size_t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i = 0; i &lt; </a:t>
            </a:r>
            <a:r>
              <a:rPr lang="en-US" altLang="ja-JP" dirty="0" err="1">
                <a:latin typeface="VL ゴシック" pitchFamily="49" charset="-128"/>
                <a:ea typeface="VL ゴシック" pitchFamily="49" charset="-128"/>
              </a:rPr>
              <a:t>ls.size</a:t>
            </a:r>
            <a:r>
              <a:rPr lang="en-US" altLang="ja-JP" dirty="0">
                <a:latin typeface="VL ゴシック" pitchFamily="49" charset="-128"/>
                <a:ea typeface="VL ゴシック" pitchFamily="49" charset="-128"/>
              </a:rPr>
              <a:t>(); ++i) {</a:t>
            </a:r>
          </a:p>
          <a:p>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cout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&lt;&lt; </a:t>
            </a:r>
            <a:r>
              <a:rPr lang="en-US" altLang="ja-JP" dirty="0" err="1">
                <a:latin typeface="VL ゴシック" pitchFamily="49" charset="-128"/>
                <a:ea typeface="VL ゴシック" pitchFamily="49" charset="-128"/>
              </a:rPr>
              <a:t>ls</a:t>
            </a:r>
            <a:r>
              <a:rPr lang="en-US" altLang="ja-JP" dirty="0">
                <a:latin typeface="VL ゴシック" pitchFamily="49" charset="-128"/>
                <a:ea typeface="VL ゴシック" pitchFamily="49" charset="-128"/>
              </a:rPr>
              <a:t>[i] &lt;&lt; </a:t>
            </a:r>
            <a:r>
              <a:rPr lang="en-US" altLang="ja-JP" dirty="0" err="1" smtClean="0">
                <a:latin typeface="VL ゴシック" pitchFamily="49" charset="-128"/>
                <a:ea typeface="VL ゴシック" pitchFamily="49" charset="-128"/>
              </a:rPr>
              <a:t>endl</a:t>
            </a:r>
            <a:r>
              <a:rPr lang="en-US" altLang="ja-JP" dirty="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a:t>
            </a:r>
            <a:endParaRPr lang="en-US" altLang="ja-JP" dirty="0" smtClean="0">
              <a:latin typeface="VL ゴシック" pitchFamily="49" charset="-128"/>
              <a:ea typeface="VL ゴシック" pitchFamily="49" charset="-128"/>
            </a:endParaRPr>
          </a:p>
        </p:txBody>
      </p:sp>
    </p:spTree>
    <p:extLst>
      <p:ext uri="{BB962C8B-B14F-4D97-AF65-F5344CB8AC3E}">
        <p14:creationId xmlns:p14="http://schemas.microsoft.com/office/powerpoint/2010/main" val="1197780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mtClean="0"/>
              <a:t>自己紹介</a:t>
            </a:r>
            <a:endParaRPr kumimoji="1" lang="ja-JP" altLang="en-US"/>
          </a:p>
        </p:txBody>
      </p:sp>
      <p:sp>
        <p:nvSpPr>
          <p:cNvPr id="3" name="コンテンツ プレースホルダー 2"/>
          <p:cNvSpPr>
            <a:spLocks noGrp="1"/>
          </p:cNvSpPr>
          <p:nvPr>
            <p:ph idx="1"/>
          </p:nvPr>
        </p:nvSpPr>
        <p:spPr/>
        <p:txBody>
          <a:bodyPr>
            <a:normAutofit/>
          </a:bodyPr>
          <a:lstStyle/>
          <a:p>
            <a:r>
              <a:rPr kumimoji="1" lang="ja-JP" altLang="en-US" sz="2400" smtClean="0"/>
              <a:t>株式会社ロングゲート 取締役</a:t>
            </a:r>
            <a:endParaRPr kumimoji="1" lang="en-US" altLang="ja-JP" sz="2400" smtClean="0"/>
          </a:p>
          <a:p>
            <a:r>
              <a:rPr lang="en-US" altLang="ja-JP" sz="2400" smtClean="0"/>
              <a:t>C++</a:t>
            </a:r>
            <a:r>
              <a:rPr lang="ja-JP" altLang="en-US" sz="2400" smtClean="0"/>
              <a:t>標準化委員会エキスパートメンバ</a:t>
            </a:r>
            <a:endParaRPr lang="en-US" altLang="ja-JP" sz="2400" smtClean="0"/>
          </a:p>
          <a:p>
            <a:r>
              <a:rPr kumimoji="1" lang="en-US" altLang="ja-JP" sz="2400" smtClean="0"/>
              <a:t>Boost Geometry Library</a:t>
            </a:r>
            <a:r>
              <a:rPr kumimoji="1" lang="ja-JP" altLang="en-US" sz="2400" smtClean="0"/>
              <a:t>コントリビュータ</a:t>
            </a:r>
            <a:endParaRPr kumimoji="1" lang="en-US" altLang="ja-JP" sz="2400" smtClean="0"/>
          </a:p>
          <a:p>
            <a:r>
              <a:rPr kumimoji="1" lang="en-US" altLang="ja-JP" sz="2400" smtClean="0"/>
              <a:t>boostjp</a:t>
            </a:r>
            <a:r>
              <a:rPr kumimoji="1" lang="ja-JP" altLang="en-US" sz="2400" smtClean="0"/>
              <a:t>コミュニティ マネージャ</a:t>
            </a:r>
            <a:endParaRPr kumimoji="1" lang="en-US" altLang="ja-JP" sz="2400" smtClean="0"/>
          </a:p>
          <a:p>
            <a:r>
              <a:rPr lang="ja-JP" altLang="en-US" sz="2400" smtClean="0"/>
              <a:t>著書 </a:t>
            </a:r>
            <a:r>
              <a:rPr lang="en-US" altLang="ja-JP" sz="2400" smtClean="0"/>
              <a:t>『C++</a:t>
            </a:r>
            <a:r>
              <a:rPr lang="ja-JP" altLang="en-US" sz="2400" smtClean="0"/>
              <a:t>テンプレートテクニック</a:t>
            </a:r>
            <a:r>
              <a:rPr lang="en-US" altLang="ja-JP" sz="2400" smtClean="0"/>
              <a:t>』</a:t>
            </a:r>
            <a:endParaRPr kumimoji="1" lang="en-US" altLang="ja-JP" sz="2400" smtClean="0"/>
          </a:p>
          <a:p>
            <a:r>
              <a:rPr lang="en-US" altLang="ja-JP" sz="2400" smtClean="0"/>
              <a:t>『</a:t>
            </a:r>
            <a:r>
              <a:rPr lang="ja-JP" altLang="en-US" sz="2400" smtClean="0"/>
              <a:t>プログラミングの魔導書</a:t>
            </a:r>
            <a:r>
              <a:rPr lang="en-US" altLang="ja-JP" sz="2400" smtClean="0"/>
              <a:t>』 </a:t>
            </a:r>
            <a:r>
              <a:rPr lang="ja-JP" altLang="en-US" sz="2400" smtClean="0"/>
              <a:t>編集長</a:t>
            </a:r>
            <a:endParaRPr kumimoji="1" lang="ja-JP" altLang="en-US" sz="2400"/>
          </a:p>
        </p:txBody>
      </p:sp>
    </p:spTree>
    <p:extLst>
      <p:ext uri="{BB962C8B-B14F-4D97-AF65-F5344CB8AC3E}">
        <p14:creationId xmlns:p14="http://schemas.microsoft.com/office/powerpoint/2010/main" val="23055291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STL</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400" dirty="0" smtClean="0"/>
              <a:t>Alexander </a:t>
            </a:r>
            <a:r>
              <a:rPr kumimoji="1" lang="en-US" altLang="ja-JP" sz="2400" dirty="0" err="1" smtClean="0"/>
              <a:t>Stepanov</a:t>
            </a:r>
            <a:r>
              <a:rPr kumimoji="1" lang="ja-JP" altLang="en-US" sz="2400" dirty="0" smtClean="0"/>
              <a:t>が設計した</a:t>
            </a:r>
            <a:r>
              <a:rPr kumimoji="1" lang="en-US" altLang="ja-JP" sz="2400" dirty="0" smtClean="0"/>
              <a:t>STL</a:t>
            </a:r>
            <a:r>
              <a:rPr kumimoji="1" lang="ja-JP" altLang="en-US" sz="2400" dirty="0" smtClean="0"/>
              <a:t>は、テンプレートによって、データ構造とアルゴリズムの分離を行った。</a:t>
            </a:r>
            <a:endParaRPr kumimoji="1" lang="en-US" altLang="ja-JP" sz="2400" dirty="0" smtClean="0"/>
          </a:p>
          <a:p>
            <a:endParaRPr kumimoji="1" lang="en-US" altLang="ja-JP" sz="2400" dirty="0" smtClean="0"/>
          </a:p>
          <a:p>
            <a:r>
              <a:rPr lang="ja-JP" altLang="en-US" sz="2400" dirty="0"/>
              <a:t>これによって</a:t>
            </a:r>
            <a:r>
              <a:rPr lang="ja-JP" altLang="en-US" sz="2400" dirty="0" smtClean="0"/>
              <a:t>、アルゴリズムはあらゆるデータ構造に対して振る舞うことが可能になったため、アルゴリズムは誰か一人が書けばよくなった。</a:t>
            </a:r>
            <a:endParaRPr lang="en-US" altLang="ja-JP" sz="2400" dirty="0" smtClean="0"/>
          </a:p>
        </p:txBody>
      </p:sp>
    </p:spTree>
    <p:extLst>
      <p:ext uri="{BB962C8B-B14F-4D97-AF65-F5344CB8AC3E}">
        <p14:creationId xmlns:p14="http://schemas.microsoft.com/office/powerpoint/2010/main" val="1767487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ジェネリックプログラミングのポイント</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400" dirty="0" smtClean="0"/>
              <a:t>データ型が異なる以外は同じコードになるのであれば、それはジェネリック</a:t>
            </a:r>
            <a:r>
              <a:rPr lang="en-US" altLang="ja-JP" sz="2400" dirty="0" smtClean="0"/>
              <a:t>(</a:t>
            </a:r>
            <a:r>
              <a:rPr lang="ja-JP" altLang="en-US" sz="2400" dirty="0" smtClean="0"/>
              <a:t>汎用的</a:t>
            </a:r>
            <a:r>
              <a:rPr lang="en-US" altLang="ja-JP" sz="2400" dirty="0" smtClean="0"/>
              <a:t>)</a:t>
            </a:r>
            <a:r>
              <a:rPr lang="ja-JP" altLang="en-US" sz="2400" dirty="0" smtClean="0"/>
              <a:t>にできる。</a:t>
            </a:r>
            <a:endParaRPr lang="en-US" altLang="ja-JP" sz="2400" dirty="0" smtClean="0"/>
          </a:p>
          <a:p>
            <a:endParaRPr lang="en-US" altLang="ja-JP" sz="2400" dirty="0"/>
          </a:p>
          <a:p>
            <a:r>
              <a:rPr lang="ja-JP" altLang="en-US" sz="2400" dirty="0" smtClean="0"/>
              <a:t>型</a:t>
            </a:r>
            <a:r>
              <a:rPr lang="ja-JP" altLang="en-US" sz="2400" dirty="0"/>
              <a:t>に</a:t>
            </a:r>
            <a:r>
              <a:rPr lang="ja-JP" altLang="en-US" sz="2400" dirty="0" smtClean="0"/>
              <a:t>よって最適化を行いたい場合は特殊化することができる。</a:t>
            </a:r>
            <a:endParaRPr lang="en-US" altLang="ja-JP" sz="2400" dirty="0" smtClean="0"/>
          </a:p>
          <a:p>
            <a:endParaRPr lang="en-US" altLang="ja-JP" sz="2400" dirty="0"/>
          </a:p>
          <a:p>
            <a:r>
              <a:rPr lang="ja-JP" altLang="en-US" sz="2400" dirty="0" smtClean="0"/>
              <a:t>ジェネリックプログラミングによるコードの汎用化は、ユーザーコード量を限りなく減らすことができる。</a:t>
            </a:r>
            <a:endParaRPr lang="en-US" altLang="ja-JP" sz="2400" dirty="0" smtClean="0"/>
          </a:p>
        </p:txBody>
      </p:sp>
    </p:spTree>
    <p:extLst>
      <p:ext uri="{BB962C8B-B14F-4D97-AF65-F5344CB8AC3E}">
        <p14:creationId xmlns:p14="http://schemas.microsoft.com/office/powerpoint/2010/main" val="1346850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2852936"/>
            <a:ext cx="8229600" cy="936104"/>
          </a:xfrm>
        </p:spPr>
        <p:txBody>
          <a:bodyPr>
            <a:normAutofit/>
          </a:bodyPr>
          <a:lstStyle/>
          <a:p>
            <a:pPr marL="0" indent="0" algn="ctr">
              <a:buNone/>
            </a:pPr>
            <a:r>
              <a:rPr kumimoji="1" lang="ja-JP" altLang="en-US" sz="3600" dirty="0" smtClean="0">
                <a:solidFill>
                  <a:srgbClr val="C00000"/>
                </a:solidFill>
              </a:rPr>
              <a:t>コンセプトに基づく設計</a:t>
            </a:r>
            <a:endParaRPr kumimoji="1" lang="ja-JP" altLang="en-US" sz="3600" dirty="0">
              <a:solidFill>
                <a:srgbClr val="C00000"/>
              </a:solidFill>
            </a:endParaRPr>
          </a:p>
        </p:txBody>
      </p:sp>
      <p:sp>
        <p:nvSpPr>
          <p:cNvPr id="4" name="コンテンツ プレースホルダー 2"/>
          <p:cNvSpPr txBox="1">
            <a:spLocks/>
          </p:cNvSpPr>
          <p:nvPr/>
        </p:nvSpPr>
        <p:spPr>
          <a:xfrm>
            <a:off x="3635896" y="2420888"/>
            <a:ext cx="1872208" cy="5040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Arial" pitchFamily="34" charset="0"/>
              <a:buNone/>
            </a:pPr>
            <a:r>
              <a:rPr lang="en-US" altLang="ja-JP" sz="2400" dirty="0" smtClean="0"/>
              <a:t>Chapter 03</a:t>
            </a:r>
            <a:endParaRPr lang="ja-JP" altLang="en-US" sz="2400" dirty="0"/>
          </a:p>
        </p:txBody>
      </p:sp>
      <p:sp>
        <p:nvSpPr>
          <p:cNvPr id="5" name="テキスト ボックス 4"/>
          <p:cNvSpPr txBox="1"/>
          <p:nvPr/>
        </p:nvSpPr>
        <p:spPr>
          <a:xfrm>
            <a:off x="4139952" y="3573016"/>
            <a:ext cx="2948179" cy="461665"/>
          </a:xfrm>
          <a:prstGeom prst="rect">
            <a:avLst/>
          </a:prstGeom>
          <a:noFill/>
        </p:spPr>
        <p:txBody>
          <a:bodyPr wrap="none" rtlCol="0">
            <a:spAutoFit/>
          </a:bodyPr>
          <a:lstStyle/>
          <a:p>
            <a:r>
              <a:rPr kumimoji="1" lang="en-US" altLang="ja-JP" sz="2400" i="1" dirty="0" smtClean="0">
                <a:solidFill>
                  <a:srgbClr val="C00000"/>
                </a:solidFill>
              </a:rPr>
              <a:t>Concept-based Design</a:t>
            </a:r>
            <a:endParaRPr kumimoji="1" lang="ja-JP" altLang="en-US" sz="2400" i="1" dirty="0">
              <a:solidFill>
                <a:srgbClr val="C00000"/>
              </a:solidFill>
            </a:endParaRPr>
          </a:p>
        </p:txBody>
      </p:sp>
    </p:spTree>
    <p:extLst>
      <p:ext uri="{BB962C8B-B14F-4D97-AF65-F5344CB8AC3E}">
        <p14:creationId xmlns:p14="http://schemas.microsoft.com/office/powerpoint/2010/main" val="17927689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コンセプトという考え方 </a:t>
            </a:r>
            <a:r>
              <a:rPr kumimoji="1" lang="en-US" altLang="ja-JP" dirty="0" smtClean="0"/>
              <a:t>1/2</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en-US" altLang="ja-JP" sz="2400" dirty="0" err="1" smtClean="0"/>
              <a:t>Boost.Geometry</a:t>
            </a:r>
            <a:r>
              <a:rPr kumimoji="1" lang="ja-JP" altLang="en-US" sz="2400" dirty="0" smtClean="0"/>
              <a:t>には、</a:t>
            </a:r>
            <a:r>
              <a:rPr kumimoji="1" lang="en-US" altLang="ja-JP" sz="2400" dirty="0" smtClean="0"/>
              <a:t>Point, </a:t>
            </a:r>
            <a:r>
              <a:rPr kumimoji="1" lang="en-US" altLang="ja-JP" sz="2400" dirty="0" err="1" smtClean="0"/>
              <a:t>LineString</a:t>
            </a:r>
            <a:r>
              <a:rPr lang="en-US" altLang="ja-JP" sz="2400" dirty="0" smtClean="0"/>
              <a:t>, Polygon, Box</a:t>
            </a:r>
            <a:r>
              <a:rPr lang="ja-JP" altLang="en-US" sz="2400" dirty="0" smtClean="0"/>
              <a:t>などの「</a:t>
            </a:r>
            <a:r>
              <a:rPr lang="ja-JP" altLang="en-US" sz="2400" dirty="0" smtClean="0">
                <a:solidFill>
                  <a:srgbClr val="C00000"/>
                </a:solidFill>
              </a:rPr>
              <a:t>コンセプト</a:t>
            </a:r>
            <a:r>
              <a:rPr lang="ja-JP" altLang="en-US" sz="2400" dirty="0" smtClean="0"/>
              <a:t>」と呼ばれる分類が存在する。</a:t>
            </a:r>
            <a:endParaRPr lang="en-US" altLang="ja-JP" sz="2400" dirty="0" smtClean="0"/>
          </a:p>
          <a:p>
            <a:endParaRPr lang="en-US" altLang="ja-JP" sz="2400" dirty="0" smtClean="0"/>
          </a:p>
          <a:p>
            <a:r>
              <a:rPr kumimoji="1" lang="ja-JP" altLang="en-US" sz="2400" dirty="0" smtClean="0"/>
              <a:t>これらコンセプトは、</a:t>
            </a:r>
            <a:r>
              <a:rPr kumimoji="1" lang="en-US" altLang="ja-JP" sz="2400" dirty="0" smtClean="0"/>
              <a:t>class point; </a:t>
            </a:r>
            <a:r>
              <a:rPr kumimoji="1" lang="ja-JP" altLang="en-US" sz="2400" dirty="0" err="1" smtClean="0"/>
              <a:t>のような</a:t>
            </a:r>
            <a:r>
              <a:rPr kumimoji="1" lang="ja-JP" altLang="en-US" sz="2400" dirty="0" smtClean="0"/>
              <a:t>具体的な型ではなく、「</a:t>
            </a:r>
            <a:r>
              <a:rPr kumimoji="1" lang="en-US" altLang="ja-JP" sz="2400" dirty="0" smtClean="0"/>
              <a:t>Point</a:t>
            </a:r>
            <a:r>
              <a:rPr kumimoji="1" lang="ja-JP" altLang="en-US" sz="2400" dirty="0" smtClean="0"/>
              <a:t>と見なせるあらゆる型」を意味する。</a:t>
            </a:r>
            <a:endParaRPr kumimoji="1" lang="en-US" altLang="ja-JP" sz="2400" dirty="0" smtClean="0"/>
          </a:p>
          <a:p>
            <a:endParaRPr lang="en-US" altLang="ja-JP" sz="2400" dirty="0"/>
          </a:p>
          <a:p>
            <a:r>
              <a:rPr lang="en-US" altLang="ja-JP" sz="2400" dirty="0" err="1"/>
              <a:t>Boost.Geometry</a:t>
            </a:r>
            <a:r>
              <a:rPr lang="ja-JP" altLang="en-US" sz="2400" dirty="0"/>
              <a:t>は</a:t>
            </a:r>
            <a:r>
              <a:rPr lang="en-US" altLang="ja-JP" sz="2400" dirty="0"/>
              <a:t>Point</a:t>
            </a:r>
            <a:r>
              <a:rPr lang="ja-JP" altLang="en-US" sz="2400" dirty="0"/>
              <a:t>コンセプトを満たす型として</a:t>
            </a:r>
            <a:r>
              <a:rPr lang="en-US" altLang="ja-JP" sz="2400" dirty="0"/>
              <a:t>boost::geometry::model::d2::</a:t>
            </a:r>
            <a:r>
              <a:rPr lang="en-US" altLang="ja-JP" sz="2400" dirty="0" err="1"/>
              <a:t>point_xy</a:t>
            </a:r>
            <a:r>
              <a:rPr lang="en-US" altLang="ja-JP" sz="2400" dirty="0"/>
              <a:t>&lt;T&gt;</a:t>
            </a:r>
            <a:r>
              <a:rPr lang="ja-JP" altLang="en-US" sz="2400" dirty="0"/>
              <a:t>という</a:t>
            </a:r>
            <a:r>
              <a:rPr lang="en-US" altLang="ja-JP" sz="2400" dirty="0"/>
              <a:t>2</a:t>
            </a:r>
            <a:r>
              <a:rPr lang="ja-JP" altLang="en-US" sz="2400" dirty="0"/>
              <a:t>次元の点を表す型を提供している</a:t>
            </a:r>
            <a:r>
              <a:rPr lang="ja-JP" altLang="en-US" sz="2400" dirty="0" smtClean="0"/>
              <a:t>。</a:t>
            </a:r>
            <a:endParaRPr lang="en-US" altLang="ja-JP" sz="2400" dirty="0" smtClean="0"/>
          </a:p>
          <a:p>
            <a:endParaRPr kumimoji="1" lang="en-US" altLang="ja-JP" sz="2400" dirty="0"/>
          </a:p>
          <a:p>
            <a:r>
              <a:rPr lang="en-US" altLang="ja-JP" sz="2400" dirty="0" err="1"/>
              <a:t>Boost.Geometry</a:t>
            </a:r>
            <a:r>
              <a:rPr lang="ja-JP" altLang="en-US" sz="2400" dirty="0"/>
              <a:t>では、</a:t>
            </a:r>
            <a:r>
              <a:rPr lang="en-US" altLang="ja-JP" sz="2400" dirty="0" err="1"/>
              <a:t>point_xy</a:t>
            </a:r>
            <a:r>
              <a:rPr lang="ja-JP" altLang="en-US" sz="2400" dirty="0"/>
              <a:t>という型だけでなく、</a:t>
            </a:r>
            <a:r>
              <a:rPr lang="en-US" altLang="ja-JP" sz="2400" dirty="0"/>
              <a:t/>
            </a:r>
            <a:br>
              <a:rPr lang="en-US" altLang="ja-JP" sz="2400" dirty="0"/>
            </a:br>
            <a:r>
              <a:rPr lang="ja-JP" altLang="en-US" sz="2400" dirty="0"/>
              <a:t>その他のユーザーが定義した型を、</a:t>
            </a:r>
            <a:r>
              <a:rPr lang="en-US" altLang="ja-JP" sz="2400" dirty="0"/>
              <a:t>Point</a:t>
            </a:r>
            <a:r>
              <a:rPr lang="ja-JP" altLang="en-US" sz="2400" dirty="0"/>
              <a:t>コンセプトの型としても扱うことができる。</a:t>
            </a:r>
            <a:endParaRPr kumimoji="1" lang="en-US" altLang="ja-JP" sz="2400" dirty="0" smtClean="0"/>
          </a:p>
        </p:txBody>
      </p:sp>
    </p:spTree>
    <p:extLst>
      <p:ext uri="{BB962C8B-B14F-4D97-AF65-F5344CB8AC3E}">
        <p14:creationId xmlns:p14="http://schemas.microsoft.com/office/powerpoint/2010/main" val="2208210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コンセプトという考え方 </a:t>
            </a:r>
            <a:r>
              <a:rPr kumimoji="1" lang="en-US" altLang="ja-JP" dirty="0" smtClean="0"/>
              <a:t>2/2</a:t>
            </a:r>
            <a:endParaRPr kumimoji="1" lang="ja-JP" altLang="en-US" dirty="0"/>
          </a:p>
        </p:txBody>
      </p:sp>
      <p:sp>
        <p:nvSpPr>
          <p:cNvPr id="3" name="コンテンツ プレースホルダー 2"/>
          <p:cNvSpPr>
            <a:spLocks noGrp="1"/>
          </p:cNvSpPr>
          <p:nvPr>
            <p:ph idx="1"/>
          </p:nvPr>
        </p:nvSpPr>
        <p:spPr>
          <a:xfrm>
            <a:off x="457200" y="908721"/>
            <a:ext cx="8229600" cy="1296143"/>
          </a:xfrm>
        </p:spPr>
        <p:txBody>
          <a:bodyPr>
            <a:noAutofit/>
          </a:bodyPr>
          <a:lstStyle/>
          <a:p>
            <a:pPr marL="0" indent="0">
              <a:buNone/>
            </a:pPr>
            <a:r>
              <a:rPr lang="ja-JP" altLang="en-US" sz="2400" dirty="0" smtClean="0"/>
              <a:t>これらの</a:t>
            </a:r>
            <a:r>
              <a:rPr lang="en-US" altLang="ja-JP" sz="2400" dirty="0" smtClean="0"/>
              <a:t>Point</a:t>
            </a:r>
            <a:r>
              <a:rPr lang="ja-JP" altLang="en-US" sz="2400" dirty="0" smtClean="0"/>
              <a:t>コンセプトを満たす型は継承関係にある必要は</a:t>
            </a:r>
            <a:r>
              <a:rPr lang="en-US" altLang="ja-JP" sz="2400" dirty="0" smtClean="0"/>
              <a:t/>
            </a:r>
            <a:br>
              <a:rPr lang="en-US" altLang="ja-JP" sz="2400" dirty="0" smtClean="0"/>
            </a:br>
            <a:r>
              <a:rPr lang="ja-JP" altLang="en-US" sz="2400" dirty="0" smtClean="0"/>
              <a:t>ないし、インタフェースも異なるが、同じように扱うことができる。</a:t>
            </a:r>
            <a:endParaRPr lang="en-US" altLang="ja-JP" sz="2400" dirty="0" smtClean="0"/>
          </a:p>
        </p:txBody>
      </p:sp>
      <p:sp>
        <p:nvSpPr>
          <p:cNvPr id="4" name="テキスト ボックス 3"/>
          <p:cNvSpPr txBox="1"/>
          <p:nvPr/>
        </p:nvSpPr>
        <p:spPr>
          <a:xfrm>
            <a:off x="395536" y="2420888"/>
            <a:ext cx="4896544" cy="646331"/>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polygon&lt;</a:t>
            </a:r>
            <a:r>
              <a:rPr lang="en-US" altLang="ja-JP" b="1" dirty="0" err="1" smtClean="0">
                <a:solidFill>
                  <a:srgbClr val="C00000"/>
                </a:solidFill>
                <a:latin typeface="VL ゴシック" pitchFamily="49" charset="-128"/>
                <a:ea typeface="VL ゴシック" pitchFamily="49" charset="-128"/>
              </a:rPr>
              <a:t>point_xy</a:t>
            </a:r>
            <a:r>
              <a:rPr lang="en-US" altLang="ja-JP" b="1" dirty="0" smtClean="0">
                <a:solidFill>
                  <a:srgbClr val="C00000"/>
                </a:solidFill>
                <a:latin typeface="VL ゴシック" pitchFamily="49" charset="-128"/>
                <a:ea typeface="VL ゴシック" pitchFamily="49" charset="-128"/>
              </a:rPr>
              <a:t>&lt;double&gt;</a:t>
            </a:r>
            <a:r>
              <a:rPr lang="en-US" altLang="ja-JP" dirty="0" smtClean="0">
                <a:latin typeface="VL ゴシック" pitchFamily="49" charset="-128"/>
                <a:ea typeface="VL ゴシック" pitchFamily="49" charset="-128"/>
              </a:rPr>
              <a:t>&gt; poly;</a:t>
            </a:r>
          </a:p>
          <a:p>
            <a:r>
              <a:rPr lang="en-US" altLang="ja-JP" dirty="0" smtClean="0">
                <a:latin typeface="VL ゴシック" pitchFamily="49" charset="-128"/>
                <a:ea typeface="VL ゴシック" pitchFamily="49" charset="-128"/>
              </a:rPr>
              <a:t>double result = area(poly);</a:t>
            </a:r>
          </a:p>
        </p:txBody>
      </p:sp>
      <p:sp>
        <p:nvSpPr>
          <p:cNvPr id="5" name="テキスト ボックス 4"/>
          <p:cNvSpPr txBox="1"/>
          <p:nvPr/>
        </p:nvSpPr>
        <p:spPr>
          <a:xfrm>
            <a:off x="395536" y="3262918"/>
            <a:ext cx="4896544" cy="646331"/>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polygon&lt;</a:t>
            </a:r>
            <a:r>
              <a:rPr lang="en-US" altLang="ja-JP" b="1" dirty="0" err="1" smtClean="0">
                <a:solidFill>
                  <a:srgbClr val="C00000"/>
                </a:solidFill>
                <a:latin typeface="VL ゴシック" pitchFamily="49" charset="-128"/>
                <a:ea typeface="VL ゴシック" pitchFamily="49" charset="-128"/>
              </a:rPr>
              <a:t>std</a:t>
            </a:r>
            <a:r>
              <a:rPr lang="en-US" altLang="ja-JP" b="1" dirty="0" smtClean="0">
                <a:solidFill>
                  <a:srgbClr val="C00000"/>
                </a:solidFill>
                <a:latin typeface="VL ゴシック" pitchFamily="49" charset="-128"/>
                <a:ea typeface="VL ゴシック" pitchFamily="49" charset="-128"/>
              </a:rPr>
              <a:t>::pair&lt;double, double&gt;</a:t>
            </a:r>
            <a:r>
              <a:rPr lang="en-US" altLang="ja-JP" dirty="0" smtClean="0">
                <a:latin typeface="VL ゴシック" pitchFamily="49" charset="-128"/>
                <a:ea typeface="VL ゴシック" pitchFamily="49" charset="-128"/>
              </a:rPr>
              <a:t>&gt; poly;</a:t>
            </a:r>
          </a:p>
          <a:p>
            <a:r>
              <a:rPr lang="en-US" altLang="ja-JP" dirty="0" smtClean="0">
                <a:latin typeface="VL ゴシック" pitchFamily="49" charset="-128"/>
                <a:ea typeface="VL ゴシック" pitchFamily="49" charset="-128"/>
              </a:rPr>
              <a:t>double result = area(poly);</a:t>
            </a:r>
          </a:p>
        </p:txBody>
      </p:sp>
      <p:sp>
        <p:nvSpPr>
          <p:cNvPr id="6" name="テキスト ボックス 5"/>
          <p:cNvSpPr txBox="1"/>
          <p:nvPr/>
        </p:nvSpPr>
        <p:spPr>
          <a:xfrm>
            <a:off x="395536" y="4150821"/>
            <a:ext cx="4896544" cy="646331"/>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polygon&lt;</a:t>
            </a:r>
            <a:r>
              <a:rPr lang="en-US" altLang="ja-JP" b="1" dirty="0" err="1" smtClean="0">
                <a:solidFill>
                  <a:srgbClr val="C00000"/>
                </a:solidFill>
                <a:latin typeface="VL ゴシック" pitchFamily="49" charset="-128"/>
                <a:ea typeface="VL ゴシック" pitchFamily="49" charset="-128"/>
              </a:rPr>
              <a:t>UserDefinedPointType</a:t>
            </a:r>
            <a:r>
              <a:rPr lang="en-US" altLang="ja-JP" dirty="0" smtClean="0">
                <a:latin typeface="VL ゴシック" pitchFamily="49" charset="-128"/>
                <a:ea typeface="VL ゴシック" pitchFamily="49" charset="-128"/>
              </a:rPr>
              <a:t>&gt; poly;</a:t>
            </a:r>
          </a:p>
          <a:p>
            <a:r>
              <a:rPr lang="en-US" altLang="ja-JP" dirty="0" smtClean="0">
                <a:latin typeface="VL ゴシック" pitchFamily="49" charset="-128"/>
                <a:ea typeface="VL ゴシック" pitchFamily="49" charset="-128"/>
              </a:rPr>
              <a:t>double result = area(poly);</a:t>
            </a:r>
          </a:p>
        </p:txBody>
      </p:sp>
    </p:spTree>
    <p:extLst>
      <p:ext uri="{BB962C8B-B14F-4D97-AF65-F5344CB8AC3E}">
        <p14:creationId xmlns:p14="http://schemas.microsoft.com/office/powerpoint/2010/main" val="439205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コンセプトという考え方 </a:t>
            </a:r>
            <a:r>
              <a:rPr kumimoji="1" lang="en-US" altLang="ja-JP" dirty="0" smtClean="0"/>
              <a:t>2/2</a:t>
            </a:r>
            <a:endParaRPr kumimoji="1" lang="ja-JP" altLang="en-US" dirty="0"/>
          </a:p>
        </p:txBody>
      </p:sp>
      <p:sp>
        <p:nvSpPr>
          <p:cNvPr id="3" name="コンテンツ プレースホルダー 2"/>
          <p:cNvSpPr>
            <a:spLocks noGrp="1"/>
          </p:cNvSpPr>
          <p:nvPr>
            <p:ph idx="1"/>
          </p:nvPr>
        </p:nvSpPr>
        <p:spPr>
          <a:xfrm>
            <a:off x="457200" y="908721"/>
            <a:ext cx="8229600" cy="1296143"/>
          </a:xfrm>
        </p:spPr>
        <p:txBody>
          <a:bodyPr>
            <a:noAutofit/>
          </a:bodyPr>
          <a:lstStyle/>
          <a:p>
            <a:pPr marL="0" indent="0">
              <a:buNone/>
            </a:pPr>
            <a:r>
              <a:rPr lang="ja-JP" altLang="en-US" sz="2400" dirty="0" smtClean="0"/>
              <a:t>これらの</a:t>
            </a:r>
            <a:r>
              <a:rPr lang="en-US" altLang="ja-JP" sz="2400" dirty="0" smtClean="0"/>
              <a:t>Point</a:t>
            </a:r>
            <a:r>
              <a:rPr lang="ja-JP" altLang="en-US" sz="2400" dirty="0" smtClean="0"/>
              <a:t>コンセプトを満たす型は継承関係にある必要は</a:t>
            </a:r>
            <a:r>
              <a:rPr lang="en-US" altLang="ja-JP" sz="2400" dirty="0" smtClean="0"/>
              <a:t/>
            </a:r>
            <a:br>
              <a:rPr lang="en-US" altLang="ja-JP" sz="2400" dirty="0" smtClean="0"/>
            </a:br>
            <a:r>
              <a:rPr lang="ja-JP" altLang="en-US" sz="2400" dirty="0" smtClean="0"/>
              <a:t>ないし、インタフェースも異なるが、同じように扱うことができる。</a:t>
            </a:r>
            <a:endParaRPr lang="en-US" altLang="ja-JP" sz="2400" dirty="0" smtClean="0"/>
          </a:p>
        </p:txBody>
      </p:sp>
      <p:sp>
        <p:nvSpPr>
          <p:cNvPr id="7" name="テキスト ボックス 6"/>
          <p:cNvSpPr txBox="1"/>
          <p:nvPr/>
        </p:nvSpPr>
        <p:spPr>
          <a:xfrm>
            <a:off x="6372200" y="2420888"/>
            <a:ext cx="2448272" cy="1200329"/>
          </a:xfrm>
          <a:prstGeom prst="rect">
            <a:avLst/>
          </a:prstGeom>
          <a:noFill/>
          <a:ln>
            <a:solidFill>
              <a:schemeClr val="tx1"/>
            </a:solidFill>
          </a:ln>
        </p:spPr>
        <p:txBody>
          <a:bodyPr wrap="square" rtlCol="0">
            <a:spAutoFit/>
          </a:bodyPr>
          <a:lstStyle/>
          <a:p>
            <a:r>
              <a:rPr kumimoji="1" lang="en-US" altLang="ja-JP" dirty="0" smtClean="0">
                <a:ea typeface="VL ゴシック"/>
              </a:rPr>
              <a:t>template &lt;class T&gt;</a:t>
            </a:r>
          </a:p>
          <a:p>
            <a:r>
              <a:rPr kumimoji="1" lang="en-US" altLang="ja-JP" dirty="0" err="1" smtClean="0">
                <a:ea typeface="VL ゴシック"/>
              </a:rPr>
              <a:t>struct</a:t>
            </a:r>
            <a:r>
              <a:rPr kumimoji="1" lang="en-US" altLang="ja-JP" dirty="0" smtClean="0">
                <a:ea typeface="VL ゴシック"/>
              </a:rPr>
              <a:t> </a:t>
            </a:r>
            <a:r>
              <a:rPr kumimoji="1" lang="en-US" altLang="ja-JP" dirty="0" err="1" smtClean="0">
                <a:ea typeface="VL ゴシック"/>
              </a:rPr>
              <a:t>point_xy</a:t>
            </a:r>
            <a:r>
              <a:rPr kumimoji="1" lang="en-US" altLang="ja-JP" dirty="0" smtClean="0">
                <a:ea typeface="VL ゴシック"/>
              </a:rPr>
              <a:t> {</a:t>
            </a:r>
          </a:p>
          <a:p>
            <a:r>
              <a:rPr lang="en-US" altLang="ja-JP" dirty="0">
                <a:ea typeface="VL ゴシック"/>
              </a:rPr>
              <a:t> </a:t>
            </a:r>
            <a:r>
              <a:rPr lang="en-US" altLang="ja-JP" dirty="0" smtClean="0">
                <a:ea typeface="VL ゴシック"/>
              </a:rPr>
              <a:t>   </a:t>
            </a:r>
            <a:r>
              <a:rPr lang="en-US" altLang="ja-JP" b="1" dirty="0" smtClean="0">
                <a:solidFill>
                  <a:srgbClr val="C00000"/>
                </a:solidFill>
                <a:ea typeface="VL ゴシック"/>
              </a:rPr>
              <a:t>T values[2];</a:t>
            </a:r>
            <a:endParaRPr kumimoji="1" lang="en-US" altLang="ja-JP" b="1" dirty="0" smtClean="0">
              <a:solidFill>
                <a:srgbClr val="C00000"/>
              </a:solidFill>
              <a:ea typeface="VL ゴシック"/>
            </a:endParaRPr>
          </a:p>
          <a:p>
            <a:r>
              <a:rPr lang="en-US" altLang="ja-JP" dirty="0" smtClean="0">
                <a:ea typeface="VL ゴシック"/>
              </a:rPr>
              <a:t>};</a:t>
            </a:r>
          </a:p>
        </p:txBody>
      </p:sp>
      <p:sp>
        <p:nvSpPr>
          <p:cNvPr id="8" name="テキスト ボックス 7"/>
          <p:cNvSpPr txBox="1"/>
          <p:nvPr/>
        </p:nvSpPr>
        <p:spPr>
          <a:xfrm>
            <a:off x="395536" y="2420888"/>
            <a:ext cx="4896544" cy="646331"/>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polygon&lt;</a:t>
            </a:r>
            <a:r>
              <a:rPr lang="en-US" altLang="ja-JP" b="1" dirty="0" err="1" smtClean="0">
                <a:solidFill>
                  <a:srgbClr val="C00000"/>
                </a:solidFill>
                <a:latin typeface="VL ゴシック" pitchFamily="49" charset="-128"/>
                <a:ea typeface="VL ゴシック" pitchFamily="49" charset="-128"/>
              </a:rPr>
              <a:t>point_xy</a:t>
            </a:r>
            <a:r>
              <a:rPr lang="en-US" altLang="ja-JP" b="1" dirty="0" smtClean="0">
                <a:solidFill>
                  <a:srgbClr val="C00000"/>
                </a:solidFill>
                <a:latin typeface="VL ゴシック" pitchFamily="49" charset="-128"/>
                <a:ea typeface="VL ゴシック" pitchFamily="49" charset="-128"/>
              </a:rPr>
              <a:t>&lt;double&gt;</a:t>
            </a:r>
            <a:r>
              <a:rPr lang="en-US" altLang="ja-JP" dirty="0" smtClean="0">
                <a:latin typeface="VL ゴシック" pitchFamily="49" charset="-128"/>
                <a:ea typeface="VL ゴシック" pitchFamily="49" charset="-128"/>
              </a:rPr>
              <a:t>&gt; poly;</a:t>
            </a:r>
          </a:p>
          <a:p>
            <a:r>
              <a:rPr lang="en-US" altLang="ja-JP" dirty="0" smtClean="0">
                <a:latin typeface="VL ゴシック" pitchFamily="49" charset="-128"/>
                <a:ea typeface="VL ゴシック" pitchFamily="49" charset="-128"/>
              </a:rPr>
              <a:t>double result = area(poly);</a:t>
            </a:r>
          </a:p>
        </p:txBody>
      </p:sp>
      <p:sp>
        <p:nvSpPr>
          <p:cNvPr id="9" name="テキスト ボックス 8"/>
          <p:cNvSpPr txBox="1"/>
          <p:nvPr/>
        </p:nvSpPr>
        <p:spPr>
          <a:xfrm>
            <a:off x="395536" y="3262918"/>
            <a:ext cx="4896544" cy="646331"/>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polygon&lt;</a:t>
            </a:r>
            <a:r>
              <a:rPr lang="en-US" altLang="ja-JP" b="1" dirty="0" err="1" smtClean="0">
                <a:solidFill>
                  <a:srgbClr val="C00000"/>
                </a:solidFill>
                <a:latin typeface="VL ゴシック" pitchFamily="49" charset="-128"/>
                <a:ea typeface="VL ゴシック" pitchFamily="49" charset="-128"/>
              </a:rPr>
              <a:t>std</a:t>
            </a:r>
            <a:r>
              <a:rPr lang="en-US" altLang="ja-JP" b="1" dirty="0" smtClean="0">
                <a:solidFill>
                  <a:srgbClr val="C00000"/>
                </a:solidFill>
                <a:latin typeface="VL ゴシック" pitchFamily="49" charset="-128"/>
                <a:ea typeface="VL ゴシック" pitchFamily="49" charset="-128"/>
              </a:rPr>
              <a:t>::pair&lt;double, double&gt;</a:t>
            </a:r>
            <a:r>
              <a:rPr lang="en-US" altLang="ja-JP" dirty="0" smtClean="0">
                <a:latin typeface="VL ゴシック" pitchFamily="49" charset="-128"/>
                <a:ea typeface="VL ゴシック" pitchFamily="49" charset="-128"/>
              </a:rPr>
              <a:t>&gt; poly;</a:t>
            </a:r>
          </a:p>
          <a:p>
            <a:r>
              <a:rPr lang="en-US" altLang="ja-JP" dirty="0" smtClean="0">
                <a:latin typeface="VL ゴシック" pitchFamily="49" charset="-128"/>
                <a:ea typeface="VL ゴシック" pitchFamily="49" charset="-128"/>
              </a:rPr>
              <a:t>double result = area(poly);</a:t>
            </a:r>
          </a:p>
        </p:txBody>
      </p:sp>
      <p:sp>
        <p:nvSpPr>
          <p:cNvPr id="10" name="テキスト ボックス 9"/>
          <p:cNvSpPr txBox="1"/>
          <p:nvPr/>
        </p:nvSpPr>
        <p:spPr>
          <a:xfrm>
            <a:off x="395536" y="4150821"/>
            <a:ext cx="4896544" cy="646331"/>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polygon&lt;</a:t>
            </a:r>
            <a:r>
              <a:rPr lang="en-US" altLang="ja-JP" b="1" dirty="0" err="1" smtClean="0">
                <a:solidFill>
                  <a:srgbClr val="C00000"/>
                </a:solidFill>
                <a:latin typeface="VL ゴシック" pitchFamily="49" charset="-128"/>
                <a:ea typeface="VL ゴシック" pitchFamily="49" charset="-128"/>
              </a:rPr>
              <a:t>UserDefinedPointType</a:t>
            </a:r>
            <a:r>
              <a:rPr lang="en-US" altLang="ja-JP" dirty="0" smtClean="0">
                <a:latin typeface="VL ゴシック" pitchFamily="49" charset="-128"/>
                <a:ea typeface="VL ゴシック" pitchFamily="49" charset="-128"/>
              </a:rPr>
              <a:t>&gt; poly;</a:t>
            </a:r>
          </a:p>
          <a:p>
            <a:r>
              <a:rPr lang="en-US" altLang="ja-JP" dirty="0" smtClean="0">
                <a:latin typeface="VL ゴシック" pitchFamily="49" charset="-128"/>
                <a:ea typeface="VL ゴシック" pitchFamily="49" charset="-128"/>
              </a:rPr>
              <a:t>double result = area(poly);</a:t>
            </a:r>
          </a:p>
        </p:txBody>
      </p:sp>
      <p:sp>
        <p:nvSpPr>
          <p:cNvPr id="11" name="右矢印 10"/>
          <p:cNvSpPr/>
          <p:nvPr/>
        </p:nvSpPr>
        <p:spPr>
          <a:xfrm>
            <a:off x="5436096" y="2564904"/>
            <a:ext cx="648072" cy="484632"/>
          </a:xfrm>
          <a:prstGeom prs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8881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コンセプトという考え方 </a:t>
            </a:r>
            <a:r>
              <a:rPr kumimoji="1" lang="en-US" altLang="ja-JP" dirty="0" smtClean="0"/>
              <a:t>2/2</a:t>
            </a:r>
            <a:endParaRPr kumimoji="1" lang="ja-JP" altLang="en-US" dirty="0"/>
          </a:p>
        </p:txBody>
      </p:sp>
      <p:sp>
        <p:nvSpPr>
          <p:cNvPr id="3" name="コンテンツ プレースホルダー 2"/>
          <p:cNvSpPr>
            <a:spLocks noGrp="1"/>
          </p:cNvSpPr>
          <p:nvPr>
            <p:ph idx="1"/>
          </p:nvPr>
        </p:nvSpPr>
        <p:spPr>
          <a:xfrm>
            <a:off x="457200" y="908721"/>
            <a:ext cx="8229600" cy="1296143"/>
          </a:xfrm>
        </p:spPr>
        <p:txBody>
          <a:bodyPr>
            <a:noAutofit/>
          </a:bodyPr>
          <a:lstStyle/>
          <a:p>
            <a:pPr marL="0" indent="0">
              <a:buNone/>
            </a:pPr>
            <a:r>
              <a:rPr lang="ja-JP" altLang="en-US" sz="2400" dirty="0" smtClean="0"/>
              <a:t>これらの</a:t>
            </a:r>
            <a:r>
              <a:rPr lang="en-US" altLang="ja-JP" sz="2400" dirty="0" smtClean="0"/>
              <a:t>Point</a:t>
            </a:r>
            <a:r>
              <a:rPr lang="ja-JP" altLang="en-US" sz="2400" dirty="0" smtClean="0"/>
              <a:t>コンセプトを満たす型は継承関係にある必要は</a:t>
            </a:r>
            <a:r>
              <a:rPr lang="en-US" altLang="ja-JP" sz="2400" dirty="0" smtClean="0"/>
              <a:t/>
            </a:r>
            <a:br>
              <a:rPr lang="en-US" altLang="ja-JP" sz="2400" dirty="0" smtClean="0"/>
            </a:br>
            <a:r>
              <a:rPr lang="ja-JP" altLang="en-US" sz="2400" dirty="0" smtClean="0"/>
              <a:t>ないし、インタフェースも異なるが、同じように扱うことができる。</a:t>
            </a:r>
            <a:endParaRPr lang="en-US" altLang="ja-JP" sz="2400" dirty="0" smtClean="0"/>
          </a:p>
        </p:txBody>
      </p:sp>
      <p:sp>
        <p:nvSpPr>
          <p:cNvPr id="7" name="テキスト ボックス 6"/>
          <p:cNvSpPr txBox="1"/>
          <p:nvPr/>
        </p:nvSpPr>
        <p:spPr>
          <a:xfrm>
            <a:off x="6156176" y="3308791"/>
            <a:ext cx="2880320" cy="1477328"/>
          </a:xfrm>
          <a:prstGeom prst="rect">
            <a:avLst/>
          </a:prstGeom>
          <a:noFill/>
          <a:ln>
            <a:solidFill>
              <a:schemeClr val="tx1"/>
            </a:solidFill>
          </a:ln>
        </p:spPr>
        <p:txBody>
          <a:bodyPr wrap="square" rtlCol="0">
            <a:spAutoFit/>
          </a:bodyPr>
          <a:lstStyle/>
          <a:p>
            <a:r>
              <a:rPr kumimoji="1" lang="en-US" altLang="ja-JP" dirty="0" smtClean="0">
                <a:ea typeface="VL ゴシック"/>
              </a:rPr>
              <a:t>template &lt;class T1, class T2&gt;</a:t>
            </a:r>
          </a:p>
          <a:p>
            <a:r>
              <a:rPr kumimoji="1" lang="en-US" altLang="ja-JP" dirty="0" err="1" smtClean="0">
                <a:ea typeface="VL ゴシック"/>
              </a:rPr>
              <a:t>struct</a:t>
            </a:r>
            <a:r>
              <a:rPr kumimoji="1" lang="en-US" altLang="ja-JP" dirty="0" smtClean="0">
                <a:ea typeface="VL ゴシック"/>
              </a:rPr>
              <a:t> pair {</a:t>
            </a:r>
          </a:p>
          <a:p>
            <a:r>
              <a:rPr lang="en-US" altLang="ja-JP" dirty="0">
                <a:ea typeface="VL ゴシック"/>
              </a:rPr>
              <a:t> </a:t>
            </a:r>
            <a:r>
              <a:rPr lang="en-US" altLang="ja-JP" dirty="0" smtClean="0">
                <a:ea typeface="VL ゴシック"/>
              </a:rPr>
              <a:t>   </a:t>
            </a:r>
            <a:r>
              <a:rPr lang="en-US" altLang="ja-JP" b="1" dirty="0" smtClean="0">
                <a:solidFill>
                  <a:srgbClr val="C00000"/>
                </a:solidFill>
                <a:ea typeface="VL ゴシック"/>
              </a:rPr>
              <a:t>T1 first;</a:t>
            </a:r>
          </a:p>
          <a:p>
            <a:r>
              <a:rPr kumimoji="1" lang="en-US" altLang="ja-JP" b="1" dirty="0">
                <a:solidFill>
                  <a:srgbClr val="C00000"/>
                </a:solidFill>
                <a:ea typeface="VL ゴシック"/>
              </a:rPr>
              <a:t> </a:t>
            </a:r>
            <a:r>
              <a:rPr kumimoji="1" lang="en-US" altLang="ja-JP" b="1" dirty="0" smtClean="0">
                <a:solidFill>
                  <a:srgbClr val="C00000"/>
                </a:solidFill>
                <a:ea typeface="VL ゴシック"/>
              </a:rPr>
              <a:t>   T2 second;</a:t>
            </a:r>
          </a:p>
          <a:p>
            <a:r>
              <a:rPr lang="en-US" altLang="ja-JP" dirty="0" smtClean="0">
                <a:ea typeface="VL ゴシック"/>
              </a:rPr>
              <a:t>};</a:t>
            </a:r>
          </a:p>
        </p:txBody>
      </p:sp>
      <p:sp>
        <p:nvSpPr>
          <p:cNvPr id="8" name="テキスト ボックス 7"/>
          <p:cNvSpPr txBox="1"/>
          <p:nvPr/>
        </p:nvSpPr>
        <p:spPr>
          <a:xfrm>
            <a:off x="395536" y="2420888"/>
            <a:ext cx="4896544" cy="646331"/>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polygon&lt;</a:t>
            </a:r>
            <a:r>
              <a:rPr lang="en-US" altLang="ja-JP" b="1" dirty="0" err="1" smtClean="0">
                <a:solidFill>
                  <a:srgbClr val="C00000"/>
                </a:solidFill>
                <a:latin typeface="VL ゴシック" pitchFamily="49" charset="-128"/>
                <a:ea typeface="VL ゴシック" pitchFamily="49" charset="-128"/>
              </a:rPr>
              <a:t>point_xy</a:t>
            </a:r>
            <a:r>
              <a:rPr lang="en-US" altLang="ja-JP" b="1" dirty="0" smtClean="0">
                <a:solidFill>
                  <a:srgbClr val="C00000"/>
                </a:solidFill>
                <a:latin typeface="VL ゴシック" pitchFamily="49" charset="-128"/>
                <a:ea typeface="VL ゴシック" pitchFamily="49" charset="-128"/>
              </a:rPr>
              <a:t>&lt;double&gt;</a:t>
            </a:r>
            <a:r>
              <a:rPr lang="en-US" altLang="ja-JP" dirty="0" smtClean="0">
                <a:latin typeface="VL ゴシック" pitchFamily="49" charset="-128"/>
                <a:ea typeface="VL ゴシック" pitchFamily="49" charset="-128"/>
              </a:rPr>
              <a:t>&gt; poly;</a:t>
            </a:r>
          </a:p>
          <a:p>
            <a:r>
              <a:rPr lang="en-US" altLang="ja-JP" dirty="0" smtClean="0">
                <a:latin typeface="VL ゴシック" pitchFamily="49" charset="-128"/>
                <a:ea typeface="VL ゴシック" pitchFamily="49" charset="-128"/>
              </a:rPr>
              <a:t>double result = area(poly);</a:t>
            </a:r>
          </a:p>
        </p:txBody>
      </p:sp>
      <p:sp>
        <p:nvSpPr>
          <p:cNvPr id="9" name="テキスト ボックス 8"/>
          <p:cNvSpPr txBox="1"/>
          <p:nvPr/>
        </p:nvSpPr>
        <p:spPr>
          <a:xfrm>
            <a:off x="395536" y="3262918"/>
            <a:ext cx="4896544" cy="646331"/>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polygon&lt;</a:t>
            </a:r>
            <a:r>
              <a:rPr lang="en-US" altLang="ja-JP" b="1" dirty="0" err="1" smtClean="0">
                <a:solidFill>
                  <a:srgbClr val="C00000"/>
                </a:solidFill>
                <a:latin typeface="VL ゴシック" pitchFamily="49" charset="-128"/>
                <a:ea typeface="VL ゴシック" pitchFamily="49" charset="-128"/>
              </a:rPr>
              <a:t>std</a:t>
            </a:r>
            <a:r>
              <a:rPr lang="en-US" altLang="ja-JP" b="1" dirty="0" smtClean="0">
                <a:solidFill>
                  <a:srgbClr val="C00000"/>
                </a:solidFill>
                <a:latin typeface="VL ゴシック" pitchFamily="49" charset="-128"/>
                <a:ea typeface="VL ゴシック" pitchFamily="49" charset="-128"/>
              </a:rPr>
              <a:t>::pair&lt;double, double&gt;</a:t>
            </a:r>
            <a:r>
              <a:rPr lang="en-US" altLang="ja-JP" dirty="0" smtClean="0">
                <a:latin typeface="VL ゴシック" pitchFamily="49" charset="-128"/>
                <a:ea typeface="VL ゴシック" pitchFamily="49" charset="-128"/>
              </a:rPr>
              <a:t>&gt; poly;</a:t>
            </a:r>
          </a:p>
          <a:p>
            <a:r>
              <a:rPr lang="en-US" altLang="ja-JP" dirty="0" smtClean="0">
                <a:latin typeface="VL ゴシック" pitchFamily="49" charset="-128"/>
                <a:ea typeface="VL ゴシック" pitchFamily="49" charset="-128"/>
              </a:rPr>
              <a:t>double result = area(poly);</a:t>
            </a:r>
          </a:p>
        </p:txBody>
      </p:sp>
      <p:sp>
        <p:nvSpPr>
          <p:cNvPr id="10" name="テキスト ボックス 9"/>
          <p:cNvSpPr txBox="1"/>
          <p:nvPr/>
        </p:nvSpPr>
        <p:spPr>
          <a:xfrm>
            <a:off x="395536" y="4150821"/>
            <a:ext cx="4896544" cy="646331"/>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polygon&lt;</a:t>
            </a:r>
            <a:r>
              <a:rPr lang="en-US" altLang="ja-JP" b="1" dirty="0" err="1" smtClean="0">
                <a:solidFill>
                  <a:srgbClr val="C00000"/>
                </a:solidFill>
                <a:latin typeface="VL ゴシック" pitchFamily="49" charset="-128"/>
                <a:ea typeface="VL ゴシック" pitchFamily="49" charset="-128"/>
              </a:rPr>
              <a:t>UserDefinedPointType</a:t>
            </a:r>
            <a:r>
              <a:rPr lang="en-US" altLang="ja-JP" dirty="0" smtClean="0">
                <a:latin typeface="VL ゴシック" pitchFamily="49" charset="-128"/>
                <a:ea typeface="VL ゴシック" pitchFamily="49" charset="-128"/>
              </a:rPr>
              <a:t>&gt; poly;</a:t>
            </a:r>
          </a:p>
          <a:p>
            <a:r>
              <a:rPr lang="en-US" altLang="ja-JP" dirty="0" smtClean="0">
                <a:latin typeface="VL ゴシック" pitchFamily="49" charset="-128"/>
                <a:ea typeface="VL ゴシック" pitchFamily="49" charset="-128"/>
              </a:rPr>
              <a:t>double result = area(poly);</a:t>
            </a:r>
          </a:p>
        </p:txBody>
      </p:sp>
      <p:sp>
        <p:nvSpPr>
          <p:cNvPr id="11" name="右矢印 10"/>
          <p:cNvSpPr/>
          <p:nvPr/>
        </p:nvSpPr>
        <p:spPr>
          <a:xfrm>
            <a:off x="5436096" y="3304408"/>
            <a:ext cx="648072" cy="484632"/>
          </a:xfrm>
          <a:prstGeom prs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7657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コンセプトという考え方 </a:t>
            </a:r>
            <a:r>
              <a:rPr kumimoji="1" lang="en-US" altLang="ja-JP" dirty="0" smtClean="0"/>
              <a:t>2/2</a:t>
            </a:r>
            <a:endParaRPr kumimoji="1" lang="ja-JP" altLang="en-US" dirty="0"/>
          </a:p>
        </p:txBody>
      </p:sp>
      <p:sp>
        <p:nvSpPr>
          <p:cNvPr id="3" name="コンテンツ プレースホルダー 2"/>
          <p:cNvSpPr>
            <a:spLocks noGrp="1"/>
          </p:cNvSpPr>
          <p:nvPr>
            <p:ph idx="1"/>
          </p:nvPr>
        </p:nvSpPr>
        <p:spPr>
          <a:xfrm>
            <a:off x="457200" y="908721"/>
            <a:ext cx="8229600" cy="1296143"/>
          </a:xfrm>
        </p:spPr>
        <p:txBody>
          <a:bodyPr>
            <a:noAutofit/>
          </a:bodyPr>
          <a:lstStyle/>
          <a:p>
            <a:pPr marL="0" indent="0">
              <a:buNone/>
            </a:pPr>
            <a:r>
              <a:rPr lang="ja-JP" altLang="en-US" sz="2400" dirty="0" smtClean="0"/>
              <a:t>これらの</a:t>
            </a:r>
            <a:r>
              <a:rPr lang="en-US" altLang="ja-JP" sz="2400" dirty="0" smtClean="0"/>
              <a:t>Point</a:t>
            </a:r>
            <a:r>
              <a:rPr lang="ja-JP" altLang="en-US" sz="2400" dirty="0" smtClean="0"/>
              <a:t>コンセプトを満たす型は継承関係にある必要は</a:t>
            </a:r>
            <a:r>
              <a:rPr lang="en-US" altLang="ja-JP" sz="2400" dirty="0" smtClean="0"/>
              <a:t/>
            </a:r>
            <a:br>
              <a:rPr lang="en-US" altLang="ja-JP" sz="2400" dirty="0" smtClean="0"/>
            </a:br>
            <a:r>
              <a:rPr lang="ja-JP" altLang="en-US" sz="2400" dirty="0" smtClean="0"/>
              <a:t>ないし、インタフェースも異なるが、同じように扱うことができる。</a:t>
            </a:r>
            <a:endParaRPr lang="en-US" altLang="ja-JP" sz="2400" dirty="0" smtClean="0"/>
          </a:p>
        </p:txBody>
      </p:sp>
      <p:sp>
        <p:nvSpPr>
          <p:cNvPr id="7" name="テキスト ボックス 6"/>
          <p:cNvSpPr txBox="1"/>
          <p:nvPr/>
        </p:nvSpPr>
        <p:spPr>
          <a:xfrm>
            <a:off x="6156176" y="4161854"/>
            <a:ext cx="2987824" cy="923330"/>
          </a:xfrm>
          <a:prstGeom prst="rect">
            <a:avLst/>
          </a:prstGeom>
          <a:noFill/>
          <a:ln>
            <a:solidFill>
              <a:schemeClr val="tx1"/>
            </a:solidFill>
          </a:ln>
        </p:spPr>
        <p:txBody>
          <a:bodyPr wrap="square" rtlCol="0">
            <a:spAutoFit/>
          </a:bodyPr>
          <a:lstStyle/>
          <a:p>
            <a:r>
              <a:rPr kumimoji="1" lang="en-US" altLang="ja-JP" dirty="0" err="1" smtClean="0">
                <a:ea typeface="VL ゴシック"/>
              </a:rPr>
              <a:t>struct</a:t>
            </a:r>
            <a:r>
              <a:rPr kumimoji="1" lang="en-US" altLang="ja-JP" dirty="0" smtClean="0">
                <a:ea typeface="VL ゴシック"/>
              </a:rPr>
              <a:t> </a:t>
            </a:r>
            <a:r>
              <a:rPr kumimoji="1" lang="en-US" altLang="ja-JP" dirty="0" err="1" smtClean="0">
                <a:ea typeface="VL ゴシック"/>
              </a:rPr>
              <a:t>UserDefinedPointType</a:t>
            </a:r>
            <a:r>
              <a:rPr kumimoji="1" lang="en-US" altLang="ja-JP" dirty="0" smtClean="0">
                <a:ea typeface="VL ゴシック"/>
              </a:rPr>
              <a:t> {</a:t>
            </a:r>
          </a:p>
          <a:p>
            <a:r>
              <a:rPr lang="en-US" altLang="ja-JP" dirty="0">
                <a:ea typeface="VL ゴシック"/>
              </a:rPr>
              <a:t> </a:t>
            </a:r>
            <a:r>
              <a:rPr lang="en-US" altLang="ja-JP" dirty="0" smtClean="0">
                <a:ea typeface="VL ゴシック"/>
              </a:rPr>
              <a:t>   </a:t>
            </a:r>
            <a:r>
              <a:rPr lang="en-US" altLang="ja-JP" b="1" dirty="0" smtClean="0">
                <a:solidFill>
                  <a:srgbClr val="C00000"/>
                </a:solidFill>
                <a:ea typeface="VL ゴシック"/>
              </a:rPr>
              <a:t>????</a:t>
            </a:r>
          </a:p>
          <a:p>
            <a:r>
              <a:rPr lang="en-US" altLang="ja-JP" dirty="0" smtClean="0">
                <a:ea typeface="VL ゴシック"/>
              </a:rPr>
              <a:t>};</a:t>
            </a:r>
          </a:p>
        </p:txBody>
      </p:sp>
      <p:sp>
        <p:nvSpPr>
          <p:cNvPr id="8" name="テキスト ボックス 7"/>
          <p:cNvSpPr txBox="1"/>
          <p:nvPr/>
        </p:nvSpPr>
        <p:spPr>
          <a:xfrm>
            <a:off x="395536" y="2420888"/>
            <a:ext cx="4896544" cy="646331"/>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polygon&lt;</a:t>
            </a:r>
            <a:r>
              <a:rPr lang="en-US" altLang="ja-JP" b="1" dirty="0" err="1" smtClean="0">
                <a:solidFill>
                  <a:srgbClr val="C00000"/>
                </a:solidFill>
                <a:latin typeface="VL ゴシック" pitchFamily="49" charset="-128"/>
                <a:ea typeface="VL ゴシック" pitchFamily="49" charset="-128"/>
              </a:rPr>
              <a:t>point_xy</a:t>
            </a:r>
            <a:r>
              <a:rPr lang="en-US" altLang="ja-JP" b="1" dirty="0" smtClean="0">
                <a:solidFill>
                  <a:srgbClr val="C00000"/>
                </a:solidFill>
                <a:latin typeface="VL ゴシック" pitchFamily="49" charset="-128"/>
                <a:ea typeface="VL ゴシック" pitchFamily="49" charset="-128"/>
              </a:rPr>
              <a:t>&lt;double&gt;</a:t>
            </a:r>
            <a:r>
              <a:rPr lang="en-US" altLang="ja-JP" dirty="0" smtClean="0">
                <a:latin typeface="VL ゴシック" pitchFamily="49" charset="-128"/>
                <a:ea typeface="VL ゴシック" pitchFamily="49" charset="-128"/>
              </a:rPr>
              <a:t>&gt; poly;</a:t>
            </a:r>
          </a:p>
          <a:p>
            <a:r>
              <a:rPr lang="en-US" altLang="ja-JP" dirty="0" smtClean="0">
                <a:latin typeface="VL ゴシック" pitchFamily="49" charset="-128"/>
                <a:ea typeface="VL ゴシック" pitchFamily="49" charset="-128"/>
              </a:rPr>
              <a:t>double result = area(poly);</a:t>
            </a:r>
          </a:p>
        </p:txBody>
      </p:sp>
      <p:sp>
        <p:nvSpPr>
          <p:cNvPr id="9" name="テキスト ボックス 8"/>
          <p:cNvSpPr txBox="1"/>
          <p:nvPr/>
        </p:nvSpPr>
        <p:spPr>
          <a:xfrm>
            <a:off x="395536" y="3262918"/>
            <a:ext cx="4896544" cy="646331"/>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polygon&lt;</a:t>
            </a:r>
            <a:r>
              <a:rPr lang="en-US" altLang="ja-JP" b="1" dirty="0" err="1" smtClean="0">
                <a:solidFill>
                  <a:srgbClr val="C00000"/>
                </a:solidFill>
                <a:latin typeface="VL ゴシック" pitchFamily="49" charset="-128"/>
                <a:ea typeface="VL ゴシック" pitchFamily="49" charset="-128"/>
              </a:rPr>
              <a:t>std</a:t>
            </a:r>
            <a:r>
              <a:rPr lang="en-US" altLang="ja-JP" b="1" dirty="0" smtClean="0">
                <a:solidFill>
                  <a:srgbClr val="C00000"/>
                </a:solidFill>
                <a:latin typeface="VL ゴシック" pitchFamily="49" charset="-128"/>
                <a:ea typeface="VL ゴシック" pitchFamily="49" charset="-128"/>
              </a:rPr>
              <a:t>::pair&lt;double, double&gt;</a:t>
            </a:r>
            <a:r>
              <a:rPr lang="en-US" altLang="ja-JP" dirty="0" smtClean="0">
                <a:latin typeface="VL ゴシック" pitchFamily="49" charset="-128"/>
                <a:ea typeface="VL ゴシック" pitchFamily="49" charset="-128"/>
              </a:rPr>
              <a:t>&gt; poly;</a:t>
            </a:r>
          </a:p>
          <a:p>
            <a:r>
              <a:rPr lang="en-US" altLang="ja-JP" dirty="0" smtClean="0">
                <a:latin typeface="VL ゴシック" pitchFamily="49" charset="-128"/>
                <a:ea typeface="VL ゴシック" pitchFamily="49" charset="-128"/>
              </a:rPr>
              <a:t>double result = area(poly);</a:t>
            </a:r>
          </a:p>
        </p:txBody>
      </p:sp>
      <p:sp>
        <p:nvSpPr>
          <p:cNvPr id="10" name="テキスト ボックス 9"/>
          <p:cNvSpPr txBox="1"/>
          <p:nvPr/>
        </p:nvSpPr>
        <p:spPr>
          <a:xfrm>
            <a:off x="395536" y="4150821"/>
            <a:ext cx="4896544" cy="646331"/>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polygon&lt;</a:t>
            </a:r>
            <a:r>
              <a:rPr lang="en-US" altLang="ja-JP" b="1" dirty="0" err="1" smtClean="0">
                <a:solidFill>
                  <a:srgbClr val="C00000"/>
                </a:solidFill>
                <a:latin typeface="VL ゴシック" pitchFamily="49" charset="-128"/>
                <a:ea typeface="VL ゴシック" pitchFamily="49" charset="-128"/>
              </a:rPr>
              <a:t>UserDefinedPointType</a:t>
            </a:r>
            <a:r>
              <a:rPr lang="en-US" altLang="ja-JP" dirty="0" smtClean="0">
                <a:latin typeface="VL ゴシック" pitchFamily="49" charset="-128"/>
                <a:ea typeface="VL ゴシック" pitchFamily="49" charset="-128"/>
              </a:rPr>
              <a:t>&gt; poly;</a:t>
            </a:r>
          </a:p>
          <a:p>
            <a:r>
              <a:rPr lang="en-US" altLang="ja-JP" dirty="0" smtClean="0">
                <a:latin typeface="VL ゴシック" pitchFamily="49" charset="-128"/>
                <a:ea typeface="VL ゴシック" pitchFamily="49" charset="-128"/>
              </a:rPr>
              <a:t>double result = area(poly);</a:t>
            </a:r>
          </a:p>
        </p:txBody>
      </p:sp>
      <p:sp>
        <p:nvSpPr>
          <p:cNvPr id="11" name="右矢印 10"/>
          <p:cNvSpPr/>
          <p:nvPr/>
        </p:nvSpPr>
        <p:spPr>
          <a:xfrm>
            <a:off x="5436096" y="4168504"/>
            <a:ext cx="648072" cy="484632"/>
          </a:xfrm>
          <a:prstGeom prs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37478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コンセプトという考え方 </a:t>
            </a:r>
            <a:r>
              <a:rPr kumimoji="1" lang="en-US" altLang="ja-JP" dirty="0" smtClean="0"/>
              <a:t>2/2</a:t>
            </a:r>
            <a:endParaRPr kumimoji="1" lang="ja-JP" altLang="en-US" dirty="0"/>
          </a:p>
        </p:txBody>
      </p:sp>
      <p:sp>
        <p:nvSpPr>
          <p:cNvPr id="3" name="コンテンツ プレースホルダー 2"/>
          <p:cNvSpPr>
            <a:spLocks noGrp="1"/>
          </p:cNvSpPr>
          <p:nvPr>
            <p:ph idx="1"/>
          </p:nvPr>
        </p:nvSpPr>
        <p:spPr>
          <a:xfrm>
            <a:off x="457200" y="908721"/>
            <a:ext cx="8229600" cy="1296143"/>
          </a:xfrm>
        </p:spPr>
        <p:txBody>
          <a:bodyPr>
            <a:noAutofit/>
          </a:bodyPr>
          <a:lstStyle/>
          <a:p>
            <a:pPr marL="0" indent="0">
              <a:buNone/>
            </a:pPr>
            <a:r>
              <a:rPr lang="ja-JP" altLang="en-US" sz="2400" dirty="0" smtClean="0"/>
              <a:t>これらの</a:t>
            </a:r>
            <a:r>
              <a:rPr lang="en-US" altLang="ja-JP" sz="2400" dirty="0" smtClean="0"/>
              <a:t>Point</a:t>
            </a:r>
            <a:r>
              <a:rPr lang="ja-JP" altLang="en-US" sz="2400" dirty="0" smtClean="0"/>
              <a:t>コンセプトを満たす型は継承関係にある必要は</a:t>
            </a:r>
            <a:r>
              <a:rPr lang="en-US" altLang="ja-JP" sz="2400" dirty="0" smtClean="0"/>
              <a:t/>
            </a:r>
            <a:br>
              <a:rPr lang="en-US" altLang="ja-JP" sz="2400" dirty="0" smtClean="0"/>
            </a:br>
            <a:r>
              <a:rPr lang="ja-JP" altLang="en-US" sz="2400" dirty="0" smtClean="0"/>
              <a:t>ないし、インタフェースも異なるが、同じように扱うことができる。</a:t>
            </a:r>
            <a:endParaRPr lang="en-US" altLang="ja-JP" sz="2400" dirty="0" smtClean="0"/>
          </a:p>
        </p:txBody>
      </p:sp>
      <p:sp>
        <p:nvSpPr>
          <p:cNvPr id="8" name="テキスト ボックス 7"/>
          <p:cNvSpPr txBox="1"/>
          <p:nvPr/>
        </p:nvSpPr>
        <p:spPr>
          <a:xfrm>
            <a:off x="395536" y="2420888"/>
            <a:ext cx="4896544" cy="646331"/>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polygon&lt;</a:t>
            </a:r>
            <a:r>
              <a:rPr lang="en-US" altLang="ja-JP" b="1" dirty="0" err="1" smtClean="0">
                <a:solidFill>
                  <a:srgbClr val="C00000"/>
                </a:solidFill>
                <a:latin typeface="VL ゴシック" pitchFamily="49" charset="-128"/>
                <a:ea typeface="VL ゴシック" pitchFamily="49" charset="-128"/>
              </a:rPr>
              <a:t>point_xy</a:t>
            </a:r>
            <a:r>
              <a:rPr lang="en-US" altLang="ja-JP" b="1" dirty="0" smtClean="0">
                <a:solidFill>
                  <a:srgbClr val="C00000"/>
                </a:solidFill>
                <a:latin typeface="VL ゴシック" pitchFamily="49" charset="-128"/>
                <a:ea typeface="VL ゴシック" pitchFamily="49" charset="-128"/>
              </a:rPr>
              <a:t>&lt;double&gt;</a:t>
            </a:r>
            <a:r>
              <a:rPr lang="en-US" altLang="ja-JP" dirty="0" smtClean="0">
                <a:latin typeface="VL ゴシック" pitchFamily="49" charset="-128"/>
                <a:ea typeface="VL ゴシック" pitchFamily="49" charset="-128"/>
              </a:rPr>
              <a:t>&gt; poly;</a:t>
            </a:r>
          </a:p>
          <a:p>
            <a:r>
              <a:rPr lang="en-US" altLang="ja-JP" dirty="0" smtClean="0">
                <a:latin typeface="VL ゴシック" pitchFamily="49" charset="-128"/>
                <a:ea typeface="VL ゴシック" pitchFamily="49" charset="-128"/>
              </a:rPr>
              <a:t>double result = area(poly);</a:t>
            </a:r>
          </a:p>
        </p:txBody>
      </p:sp>
      <p:sp>
        <p:nvSpPr>
          <p:cNvPr id="9" name="テキスト ボックス 8"/>
          <p:cNvSpPr txBox="1"/>
          <p:nvPr/>
        </p:nvSpPr>
        <p:spPr>
          <a:xfrm>
            <a:off x="395536" y="3262918"/>
            <a:ext cx="4896544" cy="646331"/>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polygon&lt;</a:t>
            </a:r>
            <a:r>
              <a:rPr lang="en-US" altLang="ja-JP" b="1" dirty="0" err="1" smtClean="0">
                <a:solidFill>
                  <a:srgbClr val="C00000"/>
                </a:solidFill>
                <a:latin typeface="VL ゴシック" pitchFamily="49" charset="-128"/>
                <a:ea typeface="VL ゴシック" pitchFamily="49" charset="-128"/>
              </a:rPr>
              <a:t>std</a:t>
            </a:r>
            <a:r>
              <a:rPr lang="en-US" altLang="ja-JP" b="1" dirty="0" smtClean="0">
                <a:solidFill>
                  <a:srgbClr val="C00000"/>
                </a:solidFill>
                <a:latin typeface="VL ゴシック" pitchFamily="49" charset="-128"/>
                <a:ea typeface="VL ゴシック" pitchFamily="49" charset="-128"/>
              </a:rPr>
              <a:t>::pair&lt;double, double&gt;</a:t>
            </a:r>
            <a:r>
              <a:rPr lang="en-US" altLang="ja-JP" dirty="0" smtClean="0">
                <a:latin typeface="VL ゴシック" pitchFamily="49" charset="-128"/>
                <a:ea typeface="VL ゴシック" pitchFamily="49" charset="-128"/>
              </a:rPr>
              <a:t>&gt; poly;</a:t>
            </a:r>
          </a:p>
          <a:p>
            <a:r>
              <a:rPr lang="en-US" altLang="ja-JP" dirty="0" smtClean="0">
                <a:latin typeface="VL ゴシック" pitchFamily="49" charset="-128"/>
                <a:ea typeface="VL ゴシック" pitchFamily="49" charset="-128"/>
              </a:rPr>
              <a:t>double result = area(poly);</a:t>
            </a:r>
          </a:p>
        </p:txBody>
      </p:sp>
      <p:sp>
        <p:nvSpPr>
          <p:cNvPr id="10" name="テキスト ボックス 9"/>
          <p:cNvSpPr txBox="1"/>
          <p:nvPr/>
        </p:nvSpPr>
        <p:spPr>
          <a:xfrm>
            <a:off x="395536" y="4150821"/>
            <a:ext cx="4896544" cy="646331"/>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polygon&lt;</a:t>
            </a:r>
            <a:r>
              <a:rPr lang="en-US" altLang="ja-JP" b="1" dirty="0" err="1" smtClean="0">
                <a:solidFill>
                  <a:srgbClr val="C00000"/>
                </a:solidFill>
                <a:latin typeface="VL ゴシック" pitchFamily="49" charset="-128"/>
                <a:ea typeface="VL ゴシック" pitchFamily="49" charset="-128"/>
              </a:rPr>
              <a:t>UserDefinedPointType</a:t>
            </a:r>
            <a:r>
              <a:rPr lang="en-US" altLang="ja-JP" dirty="0" smtClean="0">
                <a:latin typeface="VL ゴシック" pitchFamily="49" charset="-128"/>
                <a:ea typeface="VL ゴシック" pitchFamily="49" charset="-128"/>
              </a:rPr>
              <a:t>&gt; poly;</a:t>
            </a:r>
          </a:p>
          <a:p>
            <a:r>
              <a:rPr lang="en-US" altLang="ja-JP" dirty="0" smtClean="0">
                <a:latin typeface="VL ゴシック" pitchFamily="49" charset="-128"/>
                <a:ea typeface="VL ゴシック" pitchFamily="49" charset="-128"/>
              </a:rPr>
              <a:t>double result = area(poly);</a:t>
            </a:r>
          </a:p>
        </p:txBody>
      </p:sp>
      <p:sp>
        <p:nvSpPr>
          <p:cNvPr id="11" name="右矢印 10"/>
          <p:cNvSpPr/>
          <p:nvPr/>
        </p:nvSpPr>
        <p:spPr>
          <a:xfrm>
            <a:off x="5436096" y="3212976"/>
            <a:ext cx="1152128" cy="781348"/>
          </a:xfrm>
          <a:prstGeom prs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rot="1046457">
            <a:off x="5486381" y="2448057"/>
            <a:ext cx="1230217" cy="667918"/>
          </a:xfrm>
          <a:prstGeom prs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rot="20849910">
            <a:off x="5507913" y="4036126"/>
            <a:ext cx="1230217" cy="667918"/>
          </a:xfrm>
          <a:prstGeom prs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6795837" y="2562099"/>
            <a:ext cx="2024635" cy="209103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t>Point Concept</a:t>
            </a:r>
            <a:endParaRPr kumimoji="1" lang="ja-JP" altLang="en-US" sz="2400" b="1" dirty="0"/>
          </a:p>
        </p:txBody>
      </p:sp>
      <p:sp>
        <p:nvSpPr>
          <p:cNvPr id="5" name="テキスト ボックス 4"/>
          <p:cNvSpPr txBox="1"/>
          <p:nvPr/>
        </p:nvSpPr>
        <p:spPr>
          <a:xfrm>
            <a:off x="755576" y="5373216"/>
            <a:ext cx="7449475" cy="461665"/>
          </a:xfrm>
          <a:prstGeom prst="rect">
            <a:avLst/>
          </a:prstGeom>
          <a:noFill/>
        </p:spPr>
        <p:txBody>
          <a:bodyPr wrap="none" rtlCol="0">
            <a:spAutoFit/>
          </a:bodyPr>
          <a:lstStyle/>
          <a:p>
            <a:r>
              <a:rPr kumimoji="1" lang="ja-JP" altLang="en-US" sz="2400" dirty="0" smtClean="0"/>
              <a:t>こういった設計はどうやったら実現できるのかを紹介する</a:t>
            </a:r>
            <a:endParaRPr kumimoji="1" lang="ja-JP" altLang="en-US" sz="2400" dirty="0"/>
          </a:p>
        </p:txBody>
      </p:sp>
    </p:spTree>
    <p:extLst>
      <p:ext uri="{BB962C8B-B14F-4D97-AF65-F5344CB8AC3E}">
        <p14:creationId xmlns:p14="http://schemas.microsoft.com/office/powerpoint/2010/main" val="1374531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Point</a:t>
            </a:r>
            <a:r>
              <a:rPr kumimoji="1" lang="ja-JP" altLang="en-US" dirty="0" smtClean="0"/>
              <a:t>コンセプトの作り方 </a:t>
            </a:r>
            <a:r>
              <a:rPr kumimoji="1" lang="en-US" altLang="ja-JP" dirty="0" smtClean="0"/>
              <a:t>1/5</a:t>
            </a:r>
            <a:endParaRPr kumimoji="1" lang="ja-JP" altLang="en-US" dirty="0"/>
          </a:p>
        </p:txBody>
      </p:sp>
      <p:sp>
        <p:nvSpPr>
          <p:cNvPr id="3" name="コンテンツ プレースホルダー 2"/>
          <p:cNvSpPr>
            <a:spLocks noGrp="1"/>
          </p:cNvSpPr>
          <p:nvPr>
            <p:ph idx="1"/>
          </p:nvPr>
        </p:nvSpPr>
        <p:spPr>
          <a:xfrm>
            <a:off x="457200" y="908721"/>
            <a:ext cx="8229600" cy="648072"/>
          </a:xfrm>
        </p:spPr>
        <p:txBody>
          <a:bodyPr>
            <a:normAutofit/>
          </a:bodyPr>
          <a:lstStyle/>
          <a:p>
            <a:pPr marL="0" indent="0">
              <a:buNone/>
            </a:pPr>
            <a:r>
              <a:rPr kumimoji="1" lang="ja-JP" altLang="en-US" sz="2400" dirty="0" smtClean="0"/>
              <a:t>通常、</a:t>
            </a:r>
            <a:r>
              <a:rPr lang="ja-JP" altLang="en-US" sz="2400" dirty="0" smtClean="0"/>
              <a:t>点を表すクラスは以下のように定義することになる：</a:t>
            </a:r>
            <a:endParaRPr kumimoji="1" lang="ja-JP" altLang="en-US" sz="2400" dirty="0"/>
          </a:p>
        </p:txBody>
      </p:sp>
      <p:sp>
        <p:nvSpPr>
          <p:cNvPr id="4" name="テキスト ボックス 3"/>
          <p:cNvSpPr txBox="1"/>
          <p:nvPr/>
        </p:nvSpPr>
        <p:spPr>
          <a:xfrm>
            <a:off x="323528" y="1868631"/>
            <a:ext cx="5616624" cy="1200329"/>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template &lt;class T&gt;</a:t>
            </a:r>
          </a:p>
          <a:p>
            <a:r>
              <a:rPr lang="en-US" altLang="ja-JP" dirty="0" err="1" smtClean="0">
                <a:latin typeface="VL ゴシック" pitchFamily="49" charset="-128"/>
                <a:ea typeface="VL ゴシック" pitchFamily="49" charset="-128"/>
              </a:rPr>
              <a:t>struct</a:t>
            </a:r>
            <a:r>
              <a:rPr lang="en-US" altLang="ja-JP" dirty="0" smtClean="0">
                <a:latin typeface="VL ゴシック" pitchFamily="49" charset="-128"/>
                <a:ea typeface="VL ゴシック" pitchFamily="49" charset="-128"/>
              </a:rPr>
              <a:t> point {</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T x, y;</a:t>
            </a:r>
            <a:br>
              <a:rPr lang="en-US" altLang="ja-JP" dirty="0" smtClean="0">
                <a:latin typeface="VL ゴシック" pitchFamily="49" charset="-128"/>
                <a:ea typeface="VL ゴシック" pitchFamily="49" charset="-128"/>
              </a:rPr>
            </a:br>
            <a:r>
              <a:rPr lang="en-US" altLang="ja-JP" dirty="0" smtClean="0">
                <a:latin typeface="VL ゴシック" pitchFamily="49" charset="-128"/>
                <a:ea typeface="VL ゴシック" pitchFamily="49" charset="-128"/>
              </a:rPr>
              <a:t>};</a:t>
            </a:r>
          </a:p>
        </p:txBody>
      </p:sp>
    </p:spTree>
    <p:extLst>
      <p:ext uri="{BB962C8B-B14F-4D97-AF65-F5344CB8AC3E}">
        <p14:creationId xmlns:p14="http://schemas.microsoft.com/office/powerpoint/2010/main" val="4080064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プログラミングの魔導書について</a:t>
            </a:r>
            <a:endParaRPr kumimoji="1" lang="ja-JP" altLang="en-US"/>
          </a:p>
        </p:txBody>
      </p:sp>
      <p:sp>
        <p:nvSpPr>
          <p:cNvPr id="3" name="コンテンツ プレースホルダー 2"/>
          <p:cNvSpPr>
            <a:spLocks noGrp="1"/>
          </p:cNvSpPr>
          <p:nvPr>
            <p:ph idx="1"/>
          </p:nvPr>
        </p:nvSpPr>
        <p:spPr>
          <a:xfrm>
            <a:off x="457200" y="908721"/>
            <a:ext cx="8229600" cy="1296144"/>
          </a:xfrm>
        </p:spPr>
        <p:txBody>
          <a:bodyPr>
            <a:normAutofit/>
          </a:bodyPr>
          <a:lstStyle/>
          <a:p>
            <a:pPr marL="0" indent="0">
              <a:buNone/>
            </a:pPr>
            <a:r>
              <a:rPr kumimoji="1" lang="en-US" altLang="ja-JP" sz="2400" smtClean="0"/>
              <a:t>『</a:t>
            </a:r>
            <a:r>
              <a:rPr kumimoji="1" lang="ja-JP" altLang="en-US" sz="2400" smtClean="0"/>
              <a:t>プログラミングの魔導書 </a:t>
            </a:r>
            <a:r>
              <a:rPr kumimoji="1" lang="en-US" altLang="ja-JP" sz="2400" smtClean="0"/>
              <a:t>Vol.2』 </a:t>
            </a:r>
            <a:r>
              <a:rPr kumimoji="1" lang="ja-JP" altLang="en-US" sz="2400" smtClean="0"/>
              <a:t>発売しました！</a:t>
            </a:r>
            <a:endParaRPr kumimoji="1" lang="en-US" altLang="ja-JP" sz="2400" smtClean="0"/>
          </a:p>
          <a:p>
            <a:pPr marL="0" indent="0">
              <a:buNone/>
            </a:pPr>
            <a:r>
              <a:rPr lang="ja-JP" altLang="en-US" sz="2400" smtClean="0"/>
              <a:t>本日、直販しておりますので、この機会にぜひ手に入れてください。</a:t>
            </a:r>
            <a:r>
              <a:rPr lang="en-US" altLang="ja-JP" sz="2400" smtClean="0"/>
              <a:t>Boost</a:t>
            </a:r>
            <a:r>
              <a:rPr lang="ja-JP" altLang="en-US" sz="2400" smtClean="0"/>
              <a:t>作者 </a:t>
            </a:r>
            <a:r>
              <a:rPr lang="en-US" altLang="ja-JP" sz="2400" smtClean="0"/>
              <a:t>Dave Abrahams</a:t>
            </a:r>
            <a:r>
              <a:rPr lang="ja-JP" altLang="en-US" sz="2400" smtClean="0"/>
              <a:t>へのインタビューを収録してます。</a:t>
            </a:r>
            <a:endParaRPr kumimoji="1" lang="ja-JP" altLang="en-US" sz="24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07" y="2276872"/>
            <a:ext cx="3622486" cy="443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C:\Users\Akira.T\Documents\My Dropbox\Presentation\boost_geometry\dave_interview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6547" y="2276873"/>
            <a:ext cx="3653885" cy="446449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5994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Point</a:t>
            </a:r>
            <a:r>
              <a:rPr kumimoji="1" lang="ja-JP" altLang="en-US" dirty="0" smtClean="0"/>
              <a:t>コンセプトの作り方 </a:t>
            </a:r>
            <a:r>
              <a:rPr kumimoji="1" lang="en-US" altLang="ja-JP" dirty="0" smtClean="0"/>
              <a:t>2/5</a:t>
            </a:r>
            <a:endParaRPr kumimoji="1" lang="ja-JP" altLang="en-US" dirty="0"/>
          </a:p>
        </p:txBody>
      </p:sp>
      <p:sp>
        <p:nvSpPr>
          <p:cNvPr id="3" name="コンテンツ プレースホルダー 2"/>
          <p:cNvSpPr>
            <a:spLocks noGrp="1"/>
          </p:cNvSpPr>
          <p:nvPr>
            <p:ph idx="1"/>
          </p:nvPr>
        </p:nvSpPr>
        <p:spPr>
          <a:xfrm>
            <a:off x="457200" y="908720"/>
            <a:ext cx="8229600" cy="864095"/>
          </a:xfrm>
        </p:spPr>
        <p:txBody>
          <a:bodyPr>
            <a:noAutofit/>
          </a:bodyPr>
          <a:lstStyle/>
          <a:p>
            <a:pPr marL="0" indent="0">
              <a:buNone/>
            </a:pPr>
            <a:r>
              <a:rPr kumimoji="1" lang="ja-JP" altLang="en-US" sz="2400" dirty="0" smtClean="0"/>
              <a:t>コンセプトベースなライブラリの場合は、以下のようにアダプト可能なインタフェースとして定義する：</a:t>
            </a:r>
            <a:endParaRPr kumimoji="1" lang="ja-JP" altLang="en-US" sz="2400" dirty="0"/>
          </a:p>
        </p:txBody>
      </p:sp>
      <p:sp>
        <p:nvSpPr>
          <p:cNvPr id="5" name="テキスト ボックス 4"/>
          <p:cNvSpPr txBox="1"/>
          <p:nvPr/>
        </p:nvSpPr>
        <p:spPr>
          <a:xfrm>
            <a:off x="323528" y="1868631"/>
            <a:ext cx="7272808" cy="2862322"/>
          </a:xfrm>
          <a:prstGeom prst="rect">
            <a:avLst/>
          </a:prstGeom>
          <a:noFill/>
          <a:ln>
            <a:solidFill>
              <a:schemeClr val="tx1"/>
            </a:solidFill>
          </a:ln>
        </p:spPr>
        <p:txBody>
          <a:bodyPr wrap="square" rtlCol="0">
            <a:spAutoFit/>
          </a:bodyPr>
          <a:lstStyle/>
          <a:p>
            <a:r>
              <a:rPr lang="en-US" altLang="ja-JP" dirty="0">
                <a:latin typeface="VL ゴシック" pitchFamily="49" charset="-128"/>
                <a:ea typeface="VL ゴシック" pitchFamily="49" charset="-128"/>
              </a:rPr>
              <a:t>template &lt;class T&gt;</a:t>
            </a:r>
          </a:p>
          <a:p>
            <a:r>
              <a:rPr lang="en-US" altLang="ja-JP" dirty="0" err="1" smtClean="0">
                <a:latin typeface="VL ゴシック" pitchFamily="49" charset="-128"/>
                <a:ea typeface="VL ゴシック" pitchFamily="49" charset="-128"/>
              </a:rPr>
              <a:t>struct</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point_traits</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a:t>
            </a:r>
          </a:p>
          <a:p>
            <a:r>
              <a:rPr lang="en-US" altLang="ja-JP" dirty="0" smtClean="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typedef</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typename</a:t>
            </a:r>
            <a:r>
              <a:rPr lang="en-US" altLang="ja-JP" dirty="0">
                <a:latin typeface="VL ゴシック" pitchFamily="49" charset="-128"/>
                <a:ea typeface="VL ゴシック" pitchFamily="49" charset="-128"/>
              </a:rPr>
              <a:t> T::value_type </a:t>
            </a:r>
            <a:r>
              <a:rPr lang="en-US" altLang="ja-JP" dirty="0" err="1">
                <a:latin typeface="VL ゴシック" pitchFamily="49" charset="-128"/>
                <a:ea typeface="VL ゴシック" pitchFamily="49" charset="-128"/>
              </a:rPr>
              <a:t>value_type</a:t>
            </a:r>
            <a:r>
              <a:rPr lang="en-US" altLang="ja-JP" dirty="0">
                <a:latin typeface="VL ゴシック" pitchFamily="49" charset="-128"/>
                <a:ea typeface="VL ゴシック" pitchFamily="49" charset="-128"/>
              </a:rPr>
              <a:t>;</a:t>
            </a:r>
          </a:p>
          <a:p>
            <a:endParaRPr lang="en-US" altLang="ja-JP" dirty="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static </a:t>
            </a:r>
            <a:r>
              <a:rPr lang="en-US" altLang="ja-JP" dirty="0" err="1">
                <a:latin typeface="VL ゴシック" pitchFamily="49" charset="-128"/>
                <a:ea typeface="VL ゴシック" pitchFamily="49" charset="-128"/>
              </a:rPr>
              <a:t>value_type</a:t>
            </a:r>
            <a:r>
              <a:rPr lang="en-US" altLang="ja-JP" dirty="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get_x</a:t>
            </a:r>
            <a:r>
              <a:rPr lang="en-US" altLang="ja-JP" dirty="0" smtClean="0">
                <a:latin typeface="VL ゴシック" pitchFamily="49" charset="-128"/>
                <a:ea typeface="VL ゴシック" pitchFamily="49" charset="-128"/>
              </a:rPr>
              <a:t>(</a:t>
            </a:r>
            <a:r>
              <a:rPr lang="en-US" altLang="ja-JP" dirty="0" err="1" smtClean="0">
                <a:latin typeface="VL ゴシック" pitchFamily="49" charset="-128"/>
                <a:ea typeface="VL ゴシック" pitchFamily="49" charset="-128"/>
              </a:rPr>
              <a:t>const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T&amp; p) { return </a:t>
            </a:r>
            <a:r>
              <a:rPr lang="en-US" altLang="ja-JP" dirty="0" err="1">
                <a:latin typeface="VL ゴシック" pitchFamily="49" charset="-128"/>
                <a:ea typeface="VL ゴシック" pitchFamily="49" charset="-128"/>
              </a:rPr>
              <a:t>p.x</a:t>
            </a:r>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a:t>
            </a:r>
          </a:p>
          <a:p>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static </a:t>
            </a:r>
            <a:r>
              <a:rPr lang="en-US" altLang="ja-JP" dirty="0" err="1">
                <a:latin typeface="VL ゴシック" pitchFamily="49" charset="-128"/>
                <a:ea typeface="VL ゴシック" pitchFamily="49" charset="-128"/>
              </a:rPr>
              <a:t>value_type</a:t>
            </a:r>
            <a:r>
              <a:rPr lang="en-US" altLang="ja-JP" dirty="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get_y</a:t>
            </a:r>
            <a:r>
              <a:rPr lang="en-US" altLang="ja-JP" dirty="0" smtClean="0">
                <a:latin typeface="VL ゴシック" pitchFamily="49" charset="-128"/>
                <a:ea typeface="VL ゴシック" pitchFamily="49" charset="-128"/>
              </a:rPr>
              <a:t>(</a:t>
            </a:r>
            <a:r>
              <a:rPr lang="en-US" altLang="ja-JP" dirty="0" err="1" smtClean="0">
                <a:latin typeface="VL ゴシック" pitchFamily="49" charset="-128"/>
                <a:ea typeface="VL ゴシック" pitchFamily="49" charset="-128"/>
              </a:rPr>
              <a:t>const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T&amp; p) { return </a:t>
            </a:r>
            <a:r>
              <a:rPr lang="en-US" altLang="ja-JP" dirty="0" err="1">
                <a:latin typeface="VL ゴシック" pitchFamily="49" charset="-128"/>
                <a:ea typeface="VL ゴシック" pitchFamily="49" charset="-128"/>
              </a:rPr>
              <a:t>p.y</a:t>
            </a:r>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a:t>
            </a:r>
          </a:p>
          <a:p>
            <a:endParaRPr lang="en-US" altLang="ja-JP" dirty="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static T construct(</a:t>
            </a:r>
            <a:r>
              <a:rPr lang="en-US" altLang="ja-JP" dirty="0" err="1">
                <a:latin typeface="VL ゴシック" pitchFamily="49" charset="-128"/>
                <a:ea typeface="VL ゴシック" pitchFamily="49" charset="-128"/>
              </a:rPr>
              <a:t>value_type</a:t>
            </a:r>
            <a:r>
              <a:rPr lang="en-US" altLang="ja-JP" dirty="0">
                <a:latin typeface="VL ゴシック" pitchFamily="49" charset="-128"/>
                <a:ea typeface="VL ゴシック" pitchFamily="49" charset="-128"/>
              </a:rPr>
              <a:t> x_, </a:t>
            </a:r>
            <a:r>
              <a:rPr lang="en-US" altLang="ja-JP" dirty="0" err="1">
                <a:latin typeface="VL ゴシック" pitchFamily="49" charset="-128"/>
                <a:ea typeface="VL ゴシック" pitchFamily="49" charset="-128"/>
              </a:rPr>
              <a:t>value_type</a:t>
            </a:r>
            <a:r>
              <a:rPr lang="en-US" altLang="ja-JP" dirty="0">
                <a:latin typeface="VL ゴシック" pitchFamily="49" charset="-128"/>
                <a:ea typeface="VL ゴシック" pitchFamily="49" charset="-128"/>
              </a:rPr>
              <a:t> y_)</a:t>
            </a:r>
          </a:p>
          <a:p>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 return T(x_, y_); }</a:t>
            </a:r>
          </a:p>
          <a:p>
            <a:r>
              <a:rPr lang="en-US" altLang="ja-JP" dirty="0" smtClean="0">
                <a:latin typeface="VL ゴシック" pitchFamily="49" charset="-128"/>
                <a:ea typeface="VL ゴシック" pitchFamily="49" charset="-128"/>
              </a:rPr>
              <a:t>};</a:t>
            </a:r>
          </a:p>
        </p:txBody>
      </p:sp>
    </p:spTree>
    <p:extLst>
      <p:ext uri="{BB962C8B-B14F-4D97-AF65-F5344CB8AC3E}">
        <p14:creationId xmlns:p14="http://schemas.microsoft.com/office/powerpoint/2010/main" val="2417972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Point</a:t>
            </a:r>
            <a:r>
              <a:rPr kumimoji="1" lang="ja-JP" altLang="en-US" dirty="0" smtClean="0"/>
              <a:t>コンセプトの作り方 </a:t>
            </a:r>
            <a:r>
              <a:rPr kumimoji="1" lang="en-US" altLang="ja-JP" dirty="0" smtClean="0"/>
              <a:t>3/5</a:t>
            </a:r>
            <a:endParaRPr kumimoji="1" lang="ja-JP" altLang="en-US" dirty="0"/>
          </a:p>
        </p:txBody>
      </p:sp>
      <p:sp>
        <p:nvSpPr>
          <p:cNvPr id="3" name="コンテンツ プレースホルダー 2"/>
          <p:cNvSpPr>
            <a:spLocks noGrp="1"/>
          </p:cNvSpPr>
          <p:nvPr>
            <p:ph idx="1"/>
          </p:nvPr>
        </p:nvSpPr>
        <p:spPr>
          <a:xfrm>
            <a:off x="457200" y="908720"/>
            <a:ext cx="8229600" cy="864095"/>
          </a:xfrm>
        </p:spPr>
        <p:txBody>
          <a:bodyPr>
            <a:noAutofit/>
          </a:bodyPr>
          <a:lstStyle/>
          <a:p>
            <a:pPr marL="0" indent="0">
              <a:buNone/>
            </a:pPr>
            <a:r>
              <a:rPr kumimoji="1" lang="en-US" altLang="ja-JP" sz="2400" dirty="0" smtClean="0"/>
              <a:t>Point</a:t>
            </a:r>
            <a:r>
              <a:rPr kumimoji="1" lang="ja-JP" altLang="en-US" sz="2400" dirty="0" smtClean="0"/>
              <a:t>を操作するアルゴリズムは、点のクラスを直接操作せず、</a:t>
            </a:r>
            <a:r>
              <a:rPr kumimoji="1" lang="en-US" altLang="ja-JP" sz="2400" dirty="0" smtClean="0"/>
              <a:t>traits</a:t>
            </a:r>
            <a:r>
              <a:rPr kumimoji="1" lang="ja-JP" altLang="en-US" sz="2400" dirty="0" smtClean="0"/>
              <a:t>を通して行う。</a:t>
            </a:r>
            <a:endParaRPr kumimoji="1" lang="ja-JP" altLang="en-US" sz="2400" dirty="0"/>
          </a:p>
        </p:txBody>
      </p:sp>
      <p:sp>
        <p:nvSpPr>
          <p:cNvPr id="5" name="テキスト ボックス 4"/>
          <p:cNvSpPr txBox="1"/>
          <p:nvPr/>
        </p:nvSpPr>
        <p:spPr>
          <a:xfrm>
            <a:off x="323528" y="1868631"/>
            <a:ext cx="7272808" cy="1477328"/>
          </a:xfrm>
          <a:prstGeom prst="rect">
            <a:avLst/>
          </a:prstGeom>
          <a:noFill/>
          <a:ln>
            <a:solidFill>
              <a:schemeClr val="tx1"/>
            </a:solidFill>
          </a:ln>
        </p:spPr>
        <p:txBody>
          <a:bodyPr wrap="square" rtlCol="0">
            <a:spAutoFit/>
          </a:bodyPr>
          <a:lstStyle/>
          <a:p>
            <a:r>
              <a:rPr lang="en-US" altLang="ja-JP" dirty="0">
                <a:latin typeface="VL ゴシック" pitchFamily="49" charset="-128"/>
                <a:ea typeface="VL ゴシック" pitchFamily="49" charset="-128"/>
              </a:rPr>
              <a:t>template &lt;class Point&gt;</a:t>
            </a:r>
          </a:p>
          <a:p>
            <a:r>
              <a:rPr lang="en-US" altLang="ja-JP" dirty="0">
                <a:latin typeface="VL ゴシック" pitchFamily="49" charset="-128"/>
                <a:ea typeface="VL ゴシック" pitchFamily="49" charset="-128"/>
              </a:rPr>
              <a:t>double distance(</a:t>
            </a:r>
            <a:r>
              <a:rPr lang="en-US" altLang="ja-JP" dirty="0" err="1">
                <a:latin typeface="VL ゴシック" pitchFamily="49" charset="-128"/>
                <a:ea typeface="VL ゴシック" pitchFamily="49" charset="-128"/>
              </a:rPr>
              <a:t>const</a:t>
            </a:r>
            <a:r>
              <a:rPr lang="en-US" altLang="ja-JP" dirty="0">
                <a:latin typeface="VL ゴシック" pitchFamily="49" charset="-128"/>
                <a:ea typeface="VL ゴシック" pitchFamily="49" charset="-128"/>
              </a:rPr>
              <a:t> Point&amp; a, </a:t>
            </a:r>
            <a:r>
              <a:rPr lang="en-US" altLang="ja-JP" dirty="0" err="1">
                <a:latin typeface="VL ゴシック" pitchFamily="49" charset="-128"/>
                <a:ea typeface="VL ゴシック" pitchFamily="49" charset="-128"/>
              </a:rPr>
              <a:t>const</a:t>
            </a:r>
            <a:r>
              <a:rPr lang="en-US" altLang="ja-JP" dirty="0">
                <a:latin typeface="VL ゴシック" pitchFamily="49" charset="-128"/>
                <a:ea typeface="VL ゴシック" pitchFamily="49" charset="-128"/>
              </a:rPr>
              <a:t> Point&amp; b)</a:t>
            </a:r>
          </a:p>
          <a:p>
            <a:r>
              <a:rPr lang="en-US" altLang="ja-JP" dirty="0">
                <a:latin typeface="VL ゴシック" pitchFamily="49" charset="-128"/>
                <a:ea typeface="VL ゴシック" pitchFamily="49" charset="-128"/>
              </a:rPr>
              <a:t>{</a:t>
            </a:r>
          </a:p>
          <a:p>
            <a:r>
              <a:rPr lang="en-US" altLang="ja-JP" dirty="0" smtClean="0">
                <a:latin typeface="VL ゴシック" pitchFamily="49" charset="-128"/>
                <a:ea typeface="VL ゴシック" pitchFamily="49" charset="-128"/>
              </a:rPr>
              <a:t>  return </a:t>
            </a:r>
            <a:r>
              <a:rPr lang="en-US" altLang="ja-JP" dirty="0" err="1">
                <a:latin typeface="VL ゴシック" pitchFamily="49" charset="-128"/>
                <a:ea typeface="VL ゴシック" pitchFamily="49" charset="-128"/>
              </a:rPr>
              <a:t>std</a:t>
            </a:r>
            <a:r>
              <a:rPr lang="en-US" altLang="ja-JP" dirty="0">
                <a:latin typeface="VL ゴシック" pitchFamily="49" charset="-128"/>
                <a:ea typeface="VL ゴシック" pitchFamily="49" charset="-128"/>
              </a:rPr>
              <a:t>::</a:t>
            </a:r>
            <a:r>
              <a:rPr lang="en-US" altLang="ja-JP" dirty="0" err="1">
                <a:latin typeface="VL ゴシック" pitchFamily="49" charset="-128"/>
                <a:ea typeface="VL ゴシック" pitchFamily="49" charset="-128"/>
              </a:rPr>
              <a:t>sqrt</a:t>
            </a:r>
            <a:r>
              <a:rPr lang="en-US" altLang="ja-JP" dirty="0">
                <a:latin typeface="VL ゴシック" pitchFamily="49" charset="-128"/>
                <a:ea typeface="VL ゴシック" pitchFamily="49" charset="-128"/>
              </a:rPr>
              <a:t>(</a:t>
            </a:r>
            <a:r>
              <a:rPr lang="en-US" altLang="ja-JP" dirty="0" err="1">
                <a:latin typeface="VL ゴシック" pitchFamily="49" charset="-128"/>
                <a:ea typeface="VL ゴシック" pitchFamily="49" charset="-128"/>
              </a:rPr>
              <a:t>a.x</a:t>
            </a:r>
            <a:r>
              <a:rPr lang="en-US" altLang="ja-JP" dirty="0">
                <a:latin typeface="VL ゴシック" pitchFamily="49" charset="-128"/>
                <a:ea typeface="VL ゴシック" pitchFamily="49" charset="-128"/>
              </a:rPr>
              <a:t> + </a:t>
            </a:r>
            <a:r>
              <a:rPr lang="en-US" altLang="ja-JP" dirty="0" err="1">
                <a:latin typeface="VL ゴシック" pitchFamily="49" charset="-128"/>
                <a:ea typeface="VL ゴシック" pitchFamily="49" charset="-128"/>
              </a:rPr>
              <a:t>b.x</a:t>
            </a:r>
            <a:r>
              <a:rPr lang="en-US" altLang="ja-JP" dirty="0">
                <a:latin typeface="VL ゴシック" pitchFamily="49" charset="-128"/>
                <a:ea typeface="VL ゴシック" pitchFamily="49" charset="-128"/>
              </a:rPr>
              <a:t> * </a:t>
            </a:r>
            <a:r>
              <a:rPr lang="en-US" altLang="ja-JP" dirty="0" err="1">
                <a:latin typeface="VL ゴシック" pitchFamily="49" charset="-128"/>
                <a:ea typeface="VL ゴシック" pitchFamily="49" charset="-128"/>
              </a:rPr>
              <a:t>a.y</a:t>
            </a:r>
            <a:r>
              <a:rPr lang="en-US" altLang="ja-JP" dirty="0">
                <a:latin typeface="VL ゴシック" pitchFamily="49" charset="-128"/>
                <a:ea typeface="VL ゴシック" pitchFamily="49" charset="-128"/>
              </a:rPr>
              <a:t> + </a:t>
            </a:r>
            <a:r>
              <a:rPr lang="en-US" altLang="ja-JP" dirty="0" err="1">
                <a:latin typeface="VL ゴシック" pitchFamily="49" charset="-128"/>
                <a:ea typeface="VL ゴシック" pitchFamily="49" charset="-128"/>
              </a:rPr>
              <a:t>b.y</a:t>
            </a:r>
            <a:r>
              <a:rPr lang="en-US" altLang="ja-JP" dirty="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a:t>
            </a:r>
          </a:p>
        </p:txBody>
      </p:sp>
      <p:sp>
        <p:nvSpPr>
          <p:cNvPr id="6" name="テキスト ボックス 5"/>
          <p:cNvSpPr txBox="1"/>
          <p:nvPr/>
        </p:nvSpPr>
        <p:spPr>
          <a:xfrm>
            <a:off x="323528" y="4145012"/>
            <a:ext cx="7272808" cy="2308324"/>
          </a:xfrm>
          <a:prstGeom prst="rect">
            <a:avLst/>
          </a:prstGeom>
          <a:noFill/>
          <a:ln>
            <a:solidFill>
              <a:schemeClr val="tx1"/>
            </a:solidFill>
          </a:ln>
        </p:spPr>
        <p:txBody>
          <a:bodyPr wrap="square" rtlCol="0">
            <a:spAutoFit/>
          </a:bodyPr>
          <a:lstStyle/>
          <a:p>
            <a:r>
              <a:rPr lang="en-US" altLang="ja-JP" dirty="0">
                <a:latin typeface="VL ゴシック" pitchFamily="49" charset="-128"/>
                <a:ea typeface="VL ゴシック" pitchFamily="49" charset="-128"/>
              </a:rPr>
              <a:t>template &lt;class Point&gt;</a:t>
            </a:r>
          </a:p>
          <a:p>
            <a:r>
              <a:rPr lang="en-US" altLang="ja-JP" dirty="0">
                <a:latin typeface="VL ゴシック" pitchFamily="49" charset="-128"/>
                <a:ea typeface="VL ゴシック" pitchFamily="49" charset="-128"/>
              </a:rPr>
              <a:t>double distance(</a:t>
            </a:r>
            <a:r>
              <a:rPr lang="en-US" altLang="ja-JP" dirty="0" err="1">
                <a:latin typeface="VL ゴシック" pitchFamily="49" charset="-128"/>
                <a:ea typeface="VL ゴシック" pitchFamily="49" charset="-128"/>
              </a:rPr>
              <a:t>const</a:t>
            </a:r>
            <a:r>
              <a:rPr lang="en-US" altLang="ja-JP" dirty="0">
                <a:latin typeface="VL ゴシック" pitchFamily="49" charset="-128"/>
                <a:ea typeface="VL ゴシック" pitchFamily="49" charset="-128"/>
              </a:rPr>
              <a:t> Point&amp; a, </a:t>
            </a:r>
            <a:r>
              <a:rPr lang="en-US" altLang="ja-JP" dirty="0" err="1">
                <a:latin typeface="VL ゴシック" pitchFamily="49" charset="-128"/>
                <a:ea typeface="VL ゴシック" pitchFamily="49" charset="-128"/>
              </a:rPr>
              <a:t>const</a:t>
            </a:r>
            <a:r>
              <a:rPr lang="en-US" altLang="ja-JP" dirty="0">
                <a:latin typeface="VL ゴシック" pitchFamily="49" charset="-128"/>
                <a:ea typeface="VL ゴシック" pitchFamily="49" charset="-128"/>
              </a:rPr>
              <a:t> Point&amp; b)</a:t>
            </a:r>
          </a:p>
          <a:p>
            <a:r>
              <a:rPr lang="en-US" altLang="ja-JP" dirty="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typedef</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point_traits</a:t>
            </a:r>
            <a:r>
              <a:rPr lang="en-US" altLang="ja-JP" dirty="0">
                <a:latin typeface="VL ゴシック" pitchFamily="49" charset="-128"/>
                <a:ea typeface="VL ゴシック" pitchFamily="49" charset="-128"/>
              </a:rPr>
              <a:t>&lt;Point&gt; traits;</a:t>
            </a:r>
          </a:p>
          <a:p>
            <a:r>
              <a:rPr lang="en-US" altLang="ja-JP" dirty="0">
                <a:latin typeface="VL ゴシック" pitchFamily="49" charset="-128"/>
                <a:ea typeface="VL ゴシック" pitchFamily="49" charset="-128"/>
              </a:rPr>
              <a:t>  return </a:t>
            </a:r>
            <a:r>
              <a:rPr lang="en-US" altLang="ja-JP" dirty="0" err="1">
                <a:latin typeface="VL ゴシック" pitchFamily="49" charset="-128"/>
                <a:ea typeface="VL ゴシック" pitchFamily="49" charset="-128"/>
              </a:rPr>
              <a:t>std</a:t>
            </a:r>
            <a:r>
              <a:rPr lang="en-US" altLang="ja-JP" dirty="0">
                <a:latin typeface="VL ゴシック" pitchFamily="49" charset="-128"/>
                <a:ea typeface="VL ゴシック" pitchFamily="49" charset="-128"/>
              </a:rPr>
              <a:t>::</a:t>
            </a:r>
            <a:r>
              <a:rPr lang="en-US" altLang="ja-JP" dirty="0" err="1">
                <a:latin typeface="VL ゴシック" pitchFamily="49" charset="-128"/>
                <a:ea typeface="VL ゴシック" pitchFamily="49" charset="-128"/>
              </a:rPr>
              <a:t>sqrt</a:t>
            </a:r>
            <a:r>
              <a:rPr lang="en-US" altLang="ja-JP" dirty="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            traits::</a:t>
            </a:r>
            <a:r>
              <a:rPr lang="en-US" altLang="ja-JP" dirty="0" err="1">
                <a:latin typeface="VL ゴシック" pitchFamily="49" charset="-128"/>
                <a:ea typeface="VL ゴシック" pitchFamily="49" charset="-128"/>
              </a:rPr>
              <a:t>get_x</a:t>
            </a:r>
            <a:r>
              <a:rPr lang="en-US" altLang="ja-JP" dirty="0">
                <a:latin typeface="VL ゴシック" pitchFamily="49" charset="-128"/>
                <a:ea typeface="VL ゴシック" pitchFamily="49" charset="-128"/>
              </a:rPr>
              <a:t>(a) + traits::</a:t>
            </a:r>
            <a:r>
              <a:rPr lang="en-US" altLang="ja-JP" dirty="0" err="1">
                <a:latin typeface="VL ゴシック" pitchFamily="49" charset="-128"/>
                <a:ea typeface="VL ゴシック" pitchFamily="49" charset="-128"/>
              </a:rPr>
              <a:t>get_x</a:t>
            </a:r>
            <a:r>
              <a:rPr lang="en-US" altLang="ja-JP" dirty="0">
                <a:latin typeface="VL ゴシック" pitchFamily="49" charset="-128"/>
                <a:ea typeface="VL ゴシック" pitchFamily="49" charset="-128"/>
              </a:rPr>
              <a:t>(b) *</a:t>
            </a:r>
          </a:p>
          <a:p>
            <a:r>
              <a:rPr lang="en-US" altLang="ja-JP" dirty="0">
                <a:latin typeface="VL ゴシック" pitchFamily="49" charset="-128"/>
                <a:ea typeface="VL ゴシック" pitchFamily="49" charset="-128"/>
              </a:rPr>
              <a:t>            traits::</a:t>
            </a:r>
            <a:r>
              <a:rPr lang="en-US" altLang="ja-JP" dirty="0" err="1">
                <a:latin typeface="VL ゴシック" pitchFamily="49" charset="-128"/>
                <a:ea typeface="VL ゴシック" pitchFamily="49" charset="-128"/>
              </a:rPr>
              <a:t>get_y</a:t>
            </a:r>
            <a:r>
              <a:rPr lang="en-US" altLang="ja-JP" dirty="0">
                <a:latin typeface="VL ゴシック" pitchFamily="49" charset="-128"/>
                <a:ea typeface="VL ゴシック" pitchFamily="49" charset="-128"/>
              </a:rPr>
              <a:t>(a) + traits::</a:t>
            </a:r>
            <a:r>
              <a:rPr lang="en-US" altLang="ja-JP" dirty="0" err="1">
                <a:latin typeface="VL ゴシック" pitchFamily="49" charset="-128"/>
                <a:ea typeface="VL ゴシック" pitchFamily="49" charset="-128"/>
              </a:rPr>
              <a:t>get_y</a:t>
            </a:r>
            <a:r>
              <a:rPr lang="en-US" altLang="ja-JP" dirty="0">
                <a:latin typeface="VL ゴシック" pitchFamily="49" charset="-128"/>
                <a:ea typeface="VL ゴシック" pitchFamily="49" charset="-128"/>
              </a:rPr>
              <a:t>(b));</a:t>
            </a:r>
          </a:p>
          <a:p>
            <a:r>
              <a:rPr lang="en-US" altLang="ja-JP" dirty="0">
                <a:latin typeface="VL ゴシック" pitchFamily="49" charset="-128"/>
                <a:ea typeface="VL ゴシック" pitchFamily="49" charset="-128"/>
              </a:rPr>
              <a:t>}</a:t>
            </a:r>
          </a:p>
        </p:txBody>
      </p:sp>
      <p:sp>
        <p:nvSpPr>
          <p:cNvPr id="4" name="下矢印 3"/>
          <p:cNvSpPr/>
          <p:nvPr/>
        </p:nvSpPr>
        <p:spPr>
          <a:xfrm>
            <a:off x="3203848" y="3429000"/>
            <a:ext cx="756084" cy="644004"/>
          </a:xfrm>
          <a:prstGeom prst="down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74111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Point</a:t>
            </a:r>
            <a:r>
              <a:rPr lang="ja-JP" altLang="en-US" dirty="0"/>
              <a:t>コンセプトの作り方 </a:t>
            </a:r>
            <a:r>
              <a:rPr lang="en-US" altLang="ja-JP" dirty="0" smtClean="0"/>
              <a:t>4/5</a:t>
            </a:r>
            <a:endParaRPr kumimoji="1" lang="ja-JP" altLang="en-US" dirty="0"/>
          </a:p>
        </p:txBody>
      </p:sp>
      <p:sp>
        <p:nvSpPr>
          <p:cNvPr id="3" name="コンテンツ プレースホルダー 2"/>
          <p:cNvSpPr>
            <a:spLocks noGrp="1"/>
          </p:cNvSpPr>
          <p:nvPr>
            <p:ph idx="1"/>
          </p:nvPr>
        </p:nvSpPr>
        <p:spPr>
          <a:xfrm>
            <a:off x="457200" y="908721"/>
            <a:ext cx="8229600" cy="936104"/>
          </a:xfrm>
        </p:spPr>
        <p:txBody>
          <a:bodyPr>
            <a:normAutofit/>
          </a:bodyPr>
          <a:lstStyle/>
          <a:p>
            <a:pPr marL="0" indent="0">
              <a:buNone/>
            </a:pPr>
            <a:r>
              <a:rPr kumimoji="1" lang="ja-JP" altLang="en-US" sz="2400" dirty="0" smtClean="0"/>
              <a:t>ユーザー定義の点を表す型を</a:t>
            </a:r>
            <a:r>
              <a:rPr kumimoji="1" lang="en-US" altLang="ja-JP" sz="2400" dirty="0" smtClean="0"/>
              <a:t>Point</a:t>
            </a:r>
            <a:r>
              <a:rPr kumimoji="1" lang="ja-JP" altLang="en-US" sz="2400" dirty="0" smtClean="0"/>
              <a:t>コンセプトを満たすようにアダプトする：</a:t>
            </a:r>
            <a:endParaRPr kumimoji="1" lang="ja-JP" altLang="en-US" sz="2400" dirty="0"/>
          </a:p>
        </p:txBody>
      </p:sp>
      <p:sp>
        <p:nvSpPr>
          <p:cNvPr id="4" name="テキスト ボックス 3"/>
          <p:cNvSpPr txBox="1"/>
          <p:nvPr/>
        </p:nvSpPr>
        <p:spPr>
          <a:xfrm>
            <a:off x="323528" y="1868631"/>
            <a:ext cx="8064896" cy="3139321"/>
          </a:xfrm>
          <a:prstGeom prst="rect">
            <a:avLst/>
          </a:prstGeom>
          <a:noFill/>
          <a:ln>
            <a:solidFill>
              <a:schemeClr val="tx1"/>
            </a:solidFill>
          </a:ln>
        </p:spPr>
        <p:txBody>
          <a:bodyPr wrap="square" rtlCol="0">
            <a:spAutoFit/>
          </a:bodyPr>
          <a:lstStyle/>
          <a:p>
            <a:r>
              <a:rPr lang="en-US" altLang="ja-JP" dirty="0" err="1">
                <a:latin typeface="VL ゴシック" pitchFamily="49" charset="-128"/>
                <a:ea typeface="VL ゴシック" pitchFamily="49" charset="-128"/>
              </a:rPr>
              <a:t>struct</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my_point</a:t>
            </a:r>
            <a:r>
              <a:rPr lang="en-US" altLang="ja-JP" dirty="0">
                <a:latin typeface="VL ゴシック" pitchFamily="49" charset="-128"/>
                <a:ea typeface="VL ゴシック" pitchFamily="49" charset="-128"/>
              </a:rPr>
              <a:t> {</a:t>
            </a:r>
          </a:p>
          <a:p>
            <a:r>
              <a:rPr lang="en-US" altLang="ja-JP" dirty="0">
                <a:latin typeface="VL ゴシック" pitchFamily="49" charset="-128"/>
                <a:ea typeface="VL ゴシック" pitchFamily="49" charset="-128"/>
              </a:rPr>
              <a:t>  double data[2];</a:t>
            </a:r>
          </a:p>
          <a:p>
            <a:r>
              <a:rPr lang="en-US" altLang="ja-JP" dirty="0">
                <a:latin typeface="VL ゴシック" pitchFamily="49" charset="-128"/>
                <a:ea typeface="VL ゴシック" pitchFamily="49" charset="-128"/>
              </a:rPr>
              <a:t>};</a:t>
            </a:r>
          </a:p>
          <a:p>
            <a:endParaRPr lang="en-US" altLang="ja-JP" dirty="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template &lt;&gt;</a:t>
            </a:r>
          </a:p>
          <a:p>
            <a:r>
              <a:rPr lang="en-US" altLang="ja-JP" dirty="0" err="1">
                <a:latin typeface="VL ゴシック" pitchFamily="49" charset="-128"/>
                <a:ea typeface="VL ゴシック" pitchFamily="49" charset="-128"/>
              </a:rPr>
              <a:t>struct</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point_traits</a:t>
            </a:r>
            <a:r>
              <a:rPr lang="en-US" altLang="ja-JP" dirty="0">
                <a:latin typeface="VL ゴシック" pitchFamily="49" charset="-128"/>
                <a:ea typeface="VL ゴシック" pitchFamily="49" charset="-128"/>
              </a:rPr>
              <a:t>&lt;</a:t>
            </a:r>
            <a:r>
              <a:rPr lang="en-US" altLang="ja-JP" dirty="0" err="1">
                <a:latin typeface="VL ゴシック" pitchFamily="49" charset="-128"/>
                <a:ea typeface="VL ゴシック" pitchFamily="49" charset="-128"/>
              </a:rPr>
              <a:t>my_point</a:t>
            </a:r>
            <a:r>
              <a:rPr lang="en-US" altLang="ja-JP" dirty="0">
                <a:latin typeface="VL ゴシック" pitchFamily="49" charset="-128"/>
                <a:ea typeface="VL ゴシック" pitchFamily="49" charset="-128"/>
              </a:rPr>
              <a:t>&gt; {</a:t>
            </a:r>
          </a:p>
          <a:p>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typedef</a:t>
            </a:r>
            <a:r>
              <a:rPr lang="en-US" altLang="ja-JP" dirty="0">
                <a:latin typeface="VL ゴシック" pitchFamily="49" charset="-128"/>
                <a:ea typeface="VL ゴシック" pitchFamily="49" charset="-128"/>
              </a:rPr>
              <a:t> </a:t>
            </a:r>
            <a:r>
              <a:rPr lang="en-US" altLang="ja-JP" b="1" dirty="0">
                <a:solidFill>
                  <a:srgbClr val="C00000"/>
                </a:solidFill>
                <a:latin typeface="VL ゴシック" pitchFamily="49" charset="-128"/>
                <a:ea typeface="VL ゴシック" pitchFamily="49" charset="-128"/>
              </a:rPr>
              <a:t>double</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value_type</a:t>
            </a:r>
            <a:r>
              <a:rPr lang="en-US" altLang="ja-JP" dirty="0">
                <a:latin typeface="VL ゴシック" pitchFamily="49" charset="-128"/>
                <a:ea typeface="VL ゴシック" pitchFamily="49" charset="-128"/>
              </a:rPr>
              <a:t>;</a:t>
            </a:r>
          </a:p>
          <a:p>
            <a:endParaRPr lang="en-US" altLang="ja-JP" dirty="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  static </a:t>
            </a:r>
            <a:r>
              <a:rPr lang="en-US" altLang="ja-JP" dirty="0" err="1">
                <a:latin typeface="VL ゴシック" pitchFamily="49" charset="-128"/>
                <a:ea typeface="VL ゴシック" pitchFamily="49" charset="-128"/>
              </a:rPr>
              <a:t>value_type</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get_x</a:t>
            </a:r>
            <a:r>
              <a:rPr lang="en-US" altLang="ja-JP" dirty="0">
                <a:latin typeface="VL ゴシック" pitchFamily="49" charset="-128"/>
                <a:ea typeface="VL ゴシック" pitchFamily="49" charset="-128"/>
              </a:rPr>
              <a:t>(</a:t>
            </a:r>
            <a:r>
              <a:rPr lang="en-US" altLang="ja-JP" dirty="0" err="1">
                <a:latin typeface="VL ゴシック" pitchFamily="49" charset="-128"/>
                <a:ea typeface="VL ゴシック" pitchFamily="49" charset="-128"/>
              </a:rPr>
              <a:t>const</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my_point</a:t>
            </a:r>
            <a:r>
              <a:rPr lang="en-US" altLang="ja-JP" dirty="0">
                <a:latin typeface="VL ゴシック" pitchFamily="49" charset="-128"/>
                <a:ea typeface="VL ゴシック" pitchFamily="49" charset="-128"/>
              </a:rPr>
              <a:t>&amp; p) { return </a:t>
            </a:r>
            <a:r>
              <a:rPr lang="en-US" altLang="ja-JP" b="1" dirty="0" err="1">
                <a:solidFill>
                  <a:srgbClr val="C00000"/>
                </a:solidFill>
                <a:latin typeface="VL ゴシック" pitchFamily="49" charset="-128"/>
                <a:ea typeface="VL ゴシック" pitchFamily="49" charset="-128"/>
              </a:rPr>
              <a:t>p.data</a:t>
            </a:r>
            <a:r>
              <a:rPr lang="en-US" altLang="ja-JP" b="1" dirty="0">
                <a:solidFill>
                  <a:srgbClr val="C00000"/>
                </a:solidFill>
                <a:latin typeface="VL ゴシック" pitchFamily="49" charset="-128"/>
                <a:ea typeface="VL ゴシック" pitchFamily="49" charset="-128"/>
              </a:rPr>
              <a:t>[0]</a:t>
            </a:r>
            <a:r>
              <a:rPr lang="en-US" altLang="ja-JP" dirty="0">
                <a:latin typeface="VL ゴシック" pitchFamily="49" charset="-128"/>
                <a:ea typeface="VL ゴシック" pitchFamily="49" charset="-128"/>
              </a:rPr>
              <a:t>; }</a:t>
            </a:r>
          </a:p>
          <a:p>
            <a:r>
              <a:rPr lang="en-US" altLang="ja-JP" dirty="0">
                <a:latin typeface="VL ゴシック" pitchFamily="49" charset="-128"/>
                <a:ea typeface="VL ゴシック" pitchFamily="49" charset="-128"/>
              </a:rPr>
              <a:t>  static </a:t>
            </a:r>
            <a:r>
              <a:rPr lang="en-US" altLang="ja-JP" dirty="0" err="1">
                <a:latin typeface="VL ゴシック" pitchFamily="49" charset="-128"/>
                <a:ea typeface="VL ゴシック" pitchFamily="49" charset="-128"/>
              </a:rPr>
              <a:t>value_type</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get_y</a:t>
            </a:r>
            <a:r>
              <a:rPr lang="en-US" altLang="ja-JP" dirty="0">
                <a:latin typeface="VL ゴシック" pitchFamily="49" charset="-128"/>
                <a:ea typeface="VL ゴシック" pitchFamily="49" charset="-128"/>
              </a:rPr>
              <a:t>(</a:t>
            </a:r>
            <a:r>
              <a:rPr lang="en-US" altLang="ja-JP" dirty="0" err="1">
                <a:latin typeface="VL ゴシック" pitchFamily="49" charset="-128"/>
                <a:ea typeface="VL ゴシック" pitchFamily="49" charset="-128"/>
              </a:rPr>
              <a:t>const</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my_point</a:t>
            </a:r>
            <a:r>
              <a:rPr lang="en-US" altLang="ja-JP" dirty="0">
                <a:latin typeface="VL ゴシック" pitchFamily="49" charset="-128"/>
                <a:ea typeface="VL ゴシック" pitchFamily="49" charset="-128"/>
              </a:rPr>
              <a:t>&amp; p) { return </a:t>
            </a:r>
            <a:r>
              <a:rPr lang="en-US" altLang="ja-JP" b="1" dirty="0" err="1">
                <a:solidFill>
                  <a:srgbClr val="C00000"/>
                </a:solidFill>
                <a:latin typeface="VL ゴシック" pitchFamily="49" charset="-128"/>
                <a:ea typeface="VL ゴシック" pitchFamily="49" charset="-128"/>
              </a:rPr>
              <a:t>p.data</a:t>
            </a:r>
            <a:r>
              <a:rPr lang="en-US" altLang="ja-JP" b="1" dirty="0">
                <a:solidFill>
                  <a:srgbClr val="C00000"/>
                </a:solidFill>
                <a:latin typeface="VL ゴシック" pitchFamily="49" charset="-128"/>
                <a:ea typeface="VL ゴシック" pitchFamily="49" charset="-128"/>
              </a:rPr>
              <a:t>[1]</a:t>
            </a:r>
            <a:r>
              <a:rPr lang="en-US" altLang="ja-JP" dirty="0">
                <a:latin typeface="VL ゴシック" pitchFamily="49" charset="-128"/>
                <a:ea typeface="VL ゴシック" pitchFamily="49" charset="-128"/>
              </a:rPr>
              <a:t>; }</a:t>
            </a:r>
          </a:p>
          <a:p>
            <a:r>
              <a:rPr lang="en-US" altLang="ja-JP" dirty="0">
                <a:latin typeface="VL ゴシック" pitchFamily="49" charset="-128"/>
                <a:ea typeface="VL ゴシック" pitchFamily="49" charset="-128"/>
              </a:rPr>
              <a:t>};</a:t>
            </a:r>
          </a:p>
        </p:txBody>
      </p:sp>
    </p:spTree>
    <p:extLst>
      <p:ext uri="{BB962C8B-B14F-4D97-AF65-F5344CB8AC3E}">
        <p14:creationId xmlns:p14="http://schemas.microsoft.com/office/powerpoint/2010/main" val="2356810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Point</a:t>
            </a:r>
            <a:r>
              <a:rPr lang="ja-JP" altLang="en-US" dirty="0"/>
              <a:t>コンセプトの作り方 </a:t>
            </a:r>
            <a:r>
              <a:rPr lang="en-US" altLang="ja-JP" dirty="0" smtClean="0"/>
              <a:t>5/5</a:t>
            </a:r>
            <a:endParaRPr kumimoji="1" lang="ja-JP" altLang="en-US" dirty="0"/>
          </a:p>
        </p:txBody>
      </p:sp>
      <p:sp>
        <p:nvSpPr>
          <p:cNvPr id="3" name="コンテンツ プレースホルダー 2"/>
          <p:cNvSpPr>
            <a:spLocks noGrp="1"/>
          </p:cNvSpPr>
          <p:nvPr>
            <p:ph idx="1"/>
          </p:nvPr>
        </p:nvSpPr>
        <p:spPr>
          <a:xfrm>
            <a:off x="457200" y="908721"/>
            <a:ext cx="8229600" cy="1008112"/>
          </a:xfrm>
        </p:spPr>
        <p:txBody>
          <a:bodyPr>
            <a:normAutofit/>
          </a:bodyPr>
          <a:lstStyle/>
          <a:p>
            <a:pPr marL="0" indent="0">
              <a:buNone/>
            </a:pPr>
            <a:r>
              <a:rPr kumimoji="1" lang="ja-JP" altLang="en-US" sz="2400" dirty="0" smtClean="0"/>
              <a:t>これで、</a:t>
            </a:r>
            <a:r>
              <a:rPr kumimoji="1" lang="en-US" altLang="ja-JP" sz="2400" dirty="0" smtClean="0"/>
              <a:t>distance</a:t>
            </a:r>
            <a:r>
              <a:rPr kumimoji="1" lang="ja-JP" altLang="en-US" sz="2400" dirty="0" smtClean="0"/>
              <a:t>アルゴリズムは、</a:t>
            </a:r>
            <a:r>
              <a:rPr kumimoji="1" lang="en-US" altLang="ja-JP" sz="2400" dirty="0" err="1" smtClean="0"/>
              <a:t>point_traits</a:t>
            </a:r>
            <a:r>
              <a:rPr kumimoji="1" lang="ja-JP" altLang="en-US" sz="2400" dirty="0" smtClean="0"/>
              <a:t>でアダプトしたあらゆる型で振る舞うことができるようになる。</a:t>
            </a:r>
            <a:endParaRPr kumimoji="1" lang="ja-JP" altLang="en-US" sz="2400" dirty="0"/>
          </a:p>
        </p:txBody>
      </p:sp>
      <p:sp>
        <p:nvSpPr>
          <p:cNvPr id="4" name="テキスト ボックス 3"/>
          <p:cNvSpPr txBox="1"/>
          <p:nvPr/>
        </p:nvSpPr>
        <p:spPr>
          <a:xfrm>
            <a:off x="323528" y="1868631"/>
            <a:ext cx="8064896" cy="1200329"/>
          </a:xfrm>
          <a:prstGeom prst="rect">
            <a:avLst/>
          </a:prstGeom>
          <a:noFill/>
          <a:ln>
            <a:solidFill>
              <a:schemeClr val="tx1"/>
            </a:solidFill>
          </a:ln>
        </p:spPr>
        <p:txBody>
          <a:bodyPr wrap="square" rtlCol="0">
            <a:spAutoFit/>
          </a:bodyPr>
          <a:lstStyle/>
          <a:p>
            <a:r>
              <a:rPr lang="en-US" altLang="ja-JP" b="1" dirty="0" err="1" smtClean="0">
                <a:solidFill>
                  <a:srgbClr val="C00000"/>
                </a:solidFill>
                <a:latin typeface="VL ゴシック" pitchFamily="49" charset="-128"/>
                <a:ea typeface="VL ゴシック" pitchFamily="49" charset="-128"/>
              </a:rPr>
              <a:t>my_point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p = { 0.0, 0.0 };</a:t>
            </a:r>
          </a:p>
          <a:p>
            <a:r>
              <a:rPr lang="en-US" altLang="ja-JP" b="1" dirty="0" err="1" smtClean="0">
                <a:solidFill>
                  <a:srgbClr val="C00000"/>
                </a:solidFill>
                <a:latin typeface="VL ゴシック" pitchFamily="49" charset="-128"/>
                <a:ea typeface="VL ゴシック" pitchFamily="49" charset="-128"/>
              </a:rPr>
              <a:t>my_point</a:t>
            </a:r>
            <a:r>
              <a:rPr lang="en-US" altLang="ja-JP" dirty="0" smtClean="0">
                <a:solidFill>
                  <a:srgbClr val="C00000"/>
                </a:solidFill>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q </a:t>
            </a:r>
            <a:r>
              <a:rPr lang="en-US" altLang="ja-JP" dirty="0">
                <a:latin typeface="VL ゴシック" pitchFamily="49" charset="-128"/>
                <a:ea typeface="VL ゴシック" pitchFamily="49" charset="-128"/>
              </a:rPr>
              <a:t>= { 3.0, 3.0 };</a:t>
            </a:r>
          </a:p>
          <a:p>
            <a:endParaRPr lang="en-US" altLang="ja-JP" dirty="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double d = distance(p, q); // 1.73205</a:t>
            </a:r>
          </a:p>
        </p:txBody>
      </p:sp>
      <p:sp>
        <p:nvSpPr>
          <p:cNvPr id="5" name="テキスト ボックス 4"/>
          <p:cNvSpPr txBox="1"/>
          <p:nvPr/>
        </p:nvSpPr>
        <p:spPr>
          <a:xfrm>
            <a:off x="631553" y="3573016"/>
            <a:ext cx="7468839" cy="1938992"/>
          </a:xfrm>
          <a:prstGeom prst="rect">
            <a:avLst/>
          </a:prstGeom>
          <a:noFill/>
        </p:spPr>
        <p:txBody>
          <a:bodyPr wrap="none" rtlCol="0">
            <a:spAutoFit/>
          </a:bodyPr>
          <a:lstStyle/>
          <a:p>
            <a:r>
              <a:rPr kumimoji="1" lang="ja-JP" altLang="en-US" sz="2400" dirty="0" smtClean="0"/>
              <a:t>コンセプトベースライブラリを作る基本的な流れ：</a:t>
            </a:r>
            <a:endParaRPr kumimoji="1" lang="en-US" altLang="ja-JP" sz="2400" dirty="0" smtClean="0"/>
          </a:p>
          <a:p>
            <a:pPr marL="457200" indent="-457200">
              <a:buAutoNum type="arabicPeriod"/>
            </a:pPr>
            <a:r>
              <a:rPr lang="ja-JP" altLang="en-US" sz="2400" dirty="0" smtClean="0"/>
              <a:t>具体的な型を直接操作しない</a:t>
            </a:r>
            <a:endParaRPr lang="en-US" altLang="ja-JP" sz="2400" dirty="0" smtClean="0"/>
          </a:p>
          <a:p>
            <a:pPr marL="457200" indent="-457200">
              <a:buAutoNum type="arabicPeriod"/>
            </a:pPr>
            <a:r>
              <a:rPr lang="ja-JP" altLang="en-US" sz="2400" dirty="0" smtClean="0"/>
              <a:t>アダプト可能なインタフェースを定義する</a:t>
            </a:r>
            <a:endParaRPr lang="en-US" altLang="ja-JP" sz="2400" dirty="0" smtClean="0"/>
          </a:p>
          <a:p>
            <a:pPr marL="457200" indent="-457200">
              <a:buAutoNum type="arabicPeriod"/>
            </a:pPr>
            <a:r>
              <a:rPr lang="ja-JP" altLang="en-US" sz="2400" dirty="0" smtClean="0"/>
              <a:t>アルゴリズム</a:t>
            </a:r>
            <a:r>
              <a:rPr lang="ja-JP" altLang="en-US" sz="2400" dirty="0"/>
              <a:t>では</a:t>
            </a:r>
            <a:r>
              <a:rPr lang="ja-JP" altLang="en-US" sz="2400" dirty="0" smtClean="0"/>
              <a:t>、</a:t>
            </a:r>
            <a:r>
              <a:rPr lang="en-US" altLang="ja-JP" sz="2400" dirty="0" smtClean="0"/>
              <a:t>traits</a:t>
            </a:r>
            <a:r>
              <a:rPr lang="ja-JP" altLang="en-US" sz="2400" dirty="0" smtClean="0"/>
              <a:t>を通して間接的に操作を行う</a:t>
            </a:r>
            <a:endParaRPr lang="en-US" altLang="ja-JP" sz="2400" dirty="0" smtClean="0"/>
          </a:p>
          <a:p>
            <a:pPr marL="457200" indent="-457200">
              <a:buAutoNum type="arabicPeriod"/>
            </a:pPr>
            <a:r>
              <a:rPr kumimoji="1" lang="ja-JP" altLang="en-US" sz="2400" dirty="0"/>
              <a:t>ユーザー</a:t>
            </a:r>
            <a:r>
              <a:rPr kumimoji="1" lang="ja-JP" altLang="en-US" sz="2400" dirty="0" smtClean="0"/>
              <a:t>定義型を</a:t>
            </a:r>
            <a:r>
              <a:rPr kumimoji="1" lang="en-US" altLang="ja-JP" sz="2400" dirty="0" smtClean="0"/>
              <a:t>traits</a:t>
            </a:r>
            <a:r>
              <a:rPr kumimoji="1" lang="ja-JP" altLang="en-US" sz="2400" dirty="0" smtClean="0"/>
              <a:t>にアダプトする</a:t>
            </a:r>
            <a:endParaRPr kumimoji="1" lang="ja-JP" altLang="en-US" sz="2400" dirty="0"/>
          </a:p>
        </p:txBody>
      </p:sp>
    </p:spTree>
    <p:extLst>
      <p:ext uri="{BB962C8B-B14F-4D97-AF65-F5344CB8AC3E}">
        <p14:creationId xmlns:p14="http://schemas.microsoft.com/office/powerpoint/2010/main" val="603565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3608" y="44624"/>
            <a:ext cx="7643192" cy="648072"/>
          </a:xfrm>
        </p:spPr>
        <p:txBody>
          <a:bodyPr/>
          <a:lstStyle/>
          <a:p>
            <a:r>
              <a:rPr kumimoji="1" lang="ja-JP" altLang="en-US" sz="2800" dirty="0" smtClean="0"/>
              <a:t>コンセプトでオーバーロードする </a:t>
            </a:r>
            <a:r>
              <a:rPr kumimoji="1" lang="en-US" altLang="ja-JP" sz="2800" dirty="0" smtClean="0"/>
              <a:t>1/9</a:t>
            </a:r>
            <a:endParaRPr kumimoji="1" lang="ja-JP" altLang="en-US" sz="2800" dirty="0"/>
          </a:p>
        </p:txBody>
      </p:sp>
      <p:sp>
        <p:nvSpPr>
          <p:cNvPr id="3" name="コンテンツ プレースホルダー 2"/>
          <p:cNvSpPr>
            <a:spLocks noGrp="1"/>
          </p:cNvSpPr>
          <p:nvPr>
            <p:ph idx="1"/>
          </p:nvPr>
        </p:nvSpPr>
        <p:spPr>
          <a:xfrm>
            <a:off x="457200" y="908721"/>
            <a:ext cx="8229600" cy="1656183"/>
          </a:xfrm>
        </p:spPr>
        <p:txBody>
          <a:bodyPr>
            <a:normAutofit/>
          </a:bodyPr>
          <a:lstStyle/>
          <a:p>
            <a:pPr marL="0" indent="0">
              <a:buNone/>
            </a:pPr>
            <a:r>
              <a:rPr kumimoji="1" lang="en-US" altLang="ja-JP" sz="2400" dirty="0" err="1" smtClean="0"/>
              <a:t>Boost.Geometry</a:t>
            </a:r>
            <a:r>
              <a:rPr kumimoji="1" lang="ja-JP" altLang="en-US" sz="2400" dirty="0" smtClean="0"/>
              <a:t>は複数のコンセプトをサポートしているので、</a:t>
            </a:r>
            <a:r>
              <a:rPr kumimoji="1" lang="en-US" altLang="ja-JP" sz="2400" dirty="0" smtClean="0"/>
              <a:t/>
            </a:r>
            <a:br>
              <a:rPr kumimoji="1" lang="en-US" altLang="ja-JP" sz="2400" dirty="0" smtClean="0"/>
            </a:br>
            <a:r>
              <a:rPr lang="ja-JP" altLang="en-US" sz="2400" dirty="0" smtClean="0"/>
              <a:t>アルゴリズムはコンセプトごとに最適な実装を選択させる必要がある。</a:t>
            </a:r>
            <a:endParaRPr lang="en-US" altLang="ja-JP" sz="2400" dirty="0" smtClean="0"/>
          </a:p>
          <a:p>
            <a:pPr marL="0" indent="0">
              <a:buNone/>
            </a:pPr>
            <a:r>
              <a:rPr lang="ja-JP" altLang="en-US" sz="2400" dirty="0" smtClean="0"/>
              <a:t>実現したいこと：</a:t>
            </a:r>
            <a:endParaRPr lang="en-US" altLang="ja-JP" sz="2400" dirty="0" smtClean="0"/>
          </a:p>
          <a:p>
            <a:pPr marL="0" indent="0">
              <a:buNone/>
            </a:pPr>
            <a:endParaRPr kumimoji="1" lang="en-US" altLang="ja-JP" sz="2400" dirty="0"/>
          </a:p>
        </p:txBody>
      </p:sp>
      <p:sp>
        <p:nvSpPr>
          <p:cNvPr id="4" name="テキスト ボックス 3"/>
          <p:cNvSpPr txBox="1"/>
          <p:nvPr/>
        </p:nvSpPr>
        <p:spPr>
          <a:xfrm>
            <a:off x="467544" y="2852936"/>
            <a:ext cx="8064896" cy="2308324"/>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template &lt;class Point, class Point&gt;</a:t>
            </a:r>
          </a:p>
          <a:p>
            <a:r>
              <a:rPr lang="en-US" altLang="ja-JP" dirty="0" smtClean="0">
                <a:latin typeface="VL ゴシック" pitchFamily="49" charset="-128"/>
                <a:ea typeface="VL ゴシック" pitchFamily="49" charset="-128"/>
              </a:rPr>
              <a:t>double distance(Point, Point);</a:t>
            </a:r>
          </a:p>
          <a:p>
            <a:endParaRPr lang="en-US" altLang="ja-JP" dirty="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template &lt;class Point, class </a:t>
            </a:r>
            <a:r>
              <a:rPr lang="en-US" altLang="ja-JP" dirty="0" err="1" smtClean="0">
                <a:latin typeface="VL ゴシック" pitchFamily="49" charset="-128"/>
                <a:ea typeface="VL ゴシック" pitchFamily="49" charset="-128"/>
              </a:rPr>
              <a:t>LineString</a:t>
            </a:r>
            <a:r>
              <a:rPr lang="en-US" altLang="ja-JP" dirty="0" smtClean="0">
                <a:latin typeface="VL ゴシック" pitchFamily="49" charset="-128"/>
                <a:ea typeface="VL ゴシック" pitchFamily="49" charset="-128"/>
              </a:rPr>
              <a:t>&gt;</a:t>
            </a:r>
          </a:p>
          <a:p>
            <a:r>
              <a:rPr lang="en-US" altLang="ja-JP" dirty="0" smtClean="0">
                <a:latin typeface="VL ゴシック" pitchFamily="49" charset="-128"/>
                <a:ea typeface="VL ゴシック" pitchFamily="49" charset="-128"/>
              </a:rPr>
              <a:t>double distance(Point, </a:t>
            </a:r>
            <a:r>
              <a:rPr lang="en-US" altLang="ja-JP" dirty="0" err="1" smtClean="0">
                <a:latin typeface="VL ゴシック" pitchFamily="49" charset="-128"/>
                <a:ea typeface="VL ゴシック" pitchFamily="49" charset="-128"/>
              </a:rPr>
              <a:t>LineString</a:t>
            </a:r>
            <a:r>
              <a:rPr lang="en-US" altLang="ja-JP" dirty="0" smtClean="0">
                <a:latin typeface="VL ゴシック" pitchFamily="49" charset="-128"/>
                <a:ea typeface="VL ゴシック" pitchFamily="49" charset="-128"/>
              </a:rPr>
              <a:t>);</a:t>
            </a:r>
          </a:p>
          <a:p>
            <a:endParaRPr lang="en-US" altLang="ja-JP" dirty="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template &lt;class </a:t>
            </a:r>
            <a:r>
              <a:rPr lang="en-US" altLang="ja-JP" dirty="0" err="1" smtClean="0">
                <a:latin typeface="VL ゴシック" pitchFamily="49" charset="-128"/>
                <a:ea typeface="VL ゴシック" pitchFamily="49" charset="-128"/>
              </a:rPr>
              <a:t>LineString</a:t>
            </a:r>
            <a:r>
              <a:rPr lang="en-US" altLang="ja-JP" dirty="0" smtClean="0">
                <a:latin typeface="VL ゴシック" pitchFamily="49" charset="-128"/>
                <a:ea typeface="VL ゴシック" pitchFamily="49" charset="-128"/>
              </a:rPr>
              <a:t>, class Point&gt;</a:t>
            </a:r>
          </a:p>
          <a:p>
            <a:r>
              <a:rPr lang="en-US" altLang="ja-JP" dirty="0" smtClean="0">
                <a:latin typeface="VL ゴシック" pitchFamily="49" charset="-128"/>
                <a:ea typeface="VL ゴシック" pitchFamily="49" charset="-128"/>
              </a:rPr>
              <a:t>double distance(</a:t>
            </a:r>
            <a:r>
              <a:rPr lang="en-US" altLang="ja-JP" dirty="0" err="1" smtClean="0">
                <a:latin typeface="VL ゴシック" pitchFamily="49" charset="-128"/>
                <a:ea typeface="VL ゴシック" pitchFamily="49" charset="-128"/>
              </a:rPr>
              <a:t>LineString</a:t>
            </a:r>
            <a:r>
              <a:rPr lang="en-US" altLang="ja-JP" dirty="0" smtClean="0">
                <a:latin typeface="VL ゴシック" pitchFamily="49" charset="-128"/>
                <a:ea typeface="VL ゴシック" pitchFamily="49" charset="-128"/>
              </a:rPr>
              <a:t>, Point);</a:t>
            </a:r>
          </a:p>
        </p:txBody>
      </p:sp>
      <p:sp>
        <p:nvSpPr>
          <p:cNvPr id="5" name="テキスト ボックス 4"/>
          <p:cNvSpPr txBox="1"/>
          <p:nvPr/>
        </p:nvSpPr>
        <p:spPr>
          <a:xfrm>
            <a:off x="539552" y="5589240"/>
            <a:ext cx="8109912" cy="461665"/>
          </a:xfrm>
          <a:prstGeom prst="rect">
            <a:avLst/>
          </a:prstGeom>
          <a:noFill/>
        </p:spPr>
        <p:txBody>
          <a:bodyPr wrap="none" rtlCol="0">
            <a:spAutoFit/>
          </a:bodyPr>
          <a:lstStyle/>
          <a:p>
            <a:r>
              <a:rPr lang="ja-JP" altLang="en-US" sz="2400" dirty="0" smtClean="0"/>
              <a:t>これを実現するには、</a:t>
            </a:r>
            <a:r>
              <a:rPr lang="ja-JP" altLang="en-US" sz="2400" dirty="0"/>
              <a:t>「</a:t>
            </a:r>
            <a:r>
              <a:rPr lang="ja-JP" altLang="en-US" sz="2400" b="1" dirty="0">
                <a:solidFill>
                  <a:srgbClr val="C00000"/>
                </a:solidFill>
              </a:rPr>
              <a:t>タグディスパッチ</a:t>
            </a:r>
            <a:r>
              <a:rPr lang="ja-JP" altLang="en-US" sz="2400" dirty="0"/>
              <a:t>」という手法を用いる。</a:t>
            </a:r>
          </a:p>
        </p:txBody>
      </p:sp>
    </p:spTree>
    <p:extLst>
      <p:ext uri="{BB962C8B-B14F-4D97-AF65-F5344CB8AC3E}">
        <p14:creationId xmlns:p14="http://schemas.microsoft.com/office/powerpoint/2010/main" val="70856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3608" y="44624"/>
            <a:ext cx="7643192" cy="648072"/>
          </a:xfrm>
        </p:spPr>
        <p:txBody>
          <a:bodyPr/>
          <a:lstStyle/>
          <a:p>
            <a:r>
              <a:rPr kumimoji="1" lang="ja-JP" altLang="en-US" sz="2800" dirty="0" smtClean="0"/>
              <a:t>コンセプトでオーバーロードする </a:t>
            </a:r>
            <a:r>
              <a:rPr kumimoji="1" lang="en-US" altLang="ja-JP" sz="2800" dirty="0" smtClean="0"/>
              <a:t>2/9</a:t>
            </a:r>
            <a:endParaRPr kumimoji="1" lang="ja-JP" altLang="en-US" sz="2800" dirty="0"/>
          </a:p>
        </p:txBody>
      </p:sp>
      <p:sp>
        <p:nvSpPr>
          <p:cNvPr id="3" name="コンテンツ プレースホルダー 2"/>
          <p:cNvSpPr>
            <a:spLocks noGrp="1"/>
          </p:cNvSpPr>
          <p:nvPr>
            <p:ph idx="1"/>
          </p:nvPr>
        </p:nvSpPr>
        <p:spPr>
          <a:xfrm>
            <a:off x="457200" y="908721"/>
            <a:ext cx="8229600" cy="1368152"/>
          </a:xfrm>
        </p:spPr>
        <p:txBody>
          <a:bodyPr>
            <a:normAutofit/>
          </a:bodyPr>
          <a:lstStyle/>
          <a:p>
            <a:pPr marL="0" indent="0">
              <a:buNone/>
            </a:pPr>
            <a:r>
              <a:rPr kumimoji="1" lang="ja-JP" altLang="en-US" sz="2400" dirty="0" smtClean="0"/>
              <a:t>まず、</a:t>
            </a:r>
            <a:r>
              <a:rPr kumimoji="1" lang="en-US" altLang="ja-JP" sz="2400" dirty="0" smtClean="0"/>
              <a:t>Point</a:t>
            </a:r>
            <a:r>
              <a:rPr kumimoji="1" lang="ja-JP" altLang="en-US" sz="2400" dirty="0" smtClean="0"/>
              <a:t>コンセプトと</a:t>
            </a:r>
            <a:r>
              <a:rPr kumimoji="1" lang="en-US" altLang="ja-JP" sz="2400" dirty="0" err="1" smtClean="0"/>
              <a:t>LineString</a:t>
            </a:r>
            <a:r>
              <a:rPr kumimoji="1" lang="ja-JP" altLang="en-US" sz="2400" dirty="0" smtClean="0"/>
              <a:t>コンセプト、それぞれのためのタグを定義する。</a:t>
            </a:r>
            <a:endParaRPr kumimoji="1" lang="en-US" altLang="ja-JP" sz="2400" dirty="0" smtClean="0"/>
          </a:p>
          <a:p>
            <a:pPr marL="0" indent="0">
              <a:buNone/>
            </a:pPr>
            <a:r>
              <a:rPr lang="ja-JP" altLang="en-US" sz="2400" dirty="0" smtClean="0"/>
              <a:t>タグは単なる空のクラス。</a:t>
            </a:r>
            <a:endParaRPr kumimoji="1" lang="ja-JP" altLang="en-US" sz="2400" dirty="0"/>
          </a:p>
        </p:txBody>
      </p:sp>
      <p:sp>
        <p:nvSpPr>
          <p:cNvPr id="4" name="テキスト ボックス 3"/>
          <p:cNvSpPr txBox="1"/>
          <p:nvPr/>
        </p:nvSpPr>
        <p:spPr>
          <a:xfrm>
            <a:off x="323528" y="2444695"/>
            <a:ext cx="8064896" cy="646331"/>
          </a:xfrm>
          <a:prstGeom prst="rect">
            <a:avLst/>
          </a:prstGeom>
          <a:noFill/>
          <a:ln>
            <a:solidFill>
              <a:schemeClr val="tx1"/>
            </a:solidFill>
          </a:ln>
        </p:spPr>
        <p:txBody>
          <a:bodyPr wrap="square" rtlCol="0">
            <a:spAutoFit/>
          </a:bodyPr>
          <a:lstStyle/>
          <a:p>
            <a:r>
              <a:rPr lang="en-US" altLang="ja-JP" dirty="0" err="1">
                <a:latin typeface="VL ゴシック" pitchFamily="49" charset="-128"/>
                <a:ea typeface="VL ゴシック" pitchFamily="49" charset="-128"/>
              </a:rPr>
              <a:t>struct</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point_tag</a:t>
            </a:r>
            <a:r>
              <a:rPr lang="en-US" altLang="ja-JP" dirty="0">
                <a:latin typeface="VL ゴシック" pitchFamily="49" charset="-128"/>
                <a:ea typeface="VL ゴシック" pitchFamily="49" charset="-128"/>
              </a:rPr>
              <a:t> {};</a:t>
            </a:r>
          </a:p>
          <a:p>
            <a:r>
              <a:rPr lang="en-US" altLang="ja-JP" dirty="0" err="1">
                <a:latin typeface="VL ゴシック" pitchFamily="49" charset="-128"/>
                <a:ea typeface="VL ゴシック" pitchFamily="49" charset="-128"/>
              </a:rPr>
              <a:t>struct</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line_string_tag</a:t>
            </a:r>
            <a:r>
              <a:rPr lang="en-US" altLang="ja-JP" dirty="0">
                <a:latin typeface="VL ゴシック" pitchFamily="49" charset="-128"/>
                <a:ea typeface="VL ゴシック" pitchFamily="49" charset="-128"/>
              </a:rPr>
              <a:t> {};</a:t>
            </a:r>
            <a:endParaRPr lang="en-US" altLang="ja-JP" dirty="0" smtClean="0">
              <a:latin typeface="VL ゴシック" pitchFamily="49" charset="-128"/>
              <a:ea typeface="VL ゴシック" pitchFamily="49" charset="-128"/>
            </a:endParaRPr>
          </a:p>
        </p:txBody>
      </p:sp>
    </p:spTree>
    <p:extLst>
      <p:ext uri="{BB962C8B-B14F-4D97-AF65-F5344CB8AC3E}">
        <p14:creationId xmlns:p14="http://schemas.microsoft.com/office/powerpoint/2010/main" val="862688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3608" y="44624"/>
            <a:ext cx="7643192" cy="648072"/>
          </a:xfrm>
        </p:spPr>
        <p:txBody>
          <a:bodyPr/>
          <a:lstStyle/>
          <a:p>
            <a:r>
              <a:rPr kumimoji="1" lang="ja-JP" altLang="en-US" sz="2800" dirty="0" smtClean="0"/>
              <a:t>コンセプトでオーバーロードする </a:t>
            </a:r>
            <a:r>
              <a:rPr kumimoji="1" lang="en-US" altLang="ja-JP" sz="2800" dirty="0" smtClean="0"/>
              <a:t>3/9</a:t>
            </a:r>
            <a:endParaRPr kumimoji="1" lang="ja-JP" altLang="en-US" sz="2800" dirty="0"/>
          </a:p>
        </p:txBody>
      </p:sp>
      <p:sp>
        <p:nvSpPr>
          <p:cNvPr id="3" name="コンテンツ プレースホルダー 2"/>
          <p:cNvSpPr>
            <a:spLocks noGrp="1"/>
          </p:cNvSpPr>
          <p:nvPr>
            <p:ph idx="1"/>
          </p:nvPr>
        </p:nvSpPr>
        <p:spPr>
          <a:xfrm>
            <a:off x="457200" y="908721"/>
            <a:ext cx="8229600" cy="1368152"/>
          </a:xfrm>
        </p:spPr>
        <p:txBody>
          <a:bodyPr>
            <a:normAutofit/>
          </a:bodyPr>
          <a:lstStyle/>
          <a:p>
            <a:pPr marL="0" indent="0">
              <a:buNone/>
            </a:pPr>
            <a:r>
              <a:rPr kumimoji="1" lang="ja-JP" altLang="en-US" sz="2400" dirty="0" smtClean="0"/>
              <a:t>タグを返すメタ関数を用意する。</a:t>
            </a:r>
            <a:endParaRPr kumimoji="1" lang="en-US" altLang="ja-JP" sz="2400" dirty="0" smtClean="0"/>
          </a:p>
          <a:p>
            <a:pPr marL="0" indent="0">
              <a:buNone/>
            </a:pPr>
            <a:r>
              <a:rPr lang="ja-JP" altLang="en-US" sz="2400" dirty="0" smtClean="0"/>
              <a:t>中身なし。</a:t>
            </a:r>
            <a:endParaRPr kumimoji="1" lang="ja-JP" altLang="en-US" sz="2400" dirty="0"/>
          </a:p>
        </p:txBody>
      </p:sp>
      <p:sp>
        <p:nvSpPr>
          <p:cNvPr id="4" name="テキスト ボックス 3"/>
          <p:cNvSpPr txBox="1"/>
          <p:nvPr/>
        </p:nvSpPr>
        <p:spPr>
          <a:xfrm>
            <a:off x="323528" y="2444695"/>
            <a:ext cx="8064896" cy="646331"/>
          </a:xfrm>
          <a:prstGeom prst="rect">
            <a:avLst/>
          </a:prstGeom>
          <a:noFill/>
          <a:ln>
            <a:solidFill>
              <a:schemeClr val="tx1"/>
            </a:solidFill>
          </a:ln>
        </p:spPr>
        <p:txBody>
          <a:bodyPr wrap="square" rtlCol="0">
            <a:spAutoFit/>
          </a:bodyPr>
          <a:lstStyle/>
          <a:p>
            <a:r>
              <a:rPr lang="en-US" altLang="ja-JP" dirty="0">
                <a:latin typeface="VL ゴシック" pitchFamily="49" charset="-128"/>
                <a:ea typeface="VL ゴシック" pitchFamily="49" charset="-128"/>
              </a:rPr>
              <a:t>template &lt;class T&gt;</a:t>
            </a:r>
          </a:p>
          <a:p>
            <a:r>
              <a:rPr lang="en-US" altLang="ja-JP" dirty="0">
                <a:latin typeface="VL ゴシック" pitchFamily="49" charset="-128"/>
                <a:ea typeface="VL ゴシック" pitchFamily="49" charset="-128"/>
              </a:rPr>
              <a:t>class </a:t>
            </a:r>
            <a:r>
              <a:rPr lang="en-US" altLang="ja-JP" dirty="0" err="1">
                <a:latin typeface="VL ゴシック" pitchFamily="49" charset="-128"/>
                <a:ea typeface="VL ゴシック" pitchFamily="49" charset="-128"/>
              </a:rPr>
              <a:t>get_tag</a:t>
            </a:r>
            <a:r>
              <a:rPr lang="en-US" altLang="ja-JP" dirty="0">
                <a:latin typeface="VL ゴシック" pitchFamily="49" charset="-128"/>
                <a:ea typeface="VL ゴシック" pitchFamily="49" charset="-128"/>
              </a:rPr>
              <a:t>;</a:t>
            </a:r>
          </a:p>
        </p:txBody>
      </p:sp>
    </p:spTree>
    <p:extLst>
      <p:ext uri="{BB962C8B-B14F-4D97-AF65-F5344CB8AC3E}">
        <p14:creationId xmlns:p14="http://schemas.microsoft.com/office/powerpoint/2010/main" val="20828431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3608" y="44624"/>
            <a:ext cx="7643192" cy="648072"/>
          </a:xfrm>
        </p:spPr>
        <p:txBody>
          <a:bodyPr/>
          <a:lstStyle/>
          <a:p>
            <a:r>
              <a:rPr kumimoji="1" lang="ja-JP" altLang="en-US" sz="2800" dirty="0" smtClean="0"/>
              <a:t>コンセプトでオーバーロードする </a:t>
            </a:r>
            <a:r>
              <a:rPr kumimoji="1" lang="en-US" altLang="ja-JP" sz="2800" dirty="0" smtClean="0"/>
              <a:t>4/9</a:t>
            </a:r>
            <a:endParaRPr kumimoji="1" lang="ja-JP" altLang="en-US" sz="2800" dirty="0"/>
          </a:p>
        </p:txBody>
      </p:sp>
      <p:sp>
        <p:nvSpPr>
          <p:cNvPr id="3" name="コンテンツ プレースホルダー 2"/>
          <p:cNvSpPr>
            <a:spLocks noGrp="1"/>
          </p:cNvSpPr>
          <p:nvPr>
            <p:ph idx="1"/>
          </p:nvPr>
        </p:nvSpPr>
        <p:spPr>
          <a:xfrm>
            <a:off x="457200" y="908721"/>
            <a:ext cx="8229600" cy="1368152"/>
          </a:xfrm>
        </p:spPr>
        <p:txBody>
          <a:bodyPr>
            <a:normAutofit/>
          </a:bodyPr>
          <a:lstStyle/>
          <a:p>
            <a:pPr marL="0" indent="0">
              <a:buNone/>
            </a:pPr>
            <a:r>
              <a:rPr kumimoji="1" lang="ja-JP" altLang="en-US" sz="2400" dirty="0" smtClean="0"/>
              <a:t>ユーザー定義の型をアダプトする際に、</a:t>
            </a:r>
            <a:r>
              <a:rPr kumimoji="1" lang="en-US" altLang="ja-JP" sz="2400" dirty="0" err="1" smtClean="0"/>
              <a:t>get_tag</a:t>
            </a:r>
            <a:r>
              <a:rPr kumimoji="1" lang="ja-JP" altLang="en-US" sz="2400" dirty="0" smtClean="0"/>
              <a:t>を特殊化する。</a:t>
            </a:r>
            <a:endParaRPr kumimoji="1" lang="ja-JP" altLang="en-US" sz="2400" dirty="0"/>
          </a:p>
        </p:txBody>
      </p:sp>
      <p:sp>
        <p:nvSpPr>
          <p:cNvPr id="4" name="テキスト ボックス 3"/>
          <p:cNvSpPr txBox="1"/>
          <p:nvPr/>
        </p:nvSpPr>
        <p:spPr>
          <a:xfrm>
            <a:off x="323528" y="2444695"/>
            <a:ext cx="8064896" cy="2585323"/>
          </a:xfrm>
          <a:prstGeom prst="rect">
            <a:avLst/>
          </a:prstGeom>
          <a:noFill/>
          <a:ln>
            <a:solidFill>
              <a:schemeClr val="tx1"/>
            </a:solidFill>
          </a:ln>
        </p:spPr>
        <p:txBody>
          <a:bodyPr wrap="square" rtlCol="0">
            <a:spAutoFit/>
          </a:bodyPr>
          <a:lstStyle/>
          <a:p>
            <a:r>
              <a:rPr lang="en-US" altLang="ja-JP" dirty="0">
                <a:latin typeface="VL ゴシック" pitchFamily="49" charset="-128"/>
                <a:ea typeface="VL ゴシック" pitchFamily="49" charset="-128"/>
              </a:rPr>
              <a:t>template &lt;&gt;</a:t>
            </a:r>
          </a:p>
          <a:p>
            <a:r>
              <a:rPr lang="en-US" altLang="ja-JP" dirty="0" err="1">
                <a:latin typeface="VL ゴシック" pitchFamily="49" charset="-128"/>
                <a:ea typeface="VL ゴシック" pitchFamily="49" charset="-128"/>
              </a:rPr>
              <a:t>struct</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get_tag</a:t>
            </a:r>
            <a:r>
              <a:rPr lang="en-US" altLang="ja-JP" dirty="0">
                <a:latin typeface="VL ゴシック" pitchFamily="49" charset="-128"/>
                <a:ea typeface="VL ゴシック" pitchFamily="49" charset="-128"/>
              </a:rPr>
              <a:t>&lt;</a:t>
            </a:r>
            <a:r>
              <a:rPr lang="en-US" altLang="ja-JP" b="1" dirty="0" err="1">
                <a:solidFill>
                  <a:srgbClr val="C00000"/>
                </a:solidFill>
                <a:latin typeface="VL ゴシック" pitchFamily="49" charset="-128"/>
                <a:ea typeface="VL ゴシック" pitchFamily="49" charset="-128"/>
              </a:rPr>
              <a:t>my_point</a:t>
            </a:r>
            <a:r>
              <a:rPr lang="en-US" altLang="ja-JP" dirty="0">
                <a:latin typeface="VL ゴシック" pitchFamily="49" charset="-128"/>
                <a:ea typeface="VL ゴシック" pitchFamily="49" charset="-128"/>
              </a:rPr>
              <a:t>&gt; {</a:t>
            </a:r>
          </a:p>
          <a:p>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typedef</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point_tag</a:t>
            </a:r>
            <a:r>
              <a:rPr lang="en-US" altLang="ja-JP" dirty="0">
                <a:latin typeface="VL ゴシック" pitchFamily="49" charset="-128"/>
                <a:ea typeface="VL ゴシック" pitchFamily="49" charset="-128"/>
              </a:rPr>
              <a:t> type;</a:t>
            </a:r>
          </a:p>
          <a:p>
            <a:r>
              <a:rPr lang="en-US" altLang="ja-JP" dirty="0">
                <a:latin typeface="VL ゴシック" pitchFamily="49" charset="-128"/>
                <a:ea typeface="VL ゴシック" pitchFamily="49" charset="-128"/>
              </a:rPr>
              <a:t>};</a:t>
            </a:r>
          </a:p>
          <a:p>
            <a:endParaRPr lang="en-US" altLang="ja-JP" dirty="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template &lt;&gt;</a:t>
            </a:r>
          </a:p>
          <a:p>
            <a:r>
              <a:rPr lang="en-US" altLang="ja-JP" dirty="0" err="1">
                <a:latin typeface="VL ゴシック" pitchFamily="49" charset="-128"/>
                <a:ea typeface="VL ゴシック" pitchFamily="49" charset="-128"/>
              </a:rPr>
              <a:t>struct</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get_tag</a:t>
            </a:r>
            <a:r>
              <a:rPr lang="en-US" altLang="ja-JP" dirty="0">
                <a:latin typeface="VL ゴシック" pitchFamily="49" charset="-128"/>
                <a:ea typeface="VL ゴシック" pitchFamily="49" charset="-128"/>
              </a:rPr>
              <a:t>&lt;</a:t>
            </a:r>
            <a:r>
              <a:rPr lang="en-US" altLang="ja-JP" b="1" dirty="0" err="1">
                <a:solidFill>
                  <a:srgbClr val="C00000"/>
                </a:solidFill>
                <a:latin typeface="VL ゴシック" pitchFamily="49" charset="-128"/>
                <a:ea typeface="VL ゴシック" pitchFamily="49" charset="-128"/>
              </a:rPr>
              <a:t>my_line</a:t>
            </a:r>
            <a:r>
              <a:rPr lang="en-US" altLang="ja-JP" dirty="0">
                <a:latin typeface="VL ゴシック" pitchFamily="49" charset="-128"/>
                <a:ea typeface="VL ゴシック" pitchFamily="49" charset="-128"/>
              </a:rPr>
              <a:t>&gt; {</a:t>
            </a:r>
          </a:p>
          <a:p>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typedef</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line_string_tag</a:t>
            </a:r>
            <a:r>
              <a:rPr lang="en-US" altLang="ja-JP" dirty="0">
                <a:latin typeface="VL ゴシック" pitchFamily="49" charset="-128"/>
                <a:ea typeface="VL ゴシック" pitchFamily="49" charset="-128"/>
              </a:rPr>
              <a:t> type;</a:t>
            </a:r>
          </a:p>
          <a:p>
            <a:r>
              <a:rPr lang="en-US" altLang="ja-JP" dirty="0">
                <a:latin typeface="VL ゴシック" pitchFamily="49" charset="-128"/>
                <a:ea typeface="VL ゴシック" pitchFamily="49" charset="-128"/>
              </a:rPr>
              <a:t>};</a:t>
            </a:r>
          </a:p>
        </p:txBody>
      </p:sp>
    </p:spTree>
    <p:extLst>
      <p:ext uri="{BB962C8B-B14F-4D97-AF65-F5344CB8AC3E}">
        <p14:creationId xmlns:p14="http://schemas.microsoft.com/office/powerpoint/2010/main" val="33652026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3608" y="44624"/>
            <a:ext cx="7643192" cy="648072"/>
          </a:xfrm>
        </p:spPr>
        <p:txBody>
          <a:bodyPr/>
          <a:lstStyle/>
          <a:p>
            <a:r>
              <a:rPr kumimoji="1" lang="ja-JP" altLang="en-US" sz="2800" dirty="0" smtClean="0"/>
              <a:t>コンセプトでオーバーロードする </a:t>
            </a:r>
            <a:r>
              <a:rPr kumimoji="1" lang="en-US" altLang="ja-JP" sz="2800" dirty="0" smtClean="0"/>
              <a:t>5/9</a:t>
            </a:r>
            <a:endParaRPr kumimoji="1" lang="ja-JP" altLang="en-US" sz="2800" dirty="0"/>
          </a:p>
        </p:txBody>
      </p:sp>
      <p:sp>
        <p:nvSpPr>
          <p:cNvPr id="3" name="コンテンツ プレースホルダー 2"/>
          <p:cNvSpPr>
            <a:spLocks noGrp="1"/>
          </p:cNvSpPr>
          <p:nvPr>
            <p:ph idx="1"/>
          </p:nvPr>
        </p:nvSpPr>
        <p:spPr>
          <a:xfrm>
            <a:off x="457200" y="908721"/>
            <a:ext cx="8229600" cy="1368152"/>
          </a:xfrm>
        </p:spPr>
        <p:txBody>
          <a:bodyPr>
            <a:normAutofit/>
          </a:bodyPr>
          <a:lstStyle/>
          <a:p>
            <a:pPr marL="0" indent="0">
              <a:buNone/>
            </a:pPr>
            <a:r>
              <a:rPr kumimoji="1" lang="ja-JP" altLang="en-US" sz="2400" dirty="0" smtClean="0"/>
              <a:t>アルゴリズムはあらゆる型を受け取れるようにし、</a:t>
            </a:r>
            <a:endParaRPr kumimoji="1" lang="en-US" altLang="ja-JP" sz="2400" dirty="0" smtClean="0"/>
          </a:p>
          <a:p>
            <a:pPr marL="0" indent="0">
              <a:buNone/>
            </a:pPr>
            <a:r>
              <a:rPr kumimoji="1" lang="ja-JP" altLang="en-US" sz="2400" dirty="0" smtClean="0"/>
              <a:t>型のタグを取得して専門特化した関数に転送する。</a:t>
            </a:r>
            <a:endParaRPr kumimoji="1" lang="ja-JP" altLang="en-US" sz="2400" dirty="0"/>
          </a:p>
        </p:txBody>
      </p:sp>
      <p:sp>
        <p:nvSpPr>
          <p:cNvPr id="4" name="テキスト ボックス 3"/>
          <p:cNvSpPr txBox="1"/>
          <p:nvPr/>
        </p:nvSpPr>
        <p:spPr>
          <a:xfrm>
            <a:off x="323528" y="2444695"/>
            <a:ext cx="8064896" cy="2031325"/>
          </a:xfrm>
          <a:prstGeom prst="rect">
            <a:avLst/>
          </a:prstGeom>
          <a:noFill/>
          <a:ln>
            <a:solidFill>
              <a:schemeClr val="tx1"/>
            </a:solidFill>
          </a:ln>
        </p:spPr>
        <p:txBody>
          <a:bodyPr wrap="square" rtlCol="0">
            <a:spAutoFit/>
          </a:bodyPr>
          <a:lstStyle/>
          <a:p>
            <a:r>
              <a:rPr lang="en-US" altLang="ja-JP" dirty="0">
                <a:latin typeface="VL ゴシック" pitchFamily="49" charset="-128"/>
                <a:ea typeface="VL ゴシック" pitchFamily="49" charset="-128"/>
              </a:rPr>
              <a:t>template &lt;class Geometry1, class Geometry2&gt;</a:t>
            </a:r>
          </a:p>
          <a:p>
            <a:r>
              <a:rPr lang="en-US" altLang="ja-JP" dirty="0">
                <a:latin typeface="VL ゴシック" pitchFamily="49" charset="-128"/>
                <a:ea typeface="VL ゴシック" pitchFamily="49" charset="-128"/>
              </a:rPr>
              <a:t>double distance(</a:t>
            </a:r>
            <a:r>
              <a:rPr lang="en-US" altLang="ja-JP" dirty="0" err="1">
                <a:latin typeface="VL ゴシック" pitchFamily="49" charset="-128"/>
                <a:ea typeface="VL ゴシック" pitchFamily="49" charset="-128"/>
              </a:rPr>
              <a:t>const</a:t>
            </a:r>
            <a:r>
              <a:rPr lang="en-US" altLang="ja-JP" dirty="0">
                <a:latin typeface="VL ゴシック" pitchFamily="49" charset="-128"/>
                <a:ea typeface="VL ゴシック" pitchFamily="49" charset="-128"/>
              </a:rPr>
              <a:t> Geometry1&amp; a, </a:t>
            </a:r>
            <a:r>
              <a:rPr lang="en-US" altLang="ja-JP" dirty="0" err="1">
                <a:latin typeface="VL ゴシック" pitchFamily="49" charset="-128"/>
                <a:ea typeface="VL ゴシック" pitchFamily="49" charset="-128"/>
              </a:rPr>
              <a:t>const</a:t>
            </a:r>
            <a:r>
              <a:rPr lang="en-US" altLang="ja-JP" dirty="0">
                <a:latin typeface="VL ゴシック" pitchFamily="49" charset="-128"/>
                <a:ea typeface="VL ゴシック" pitchFamily="49" charset="-128"/>
              </a:rPr>
              <a:t> Geometry2&amp; b)</a:t>
            </a:r>
          </a:p>
          <a:p>
            <a:r>
              <a:rPr lang="en-US" altLang="ja-JP" dirty="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  return distance(a, b,</a:t>
            </a:r>
          </a:p>
          <a:p>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typename</a:t>
            </a:r>
            <a:r>
              <a:rPr lang="en-US" altLang="ja-JP" dirty="0">
                <a:latin typeface="VL ゴシック" pitchFamily="49" charset="-128"/>
                <a:ea typeface="VL ゴシック" pitchFamily="49" charset="-128"/>
              </a:rPr>
              <a:t> </a:t>
            </a:r>
            <a:r>
              <a:rPr lang="en-US" altLang="ja-JP" b="1" dirty="0" err="1">
                <a:solidFill>
                  <a:srgbClr val="C00000"/>
                </a:solidFill>
                <a:latin typeface="VL ゴシック" pitchFamily="49" charset="-128"/>
                <a:ea typeface="VL ゴシック" pitchFamily="49" charset="-128"/>
              </a:rPr>
              <a:t>get_tag</a:t>
            </a:r>
            <a:r>
              <a:rPr lang="en-US" altLang="ja-JP" dirty="0">
                <a:latin typeface="VL ゴシック" pitchFamily="49" charset="-128"/>
                <a:ea typeface="VL ゴシック" pitchFamily="49" charset="-128"/>
              </a:rPr>
              <a:t>&lt;Geometry1&gt;::type(),</a:t>
            </a:r>
          </a:p>
          <a:p>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typename</a:t>
            </a:r>
            <a:r>
              <a:rPr lang="en-US" altLang="ja-JP" dirty="0">
                <a:latin typeface="VL ゴシック" pitchFamily="49" charset="-128"/>
                <a:ea typeface="VL ゴシック" pitchFamily="49" charset="-128"/>
              </a:rPr>
              <a:t> </a:t>
            </a:r>
            <a:r>
              <a:rPr lang="en-US" altLang="ja-JP" b="1" dirty="0" err="1">
                <a:solidFill>
                  <a:srgbClr val="C00000"/>
                </a:solidFill>
                <a:latin typeface="VL ゴシック" pitchFamily="49" charset="-128"/>
                <a:ea typeface="VL ゴシック" pitchFamily="49" charset="-128"/>
              </a:rPr>
              <a:t>get_tag</a:t>
            </a:r>
            <a:r>
              <a:rPr lang="en-US" altLang="ja-JP" dirty="0">
                <a:latin typeface="VL ゴシック" pitchFamily="49" charset="-128"/>
                <a:ea typeface="VL ゴシック" pitchFamily="49" charset="-128"/>
              </a:rPr>
              <a:t>&lt;Geometry2&gt;::type());</a:t>
            </a:r>
          </a:p>
          <a:p>
            <a:r>
              <a:rPr lang="en-US" altLang="ja-JP" dirty="0">
                <a:latin typeface="VL ゴシック" pitchFamily="49" charset="-128"/>
                <a:ea typeface="VL ゴシック" pitchFamily="49" charset="-128"/>
              </a:rPr>
              <a:t>}</a:t>
            </a:r>
          </a:p>
        </p:txBody>
      </p:sp>
    </p:spTree>
    <p:extLst>
      <p:ext uri="{BB962C8B-B14F-4D97-AF65-F5344CB8AC3E}">
        <p14:creationId xmlns:p14="http://schemas.microsoft.com/office/powerpoint/2010/main" val="4172681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3608" y="44624"/>
            <a:ext cx="7643192" cy="648072"/>
          </a:xfrm>
        </p:spPr>
        <p:txBody>
          <a:bodyPr/>
          <a:lstStyle/>
          <a:p>
            <a:r>
              <a:rPr kumimoji="1" lang="ja-JP" altLang="en-US" sz="2800" dirty="0" smtClean="0"/>
              <a:t>コンセプトでオーバーロードする </a:t>
            </a:r>
            <a:r>
              <a:rPr kumimoji="1" lang="en-US" altLang="ja-JP" sz="2800" dirty="0" smtClean="0"/>
              <a:t>6/9</a:t>
            </a:r>
            <a:endParaRPr kumimoji="1" lang="ja-JP" altLang="en-US" sz="2800" dirty="0"/>
          </a:p>
        </p:txBody>
      </p:sp>
      <p:sp>
        <p:nvSpPr>
          <p:cNvPr id="3" name="コンテンツ プレースホルダー 2"/>
          <p:cNvSpPr>
            <a:spLocks noGrp="1"/>
          </p:cNvSpPr>
          <p:nvPr>
            <p:ph idx="1"/>
          </p:nvPr>
        </p:nvSpPr>
        <p:spPr>
          <a:xfrm>
            <a:off x="457200" y="908721"/>
            <a:ext cx="8229600" cy="648071"/>
          </a:xfrm>
        </p:spPr>
        <p:txBody>
          <a:bodyPr>
            <a:normAutofit/>
          </a:bodyPr>
          <a:lstStyle/>
          <a:p>
            <a:pPr marL="0" indent="0">
              <a:buNone/>
            </a:pPr>
            <a:r>
              <a:rPr kumimoji="1" lang="ja-JP" altLang="en-US" sz="2400" dirty="0" smtClean="0"/>
              <a:t>組み合わせごとのアルゴリズムを定義する</a:t>
            </a:r>
            <a:endParaRPr kumimoji="1" lang="ja-JP" altLang="en-US" sz="2400" dirty="0"/>
          </a:p>
        </p:txBody>
      </p:sp>
      <p:sp>
        <p:nvSpPr>
          <p:cNvPr id="4" name="テキスト ボックス 3"/>
          <p:cNvSpPr txBox="1"/>
          <p:nvPr/>
        </p:nvSpPr>
        <p:spPr>
          <a:xfrm>
            <a:off x="323528" y="2444695"/>
            <a:ext cx="8064896" cy="3139321"/>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 </a:t>
            </a:r>
            <a:r>
              <a:rPr lang="ja-JP" altLang="en-US" dirty="0" smtClean="0">
                <a:latin typeface="VL ゴシック" pitchFamily="49" charset="-128"/>
                <a:ea typeface="VL ゴシック" pitchFamily="49" charset="-128"/>
              </a:rPr>
              <a:t>点と点</a:t>
            </a:r>
            <a:endParaRPr lang="en-US" altLang="ja-JP" dirty="0" smtClean="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template </a:t>
            </a:r>
            <a:r>
              <a:rPr lang="en-US" altLang="ja-JP" dirty="0">
                <a:latin typeface="VL ゴシック" pitchFamily="49" charset="-128"/>
                <a:ea typeface="VL ゴシック" pitchFamily="49" charset="-128"/>
              </a:rPr>
              <a:t>&lt;class Point1, class Point2&gt;</a:t>
            </a:r>
          </a:p>
          <a:p>
            <a:r>
              <a:rPr lang="en-US" altLang="ja-JP" dirty="0">
                <a:latin typeface="VL ゴシック" pitchFamily="49" charset="-128"/>
                <a:ea typeface="VL ゴシック" pitchFamily="49" charset="-128"/>
              </a:rPr>
              <a:t>double distance(</a:t>
            </a:r>
            <a:r>
              <a:rPr lang="en-US" altLang="ja-JP" dirty="0" err="1">
                <a:latin typeface="VL ゴシック" pitchFamily="49" charset="-128"/>
                <a:ea typeface="VL ゴシック" pitchFamily="49" charset="-128"/>
              </a:rPr>
              <a:t>const</a:t>
            </a:r>
            <a:r>
              <a:rPr lang="en-US" altLang="ja-JP" dirty="0">
                <a:latin typeface="VL ゴシック" pitchFamily="49" charset="-128"/>
                <a:ea typeface="VL ゴシック" pitchFamily="49" charset="-128"/>
              </a:rPr>
              <a:t> Point1&amp; a, </a:t>
            </a:r>
            <a:r>
              <a:rPr lang="en-US" altLang="ja-JP" dirty="0" err="1">
                <a:latin typeface="VL ゴシック" pitchFamily="49" charset="-128"/>
                <a:ea typeface="VL ゴシック" pitchFamily="49" charset="-128"/>
              </a:rPr>
              <a:t>const</a:t>
            </a:r>
            <a:r>
              <a:rPr lang="en-US" altLang="ja-JP" dirty="0">
                <a:latin typeface="VL ゴシック" pitchFamily="49" charset="-128"/>
                <a:ea typeface="VL ゴシック" pitchFamily="49" charset="-128"/>
              </a:rPr>
              <a:t> Point2&amp; </a:t>
            </a:r>
            <a:r>
              <a:rPr lang="en-US" altLang="ja-JP" dirty="0" smtClean="0">
                <a:latin typeface="VL ゴシック" pitchFamily="49" charset="-128"/>
                <a:ea typeface="VL ゴシック" pitchFamily="49" charset="-128"/>
              </a:rPr>
              <a:t>b,</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a:t>
            </a:r>
            <a:r>
              <a:rPr lang="en-US" altLang="ja-JP" b="1" dirty="0" err="1" smtClean="0">
                <a:solidFill>
                  <a:srgbClr val="C00000"/>
                </a:solidFill>
                <a:latin typeface="VL ゴシック" pitchFamily="49" charset="-128"/>
                <a:ea typeface="VL ゴシック" pitchFamily="49" charset="-128"/>
              </a:rPr>
              <a:t>point_tag</a:t>
            </a:r>
            <a:r>
              <a:rPr lang="en-US" altLang="ja-JP" dirty="0">
                <a:latin typeface="VL ゴシック" pitchFamily="49" charset="-128"/>
                <a:ea typeface="VL ゴシック" pitchFamily="49" charset="-128"/>
              </a:rPr>
              <a:t>, </a:t>
            </a:r>
            <a:r>
              <a:rPr lang="en-US" altLang="ja-JP" b="1" dirty="0" err="1">
                <a:solidFill>
                  <a:srgbClr val="C00000"/>
                </a:solidFill>
                <a:latin typeface="VL ゴシック" pitchFamily="49" charset="-128"/>
                <a:ea typeface="VL ゴシック" pitchFamily="49" charset="-128"/>
              </a:rPr>
              <a:t>point_tag</a:t>
            </a:r>
            <a:r>
              <a:rPr lang="en-US" altLang="ja-JP" dirty="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typedef</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point_traits</a:t>
            </a:r>
            <a:r>
              <a:rPr lang="en-US" altLang="ja-JP" dirty="0">
                <a:latin typeface="VL ゴシック" pitchFamily="49" charset="-128"/>
                <a:ea typeface="VL ゴシック" pitchFamily="49" charset="-128"/>
              </a:rPr>
              <a:t>&lt;Point1&gt; traits1;</a:t>
            </a:r>
          </a:p>
          <a:p>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typedef</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point_traits</a:t>
            </a:r>
            <a:r>
              <a:rPr lang="en-US" altLang="ja-JP" dirty="0">
                <a:latin typeface="VL ゴシック" pitchFamily="49" charset="-128"/>
                <a:ea typeface="VL ゴシック" pitchFamily="49" charset="-128"/>
              </a:rPr>
              <a:t>&lt;Point2&gt; traits2;</a:t>
            </a:r>
          </a:p>
          <a:p>
            <a:r>
              <a:rPr lang="en-US" altLang="ja-JP" dirty="0">
                <a:latin typeface="VL ゴシック" pitchFamily="49" charset="-128"/>
                <a:ea typeface="VL ゴシック" pitchFamily="49" charset="-128"/>
              </a:rPr>
              <a:t>  return </a:t>
            </a:r>
            <a:r>
              <a:rPr lang="en-US" altLang="ja-JP" dirty="0" err="1">
                <a:latin typeface="VL ゴシック" pitchFamily="49" charset="-128"/>
                <a:ea typeface="VL ゴシック" pitchFamily="49" charset="-128"/>
              </a:rPr>
              <a:t>std</a:t>
            </a:r>
            <a:r>
              <a:rPr lang="en-US" altLang="ja-JP" dirty="0">
                <a:latin typeface="VL ゴシック" pitchFamily="49" charset="-128"/>
                <a:ea typeface="VL ゴシック" pitchFamily="49" charset="-128"/>
              </a:rPr>
              <a:t>::</a:t>
            </a:r>
            <a:r>
              <a:rPr lang="en-US" altLang="ja-JP" dirty="0" err="1">
                <a:latin typeface="VL ゴシック" pitchFamily="49" charset="-128"/>
                <a:ea typeface="VL ゴシック" pitchFamily="49" charset="-128"/>
              </a:rPr>
              <a:t>sqrt</a:t>
            </a:r>
            <a:r>
              <a:rPr lang="en-US" altLang="ja-JP" dirty="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            traits1::</a:t>
            </a:r>
            <a:r>
              <a:rPr lang="en-US" altLang="ja-JP" dirty="0" err="1">
                <a:latin typeface="VL ゴシック" pitchFamily="49" charset="-128"/>
                <a:ea typeface="VL ゴシック" pitchFamily="49" charset="-128"/>
              </a:rPr>
              <a:t>get_x</a:t>
            </a:r>
            <a:r>
              <a:rPr lang="en-US" altLang="ja-JP" dirty="0">
                <a:latin typeface="VL ゴシック" pitchFamily="49" charset="-128"/>
                <a:ea typeface="VL ゴシック" pitchFamily="49" charset="-128"/>
              </a:rPr>
              <a:t>(a) + traits1::</a:t>
            </a:r>
            <a:r>
              <a:rPr lang="en-US" altLang="ja-JP" dirty="0" err="1">
                <a:latin typeface="VL ゴシック" pitchFamily="49" charset="-128"/>
                <a:ea typeface="VL ゴシック" pitchFamily="49" charset="-128"/>
              </a:rPr>
              <a:t>get_x</a:t>
            </a:r>
            <a:r>
              <a:rPr lang="en-US" altLang="ja-JP" dirty="0">
                <a:latin typeface="VL ゴシック" pitchFamily="49" charset="-128"/>
                <a:ea typeface="VL ゴシック" pitchFamily="49" charset="-128"/>
              </a:rPr>
              <a:t>(b) *</a:t>
            </a:r>
          </a:p>
          <a:p>
            <a:r>
              <a:rPr lang="en-US" altLang="ja-JP" dirty="0">
                <a:latin typeface="VL ゴシック" pitchFamily="49" charset="-128"/>
                <a:ea typeface="VL ゴシック" pitchFamily="49" charset="-128"/>
              </a:rPr>
              <a:t>            traits2::</a:t>
            </a:r>
            <a:r>
              <a:rPr lang="en-US" altLang="ja-JP" dirty="0" err="1">
                <a:latin typeface="VL ゴシック" pitchFamily="49" charset="-128"/>
                <a:ea typeface="VL ゴシック" pitchFamily="49" charset="-128"/>
              </a:rPr>
              <a:t>get_y</a:t>
            </a:r>
            <a:r>
              <a:rPr lang="en-US" altLang="ja-JP" dirty="0">
                <a:latin typeface="VL ゴシック" pitchFamily="49" charset="-128"/>
                <a:ea typeface="VL ゴシック" pitchFamily="49" charset="-128"/>
              </a:rPr>
              <a:t>(a) + traits2::</a:t>
            </a:r>
            <a:r>
              <a:rPr lang="en-US" altLang="ja-JP" dirty="0" err="1">
                <a:latin typeface="VL ゴシック" pitchFamily="49" charset="-128"/>
                <a:ea typeface="VL ゴシック" pitchFamily="49" charset="-128"/>
              </a:rPr>
              <a:t>get_y</a:t>
            </a:r>
            <a:r>
              <a:rPr lang="en-US" altLang="ja-JP" dirty="0">
                <a:latin typeface="VL ゴシック" pitchFamily="49" charset="-128"/>
                <a:ea typeface="VL ゴシック" pitchFamily="49" charset="-128"/>
              </a:rPr>
              <a:t>(b));</a:t>
            </a:r>
          </a:p>
          <a:p>
            <a:r>
              <a:rPr lang="en-US" altLang="ja-JP" dirty="0">
                <a:latin typeface="VL ゴシック" pitchFamily="49" charset="-128"/>
                <a:ea typeface="VL ゴシック" pitchFamily="49" charset="-128"/>
              </a:rPr>
              <a:t>}</a:t>
            </a:r>
          </a:p>
        </p:txBody>
      </p:sp>
    </p:spTree>
    <p:extLst>
      <p:ext uri="{BB962C8B-B14F-4D97-AF65-F5344CB8AC3E}">
        <p14:creationId xmlns:p14="http://schemas.microsoft.com/office/powerpoint/2010/main" val="2566116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プログラミングの魔導書について</a:t>
            </a:r>
            <a:endParaRPr kumimoji="1" lang="ja-JP" altLang="en-US"/>
          </a:p>
        </p:txBody>
      </p:sp>
      <p:sp>
        <p:nvSpPr>
          <p:cNvPr id="3" name="コンテンツ プレースホルダー 2"/>
          <p:cNvSpPr>
            <a:spLocks noGrp="1"/>
          </p:cNvSpPr>
          <p:nvPr>
            <p:ph idx="1"/>
          </p:nvPr>
        </p:nvSpPr>
        <p:spPr>
          <a:xfrm>
            <a:off x="457200" y="908721"/>
            <a:ext cx="8229600" cy="1008111"/>
          </a:xfrm>
        </p:spPr>
        <p:txBody>
          <a:bodyPr>
            <a:normAutofit/>
          </a:bodyPr>
          <a:lstStyle/>
          <a:p>
            <a:pPr marL="0" indent="0">
              <a:buNone/>
            </a:pPr>
            <a:r>
              <a:rPr kumimoji="1" lang="en-US" altLang="ja-JP" sz="2400" smtClean="0"/>
              <a:t>PDF</a:t>
            </a:r>
            <a:r>
              <a:rPr kumimoji="1" lang="ja-JP" altLang="en-US" sz="2400" smtClean="0"/>
              <a:t>バージョンもオフラインでご購入いただけるよう、</a:t>
            </a:r>
            <a:endParaRPr kumimoji="1" lang="en-US" altLang="ja-JP" sz="2400" smtClean="0"/>
          </a:p>
          <a:p>
            <a:pPr marL="0" indent="0">
              <a:buNone/>
            </a:pPr>
            <a:r>
              <a:rPr lang="ja-JP" altLang="en-US" sz="2400" smtClean="0"/>
              <a:t>ダウンロードチケットを用意させていただきました。</a:t>
            </a:r>
            <a:endParaRPr kumimoji="1" lang="ja-JP" altLang="en-US" sz="2400"/>
          </a:p>
        </p:txBody>
      </p:sp>
      <p:pic>
        <p:nvPicPr>
          <p:cNvPr id="2050" name="Picture 2" descr="C:\Users\Akira.T\Documents\Downloads\ticket_s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9651" y="2132856"/>
            <a:ext cx="5996930" cy="3523654"/>
          </a:xfrm>
          <a:prstGeom prst="rect">
            <a:avLst/>
          </a:prstGeom>
          <a:noFill/>
          <a:extLst>
            <a:ext uri="{909E8E84-426E-40DD-AFC4-6F175D3DCCD1}">
              <a14:hiddenFill xmlns:a14="http://schemas.microsoft.com/office/drawing/2010/main">
                <a:solidFill>
                  <a:srgbClr val="FFFFFF"/>
                </a:solidFill>
              </a14:hiddenFill>
            </a:ext>
          </a:extLst>
        </p:spPr>
      </p:pic>
      <p:sp>
        <p:nvSpPr>
          <p:cNvPr id="7" name="コンテンツ プレースホルダー 2"/>
          <p:cNvSpPr txBox="1">
            <a:spLocks/>
          </p:cNvSpPr>
          <p:nvPr/>
        </p:nvSpPr>
        <p:spPr>
          <a:xfrm>
            <a:off x="446856" y="5733257"/>
            <a:ext cx="8229600" cy="100811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Arial" pitchFamily="34" charset="0"/>
              <a:buNone/>
            </a:pPr>
            <a:r>
              <a:rPr lang="ja-JP" altLang="en-US" sz="2400" smtClean="0"/>
              <a:t>記載されている</a:t>
            </a:r>
            <a:r>
              <a:rPr lang="en-US" altLang="ja-JP" sz="2400" smtClean="0"/>
              <a:t>URL</a:t>
            </a:r>
            <a:r>
              <a:rPr lang="ja-JP" altLang="en-US" sz="2400" smtClean="0"/>
              <a:t>でシリアル番号とメールアドレスを入力していただければ、</a:t>
            </a:r>
            <a:r>
              <a:rPr lang="en-US" altLang="ja-JP" sz="2400" smtClean="0"/>
              <a:t>PDF</a:t>
            </a:r>
            <a:r>
              <a:rPr lang="ja-JP" altLang="en-US" sz="2400" smtClean="0"/>
              <a:t>バージョンをダウンロードできます。</a:t>
            </a:r>
            <a:endParaRPr lang="ja-JP" altLang="en-US" sz="2400"/>
          </a:p>
        </p:txBody>
      </p:sp>
    </p:spTree>
    <p:extLst>
      <p:ext uri="{BB962C8B-B14F-4D97-AF65-F5344CB8AC3E}">
        <p14:creationId xmlns:p14="http://schemas.microsoft.com/office/powerpoint/2010/main" val="22703162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3608" y="44624"/>
            <a:ext cx="7643192" cy="648072"/>
          </a:xfrm>
        </p:spPr>
        <p:txBody>
          <a:bodyPr/>
          <a:lstStyle/>
          <a:p>
            <a:r>
              <a:rPr kumimoji="1" lang="ja-JP" altLang="en-US" sz="2800" dirty="0" smtClean="0"/>
              <a:t>コンセプトでオーバーロードする </a:t>
            </a:r>
            <a:r>
              <a:rPr kumimoji="1" lang="en-US" altLang="ja-JP" sz="2800" dirty="0" smtClean="0"/>
              <a:t>7/9</a:t>
            </a:r>
            <a:endParaRPr kumimoji="1" lang="ja-JP" altLang="en-US" sz="2800" dirty="0"/>
          </a:p>
        </p:txBody>
      </p:sp>
      <p:sp>
        <p:nvSpPr>
          <p:cNvPr id="3" name="コンテンツ プレースホルダー 2"/>
          <p:cNvSpPr>
            <a:spLocks noGrp="1"/>
          </p:cNvSpPr>
          <p:nvPr>
            <p:ph idx="1"/>
          </p:nvPr>
        </p:nvSpPr>
        <p:spPr>
          <a:xfrm>
            <a:off x="457200" y="908721"/>
            <a:ext cx="8229600" cy="648071"/>
          </a:xfrm>
        </p:spPr>
        <p:txBody>
          <a:bodyPr>
            <a:normAutofit/>
          </a:bodyPr>
          <a:lstStyle/>
          <a:p>
            <a:pPr marL="0" indent="0">
              <a:buNone/>
            </a:pPr>
            <a:r>
              <a:rPr kumimoji="1" lang="ja-JP" altLang="en-US" sz="2400" dirty="0" smtClean="0"/>
              <a:t>組み合わせごとのアルゴリズムを定義する</a:t>
            </a:r>
            <a:endParaRPr kumimoji="1" lang="ja-JP" altLang="en-US" sz="2400" dirty="0"/>
          </a:p>
        </p:txBody>
      </p:sp>
      <p:sp>
        <p:nvSpPr>
          <p:cNvPr id="4" name="テキスト ボックス 3"/>
          <p:cNvSpPr txBox="1"/>
          <p:nvPr/>
        </p:nvSpPr>
        <p:spPr>
          <a:xfrm>
            <a:off x="323528" y="1700808"/>
            <a:ext cx="8064896" cy="4801314"/>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 </a:t>
            </a:r>
            <a:r>
              <a:rPr lang="ja-JP" altLang="en-US" dirty="0" smtClean="0">
                <a:latin typeface="VL ゴシック" pitchFamily="49" charset="-128"/>
                <a:ea typeface="VL ゴシック" pitchFamily="49" charset="-128"/>
              </a:rPr>
              <a:t>点と線</a:t>
            </a:r>
            <a:endParaRPr lang="en-US" altLang="ja-JP" dirty="0" smtClean="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template &lt;class Point, class </a:t>
            </a:r>
            <a:r>
              <a:rPr lang="en-US" altLang="ja-JP" dirty="0" err="1">
                <a:latin typeface="VL ゴシック" pitchFamily="49" charset="-128"/>
                <a:ea typeface="VL ゴシック" pitchFamily="49" charset="-128"/>
              </a:rPr>
              <a:t>LineString</a:t>
            </a:r>
            <a:r>
              <a:rPr lang="en-US" altLang="ja-JP" dirty="0">
                <a:latin typeface="VL ゴシック" pitchFamily="49" charset="-128"/>
                <a:ea typeface="VL ゴシック" pitchFamily="49" charset="-128"/>
              </a:rPr>
              <a:t>&gt;</a:t>
            </a:r>
          </a:p>
          <a:p>
            <a:r>
              <a:rPr lang="en-US" altLang="ja-JP" dirty="0">
                <a:latin typeface="VL ゴシック" pitchFamily="49" charset="-128"/>
                <a:ea typeface="VL ゴシック" pitchFamily="49" charset="-128"/>
              </a:rPr>
              <a:t>double distance(</a:t>
            </a:r>
            <a:r>
              <a:rPr lang="en-US" altLang="ja-JP" dirty="0" err="1">
                <a:latin typeface="VL ゴシック" pitchFamily="49" charset="-128"/>
                <a:ea typeface="VL ゴシック" pitchFamily="49" charset="-128"/>
              </a:rPr>
              <a:t>const</a:t>
            </a:r>
            <a:r>
              <a:rPr lang="en-US" altLang="ja-JP" dirty="0">
                <a:latin typeface="VL ゴシック" pitchFamily="49" charset="-128"/>
                <a:ea typeface="VL ゴシック" pitchFamily="49" charset="-128"/>
              </a:rPr>
              <a:t> Point&amp; a, </a:t>
            </a:r>
            <a:r>
              <a:rPr lang="en-US" altLang="ja-JP" dirty="0" err="1">
                <a:latin typeface="VL ゴシック" pitchFamily="49" charset="-128"/>
                <a:ea typeface="VL ゴシック" pitchFamily="49" charset="-128"/>
              </a:rPr>
              <a:t>const</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LineString</a:t>
            </a:r>
            <a:r>
              <a:rPr lang="en-US" altLang="ja-JP" dirty="0">
                <a:latin typeface="VL ゴシック" pitchFamily="49" charset="-128"/>
                <a:ea typeface="VL ゴシック" pitchFamily="49" charset="-128"/>
              </a:rPr>
              <a:t>&amp; </a:t>
            </a:r>
            <a:r>
              <a:rPr lang="en-US" altLang="ja-JP" dirty="0" smtClean="0">
                <a:latin typeface="VL ゴシック" pitchFamily="49" charset="-128"/>
                <a:ea typeface="VL ゴシック" pitchFamily="49" charset="-128"/>
              </a:rPr>
              <a:t>b,</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a:t>
            </a:r>
            <a:r>
              <a:rPr lang="en-US" altLang="ja-JP" b="1" dirty="0" err="1" smtClean="0">
                <a:solidFill>
                  <a:srgbClr val="C00000"/>
                </a:solidFill>
                <a:latin typeface="VL ゴシック" pitchFamily="49" charset="-128"/>
                <a:ea typeface="VL ゴシック" pitchFamily="49" charset="-128"/>
              </a:rPr>
              <a:t>point_tag</a:t>
            </a:r>
            <a:r>
              <a:rPr lang="en-US" altLang="ja-JP" dirty="0">
                <a:latin typeface="VL ゴシック" pitchFamily="49" charset="-128"/>
                <a:ea typeface="VL ゴシック" pitchFamily="49" charset="-128"/>
              </a:rPr>
              <a:t>, </a:t>
            </a:r>
            <a:r>
              <a:rPr lang="en-US" altLang="ja-JP" b="1" dirty="0" err="1">
                <a:solidFill>
                  <a:srgbClr val="C00000"/>
                </a:solidFill>
                <a:latin typeface="VL ゴシック" pitchFamily="49" charset="-128"/>
                <a:ea typeface="VL ゴシック" pitchFamily="49" charset="-128"/>
              </a:rPr>
              <a:t>line_string_tag</a:t>
            </a:r>
            <a:r>
              <a:rPr lang="en-US" altLang="ja-JP" dirty="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typedef</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line_string_traits</a:t>
            </a:r>
            <a:r>
              <a:rPr lang="en-US" altLang="ja-JP" dirty="0">
                <a:latin typeface="VL ゴシック" pitchFamily="49" charset="-128"/>
                <a:ea typeface="VL ゴシック" pitchFamily="49" charset="-128"/>
              </a:rPr>
              <a:t>&lt;</a:t>
            </a:r>
            <a:r>
              <a:rPr lang="en-US" altLang="ja-JP" dirty="0" err="1">
                <a:latin typeface="VL ゴシック" pitchFamily="49" charset="-128"/>
                <a:ea typeface="VL ゴシック" pitchFamily="49" charset="-128"/>
              </a:rPr>
              <a:t>LineString</a:t>
            </a:r>
            <a:r>
              <a:rPr lang="en-US" altLang="ja-JP" dirty="0">
                <a:latin typeface="VL ゴシック" pitchFamily="49" charset="-128"/>
                <a:ea typeface="VL ゴシック" pitchFamily="49" charset="-128"/>
              </a:rPr>
              <a:t>&gt; traits;</a:t>
            </a:r>
          </a:p>
          <a:p>
            <a:r>
              <a:rPr lang="en-US" altLang="ja-JP" dirty="0">
                <a:latin typeface="VL ゴシック" pitchFamily="49" charset="-128"/>
                <a:ea typeface="VL ゴシック" pitchFamily="49" charset="-128"/>
              </a:rPr>
              <a:t>  return </a:t>
            </a:r>
            <a:r>
              <a:rPr lang="en-US" altLang="ja-JP" dirty="0" err="1">
                <a:latin typeface="VL ゴシック" pitchFamily="49" charset="-128"/>
                <a:ea typeface="VL ゴシック" pitchFamily="49" charset="-128"/>
              </a:rPr>
              <a:t>std</a:t>
            </a:r>
            <a:r>
              <a:rPr lang="en-US" altLang="ja-JP" dirty="0">
                <a:latin typeface="VL ゴシック" pitchFamily="49" charset="-128"/>
                <a:ea typeface="VL ゴシック" pitchFamily="49" charset="-128"/>
              </a:rPr>
              <a:t>::min(</a:t>
            </a:r>
          </a:p>
          <a:p>
            <a:r>
              <a:rPr lang="en-US" altLang="ja-JP" dirty="0">
                <a:latin typeface="VL ゴシック" pitchFamily="49" charset="-128"/>
                <a:ea typeface="VL ゴシック" pitchFamily="49" charset="-128"/>
              </a:rPr>
              <a:t>            distance(a, traits::</a:t>
            </a:r>
            <a:r>
              <a:rPr lang="en-US" altLang="ja-JP" dirty="0" err="1">
                <a:latin typeface="VL ゴシック" pitchFamily="49" charset="-128"/>
                <a:ea typeface="VL ゴシック" pitchFamily="49" charset="-128"/>
              </a:rPr>
              <a:t>get_start</a:t>
            </a:r>
            <a:r>
              <a:rPr lang="en-US" altLang="ja-JP" dirty="0">
                <a:latin typeface="VL ゴシック" pitchFamily="49" charset="-128"/>
                <a:ea typeface="VL ゴシック" pitchFamily="49" charset="-128"/>
              </a:rPr>
              <a:t>(b)),</a:t>
            </a:r>
          </a:p>
          <a:p>
            <a:r>
              <a:rPr lang="en-US" altLang="ja-JP" dirty="0">
                <a:latin typeface="VL ゴシック" pitchFamily="49" charset="-128"/>
                <a:ea typeface="VL ゴシック" pitchFamily="49" charset="-128"/>
              </a:rPr>
              <a:t>            distance(a, traits::</a:t>
            </a:r>
            <a:r>
              <a:rPr lang="en-US" altLang="ja-JP" dirty="0" err="1">
                <a:latin typeface="VL ゴシック" pitchFamily="49" charset="-128"/>
                <a:ea typeface="VL ゴシック" pitchFamily="49" charset="-128"/>
              </a:rPr>
              <a:t>get_last</a:t>
            </a:r>
            <a:r>
              <a:rPr lang="en-US" altLang="ja-JP" dirty="0">
                <a:latin typeface="VL ゴシック" pitchFamily="49" charset="-128"/>
                <a:ea typeface="VL ゴシック" pitchFamily="49" charset="-128"/>
              </a:rPr>
              <a:t>(b))</a:t>
            </a:r>
          </a:p>
          <a:p>
            <a:r>
              <a:rPr lang="en-US" altLang="ja-JP" dirty="0">
                <a:latin typeface="VL ゴシック" pitchFamily="49" charset="-128"/>
                <a:ea typeface="VL ゴシック" pitchFamily="49" charset="-128"/>
              </a:rPr>
              <a:t>          );</a:t>
            </a:r>
          </a:p>
          <a:p>
            <a:r>
              <a:rPr lang="en-US" altLang="ja-JP" dirty="0" smtClean="0">
                <a:latin typeface="VL ゴシック" pitchFamily="49" charset="-128"/>
                <a:ea typeface="VL ゴシック" pitchFamily="49" charset="-128"/>
              </a:rPr>
              <a:t>}</a:t>
            </a:r>
          </a:p>
          <a:p>
            <a:endParaRPr lang="en-US" altLang="ja-JP" dirty="0" smtClean="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 </a:t>
            </a:r>
            <a:r>
              <a:rPr lang="ja-JP" altLang="en-US" dirty="0" smtClean="0">
                <a:latin typeface="VL ゴシック" pitchFamily="49" charset="-128"/>
                <a:ea typeface="VL ゴシック" pitchFamily="49" charset="-128"/>
              </a:rPr>
              <a:t>線と点</a:t>
            </a:r>
            <a:endParaRPr lang="en-US" altLang="ja-JP" dirty="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template &lt;class </a:t>
            </a:r>
            <a:r>
              <a:rPr lang="en-US" altLang="ja-JP" dirty="0" err="1">
                <a:latin typeface="VL ゴシック" pitchFamily="49" charset="-128"/>
                <a:ea typeface="VL ゴシック" pitchFamily="49" charset="-128"/>
              </a:rPr>
              <a:t>LineString</a:t>
            </a:r>
            <a:r>
              <a:rPr lang="en-US" altLang="ja-JP" dirty="0">
                <a:latin typeface="VL ゴシック" pitchFamily="49" charset="-128"/>
                <a:ea typeface="VL ゴシック" pitchFamily="49" charset="-128"/>
              </a:rPr>
              <a:t>, class Point&gt;</a:t>
            </a:r>
          </a:p>
          <a:p>
            <a:r>
              <a:rPr lang="en-US" altLang="ja-JP" dirty="0">
                <a:latin typeface="VL ゴシック" pitchFamily="49" charset="-128"/>
                <a:ea typeface="VL ゴシック" pitchFamily="49" charset="-128"/>
              </a:rPr>
              <a:t>double distance(</a:t>
            </a:r>
            <a:r>
              <a:rPr lang="en-US" altLang="ja-JP" dirty="0" err="1">
                <a:latin typeface="VL ゴシック" pitchFamily="49" charset="-128"/>
                <a:ea typeface="VL ゴシック" pitchFamily="49" charset="-128"/>
              </a:rPr>
              <a:t>const</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LineString</a:t>
            </a:r>
            <a:r>
              <a:rPr lang="en-US" altLang="ja-JP" dirty="0">
                <a:latin typeface="VL ゴシック" pitchFamily="49" charset="-128"/>
                <a:ea typeface="VL ゴシック" pitchFamily="49" charset="-128"/>
              </a:rPr>
              <a:t>&amp; a, </a:t>
            </a:r>
            <a:r>
              <a:rPr lang="en-US" altLang="ja-JP" dirty="0" err="1">
                <a:latin typeface="VL ゴシック" pitchFamily="49" charset="-128"/>
                <a:ea typeface="VL ゴシック" pitchFamily="49" charset="-128"/>
              </a:rPr>
              <a:t>const</a:t>
            </a:r>
            <a:r>
              <a:rPr lang="en-US" altLang="ja-JP" dirty="0">
                <a:latin typeface="VL ゴシック" pitchFamily="49" charset="-128"/>
                <a:ea typeface="VL ゴシック" pitchFamily="49" charset="-128"/>
              </a:rPr>
              <a:t> Point&amp; </a:t>
            </a:r>
            <a:r>
              <a:rPr lang="en-US" altLang="ja-JP" dirty="0" smtClean="0">
                <a:latin typeface="VL ゴシック" pitchFamily="49" charset="-128"/>
                <a:ea typeface="VL ゴシック" pitchFamily="49" charset="-128"/>
              </a:rPr>
              <a:t>b,</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line_string_tag</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point_tag</a:t>
            </a:r>
            <a:r>
              <a:rPr lang="en-US" altLang="ja-JP" dirty="0">
                <a:latin typeface="VL ゴシック" pitchFamily="49" charset="-128"/>
                <a:ea typeface="VL ゴシック" pitchFamily="49" charset="-128"/>
              </a:rPr>
              <a:t>)</a:t>
            </a:r>
          </a:p>
          <a:p>
            <a:r>
              <a:rPr lang="en-US" altLang="ja-JP" dirty="0" smtClean="0">
                <a:latin typeface="VL ゴシック" pitchFamily="49" charset="-128"/>
                <a:ea typeface="VL ゴシック" pitchFamily="49" charset="-128"/>
              </a:rPr>
              <a:t>{ return </a:t>
            </a:r>
            <a:r>
              <a:rPr lang="en-US" altLang="ja-JP" dirty="0">
                <a:latin typeface="VL ゴシック" pitchFamily="49" charset="-128"/>
                <a:ea typeface="VL ゴシック" pitchFamily="49" charset="-128"/>
              </a:rPr>
              <a:t>distance(b, a</a:t>
            </a:r>
            <a:r>
              <a:rPr lang="en-US" altLang="ja-JP" dirty="0" smtClean="0">
                <a:latin typeface="VL ゴシック" pitchFamily="49" charset="-128"/>
                <a:ea typeface="VL ゴシック" pitchFamily="49" charset="-128"/>
              </a:rPr>
              <a:t>); }</a:t>
            </a:r>
            <a:endParaRPr lang="en-US" altLang="ja-JP" dirty="0">
              <a:latin typeface="VL ゴシック" pitchFamily="49" charset="-128"/>
              <a:ea typeface="VL ゴシック" pitchFamily="49" charset="-128"/>
            </a:endParaRPr>
          </a:p>
        </p:txBody>
      </p:sp>
    </p:spTree>
    <p:extLst>
      <p:ext uri="{BB962C8B-B14F-4D97-AF65-F5344CB8AC3E}">
        <p14:creationId xmlns:p14="http://schemas.microsoft.com/office/powerpoint/2010/main" val="39747188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3608" y="44624"/>
            <a:ext cx="7643192" cy="648072"/>
          </a:xfrm>
        </p:spPr>
        <p:txBody>
          <a:bodyPr/>
          <a:lstStyle/>
          <a:p>
            <a:r>
              <a:rPr kumimoji="1" lang="ja-JP" altLang="en-US" sz="2800" dirty="0" smtClean="0"/>
              <a:t>コンセプトでオーバーロードする </a:t>
            </a:r>
            <a:r>
              <a:rPr kumimoji="1" lang="en-US" altLang="ja-JP" sz="2800" dirty="0" smtClean="0"/>
              <a:t>8/9</a:t>
            </a:r>
            <a:endParaRPr kumimoji="1" lang="ja-JP" altLang="en-US" sz="2800" dirty="0"/>
          </a:p>
        </p:txBody>
      </p:sp>
      <p:sp>
        <p:nvSpPr>
          <p:cNvPr id="3" name="コンテンツ プレースホルダー 2"/>
          <p:cNvSpPr>
            <a:spLocks noGrp="1"/>
          </p:cNvSpPr>
          <p:nvPr>
            <p:ph idx="1"/>
          </p:nvPr>
        </p:nvSpPr>
        <p:spPr>
          <a:xfrm>
            <a:off x="457200" y="908721"/>
            <a:ext cx="8229600" cy="936103"/>
          </a:xfrm>
        </p:spPr>
        <p:txBody>
          <a:bodyPr>
            <a:noAutofit/>
          </a:bodyPr>
          <a:lstStyle/>
          <a:p>
            <a:pPr marL="0" indent="0">
              <a:buNone/>
            </a:pPr>
            <a:r>
              <a:rPr kumimoji="1" lang="ja-JP" altLang="en-US" sz="2400" dirty="0" smtClean="0"/>
              <a:t>これで、</a:t>
            </a:r>
            <a:r>
              <a:rPr kumimoji="1" lang="en-US" altLang="ja-JP" sz="2400" dirty="0" smtClean="0"/>
              <a:t>Point</a:t>
            </a:r>
            <a:r>
              <a:rPr kumimoji="1" lang="ja-JP" altLang="en-US" sz="2400" dirty="0" smtClean="0"/>
              <a:t>と</a:t>
            </a:r>
            <a:r>
              <a:rPr kumimoji="1" lang="en-US" altLang="ja-JP" sz="2400" dirty="0" err="1" smtClean="0"/>
              <a:t>LineString</a:t>
            </a:r>
            <a:r>
              <a:rPr kumimoji="1" lang="ja-JP" altLang="en-US" sz="2400" dirty="0" smtClean="0"/>
              <a:t>の組み合わせごとに最適な実装を切り替えることができるようになった。</a:t>
            </a:r>
            <a:endParaRPr kumimoji="1" lang="ja-JP" altLang="en-US" sz="2400" dirty="0"/>
          </a:p>
        </p:txBody>
      </p:sp>
      <p:sp>
        <p:nvSpPr>
          <p:cNvPr id="4" name="テキスト ボックス 3"/>
          <p:cNvSpPr txBox="1"/>
          <p:nvPr/>
        </p:nvSpPr>
        <p:spPr>
          <a:xfrm>
            <a:off x="323528" y="2132856"/>
            <a:ext cx="8064896" cy="1477328"/>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 </a:t>
            </a:r>
            <a:r>
              <a:rPr lang="ja-JP" altLang="en-US" dirty="0" smtClean="0">
                <a:latin typeface="VL ゴシック" pitchFamily="49" charset="-128"/>
                <a:ea typeface="VL ゴシック" pitchFamily="49" charset="-128"/>
              </a:rPr>
              <a:t>点と</a:t>
            </a:r>
            <a:r>
              <a:rPr lang="ja-JP" altLang="en-US" dirty="0">
                <a:latin typeface="VL ゴシック" pitchFamily="49" charset="-128"/>
                <a:ea typeface="VL ゴシック" pitchFamily="49" charset="-128"/>
              </a:rPr>
              <a:t>点</a:t>
            </a:r>
            <a:endParaRPr lang="en-US" altLang="ja-JP" dirty="0">
              <a:latin typeface="VL ゴシック" pitchFamily="49" charset="-128"/>
              <a:ea typeface="VL ゴシック" pitchFamily="49" charset="-128"/>
            </a:endParaRPr>
          </a:p>
          <a:p>
            <a:r>
              <a:rPr lang="en-US" altLang="ja-JP" dirty="0" err="1" smtClean="0">
                <a:latin typeface="VL ゴシック" pitchFamily="49" charset="-128"/>
                <a:ea typeface="VL ゴシック" pitchFamily="49" charset="-128"/>
              </a:rPr>
              <a:t>my_point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p = {0.0, 0.0};</a:t>
            </a:r>
          </a:p>
          <a:p>
            <a:r>
              <a:rPr lang="en-US" altLang="ja-JP" dirty="0" err="1" smtClean="0">
                <a:latin typeface="VL ゴシック" pitchFamily="49" charset="-128"/>
                <a:ea typeface="VL ゴシック" pitchFamily="49" charset="-128"/>
              </a:rPr>
              <a:t>my_point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q = {3.0, 3.0};</a:t>
            </a:r>
          </a:p>
          <a:p>
            <a:endParaRPr lang="en-US" altLang="ja-JP" dirty="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double </a:t>
            </a:r>
            <a:r>
              <a:rPr lang="en-US" altLang="ja-JP" dirty="0">
                <a:latin typeface="VL ゴシック" pitchFamily="49" charset="-128"/>
                <a:ea typeface="VL ゴシック" pitchFamily="49" charset="-128"/>
              </a:rPr>
              <a:t>d = distance(p, q</a:t>
            </a:r>
            <a:r>
              <a:rPr lang="en-US" altLang="ja-JP" dirty="0" smtClean="0">
                <a:latin typeface="VL ゴシック" pitchFamily="49" charset="-128"/>
                <a:ea typeface="VL ゴシック" pitchFamily="49" charset="-128"/>
              </a:rPr>
              <a:t>);</a:t>
            </a:r>
            <a:endParaRPr lang="en-US" altLang="ja-JP" dirty="0">
              <a:latin typeface="VL ゴシック" pitchFamily="49" charset="-128"/>
              <a:ea typeface="VL ゴシック" pitchFamily="49" charset="-128"/>
            </a:endParaRPr>
          </a:p>
        </p:txBody>
      </p:sp>
      <p:sp>
        <p:nvSpPr>
          <p:cNvPr id="5" name="テキスト ボックス 4"/>
          <p:cNvSpPr txBox="1"/>
          <p:nvPr/>
        </p:nvSpPr>
        <p:spPr>
          <a:xfrm>
            <a:off x="323528" y="3823880"/>
            <a:ext cx="8064896" cy="1477328"/>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 </a:t>
            </a:r>
            <a:r>
              <a:rPr lang="ja-JP" altLang="en-US" dirty="0" smtClean="0">
                <a:latin typeface="VL ゴシック" pitchFamily="49" charset="-128"/>
                <a:ea typeface="VL ゴシック" pitchFamily="49" charset="-128"/>
              </a:rPr>
              <a:t>点と線</a:t>
            </a:r>
            <a:endParaRPr lang="en-US" altLang="ja-JP" dirty="0">
              <a:latin typeface="VL ゴシック" pitchFamily="49" charset="-128"/>
              <a:ea typeface="VL ゴシック" pitchFamily="49" charset="-128"/>
            </a:endParaRPr>
          </a:p>
          <a:p>
            <a:r>
              <a:rPr lang="en-US" altLang="ja-JP" dirty="0" err="1">
                <a:latin typeface="VL ゴシック" pitchFamily="49" charset="-128"/>
                <a:ea typeface="VL ゴシック" pitchFamily="49" charset="-128"/>
              </a:rPr>
              <a:t>my_point</a:t>
            </a:r>
            <a:r>
              <a:rPr lang="en-US" altLang="ja-JP" dirty="0">
                <a:latin typeface="VL ゴシック" pitchFamily="49" charset="-128"/>
                <a:ea typeface="VL ゴシック" pitchFamily="49" charset="-128"/>
              </a:rPr>
              <a:t> p = {0.0, 0.0};</a:t>
            </a:r>
          </a:p>
          <a:p>
            <a:r>
              <a:rPr lang="en-US" altLang="ja-JP" dirty="0" err="1" smtClean="0">
                <a:latin typeface="VL ゴシック" pitchFamily="49" charset="-128"/>
                <a:ea typeface="VL ゴシック" pitchFamily="49" charset="-128"/>
              </a:rPr>
              <a:t>my_line</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l = {{2.0, 2.0}, {3.0, 3.0}};</a:t>
            </a:r>
          </a:p>
          <a:p>
            <a:endParaRPr lang="en-US" altLang="ja-JP" dirty="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double </a:t>
            </a:r>
            <a:r>
              <a:rPr lang="en-US" altLang="ja-JP" dirty="0">
                <a:latin typeface="VL ゴシック" pitchFamily="49" charset="-128"/>
                <a:ea typeface="VL ゴシック" pitchFamily="49" charset="-128"/>
              </a:rPr>
              <a:t>d = distance(p, l</a:t>
            </a:r>
            <a:r>
              <a:rPr lang="en-US" altLang="ja-JP" dirty="0" smtClean="0">
                <a:latin typeface="VL ゴシック" pitchFamily="49" charset="-128"/>
                <a:ea typeface="VL ゴシック" pitchFamily="49" charset="-128"/>
              </a:rPr>
              <a:t>); // </a:t>
            </a:r>
            <a:r>
              <a:rPr lang="ja-JP" altLang="en-US" dirty="0" smtClean="0">
                <a:latin typeface="VL ゴシック" pitchFamily="49" charset="-128"/>
                <a:ea typeface="VL ゴシック" pitchFamily="49" charset="-128"/>
              </a:rPr>
              <a:t>逆もできる</a:t>
            </a:r>
            <a:r>
              <a:rPr lang="en-US" altLang="ja-JP" dirty="0" smtClean="0">
                <a:latin typeface="VL ゴシック" pitchFamily="49" charset="-128"/>
                <a:ea typeface="VL ゴシック" pitchFamily="49" charset="-128"/>
              </a:rPr>
              <a:t> : distance(l, p);</a:t>
            </a:r>
          </a:p>
        </p:txBody>
      </p:sp>
    </p:spTree>
    <p:extLst>
      <p:ext uri="{BB962C8B-B14F-4D97-AF65-F5344CB8AC3E}">
        <p14:creationId xmlns:p14="http://schemas.microsoft.com/office/powerpoint/2010/main" val="40129927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3608" y="44624"/>
            <a:ext cx="7643192" cy="648072"/>
          </a:xfrm>
        </p:spPr>
        <p:txBody>
          <a:bodyPr/>
          <a:lstStyle/>
          <a:p>
            <a:r>
              <a:rPr kumimoji="1" lang="ja-JP" altLang="en-US" sz="2800" dirty="0" smtClean="0"/>
              <a:t>コンセプトでオーバーロードする </a:t>
            </a:r>
            <a:r>
              <a:rPr kumimoji="1" lang="en-US" altLang="ja-JP" sz="2800" dirty="0" smtClean="0"/>
              <a:t>9/9</a:t>
            </a:r>
            <a:endParaRPr kumimoji="1" lang="ja-JP" altLang="en-US" sz="2800" dirty="0"/>
          </a:p>
        </p:txBody>
      </p:sp>
      <p:sp>
        <p:nvSpPr>
          <p:cNvPr id="7" name="テキスト ボックス 6"/>
          <p:cNvSpPr txBox="1"/>
          <p:nvPr/>
        </p:nvSpPr>
        <p:spPr>
          <a:xfrm>
            <a:off x="631552" y="1052736"/>
            <a:ext cx="8116912" cy="3046988"/>
          </a:xfrm>
          <a:prstGeom prst="rect">
            <a:avLst/>
          </a:prstGeom>
          <a:noFill/>
        </p:spPr>
        <p:txBody>
          <a:bodyPr wrap="square" rtlCol="0">
            <a:spAutoFit/>
          </a:bodyPr>
          <a:lstStyle/>
          <a:p>
            <a:r>
              <a:rPr kumimoji="1" lang="ja-JP" altLang="en-US" sz="2400" dirty="0" smtClean="0"/>
              <a:t>コンセプトでオーバーロードする流れ：</a:t>
            </a:r>
            <a:r>
              <a:rPr kumimoji="1" lang="en-US" altLang="ja-JP" sz="2400" dirty="0" smtClean="0"/>
              <a:t/>
            </a:r>
            <a:br>
              <a:rPr kumimoji="1" lang="en-US" altLang="ja-JP" sz="2400" dirty="0" smtClean="0"/>
            </a:br>
            <a:endParaRPr kumimoji="1" lang="en-US" altLang="ja-JP" sz="2400" dirty="0" smtClean="0"/>
          </a:p>
          <a:p>
            <a:pPr marL="457200" indent="-457200">
              <a:buAutoNum type="arabicPeriod"/>
            </a:pPr>
            <a:r>
              <a:rPr lang="ja-JP" altLang="en-US" sz="2400" dirty="0" smtClean="0"/>
              <a:t>コンセプトを表すタグを定義する。タグは単なる空のクラス</a:t>
            </a:r>
            <a:endParaRPr lang="en-US" altLang="ja-JP" sz="2400" dirty="0" smtClean="0"/>
          </a:p>
          <a:p>
            <a:pPr marL="457200" indent="-457200">
              <a:buAutoNum type="arabicPeriod"/>
            </a:pPr>
            <a:r>
              <a:rPr lang="ja-JP" altLang="en-US" sz="2400" dirty="0" smtClean="0"/>
              <a:t>型を受け取ってタグを返すメタ関数を定義する</a:t>
            </a:r>
            <a:endParaRPr lang="en-US" altLang="ja-JP" sz="2400" dirty="0" smtClean="0"/>
          </a:p>
          <a:p>
            <a:pPr marL="457200" indent="-457200">
              <a:buAutoNum type="arabicPeriod"/>
            </a:pPr>
            <a:r>
              <a:rPr kumimoji="1" lang="ja-JP" altLang="en-US" sz="2400" dirty="0" smtClean="0"/>
              <a:t>タグを返すメタ関数を、型ごとに特殊化する</a:t>
            </a:r>
            <a:endParaRPr kumimoji="1" lang="en-US" altLang="ja-JP" sz="2400" dirty="0" smtClean="0"/>
          </a:p>
          <a:p>
            <a:pPr marL="457200" indent="-457200">
              <a:buAutoNum type="arabicPeriod"/>
            </a:pPr>
            <a:r>
              <a:rPr lang="ja-JP" altLang="en-US" sz="2400" dirty="0"/>
              <a:t>関数</a:t>
            </a:r>
            <a:r>
              <a:rPr lang="ja-JP" altLang="en-US" sz="2400" dirty="0" smtClean="0"/>
              <a:t>テンプレートのテンプレートパラメータを、</a:t>
            </a:r>
            <a:r>
              <a:rPr lang="en-US" altLang="ja-JP" sz="2400" dirty="0" smtClean="0"/>
              <a:t/>
            </a:r>
            <a:br>
              <a:rPr lang="en-US" altLang="ja-JP" sz="2400" dirty="0" smtClean="0"/>
            </a:br>
            <a:r>
              <a:rPr lang="ja-JP" altLang="en-US" sz="2400" dirty="0" smtClean="0"/>
              <a:t>タグを返すメタ関数に渡し、結果の型を転送する</a:t>
            </a:r>
            <a:endParaRPr lang="en-US" altLang="ja-JP" sz="2400" dirty="0" smtClean="0"/>
          </a:p>
          <a:p>
            <a:pPr marL="457200" indent="-457200">
              <a:buAutoNum type="arabicPeriod"/>
            </a:pPr>
            <a:r>
              <a:rPr lang="ja-JP" altLang="en-US" sz="2400" dirty="0" smtClean="0"/>
              <a:t>タグをパラメータにとるオーバーロードを用意する</a:t>
            </a:r>
            <a:endParaRPr lang="en-US" altLang="ja-JP" sz="2400" dirty="0" smtClean="0"/>
          </a:p>
        </p:txBody>
      </p:sp>
    </p:spTree>
    <p:extLst>
      <p:ext uri="{BB962C8B-B14F-4D97-AF65-F5344CB8AC3E}">
        <p14:creationId xmlns:p14="http://schemas.microsoft.com/office/powerpoint/2010/main" val="13985608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Concept-based</a:t>
            </a:r>
            <a:r>
              <a:rPr kumimoji="1" lang="ja-JP" altLang="en-US" dirty="0" smtClean="0"/>
              <a:t>ライブラリの例</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400" dirty="0" err="1" smtClean="0"/>
              <a:t>Boost.Graph</a:t>
            </a:r>
            <a:r>
              <a:rPr kumimoji="1" lang="en-US" altLang="ja-JP" sz="2400" dirty="0" smtClean="0"/>
              <a:t/>
            </a:r>
            <a:br>
              <a:rPr kumimoji="1" lang="en-US" altLang="ja-JP" sz="2400" dirty="0" smtClean="0"/>
            </a:br>
            <a:r>
              <a:rPr kumimoji="1" lang="ja-JP" altLang="en-US" sz="2400" dirty="0" smtClean="0"/>
              <a:t>抽象化が難しいと言われるグラフにおいて、データ構造とアルゴリズムを</a:t>
            </a:r>
            <a:r>
              <a:rPr kumimoji="1" lang="en-US" altLang="ja-JP" sz="2400" dirty="0" smtClean="0"/>
              <a:t>STL</a:t>
            </a:r>
            <a:r>
              <a:rPr kumimoji="1" lang="ja-JP" altLang="en-US" sz="2400" dirty="0" smtClean="0"/>
              <a:t>の概念に基づいて分離したライブラリ。</a:t>
            </a:r>
            <a:r>
              <a:rPr lang="en-US" altLang="ja-JP" sz="2400" dirty="0" smtClean="0"/>
              <a:t/>
            </a:r>
            <a:br>
              <a:rPr lang="en-US" altLang="ja-JP" sz="2400" dirty="0" smtClean="0"/>
            </a:br>
            <a:r>
              <a:rPr lang="ja-JP" altLang="en-US" sz="2400" dirty="0" smtClean="0"/>
              <a:t>特性別にグラフ構造を分類するのにコンセプトを採用している。</a:t>
            </a:r>
            <a:endParaRPr lang="en-US" altLang="ja-JP" sz="2400" dirty="0" smtClean="0"/>
          </a:p>
          <a:p>
            <a:endParaRPr kumimoji="1" lang="en-US" altLang="ja-JP" sz="2400" dirty="0"/>
          </a:p>
          <a:p>
            <a:r>
              <a:rPr lang="en-US" altLang="ja-JP" sz="2400" dirty="0" err="1" smtClean="0"/>
              <a:t>Boost.Fusion</a:t>
            </a:r>
            <a:r>
              <a:rPr lang="en-US" altLang="ja-JP" sz="2400" dirty="0"/>
              <a:t/>
            </a:r>
            <a:br>
              <a:rPr lang="en-US" altLang="ja-JP" sz="2400" dirty="0"/>
            </a:br>
            <a:r>
              <a:rPr lang="ja-JP" altLang="en-US" sz="2400" dirty="0" smtClean="0"/>
              <a:t>タプルを異なる型のシーケンスと見なしイテレート可能</a:t>
            </a:r>
            <a:r>
              <a:rPr lang="ja-JP" altLang="en-US" sz="2400" dirty="0"/>
              <a:t>に</a:t>
            </a:r>
            <a:r>
              <a:rPr lang="ja-JP" altLang="en-US" sz="2400" dirty="0" smtClean="0"/>
              <a:t>したライブラリ。</a:t>
            </a:r>
            <a:r>
              <a:rPr lang="en-US" altLang="ja-JP" sz="2400" dirty="0" smtClean="0"/>
              <a:t/>
            </a:r>
            <a:br>
              <a:rPr lang="en-US" altLang="ja-JP" sz="2400" dirty="0" smtClean="0"/>
            </a:br>
            <a:r>
              <a:rPr lang="en-US" altLang="ja-JP" sz="2400" dirty="0" smtClean="0"/>
              <a:t>Fusion Sequence</a:t>
            </a:r>
            <a:r>
              <a:rPr lang="ja-JP" altLang="en-US" sz="2400" dirty="0" smtClean="0"/>
              <a:t>というコンセプトにアダプトされたあらゆる型を、</a:t>
            </a:r>
            <a:r>
              <a:rPr lang="en-US" altLang="ja-JP" sz="2400" dirty="0" smtClean="0"/>
              <a:t>Fusion</a:t>
            </a:r>
            <a:r>
              <a:rPr lang="ja-JP" altLang="en-US" sz="2400" dirty="0" smtClean="0"/>
              <a:t>のタプルと見なして数々のアルゴリズムを適用することができる。</a:t>
            </a:r>
            <a:endParaRPr lang="en-US" altLang="ja-JP" sz="2400" dirty="0" smtClean="0"/>
          </a:p>
        </p:txBody>
      </p:sp>
    </p:spTree>
    <p:extLst>
      <p:ext uri="{BB962C8B-B14F-4D97-AF65-F5344CB8AC3E}">
        <p14:creationId xmlns:p14="http://schemas.microsoft.com/office/powerpoint/2010/main" val="36896861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400" dirty="0" err="1" smtClean="0"/>
              <a:t>Boost.Geometry</a:t>
            </a:r>
            <a:r>
              <a:rPr kumimoji="1" lang="ja-JP" altLang="en-US" sz="2400" dirty="0" smtClean="0"/>
              <a:t>は、有用なアルゴリズムを提供するだけではなく、既存の他のライブラリと組み合わせて使用することを想定して設計されて</a:t>
            </a:r>
            <a:r>
              <a:rPr kumimoji="1" lang="ja-JP" altLang="en-US" sz="2400" smtClean="0"/>
              <a:t>いる。</a:t>
            </a:r>
            <a:r>
              <a:rPr lang="en-US" altLang="ja-JP" sz="2400" dirty="0"/>
              <a:t/>
            </a:r>
            <a:br>
              <a:rPr lang="en-US" altLang="ja-JP" sz="2400" dirty="0"/>
            </a:br>
            <a:r>
              <a:rPr kumimoji="1" lang="ja-JP" altLang="en-US" sz="2400" smtClean="0"/>
              <a:t>そう</a:t>
            </a:r>
            <a:r>
              <a:rPr kumimoji="1" lang="ja-JP" altLang="en-US" sz="2400" dirty="0" smtClean="0"/>
              <a:t>いった設計には、</a:t>
            </a:r>
            <a:r>
              <a:rPr lang="ja-JP" altLang="en-US" sz="2400" dirty="0" smtClean="0"/>
              <a:t>コンセプトという考えを導入すると拡張性が高くなる。</a:t>
            </a:r>
            <a:endParaRPr lang="en-US" altLang="ja-JP" sz="2400" dirty="0" smtClean="0"/>
          </a:p>
          <a:p>
            <a:endParaRPr kumimoji="1" lang="en-US" altLang="ja-JP" sz="2400" dirty="0"/>
          </a:p>
          <a:p>
            <a:r>
              <a:rPr lang="ja-JP" altLang="en-US" sz="2400" smtClean="0"/>
              <a:t>データとアルゴリズムを分離したことで誰</a:t>
            </a:r>
            <a:r>
              <a:rPr lang="ja-JP" altLang="en-US" sz="2400" dirty="0" smtClean="0"/>
              <a:t>か一人がアルゴリズムを書けばいいなら、みんなで知恵を絞ることで、そのライブラリを使用している全てのソフトウェアが改善されることを期待できる。</a:t>
            </a:r>
            <a:endParaRPr lang="en-US" altLang="ja-JP" sz="2400" dirty="0" smtClean="0"/>
          </a:p>
          <a:p>
            <a:endParaRPr kumimoji="1" lang="en-US" altLang="ja-JP" sz="2400" dirty="0" smtClean="0"/>
          </a:p>
          <a:p>
            <a:r>
              <a:rPr lang="ja-JP" altLang="en-US" sz="2400"/>
              <a:t>今回</a:t>
            </a:r>
            <a:r>
              <a:rPr lang="ja-JP" altLang="en-US" sz="2400" smtClean="0"/>
              <a:t>の</a:t>
            </a:r>
            <a:r>
              <a:rPr lang="ja-JP" altLang="en-US" sz="2400"/>
              <a:t>話</a:t>
            </a:r>
            <a:r>
              <a:rPr lang="ja-JP" altLang="en-US" sz="2400" smtClean="0"/>
              <a:t>を</a:t>
            </a:r>
            <a:r>
              <a:rPr lang="ja-JP" altLang="en-US" sz="2400"/>
              <a:t>ふまえて</a:t>
            </a:r>
            <a:r>
              <a:rPr lang="ja-JP" altLang="en-US" sz="2400" smtClean="0"/>
              <a:t>、ぜひテンプレートライブラリを作ってみてください！</a:t>
            </a:r>
            <a:endParaRPr kumimoji="1" lang="en-US" altLang="ja-JP" sz="2400" dirty="0"/>
          </a:p>
        </p:txBody>
      </p:sp>
    </p:spTree>
    <p:extLst>
      <p:ext uri="{BB962C8B-B14F-4D97-AF65-F5344CB8AC3E}">
        <p14:creationId xmlns:p14="http://schemas.microsoft.com/office/powerpoint/2010/main" val="22567281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2852936"/>
            <a:ext cx="8229600" cy="936104"/>
          </a:xfrm>
        </p:spPr>
        <p:txBody>
          <a:bodyPr>
            <a:normAutofit/>
          </a:bodyPr>
          <a:lstStyle/>
          <a:p>
            <a:pPr marL="0" indent="0" algn="ctr">
              <a:buNone/>
            </a:pPr>
            <a:r>
              <a:rPr kumimoji="1" lang="ja-JP" altLang="en-US" sz="3600" dirty="0" smtClean="0">
                <a:solidFill>
                  <a:srgbClr val="C00000"/>
                </a:solidFill>
              </a:rPr>
              <a:t>アルゴリズムとモデル一覧</a:t>
            </a:r>
            <a:endParaRPr kumimoji="1" lang="ja-JP" altLang="en-US" sz="3600" dirty="0">
              <a:solidFill>
                <a:srgbClr val="C00000"/>
              </a:solidFill>
            </a:endParaRPr>
          </a:p>
        </p:txBody>
      </p:sp>
      <p:sp>
        <p:nvSpPr>
          <p:cNvPr id="4" name="コンテンツ プレースホルダー 2"/>
          <p:cNvSpPr txBox="1">
            <a:spLocks/>
          </p:cNvSpPr>
          <p:nvPr/>
        </p:nvSpPr>
        <p:spPr>
          <a:xfrm>
            <a:off x="3635896" y="2420888"/>
            <a:ext cx="1872208" cy="5040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Arial" pitchFamily="34" charset="0"/>
              <a:buNone/>
            </a:pPr>
            <a:r>
              <a:rPr lang="en-US" altLang="ja-JP" sz="2400" dirty="0" smtClean="0"/>
              <a:t>Appendix</a:t>
            </a:r>
            <a:endParaRPr lang="ja-JP" altLang="en-US" sz="2400" dirty="0"/>
          </a:p>
        </p:txBody>
      </p:sp>
      <p:sp>
        <p:nvSpPr>
          <p:cNvPr id="5" name="テキスト ボックス 4"/>
          <p:cNvSpPr txBox="1"/>
          <p:nvPr/>
        </p:nvSpPr>
        <p:spPr>
          <a:xfrm>
            <a:off x="4139952" y="3573016"/>
            <a:ext cx="3332707" cy="461665"/>
          </a:xfrm>
          <a:prstGeom prst="rect">
            <a:avLst/>
          </a:prstGeom>
          <a:noFill/>
        </p:spPr>
        <p:txBody>
          <a:bodyPr wrap="none" rtlCol="0">
            <a:spAutoFit/>
          </a:bodyPr>
          <a:lstStyle/>
          <a:p>
            <a:r>
              <a:rPr kumimoji="1" lang="en-US" altLang="ja-JP" sz="2400" i="1" dirty="0" smtClean="0">
                <a:solidFill>
                  <a:srgbClr val="C00000"/>
                </a:solidFill>
              </a:rPr>
              <a:t>Algorithm and Model List</a:t>
            </a:r>
            <a:endParaRPr kumimoji="1" lang="ja-JP" altLang="en-US" sz="2400" i="1" dirty="0">
              <a:solidFill>
                <a:srgbClr val="C00000"/>
              </a:solidFill>
            </a:endParaRPr>
          </a:p>
        </p:txBody>
      </p:sp>
    </p:spTree>
    <p:extLst>
      <p:ext uri="{BB962C8B-B14F-4D97-AF65-F5344CB8AC3E}">
        <p14:creationId xmlns:p14="http://schemas.microsoft.com/office/powerpoint/2010/main" val="41160205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アルゴリズム一覧 </a:t>
            </a:r>
            <a:r>
              <a:rPr kumimoji="1" lang="en-US" altLang="ja-JP" smtClean="0"/>
              <a:t>1/5</a:t>
            </a: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637208215"/>
              </p:ext>
            </p:extLst>
          </p:nvPr>
        </p:nvGraphicFramePr>
        <p:xfrm>
          <a:off x="467544" y="908720"/>
          <a:ext cx="8280921" cy="4472280"/>
        </p:xfrm>
        <a:graphic>
          <a:graphicData uri="http://schemas.openxmlformats.org/drawingml/2006/table">
            <a:tbl>
              <a:tblPr firstRow="1" bandRow="1">
                <a:tableStyleId>{0660B408-B3CF-4A94-85FC-2B1E0A45F4A2}</a:tableStyleId>
              </a:tblPr>
              <a:tblGrid>
                <a:gridCol w="1800200"/>
                <a:gridCol w="2808312"/>
                <a:gridCol w="3672409"/>
              </a:tblGrid>
              <a:tr h="370840">
                <a:tc>
                  <a:txBody>
                    <a:bodyPr/>
                    <a:lstStyle/>
                    <a:p>
                      <a:r>
                        <a:rPr kumimoji="1" lang="ja-JP" altLang="en-US" smtClean="0"/>
                        <a:t>関数</a:t>
                      </a:r>
                      <a:endParaRPr kumimoji="1" lang="ja-JP" altLang="en-US"/>
                    </a:p>
                  </a:txBody>
                  <a:tcPr/>
                </a:tc>
                <a:tc>
                  <a:txBody>
                    <a:bodyPr/>
                    <a:lstStyle/>
                    <a:p>
                      <a:r>
                        <a:rPr kumimoji="1" lang="ja-JP" altLang="en-US" smtClean="0"/>
                        <a:t>説明</a:t>
                      </a:r>
                      <a:endParaRPr kumimoji="1" lang="ja-JP" altLang="en-US"/>
                    </a:p>
                  </a:txBody>
                  <a:tcPr/>
                </a:tc>
                <a:tc>
                  <a:txBody>
                    <a:bodyPr/>
                    <a:lstStyle/>
                    <a:p>
                      <a:r>
                        <a:rPr kumimoji="1" lang="ja-JP" altLang="en-US" smtClean="0"/>
                        <a:t>図</a:t>
                      </a:r>
                      <a:endParaRPr kumimoji="1" lang="ja-JP" altLang="en-US"/>
                    </a:p>
                  </a:txBody>
                  <a:tcPr/>
                </a:tc>
              </a:tr>
              <a:tr h="370840">
                <a:tc>
                  <a:txBody>
                    <a:bodyPr/>
                    <a:lstStyle/>
                    <a:p>
                      <a:r>
                        <a:rPr kumimoji="1" lang="en-US" altLang="ja-JP" smtClean="0"/>
                        <a:t>area</a:t>
                      </a:r>
                      <a:endParaRPr kumimoji="1" lang="ja-JP" altLang="en-US"/>
                    </a:p>
                  </a:txBody>
                  <a:tcPr/>
                </a:tc>
                <a:tc>
                  <a:txBody>
                    <a:bodyPr/>
                    <a:lstStyle/>
                    <a:p>
                      <a:r>
                        <a:rPr kumimoji="1" lang="ja-JP" altLang="en-US" smtClean="0"/>
                        <a:t>面積を求める</a:t>
                      </a:r>
                      <a:endParaRPr kumimoji="1" lang="ja-JP" altLang="en-US"/>
                    </a:p>
                  </a:txBody>
                  <a:tcPr/>
                </a:tc>
                <a:tc>
                  <a:txBody>
                    <a:bodyPr/>
                    <a:lstStyle/>
                    <a:p>
                      <a:endParaRPr kumimoji="1" lang="ja-JP" altLang="en-US"/>
                    </a:p>
                  </a:txBody>
                  <a:tcPr/>
                </a:tc>
              </a:tr>
              <a:tr h="1578352">
                <a:tc>
                  <a:txBody>
                    <a:bodyPr/>
                    <a:lstStyle/>
                    <a:p>
                      <a:r>
                        <a:rPr kumimoji="1" lang="en-US" altLang="ja-JP" smtClean="0"/>
                        <a:t>centroid</a:t>
                      </a:r>
                      <a:endParaRPr kumimoji="1" lang="ja-JP" altLang="en-US"/>
                    </a:p>
                  </a:txBody>
                  <a:tcPr/>
                </a:tc>
                <a:tc>
                  <a:txBody>
                    <a:bodyPr/>
                    <a:lstStyle/>
                    <a:p>
                      <a:r>
                        <a:rPr kumimoji="1" lang="ja-JP" altLang="en-US" smtClean="0"/>
                        <a:t>図形の中心点を求める</a:t>
                      </a:r>
                      <a:endParaRPr kumimoji="1" lang="ja-JP" altLang="en-US"/>
                    </a:p>
                  </a:txBody>
                  <a:tcPr/>
                </a:tc>
                <a:tc>
                  <a:txBody>
                    <a:bodyPr/>
                    <a:lstStyle/>
                    <a:p>
                      <a:endParaRPr kumimoji="1" lang="ja-JP" altLang="en-US"/>
                    </a:p>
                  </a:txBody>
                  <a:tcPr/>
                </a:tc>
              </a:tr>
              <a:tr h="1512168">
                <a:tc>
                  <a:txBody>
                    <a:bodyPr/>
                    <a:lstStyle/>
                    <a:p>
                      <a:r>
                        <a:rPr kumimoji="1" lang="en-US" altLang="ja-JP" smtClean="0"/>
                        <a:t>convex_hull</a:t>
                      </a:r>
                      <a:endParaRPr kumimoji="1" lang="ja-JP" altLang="en-US"/>
                    </a:p>
                  </a:txBody>
                  <a:tcPr/>
                </a:tc>
                <a:tc>
                  <a:txBody>
                    <a:bodyPr/>
                    <a:lstStyle/>
                    <a:p>
                      <a:r>
                        <a:rPr kumimoji="1" lang="ja-JP" altLang="en-US" smtClean="0"/>
                        <a:t>凸包を求める</a:t>
                      </a:r>
                      <a:endParaRPr kumimoji="1" lang="ja-JP" altLang="en-US"/>
                    </a:p>
                  </a:txBody>
                  <a:tcPr/>
                </a:tc>
                <a:tc>
                  <a:txBody>
                    <a:bodyPr/>
                    <a:lstStyle/>
                    <a:p>
                      <a:endParaRPr kumimoji="1" lang="ja-JP" altLang="en-US"/>
                    </a:p>
                  </a:txBody>
                  <a:tcPr/>
                </a:tc>
              </a:tr>
              <a:tr h="370840">
                <a:tc>
                  <a:txBody>
                    <a:bodyPr/>
                    <a:lstStyle/>
                    <a:p>
                      <a:r>
                        <a:rPr kumimoji="1" lang="en-US" altLang="ja-JP" smtClean="0"/>
                        <a:t>correct</a:t>
                      </a:r>
                      <a:endParaRPr kumimoji="1" lang="ja-JP" altLang="en-US"/>
                    </a:p>
                  </a:txBody>
                  <a:tcPr/>
                </a:tc>
                <a:tc>
                  <a:txBody>
                    <a:bodyPr/>
                    <a:lstStyle/>
                    <a:p>
                      <a:r>
                        <a:rPr kumimoji="1" lang="ja-JP" altLang="en-US" smtClean="0"/>
                        <a:t>図形の向きを修正し、終了点を補完する</a:t>
                      </a:r>
                      <a:endParaRPr kumimoji="1" lang="ja-JP" altLang="en-US"/>
                    </a:p>
                  </a:txBody>
                  <a:tcPr/>
                </a:tc>
                <a:tc>
                  <a:txBody>
                    <a:bodyPr/>
                    <a:lstStyle/>
                    <a:p>
                      <a:endParaRPr kumimoji="1" lang="ja-JP" altLang="en-US"/>
                    </a:p>
                  </a:txBody>
                  <a:tcPr/>
                </a:tc>
              </a:tr>
            </a:tbl>
          </a:graphicData>
        </a:graphic>
      </p:graphicFrame>
      <p:pic>
        <p:nvPicPr>
          <p:cNvPr id="7" name="Picture 2" descr="C:\Language\cpp\centroi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0971" y="1716584"/>
            <a:ext cx="2116136" cy="144016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Language\cpp\convex_hu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728" y="3300142"/>
            <a:ext cx="2012576" cy="1368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0387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アルゴリズム一覧 </a:t>
            </a:r>
            <a:r>
              <a:rPr lang="en-US" altLang="ja-JP" smtClean="0"/>
              <a:t>2/5</a:t>
            </a: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2952463946"/>
              </p:ext>
            </p:extLst>
          </p:nvPr>
        </p:nvGraphicFramePr>
        <p:xfrm>
          <a:off x="467544" y="892944"/>
          <a:ext cx="8280921" cy="5768424"/>
        </p:xfrm>
        <a:graphic>
          <a:graphicData uri="http://schemas.openxmlformats.org/drawingml/2006/table">
            <a:tbl>
              <a:tblPr firstRow="1" bandRow="1">
                <a:tableStyleId>{0660B408-B3CF-4A94-85FC-2B1E0A45F4A2}</a:tableStyleId>
              </a:tblPr>
              <a:tblGrid>
                <a:gridCol w="1800200"/>
                <a:gridCol w="2808312"/>
                <a:gridCol w="3672409"/>
              </a:tblGrid>
              <a:tr h="529300">
                <a:tc>
                  <a:txBody>
                    <a:bodyPr/>
                    <a:lstStyle/>
                    <a:p>
                      <a:r>
                        <a:rPr kumimoji="1" lang="ja-JP" altLang="en-US" smtClean="0"/>
                        <a:t>関数</a:t>
                      </a:r>
                      <a:endParaRPr kumimoji="1" lang="ja-JP" altLang="en-US"/>
                    </a:p>
                  </a:txBody>
                  <a:tcPr/>
                </a:tc>
                <a:tc>
                  <a:txBody>
                    <a:bodyPr/>
                    <a:lstStyle/>
                    <a:p>
                      <a:r>
                        <a:rPr kumimoji="1" lang="ja-JP" altLang="en-US" smtClean="0"/>
                        <a:t>説明</a:t>
                      </a:r>
                      <a:endParaRPr kumimoji="1" lang="ja-JP" altLang="en-US"/>
                    </a:p>
                  </a:txBody>
                  <a:tcPr/>
                </a:tc>
                <a:tc>
                  <a:txBody>
                    <a:bodyPr/>
                    <a:lstStyle/>
                    <a:p>
                      <a:r>
                        <a:rPr kumimoji="1" lang="ja-JP" altLang="en-US" smtClean="0"/>
                        <a:t>図</a:t>
                      </a:r>
                      <a:endParaRPr kumimoji="1" lang="ja-JP" altLang="en-US"/>
                    </a:p>
                  </a:txBody>
                  <a:tcPr/>
                </a:tc>
              </a:tr>
              <a:tr h="1934748">
                <a:tc>
                  <a:txBody>
                    <a:bodyPr/>
                    <a:lstStyle/>
                    <a:p>
                      <a:r>
                        <a:rPr kumimoji="1" lang="en-US" altLang="ja-JP" smtClean="0"/>
                        <a:t>difference</a:t>
                      </a:r>
                      <a:endParaRPr kumimoji="1" lang="ja-JP" altLang="en-US"/>
                    </a:p>
                  </a:txBody>
                  <a:tcPr/>
                </a:tc>
                <a:tc>
                  <a:txBody>
                    <a:bodyPr/>
                    <a:lstStyle/>
                    <a:p>
                      <a:r>
                        <a:rPr kumimoji="1" lang="en-US" altLang="ja-JP" smtClean="0"/>
                        <a:t>2</a:t>
                      </a:r>
                      <a:r>
                        <a:rPr kumimoji="1" lang="ja-JP" altLang="en-US" smtClean="0"/>
                        <a:t>つの図形の差異を求める</a:t>
                      </a:r>
                      <a:endParaRPr kumimoji="1" lang="ja-JP" altLang="en-US"/>
                    </a:p>
                  </a:txBody>
                  <a:tcPr/>
                </a:tc>
                <a:tc>
                  <a:txBody>
                    <a:bodyPr/>
                    <a:lstStyle/>
                    <a:p>
                      <a:endParaRPr kumimoji="1" lang="ja-JP" altLang="en-US"/>
                    </a:p>
                  </a:txBody>
                  <a:tcPr/>
                </a:tc>
              </a:tr>
              <a:tr h="648072">
                <a:tc>
                  <a:txBody>
                    <a:bodyPr/>
                    <a:lstStyle/>
                    <a:p>
                      <a:r>
                        <a:rPr kumimoji="1" lang="en-US" altLang="ja-JP" smtClean="0"/>
                        <a:t>disjoint</a:t>
                      </a:r>
                      <a:endParaRPr kumimoji="1" lang="ja-JP" altLang="en-US"/>
                    </a:p>
                  </a:txBody>
                  <a:tcPr/>
                </a:tc>
                <a:tc>
                  <a:txBody>
                    <a:bodyPr/>
                    <a:lstStyle/>
                    <a:p>
                      <a:r>
                        <a:rPr kumimoji="1" lang="en-US" altLang="ja-JP" smtClean="0"/>
                        <a:t>2</a:t>
                      </a:r>
                      <a:r>
                        <a:rPr kumimoji="1" lang="ja-JP" altLang="en-US" smtClean="0"/>
                        <a:t>つの図形が互いに素か判定する</a:t>
                      </a:r>
                      <a:endParaRPr kumimoji="1" lang="ja-JP" altLang="en-US"/>
                    </a:p>
                  </a:txBody>
                  <a:tcPr/>
                </a:tc>
                <a:tc>
                  <a:txBody>
                    <a:bodyPr/>
                    <a:lstStyle/>
                    <a:p>
                      <a:endParaRPr kumimoji="1" lang="ja-JP" altLang="en-US"/>
                    </a:p>
                  </a:txBody>
                  <a:tcPr/>
                </a:tc>
              </a:tr>
              <a:tr h="432048">
                <a:tc>
                  <a:txBody>
                    <a:bodyPr/>
                    <a:lstStyle/>
                    <a:p>
                      <a:r>
                        <a:rPr kumimoji="1" lang="en-US" altLang="ja-JP" smtClean="0"/>
                        <a:t>distance</a:t>
                      </a:r>
                      <a:endParaRPr kumimoji="1" lang="ja-JP" altLang="en-US"/>
                    </a:p>
                  </a:txBody>
                  <a:tcPr/>
                </a:tc>
                <a:tc>
                  <a:txBody>
                    <a:bodyPr/>
                    <a:lstStyle/>
                    <a:p>
                      <a:r>
                        <a:rPr kumimoji="1" lang="en-US" altLang="ja-JP" smtClean="0"/>
                        <a:t>2</a:t>
                      </a:r>
                      <a:r>
                        <a:rPr kumimoji="1" lang="ja-JP" altLang="en-US" smtClean="0"/>
                        <a:t>つの図形の距離を求める</a:t>
                      </a:r>
                      <a:endParaRPr kumimoji="1" lang="ja-JP" altLang="en-US"/>
                    </a:p>
                  </a:txBody>
                  <a:tcPr/>
                </a:tc>
                <a:tc>
                  <a:txBody>
                    <a:bodyPr/>
                    <a:lstStyle/>
                    <a:p>
                      <a:endParaRPr kumimoji="1" lang="ja-JP" altLang="en-US"/>
                    </a:p>
                  </a:txBody>
                  <a:tcPr/>
                </a:tc>
              </a:tr>
              <a:tr h="1584176">
                <a:tc>
                  <a:txBody>
                    <a:bodyPr/>
                    <a:lstStyle/>
                    <a:p>
                      <a:r>
                        <a:rPr kumimoji="1" lang="en-US" altLang="ja-JP" smtClean="0"/>
                        <a:t>envelope</a:t>
                      </a:r>
                      <a:endParaRPr kumimoji="1" lang="ja-JP" altLang="en-US"/>
                    </a:p>
                  </a:txBody>
                  <a:tcPr/>
                </a:tc>
                <a:tc>
                  <a:txBody>
                    <a:bodyPr/>
                    <a:lstStyle/>
                    <a:p>
                      <a:r>
                        <a:rPr kumimoji="1" lang="ja-JP" altLang="en-US" smtClean="0"/>
                        <a:t>包絡線を求める</a:t>
                      </a:r>
                      <a:endParaRPr kumimoji="1" lang="ja-JP" altLang="en-US"/>
                    </a:p>
                  </a:txBody>
                  <a:tcPr/>
                </a:tc>
                <a:tc>
                  <a:txBody>
                    <a:bodyPr/>
                    <a:lstStyle/>
                    <a:p>
                      <a:endParaRPr kumimoji="1" lang="ja-JP" altLang="en-US"/>
                    </a:p>
                  </a:txBody>
                  <a:tcPr/>
                </a:tc>
              </a:tr>
              <a:tr h="504056">
                <a:tc>
                  <a:txBody>
                    <a:bodyPr/>
                    <a:lstStyle/>
                    <a:p>
                      <a:r>
                        <a:rPr kumimoji="1" lang="en-US" altLang="ja-JP" smtClean="0"/>
                        <a:t>equals</a:t>
                      </a:r>
                      <a:endParaRPr kumimoji="1" lang="ja-JP" altLang="en-US"/>
                    </a:p>
                  </a:txBody>
                  <a:tcPr/>
                </a:tc>
                <a:tc>
                  <a:txBody>
                    <a:bodyPr/>
                    <a:lstStyle/>
                    <a:p>
                      <a:r>
                        <a:rPr kumimoji="1" lang="en-US" altLang="ja-JP" smtClean="0"/>
                        <a:t>2</a:t>
                      </a:r>
                      <a:r>
                        <a:rPr kumimoji="1" lang="ja-JP" altLang="en-US" smtClean="0"/>
                        <a:t>つの図形が等しいか判定する</a:t>
                      </a:r>
                      <a:endParaRPr kumimoji="1" lang="ja-JP" altLang="en-US"/>
                    </a:p>
                  </a:txBody>
                  <a:tcPr/>
                </a:tc>
                <a:tc>
                  <a:txBody>
                    <a:bodyPr/>
                    <a:lstStyle/>
                    <a:p>
                      <a:endParaRPr kumimoji="1" lang="ja-JP" altLang="en-US"/>
                    </a:p>
                  </a:txBody>
                  <a:tcPr/>
                </a:tc>
              </a:tr>
            </a:tbl>
          </a:graphicData>
        </a:graphic>
      </p:graphicFrame>
      <p:pic>
        <p:nvPicPr>
          <p:cNvPr id="6146" name="Picture 2" descr="C:\Language\cpp\difference_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7192" y="1268760"/>
            <a:ext cx="2041152" cy="2041153"/>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Language\cpp\envelop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4509120"/>
            <a:ext cx="2088232" cy="1425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771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アルゴリズム一覧 </a:t>
            </a:r>
            <a:r>
              <a:rPr lang="en-US" altLang="ja-JP" smtClean="0"/>
              <a:t>3/5</a:t>
            </a: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1646478031"/>
              </p:ext>
            </p:extLst>
          </p:nvPr>
        </p:nvGraphicFramePr>
        <p:xfrm>
          <a:off x="323528" y="892944"/>
          <a:ext cx="8424937" cy="5616416"/>
        </p:xfrm>
        <a:graphic>
          <a:graphicData uri="http://schemas.openxmlformats.org/drawingml/2006/table">
            <a:tbl>
              <a:tblPr firstRow="1" bandRow="1">
                <a:tableStyleId>{0660B408-B3CF-4A94-85FC-2B1E0A45F4A2}</a:tableStyleId>
              </a:tblPr>
              <a:tblGrid>
                <a:gridCol w="1944216"/>
                <a:gridCol w="2744444"/>
                <a:gridCol w="3736277"/>
              </a:tblGrid>
              <a:tr h="529300">
                <a:tc>
                  <a:txBody>
                    <a:bodyPr/>
                    <a:lstStyle/>
                    <a:p>
                      <a:r>
                        <a:rPr kumimoji="1" lang="ja-JP" altLang="en-US" smtClean="0"/>
                        <a:t>関数</a:t>
                      </a:r>
                      <a:endParaRPr kumimoji="1" lang="ja-JP" altLang="en-US"/>
                    </a:p>
                  </a:txBody>
                  <a:tcPr/>
                </a:tc>
                <a:tc>
                  <a:txBody>
                    <a:bodyPr/>
                    <a:lstStyle/>
                    <a:p>
                      <a:r>
                        <a:rPr kumimoji="1" lang="ja-JP" altLang="en-US" smtClean="0"/>
                        <a:t>説明</a:t>
                      </a:r>
                      <a:endParaRPr kumimoji="1" lang="ja-JP" altLang="en-US"/>
                    </a:p>
                  </a:txBody>
                  <a:tcPr/>
                </a:tc>
                <a:tc>
                  <a:txBody>
                    <a:bodyPr/>
                    <a:lstStyle/>
                    <a:p>
                      <a:r>
                        <a:rPr kumimoji="1" lang="ja-JP" altLang="en-US" smtClean="0"/>
                        <a:t>図</a:t>
                      </a:r>
                      <a:endParaRPr kumimoji="1" lang="ja-JP" altLang="en-US"/>
                    </a:p>
                  </a:txBody>
                  <a:tcPr/>
                </a:tc>
              </a:tr>
              <a:tr h="422580">
                <a:tc>
                  <a:txBody>
                    <a:bodyPr/>
                    <a:lstStyle/>
                    <a:p>
                      <a:r>
                        <a:rPr kumimoji="1" lang="en-US" altLang="ja-JP" smtClean="0"/>
                        <a:t>expand</a:t>
                      </a:r>
                      <a:endParaRPr kumimoji="1" lang="ja-JP" altLang="en-US"/>
                    </a:p>
                  </a:txBody>
                  <a:tcPr/>
                </a:tc>
                <a:tc>
                  <a:txBody>
                    <a:bodyPr/>
                    <a:lstStyle/>
                    <a:p>
                      <a:r>
                        <a:rPr kumimoji="1" lang="ja-JP" altLang="en-US" smtClean="0"/>
                        <a:t>他の図形で</a:t>
                      </a:r>
                      <a:r>
                        <a:rPr kumimoji="1" lang="en-US" altLang="ja-JP" smtClean="0"/>
                        <a:t>box</a:t>
                      </a:r>
                      <a:r>
                        <a:rPr kumimoji="1" lang="ja-JP" altLang="en-US" smtClean="0"/>
                        <a:t>を拡張する</a:t>
                      </a:r>
                      <a:endParaRPr kumimoji="1" lang="ja-JP" altLang="en-US"/>
                    </a:p>
                  </a:txBody>
                  <a:tcPr/>
                </a:tc>
                <a:tc>
                  <a:txBody>
                    <a:bodyPr/>
                    <a:lstStyle/>
                    <a:p>
                      <a:endParaRPr kumimoji="1" lang="ja-JP" altLang="en-US"/>
                    </a:p>
                  </a:txBody>
                  <a:tcPr/>
                </a:tc>
              </a:tr>
              <a:tr h="648072">
                <a:tc>
                  <a:txBody>
                    <a:bodyPr/>
                    <a:lstStyle/>
                    <a:p>
                      <a:r>
                        <a:rPr kumimoji="1" lang="en-US" altLang="ja-JP" smtClean="0"/>
                        <a:t>for_each_point</a:t>
                      </a:r>
                    </a:p>
                    <a:p>
                      <a:r>
                        <a:rPr kumimoji="1" lang="en-US" altLang="ja-JP" smtClean="0"/>
                        <a:t>for_each_segment</a:t>
                      </a:r>
                      <a:endParaRPr kumimoji="1" lang="ja-JP" altLang="en-US"/>
                    </a:p>
                  </a:txBody>
                  <a:tcPr/>
                </a:tc>
                <a:tc>
                  <a:txBody>
                    <a:bodyPr/>
                    <a:lstStyle/>
                    <a:p>
                      <a:r>
                        <a:rPr kumimoji="1" lang="ja-JP" altLang="en-US" smtClean="0"/>
                        <a:t>図形を走査する</a:t>
                      </a:r>
                      <a:endParaRPr kumimoji="1" lang="ja-JP" altLang="en-US"/>
                    </a:p>
                  </a:txBody>
                  <a:tcPr/>
                </a:tc>
                <a:tc>
                  <a:txBody>
                    <a:bodyPr/>
                    <a:lstStyle/>
                    <a:p>
                      <a:endParaRPr kumimoji="1" lang="ja-JP" altLang="en-US"/>
                    </a:p>
                  </a:txBody>
                  <a:tcPr/>
                </a:tc>
              </a:tr>
              <a:tr h="2088232">
                <a:tc>
                  <a:txBody>
                    <a:bodyPr/>
                    <a:lstStyle/>
                    <a:p>
                      <a:r>
                        <a:rPr kumimoji="1" lang="en-US" altLang="ja-JP" smtClean="0"/>
                        <a:t>intersection</a:t>
                      </a:r>
                      <a:endParaRPr kumimoji="1" lang="ja-JP" altLang="en-US"/>
                    </a:p>
                  </a:txBody>
                  <a:tcPr/>
                </a:tc>
                <a:tc>
                  <a:txBody>
                    <a:bodyPr/>
                    <a:lstStyle/>
                    <a:p>
                      <a:r>
                        <a:rPr kumimoji="1" lang="en-US" altLang="ja-JP" smtClean="0"/>
                        <a:t>2</a:t>
                      </a:r>
                      <a:r>
                        <a:rPr kumimoji="1" lang="ja-JP" altLang="en-US" smtClean="0"/>
                        <a:t>つの図形の共通部分を求める</a:t>
                      </a:r>
                      <a:endParaRPr kumimoji="1" lang="ja-JP" altLang="en-US"/>
                    </a:p>
                  </a:txBody>
                  <a:tcPr/>
                </a:tc>
                <a:tc>
                  <a:txBody>
                    <a:bodyPr/>
                    <a:lstStyle/>
                    <a:p>
                      <a:endParaRPr kumimoji="1" lang="ja-JP" altLang="en-US"/>
                    </a:p>
                  </a:txBody>
                  <a:tcPr/>
                </a:tc>
              </a:tr>
              <a:tr h="648072">
                <a:tc>
                  <a:txBody>
                    <a:bodyPr/>
                    <a:lstStyle/>
                    <a:p>
                      <a:r>
                        <a:rPr kumimoji="1" lang="en-US" altLang="ja-JP" smtClean="0"/>
                        <a:t>intersects</a:t>
                      </a:r>
                      <a:endParaRPr kumimoji="1" lang="ja-JP" altLang="en-US"/>
                    </a:p>
                  </a:txBody>
                  <a:tcPr/>
                </a:tc>
                <a:tc>
                  <a:txBody>
                    <a:bodyPr/>
                    <a:lstStyle/>
                    <a:p>
                      <a:r>
                        <a:rPr kumimoji="1" lang="en-US" altLang="ja-JP" smtClean="0"/>
                        <a:t>2</a:t>
                      </a:r>
                      <a:r>
                        <a:rPr kumimoji="1" lang="ja-JP" altLang="en-US" smtClean="0"/>
                        <a:t>つの図形が交わっているか判定する</a:t>
                      </a:r>
                      <a:endParaRPr kumimoji="1" lang="ja-JP" altLang="en-US"/>
                    </a:p>
                  </a:txBody>
                  <a:tcPr/>
                </a:tc>
                <a:tc>
                  <a:txBody>
                    <a:bodyPr/>
                    <a:lstStyle/>
                    <a:p>
                      <a:endParaRPr kumimoji="1" lang="ja-JP" altLang="en-US"/>
                    </a:p>
                  </a:txBody>
                  <a:tcPr/>
                </a:tc>
              </a:tr>
              <a:tr h="504056">
                <a:tc>
                  <a:txBody>
                    <a:bodyPr/>
                    <a:lstStyle/>
                    <a:p>
                      <a:r>
                        <a:rPr kumimoji="1" lang="en-US" altLang="ja-JP" smtClean="0"/>
                        <a:t>length</a:t>
                      </a:r>
                    </a:p>
                    <a:p>
                      <a:r>
                        <a:rPr kumimoji="1" lang="en-US" altLang="ja-JP" smtClean="0"/>
                        <a:t>perimeter</a:t>
                      </a:r>
                      <a:endParaRPr kumimoji="1" lang="ja-JP" altLang="en-US"/>
                    </a:p>
                  </a:txBody>
                  <a:tcPr/>
                </a:tc>
                <a:tc>
                  <a:txBody>
                    <a:bodyPr/>
                    <a:lstStyle/>
                    <a:p>
                      <a:r>
                        <a:rPr kumimoji="1" lang="ja-JP" altLang="en-US" smtClean="0"/>
                        <a:t>図形の長さを求める</a:t>
                      </a:r>
                      <a:endParaRPr kumimoji="1" lang="ja-JP" altLang="en-US"/>
                    </a:p>
                  </a:txBody>
                  <a:tcPr/>
                </a:tc>
                <a:tc>
                  <a:txBody>
                    <a:bodyPr/>
                    <a:lstStyle/>
                    <a:p>
                      <a:endParaRPr kumimoji="1" lang="ja-JP" altLang="en-US"/>
                    </a:p>
                  </a:txBody>
                  <a:tcPr/>
                </a:tc>
              </a:tr>
              <a:tr h="504056">
                <a:tc>
                  <a:txBody>
                    <a:bodyPr/>
                    <a:lstStyle/>
                    <a:p>
                      <a:r>
                        <a:rPr kumimoji="1" lang="en-US" altLang="ja-JP" smtClean="0"/>
                        <a:t>overlaps</a:t>
                      </a:r>
                      <a:endParaRPr kumimoji="1" lang="ja-JP" altLang="en-US"/>
                    </a:p>
                  </a:txBody>
                  <a:tcPr/>
                </a:tc>
                <a:tc>
                  <a:txBody>
                    <a:bodyPr/>
                    <a:lstStyle/>
                    <a:p>
                      <a:r>
                        <a:rPr kumimoji="1" lang="en-US" altLang="ja-JP" smtClean="0"/>
                        <a:t>2</a:t>
                      </a:r>
                      <a:r>
                        <a:rPr kumimoji="1" lang="ja-JP" altLang="en-US" smtClean="0"/>
                        <a:t>つの図形が重なっているかを判定する</a:t>
                      </a:r>
                      <a:endParaRPr kumimoji="1" lang="ja-JP" altLang="en-US"/>
                    </a:p>
                  </a:txBody>
                  <a:tcPr/>
                </a:tc>
                <a:tc>
                  <a:txBody>
                    <a:bodyPr/>
                    <a:lstStyle/>
                    <a:p>
                      <a:endParaRPr kumimoji="1" lang="ja-JP" altLang="en-US"/>
                    </a:p>
                  </a:txBody>
                  <a:tcPr/>
                </a:tc>
              </a:tr>
            </a:tbl>
          </a:graphicData>
        </a:graphic>
      </p:graphicFrame>
      <p:pic>
        <p:nvPicPr>
          <p:cNvPr id="7170" name="Picture 2" descr="C:\Language\cpp\interse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2590180"/>
            <a:ext cx="1944216"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3800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アルゴリズム一覧 </a:t>
            </a:r>
            <a:r>
              <a:rPr lang="en-US" altLang="ja-JP" smtClean="0"/>
              <a:t>4/5</a:t>
            </a: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3906770937"/>
              </p:ext>
            </p:extLst>
          </p:nvPr>
        </p:nvGraphicFramePr>
        <p:xfrm>
          <a:off x="323528" y="892944"/>
          <a:ext cx="8424937" cy="5416376"/>
        </p:xfrm>
        <a:graphic>
          <a:graphicData uri="http://schemas.openxmlformats.org/drawingml/2006/table">
            <a:tbl>
              <a:tblPr firstRow="1" bandRow="1">
                <a:tableStyleId>{0660B408-B3CF-4A94-85FC-2B1E0A45F4A2}</a:tableStyleId>
              </a:tblPr>
              <a:tblGrid>
                <a:gridCol w="1944216"/>
                <a:gridCol w="2744444"/>
                <a:gridCol w="3736277"/>
              </a:tblGrid>
              <a:tr h="529300">
                <a:tc>
                  <a:txBody>
                    <a:bodyPr/>
                    <a:lstStyle/>
                    <a:p>
                      <a:r>
                        <a:rPr kumimoji="1" lang="ja-JP" altLang="en-US" smtClean="0"/>
                        <a:t>関数</a:t>
                      </a:r>
                      <a:endParaRPr kumimoji="1" lang="ja-JP" altLang="en-US"/>
                    </a:p>
                  </a:txBody>
                  <a:tcPr/>
                </a:tc>
                <a:tc>
                  <a:txBody>
                    <a:bodyPr/>
                    <a:lstStyle/>
                    <a:p>
                      <a:r>
                        <a:rPr kumimoji="1" lang="ja-JP" altLang="en-US" smtClean="0"/>
                        <a:t>説明</a:t>
                      </a:r>
                      <a:endParaRPr kumimoji="1" lang="ja-JP" altLang="en-US"/>
                    </a:p>
                  </a:txBody>
                  <a:tcPr/>
                </a:tc>
                <a:tc>
                  <a:txBody>
                    <a:bodyPr/>
                    <a:lstStyle/>
                    <a:p>
                      <a:r>
                        <a:rPr kumimoji="1" lang="ja-JP" altLang="en-US" smtClean="0"/>
                        <a:t>図</a:t>
                      </a:r>
                      <a:endParaRPr kumimoji="1" lang="ja-JP" altLang="en-US"/>
                    </a:p>
                  </a:txBody>
                  <a:tcPr/>
                </a:tc>
              </a:tr>
              <a:tr h="422580">
                <a:tc>
                  <a:txBody>
                    <a:bodyPr/>
                    <a:lstStyle/>
                    <a:p>
                      <a:r>
                        <a:rPr kumimoji="1" lang="en-US" altLang="ja-JP" smtClean="0"/>
                        <a:t>reverse</a:t>
                      </a:r>
                      <a:endParaRPr kumimoji="1" lang="ja-JP" altLang="en-US"/>
                    </a:p>
                  </a:txBody>
                  <a:tcPr/>
                </a:tc>
                <a:tc>
                  <a:txBody>
                    <a:bodyPr/>
                    <a:lstStyle/>
                    <a:p>
                      <a:r>
                        <a:rPr kumimoji="1" lang="ja-JP" altLang="en-US" smtClean="0"/>
                        <a:t>図形を逆向きにする</a:t>
                      </a:r>
                      <a:endParaRPr kumimoji="1" lang="ja-JP" altLang="en-US"/>
                    </a:p>
                  </a:txBody>
                  <a:tcPr/>
                </a:tc>
                <a:tc>
                  <a:txBody>
                    <a:bodyPr/>
                    <a:lstStyle/>
                    <a:p>
                      <a:endParaRPr kumimoji="1" lang="ja-JP" altLang="en-US"/>
                    </a:p>
                  </a:txBody>
                  <a:tcPr/>
                </a:tc>
              </a:tr>
              <a:tr h="1800200">
                <a:tc>
                  <a:txBody>
                    <a:bodyPr/>
                    <a:lstStyle/>
                    <a:p>
                      <a:r>
                        <a:rPr kumimoji="1" lang="en-US" altLang="ja-JP" smtClean="0"/>
                        <a:t>simplify</a:t>
                      </a:r>
                      <a:endParaRPr kumimoji="1" lang="ja-JP" altLang="en-US"/>
                    </a:p>
                  </a:txBody>
                  <a:tcPr/>
                </a:tc>
                <a:tc>
                  <a:txBody>
                    <a:bodyPr/>
                    <a:lstStyle/>
                    <a:p>
                      <a:r>
                        <a:rPr kumimoji="1" lang="ja-JP" altLang="en-US" smtClean="0"/>
                        <a:t>図形を簡略化する</a:t>
                      </a:r>
                      <a:endParaRPr kumimoji="1" lang="ja-JP" altLang="en-US"/>
                    </a:p>
                  </a:txBody>
                  <a:tcPr/>
                </a:tc>
                <a:tc>
                  <a:txBody>
                    <a:bodyPr/>
                    <a:lstStyle/>
                    <a:p>
                      <a:endParaRPr kumimoji="1" lang="ja-JP" altLang="en-US"/>
                    </a:p>
                  </a:txBody>
                  <a:tcPr/>
                </a:tc>
              </a:tr>
              <a:tr h="720080">
                <a:tc>
                  <a:txBody>
                    <a:bodyPr/>
                    <a:lstStyle/>
                    <a:p>
                      <a:r>
                        <a:rPr kumimoji="1" lang="en-US" altLang="ja-JP" smtClean="0"/>
                        <a:t>transform</a:t>
                      </a:r>
                      <a:endParaRPr kumimoji="1" lang="ja-JP" altLang="en-US"/>
                    </a:p>
                  </a:txBody>
                  <a:tcPr/>
                </a:tc>
                <a:tc>
                  <a:txBody>
                    <a:bodyPr/>
                    <a:lstStyle/>
                    <a:p>
                      <a:r>
                        <a:rPr kumimoji="1" lang="ja-JP" altLang="en-US" smtClean="0"/>
                        <a:t>図形の単位変換などを行う</a:t>
                      </a:r>
                      <a:endParaRPr kumimoji="1" lang="ja-JP" altLang="en-US"/>
                    </a:p>
                  </a:txBody>
                  <a:tcPr/>
                </a:tc>
                <a:tc>
                  <a:txBody>
                    <a:bodyPr/>
                    <a:lstStyle/>
                    <a:p>
                      <a:endParaRPr kumimoji="1" lang="ja-JP" altLang="en-US"/>
                    </a:p>
                  </a:txBody>
                  <a:tcPr/>
                </a:tc>
              </a:tr>
              <a:tr h="1944216">
                <a:tc>
                  <a:txBody>
                    <a:bodyPr/>
                    <a:lstStyle/>
                    <a:p>
                      <a:r>
                        <a:rPr kumimoji="1" lang="en-US" altLang="ja-JP" smtClean="0"/>
                        <a:t>union_</a:t>
                      </a:r>
                      <a:endParaRPr kumimoji="1" lang="ja-JP" altLang="en-US"/>
                    </a:p>
                  </a:txBody>
                  <a:tcPr/>
                </a:tc>
                <a:tc>
                  <a:txBody>
                    <a:bodyPr/>
                    <a:lstStyle/>
                    <a:p>
                      <a:r>
                        <a:rPr kumimoji="1" lang="en-US" altLang="ja-JP" smtClean="0"/>
                        <a:t>2</a:t>
                      </a:r>
                      <a:r>
                        <a:rPr kumimoji="1" lang="ja-JP" altLang="en-US" smtClean="0"/>
                        <a:t>つの図形の和を求める</a:t>
                      </a:r>
                      <a:endParaRPr kumimoji="1" lang="ja-JP" altLang="en-US"/>
                    </a:p>
                  </a:txBody>
                  <a:tcPr/>
                </a:tc>
                <a:tc>
                  <a:txBody>
                    <a:bodyPr/>
                    <a:lstStyle/>
                    <a:p>
                      <a:endParaRPr kumimoji="1" lang="ja-JP" altLang="en-US"/>
                    </a:p>
                  </a:txBody>
                  <a:tcPr/>
                </a:tc>
              </a:tr>
            </a:tbl>
          </a:graphicData>
        </a:graphic>
      </p:graphicFrame>
      <p:pic>
        <p:nvPicPr>
          <p:cNvPr id="8194" name="Picture 2" descr="C:\Language\cpp\svg_simplify_count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1882325"/>
            <a:ext cx="3067050" cy="1685925"/>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Language\cpp\un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4437112"/>
            <a:ext cx="1787135" cy="18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098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この発表について</a:t>
            </a:r>
            <a:endParaRPr kumimoji="1" lang="ja-JP" altLang="en-US" dirty="0"/>
          </a:p>
        </p:txBody>
      </p:sp>
      <p:sp>
        <p:nvSpPr>
          <p:cNvPr id="3" name="コンテンツ プレースホルダー 2"/>
          <p:cNvSpPr>
            <a:spLocks noGrp="1"/>
          </p:cNvSpPr>
          <p:nvPr>
            <p:ph idx="1"/>
          </p:nvPr>
        </p:nvSpPr>
        <p:spPr>
          <a:xfrm>
            <a:off x="457200" y="908720"/>
            <a:ext cx="8435280" cy="5217443"/>
          </a:xfrm>
        </p:spPr>
        <p:txBody>
          <a:bodyPr>
            <a:normAutofit/>
          </a:bodyPr>
          <a:lstStyle/>
          <a:p>
            <a:r>
              <a:rPr kumimoji="1" lang="ja-JP" altLang="en-US" sz="2400" dirty="0" smtClean="0"/>
              <a:t>今回の発表では、</a:t>
            </a:r>
            <a:endParaRPr kumimoji="1" lang="en-US" altLang="ja-JP" sz="2400" dirty="0" smtClean="0"/>
          </a:p>
          <a:p>
            <a:pPr lvl="1"/>
            <a:r>
              <a:rPr kumimoji="1" lang="en-US" altLang="ja-JP" sz="2000" dirty="0" err="1" smtClean="0"/>
              <a:t>Boost.Geometr</a:t>
            </a:r>
            <a:r>
              <a:rPr lang="en-US" altLang="ja-JP" sz="2000" dirty="0" err="1" smtClean="0"/>
              <a:t>y</a:t>
            </a:r>
            <a:r>
              <a:rPr lang="ja-JP" altLang="en-US" sz="2000" dirty="0" smtClean="0"/>
              <a:t>がどのような使い方ができ、</a:t>
            </a:r>
            <a:endParaRPr lang="en-US" altLang="ja-JP" sz="2000" dirty="0" smtClean="0"/>
          </a:p>
          <a:p>
            <a:pPr lvl="1"/>
            <a:r>
              <a:rPr lang="ja-JP" altLang="en-US" sz="2000" dirty="0" smtClean="0"/>
              <a:t>どのような設計になっているのかを知り、</a:t>
            </a:r>
            <a:endParaRPr lang="en-US" altLang="ja-JP" sz="2000" dirty="0" smtClean="0"/>
          </a:p>
          <a:p>
            <a:pPr lvl="1"/>
            <a:r>
              <a:rPr lang="ja-JP" altLang="en-US" sz="2000" dirty="0" smtClean="0"/>
              <a:t>こういったライブラリをどうすれば作れるのか</a:t>
            </a:r>
            <a:endParaRPr lang="en-US" altLang="ja-JP" sz="2000" dirty="0" smtClean="0"/>
          </a:p>
          <a:p>
            <a:pPr marL="0" indent="0">
              <a:buNone/>
            </a:pPr>
            <a:r>
              <a:rPr kumimoji="1" lang="ja-JP" altLang="en-US" sz="2400" dirty="0" smtClean="0"/>
              <a:t>    を見ていきます</a:t>
            </a:r>
            <a:r>
              <a:rPr kumimoji="1" lang="ja-JP" altLang="en-US" sz="2400" dirty="0"/>
              <a:t>。</a:t>
            </a:r>
          </a:p>
        </p:txBody>
      </p:sp>
    </p:spTree>
    <p:extLst>
      <p:ext uri="{BB962C8B-B14F-4D97-AF65-F5344CB8AC3E}">
        <p14:creationId xmlns:p14="http://schemas.microsoft.com/office/powerpoint/2010/main" val="181133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アルゴリズム一覧 </a:t>
            </a:r>
            <a:r>
              <a:rPr lang="en-US" altLang="ja-JP" smtClean="0"/>
              <a:t>5/5</a:t>
            </a: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305463663"/>
              </p:ext>
            </p:extLst>
          </p:nvPr>
        </p:nvGraphicFramePr>
        <p:xfrm>
          <a:off x="323528" y="892944"/>
          <a:ext cx="8424937" cy="2752080"/>
        </p:xfrm>
        <a:graphic>
          <a:graphicData uri="http://schemas.openxmlformats.org/drawingml/2006/table">
            <a:tbl>
              <a:tblPr firstRow="1" bandRow="1">
                <a:tableStyleId>{0660B408-B3CF-4A94-85FC-2B1E0A45F4A2}</a:tableStyleId>
              </a:tblPr>
              <a:tblGrid>
                <a:gridCol w="1944216"/>
                <a:gridCol w="2744444"/>
                <a:gridCol w="3736277"/>
              </a:tblGrid>
              <a:tr h="529300">
                <a:tc>
                  <a:txBody>
                    <a:bodyPr/>
                    <a:lstStyle/>
                    <a:p>
                      <a:r>
                        <a:rPr kumimoji="1" lang="ja-JP" altLang="en-US" smtClean="0"/>
                        <a:t>関数</a:t>
                      </a:r>
                      <a:endParaRPr kumimoji="1" lang="ja-JP" altLang="en-US"/>
                    </a:p>
                  </a:txBody>
                  <a:tcPr/>
                </a:tc>
                <a:tc>
                  <a:txBody>
                    <a:bodyPr/>
                    <a:lstStyle/>
                    <a:p>
                      <a:r>
                        <a:rPr kumimoji="1" lang="ja-JP" altLang="en-US" smtClean="0"/>
                        <a:t>説明</a:t>
                      </a:r>
                      <a:endParaRPr kumimoji="1" lang="ja-JP" altLang="en-US"/>
                    </a:p>
                  </a:txBody>
                  <a:tcPr/>
                </a:tc>
                <a:tc>
                  <a:txBody>
                    <a:bodyPr/>
                    <a:lstStyle/>
                    <a:p>
                      <a:r>
                        <a:rPr kumimoji="1" lang="ja-JP" altLang="en-US" smtClean="0"/>
                        <a:t>図</a:t>
                      </a:r>
                      <a:endParaRPr kumimoji="1" lang="ja-JP" altLang="en-US"/>
                    </a:p>
                  </a:txBody>
                  <a:tcPr/>
                </a:tc>
              </a:tr>
              <a:tr h="422580">
                <a:tc>
                  <a:txBody>
                    <a:bodyPr/>
                    <a:lstStyle/>
                    <a:p>
                      <a:r>
                        <a:rPr kumimoji="1" lang="en-US" altLang="ja-JP" smtClean="0"/>
                        <a:t>unique</a:t>
                      </a:r>
                      <a:endParaRPr kumimoji="1" lang="ja-JP" altLang="en-US"/>
                    </a:p>
                  </a:txBody>
                  <a:tcPr/>
                </a:tc>
                <a:tc>
                  <a:txBody>
                    <a:bodyPr/>
                    <a:lstStyle/>
                    <a:p>
                      <a:r>
                        <a:rPr kumimoji="1" lang="ja-JP" altLang="en-US" smtClean="0"/>
                        <a:t>図形内の重複を削除する</a:t>
                      </a:r>
                      <a:endParaRPr kumimoji="1" lang="ja-JP" altLang="en-US"/>
                    </a:p>
                  </a:txBody>
                  <a:tcPr/>
                </a:tc>
                <a:tc>
                  <a:txBody>
                    <a:bodyPr/>
                    <a:lstStyle/>
                    <a:p>
                      <a:endParaRPr kumimoji="1" lang="ja-JP" altLang="en-US"/>
                    </a:p>
                  </a:txBody>
                  <a:tcPr/>
                </a:tc>
              </a:tr>
              <a:tr h="1800200">
                <a:tc>
                  <a:txBody>
                    <a:bodyPr/>
                    <a:lstStyle/>
                    <a:p>
                      <a:r>
                        <a:rPr kumimoji="1" lang="en-US" altLang="ja-JP" smtClean="0"/>
                        <a:t>within</a:t>
                      </a:r>
                      <a:endParaRPr kumimoji="1" lang="ja-JP" altLang="en-US"/>
                    </a:p>
                  </a:txBody>
                  <a:tcPr/>
                </a:tc>
                <a:tc>
                  <a:txBody>
                    <a:bodyPr/>
                    <a:lstStyle/>
                    <a:p>
                      <a:r>
                        <a:rPr kumimoji="1" lang="ja-JP" altLang="en-US" smtClean="0"/>
                        <a:t>図形がもう一方の図形の内側にあるか判定する</a:t>
                      </a:r>
                      <a:endParaRPr kumimoji="1" lang="ja-JP" altLang="en-US"/>
                    </a:p>
                  </a:txBody>
                  <a:tcPr/>
                </a:tc>
                <a:tc>
                  <a:txBody>
                    <a:bodyPr/>
                    <a:lstStyle/>
                    <a:p>
                      <a:endParaRPr kumimoji="1" lang="ja-JP" altLang="en-US"/>
                    </a:p>
                  </a:txBody>
                  <a:tcPr/>
                </a:tc>
              </a:tr>
            </a:tbl>
          </a:graphicData>
        </a:graphic>
      </p:graphicFrame>
      <p:pic>
        <p:nvPicPr>
          <p:cNvPr id="9218" name="Picture 2" descr="C:\Language\cpp\with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1931005"/>
            <a:ext cx="2412731" cy="1642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776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モデル一覧</a:t>
            </a: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59420571"/>
              </p:ext>
            </p:extLst>
          </p:nvPr>
        </p:nvGraphicFramePr>
        <p:xfrm>
          <a:off x="1043608" y="1628800"/>
          <a:ext cx="7056784" cy="3877960"/>
        </p:xfrm>
        <a:graphic>
          <a:graphicData uri="http://schemas.openxmlformats.org/drawingml/2006/table">
            <a:tbl>
              <a:tblPr firstRow="1" bandRow="1">
                <a:tableStyleId>{0660B408-B3CF-4A94-85FC-2B1E0A45F4A2}</a:tableStyleId>
              </a:tblPr>
              <a:tblGrid>
                <a:gridCol w="2926190"/>
                <a:gridCol w="4130594"/>
              </a:tblGrid>
              <a:tr h="529300">
                <a:tc>
                  <a:txBody>
                    <a:bodyPr/>
                    <a:lstStyle/>
                    <a:p>
                      <a:r>
                        <a:rPr kumimoji="1" lang="ja-JP" altLang="en-US" smtClean="0"/>
                        <a:t>モデル</a:t>
                      </a:r>
                      <a:endParaRPr kumimoji="1" lang="ja-JP" altLang="en-US"/>
                    </a:p>
                  </a:txBody>
                  <a:tcPr/>
                </a:tc>
                <a:tc>
                  <a:txBody>
                    <a:bodyPr/>
                    <a:lstStyle/>
                    <a:p>
                      <a:r>
                        <a:rPr kumimoji="1" lang="ja-JP" altLang="en-US" smtClean="0"/>
                        <a:t>説明</a:t>
                      </a:r>
                      <a:endParaRPr kumimoji="1" lang="ja-JP" altLang="en-US"/>
                    </a:p>
                  </a:txBody>
                  <a:tcPr/>
                </a:tc>
              </a:tr>
              <a:tr h="422580">
                <a:tc>
                  <a:txBody>
                    <a:bodyPr/>
                    <a:lstStyle/>
                    <a:p>
                      <a:r>
                        <a:rPr kumimoji="1" lang="en-US" altLang="ja-JP" smtClean="0"/>
                        <a:t>Point</a:t>
                      </a:r>
                      <a:endParaRPr kumimoji="1" lang="ja-JP" altLang="en-US"/>
                    </a:p>
                  </a:txBody>
                  <a:tcPr/>
                </a:tc>
                <a:tc>
                  <a:txBody>
                    <a:bodyPr/>
                    <a:lstStyle/>
                    <a:p>
                      <a:r>
                        <a:rPr kumimoji="1" lang="en-US" altLang="ja-JP" smtClean="0"/>
                        <a:t>N</a:t>
                      </a:r>
                      <a:r>
                        <a:rPr kumimoji="1" lang="ja-JP" altLang="en-US" smtClean="0"/>
                        <a:t>次元の点</a:t>
                      </a:r>
                      <a:endParaRPr kumimoji="1" lang="ja-JP" altLang="en-US"/>
                    </a:p>
                  </a:txBody>
                  <a:tcPr/>
                </a:tc>
              </a:tr>
              <a:tr h="360040">
                <a:tc>
                  <a:txBody>
                    <a:bodyPr/>
                    <a:lstStyle/>
                    <a:p>
                      <a:r>
                        <a:rPr kumimoji="1" lang="en-US" altLang="ja-JP" smtClean="0"/>
                        <a:t>LineString</a:t>
                      </a:r>
                      <a:endParaRPr kumimoji="1" lang="ja-JP" altLang="en-US"/>
                    </a:p>
                  </a:txBody>
                  <a:tcPr/>
                </a:tc>
                <a:tc>
                  <a:txBody>
                    <a:bodyPr/>
                    <a:lstStyle/>
                    <a:p>
                      <a:r>
                        <a:rPr kumimoji="1" lang="ja-JP" altLang="en-US" smtClean="0"/>
                        <a:t>線</a:t>
                      </a:r>
                      <a:endParaRPr kumimoji="1" lang="ja-JP" altLang="en-US"/>
                    </a:p>
                  </a:txBody>
                  <a:tcPr/>
                </a:tc>
              </a:tr>
              <a:tr h="360040">
                <a:tc>
                  <a:txBody>
                    <a:bodyPr/>
                    <a:lstStyle/>
                    <a:p>
                      <a:r>
                        <a:rPr kumimoji="1" lang="en-US" altLang="ja-JP" smtClean="0"/>
                        <a:t>Polygon</a:t>
                      </a:r>
                      <a:endParaRPr kumimoji="1" lang="ja-JP" altLang="en-US"/>
                    </a:p>
                  </a:txBody>
                  <a:tcPr/>
                </a:tc>
                <a:tc>
                  <a:txBody>
                    <a:bodyPr/>
                    <a:lstStyle/>
                    <a:p>
                      <a:r>
                        <a:rPr kumimoji="1" lang="ja-JP" altLang="en-US" smtClean="0"/>
                        <a:t>三角形</a:t>
                      </a:r>
                      <a:endParaRPr kumimoji="1" lang="ja-JP" altLang="en-US"/>
                    </a:p>
                  </a:txBody>
                  <a:tcPr/>
                </a:tc>
              </a:tr>
              <a:tr h="360040">
                <a:tc>
                  <a:txBody>
                    <a:bodyPr/>
                    <a:lstStyle/>
                    <a:p>
                      <a:r>
                        <a:rPr kumimoji="1" lang="en-US" altLang="ja-JP" smtClean="0"/>
                        <a:t>Box</a:t>
                      </a:r>
                      <a:endParaRPr kumimoji="1" lang="ja-JP" altLang="en-US"/>
                    </a:p>
                  </a:txBody>
                  <a:tcPr/>
                </a:tc>
                <a:tc>
                  <a:txBody>
                    <a:bodyPr/>
                    <a:lstStyle/>
                    <a:p>
                      <a:r>
                        <a:rPr kumimoji="1" lang="ja-JP" altLang="en-US" smtClean="0"/>
                        <a:t>四角形</a:t>
                      </a:r>
                      <a:endParaRPr kumimoji="1" lang="ja-JP" altLang="en-US"/>
                    </a:p>
                  </a:txBody>
                  <a:tcPr/>
                </a:tc>
              </a:tr>
              <a:tr h="360040">
                <a:tc>
                  <a:txBody>
                    <a:bodyPr/>
                    <a:lstStyle/>
                    <a:p>
                      <a:r>
                        <a:rPr kumimoji="1" lang="en-US" altLang="ja-JP" smtClean="0"/>
                        <a:t>Ring</a:t>
                      </a:r>
                      <a:endParaRPr kumimoji="1" lang="ja-JP" altLang="en-US"/>
                    </a:p>
                  </a:txBody>
                  <a:tcPr/>
                </a:tc>
                <a:tc>
                  <a:txBody>
                    <a:bodyPr/>
                    <a:lstStyle/>
                    <a:p>
                      <a:r>
                        <a:rPr kumimoji="1" lang="ja-JP" altLang="en-US" smtClean="0"/>
                        <a:t>輪</a:t>
                      </a:r>
                      <a:endParaRPr kumimoji="1" lang="ja-JP" altLang="en-US"/>
                    </a:p>
                  </a:txBody>
                  <a:tcPr/>
                </a:tc>
              </a:tr>
              <a:tr h="360040">
                <a:tc>
                  <a:txBody>
                    <a:bodyPr/>
                    <a:lstStyle/>
                    <a:p>
                      <a:r>
                        <a:rPr kumimoji="1" lang="en-US" altLang="ja-JP" smtClean="0"/>
                        <a:t>Segment</a:t>
                      </a:r>
                      <a:endParaRPr kumimoji="1" lang="ja-JP" altLang="en-US"/>
                    </a:p>
                  </a:txBody>
                  <a:tcPr/>
                </a:tc>
                <a:tc>
                  <a:txBody>
                    <a:bodyPr/>
                    <a:lstStyle/>
                    <a:p>
                      <a:r>
                        <a:rPr kumimoji="1" lang="ja-JP" altLang="en-US" smtClean="0"/>
                        <a:t>弧</a:t>
                      </a:r>
                      <a:endParaRPr kumimoji="1" lang="ja-JP" altLang="en-US"/>
                    </a:p>
                  </a:txBody>
                  <a:tcPr/>
                </a:tc>
              </a:tr>
              <a:tr h="360040">
                <a:tc>
                  <a:txBody>
                    <a:bodyPr/>
                    <a:lstStyle/>
                    <a:p>
                      <a:r>
                        <a:rPr kumimoji="1" lang="en-US" altLang="ja-JP" smtClean="0"/>
                        <a:t>MultiPoint</a:t>
                      </a:r>
                      <a:endParaRPr kumimoji="1" lang="ja-JP" altLang="en-US"/>
                    </a:p>
                  </a:txBody>
                  <a:tcPr/>
                </a:tc>
                <a:tc>
                  <a:txBody>
                    <a:bodyPr/>
                    <a:lstStyle/>
                    <a:p>
                      <a:r>
                        <a:rPr kumimoji="1" lang="ja-JP" altLang="en-US" smtClean="0"/>
                        <a:t>複数の点</a:t>
                      </a:r>
                      <a:endParaRPr kumimoji="1" lang="ja-JP" altLang="en-US"/>
                    </a:p>
                  </a:txBody>
                  <a:tcPr/>
                </a:tc>
              </a:tr>
              <a:tr h="360040">
                <a:tc>
                  <a:txBody>
                    <a:bodyPr/>
                    <a:lstStyle/>
                    <a:p>
                      <a:r>
                        <a:rPr kumimoji="1" lang="en-US" altLang="ja-JP" smtClean="0"/>
                        <a:t>MultiLineString</a:t>
                      </a:r>
                      <a:endParaRPr kumimoji="1" lang="ja-JP" altLang="en-US"/>
                    </a:p>
                  </a:txBody>
                  <a:tcPr/>
                </a:tc>
                <a:tc>
                  <a:txBody>
                    <a:bodyPr/>
                    <a:lstStyle/>
                    <a:p>
                      <a:r>
                        <a:rPr kumimoji="1" lang="ja-JP" altLang="en-US" smtClean="0"/>
                        <a:t>複数の線</a:t>
                      </a:r>
                      <a:endParaRPr kumimoji="1" lang="ja-JP" altLang="en-US"/>
                    </a:p>
                  </a:txBody>
                  <a:tcPr/>
                </a:tc>
              </a:tr>
              <a:tr h="360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MultiPolygon</a:t>
                      </a:r>
                      <a:endParaRPr kumimoji="1" lang="ja-JP" altLang="en-US" smtClean="0"/>
                    </a:p>
                  </a:txBody>
                  <a:tcPr/>
                </a:tc>
                <a:tc>
                  <a:txBody>
                    <a:bodyPr/>
                    <a:lstStyle/>
                    <a:p>
                      <a:r>
                        <a:rPr kumimoji="1" lang="ja-JP" altLang="en-US" smtClean="0"/>
                        <a:t>複数の三角形</a:t>
                      </a:r>
                      <a:endParaRPr kumimoji="1" lang="ja-JP" altLang="en-US"/>
                    </a:p>
                  </a:txBody>
                  <a:tcPr/>
                </a:tc>
              </a:tr>
            </a:tbl>
          </a:graphicData>
        </a:graphic>
      </p:graphicFrame>
    </p:spTree>
    <p:extLst>
      <p:ext uri="{BB962C8B-B14F-4D97-AF65-F5344CB8AC3E}">
        <p14:creationId xmlns:p14="http://schemas.microsoft.com/office/powerpoint/2010/main" val="3962942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話すこと</a:t>
            </a:r>
            <a:endParaRPr kumimoji="1" lang="ja-JP" altLang="en-US" dirty="0"/>
          </a:p>
        </p:txBody>
      </p:sp>
      <p:sp>
        <p:nvSpPr>
          <p:cNvPr id="3" name="コンテンツ プレースホルダー 2"/>
          <p:cNvSpPr>
            <a:spLocks noGrp="1"/>
          </p:cNvSpPr>
          <p:nvPr>
            <p:ph idx="1"/>
          </p:nvPr>
        </p:nvSpPr>
        <p:spPr>
          <a:xfrm>
            <a:off x="1403648" y="2276872"/>
            <a:ext cx="7283152" cy="3849291"/>
          </a:xfrm>
        </p:spPr>
        <p:txBody>
          <a:bodyPr/>
          <a:lstStyle/>
          <a:p>
            <a:pPr marL="514350" indent="-514350">
              <a:buFont typeface="+mj-lt"/>
              <a:buAutoNum type="arabicPeriod"/>
            </a:pPr>
            <a:r>
              <a:rPr kumimoji="1" lang="en-US" altLang="ja-JP" dirty="0" smtClean="0"/>
              <a:t>Boost Geometry Library</a:t>
            </a:r>
            <a:r>
              <a:rPr kumimoji="1" lang="ja-JP" altLang="en-US" dirty="0" smtClean="0"/>
              <a:t>とは</a:t>
            </a:r>
            <a:endParaRPr kumimoji="1" lang="en-US" altLang="ja-JP" dirty="0" smtClean="0"/>
          </a:p>
          <a:p>
            <a:pPr marL="514350" indent="-514350">
              <a:buFont typeface="+mj-lt"/>
              <a:buAutoNum type="arabicPeriod"/>
            </a:pPr>
            <a:r>
              <a:rPr lang="ja-JP" altLang="en-US" dirty="0" smtClean="0"/>
              <a:t>ジェネリックプログラミング</a:t>
            </a:r>
            <a:endParaRPr lang="en-US" altLang="ja-JP" dirty="0" smtClean="0"/>
          </a:p>
          <a:p>
            <a:pPr marL="514350" indent="-514350">
              <a:buFont typeface="+mj-lt"/>
              <a:buAutoNum type="arabicPeriod"/>
            </a:pPr>
            <a:r>
              <a:rPr kumimoji="1" lang="en-US" altLang="ja-JP" dirty="0" smtClean="0"/>
              <a:t>Concept-based Design</a:t>
            </a:r>
          </a:p>
        </p:txBody>
      </p:sp>
    </p:spTree>
    <p:extLst>
      <p:ext uri="{BB962C8B-B14F-4D97-AF65-F5344CB8AC3E}">
        <p14:creationId xmlns:p14="http://schemas.microsoft.com/office/powerpoint/2010/main" val="2497175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2852936"/>
            <a:ext cx="8229600" cy="936104"/>
          </a:xfrm>
        </p:spPr>
        <p:txBody>
          <a:bodyPr>
            <a:normAutofit/>
          </a:bodyPr>
          <a:lstStyle/>
          <a:p>
            <a:pPr marL="0" indent="0" algn="ctr">
              <a:buNone/>
            </a:pPr>
            <a:r>
              <a:rPr kumimoji="1" lang="en-US" altLang="ja-JP" sz="3600" dirty="0" smtClean="0">
                <a:solidFill>
                  <a:srgbClr val="C00000"/>
                </a:solidFill>
              </a:rPr>
              <a:t>Boost Geometry Library</a:t>
            </a:r>
            <a:r>
              <a:rPr kumimoji="1" lang="ja-JP" altLang="en-US" sz="3600" dirty="0" smtClean="0">
                <a:solidFill>
                  <a:srgbClr val="C00000"/>
                </a:solidFill>
              </a:rPr>
              <a:t>とは</a:t>
            </a:r>
            <a:endParaRPr kumimoji="1" lang="ja-JP" altLang="en-US" sz="3600" dirty="0">
              <a:solidFill>
                <a:srgbClr val="C00000"/>
              </a:solidFill>
            </a:endParaRPr>
          </a:p>
        </p:txBody>
      </p:sp>
      <p:sp>
        <p:nvSpPr>
          <p:cNvPr id="4" name="コンテンツ プレースホルダー 2"/>
          <p:cNvSpPr txBox="1">
            <a:spLocks/>
          </p:cNvSpPr>
          <p:nvPr/>
        </p:nvSpPr>
        <p:spPr>
          <a:xfrm>
            <a:off x="3635896" y="2420888"/>
            <a:ext cx="1872208" cy="5040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Arial" pitchFamily="34" charset="0"/>
              <a:buNone/>
            </a:pPr>
            <a:r>
              <a:rPr lang="en-US" altLang="ja-JP" sz="2400" smtClean="0"/>
              <a:t>Chapter 01</a:t>
            </a:r>
            <a:endParaRPr lang="ja-JP" altLang="en-US" sz="2400"/>
          </a:p>
        </p:txBody>
      </p:sp>
      <p:sp>
        <p:nvSpPr>
          <p:cNvPr id="2" name="テキスト ボックス 1"/>
          <p:cNvSpPr txBox="1"/>
          <p:nvPr/>
        </p:nvSpPr>
        <p:spPr>
          <a:xfrm>
            <a:off x="4139952" y="3573016"/>
            <a:ext cx="3290003" cy="461665"/>
          </a:xfrm>
          <a:prstGeom prst="rect">
            <a:avLst/>
          </a:prstGeom>
          <a:noFill/>
        </p:spPr>
        <p:txBody>
          <a:bodyPr wrap="none" rtlCol="0">
            <a:spAutoFit/>
          </a:bodyPr>
          <a:lstStyle/>
          <a:p>
            <a:r>
              <a:rPr kumimoji="1" lang="en-US" altLang="ja-JP" sz="2400" i="1" dirty="0" smtClean="0">
                <a:solidFill>
                  <a:srgbClr val="C00000"/>
                </a:solidFill>
              </a:rPr>
              <a:t>What's </a:t>
            </a:r>
            <a:r>
              <a:rPr kumimoji="1" lang="en-US" altLang="ja-JP" sz="2400" i="1" dirty="0" err="1" smtClean="0">
                <a:solidFill>
                  <a:srgbClr val="C00000"/>
                </a:solidFill>
              </a:rPr>
              <a:t>Boost.Geometry</a:t>
            </a:r>
            <a:r>
              <a:rPr kumimoji="1" lang="en-US" altLang="ja-JP" sz="2400" i="1" dirty="0" smtClean="0">
                <a:solidFill>
                  <a:srgbClr val="C00000"/>
                </a:solidFill>
              </a:rPr>
              <a:t>?</a:t>
            </a:r>
            <a:endParaRPr kumimoji="1" lang="ja-JP" altLang="en-US" sz="2400" i="1" dirty="0">
              <a:solidFill>
                <a:srgbClr val="C00000"/>
              </a:solidFill>
            </a:endParaRPr>
          </a:p>
        </p:txBody>
      </p:sp>
    </p:spTree>
    <p:extLst>
      <p:ext uri="{BB962C8B-B14F-4D97-AF65-F5344CB8AC3E}">
        <p14:creationId xmlns:p14="http://schemas.microsoft.com/office/powerpoint/2010/main" val="1885925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Boost Geometry Library</a:t>
            </a:r>
            <a:endParaRPr kumimoji="1" lang="ja-JP" altLang="en-US"/>
          </a:p>
        </p:txBody>
      </p:sp>
      <p:sp>
        <p:nvSpPr>
          <p:cNvPr id="3" name="コンテンツ プレースホルダー 2"/>
          <p:cNvSpPr>
            <a:spLocks noGrp="1"/>
          </p:cNvSpPr>
          <p:nvPr>
            <p:ph idx="1"/>
          </p:nvPr>
        </p:nvSpPr>
        <p:spPr/>
        <p:txBody>
          <a:bodyPr>
            <a:normAutofit/>
          </a:bodyPr>
          <a:lstStyle/>
          <a:p>
            <a:r>
              <a:rPr kumimoji="1" lang="en-US" altLang="ja-JP" sz="2400" smtClean="0"/>
              <a:t>Boost Geometry Library</a:t>
            </a:r>
            <a:r>
              <a:rPr kumimoji="1" lang="ja-JP" altLang="en-US" sz="2400" smtClean="0"/>
              <a:t>は、計算幾何のためのライブラリ</a:t>
            </a:r>
            <a:endParaRPr kumimoji="1" lang="en-US" altLang="ja-JP" sz="2400" smtClean="0"/>
          </a:p>
          <a:p>
            <a:r>
              <a:rPr lang="ja-JP" altLang="en-US" sz="2400" smtClean="0"/>
              <a:t>作者</a:t>
            </a:r>
            <a:r>
              <a:rPr lang="en-US" altLang="ja-JP" sz="2400" smtClean="0"/>
              <a:t>:Barend Gehrels</a:t>
            </a:r>
          </a:p>
          <a:p>
            <a:r>
              <a:rPr kumimoji="1" lang="en-US" altLang="ja-JP" sz="2400" smtClean="0"/>
              <a:t>Boost 1.47.0</a:t>
            </a:r>
            <a:r>
              <a:rPr kumimoji="1" lang="ja-JP" altLang="en-US" sz="2400" smtClean="0"/>
              <a:t>でリリースされた。</a:t>
            </a:r>
            <a:endParaRPr kumimoji="1" lang="en-US" altLang="ja-JP" sz="2400" smtClean="0"/>
          </a:p>
        </p:txBody>
      </p:sp>
    </p:spTree>
    <p:extLst>
      <p:ext uri="{BB962C8B-B14F-4D97-AF65-F5344CB8AC3E}">
        <p14:creationId xmlns:p14="http://schemas.microsoft.com/office/powerpoint/2010/main" val="326723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特徴</a:t>
            </a:r>
            <a:r>
              <a:rPr kumimoji="1" lang="en-US" altLang="ja-JP" smtClean="0"/>
              <a:t>1. </a:t>
            </a:r>
            <a:r>
              <a:rPr kumimoji="1" lang="ja-JP" altLang="en-US" smtClean="0"/>
              <a:t>ジェネリック </a:t>
            </a:r>
            <a:r>
              <a:rPr kumimoji="1" lang="en-US" altLang="ja-JP" smtClean="0"/>
              <a:t>1/3</a:t>
            </a:r>
            <a:endParaRPr kumimoji="1" lang="ja-JP" altLang="en-US"/>
          </a:p>
        </p:txBody>
      </p:sp>
      <p:sp>
        <p:nvSpPr>
          <p:cNvPr id="3" name="コンテンツ プレースホルダー 2"/>
          <p:cNvSpPr>
            <a:spLocks noGrp="1"/>
          </p:cNvSpPr>
          <p:nvPr>
            <p:ph idx="1"/>
          </p:nvPr>
        </p:nvSpPr>
        <p:spPr>
          <a:xfrm>
            <a:off x="457200" y="908721"/>
            <a:ext cx="8229600" cy="936104"/>
          </a:xfrm>
        </p:spPr>
        <p:txBody>
          <a:bodyPr>
            <a:normAutofit/>
          </a:bodyPr>
          <a:lstStyle/>
          <a:p>
            <a:pPr marL="0" indent="0">
              <a:buNone/>
            </a:pPr>
            <a:r>
              <a:rPr kumimoji="1" lang="en-US" altLang="ja-JP" sz="2400" smtClean="0"/>
              <a:t>Boost.Geometry</a:t>
            </a:r>
            <a:r>
              <a:rPr kumimoji="1" lang="ja-JP" altLang="en-US" sz="2400" smtClean="0"/>
              <a:t>のアルゴリズムは、</a:t>
            </a:r>
            <a:endParaRPr kumimoji="1" lang="en-US" altLang="ja-JP" sz="2400" smtClean="0"/>
          </a:p>
          <a:p>
            <a:pPr marL="0" indent="0">
              <a:buNone/>
            </a:pPr>
            <a:r>
              <a:rPr kumimoji="1" lang="ja-JP" altLang="en-US" sz="2400" smtClean="0"/>
              <a:t>複数のモデルに対して動作する。</a:t>
            </a:r>
            <a:endParaRPr kumimoji="1" lang="en-US" altLang="ja-JP" sz="2400" smtClean="0"/>
          </a:p>
        </p:txBody>
      </p:sp>
      <p:sp>
        <p:nvSpPr>
          <p:cNvPr id="4" name="テキスト ボックス 3"/>
          <p:cNvSpPr txBox="1"/>
          <p:nvPr/>
        </p:nvSpPr>
        <p:spPr>
          <a:xfrm>
            <a:off x="323528" y="1988840"/>
            <a:ext cx="8208912" cy="1754326"/>
          </a:xfrm>
          <a:prstGeom prst="rect">
            <a:avLst/>
          </a:prstGeom>
          <a:noFill/>
        </p:spPr>
        <p:txBody>
          <a:bodyPr wrap="square" rtlCol="0">
            <a:spAutoFit/>
          </a:bodyPr>
          <a:lstStyle/>
          <a:p>
            <a:r>
              <a:rPr lang="en-US" altLang="ja-JP" dirty="0" err="1" smtClean="0">
                <a:latin typeface="VL ゴシック" pitchFamily="49" charset="-128"/>
                <a:ea typeface="VL ゴシック" pitchFamily="49" charset="-128"/>
              </a:rPr>
              <a:t>const</a:t>
            </a:r>
            <a:r>
              <a:rPr lang="en-US" altLang="ja-JP" dirty="0" smtClean="0">
                <a:latin typeface="VL ゴシック" pitchFamily="49" charset="-128"/>
                <a:ea typeface="VL ゴシック" pitchFamily="49" charset="-128"/>
              </a:rPr>
              <a:t> </a:t>
            </a:r>
            <a:r>
              <a:rPr lang="en-US" altLang="ja-JP" b="1" dirty="0" err="1" smtClean="0">
                <a:solidFill>
                  <a:srgbClr val="C00000"/>
                </a:solidFill>
                <a:latin typeface="VL ゴシック" pitchFamily="49" charset="-128"/>
                <a:ea typeface="VL ゴシック" pitchFamily="49" charset="-128"/>
              </a:rPr>
              <a:t>linestring</a:t>
            </a:r>
            <a:r>
              <a:rPr lang="en-US" altLang="ja-JP" dirty="0" smtClean="0">
                <a:latin typeface="VL ゴシック" pitchFamily="49" charset="-128"/>
                <a:ea typeface="VL ゴシック" pitchFamily="49" charset="-128"/>
              </a:rPr>
              <a:t> a </a:t>
            </a:r>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assign</a:t>
            </a:r>
            <a:r>
              <a:rPr lang="en-US" altLang="ja-JP" dirty="0">
                <a:latin typeface="VL ゴシック" pitchFamily="49" charset="-128"/>
                <a:ea typeface="VL ゴシック" pitchFamily="49" charset="-128"/>
              </a:rPr>
              <a:t>::</a:t>
            </a:r>
            <a:r>
              <a:rPr lang="en-US" altLang="ja-JP" dirty="0" err="1">
                <a:latin typeface="VL ゴシック" pitchFamily="49" charset="-128"/>
                <a:ea typeface="VL ゴシック" pitchFamily="49" charset="-128"/>
              </a:rPr>
              <a:t>list_of</a:t>
            </a:r>
            <a:r>
              <a:rPr lang="en-US" altLang="ja-JP" dirty="0">
                <a:latin typeface="VL ゴシック" pitchFamily="49" charset="-128"/>
                <a:ea typeface="VL ゴシック" pitchFamily="49" charset="-128"/>
              </a:rPr>
              <a:t>&lt;point&gt;(0, 2)(2, 2);</a:t>
            </a:r>
          </a:p>
          <a:p>
            <a:r>
              <a:rPr lang="en-US" altLang="ja-JP" dirty="0" err="1" smtClean="0">
                <a:latin typeface="VL ゴシック" pitchFamily="49" charset="-128"/>
                <a:ea typeface="VL ゴシック" pitchFamily="49" charset="-128"/>
              </a:rPr>
              <a:t>const</a:t>
            </a:r>
            <a:r>
              <a:rPr lang="en-US" altLang="ja-JP" dirty="0" smtClean="0">
                <a:latin typeface="VL ゴシック" pitchFamily="49" charset="-128"/>
                <a:ea typeface="VL ゴシック" pitchFamily="49" charset="-128"/>
              </a:rPr>
              <a:t> </a:t>
            </a:r>
            <a:r>
              <a:rPr lang="en-US" altLang="ja-JP" b="1" dirty="0" err="1" smtClean="0">
                <a:solidFill>
                  <a:srgbClr val="C00000"/>
                </a:solidFill>
                <a:latin typeface="VL ゴシック" pitchFamily="49" charset="-128"/>
                <a:ea typeface="VL ゴシック" pitchFamily="49" charset="-128"/>
              </a:rPr>
              <a:t>linestring</a:t>
            </a:r>
            <a:r>
              <a:rPr lang="en-US" altLang="ja-JP" dirty="0" smtClean="0">
                <a:latin typeface="VL ゴシック" pitchFamily="49" charset="-128"/>
                <a:ea typeface="VL ゴシック" pitchFamily="49" charset="-128"/>
              </a:rPr>
              <a:t> b </a:t>
            </a:r>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assign</a:t>
            </a:r>
            <a:r>
              <a:rPr lang="en-US" altLang="ja-JP" dirty="0">
                <a:latin typeface="VL ゴシック" pitchFamily="49" charset="-128"/>
                <a:ea typeface="VL ゴシック" pitchFamily="49" charset="-128"/>
              </a:rPr>
              <a:t>::</a:t>
            </a:r>
            <a:r>
              <a:rPr lang="en-US" altLang="ja-JP" dirty="0" err="1">
                <a:latin typeface="VL ゴシック" pitchFamily="49" charset="-128"/>
                <a:ea typeface="VL ゴシック" pitchFamily="49" charset="-128"/>
              </a:rPr>
              <a:t>list_of</a:t>
            </a:r>
            <a:r>
              <a:rPr lang="en-US" altLang="ja-JP" dirty="0">
                <a:latin typeface="VL ゴシック" pitchFamily="49" charset="-128"/>
                <a:ea typeface="VL ゴシック" pitchFamily="49" charset="-128"/>
              </a:rPr>
              <a:t>&lt;point&gt;(1, 0)(1, 4);</a:t>
            </a:r>
          </a:p>
          <a:p>
            <a:endParaRPr lang="en-US" altLang="ja-JP" dirty="0" smtClean="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 2</a:t>
            </a:r>
            <a:r>
              <a:rPr lang="ja-JP" altLang="en-US" dirty="0" err="1" smtClean="0">
                <a:latin typeface="VL ゴシック" pitchFamily="49" charset="-128"/>
                <a:ea typeface="VL ゴシック" pitchFamily="49" charset="-128"/>
              </a:rPr>
              <a:t>つの</a:t>
            </a:r>
            <a:r>
              <a:rPr lang="ja-JP" altLang="en-US" dirty="0" smtClean="0">
                <a:latin typeface="VL ゴシック" pitchFamily="49" charset="-128"/>
                <a:ea typeface="VL ゴシック" pitchFamily="49" charset="-128"/>
              </a:rPr>
              <a:t>線が交わっているか</a:t>
            </a:r>
            <a:endParaRPr lang="en-US" altLang="ja-JP" dirty="0">
              <a:latin typeface="VL ゴシック" pitchFamily="49" charset="-128"/>
              <a:ea typeface="VL ゴシック" pitchFamily="49" charset="-128"/>
            </a:endParaRPr>
          </a:p>
          <a:p>
            <a:r>
              <a:rPr lang="en-US" altLang="ja-JP" dirty="0" err="1" smtClean="0">
                <a:latin typeface="VL ゴシック" pitchFamily="49" charset="-128"/>
                <a:ea typeface="VL ゴシック" pitchFamily="49" charset="-128"/>
              </a:rPr>
              <a:t>const</a:t>
            </a:r>
            <a:r>
              <a:rPr lang="en-US" altLang="ja-JP" dirty="0" smtClean="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bool</a:t>
            </a:r>
            <a:r>
              <a:rPr lang="en-US" altLang="ja-JP" dirty="0">
                <a:latin typeface="VL ゴシック" pitchFamily="49" charset="-128"/>
                <a:ea typeface="VL ゴシック" pitchFamily="49" charset="-128"/>
              </a:rPr>
              <a:t> result = </a:t>
            </a:r>
            <a:r>
              <a:rPr lang="en-US" altLang="ja-JP" b="1" dirty="0" smtClean="0">
                <a:solidFill>
                  <a:srgbClr val="C00000"/>
                </a:solidFill>
                <a:latin typeface="VL ゴシック" pitchFamily="49" charset="-128"/>
                <a:ea typeface="VL ゴシック" pitchFamily="49" charset="-128"/>
              </a:rPr>
              <a:t>geometry::intersects(a, b)</a:t>
            </a:r>
            <a:r>
              <a:rPr lang="en-US" altLang="ja-JP" dirty="0" smtClean="0">
                <a:latin typeface="VL ゴシック" pitchFamily="49" charset="-128"/>
                <a:ea typeface="VL ゴシック" pitchFamily="49" charset="-128"/>
              </a:rPr>
              <a:t>;</a:t>
            </a:r>
            <a:endParaRPr lang="en-US" altLang="ja-JP" dirty="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BOOST_ASSERT(result);</a:t>
            </a:r>
            <a:endParaRPr lang="en-US" altLang="ja-JP" dirty="0">
              <a:latin typeface="VL ゴシック" pitchFamily="49" charset="-128"/>
              <a:ea typeface="VL ゴシック" pitchFamily="49" charset="-128"/>
            </a:endParaRPr>
          </a:p>
        </p:txBody>
      </p:sp>
      <p:pic>
        <p:nvPicPr>
          <p:cNvPr id="1027" name="Picture 3" descr="C:\Language\cpp\li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3709988"/>
            <a:ext cx="2311300" cy="231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547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1523</TotalTime>
  <Words>2831</Words>
  <Application>Microsoft Office PowerPoint</Application>
  <PresentationFormat>画面に合わせる (4:3)</PresentationFormat>
  <Paragraphs>486</Paragraphs>
  <Slides>51</Slides>
  <Notes>4</Notes>
  <HiddenSlides>0</HiddenSlides>
  <MMClips>0</MMClips>
  <ScaleCrop>false</ScaleCrop>
  <HeadingPairs>
    <vt:vector size="4" baseType="variant">
      <vt:variant>
        <vt:lpstr>テーマ</vt:lpstr>
      </vt:variant>
      <vt:variant>
        <vt:i4>1</vt:i4>
      </vt:variant>
      <vt:variant>
        <vt:lpstr>スライド タイトル</vt:lpstr>
      </vt:variant>
      <vt:variant>
        <vt:i4>51</vt:i4>
      </vt:variant>
    </vt:vector>
  </HeadingPairs>
  <TitlesOfParts>
    <vt:vector size="52" baseType="lpstr">
      <vt:lpstr>Office ​​テーマ</vt:lpstr>
      <vt:lpstr>Boost.Geometryに学ぶ テンプレートライブラリの設計</vt:lpstr>
      <vt:lpstr>自己紹介</vt:lpstr>
      <vt:lpstr>プログラミングの魔導書について</vt:lpstr>
      <vt:lpstr>プログラミングの魔導書について</vt:lpstr>
      <vt:lpstr>この発表について</vt:lpstr>
      <vt:lpstr>話すこと</vt:lpstr>
      <vt:lpstr>PowerPoint プレゼンテーション</vt:lpstr>
      <vt:lpstr>Boost Geometry Library</vt:lpstr>
      <vt:lpstr>特徴1. ジェネリック 1/3</vt:lpstr>
      <vt:lpstr>特徴1. ジェネリック 2/3</vt:lpstr>
      <vt:lpstr>特徴1. ジェネリック 3/3</vt:lpstr>
      <vt:lpstr>特徴2. アダプト機構 1/2</vt:lpstr>
      <vt:lpstr>特徴2. アダプト機構 2/2</vt:lpstr>
      <vt:lpstr>Boost.Geometryの設計</vt:lpstr>
      <vt:lpstr>PowerPoint プレゼンテーション</vt:lpstr>
      <vt:lpstr>ジェネリックプログラミングとは</vt:lpstr>
      <vt:lpstr>データ型に依存しないアルゴリズム</vt:lpstr>
      <vt:lpstr>あらゆるデータ型を保持できるコンテナ 1/2</vt:lpstr>
      <vt:lpstr>あらゆるデータ型を保持できるコンテナ 2/2</vt:lpstr>
      <vt:lpstr>STL</vt:lpstr>
      <vt:lpstr>ジェネリックプログラミングのポイント</vt:lpstr>
      <vt:lpstr>PowerPoint プレゼンテーション</vt:lpstr>
      <vt:lpstr>コンセプトという考え方 1/2</vt:lpstr>
      <vt:lpstr>コンセプトという考え方 2/2</vt:lpstr>
      <vt:lpstr>コンセプトという考え方 2/2</vt:lpstr>
      <vt:lpstr>コンセプトという考え方 2/2</vt:lpstr>
      <vt:lpstr>コンセプトという考え方 2/2</vt:lpstr>
      <vt:lpstr>コンセプトという考え方 2/2</vt:lpstr>
      <vt:lpstr>Pointコンセプトの作り方 1/5</vt:lpstr>
      <vt:lpstr>Pointコンセプトの作り方 2/5</vt:lpstr>
      <vt:lpstr>Pointコンセプトの作り方 3/5</vt:lpstr>
      <vt:lpstr>Pointコンセプトの作り方 4/5</vt:lpstr>
      <vt:lpstr>Pointコンセプトの作り方 5/5</vt:lpstr>
      <vt:lpstr>コンセプトでオーバーロードする 1/9</vt:lpstr>
      <vt:lpstr>コンセプトでオーバーロードする 2/9</vt:lpstr>
      <vt:lpstr>コンセプトでオーバーロードする 3/9</vt:lpstr>
      <vt:lpstr>コンセプトでオーバーロードする 4/9</vt:lpstr>
      <vt:lpstr>コンセプトでオーバーロードする 5/9</vt:lpstr>
      <vt:lpstr>コンセプトでオーバーロードする 6/9</vt:lpstr>
      <vt:lpstr>コンセプトでオーバーロードする 7/9</vt:lpstr>
      <vt:lpstr>コンセプトでオーバーロードする 8/9</vt:lpstr>
      <vt:lpstr>コンセプトでオーバーロードする 9/9</vt:lpstr>
      <vt:lpstr>Concept-basedライブラリの例</vt:lpstr>
      <vt:lpstr>まとめ</vt:lpstr>
      <vt:lpstr>PowerPoint プレゼンテーション</vt:lpstr>
      <vt:lpstr>アルゴリズム一覧 1/5</vt:lpstr>
      <vt:lpstr>アルゴリズム一覧 2/5</vt:lpstr>
      <vt:lpstr>アルゴリズム一覧 3/5</vt:lpstr>
      <vt:lpstr>アルゴリズム一覧 4/5</vt:lpstr>
      <vt:lpstr>アルゴリズム一覧 5/5</vt:lpstr>
      <vt:lpstr>モデル一覧</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Boost.Geometryに学ぶ テンプレートライブラリの設計</dc:title>
  <dc:creator>Akira.T</dc:creator>
  <cp:lastModifiedBy>Akira.T</cp:lastModifiedBy>
  <cp:revision>72</cp:revision>
  <dcterms:created xsi:type="dcterms:W3CDTF">2011-10-16T11:30:05Z</dcterms:created>
  <dcterms:modified xsi:type="dcterms:W3CDTF">2011-11-03T16:40:51Z</dcterms:modified>
</cp:coreProperties>
</file>