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91" r:id="rId8"/>
    <p:sldId id="262" r:id="rId9"/>
    <p:sldId id="263" r:id="rId10"/>
    <p:sldId id="292" r:id="rId11"/>
    <p:sldId id="264" r:id="rId12"/>
    <p:sldId id="293" r:id="rId13"/>
    <p:sldId id="294" r:id="rId14"/>
    <p:sldId id="29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29A37-7808-4AA1-ABE3-E4F5E662E041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D251B-83BE-4F69-9622-CAC2A83F8E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2668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26E65-FF5D-4766-AE00-4D393227F97B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3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420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8CE6EB-F52D-476C-B1B9-A71D981A6739}" type="slidenum">
              <a:rPr kumimoji="1" lang="ja-JP" altLang="en-US" smtClean="0"/>
              <a:t>14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542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08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8514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089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69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87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5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34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34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56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7614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83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AE2C1-DF28-409D-8DC3-3B1BAC1672EC}" type="datetimeFigureOut">
              <a:rPr kumimoji="1" lang="ja-JP" altLang="en-US" smtClean="0"/>
              <a:t>2011/12/3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FFDED-2852-4F98-9C0D-43DB37E37C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6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.hatena.ne.jp/faith_and_brav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witter.com/#!/cpp_akira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lists.boost.org/mailman/listinfo.cgi/boost" TargetMode="External"/><Relationship Id="rId7" Type="http://schemas.openxmlformats.org/officeDocument/2006/relationships/hyperlink" Target="https://svn.boost.org/trac/boost/" TargetMode="External"/><Relationship Id="rId2" Type="http://schemas.openxmlformats.org/officeDocument/2006/relationships/hyperlink" Target="http://lists.boost.org/mailman/listinfo.cgi/boost-us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yppl/boost-svn" TargetMode="External"/><Relationship Id="rId5" Type="http://schemas.openxmlformats.org/officeDocument/2006/relationships/hyperlink" Target="http://svn.boost.org/svn/boost/trunk" TargetMode="External"/><Relationship Id="rId4" Type="http://schemas.openxmlformats.org/officeDocument/2006/relationships/hyperlink" Target="https://sites.google.com/site/boostjp/mailing-lis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svn.boost.org/trac/boost/ticket/360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svn.boost.org/trac/boost/ticket/5486" TargetMode="External"/><Relationship Id="rId3" Type="http://schemas.openxmlformats.org/officeDocument/2006/relationships/hyperlink" Target="https://svn.boost.org/trac/boost/ticket/5544" TargetMode="External"/><Relationship Id="rId7" Type="http://schemas.openxmlformats.org/officeDocument/2006/relationships/hyperlink" Target="https://svn.boost.org/trac/boost/ticket/5724" TargetMode="External"/><Relationship Id="rId2" Type="http://schemas.openxmlformats.org/officeDocument/2006/relationships/hyperlink" Target="http://thread.gmane.org/gmane.comp.lib.boost.devel/2183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vn.boost.org/trac/boost/ticket/5795" TargetMode="External"/><Relationship Id="rId5" Type="http://schemas.openxmlformats.org/officeDocument/2006/relationships/hyperlink" Target="https://svn.boost.org/trac/boost/ticket/5705" TargetMode="External"/><Relationship Id="rId4" Type="http://schemas.openxmlformats.org/officeDocument/2006/relationships/hyperlink" Target="https://svn.boost.org/trac/boost/ticket/5710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#!/cpp_akira/boost-preprocessor/members" TargetMode="External"/><Relationship Id="rId13" Type="http://schemas.openxmlformats.org/officeDocument/2006/relationships/hyperlink" Target="https://twitter.com/#!/cpp_akira/boost-python/members" TargetMode="External"/><Relationship Id="rId3" Type="http://schemas.openxmlformats.org/officeDocument/2006/relationships/hyperlink" Target="https://twitter.com/#!/cpp_akira/boost-graph/members" TargetMode="External"/><Relationship Id="rId7" Type="http://schemas.openxmlformats.org/officeDocument/2006/relationships/hyperlink" Target="https://twitter.com/#!/cpp_akira/boost-asio/members" TargetMode="External"/><Relationship Id="rId12" Type="http://schemas.openxmlformats.org/officeDocument/2006/relationships/hyperlink" Target="https://twitter.com/#!/cpp_akira/boost-phoenix/members" TargetMode="External"/><Relationship Id="rId2" Type="http://schemas.openxmlformats.org/officeDocument/2006/relationships/hyperlink" Target="https://twitter.com/#!/cpp_akira/boost-multi-index/memb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#!/cpp_akira/boost-thread/members" TargetMode="External"/><Relationship Id="rId11" Type="http://schemas.openxmlformats.org/officeDocument/2006/relationships/hyperlink" Target="https://twitter.com/#!/cpp_akira/boost-flyweight/members" TargetMode="External"/><Relationship Id="rId5" Type="http://schemas.openxmlformats.org/officeDocument/2006/relationships/hyperlink" Target="https://twitter.com/#!/cpp_akira/boost-fusion/members" TargetMode="External"/><Relationship Id="rId10" Type="http://schemas.openxmlformats.org/officeDocument/2006/relationships/hyperlink" Target="https://twitter.com/#!/cpp_akira/boost-variant/members" TargetMode="External"/><Relationship Id="rId4" Type="http://schemas.openxmlformats.org/officeDocument/2006/relationships/hyperlink" Target="https://twitter.com/#!/cpp_akira/boost-range/members" TargetMode="External"/><Relationship Id="rId9" Type="http://schemas.openxmlformats.org/officeDocument/2006/relationships/hyperlink" Target="https://twitter.com/#!/cpp_akira/boost-optional/member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#!/cpp_akira/boost-wave/members" TargetMode="External"/><Relationship Id="rId2" Type="http://schemas.openxmlformats.org/officeDocument/2006/relationships/hyperlink" Target="https://twitter.com/#!/cpp_akira/boost-serialization/membe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#!/cpp_akira/boost-interprocess/members" TargetMode="External"/><Relationship Id="rId5" Type="http://schemas.openxmlformats.org/officeDocument/2006/relationships/hyperlink" Target="https://twitter.com/#!/cpp_akira/boost-xpressive/members" TargetMode="External"/><Relationship Id="rId4" Type="http://schemas.openxmlformats.org/officeDocument/2006/relationships/hyperlink" Target="https://twitter.com/#!/cpp_akira/boost-build/member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#!/cpp_akira/" TargetMode="External"/><Relationship Id="rId2" Type="http://schemas.openxmlformats.org/officeDocument/2006/relationships/hyperlink" Target="http://d.hatena.ne.jp/faith_and_brave/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470025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rgbClr val="C00000"/>
                </a:solidFill>
              </a:rPr>
              <a:t>Boost.</a:t>
            </a:r>
            <a:r>
              <a:rPr kumimoji="1" lang="ja-JP" altLang="en-US" dirty="0" smtClean="0">
                <a:solidFill>
                  <a:srgbClr val="C00000"/>
                </a:solidFill>
              </a:rPr>
              <a:t>勉強会 </a:t>
            </a:r>
            <a:r>
              <a:rPr kumimoji="1" lang="en-US" altLang="ja-JP" dirty="0" smtClean="0">
                <a:solidFill>
                  <a:srgbClr val="C00000"/>
                </a:solidFill>
              </a:rPr>
              <a:t>#7 </a:t>
            </a:r>
            <a:r>
              <a:rPr kumimoji="1" lang="ja-JP" altLang="en-US" dirty="0" smtClean="0">
                <a:solidFill>
                  <a:srgbClr val="C00000"/>
                </a:solidFill>
              </a:rPr>
              <a:t>東京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pic>
        <p:nvPicPr>
          <p:cNvPr id="1026" name="Picture 2" descr="C:\Users\takahashia\Documents\progress_display_is_d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204864"/>
            <a:ext cx="381642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131840" y="4273932"/>
            <a:ext cx="267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>
                <a:solidFill>
                  <a:srgbClr val="C00000"/>
                </a:solidFill>
              </a:rPr>
              <a:t>progress_display</a:t>
            </a:r>
            <a:endParaRPr kumimoji="1" lang="ja-JP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39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3140969"/>
            <a:ext cx="8229600" cy="792087"/>
          </a:xfrm>
        </p:spPr>
        <p:txBody>
          <a:bodyPr/>
          <a:lstStyle/>
          <a:p>
            <a:pPr marL="0" indent="0" algn="ctr">
              <a:buNone/>
            </a:pPr>
            <a:r>
              <a:rPr lang="ja-JP" altLang="en-US"/>
              <a:t>それで</a:t>
            </a:r>
            <a:r>
              <a:rPr lang="ja-JP" altLang="en-US" smtClean="0"/>
              <a:t>は </a:t>
            </a:r>
            <a:r>
              <a:rPr kumimoji="1" lang="en-US" altLang="ja-JP" b="1" smtClean="0">
                <a:solidFill>
                  <a:srgbClr val="C00000"/>
                </a:solidFill>
              </a:rPr>
              <a:t>Boost.</a:t>
            </a:r>
            <a:r>
              <a:rPr kumimoji="1" lang="ja-JP" altLang="en-US" b="1" smtClean="0">
                <a:solidFill>
                  <a:srgbClr val="C00000"/>
                </a:solidFill>
              </a:rPr>
              <a:t>勉強会 </a:t>
            </a:r>
            <a:r>
              <a:rPr kumimoji="1" lang="ja-JP" altLang="en-US" smtClean="0"/>
              <a:t>はじまります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50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>
                <a:solidFill>
                  <a:srgbClr val="C00000"/>
                </a:solidFill>
              </a:rPr>
              <a:t>Boost C++ Libraries</a:t>
            </a:r>
            <a:r>
              <a:rPr lang="ja-JP" altLang="en-US" dirty="0" smtClean="0">
                <a:solidFill>
                  <a:srgbClr val="C00000"/>
                </a:solidFill>
              </a:rPr>
              <a:t>の概要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419672" y="4963616"/>
            <a:ext cx="6400800" cy="1345704"/>
          </a:xfrm>
        </p:spPr>
        <p:txBody>
          <a:bodyPr>
            <a:normAutofit/>
          </a:bodyPr>
          <a:lstStyle/>
          <a:p>
            <a:pPr algn="r"/>
            <a:r>
              <a:rPr lang="ja-JP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高橋晶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(Akira Takahashi)</a:t>
            </a:r>
          </a:p>
          <a:p>
            <a:pPr algn="r"/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id:faith_and_brave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r"/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4"/>
              </a:rPr>
              <a:t>@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4"/>
              </a:rPr>
              <a:t>cpp_akira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012378" y="6309320"/>
            <a:ext cx="380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Boost.</a:t>
            </a:r>
            <a:r>
              <a:rPr kumimoji="1" lang="ja-JP" altLang="en-US" dirty="0" smtClean="0"/>
              <a:t>勉強会 </a:t>
            </a:r>
            <a:r>
              <a:rPr kumimoji="1" lang="en-US" altLang="ja-JP" dirty="0" smtClean="0"/>
              <a:t>#7 </a:t>
            </a:r>
            <a:r>
              <a:rPr kumimoji="1" lang="ja-JP" altLang="en-US" dirty="0" smtClean="0"/>
              <a:t>東京 </a:t>
            </a:r>
            <a:r>
              <a:rPr kumimoji="1" lang="en-US" altLang="ja-JP" dirty="0" smtClean="0"/>
              <a:t>2011/12/03(</a:t>
            </a:r>
            <a:r>
              <a:rPr kumimoji="1" lang="ja-JP" altLang="en-US" dirty="0" smtClean="0"/>
              <a:t>土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7425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はじめる前に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13681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2800" smtClean="0"/>
              <a:t>発表中の質問スタイルを導入してみようと思います</a:t>
            </a:r>
            <a:endParaRPr kumimoji="1" lang="en-US" altLang="ja-JP" sz="2800" smtClean="0"/>
          </a:p>
          <a:p>
            <a:pPr marL="0" indent="0" algn="ctr">
              <a:buNone/>
            </a:pPr>
            <a:r>
              <a:rPr lang="en-US" altLang="ja-JP" sz="2800" smtClean="0"/>
              <a:t>(</a:t>
            </a:r>
            <a:r>
              <a:rPr lang="ja-JP" altLang="en-US" sz="2800" smtClean="0"/>
              <a:t>他の発表者の方がやるかどうかはおまかせします</a:t>
            </a:r>
            <a:r>
              <a:rPr lang="en-US" altLang="ja-JP" sz="2800" smtClean="0"/>
              <a:t>)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4032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ndo\AppData\Local\Microsoft\Windows\Temporary Internet Files\Content.IE5\F025GV9B\MC90008904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6056" y="4637236"/>
            <a:ext cx="1031875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ndo\AppData\Local\Microsoft\Windows\Temporary Internet Files\Content.IE5\TEITH6W6\MP90040889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35131"/>
            <a:ext cx="1524909" cy="22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角丸四角形吹き出し 6"/>
          <p:cNvSpPr/>
          <p:nvPr/>
        </p:nvSpPr>
        <p:spPr>
          <a:xfrm>
            <a:off x="4932040" y="3898227"/>
            <a:ext cx="1944216" cy="504056"/>
          </a:xfrm>
          <a:prstGeom prst="wedgeRoundRectCallout">
            <a:avLst>
              <a:gd name="adj1" fmla="val -20833"/>
              <a:gd name="adj2" fmla="val 9451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だまって挙手</a:t>
            </a:r>
            <a:endParaRPr kumimoji="1" lang="ja-JP" altLang="en-US" dirty="0"/>
          </a:p>
        </p:txBody>
      </p:sp>
      <p:sp>
        <p:nvSpPr>
          <p:cNvPr id="10" name="角丸四角形吹き出し 9"/>
          <p:cNvSpPr/>
          <p:nvPr/>
        </p:nvSpPr>
        <p:spPr>
          <a:xfrm>
            <a:off x="2843808" y="3631075"/>
            <a:ext cx="1944216" cy="504056"/>
          </a:xfrm>
          <a:prstGeom prst="wedgeRoundRectCallout">
            <a:avLst>
              <a:gd name="adj1" fmla="val -20833"/>
              <a:gd name="adj2" fmla="val 9451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あてます</a:t>
            </a:r>
            <a:endParaRPr kumimoji="1" lang="ja-JP" altLang="en-US" dirty="0"/>
          </a:p>
        </p:txBody>
      </p:sp>
      <p:sp>
        <p:nvSpPr>
          <p:cNvPr id="11" name="角丸四角形吹き出し 10"/>
          <p:cNvSpPr/>
          <p:nvPr/>
        </p:nvSpPr>
        <p:spPr>
          <a:xfrm>
            <a:off x="6228184" y="4546299"/>
            <a:ext cx="1944216" cy="504056"/>
          </a:xfrm>
          <a:prstGeom prst="wedgeRoundRectCallout">
            <a:avLst>
              <a:gd name="adj1" fmla="val -60487"/>
              <a:gd name="adj2" fmla="val 10340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質問</a:t>
            </a:r>
            <a:endParaRPr kumimoji="1" lang="ja-JP" altLang="en-US" dirty="0"/>
          </a:p>
        </p:txBody>
      </p:sp>
      <p:sp>
        <p:nvSpPr>
          <p:cNvPr id="12" name="角丸四角形吹き出し 11"/>
          <p:cNvSpPr/>
          <p:nvPr/>
        </p:nvSpPr>
        <p:spPr>
          <a:xfrm>
            <a:off x="620289" y="3818543"/>
            <a:ext cx="1944216" cy="504056"/>
          </a:xfrm>
          <a:prstGeom prst="wedgeRoundRectCallout">
            <a:avLst>
              <a:gd name="adj1" fmla="val 75536"/>
              <a:gd name="adj2" fmla="val 12296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4.</a:t>
            </a:r>
            <a:r>
              <a:rPr kumimoji="1" lang="ja-JP" altLang="en-US" dirty="0" smtClean="0"/>
              <a:t>質問内容要約</a:t>
            </a:r>
            <a:endParaRPr kumimoji="1" lang="ja-JP" altLang="en-US" dirty="0"/>
          </a:p>
        </p:txBody>
      </p:sp>
      <p:sp>
        <p:nvSpPr>
          <p:cNvPr id="13" name="角丸四角形吹き出し 12"/>
          <p:cNvSpPr/>
          <p:nvPr/>
        </p:nvSpPr>
        <p:spPr>
          <a:xfrm>
            <a:off x="620289" y="4755943"/>
            <a:ext cx="1944216" cy="504056"/>
          </a:xfrm>
          <a:prstGeom prst="wedgeRoundRectCallout">
            <a:avLst>
              <a:gd name="adj1" fmla="val 73692"/>
              <a:gd name="adj2" fmla="val -4421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5.</a:t>
            </a:r>
            <a:r>
              <a:rPr kumimoji="1" lang="ja-JP" altLang="en-US" dirty="0" smtClean="0"/>
              <a:t>回答</a:t>
            </a:r>
            <a:endParaRPr kumimoji="1" lang="ja-JP" alt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/>
          <a:lstStyle/>
          <a:p>
            <a:r>
              <a:rPr kumimoji="1" lang="ja-JP" altLang="en-US" dirty="0" smtClean="0"/>
              <a:t>発表の最中に質問</a:t>
            </a:r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2449256" y="1628800"/>
            <a:ext cx="6258326" cy="1145748"/>
          </a:xfrm>
          <a:prstGeom prst="wedgeRoundRectCallout">
            <a:avLst>
              <a:gd name="adj1" fmla="val -16364"/>
              <a:gd name="adj2" fmla="val 13847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認識したら、アイコンタクトで手を下ろしてもらい、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きりのよいところ</a:t>
            </a:r>
            <a:r>
              <a:rPr lang="ja-JP" altLang="en-US" dirty="0" smtClean="0"/>
              <a:t>までしゃべってからあてるパターンもあり</a:t>
            </a:r>
            <a:endParaRPr kumimoji="1" lang="ja-JP" altLang="en-US" dirty="0"/>
          </a:p>
        </p:txBody>
      </p:sp>
      <p:sp>
        <p:nvSpPr>
          <p:cNvPr id="16" name="角丸四角形吹き出し 15"/>
          <p:cNvSpPr/>
          <p:nvPr/>
        </p:nvSpPr>
        <p:spPr>
          <a:xfrm>
            <a:off x="395536" y="2924944"/>
            <a:ext cx="2592288" cy="504056"/>
          </a:xfrm>
          <a:prstGeom prst="wedgeRoundRectCallout">
            <a:avLst>
              <a:gd name="adj1" fmla="val 11905"/>
              <a:gd name="adj2" fmla="val 14075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for Net</a:t>
            </a:r>
            <a:r>
              <a:rPr kumimoji="1" lang="ja-JP" altLang="en-US" dirty="0" smtClean="0"/>
              <a:t>で見てる人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059832" y="552826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ゅゅゆゅ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081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ndo\AppData\Local\Microsoft\Windows\Temporary Internet Files\Content.IE5\F025GV9B\MC90008904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76056" y="4637236"/>
            <a:ext cx="1031875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kondo\AppData\Local\Microsoft\Windows\Temporary Internet Files\Content.IE5\TEITH6W6\MP900408892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135131"/>
            <a:ext cx="1524909" cy="228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角丸四角形吹き出し 10"/>
          <p:cNvSpPr/>
          <p:nvPr/>
        </p:nvSpPr>
        <p:spPr>
          <a:xfrm>
            <a:off x="5436096" y="2887765"/>
            <a:ext cx="3240360" cy="1837379"/>
          </a:xfrm>
          <a:prstGeom prst="wedgeRoundRectCallout">
            <a:avLst>
              <a:gd name="adj1" fmla="val -35540"/>
              <a:gd name="adj2" fmla="val 659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・疑問点を早期に解消</a:t>
            </a:r>
            <a:endParaRPr kumimoji="1" lang="en-US" altLang="ja-JP" dirty="0" smtClean="0"/>
          </a:p>
          <a:p>
            <a:r>
              <a:rPr lang="ja-JP" altLang="en-US" dirty="0" smtClean="0"/>
              <a:t>・話の腰を折る心配が少なく</a:t>
            </a:r>
            <a:endParaRPr lang="en-US" altLang="ja-JP" dirty="0" smtClean="0"/>
          </a:p>
          <a:p>
            <a:r>
              <a:rPr kumimoji="1" lang="en-US" altLang="ja-JP" dirty="0"/>
              <a:t> 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質問しやすい</a:t>
            </a:r>
            <a:endParaRPr kumimoji="1" lang="ja-JP" altLang="en-US" dirty="0"/>
          </a:p>
        </p:txBody>
      </p:sp>
      <p:sp>
        <p:nvSpPr>
          <p:cNvPr id="14" name="タイトル 1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/>
          <a:lstStyle/>
          <a:p>
            <a:r>
              <a:rPr kumimoji="1" lang="ja-JP" altLang="en-US" dirty="0" smtClean="0"/>
              <a:t>発表の最中に質問</a:t>
            </a:r>
            <a:r>
              <a:rPr kumimoji="1" lang="en-US" altLang="ja-JP" dirty="0" smtClean="0"/>
              <a:t>OK</a:t>
            </a:r>
            <a:endParaRPr kumimoji="1" lang="ja-JP" altLang="en-US" dirty="0"/>
          </a:p>
        </p:txBody>
      </p:sp>
      <p:sp>
        <p:nvSpPr>
          <p:cNvPr id="15" name="角丸四角形吹き出し 14"/>
          <p:cNvSpPr/>
          <p:nvPr/>
        </p:nvSpPr>
        <p:spPr>
          <a:xfrm>
            <a:off x="179511" y="1196752"/>
            <a:ext cx="5928419" cy="1569387"/>
          </a:xfrm>
          <a:prstGeom prst="wedgeRoundRectCallout">
            <a:avLst>
              <a:gd name="adj1" fmla="val -802"/>
              <a:gd name="adj2" fmla="val 146680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メリット</a:t>
            </a:r>
            <a:endParaRPr kumimoji="1" lang="en-US" altLang="ja-JP" dirty="0" smtClean="0"/>
          </a:p>
          <a:p>
            <a:r>
              <a:rPr lang="ja-JP" altLang="en-US" dirty="0" smtClean="0"/>
              <a:t>・自分のタイミングで質問者を指名できる</a:t>
            </a:r>
            <a:endParaRPr lang="en-US" altLang="ja-JP" dirty="0" smtClean="0"/>
          </a:p>
          <a:p>
            <a:r>
              <a:rPr kumimoji="1" lang="ja-JP" altLang="en-US" dirty="0" smtClean="0"/>
              <a:t>→切りの良いところまでしゃべれる</a:t>
            </a:r>
            <a:endParaRPr kumimoji="1" lang="en-US" altLang="ja-JP" dirty="0" smtClean="0"/>
          </a:p>
          <a:p>
            <a:r>
              <a:rPr lang="ja-JP" altLang="en-US" dirty="0" smtClean="0"/>
              <a:t>・質問への回答結果を踏まえて、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  </a:t>
            </a:r>
            <a:r>
              <a:rPr lang="ja-JP" altLang="en-US" dirty="0" smtClean="0"/>
              <a:t>続きの話を展開することで、双方が深い理解に到達</a:t>
            </a:r>
            <a:endParaRPr lang="en-US" altLang="ja-JP" dirty="0" smtClean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059832" y="5528265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GPｺﾞｼｯｸE" pitchFamily="50" charset="-128"/>
                <a:ea typeface="HGPｺﾞｼｯｸE" pitchFamily="50" charset="-128"/>
              </a:rPr>
              <a:t>ゅゅゆゅ</a:t>
            </a:r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HGPｺﾞｼｯｸE" pitchFamily="50" charset="-128"/>
              <a:ea typeface="HGPｺﾞｼｯｸE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6588224" y="6124572"/>
            <a:ext cx="2355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BoostCon</a:t>
            </a:r>
            <a:r>
              <a:rPr kumimoji="1" lang="ja-JP" altLang="en-US" dirty="0" smtClean="0"/>
              <a:t>でもこの方式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371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Boost</a:t>
            </a:r>
            <a:r>
              <a:rPr kumimoji="1" lang="ja-JP" altLang="en-US" dirty="0" smtClean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C++</a:t>
            </a:r>
            <a:r>
              <a:rPr kumimoji="1" lang="ja-JP" altLang="en-US" sz="2400" dirty="0" smtClean="0"/>
              <a:t>標準化委員会のメンバが立ち上げたオープンソースの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ライブラリ群</a:t>
            </a:r>
            <a:r>
              <a:rPr lang="en-US" altLang="ja-JP" sz="2400" dirty="0"/>
              <a:t>Boost C++ </a:t>
            </a:r>
            <a:r>
              <a:rPr lang="en-US" altLang="ja-JP" sz="2400" dirty="0" smtClean="0"/>
              <a:t>Libraries</a:t>
            </a:r>
          </a:p>
          <a:p>
            <a:endParaRPr lang="en-US" altLang="ja-JP" sz="2400" dirty="0"/>
          </a:p>
          <a:p>
            <a:r>
              <a:rPr lang="en-US" altLang="ja-JP" sz="2400" dirty="0" err="1" smtClean="0"/>
              <a:t>BoostPro</a:t>
            </a:r>
            <a:r>
              <a:rPr lang="en-US" altLang="ja-JP" sz="2400" dirty="0" smtClean="0"/>
              <a:t> Computing</a:t>
            </a:r>
            <a:r>
              <a:rPr lang="ja-JP" altLang="en-US" sz="2400" dirty="0" smtClean="0"/>
              <a:t>というサポート会社がある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/>
          </a:p>
          <a:p>
            <a:r>
              <a:rPr lang="ja-JP" altLang="en-US" sz="2400" dirty="0"/>
              <a:t>ライセンス</a:t>
            </a:r>
            <a:r>
              <a:rPr lang="ja-JP" altLang="en-US" sz="2400" dirty="0" smtClean="0"/>
              <a:t>は</a:t>
            </a:r>
            <a:r>
              <a:rPr lang="en-US" altLang="ja-JP" sz="2400" dirty="0" smtClean="0"/>
              <a:t>Boost Software </a:t>
            </a:r>
            <a:r>
              <a:rPr lang="en-US" altLang="ja-JP" sz="2400" dirty="0" err="1" smtClean="0"/>
              <a:t>Licence</a:t>
            </a:r>
            <a:r>
              <a:rPr lang="en-US" altLang="ja-JP" sz="2400" dirty="0" smtClean="0"/>
              <a:t> 1.0</a:t>
            </a:r>
          </a:p>
          <a:p>
            <a:pPr lvl="1"/>
            <a:r>
              <a:rPr kumimoji="1" lang="ja-JP" altLang="en-US" sz="2000" dirty="0" smtClean="0"/>
              <a:t>商用利用可</a:t>
            </a:r>
            <a:endParaRPr kumimoji="1" lang="en-US" altLang="ja-JP" sz="2000" dirty="0" smtClean="0"/>
          </a:p>
          <a:p>
            <a:pPr lvl="1"/>
            <a:r>
              <a:rPr lang="ja-JP" altLang="en-US" sz="2000" dirty="0"/>
              <a:t>改変</a:t>
            </a:r>
            <a:r>
              <a:rPr lang="ja-JP" altLang="en-US" sz="2000" dirty="0" smtClean="0"/>
              <a:t>自由</a:t>
            </a:r>
            <a:endParaRPr lang="en-US" altLang="ja-JP" sz="2000" dirty="0" smtClean="0"/>
          </a:p>
          <a:p>
            <a:pPr lvl="1"/>
            <a:r>
              <a:rPr kumimoji="1" lang="ja-JP" altLang="en-US" sz="2000" dirty="0" smtClean="0"/>
              <a:t>ソースコードにライセンス表記する必要はない</a:t>
            </a:r>
            <a:r>
              <a:rPr kumimoji="1" lang="en-US" altLang="ja-JP" sz="2000" dirty="0" smtClean="0"/>
              <a:t>(</a:t>
            </a:r>
            <a:r>
              <a:rPr kumimoji="1" lang="ja-JP" altLang="en-US" sz="2000" dirty="0" smtClean="0"/>
              <a:t>静的リンクの場合</a:t>
            </a:r>
            <a:r>
              <a:rPr kumimoji="1" lang="en-US" altLang="ja-JP" sz="2000" dirty="0" smtClean="0"/>
              <a:t>)</a:t>
            </a:r>
            <a:endParaRPr lang="en-US" altLang="ja-JP" sz="2400" dirty="0"/>
          </a:p>
          <a:p>
            <a:pPr lvl="1"/>
            <a:endParaRPr kumimoji="1" lang="en-US" altLang="ja-JP" sz="2400" dirty="0" smtClean="0"/>
          </a:p>
          <a:p>
            <a:r>
              <a:rPr lang="ja-JP" altLang="en-US" sz="2400" dirty="0" smtClean="0"/>
              <a:t>開発に参加してる企業：</a:t>
            </a:r>
            <a:r>
              <a:rPr lang="en-US" altLang="ja-JP" sz="2400" dirty="0" smtClean="0"/>
              <a:t>Adobe, Google, Intel</a:t>
            </a:r>
            <a:r>
              <a:rPr lang="ja-JP" altLang="en-US" sz="2400" dirty="0" smtClean="0"/>
              <a:t>など</a:t>
            </a:r>
            <a:r>
              <a:rPr lang="en-US" altLang="ja-JP" sz="2400" dirty="0" smtClean="0"/>
              <a:t>…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2101955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C++</a:t>
            </a:r>
            <a:r>
              <a:rPr kumimoji="1" lang="ja-JP" altLang="en-US" dirty="0" smtClean="0"/>
              <a:t>規格への影響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は</a:t>
            </a:r>
            <a:r>
              <a:rPr kumimoji="1" lang="en-US" altLang="ja-JP" sz="2400" dirty="0" smtClean="0"/>
              <a:t>C++</a:t>
            </a:r>
            <a:r>
              <a:rPr kumimoji="1" lang="ja-JP" altLang="en-US" sz="2400" dirty="0" smtClean="0"/>
              <a:t>標準ライブラリの実験場として機能している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2011</a:t>
            </a:r>
            <a:r>
              <a:rPr kumimoji="1" lang="ja-JP" altLang="en-US" sz="2400" dirty="0" smtClean="0"/>
              <a:t>年に発行された</a:t>
            </a:r>
            <a:r>
              <a:rPr kumimoji="1" lang="en-US" altLang="ja-JP" sz="2400" dirty="0" smtClean="0"/>
              <a:t>C++11</a:t>
            </a:r>
            <a:r>
              <a:rPr kumimoji="1" lang="ja-JP" altLang="en-US" sz="2400" dirty="0" smtClean="0"/>
              <a:t>では、</a:t>
            </a:r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から多くのライブラリが導入された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から標準入りしたライブラリの例：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スマートポインタ、正規表現、乱数、型特性、スレッドなど。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Boost</a:t>
            </a:r>
            <a:r>
              <a:rPr lang="ja-JP" altLang="en-US" sz="2400" dirty="0"/>
              <a:t>が</a:t>
            </a:r>
            <a:r>
              <a:rPr kumimoji="1" lang="ja-JP" altLang="en-US" sz="2400" dirty="0" smtClean="0"/>
              <a:t>言語機能に与えた影響：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en-US" altLang="ja-JP" sz="2400" dirty="0" smtClean="0"/>
              <a:t>C++11</a:t>
            </a:r>
            <a:r>
              <a:rPr lang="ja-JP" altLang="en-US" sz="2400" dirty="0" smtClean="0"/>
              <a:t>で導入されたラムダ式は、</a:t>
            </a:r>
            <a:r>
              <a:rPr lang="en-US" altLang="ja-JP" sz="2400" dirty="0" err="1" smtClean="0"/>
              <a:t>Boost.Lambda</a:t>
            </a:r>
            <a:r>
              <a:rPr lang="ja-JP" altLang="en-US" sz="2400" dirty="0" smtClean="0"/>
              <a:t>作者によって提案された。右辺値参照や</a:t>
            </a:r>
            <a:r>
              <a:rPr lang="en-US" altLang="ja-JP" sz="2400" dirty="0" err="1" smtClean="0"/>
              <a:t>noexcept</a:t>
            </a:r>
            <a:r>
              <a:rPr lang="ja-JP" altLang="en-US" sz="2400" dirty="0" err="1" smtClean="0"/>
              <a:t>、</a:t>
            </a:r>
            <a:r>
              <a:rPr lang="en-US" altLang="ja-JP" sz="2400" dirty="0" err="1" smtClean="0"/>
              <a:t>Variadic</a:t>
            </a:r>
            <a:r>
              <a:rPr lang="en-US" altLang="ja-JP" sz="2400" dirty="0" smtClean="0"/>
              <a:t> Templates</a:t>
            </a:r>
            <a:r>
              <a:rPr lang="ja-JP" altLang="en-US" sz="2400" dirty="0" smtClean="0"/>
              <a:t>も</a:t>
            </a:r>
            <a:r>
              <a:rPr lang="en-US" altLang="ja-JP" sz="2400" dirty="0" smtClean="0"/>
              <a:t>Boost</a:t>
            </a:r>
            <a:r>
              <a:rPr lang="ja-JP" altLang="en-US" sz="2400" dirty="0" smtClean="0"/>
              <a:t>のメンバが主動して導入された。</a:t>
            </a:r>
            <a:endParaRPr kumimoji="1"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1174098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どんなライブラリがあるのか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57929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C++11</a:t>
            </a:r>
            <a:r>
              <a:rPr kumimoji="1" lang="ja-JP" altLang="en-US" sz="2400" dirty="0" smtClean="0"/>
              <a:t>に導入されたものを除けば、以下のようなライブラリがある：</a:t>
            </a:r>
            <a:endParaRPr kumimoji="1" lang="ja-JP" altLang="en-US" sz="24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7544" y="1772816"/>
            <a:ext cx="8229600" cy="44644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400" dirty="0" smtClean="0"/>
              <a:t>ファイルシステム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Filesystem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 smtClean="0"/>
              <a:t>ネットワーク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Asio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/>
              <a:t>シリアライズ</a:t>
            </a:r>
            <a:r>
              <a:rPr lang="en-US" altLang="ja-JP" sz="2400" dirty="0"/>
              <a:t>(Serialization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 smtClean="0"/>
              <a:t>オプション型</a:t>
            </a:r>
            <a:r>
              <a:rPr lang="en-US" altLang="ja-JP" sz="2400" dirty="0" smtClean="0"/>
              <a:t>(Optional)</a:t>
            </a:r>
          </a:p>
          <a:p>
            <a:r>
              <a:rPr lang="ja-JP" altLang="en-US" sz="2400" dirty="0"/>
              <a:t>構文</a:t>
            </a:r>
            <a:r>
              <a:rPr lang="ja-JP" altLang="en-US" sz="2400" dirty="0" smtClean="0"/>
              <a:t>解析</a:t>
            </a:r>
            <a:r>
              <a:rPr lang="en-US" altLang="ja-JP" sz="2400" dirty="0" smtClean="0"/>
              <a:t>(Spirit)</a:t>
            </a:r>
          </a:p>
          <a:p>
            <a:r>
              <a:rPr lang="ja-JP" altLang="en-US" sz="2400" dirty="0"/>
              <a:t>線形</a:t>
            </a:r>
            <a:r>
              <a:rPr lang="ja-JP" altLang="en-US" sz="2400" dirty="0" smtClean="0"/>
              <a:t>代数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uBLAS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/>
              <a:t>計算</a:t>
            </a:r>
            <a:r>
              <a:rPr lang="ja-JP" altLang="en-US" sz="2400" dirty="0" smtClean="0"/>
              <a:t>幾何</a:t>
            </a:r>
            <a:r>
              <a:rPr lang="en-US" altLang="ja-JP" sz="2400" dirty="0" smtClean="0"/>
              <a:t>(Geometry)</a:t>
            </a:r>
          </a:p>
          <a:p>
            <a:r>
              <a:rPr lang="ja-JP" altLang="en-US" sz="2400" dirty="0"/>
              <a:t>統計</a:t>
            </a:r>
            <a:r>
              <a:rPr lang="ja-JP" altLang="en-US" sz="2400" dirty="0" smtClean="0"/>
              <a:t>処理</a:t>
            </a:r>
            <a:r>
              <a:rPr lang="en-US" altLang="ja-JP" sz="2400" dirty="0" smtClean="0"/>
              <a:t>(Accumulators)</a:t>
            </a:r>
          </a:p>
          <a:p>
            <a:r>
              <a:rPr lang="ja-JP" altLang="en-US" sz="2400" dirty="0"/>
              <a:t>区間</a:t>
            </a:r>
            <a:r>
              <a:rPr lang="ja-JP" altLang="en-US" sz="2400" dirty="0" smtClean="0"/>
              <a:t>計算</a:t>
            </a:r>
            <a:r>
              <a:rPr lang="en-US" altLang="ja-JP" sz="2400" dirty="0" smtClean="0"/>
              <a:t>(Interval)</a:t>
            </a:r>
          </a:p>
          <a:p>
            <a:r>
              <a:rPr lang="ja-JP" altLang="en-US" sz="2400" dirty="0"/>
              <a:t>状態マシン</a:t>
            </a:r>
            <a:endParaRPr lang="en-US" altLang="ja-JP" sz="2400" dirty="0" smtClean="0"/>
          </a:p>
          <a:p>
            <a:r>
              <a:rPr lang="en-US" altLang="ja-JP" sz="2400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570185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開発中のライブラリ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579296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今後導入されるかもしれない、開発中もしくはリリース前のライブラリ：</a:t>
            </a:r>
            <a:endParaRPr kumimoji="1" lang="ja-JP" altLang="en-US" sz="2400" dirty="0"/>
          </a:p>
        </p:txBody>
      </p:sp>
      <p:sp>
        <p:nvSpPr>
          <p:cNvPr id="4" name="コンテンツ プレースホルダー 2"/>
          <p:cNvSpPr txBox="1">
            <a:spLocks/>
          </p:cNvSpPr>
          <p:nvPr/>
        </p:nvSpPr>
        <p:spPr>
          <a:xfrm>
            <a:off x="467544" y="1772816"/>
            <a:ext cx="822960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dirty="0" smtClean="0"/>
              <a:t>Lock-free</a:t>
            </a:r>
            <a:r>
              <a:rPr lang="ja-JP" altLang="en-US" sz="2400" dirty="0" smtClean="0"/>
              <a:t>コンテナ</a:t>
            </a:r>
            <a:endParaRPr lang="en-US" altLang="ja-JP" sz="2400" dirty="0" smtClean="0"/>
          </a:p>
          <a:p>
            <a:r>
              <a:rPr lang="ja-JP" altLang="en-US" sz="2400" dirty="0"/>
              <a:t>多倍</a:t>
            </a:r>
            <a:r>
              <a:rPr lang="ja-JP" altLang="en-US" sz="2400" dirty="0" smtClean="0"/>
              <a:t>長整数</a:t>
            </a:r>
            <a:endParaRPr lang="en-US" altLang="ja-JP" sz="2400" dirty="0" smtClean="0"/>
          </a:p>
          <a:p>
            <a:r>
              <a:rPr lang="ja-JP" altLang="en-US" sz="2400" dirty="0" smtClean="0"/>
              <a:t>ネットワークの上位プロトコル</a:t>
            </a:r>
            <a:r>
              <a:rPr lang="en-US" altLang="ja-JP" sz="2400" dirty="0" smtClean="0"/>
              <a:t>(HTTP, SMTP, XMPP, ICMP, etc…)</a:t>
            </a:r>
          </a:p>
          <a:p>
            <a:r>
              <a:rPr lang="ja-JP" altLang="en-US" sz="2400" dirty="0" smtClean="0"/>
              <a:t>プロセス管理</a:t>
            </a:r>
            <a:endParaRPr lang="en-US" altLang="ja-JP" sz="2400" dirty="0" smtClean="0"/>
          </a:p>
          <a:p>
            <a:r>
              <a:rPr lang="ja-JP" altLang="en-US" sz="2400" dirty="0" smtClean="0"/>
              <a:t>コルーチン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ファイバ</a:t>
            </a:r>
            <a:r>
              <a:rPr lang="en-US" altLang="ja-JP" sz="2400" dirty="0" smtClean="0"/>
              <a:t>)</a:t>
            </a:r>
          </a:p>
          <a:p>
            <a:r>
              <a:rPr lang="ja-JP" altLang="en-US" sz="2400" dirty="0" smtClean="0"/>
              <a:t>ロギング</a:t>
            </a:r>
            <a:endParaRPr lang="en-US" altLang="ja-JP" sz="2400" dirty="0" smtClean="0"/>
          </a:p>
          <a:p>
            <a:r>
              <a:rPr lang="ja-JP" altLang="en-US" sz="2400" dirty="0"/>
              <a:t>暗号化</a:t>
            </a:r>
            <a:endParaRPr lang="en-US" altLang="ja-JP" sz="2400" dirty="0" smtClean="0"/>
          </a:p>
          <a:p>
            <a:r>
              <a:rPr lang="en-US" altLang="ja-JP" sz="2400" dirty="0" smtClean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231971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開発情報など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2400" dirty="0" smtClean="0"/>
              <a:t>ユーザー</a:t>
            </a:r>
            <a:r>
              <a:rPr lang="en-US" altLang="ja-JP" sz="2400" dirty="0"/>
              <a:t>ML</a:t>
            </a:r>
            <a:br>
              <a:rPr lang="en-US" altLang="ja-JP" sz="2400" dirty="0"/>
            </a:br>
            <a:r>
              <a:rPr lang="en-US" altLang="ja-JP" sz="1800" dirty="0">
                <a:hlinkClick r:id="rId2"/>
              </a:rPr>
              <a:t>http://</a:t>
            </a:r>
            <a:r>
              <a:rPr lang="en-US" altLang="ja-JP" sz="1800" dirty="0" smtClean="0">
                <a:hlinkClick r:id="rId2"/>
              </a:rPr>
              <a:t>lists.boost.org/mailman/listinfo.cgi/boost-users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kumimoji="1" lang="en-US" altLang="ja-JP" sz="2400" dirty="0" smtClean="0"/>
          </a:p>
          <a:p>
            <a:r>
              <a:rPr lang="ja-JP" altLang="en-US" sz="2400" dirty="0" smtClean="0"/>
              <a:t>開発者</a:t>
            </a:r>
            <a:r>
              <a:rPr lang="en-US" altLang="ja-JP" sz="2400" dirty="0"/>
              <a:t>ML</a:t>
            </a:r>
            <a:br>
              <a:rPr lang="en-US" altLang="ja-JP" sz="2400" dirty="0"/>
            </a:br>
            <a:r>
              <a:rPr lang="en-US" altLang="ja-JP" sz="1800" dirty="0">
                <a:hlinkClick r:id="rId3"/>
              </a:rPr>
              <a:t>http://</a:t>
            </a:r>
            <a:r>
              <a:rPr lang="en-US" altLang="ja-JP" sz="1800" dirty="0" smtClean="0">
                <a:hlinkClick r:id="rId3"/>
              </a:rPr>
              <a:t>lists.boost.org/mailman/listinfo.cgi/boost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2400" dirty="0" smtClean="0"/>
          </a:p>
          <a:p>
            <a:r>
              <a:rPr lang="ja-JP" altLang="en-US" sz="2400" dirty="0" smtClean="0"/>
              <a:t>その他</a:t>
            </a:r>
            <a:r>
              <a:rPr lang="en-US" altLang="ja-JP" sz="2400" dirty="0" smtClean="0"/>
              <a:t>ML</a:t>
            </a:r>
            <a:r>
              <a:rPr lang="ja-JP" altLang="en-US" sz="2400" dirty="0" smtClean="0"/>
              <a:t>まとめ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1800" dirty="0">
                <a:hlinkClick r:id="rId4"/>
              </a:rPr>
              <a:t>https://</a:t>
            </a:r>
            <a:r>
              <a:rPr lang="en-US" altLang="ja-JP" sz="1800" dirty="0" smtClean="0">
                <a:hlinkClick r:id="rId4"/>
              </a:rPr>
              <a:t>sites.google.com/site/boostjp/mailing-list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2400" dirty="0" smtClean="0"/>
          </a:p>
          <a:p>
            <a:r>
              <a:rPr kumimoji="1" lang="en-US" altLang="ja-JP" sz="2400" dirty="0" smtClean="0"/>
              <a:t>Subversion</a:t>
            </a:r>
            <a:r>
              <a:rPr kumimoji="1" lang="ja-JP" altLang="en-US" sz="2400" dirty="0" smtClean="0"/>
              <a:t>リポジトリ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1800" dirty="0">
                <a:hlinkClick r:id="rId5"/>
              </a:rPr>
              <a:t>http://</a:t>
            </a:r>
            <a:r>
              <a:rPr lang="en-US" altLang="ja-JP" sz="1800" dirty="0" smtClean="0">
                <a:hlinkClick r:id="rId5"/>
              </a:rPr>
              <a:t>svn.boost.org/svn/boost/trunk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kumimoji="1" lang="en-US" altLang="ja-JP" sz="2400" dirty="0" smtClean="0"/>
          </a:p>
          <a:p>
            <a:r>
              <a:rPr lang="en-US" altLang="ja-JP" sz="2400" dirty="0" err="1" smtClean="0"/>
              <a:t>Git</a:t>
            </a:r>
            <a:r>
              <a:rPr lang="ja-JP" altLang="en-US" sz="2400" dirty="0" smtClean="0"/>
              <a:t>ミラー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1800" dirty="0">
                <a:hlinkClick r:id="rId6"/>
              </a:rPr>
              <a:t>https://</a:t>
            </a:r>
            <a:r>
              <a:rPr lang="en-US" altLang="ja-JP" sz="1800" dirty="0" smtClean="0">
                <a:hlinkClick r:id="rId6"/>
              </a:rPr>
              <a:t>github.com/ryppl/boost-svn</a:t>
            </a:r>
            <a:r>
              <a:rPr lang="en-US" altLang="ja-JP" sz="1800" dirty="0" smtClean="0"/>
              <a:t/>
            </a:r>
            <a:br>
              <a:rPr lang="en-US" altLang="ja-JP" sz="1800" dirty="0" smtClean="0"/>
            </a:br>
            <a:endParaRPr lang="en-US" altLang="ja-JP" sz="2400" dirty="0" smtClean="0"/>
          </a:p>
          <a:p>
            <a:r>
              <a:rPr kumimoji="1" lang="ja-JP" altLang="en-US" sz="2400" dirty="0" smtClean="0"/>
              <a:t>バグ報告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1800" dirty="0">
                <a:hlinkClick r:id="rId7"/>
              </a:rPr>
              <a:t>https://svn.boost.org/trac/boost</a:t>
            </a:r>
            <a:r>
              <a:rPr lang="en-US" altLang="ja-JP" sz="1800" dirty="0" smtClean="0">
                <a:hlinkClick r:id="rId7"/>
              </a:rPr>
              <a:t>/</a:t>
            </a:r>
            <a:endParaRPr lang="en-US" altLang="ja-JP" sz="1800" dirty="0" smtClean="0"/>
          </a:p>
        </p:txBody>
      </p:sp>
    </p:spTree>
    <p:extLst>
      <p:ext uri="{BB962C8B-B14F-4D97-AF65-F5344CB8AC3E}">
        <p14:creationId xmlns:p14="http://schemas.microsoft.com/office/powerpoint/2010/main" val="426974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progress_display</a:t>
            </a:r>
            <a:r>
              <a:rPr kumimoji="1" lang="en-US" altLang="ja-JP" dirty="0" smtClean="0"/>
              <a:t> is dead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944215"/>
          </a:xfrm>
        </p:spPr>
        <p:txBody>
          <a:bodyPr>
            <a:normAutofit fontScale="92500"/>
          </a:bodyPr>
          <a:lstStyle/>
          <a:p>
            <a:r>
              <a:rPr kumimoji="1" lang="en-US" altLang="ja-JP" dirty="0" smtClean="0"/>
              <a:t>Boost</a:t>
            </a:r>
            <a:r>
              <a:rPr kumimoji="1" lang="ja-JP" altLang="en-US" dirty="0" smtClean="0"/>
              <a:t>の黒歴史として名高い</a:t>
            </a:r>
            <a:r>
              <a:rPr kumimoji="1" lang="en-US" altLang="ja-JP" dirty="0" err="1" smtClean="0"/>
              <a:t>progress_display</a:t>
            </a:r>
            <a:r>
              <a:rPr kumimoji="1" lang="ja-JP" altLang="en-US" dirty="0" err="1" smtClean="0"/>
              <a:t>。</a:t>
            </a:r>
            <a:endParaRPr kumimoji="1" lang="en-US" altLang="ja-JP" dirty="0" smtClean="0"/>
          </a:p>
          <a:p>
            <a:r>
              <a:rPr lang="en-US" altLang="ja-JP" dirty="0" err="1" smtClean="0"/>
              <a:t>Boost.Timer</a:t>
            </a:r>
            <a:r>
              <a:rPr lang="ja-JP" altLang="en-US" dirty="0" smtClean="0"/>
              <a:t>のメジャーバージョンアップに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伴い、めでたく非推奨</a:t>
            </a:r>
            <a:r>
              <a:rPr lang="en-US" altLang="ja-JP" dirty="0" smtClean="0"/>
              <a:t>(deprecated)</a:t>
            </a:r>
            <a:r>
              <a:rPr lang="ja-JP" altLang="en-US" dirty="0" smtClean="0"/>
              <a:t>となりました。</a:t>
            </a: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19672" y="4005064"/>
            <a:ext cx="6120680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0%   10   20   30   40   50   60   70   80   90   100%</a:t>
            </a:r>
          </a:p>
          <a:p>
            <a:r>
              <a:rPr lang="en-US" altLang="ja-JP" sz="2400" dirty="0">
                <a:solidFill>
                  <a:schemeClr val="bg1"/>
                </a:solidFill>
              </a:rPr>
              <a:t>|----|----|----|----|----|----|----|----|----|----|</a:t>
            </a:r>
          </a:p>
          <a:p>
            <a:r>
              <a:rPr lang="en-US" altLang="ja-JP" sz="2400" dirty="0" smtClean="0">
                <a:solidFill>
                  <a:schemeClr val="bg1"/>
                </a:solidFill>
              </a:rPr>
              <a:t>**********************************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67544" y="5373216"/>
            <a:ext cx="222689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>
                <a:solidFill>
                  <a:srgbClr val="C00000"/>
                </a:solidFill>
              </a:rPr>
              <a:t>黒歴史の始まり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7434571" y="5381972"/>
            <a:ext cx="809837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>
                <a:solidFill>
                  <a:srgbClr val="C00000"/>
                </a:solidFill>
              </a:rPr>
              <a:t>dead</a:t>
            </a:r>
            <a:endParaRPr kumimoji="1" lang="ja-JP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39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2400" dirty="0" smtClean="0"/>
              <a:t>Boost</a:t>
            </a:r>
            <a:r>
              <a:rPr lang="ja-JP" altLang="en-US" sz="2400" dirty="0" err="1" smtClean="0"/>
              <a:t>には</a:t>
            </a:r>
            <a:r>
              <a:rPr lang="ja-JP" altLang="en-US" sz="2400" dirty="0" smtClean="0"/>
              <a:t>現在、日本人が作ったライブラリはまだないが、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バグ報告やパッチ送付、議論への参加といった多くの貢献を</a:t>
            </a:r>
            <a:r>
              <a:rPr lang="ja-JP" altLang="en-US" sz="2400" dirty="0"/>
              <a:t>し</a:t>
            </a:r>
            <a:r>
              <a:rPr lang="ja-JP" altLang="en-US" sz="2400" dirty="0" smtClean="0"/>
              <a:t>ている。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ja-JP" altLang="en-US" sz="2400" dirty="0" smtClean="0"/>
              <a:t>また、</a:t>
            </a:r>
            <a:r>
              <a:rPr lang="en-US" altLang="ja-JP" sz="2400" dirty="0" err="1" smtClean="0"/>
              <a:t>boostjp</a:t>
            </a:r>
            <a:r>
              <a:rPr lang="ja-JP" altLang="en-US" sz="2400" dirty="0" smtClean="0"/>
              <a:t>コミュニティでは、リリースノートの翻訳や、逆引きリファレンスの作成を行なっている。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89306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296143"/>
          </a:xfrm>
        </p:spPr>
        <p:txBody>
          <a:bodyPr>
            <a:normAutofit fontScale="92500" lnSpcReduction="20000"/>
          </a:bodyPr>
          <a:lstStyle/>
          <a:p>
            <a:r>
              <a:rPr kumimoji="1" lang="ja-JP" altLang="en-US" sz="2400" dirty="0" smtClean="0"/>
              <a:t>事例</a:t>
            </a:r>
            <a:r>
              <a:rPr kumimoji="1" lang="en-US" altLang="ja-JP" sz="2400" dirty="0" smtClean="0"/>
              <a:t>1 : </a:t>
            </a:r>
            <a:r>
              <a:rPr kumimoji="1" lang="en-US" altLang="ja-JP" sz="2400" dirty="0" err="1" smtClean="0"/>
              <a:t>Boost.Serialization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ja-JP" altLang="en-US" sz="2400" dirty="0"/>
              <a:t>近藤貴俊</a:t>
            </a:r>
            <a:r>
              <a:rPr lang="en-US" altLang="ja-JP" sz="2400" dirty="0"/>
              <a:t>(</a:t>
            </a:r>
            <a:r>
              <a:rPr lang="en-US" altLang="ja-JP" sz="2400" dirty="0" err="1"/>
              <a:t>redboltz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r>
              <a:rPr kumimoji="1" lang="ja-JP" altLang="en-US" sz="2400" dirty="0" smtClean="0"/>
              <a:t>多重継承に関する根深い問題を解決するパッチを送付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>
                <a:hlinkClick r:id="rId2"/>
              </a:rPr>
              <a:t>https</a:t>
            </a:r>
            <a:r>
              <a:rPr lang="en-US" altLang="ja-JP" sz="2400" dirty="0">
                <a:hlinkClick r:id="rId2"/>
              </a:rPr>
              <a:t>://svn.boost.org/trac/boost/ticket/3604 </a:t>
            </a:r>
            <a:endParaRPr lang="en-US" altLang="ja-JP" sz="24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59" y="2142703"/>
            <a:ext cx="7172325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9362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事例</a:t>
            </a:r>
            <a:r>
              <a:rPr kumimoji="1" lang="en-US" altLang="ja-JP" sz="2400" dirty="0" smtClean="0"/>
              <a:t>1 : </a:t>
            </a:r>
            <a:r>
              <a:rPr kumimoji="1" lang="en-US" altLang="ja-JP" sz="2400" dirty="0" err="1" smtClean="0"/>
              <a:t>Boost.Serialization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lang="en-US" altLang="ja-JP" sz="2400" dirty="0" smtClean="0"/>
              <a:t>Acknowledgments</a:t>
            </a:r>
            <a:r>
              <a:rPr lang="ja-JP" altLang="en-US" sz="2400" dirty="0" err="1" smtClean="0"/>
              <a:t>にも</a:t>
            </a:r>
            <a:r>
              <a:rPr lang="ja-JP" altLang="en-US" sz="2400" dirty="0" smtClean="0"/>
              <a:t>名前が載ってます</a:t>
            </a:r>
            <a:endParaRPr lang="en-US" altLang="ja-JP" sz="2400" dirty="0" smtClean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5" y="1902856"/>
            <a:ext cx="8992683" cy="37478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323528" y="3787303"/>
            <a:ext cx="7920880" cy="36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84289" y="5877272"/>
            <a:ext cx="5379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「近藤貴俊は、仮想基本クラスのシリアライズにおける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　非常に不透明で困難なバグを修正した」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4116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3528" y="908720"/>
            <a:ext cx="8820472" cy="1440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事例</a:t>
            </a:r>
            <a:r>
              <a:rPr kumimoji="1" lang="en-US" altLang="ja-JP" sz="2400" dirty="0" smtClean="0"/>
              <a:t>2 : </a:t>
            </a:r>
            <a:r>
              <a:rPr kumimoji="1" lang="en-US" altLang="ja-JP" sz="2400" dirty="0" err="1" smtClean="0"/>
              <a:t>Boost.Range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lang="en-US" altLang="ja-JP" sz="2400" dirty="0" err="1" smtClean="0"/>
              <a:t>Shunsuke</a:t>
            </a:r>
            <a:r>
              <a:rPr lang="en-US" altLang="ja-JP" sz="2400" dirty="0" smtClean="0"/>
              <a:t> </a:t>
            </a:r>
            <a:r>
              <a:rPr lang="en-US" altLang="ja-JP" sz="2400" dirty="0" err="1" smtClean="0"/>
              <a:t>Sogame</a:t>
            </a:r>
            <a:r>
              <a:rPr lang="en-US" altLang="ja-JP" sz="2400" dirty="0" smtClean="0"/>
              <a:t>(mb2sync)</a:t>
            </a:r>
            <a:br>
              <a:rPr lang="en-US" altLang="ja-JP" sz="2400" dirty="0" smtClean="0"/>
            </a:br>
            <a:r>
              <a:rPr lang="en-US" altLang="ja-JP" sz="2400" dirty="0" smtClean="0"/>
              <a:t>Oven Range Library</a:t>
            </a:r>
            <a:r>
              <a:rPr lang="ja-JP" altLang="en-US" sz="2400" dirty="0" smtClean="0"/>
              <a:t>の実装経験により、</a:t>
            </a:r>
            <a:r>
              <a:rPr lang="en-US" altLang="ja-JP" sz="2400" dirty="0" smtClean="0"/>
              <a:t>Range</a:t>
            </a:r>
            <a:r>
              <a:rPr lang="ja-JP" altLang="en-US" sz="2400" dirty="0" smtClean="0"/>
              <a:t>アダプタの設計に貢献</a:t>
            </a:r>
            <a:endParaRPr lang="en-US" altLang="ja-JP" sz="24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43188"/>
            <a:ext cx="8817408" cy="17939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正方形/長方形 5"/>
          <p:cNvSpPr/>
          <p:nvPr/>
        </p:nvSpPr>
        <p:spPr>
          <a:xfrm>
            <a:off x="683568" y="4103361"/>
            <a:ext cx="1224136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536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4401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事例</a:t>
            </a:r>
            <a:r>
              <a:rPr kumimoji="1" lang="en-US" altLang="ja-JP" sz="2400" dirty="0" smtClean="0"/>
              <a:t>3 : </a:t>
            </a:r>
            <a:r>
              <a:rPr kumimoji="1" lang="en-US" altLang="ja-JP" sz="2400" dirty="0" err="1" smtClean="0"/>
              <a:t>Boost.Geometry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高橋 晶</a:t>
            </a:r>
            <a:r>
              <a:rPr lang="en-US" altLang="ja-JP" sz="2400" dirty="0" smtClean="0"/>
              <a:t>(</a:t>
            </a:r>
            <a:r>
              <a:rPr lang="en-US" altLang="ja-JP" sz="2400" dirty="0" err="1" smtClean="0"/>
              <a:t>faith_and_brave</a:t>
            </a:r>
            <a:r>
              <a:rPr lang="en-US" altLang="ja-JP" sz="2400" dirty="0" smtClean="0"/>
              <a:t>/</a:t>
            </a:r>
            <a:r>
              <a:rPr lang="en-US" altLang="ja-JP" sz="2400" dirty="0" err="1" smtClean="0"/>
              <a:t>cpp_akira</a:t>
            </a:r>
            <a:r>
              <a:rPr lang="en-US" altLang="ja-JP" sz="2400" dirty="0" smtClean="0"/>
              <a:t>)</a:t>
            </a:r>
            <a:br>
              <a:rPr lang="en-US" altLang="ja-JP" sz="2400" dirty="0" smtClean="0"/>
            </a:br>
            <a:r>
              <a:rPr lang="en-US" altLang="ja-JP" sz="2400" dirty="0" err="1" smtClean="0"/>
              <a:t>Boost.Fusion</a:t>
            </a:r>
            <a:r>
              <a:rPr lang="ja-JP" altLang="en-US" sz="2400" dirty="0" smtClean="0"/>
              <a:t>のシーケンスと見なせるあらゆる型を、</a:t>
            </a:r>
            <a:r>
              <a:rPr lang="en-US" altLang="ja-JP" sz="2400" dirty="0" err="1" smtClean="0"/>
              <a:t>Boost.Geometry</a:t>
            </a:r>
            <a:r>
              <a:rPr lang="ja-JP" altLang="en-US" sz="2400" dirty="0" smtClean="0"/>
              <a:t>で使用できるようにした。</a:t>
            </a:r>
            <a:endParaRPr lang="en-US" altLang="ja-JP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4845" y="2462213"/>
            <a:ext cx="6877555" cy="30550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2051720" y="4231313"/>
            <a:ext cx="3888432" cy="4571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691680" y="5949280"/>
            <a:ext cx="5747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手伝ってくれた</a:t>
            </a:r>
            <a:r>
              <a:rPr lang="en-US" altLang="ja-JP" sz="2400" dirty="0" err="1" smtClean="0"/>
              <a:t>DigitalGhost</a:t>
            </a:r>
            <a:r>
              <a:rPr lang="ja-JP" altLang="en-US" sz="2400" dirty="0" err="1" smtClean="0"/>
              <a:t>さん</a:t>
            </a:r>
            <a:r>
              <a:rPr lang="ja-JP" altLang="en-US" sz="2400" dirty="0" smtClean="0"/>
              <a:t>ありがとう！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29728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日本人ユーザーの活動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1440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 smtClean="0"/>
              <a:t>他にも、ドキュメントに名前までは載ってないけど貢献してるユーザーはたくさんいます。</a:t>
            </a:r>
            <a:endParaRPr lang="en-US" altLang="ja-JP" sz="2400" dirty="0" smtClean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457200" y="1988840"/>
            <a:ext cx="8229600" cy="45365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>
                <a:hlinkClick r:id="rId2"/>
              </a:rPr>
              <a:t>[</a:t>
            </a:r>
            <a:r>
              <a:rPr lang="en-US" altLang="ja-JP" sz="2000" dirty="0" err="1">
                <a:hlinkClick r:id="rId2"/>
              </a:rPr>
              <a:t>config</a:t>
            </a:r>
            <a:r>
              <a:rPr lang="en-US" altLang="ja-JP" sz="2000" dirty="0">
                <a:hlinkClick r:id="rId2"/>
              </a:rPr>
              <a:t>] Macro BOOST_NO_NOEXCEPT is </a:t>
            </a:r>
            <a:r>
              <a:rPr lang="en-US" altLang="ja-JP" sz="2000" dirty="0" smtClean="0">
                <a:hlinkClick r:id="rId2"/>
              </a:rPr>
              <a:t>required</a:t>
            </a:r>
            <a:br>
              <a:rPr lang="en-US" altLang="ja-JP" sz="2000" dirty="0" smtClean="0">
                <a:hlinkClick r:id="rId2"/>
              </a:rPr>
            </a:br>
            <a:r>
              <a:rPr lang="ja-JP" altLang="en-US" sz="2000" dirty="0" smtClean="0"/>
              <a:t>→ </a:t>
            </a:r>
            <a:r>
              <a:rPr lang="en-US" altLang="ja-JP" sz="2000" dirty="0" smtClean="0"/>
              <a:t>@</a:t>
            </a:r>
            <a:r>
              <a:rPr lang="en-US" altLang="ja-JP" sz="2000" dirty="0" err="1" smtClean="0"/>
              <a:t>SubaruG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 smtClean="0">
              <a:hlinkClick r:id="rId3"/>
            </a:endParaRPr>
          </a:p>
          <a:p>
            <a:r>
              <a:rPr lang="en-US" altLang="ja-JP" sz="2000" dirty="0" err="1" smtClean="0">
                <a:hlinkClick r:id="rId3"/>
              </a:rPr>
              <a:t>irange</a:t>
            </a:r>
            <a:r>
              <a:rPr lang="en-US" altLang="ja-JP" sz="2000" dirty="0" smtClean="0">
                <a:hlinkClick r:id="rId3"/>
              </a:rPr>
              <a:t> doesn't end iteration properly when </a:t>
            </a:r>
            <a:r>
              <a:rPr lang="en-US" altLang="ja-JP" sz="2000" dirty="0" err="1" smtClean="0">
                <a:hlinkClick r:id="rId3"/>
              </a:rPr>
              <a:t>step_size</a:t>
            </a:r>
            <a:r>
              <a:rPr lang="en-US" altLang="ja-JP" sz="2000" dirty="0" smtClean="0">
                <a:hlinkClick r:id="rId3"/>
              </a:rPr>
              <a:t> is 2 or more(#5544)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→ </a:t>
            </a:r>
            <a:r>
              <a:rPr lang="en-US" altLang="ja-JP" sz="2000" dirty="0" smtClean="0"/>
              <a:t>@</a:t>
            </a:r>
            <a:r>
              <a:rPr lang="en-US" altLang="ja-JP" sz="2000" dirty="0" err="1" smtClean="0"/>
              <a:t>hotwatermorning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 smtClean="0"/>
          </a:p>
          <a:p>
            <a:r>
              <a:rPr lang="en-US" altLang="ja-JP" sz="2000" dirty="0" err="1">
                <a:hlinkClick r:id="rId4"/>
              </a:rPr>
              <a:t>ptree</a:t>
            </a:r>
            <a:r>
              <a:rPr lang="en-US" altLang="ja-JP" sz="2000" dirty="0">
                <a:hlinkClick r:id="rId4"/>
              </a:rPr>
              <a:t>::sort() compilation error(#</a:t>
            </a:r>
            <a:r>
              <a:rPr lang="en-US" altLang="ja-JP" sz="2000" dirty="0" smtClean="0">
                <a:hlinkClick r:id="rId4"/>
              </a:rPr>
              <a:t>5710)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en-US" altLang="ja-JP" sz="2000" dirty="0" err="1" smtClean="0">
                <a:hlinkClick r:id="rId5"/>
              </a:rPr>
              <a:t>binomial_distribution</a:t>
            </a:r>
            <a:r>
              <a:rPr lang="en-US" altLang="ja-JP" sz="2000" dirty="0" smtClean="0">
                <a:hlinkClick r:id="rId5"/>
              </a:rPr>
              <a:t>&lt;long </a:t>
            </a:r>
            <a:r>
              <a:rPr lang="en-US" altLang="ja-JP" sz="2000" dirty="0">
                <a:hlinkClick r:id="rId5"/>
              </a:rPr>
              <a:t>long&gt; compilation error(#</a:t>
            </a:r>
            <a:r>
              <a:rPr lang="en-US" altLang="ja-JP" sz="2000" dirty="0" smtClean="0">
                <a:hlinkClick r:id="rId5"/>
              </a:rPr>
              <a:t>5705)</a:t>
            </a:r>
            <a:br>
              <a:rPr lang="en-US" altLang="ja-JP" sz="2000" dirty="0" smtClean="0">
                <a:hlinkClick r:id="rId5"/>
              </a:rPr>
            </a:br>
            <a:r>
              <a:rPr lang="ja-JP" altLang="en-US" sz="2000" dirty="0" smtClean="0"/>
              <a:t>→ </a:t>
            </a:r>
            <a:r>
              <a:rPr lang="en-US" altLang="ja-JP" sz="2000" dirty="0" smtClean="0"/>
              <a:t>@</a:t>
            </a:r>
            <a:r>
              <a:rPr lang="en-US" altLang="ja-JP" sz="2000" dirty="0" err="1" smtClean="0"/>
              <a:t>bolero_MURAKAMI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 smtClean="0"/>
          </a:p>
          <a:p>
            <a:r>
              <a:rPr lang="en-US" altLang="ja-JP" sz="2000" dirty="0" err="1">
                <a:hlinkClick r:id="rId6"/>
              </a:rPr>
              <a:t>is_rvalue_reference</a:t>
            </a:r>
            <a:r>
              <a:rPr lang="en-US" altLang="ja-JP" sz="2000" dirty="0">
                <a:hlinkClick r:id="rId6"/>
              </a:rPr>
              <a:t> returns wrong result when </a:t>
            </a:r>
            <a:r>
              <a:rPr lang="en-US" altLang="ja-JP" sz="2000" dirty="0" err="1">
                <a:hlinkClick r:id="rId6"/>
              </a:rPr>
              <a:t>rvalue</a:t>
            </a:r>
            <a:r>
              <a:rPr lang="en-US" altLang="ja-JP" sz="2000" dirty="0">
                <a:hlinkClick r:id="rId6"/>
              </a:rPr>
              <a:t> reference to a function is passed(#</a:t>
            </a:r>
            <a:r>
              <a:rPr lang="en-US" altLang="ja-JP" sz="2000" dirty="0" smtClean="0">
                <a:hlinkClick r:id="rId6"/>
              </a:rPr>
              <a:t>5795)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r>
              <a:rPr lang="ja-JP" altLang="en-US" sz="2000" dirty="0" smtClean="0"/>
              <a:t>→ </a:t>
            </a:r>
            <a:r>
              <a:rPr lang="en-US" altLang="ja-JP" sz="2000" dirty="0" smtClean="0"/>
              <a:t>@</a:t>
            </a:r>
            <a:r>
              <a:rPr lang="en-US" altLang="ja-JP" sz="2000" dirty="0" err="1" smtClean="0"/>
              <a:t>sscrisk</a:t>
            </a:r>
            <a:r>
              <a:rPr lang="en-US" altLang="ja-JP" sz="2000" dirty="0" smtClean="0"/>
              <a:t/>
            </a:r>
            <a:br>
              <a:rPr lang="en-US" altLang="ja-JP" sz="2000" dirty="0" smtClean="0"/>
            </a:br>
            <a:endParaRPr lang="en-US" altLang="ja-JP" sz="2000" dirty="0" smtClean="0"/>
          </a:p>
          <a:p>
            <a:r>
              <a:rPr lang="en-US" altLang="ja-JP" sz="2000" dirty="0">
                <a:hlinkClick r:id="rId7"/>
              </a:rPr>
              <a:t>"0 + 0" and "0 - 0" lead to a compile time error(#</a:t>
            </a:r>
            <a:r>
              <a:rPr lang="en-US" altLang="ja-JP" sz="2000" dirty="0" smtClean="0">
                <a:hlinkClick r:id="rId7"/>
              </a:rPr>
              <a:t>5724)</a:t>
            </a:r>
            <a:r>
              <a:rPr lang="en-US" altLang="ja-JP" sz="2000" dirty="0">
                <a:hlinkClick r:id="rId7"/>
              </a:rPr>
              <a:t/>
            </a:r>
            <a:br>
              <a:rPr lang="en-US" altLang="ja-JP" sz="2000" dirty="0">
                <a:hlinkClick r:id="rId7"/>
              </a:rPr>
            </a:br>
            <a:r>
              <a:rPr lang="en-US" altLang="ja-JP" sz="2000" dirty="0" err="1" smtClean="0">
                <a:hlinkClick r:id="rId8"/>
              </a:rPr>
              <a:t>adjacent_filtered_range</a:t>
            </a:r>
            <a:r>
              <a:rPr lang="en-US" altLang="ja-JP" sz="2000" dirty="0">
                <a:hlinkClick r:id="rId8"/>
              </a:rPr>
              <a:t>::</a:t>
            </a:r>
            <a:r>
              <a:rPr lang="en-US" altLang="ja-JP" sz="2000" dirty="0" err="1">
                <a:hlinkClick r:id="rId8"/>
              </a:rPr>
              <a:t>m_pred</a:t>
            </a:r>
            <a:r>
              <a:rPr lang="en-US" altLang="ja-JP" sz="2000" dirty="0">
                <a:hlinkClick r:id="rId8"/>
              </a:rPr>
              <a:t> should be </a:t>
            </a:r>
            <a:r>
              <a:rPr lang="en-US" altLang="ja-JP" sz="2000" dirty="0" smtClean="0">
                <a:hlinkClick r:id="rId8"/>
              </a:rPr>
              <a:t>removed(#5486)</a:t>
            </a:r>
            <a:br>
              <a:rPr lang="en-US" altLang="ja-JP" sz="2000" dirty="0" smtClean="0">
                <a:hlinkClick r:id="rId8"/>
              </a:rPr>
            </a:br>
            <a:r>
              <a:rPr lang="ja-JP" altLang="en-US" sz="2000" dirty="0" smtClean="0"/>
              <a:t>→ </a:t>
            </a:r>
            <a:r>
              <a:rPr lang="en-US" altLang="ja-JP" sz="2000" dirty="0" smtClean="0"/>
              <a:t>@</a:t>
            </a:r>
            <a:r>
              <a:rPr lang="en-US" altLang="ja-JP" sz="2000" dirty="0" err="1" smtClean="0"/>
              <a:t>iorate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67925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バグ報告しよう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オープンソースのライブラリは、ユーザーが使えば使うほど便利になっていくという特性を持っています。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lang="ja-JP" altLang="en-US" sz="2400" dirty="0" smtClean="0"/>
              <a:t>より便利になるにはフィードバックが必要です。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endParaRPr lang="en-US" altLang="ja-JP" sz="2400" dirty="0" smtClean="0"/>
          </a:p>
          <a:p>
            <a:r>
              <a:rPr kumimoji="1" lang="ja-JP" altLang="en-US" sz="2400" dirty="0"/>
              <a:t>バグ</a:t>
            </a:r>
            <a:r>
              <a:rPr kumimoji="1" lang="ja-JP" altLang="en-US" sz="2400" dirty="0" smtClean="0"/>
              <a:t>報告の英語は難しくないです。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ほぼ定型文なので、他のチケットを見てマネしましょう。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r>
              <a:rPr kumimoji="1" lang="ja-JP" altLang="en-US" sz="2400" dirty="0" smtClean="0"/>
              <a:t>英語が難しくて投稿できないという方は、</a:t>
            </a:r>
            <a:r>
              <a:rPr kumimoji="1" lang="en-US" altLang="ja-JP" sz="2400" dirty="0" err="1" smtClean="0"/>
              <a:t>boostjp</a:t>
            </a:r>
            <a:r>
              <a:rPr kumimoji="1" lang="ja-JP" altLang="en-US" sz="2400" dirty="0" smtClean="0"/>
              <a:t>の</a:t>
            </a:r>
            <a:r>
              <a:rPr kumimoji="1" lang="en-US" altLang="ja-JP" sz="2400" dirty="0" smtClean="0"/>
              <a:t>Google Group</a:t>
            </a:r>
            <a:r>
              <a:rPr kumimoji="1" lang="ja-JP" altLang="en-US" sz="2400" dirty="0" smtClean="0"/>
              <a:t>に連絡してもらえればお手伝いします。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01329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日本語情報を充実させよう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217443"/>
          </a:xfrm>
        </p:spPr>
        <p:txBody>
          <a:bodyPr>
            <a:normAutofit/>
          </a:bodyPr>
          <a:lstStyle/>
          <a:p>
            <a:r>
              <a:rPr kumimoji="1" lang="en-US" altLang="ja-JP" sz="2400" dirty="0" err="1" smtClean="0"/>
              <a:t>boostjp</a:t>
            </a:r>
            <a:r>
              <a:rPr kumimoji="1" lang="ja-JP" altLang="en-US" sz="2400" dirty="0" smtClean="0"/>
              <a:t>コミュニティでは、</a:t>
            </a:r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の日本語情報を充実させるために、いろいろな活動を行なっています。</a:t>
            </a:r>
            <a:r>
              <a:rPr kumimoji="1" lang="en-US" altLang="ja-JP" sz="2400" dirty="0" smtClean="0"/>
              <a:t/>
            </a:r>
            <a:br>
              <a:rPr kumimoji="1" lang="en-US" altLang="ja-JP" sz="2400" dirty="0" smtClean="0"/>
            </a:br>
            <a:endParaRPr kumimoji="1" lang="en-US" altLang="ja-JP" sz="2400" dirty="0" smtClean="0"/>
          </a:p>
          <a:p>
            <a:r>
              <a:rPr lang="ja-JP" altLang="en-US" sz="2400" dirty="0" smtClean="0"/>
              <a:t>現状、リリースノートの翻訳や逆引きリファレンスの作成を行なっています。</a:t>
            </a:r>
            <a:endParaRPr lang="en-US" altLang="ja-JP" sz="2400" dirty="0" smtClean="0"/>
          </a:p>
          <a:p>
            <a:endParaRPr lang="en-US" altLang="ja-JP" sz="2400" dirty="0"/>
          </a:p>
          <a:p>
            <a:r>
              <a:rPr lang="ja-JP" altLang="en-US" sz="2400" dirty="0" smtClean="0"/>
              <a:t>日本語情報が充実すれば、</a:t>
            </a:r>
            <a:r>
              <a:rPr lang="en-US" altLang="ja-JP" sz="2400" dirty="0" smtClean="0"/>
              <a:t>Boost</a:t>
            </a:r>
            <a:r>
              <a:rPr lang="ja-JP" altLang="en-US" sz="2400" dirty="0" smtClean="0"/>
              <a:t>を仕事で使えるように提案するのがやりやすくなるはずです！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「仕事で使えない・・・」と嘆いて終わりではなく、より便利に、</a:t>
            </a: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より情報を充実させることで自らチャンスを作り出</a:t>
            </a:r>
            <a:r>
              <a:rPr lang="ja-JP" altLang="en-US" sz="2400" dirty="0"/>
              <a:t>しましょう！</a:t>
            </a:r>
            <a:endParaRPr lang="en-US" altLang="ja-JP" sz="2400" dirty="0" smtClean="0"/>
          </a:p>
        </p:txBody>
      </p:sp>
    </p:spTree>
    <p:extLst>
      <p:ext uri="{BB962C8B-B14F-4D97-AF65-F5344CB8AC3E}">
        <p14:creationId xmlns:p14="http://schemas.microsoft.com/office/powerpoint/2010/main" val="4179471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日本の</a:t>
            </a:r>
            <a:r>
              <a:rPr kumimoji="1" lang="en-US" altLang="ja-JP" dirty="0" smtClean="0"/>
              <a:t>Boost</a:t>
            </a:r>
            <a:r>
              <a:rPr kumimoji="1" lang="ja-JP" altLang="en-US" dirty="0" smtClean="0"/>
              <a:t>有識者リスト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の各ライブラリに詳しい</a:t>
            </a:r>
            <a:r>
              <a:rPr kumimoji="1" lang="en-US" altLang="ja-JP" sz="2400" dirty="0" smtClean="0"/>
              <a:t>Twitter</a:t>
            </a:r>
            <a:r>
              <a:rPr kumimoji="1" lang="ja-JP" altLang="en-US" sz="2400" dirty="0" smtClean="0"/>
              <a:t>ユーザーをまとめたリストがあります。何かあったらどんどん聞きましょう。</a:t>
            </a:r>
            <a:endParaRPr kumimoji="1" lang="ja-JP" altLang="en-US" sz="2400" dirty="0"/>
          </a:p>
        </p:txBody>
      </p:sp>
      <p:graphicFrame>
        <p:nvGraphicFramePr>
          <p:cNvPr id="5" name="表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50116532"/>
              </p:ext>
            </p:extLst>
          </p:nvPr>
        </p:nvGraphicFramePr>
        <p:xfrm>
          <a:off x="539556" y="1848454"/>
          <a:ext cx="8280920" cy="482092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86723"/>
                <a:gridCol w="649419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ライブラリ名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リスト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Multi-Index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2"/>
                        </a:rPr>
                        <a:t>https://twitter.com/#!/cpp_akira/boost-multi-index/members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Graph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3"/>
                        </a:rPr>
                        <a:t>https://twitter.com/#!/cpp_akira/boost-graph/members</a:t>
                      </a:r>
                      <a:r>
                        <a:rPr lang="en-US" altLang="ja-JP" sz="1800" dirty="0" smtClean="0"/>
                        <a:t> 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Range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4"/>
                        </a:rPr>
                        <a:t>https://twitter.com/#!/cpp_akira/boost-range/members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Fusion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5"/>
                        </a:rPr>
                        <a:t>https://twitter.com/#!/cpp_akira/boost-fusion/members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Thread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6"/>
                        </a:rPr>
                        <a:t>https://twitter.com/#!/cpp_akira/boost-thread/members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/>
                        <a:t>Asio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7"/>
                        </a:rPr>
                        <a:t>https://twitter.com/#!/cpp_akira/boost-asio/members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Preprocessor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800" dirty="0" smtClean="0">
                          <a:hlinkClick r:id="rId8"/>
                        </a:rPr>
                        <a:t>https://twitter.com/#!/cpp_akira/boost-preprocessor/members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Optional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9"/>
                        </a:rPr>
                        <a:t>https://twitter.com/#!/cpp_akira/boost-optional/members</a:t>
                      </a:r>
                      <a:endParaRPr kumimoji="1" lang="en-US" altLang="ja-JP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Variant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10"/>
                        </a:rPr>
                        <a:t>https://twitter.com/#!/cpp_akira/boost-variant/members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Flyweight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11"/>
                        </a:rPr>
                        <a:t>https://twitter.com/#!/cpp_akira/boost-flyweight/members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Phoenix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12"/>
                        </a:rPr>
                        <a:t>https://twitter.com/#!/cpp_akira/boost-phoenix/members</a:t>
                      </a:r>
                      <a:endParaRPr kumimoji="1" lang="en-US" altLang="ja-JP" sz="18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Python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13"/>
                        </a:rPr>
                        <a:t>https://twitter.com/#!/cpp_akira/boost-python/members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044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日本の</a:t>
            </a:r>
            <a:r>
              <a:rPr kumimoji="1" lang="en-US" altLang="ja-JP" dirty="0" smtClean="0"/>
              <a:t>Boost</a:t>
            </a:r>
            <a:r>
              <a:rPr kumimoji="1" lang="ja-JP" altLang="en-US" dirty="0" smtClean="0"/>
              <a:t>有識者リスト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936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Boost</a:t>
            </a:r>
            <a:r>
              <a:rPr kumimoji="1" lang="ja-JP" altLang="en-US" sz="2400" dirty="0" smtClean="0"/>
              <a:t>の各ライブラリに詳しい</a:t>
            </a:r>
            <a:r>
              <a:rPr kumimoji="1" lang="en-US" altLang="ja-JP" sz="2400" dirty="0" smtClean="0"/>
              <a:t>Twitter</a:t>
            </a:r>
            <a:r>
              <a:rPr kumimoji="1" lang="ja-JP" altLang="en-US" sz="2400" dirty="0" smtClean="0"/>
              <a:t>ユーザーをまとめたリストがあります。何かあったらどんどん聞きましょう。</a:t>
            </a:r>
            <a:endParaRPr kumimoji="1" lang="ja-JP" altLang="en-US" sz="2400" dirty="0"/>
          </a:p>
        </p:txBody>
      </p:sp>
      <p:graphicFrame>
        <p:nvGraphicFramePr>
          <p:cNvPr id="5" name="表 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21037672"/>
              </p:ext>
            </p:extLst>
          </p:nvPr>
        </p:nvGraphicFramePr>
        <p:xfrm>
          <a:off x="539556" y="1848454"/>
          <a:ext cx="8280920" cy="222504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786723"/>
                <a:gridCol w="649419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ライブラリ名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 smtClean="0"/>
                        <a:t>リスト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Serialization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2"/>
                        </a:rPr>
                        <a:t>https://twitter.com/#!/cpp_akira/boost-serialization/members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Wave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3"/>
                        </a:rPr>
                        <a:t>https://twitter.com/#!/cpp_akira/boost-wave/members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smtClean="0"/>
                        <a:t>Build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4"/>
                        </a:rPr>
                        <a:t>https://twitter.com/#!/cpp_akira/boost-build/members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/>
                        <a:t>Xpressive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5"/>
                        </a:rPr>
                        <a:t>https://twitter.com/#!/cpp_akira/boost-xpressive/members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800" dirty="0" err="1" smtClean="0"/>
                        <a:t>Interprocess</a:t>
                      </a:r>
                      <a:endParaRPr kumimoji="1" lang="ja-JP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smtClean="0">
                          <a:hlinkClick r:id="rId6"/>
                        </a:rPr>
                        <a:t>https://twitter.com/#!/cpp_akira/boost-interprocess/members</a:t>
                      </a:r>
                      <a:endParaRPr kumimoji="1" lang="ja-JP" alt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259632" y="5507940"/>
            <a:ext cx="645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Twitter</a:t>
            </a:r>
            <a:r>
              <a:rPr kumimoji="1" lang="ja-JP" altLang="en-US" sz="2400" dirty="0" smtClean="0"/>
              <a:t>のリストが</a:t>
            </a:r>
            <a:r>
              <a:rPr kumimoji="1" lang="en-US" altLang="ja-JP" sz="2400" dirty="0" smtClean="0"/>
              <a:t>20</a:t>
            </a:r>
            <a:r>
              <a:rPr kumimoji="1" lang="ja-JP" altLang="en-US" sz="2400" dirty="0" smtClean="0"/>
              <a:t>個しか作れないので悩み中。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724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720080"/>
          </a:xfrm>
        </p:spPr>
        <p:txBody>
          <a:bodyPr/>
          <a:lstStyle/>
          <a:p>
            <a:pPr marL="0" indent="0" algn="ctr">
              <a:buNone/>
            </a:pPr>
            <a:r>
              <a:rPr kumimoji="1" lang="ja-JP" altLang="en-US" dirty="0" smtClean="0"/>
              <a:t>安らかに眠ってもらいましょう。</a:t>
            </a:r>
            <a:endParaRPr kumimoji="1" lang="ja-JP" altLang="en-US" dirty="0"/>
          </a:p>
        </p:txBody>
      </p:sp>
      <p:pic>
        <p:nvPicPr>
          <p:cNvPr id="4" name="Picture 2" descr="C:\Users\takahashia\Documents\progress_display_is_d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32856"/>
            <a:ext cx="3816424" cy="4392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/>
          <p:cNvSpPr txBox="1"/>
          <p:nvPr/>
        </p:nvSpPr>
        <p:spPr>
          <a:xfrm>
            <a:off x="3131840" y="4201924"/>
            <a:ext cx="267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 smtClean="0">
                <a:solidFill>
                  <a:srgbClr val="C00000"/>
                </a:solidFill>
              </a:rPr>
              <a:t>progress_display</a:t>
            </a:r>
            <a:endParaRPr kumimoji="1" lang="ja-JP" alt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7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339752" y="2708920"/>
            <a:ext cx="3826768" cy="1512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6000" dirty="0" smtClean="0"/>
              <a:t>Q &amp; A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4048303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012823"/>
          </a:xfrm>
        </p:spPr>
        <p:txBody>
          <a:bodyPr/>
          <a:lstStyle/>
          <a:p>
            <a:r>
              <a:rPr kumimoji="1" lang="en-US" altLang="ja-JP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Boost</a:t>
            </a:r>
            <a:r>
              <a:rPr kumimoji="1" lang="ja-JP" altLang="en-US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ライブラリ一周の旅</a:t>
            </a:r>
            <a:endParaRPr kumimoji="1" lang="ja-JP" altLang="en-US">
              <a:solidFill>
                <a:srgbClr val="C00000"/>
              </a:solidFill>
              <a:latin typeface="HGP創英角ﾎﾟｯﾌﾟ体" pitchFamily="50" charset="-128"/>
              <a:ea typeface="HGP創英角ﾎﾟｯﾌﾟ体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00228" y="4797152"/>
            <a:ext cx="6986614" cy="1489368"/>
          </a:xfrm>
        </p:spPr>
        <p:txBody>
          <a:bodyPr>
            <a:normAutofit/>
          </a:bodyPr>
          <a:lstStyle/>
          <a:p>
            <a:pPr algn="r"/>
            <a:r>
              <a:rPr lang="ja-JP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高橋晶</a:t>
            </a:r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</a:rPr>
              <a:t>(Akira Takahashi)</a:t>
            </a:r>
          </a:p>
          <a:p>
            <a:pPr algn="r"/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2"/>
              </a:rPr>
              <a:t>id:faith_and_brave</a:t>
            </a:r>
            <a:endParaRPr lang="en-US" altLang="ja-JP" sz="2400" dirty="0" smtClean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  <a:p>
            <a:pPr algn="r"/>
            <a:r>
              <a:rPr lang="en-US" altLang="ja-JP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@</a:t>
            </a:r>
            <a:r>
              <a:rPr lang="en-US" altLang="ja-JP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HGP創英角ｺﾞｼｯｸUB" pitchFamily="50" charset="-128"/>
                <a:ea typeface="HGP創英角ｺﾞｼｯｸUB" pitchFamily="50" charset="-128"/>
                <a:hlinkClick r:id="rId3"/>
              </a:rPr>
              <a:t>cpp_akira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HGP創英角ｺﾞｼｯｸUB" pitchFamily="50" charset="-128"/>
              <a:ea typeface="HGP創英角ｺﾞｼｯｸUB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714876" y="6417254"/>
            <a:ext cx="442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dirty="0" smtClean="0">
                <a:solidFill>
                  <a:srgbClr val="C00000"/>
                </a:solidFill>
              </a:rPr>
              <a:t>Boost.</a:t>
            </a:r>
            <a:r>
              <a:rPr kumimoji="1" lang="ja-JP" altLang="en-US" dirty="0" smtClean="0">
                <a:solidFill>
                  <a:srgbClr val="C00000"/>
                </a:solidFill>
              </a:rPr>
              <a:t>勉強会</a:t>
            </a:r>
            <a:r>
              <a:rPr kumimoji="1" lang="en-US" altLang="ja-JP" dirty="0" smtClean="0">
                <a:solidFill>
                  <a:srgbClr val="C00000"/>
                </a:solidFill>
              </a:rPr>
              <a:t>#7</a:t>
            </a:r>
            <a:r>
              <a:rPr kumimoji="1" lang="ja-JP" altLang="en-US" dirty="0" smtClean="0">
                <a:solidFill>
                  <a:srgbClr val="C00000"/>
                </a:solidFill>
              </a:rPr>
              <a:t> </a:t>
            </a:r>
            <a:r>
              <a:rPr lang="en-US" altLang="ja-JP" dirty="0" smtClean="0">
                <a:solidFill>
                  <a:srgbClr val="C00000"/>
                </a:solidFill>
              </a:rPr>
              <a:t>2011/12/03(</a:t>
            </a:r>
            <a:r>
              <a:rPr lang="ja-JP" altLang="en-US" dirty="0" smtClean="0">
                <a:solidFill>
                  <a:srgbClr val="C00000"/>
                </a:solidFill>
              </a:rPr>
              <a:t>土</a:t>
            </a:r>
            <a:r>
              <a:rPr lang="en-US" altLang="ja-JP" dirty="0" smtClean="0">
                <a:solidFill>
                  <a:srgbClr val="C00000"/>
                </a:solidFill>
              </a:rPr>
              <a:t>)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929322" y="3214686"/>
            <a:ext cx="178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>
                <a:solidFill>
                  <a:srgbClr val="C00000"/>
                </a:solidFill>
                <a:latin typeface="HGP創英角ﾎﾟｯﾌﾟ体" pitchFamily="50" charset="-128"/>
                <a:ea typeface="HGP創英角ﾎﾟｯﾌﾟ体" pitchFamily="50" charset="-128"/>
              </a:rPr>
              <a:t>ver.1.48.0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599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はじめに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2500306"/>
            <a:ext cx="8677628" cy="307183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前回は、</a:t>
            </a:r>
            <a:r>
              <a:rPr lang="en-US" altLang="ja-JP" dirty="0" smtClean="0"/>
              <a:t>Boost 1.44.0</a:t>
            </a:r>
            <a:r>
              <a:rPr lang="ja-JP" altLang="en-US" dirty="0" err="1" smtClean="0"/>
              <a:t>までの</a:t>
            </a:r>
            <a:r>
              <a:rPr lang="ja-JP" altLang="en-US" dirty="0" smtClean="0"/>
              <a:t>ライブラリを紹介しました。</a:t>
            </a: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r>
              <a:rPr lang="ja-JP" altLang="en-US" dirty="0" smtClean="0"/>
              <a:t>今回は</a:t>
            </a:r>
            <a:r>
              <a:rPr lang="en-US" altLang="ja-JP" dirty="0" smtClean="0"/>
              <a:t>1.45.0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1.48.0</a:t>
            </a:r>
            <a:r>
              <a:rPr lang="ja-JP" altLang="en-US" dirty="0" err="1" smtClean="0"/>
              <a:t>までに</a:t>
            </a:r>
            <a:r>
              <a:rPr lang="ja-JP" altLang="en-US" dirty="0" smtClean="0"/>
              <a:t>追加されたライブラリを紹介していきます。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9980210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 smtClean="0"/>
              <a:t>本日紹介するライブラリ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785918" y="1643050"/>
            <a:ext cx="5786478" cy="4594262"/>
          </a:xfrm>
          <a:noFill/>
          <a:ln>
            <a:noFill/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altLang="ja-JP" dirty="0" smtClean="0"/>
              <a:t>1. Interval Container</a:t>
            </a:r>
          </a:p>
          <a:p>
            <a:pPr>
              <a:buNone/>
            </a:pPr>
            <a:r>
              <a:rPr lang="en-US" altLang="ja-JP" dirty="0" smtClean="0"/>
              <a:t>2. </a:t>
            </a:r>
            <a:r>
              <a:rPr lang="en-US" altLang="ja-JP" dirty="0" err="1" smtClean="0"/>
              <a:t>Chrono</a:t>
            </a:r>
            <a:endParaRPr lang="en-US" altLang="ja-JP" dirty="0" smtClean="0"/>
          </a:p>
          <a:p>
            <a:pPr>
              <a:buNone/>
            </a:pPr>
            <a:r>
              <a:rPr lang="en-US" altLang="ja-JP" dirty="0" smtClean="0"/>
              <a:t>3. Geometry</a:t>
            </a:r>
          </a:p>
          <a:p>
            <a:pPr>
              <a:buNone/>
            </a:pPr>
            <a:r>
              <a:rPr lang="en-US" altLang="ja-JP" dirty="0" smtClean="0"/>
              <a:t>4. Phoenix</a:t>
            </a:r>
          </a:p>
          <a:p>
            <a:pPr>
              <a:buNone/>
            </a:pPr>
            <a:r>
              <a:rPr lang="en-US" altLang="ja-JP" dirty="0" smtClean="0"/>
              <a:t>5. Container</a:t>
            </a:r>
          </a:p>
          <a:p>
            <a:pPr>
              <a:buNone/>
            </a:pPr>
            <a:r>
              <a:rPr lang="en-US" altLang="ja-JP" dirty="0" smtClean="0"/>
              <a:t>6. Move</a:t>
            </a:r>
          </a:p>
        </p:txBody>
      </p:sp>
    </p:spTree>
    <p:extLst>
      <p:ext uri="{BB962C8B-B14F-4D97-AF65-F5344CB8AC3E}">
        <p14:creationId xmlns:p14="http://schemas.microsoft.com/office/powerpoint/2010/main" val="1939125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Interval Container(ICL)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695308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typedef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::set&lt;string&gt; guests;</a:t>
            </a:r>
          </a:p>
          <a:p>
            <a:pPr>
              <a:buNone/>
            </a:pPr>
            <a:r>
              <a:rPr lang="en-US" altLang="ja-JP" sz="1800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interval_map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</a:t>
            </a:r>
            <a:r>
              <a:rPr lang="en-US" altLang="ja-JP" sz="1800" dirty="0" err="1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ptime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guests&gt;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party; 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party +=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make_pair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(interval&lt;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ptime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right_open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time_from_string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("20:00"),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time_from_string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("22:00")),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make_guests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("Mary"));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party +=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make_pair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(interval&lt;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ptime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&gt;::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right_open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time_from_string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("21:00"),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time_from_string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("23:00")),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            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make_guests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("Harry"));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区間演算のコンテナを提供するライブラリ。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467544" y="5517232"/>
            <a:ext cx="8229600" cy="10801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[20:00, 21:00)-&gt;{"Mary"} 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[21:00, 22:00)-&gt;{"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Harry","Mary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"}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時間帯が重なっていたら集約される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[22:00, 23:00)-&gt;{"Harry"}</a:t>
            </a:r>
          </a:p>
        </p:txBody>
      </p:sp>
    </p:spTree>
    <p:extLst>
      <p:ext uri="{BB962C8B-B14F-4D97-AF65-F5344CB8AC3E}">
        <p14:creationId xmlns:p14="http://schemas.microsoft.com/office/powerpoint/2010/main" val="2668598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err="1" smtClean="0"/>
              <a:t>Chrono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20882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500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ナノ秒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遅延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する</a:t>
            </a: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namespace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= boost::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auto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go =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steady_clock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::now() +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nanoseconds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(500);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while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chrono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steady_clock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::now() &lt; go)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;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時間計算のためのライブラリ。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C++11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標準ライブラリに導入されたものと、その拡張。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6" name="コンテンツ プレースホルダ 2"/>
          <p:cNvSpPr txBox="1">
            <a:spLocks/>
          </p:cNvSpPr>
          <p:nvPr/>
        </p:nvSpPr>
        <p:spPr>
          <a:xfrm>
            <a:off x="467544" y="4653136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様々な時間の単位と、いくつかの特性をもった時計クラス</a:t>
            </a:r>
            <a:endParaRPr lang="en-US" altLang="ja-JP" sz="24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が提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供される。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CPU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時間を扱う拡張もある。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104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Geometry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23528" y="2276872"/>
            <a:ext cx="8229600" cy="345638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800" b="1" dirty="0">
                <a:solidFill>
                  <a:srgbClr val="C00000"/>
                </a:solidFill>
                <a:latin typeface="VL ゴシック" pitchFamily="49" charset="-128"/>
                <a:ea typeface="VL ゴシック" pitchFamily="49" charset="-128"/>
              </a:rPr>
              <a:t>polygon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 a, b;</a:t>
            </a: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geometry::</a:t>
            </a: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exterior_ring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(a) =</a:t>
            </a: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    assign::</a:t>
            </a: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list_of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&lt;point&gt;(0, 0)(3, 3)(0, 3)(0, 0);</a:t>
            </a:r>
          </a:p>
          <a:p>
            <a:pPr marL="0" indent="0">
              <a:buNone/>
            </a:pPr>
            <a:endParaRPr lang="en-US" altLang="ja-JP" sz="1800" dirty="0">
              <a:latin typeface="VL ゴシック" pitchFamily="49" charset="-128"/>
              <a:ea typeface="VL ゴシック" pitchFamily="49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geometry::</a:t>
            </a: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exterior_ring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(b) =</a:t>
            </a: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    assign::</a:t>
            </a: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list_of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&lt;point&gt;(1.5, 1.5)(4.5, 4.5)(1.5, 4.5)(1.5, 1.5);</a:t>
            </a:r>
          </a:p>
          <a:p>
            <a:pPr marL="0" indent="0">
              <a:buNone/>
            </a:pPr>
            <a:endParaRPr lang="en-US" altLang="ja-JP" sz="1800" dirty="0">
              <a:latin typeface="VL ゴシック" pitchFamily="49" charset="-128"/>
              <a:ea typeface="VL ゴシック" pitchFamily="49" charset="-128"/>
            </a:endParaRP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// 2</a:t>
            </a:r>
            <a:r>
              <a:rPr lang="ja-JP" altLang="en-US" sz="1800" dirty="0" err="1">
                <a:latin typeface="VL ゴシック" pitchFamily="49" charset="-128"/>
                <a:ea typeface="VL ゴシック" pitchFamily="49" charset="-128"/>
              </a:rPr>
              <a:t>つの</a:t>
            </a:r>
            <a:r>
              <a:rPr lang="ja-JP" altLang="en-US" sz="1800" dirty="0">
                <a:latin typeface="VL ゴシック" pitchFamily="49" charset="-128"/>
                <a:ea typeface="VL ゴシック" pitchFamily="49" charset="-128"/>
              </a:rPr>
              <a:t>ポリゴンが交わっているか</a:t>
            </a:r>
            <a:endParaRPr lang="en-US" altLang="ja-JP" sz="1800" dirty="0">
              <a:latin typeface="VL ゴシック" pitchFamily="49" charset="-128"/>
              <a:ea typeface="VL ゴシック" pitchFamily="49" charset="-128"/>
            </a:endParaRPr>
          </a:p>
          <a:p>
            <a:pPr marL="0" indent="0">
              <a:buNone/>
            </a:pP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const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 </a:t>
            </a:r>
            <a:r>
              <a:rPr lang="en-US" altLang="ja-JP" sz="1800" dirty="0" err="1">
                <a:latin typeface="VL ゴシック" pitchFamily="49" charset="-128"/>
                <a:ea typeface="VL ゴシック" pitchFamily="49" charset="-128"/>
              </a:rPr>
              <a:t>bool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 result = </a:t>
            </a:r>
            <a:r>
              <a:rPr lang="en-US" altLang="ja-JP" sz="1800" b="1" dirty="0">
                <a:solidFill>
                  <a:srgbClr val="C00000"/>
                </a:solidFill>
                <a:latin typeface="VL ゴシック" pitchFamily="49" charset="-128"/>
                <a:ea typeface="VL ゴシック" pitchFamily="49" charset="-128"/>
              </a:rPr>
              <a:t>geometry::intersects(a, b)</a:t>
            </a: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1800" dirty="0">
                <a:latin typeface="VL ゴシック" pitchFamily="49" charset="-128"/>
                <a:ea typeface="VL ゴシック" pitchFamily="49" charset="-128"/>
              </a:rPr>
              <a:t>BOOST_ASSERT(result);</a:t>
            </a: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14401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計算幾何のライブラリ。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次元の点、線、三角形、四角形などのモデルと、</a:t>
            </a:r>
            <a:endParaRPr lang="en-US" altLang="ja-JP" sz="24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それらに対するアルゴリズムが提供される。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272642" y="4479995"/>
            <a:ext cx="2448272" cy="23780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C:\Language\cpp\polyg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667" y="4507211"/>
            <a:ext cx="2350789" cy="235078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951739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Phoenix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348880"/>
            <a:ext cx="8229600" cy="309634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namespace ns {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plus(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a,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b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{ return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 + b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 }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</a:p>
          <a:p>
            <a:pPr>
              <a:buNone/>
            </a:pPr>
            <a:r>
              <a:rPr lang="en-US" altLang="ja-JP" sz="1800" dirty="0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BOOST_PHOENIX_ADAPT_FUNCTION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plus, ns::plus, 2)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using namespace boost::phoenix::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arg_names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result = plus(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arg1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2)(3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 // plus</a:t>
            </a:r>
            <a:r>
              <a:rPr lang="ja-JP" altLang="en-US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関数を部分適用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cout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&lt;&lt; result &lt;&lt;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endl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13681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新たなラムダ式のライブラリ。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通常の関数を部分適用可能な形式にアダプトしたりできる。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関数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オブジェクトを返す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STL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風アルゴリズムも提供される。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7" name="コンテンツ プレースホルダ 2"/>
          <p:cNvSpPr txBox="1">
            <a:spLocks/>
          </p:cNvSpPr>
          <p:nvPr/>
        </p:nvSpPr>
        <p:spPr>
          <a:xfrm>
            <a:off x="467544" y="5517232"/>
            <a:ext cx="4104456" cy="86409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5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155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Container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68052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struct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Person {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id;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::string name;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Person() {}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Person(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id,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const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std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::string&amp; name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 :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id(id), name(name) {}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::container::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vector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&lt;Person&gt; v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;</a:t>
            </a:r>
          </a:p>
          <a:p>
            <a:pPr>
              <a:buNone/>
            </a:pPr>
            <a:endParaRPr lang="en-US" altLang="ja-JP" sz="18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これまで通りの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push_back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だが、一時オブジェクトなら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move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される</a:t>
            </a: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v.push_back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({1, "Alice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"});</a:t>
            </a:r>
          </a:p>
          <a:p>
            <a:pPr>
              <a:buNone/>
            </a:pPr>
            <a:endParaRPr lang="en-US" altLang="ja-JP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// </a:t>
            </a:r>
            <a:r>
              <a:rPr lang="ja-JP" altLang="en-US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関数内部でコンストラクタを呼び出す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placement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insert</a:t>
            </a:r>
          </a:p>
          <a:p>
            <a:pPr>
              <a:buNone/>
            </a:pP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v.</a:t>
            </a:r>
            <a:r>
              <a:rPr lang="en-US" altLang="ja-JP" sz="1800" dirty="0" err="1" smtClean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emplace_back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(2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, "Bob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");</a:t>
            </a:r>
            <a:endParaRPr lang="ja-JP" altLang="en-US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1080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標準コンテナの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実装。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placement insert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や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move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などの最新の仕様が提供される。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454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 smtClean="0"/>
              <a:t>Move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244827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template &lt;class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T&gt;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void swap(T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&amp; a, T&amp; b)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 </a:t>
            </a:r>
            <a:r>
              <a:rPr lang="en-US" altLang="ja-JP" sz="1800" dirty="0" err="1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tmp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(boost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</a:t>
            </a:r>
            <a:r>
              <a:rPr lang="en-US" altLang="ja-JP" sz="1800" dirty="0">
                <a:solidFill>
                  <a:srgbClr val="C00000"/>
                </a:solidFill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move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(a));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a =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::move(b);</a:t>
            </a:r>
          </a:p>
          <a:p>
            <a:pPr>
              <a:buNone/>
            </a:pP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  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 = </a:t>
            </a:r>
            <a:r>
              <a:rPr lang="en-US" altLang="ja-JP" sz="18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boost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::move(</a:t>
            </a:r>
            <a:r>
              <a:rPr lang="en-US" altLang="ja-JP" sz="1800" dirty="0" err="1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tmp</a:t>
            </a: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altLang="ja-JP" sz="18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}</a:t>
            </a:r>
            <a:endParaRPr lang="ja-JP" altLang="en-US" sz="1800" dirty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>
          <a:xfrm>
            <a:off x="457200" y="836712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ムーブセマンティクスの</a:t>
            </a:r>
            <a:r>
              <a:rPr lang="en-US" altLang="ja-JP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C++03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実装。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  <a:p>
            <a:pPr>
              <a:buFont typeface="Arial" pitchFamily="34" charset="0"/>
              <a:buNone/>
            </a:pPr>
            <a:r>
              <a:rPr lang="ja-JP" altLang="en-US" sz="2400" dirty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一時</a:t>
            </a:r>
            <a:r>
              <a:rPr lang="ja-JP" altLang="en-US" sz="2400" dirty="0" smtClean="0">
                <a:latin typeface="VL ゴシック" pitchFamily="1" charset="-128"/>
                <a:ea typeface="VL ゴシック" pitchFamily="1" charset="-128"/>
                <a:cs typeface="Courier New" pitchFamily="49" charset="0"/>
              </a:rPr>
              <a:t>オブジェクトのコストを軽減する。</a:t>
            </a:r>
            <a:endParaRPr lang="en-US" altLang="ja-JP" sz="2400" dirty="0" smtClean="0">
              <a:latin typeface="VL ゴシック" pitchFamily="1" charset="-128"/>
              <a:ea typeface="VL ゴシック" pitchFamily="1" charset="-128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01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お知らせ</a:t>
            </a:r>
            <a:r>
              <a:rPr lang="en-US" altLang="ja-JP" sz="3600" dirty="0" smtClean="0"/>
              <a:t>1 : </a:t>
            </a:r>
            <a:r>
              <a:rPr lang="ja-JP" altLang="en-US" sz="3600" dirty="0" smtClean="0"/>
              <a:t>名札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720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 dirty="0" smtClean="0"/>
              <a:t>参加者の方全員の名札を用意しています</a:t>
            </a:r>
            <a:endParaRPr kumimoji="1" lang="ja-JP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107" y="1700808"/>
            <a:ext cx="39719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2688307" y="1808820"/>
            <a:ext cx="79208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275" y="2456892"/>
            <a:ext cx="39719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475" y="3234461"/>
            <a:ext cx="3971925" cy="241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正方形/長方形 8"/>
          <p:cNvSpPr/>
          <p:nvPr/>
        </p:nvSpPr>
        <p:spPr>
          <a:xfrm>
            <a:off x="4200475" y="2564904"/>
            <a:ext cx="79208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000675" y="3356992"/>
            <a:ext cx="792088" cy="648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コンテンツ プレースホルダー 2"/>
          <p:cNvSpPr txBox="1">
            <a:spLocks/>
          </p:cNvSpPr>
          <p:nvPr/>
        </p:nvSpPr>
        <p:spPr>
          <a:xfrm>
            <a:off x="446856" y="5733256"/>
            <a:ext cx="8229600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2800" dirty="0" smtClean="0"/>
              <a:t>受付に置いてありますので、自分のアイコンが描かれてる</a:t>
            </a:r>
            <a:endParaRPr lang="en-US" altLang="ja-JP" sz="2800" dirty="0" smtClean="0"/>
          </a:p>
          <a:p>
            <a:pPr marL="0" indent="0">
              <a:buFont typeface="Arial" pitchFamily="34" charset="0"/>
              <a:buNone/>
            </a:pPr>
            <a:r>
              <a:rPr lang="ja-JP" altLang="en-US" sz="2800" dirty="0" smtClean="0"/>
              <a:t>名札を持って行ってください。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6481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smtClean="0"/>
              <a:t>まとめ</a:t>
            </a:r>
            <a:r>
              <a:rPr kumimoji="1" lang="en-US" altLang="ja-JP" smtClean="0"/>
              <a:t>(?)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dirty="0" smtClean="0"/>
              <a:t>まとめはとくにありません。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ja-JP" altLang="en-US" sz="2400" dirty="0" smtClean="0"/>
              <a:t>ここでは差分のみを紹介しましたが、</a:t>
            </a:r>
            <a:r>
              <a:rPr kumimoji="1" lang="en-US" altLang="ja-JP" sz="2400" dirty="0" smtClean="0"/>
              <a:t>1.48.0</a:t>
            </a:r>
            <a:r>
              <a:rPr kumimoji="1" lang="ja-JP" altLang="en-US" sz="2400" dirty="0" err="1" smtClean="0"/>
              <a:t>までの</a:t>
            </a:r>
            <a:r>
              <a:rPr kumimoji="1" lang="ja-JP" altLang="en-US" sz="2400" dirty="0" smtClean="0"/>
              <a:t>ライブラリをまとめたスライドも別途用意しています。</a:t>
            </a:r>
            <a:r>
              <a:rPr lang="en-US" altLang="ja-JP" sz="2400" dirty="0"/>
              <a:t/>
            </a:r>
            <a:br>
              <a:rPr lang="en-US" altLang="ja-JP" sz="2400" dirty="0"/>
            </a:br>
            <a:r>
              <a:rPr kumimoji="1" lang="ja-JP" altLang="en-US" sz="2400" dirty="0" smtClean="0"/>
              <a:t>全体を知りたい方はそちらを参照してください。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293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お知らせ</a:t>
            </a:r>
            <a:r>
              <a:rPr lang="en-US" altLang="ja-JP" sz="3200" dirty="0" smtClean="0"/>
              <a:t>2:</a:t>
            </a:r>
            <a:r>
              <a:rPr lang="ja-JP" altLang="en-US" sz="3200" dirty="0" smtClean="0"/>
              <a:t>プログラミングの魔導書</a:t>
            </a:r>
            <a:endParaRPr kumimoji="1" lang="ja-JP" altLang="en-US" sz="3200" dirty="0"/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29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『</a:t>
            </a:r>
            <a:r>
              <a:rPr kumimoji="1" lang="ja-JP" altLang="en-US" sz="2400" dirty="0" smtClean="0"/>
              <a:t>プログラミングの魔導書 </a:t>
            </a:r>
            <a:r>
              <a:rPr kumimoji="1" lang="en-US" altLang="ja-JP" sz="2400" dirty="0" smtClean="0"/>
              <a:t>Vol.2』 </a:t>
            </a:r>
            <a:r>
              <a:rPr kumimoji="1" lang="ja-JP" altLang="en-US" sz="2400" dirty="0" smtClean="0"/>
              <a:t>発売しました！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本日、直販しておりますので、この機会にぜひ手に入れてください。</a:t>
            </a:r>
            <a:r>
              <a:rPr lang="en-US" altLang="ja-JP" sz="2400" dirty="0" smtClean="0"/>
              <a:t>Boost</a:t>
            </a:r>
            <a:r>
              <a:rPr lang="ja-JP" altLang="en-US" sz="2400" dirty="0" smtClean="0"/>
              <a:t>作者 </a:t>
            </a:r>
            <a:r>
              <a:rPr lang="en-US" altLang="ja-JP" sz="2400" dirty="0" smtClean="0"/>
              <a:t>Dave Abrahams</a:t>
            </a:r>
            <a:r>
              <a:rPr lang="ja-JP" altLang="en-US" sz="2400" dirty="0" err="1" smtClean="0"/>
              <a:t>への</a:t>
            </a:r>
            <a:r>
              <a:rPr lang="ja-JP" altLang="en-US" sz="2400" dirty="0" smtClean="0"/>
              <a:t>インタビューを収録してます。</a:t>
            </a:r>
            <a:endParaRPr kumimoji="1" lang="ja-JP" alt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07" y="2276872"/>
            <a:ext cx="3622486" cy="4437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 descr="C:\Users\Akira.T\Documents\My Dropbox\Presentation\boost_geometry\dave_interview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47" y="2276873"/>
            <a:ext cx="3653885" cy="446449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6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648072"/>
          </a:xfrm>
        </p:spPr>
        <p:txBody>
          <a:bodyPr>
            <a:normAutofit/>
          </a:bodyPr>
          <a:lstStyle/>
          <a:p>
            <a:r>
              <a:rPr lang="ja-JP" altLang="en-US" sz="3200" dirty="0" smtClean="0"/>
              <a:t>お知らせ</a:t>
            </a:r>
            <a:r>
              <a:rPr lang="en-US" altLang="ja-JP" sz="3200" dirty="0" smtClean="0"/>
              <a:t>3:</a:t>
            </a:r>
            <a:r>
              <a:rPr lang="ja-JP" altLang="en-US" sz="3200" dirty="0" smtClean="0"/>
              <a:t>ダウンロードチケット</a:t>
            </a:r>
            <a:endParaRPr kumimoji="1" lang="ja-JP" altLang="en-US" sz="3200" dirty="0"/>
          </a:p>
        </p:txBody>
      </p:sp>
      <p:sp>
        <p:nvSpPr>
          <p:cNvPr id="5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1008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 smtClean="0"/>
              <a:t>PDF</a:t>
            </a:r>
            <a:r>
              <a:rPr kumimoji="1" lang="ja-JP" altLang="en-US" sz="2400" dirty="0" smtClean="0"/>
              <a:t>バージョンもオフラインでご購入いただけるよう、</a:t>
            </a:r>
            <a:endParaRPr kumimoji="1" lang="en-US" altLang="ja-JP" sz="2400" dirty="0" smtClean="0"/>
          </a:p>
          <a:p>
            <a:pPr marL="0" indent="0">
              <a:buNone/>
            </a:pPr>
            <a:r>
              <a:rPr lang="ja-JP" altLang="en-US" sz="2400" dirty="0" smtClean="0"/>
              <a:t>ダウンロードチケットを用意させていただきました。</a:t>
            </a:r>
            <a:endParaRPr kumimoji="1" lang="ja-JP" altLang="en-US" sz="2400" dirty="0"/>
          </a:p>
        </p:txBody>
      </p:sp>
      <p:pic>
        <p:nvPicPr>
          <p:cNvPr id="6" name="Picture 2" descr="C:\Users\Akira.T\Documents\Downloads\ticket_sa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651" y="2132856"/>
            <a:ext cx="5996930" cy="3523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46856" y="5733257"/>
            <a:ext cx="8229600" cy="1008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2400" smtClean="0"/>
              <a:t>記載されている</a:t>
            </a:r>
            <a:r>
              <a:rPr lang="en-US" altLang="ja-JP" sz="2400" smtClean="0"/>
              <a:t>URL</a:t>
            </a:r>
            <a:r>
              <a:rPr lang="ja-JP" altLang="en-US" sz="2400" smtClean="0"/>
              <a:t>でシリアル番号とメールアドレスを入力していただければ、</a:t>
            </a:r>
            <a:r>
              <a:rPr lang="en-US" altLang="ja-JP" sz="2400" smtClean="0"/>
              <a:t>PDF</a:t>
            </a:r>
            <a:r>
              <a:rPr lang="ja-JP" altLang="en-US" sz="2400" smtClean="0"/>
              <a:t>バージョンをダウンロードできます。</a:t>
            </a:r>
            <a:endParaRPr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74620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 smtClean="0"/>
              <a:t>お知らせ</a:t>
            </a:r>
            <a:r>
              <a:rPr lang="en-US" altLang="ja-JP" sz="3600" dirty="0" smtClean="0"/>
              <a:t>4:</a:t>
            </a:r>
            <a:r>
              <a:rPr lang="ja-JP" altLang="en-US" sz="3600" dirty="0" smtClean="0"/>
              <a:t>金額と収録記事</a:t>
            </a:r>
            <a:endParaRPr kumimoji="1" lang="ja-JP" altLang="en-US" sz="36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764704"/>
            <a:ext cx="8229600" cy="5040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2400" dirty="0" smtClean="0"/>
              <a:t>プログラミングの魔導書の金額は以下のようになっております。</a:t>
            </a:r>
            <a:endParaRPr kumimoji="1" lang="ja-JP" altLang="en-US" sz="24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12016"/>
              </p:ext>
            </p:extLst>
          </p:nvPr>
        </p:nvGraphicFramePr>
        <p:xfrm>
          <a:off x="1572344" y="1268760"/>
          <a:ext cx="6096000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書籍版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2,000</a:t>
                      </a:r>
                      <a:r>
                        <a:rPr kumimoji="1" lang="ja-JP" altLang="en-US" sz="2400" dirty="0" smtClean="0"/>
                        <a:t>円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PDF</a:t>
                      </a:r>
                      <a:r>
                        <a:rPr kumimoji="1" lang="ja-JP" altLang="en-US" sz="2400" dirty="0" smtClean="0"/>
                        <a:t>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1,500</a:t>
                      </a:r>
                      <a:r>
                        <a:rPr kumimoji="1" lang="ja-JP" altLang="en-US" sz="2400" dirty="0" smtClean="0"/>
                        <a:t>円</a:t>
                      </a:r>
                      <a:endParaRPr kumimoji="1" lang="ja-JP" alt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 smtClean="0"/>
                        <a:t>書籍</a:t>
                      </a:r>
                      <a:r>
                        <a:rPr kumimoji="1" lang="en-US" altLang="ja-JP" sz="2400" dirty="0" smtClean="0"/>
                        <a:t>+PDF</a:t>
                      </a:r>
                      <a:r>
                        <a:rPr kumimoji="1" lang="ja-JP" altLang="en-US" sz="2400" dirty="0" smtClean="0"/>
                        <a:t>セット</a:t>
                      </a:r>
                      <a:endParaRPr kumimoji="1" lang="ja-JP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 smtClean="0"/>
                        <a:t>2,500</a:t>
                      </a:r>
                      <a:r>
                        <a:rPr kumimoji="1" lang="ja-JP" altLang="en-US" sz="2400" dirty="0" smtClean="0"/>
                        <a:t>円</a:t>
                      </a:r>
                      <a:endParaRPr kumimoji="1" lang="ja-JP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457200" y="3068960"/>
            <a:ext cx="8229600" cy="3744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 smtClean="0"/>
              <a:t>Dave Abrahams</a:t>
            </a:r>
            <a:r>
              <a:rPr lang="ja-JP" altLang="en-US" sz="2000" dirty="0" err="1" smtClean="0"/>
              <a:t>への</a:t>
            </a:r>
            <a:r>
              <a:rPr lang="ja-JP" altLang="en-US" sz="2000" dirty="0" smtClean="0"/>
              <a:t>インタビュー </a:t>
            </a:r>
            <a:r>
              <a:rPr lang="en-US" altLang="ja-JP" sz="2000" dirty="0" smtClean="0"/>
              <a:t>/ </a:t>
            </a:r>
            <a:r>
              <a:rPr lang="ja-JP" altLang="en-US" sz="2000" dirty="0" smtClean="0"/>
              <a:t>江添亮</a:t>
            </a:r>
          </a:p>
          <a:p>
            <a:r>
              <a:rPr lang="ja-JP" altLang="en-US" sz="2000" dirty="0" smtClean="0"/>
              <a:t>風と</a:t>
            </a:r>
            <a:r>
              <a:rPr lang="en-US" altLang="ja-JP" sz="2000" dirty="0" smtClean="0"/>
              <a:t>F#</a:t>
            </a:r>
            <a:r>
              <a:rPr lang="ja-JP" altLang="en-US" sz="2000" dirty="0" smtClean="0"/>
              <a:t>とメビウスの輪 </a:t>
            </a:r>
            <a:r>
              <a:rPr lang="en-US" altLang="ja-JP" sz="2000" dirty="0" smtClean="0"/>
              <a:t>/ </a:t>
            </a:r>
            <a:r>
              <a:rPr lang="ja-JP" altLang="en-US" sz="2000" dirty="0" smtClean="0"/>
              <a:t>小泉 将久</a:t>
            </a:r>
          </a:p>
          <a:p>
            <a:r>
              <a:rPr lang="en-US" altLang="ja-JP" sz="2000" dirty="0" smtClean="0"/>
              <a:t>D</a:t>
            </a:r>
            <a:r>
              <a:rPr lang="ja-JP" altLang="en-US" sz="2000" dirty="0" smtClean="0"/>
              <a:t>言語の設計と進化とか </a:t>
            </a:r>
            <a:r>
              <a:rPr lang="en-US" altLang="ja-JP" sz="2000" dirty="0" smtClean="0"/>
              <a:t>/ Masahiro Nakagawa</a:t>
            </a:r>
          </a:p>
          <a:p>
            <a:r>
              <a:rPr lang="en-US" altLang="ja-JP" sz="2000" dirty="0" smtClean="0"/>
              <a:t>The Door To Dependent Types / </a:t>
            </a:r>
            <a:r>
              <a:rPr lang="en-US" altLang="ja-JP" sz="2000" dirty="0" err="1" smtClean="0"/>
              <a:t>k.inaba</a:t>
            </a:r>
            <a:endParaRPr lang="en-US" altLang="ja-JP" sz="2000" dirty="0" smtClean="0"/>
          </a:p>
          <a:p>
            <a:r>
              <a:rPr lang="en-US" altLang="ja-JP" sz="2000" dirty="0" smtClean="0"/>
              <a:t> </a:t>
            </a:r>
            <a:r>
              <a:rPr lang="ja-JP" altLang="en-US" sz="2000" dirty="0" smtClean="0"/>
              <a:t>プログラミング言語</a:t>
            </a:r>
            <a:r>
              <a:rPr lang="en-US" altLang="ja-JP" sz="2000" dirty="0" err="1" smtClean="0"/>
              <a:t>Scala</a:t>
            </a:r>
            <a:r>
              <a:rPr lang="ja-JP" altLang="en-US" sz="2000" dirty="0" smtClean="0"/>
              <a:t>の歴史とこれから </a:t>
            </a:r>
            <a:r>
              <a:rPr lang="en-US" altLang="ja-JP" sz="2000" dirty="0" smtClean="0"/>
              <a:t>/ </a:t>
            </a:r>
            <a:r>
              <a:rPr lang="ja-JP" altLang="en-US" sz="2000" dirty="0" smtClean="0"/>
              <a:t>水島 宏太 </a:t>
            </a:r>
          </a:p>
          <a:p>
            <a:r>
              <a:rPr lang="ja-JP" altLang="en-US" sz="2000" dirty="0" smtClean="0"/>
              <a:t> </a:t>
            </a:r>
            <a:r>
              <a:rPr lang="en-US" altLang="ja-JP" sz="2000" dirty="0" smtClean="0"/>
              <a:t>Haskell 2010/2011</a:t>
            </a:r>
            <a:r>
              <a:rPr lang="ja-JP" altLang="en-US" sz="2000" dirty="0" smtClean="0"/>
              <a:t>と</a:t>
            </a:r>
            <a:r>
              <a:rPr lang="en-US" altLang="ja-JP" sz="2000" dirty="0" smtClean="0"/>
              <a:t>Haskell</a:t>
            </a:r>
            <a:r>
              <a:rPr lang="ja-JP" altLang="en-US" sz="2000" dirty="0" smtClean="0"/>
              <a:t>のこれから </a:t>
            </a:r>
            <a:r>
              <a:rPr lang="en-US" altLang="ja-JP" sz="2000" dirty="0" smtClean="0"/>
              <a:t>/ </a:t>
            </a:r>
            <a:r>
              <a:rPr lang="en-US" altLang="ja-JP" sz="2000" dirty="0" err="1" smtClean="0"/>
              <a:t>shelarcy</a:t>
            </a:r>
            <a:r>
              <a:rPr lang="en-US" altLang="ja-JP" sz="2000" dirty="0" smtClean="0"/>
              <a:t> </a:t>
            </a:r>
          </a:p>
          <a:p>
            <a:r>
              <a:rPr lang="ja-JP" altLang="en-US" sz="2000" dirty="0" smtClean="0"/>
              <a:t>証明支援系</a:t>
            </a:r>
            <a:r>
              <a:rPr lang="en-US" altLang="ja-JP" sz="2000" dirty="0" smtClean="0"/>
              <a:t>Coq</a:t>
            </a:r>
            <a:r>
              <a:rPr lang="ja-JP" altLang="en-US" sz="2000" dirty="0" smtClean="0"/>
              <a:t>の紹介 </a:t>
            </a:r>
            <a:r>
              <a:rPr lang="en-US" altLang="ja-JP" sz="2000" dirty="0" smtClean="0"/>
              <a:t>/ </a:t>
            </a:r>
            <a:r>
              <a:rPr lang="ja-JP" altLang="en-US" sz="2000" dirty="0" smtClean="0"/>
              <a:t>菊池 正史</a:t>
            </a:r>
          </a:p>
          <a:p>
            <a:r>
              <a:rPr lang="en-US" altLang="ja-JP" sz="2000" dirty="0" err="1" smtClean="0"/>
              <a:t>constexpr</a:t>
            </a:r>
            <a:r>
              <a:rPr lang="ja-JP" altLang="en-US" sz="2000" dirty="0" smtClean="0"/>
              <a:t>入門 </a:t>
            </a:r>
            <a:r>
              <a:rPr lang="en-US" altLang="ja-JP" sz="2000" dirty="0" smtClean="0"/>
              <a:t>/ </a:t>
            </a:r>
            <a:r>
              <a:rPr lang="ja-JP" altLang="en-US" sz="2000" dirty="0" smtClean="0"/>
              <a:t>江添 亮</a:t>
            </a:r>
          </a:p>
          <a:p>
            <a:r>
              <a:rPr lang="en-US" altLang="ja-JP" sz="2000" dirty="0" smtClean="0"/>
              <a:t>boost::</a:t>
            </a:r>
            <a:r>
              <a:rPr lang="en-US" altLang="ja-JP" sz="2000" dirty="0" err="1" smtClean="0"/>
              <a:t>seriarization</a:t>
            </a:r>
            <a:r>
              <a:rPr lang="ja-JP" altLang="en-US" sz="2000" dirty="0" smtClean="0"/>
              <a:t>の紹介 後編 </a:t>
            </a:r>
            <a:r>
              <a:rPr lang="en-US" altLang="ja-JP" sz="2000" dirty="0" smtClean="0"/>
              <a:t>/ </a:t>
            </a:r>
            <a:r>
              <a:rPr lang="ja-JP" altLang="en-US" sz="2000" dirty="0" smtClean="0"/>
              <a:t>近藤 貴俊</a:t>
            </a:r>
          </a:p>
          <a:p>
            <a:r>
              <a:rPr lang="en-US" altLang="ja-JP" sz="2000" dirty="0" smtClean="0"/>
              <a:t>Boost</a:t>
            </a:r>
            <a:r>
              <a:rPr lang="ja-JP" altLang="en-US" sz="2000" dirty="0" smtClean="0"/>
              <a:t>を使い倒して</a:t>
            </a:r>
            <a:r>
              <a:rPr lang="en-US" altLang="ja-JP" sz="2000" dirty="0" smtClean="0"/>
              <a:t>Twitter</a:t>
            </a:r>
            <a:r>
              <a:rPr lang="ja-JP" altLang="en-US" sz="2000" dirty="0" smtClean="0"/>
              <a:t>クライアントを作る </a:t>
            </a:r>
            <a:r>
              <a:rPr lang="en-US" altLang="ja-JP" sz="2000" dirty="0" smtClean="0"/>
              <a:t>/ </a:t>
            </a:r>
            <a:r>
              <a:rPr lang="ja-JP" altLang="en-US" sz="2000" dirty="0" smtClean="0"/>
              <a:t>柏田 知洋</a:t>
            </a:r>
            <a:endParaRPr lang="ja-JP" altLang="en-US" sz="2000" dirty="0"/>
          </a:p>
        </p:txBody>
      </p:sp>
      <p:sp>
        <p:nvSpPr>
          <p:cNvPr id="8" name="コンテンツ プレースホルダー 2"/>
          <p:cNvSpPr txBox="1">
            <a:spLocks/>
          </p:cNvSpPr>
          <p:nvPr/>
        </p:nvSpPr>
        <p:spPr>
          <a:xfrm>
            <a:off x="537592" y="2708921"/>
            <a:ext cx="2450232" cy="504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ja-JP" altLang="en-US" sz="2400" dirty="0" smtClean="0"/>
              <a:t>収録記事：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463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2780928"/>
            <a:ext cx="8229600" cy="12241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en-US" altLang="ja-JP" sz="4000" dirty="0" smtClean="0"/>
              <a:t>IIJ</a:t>
            </a:r>
            <a:r>
              <a:rPr kumimoji="1" lang="ja-JP" altLang="en-US" sz="4000" dirty="0" err="1" smtClean="0"/>
              <a:t>さん</a:t>
            </a:r>
            <a:r>
              <a:rPr kumimoji="1" lang="ja-JP" altLang="en-US" sz="4000" dirty="0" smtClean="0"/>
              <a:t>から会場についてのご説明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37212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本日のタイムテーブル</a:t>
            </a:r>
            <a:endParaRPr kumimoji="1" lang="ja-JP" altLang="en-US" dirty="0"/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074486"/>
              </p:ext>
            </p:extLst>
          </p:nvPr>
        </p:nvGraphicFramePr>
        <p:xfrm>
          <a:off x="827583" y="1397000"/>
          <a:ext cx="7776865" cy="46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4177"/>
                <a:gridCol w="4176464"/>
                <a:gridCol w="2016224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10:00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10:30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Boost C++ Libraries</a:t>
                      </a:r>
                      <a:r>
                        <a:rPr kumimoji="1" lang="ja-JP" altLang="en-US" dirty="0" smtClean="0"/>
                        <a:t>の概要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cpp_akira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10:30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10:45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Boost</a:t>
                      </a:r>
                      <a:r>
                        <a:rPr kumimoji="1" lang="ja-JP" altLang="en-US" dirty="0" smtClean="0"/>
                        <a:t>ライブラリ一周の旅 </a:t>
                      </a:r>
                      <a:r>
                        <a:rPr kumimoji="1" lang="en-US" altLang="ja-JP" dirty="0" smtClean="0"/>
                        <a:t>1.45.0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1.48.0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cpp_akira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11:00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11:45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clang</a:t>
                      </a:r>
                      <a:r>
                        <a:rPr kumimoji="1" lang="ja-JP" altLang="en-US" dirty="0" smtClean="0"/>
                        <a:t>で入門 解析戦略</a:t>
                      </a:r>
                      <a:r>
                        <a:rPr kumimoji="1" lang="ja-JP" altLang="en-US" dirty="0" err="1" smtClean="0"/>
                        <a:t>ー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fjnli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11:45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12:00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C++ Tips 2 </a:t>
                      </a:r>
                      <a:r>
                        <a:rPr kumimoji="1" lang="ja-JP" altLang="en-US" dirty="0" smtClean="0"/>
                        <a:t>後置インクリメント他</a:t>
                      </a:r>
                      <a:r>
                        <a:rPr kumimoji="1" lang="en-US" altLang="ja-JP" dirty="0" smtClean="0"/>
                        <a:t>(</a:t>
                      </a:r>
                      <a:r>
                        <a:rPr kumimoji="1" lang="ja-JP" altLang="en-US" dirty="0" smtClean="0"/>
                        <a:t>仮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wraith13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お昼休み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13:00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13:45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統計解析言語</a:t>
                      </a:r>
                      <a:r>
                        <a:rPr kumimoji="1" lang="en-US" altLang="ja-JP" dirty="0" smtClean="0"/>
                        <a:t>R</a:t>
                      </a:r>
                      <a:r>
                        <a:rPr kumimoji="1" lang="ja-JP" altLang="en-US" dirty="0" smtClean="0"/>
                        <a:t>における大規模データ管理のための</a:t>
                      </a:r>
                      <a:r>
                        <a:rPr kumimoji="1" lang="en-US" altLang="ja-JP" dirty="0" err="1" smtClean="0"/>
                        <a:t>Boost.Interprocess</a:t>
                      </a:r>
                      <a:r>
                        <a:rPr kumimoji="1" lang="ja-JP" altLang="en-US" dirty="0" smtClean="0"/>
                        <a:t>の活用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sfchaos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14:00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14:45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Introduction to </a:t>
                      </a:r>
                      <a:r>
                        <a:rPr kumimoji="1" lang="en-US" altLang="ja-JP" dirty="0" err="1" smtClean="0"/>
                        <a:t>Boost.B</a:t>
                      </a:r>
                      <a:r>
                        <a:rPr kumimoji="1" lang="en-US" altLang="ja-JP" dirty="0" smtClean="0"/>
                        <a:t>-tree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eldesh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15:00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15:15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C++</a:t>
                      </a:r>
                      <a:r>
                        <a:rPr kumimoji="1" lang="ja-JP" altLang="en-US" dirty="0" smtClean="0"/>
                        <a:t>コンパイラ </a:t>
                      </a:r>
                      <a:r>
                        <a:rPr kumimoji="1" lang="en-US" altLang="ja-JP" dirty="0" smtClean="0"/>
                        <a:t>GCC</a:t>
                      </a:r>
                      <a:r>
                        <a:rPr kumimoji="1" lang="ja-JP" altLang="en-US" dirty="0" smtClean="0"/>
                        <a:t>と</a:t>
                      </a:r>
                      <a:r>
                        <a:rPr kumimoji="1" lang="en-US" altLang="ja-JP" dirty="0" smtClean="0"/>
                        <a:t>Clang</a:t>
                      </a:r>
                      <a:r>
                        <a:rPr kumimoji="1" lang="ja-JP" altLang="en-US" dirty="0" smtClean="0"/>
                        <a:t>からのメッセージをお読みください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DigitalGhost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15:25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16:10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Boost.Interval</a:t>
                      </a:r>
                      <a:r>
                        <a:rPr kumimoji="1" lang="ja-JP" altLang="en-US" smtClean="0"/>
                        <a:t>で区間演算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pepshiso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16:25</a:t>
                      </a:r>
                      <a:r>
                        <a:rPr kumimoji="1" lang="ja-JP" altLang="en-US" dirty="0" smtClean="0"/>
                        <a:t>～</a:t>
                      </a:r>
                      <a:r>
                        <a:rPr kumimoji="1" lang="en-US" altLang="ja-JP" dirty="0" smtClean="0"/>
                        <a:t>17:10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中</a:t>
                      </a:r>
                      <a:r>
                        <a:rPr kumimoji="1" lang="en-US" altLang="ja-JP" dirty="0" smtClean="0"/>
                        <a:t>3</a:t>
                      </a:r>
                      <a:r>
                        <a:rPr kumimoji="1" lang="ja-JP" altLang="en-US" dirty="0" smtClean="0"/>
                        <a:t>女子でもわかる</a:t>
                      </a:r>
                      <a:r>
                        <a:rPr kumimoji="1" lang="en-US" altLang="ja-JP" dirty="0" err="1" smtClean="0"/>
                        <a:t>constexpr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bolero_MURAKAMI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mtClean="0"/>
                        <a:t>17:10</a:t>
                      </a:r>
                      <a:r>
                        <a:rPr kumimoji="1" lang="ja-JP" altLang="en-US" smtClean="0"/>
                        <a:t>～</a:t>
                      </a:r>
                      <a:r>
                        <a:rPr kumimoji="1" lang="en-US" altLang="ja-JP" smtClean="0"/>
                        <a:t>18:00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mtClean="0"/>
                        <a:t>サプライズ枠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31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1720</Words>
  <Application>Microsoft Office PowerPoint</Application>
  <PresentationFormat>画面に合わせる (4:3)</PresentationFormat>
  <Paragraphs>333</Paragraphs>
  <Slides>40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40</vt:i4>
      </vt:variant>
    </vt:vector>
  </HeadingPairs>
  <TitlesOfParts>
    <vt:vector size="41" baseType="lpstr">
      <vt:lpstr>Office ​​テーマ</vt:lpstr>
      <vt:lpstr>Boost.勉強会 #7 東京</vt:lpstr>
      <vt:lpstr>progress_display is dead</vt:lpstr>
      <vt:lpstr>PowerPoint プレゼンテーション</vt:lpstr>
      <vt:lpstr>お知らせ1 : 名札</vt:lpstr>
      <vt:lpstr>お知らせ2:プログラミングの魔導書</vt:lpstr>
      <vt:lpstr>お知らせ3:ダウンロードチケット</vt:lpstr>
      <vt:lpstr>お知らせ4:金額と収録記事</vt:lpstr>
      <vt:lpstr>PowerPoint プレゼンテーション</vt:lpstr>
      <vt:lpstr>本日のタイムテーブル</vt:lpstr>
      <vt:lpstr>PowerPoint プレゼンテーション</vt:lpstr>
      <vt:lpstr>Boost C++ Librariesの概要</vt:lpstr>
      <vt:lpstr>はじめる前に</vt:lpstr>
      <vt:lpstr>発表の最中に質問OK</vt:lpstr>
      <vt:lpstr>発表の最中に質問OK</vt:lpstr>
      <vt:lpstr>Boostとは</vt:lpstr>
      <vt:lpstr>C++規格への影響</vt:lpstr>
      <vt:lpstr>どんなライブラリがあるのか</vt:lpstr>
      <vt:lpstr>開発中のライブラリ</vt:lpstr>
      <vt:lpstr>開発情報など</vt:lpstr>
      <vt:lpstr>日本人ユーザーの活動</vt:lpstr>
      <vt:lpstr>日本人ユーザーの活動</vt:lpstr>
      <vt:lpstr>日本人ユーザーの活動</vt:lpstr>
      <vt:lpstr>日本人ユーザーの活動</vt:lpstr>
      <vt:lpstr>日本人ユーザーの活動</vt:lpstr>
      <vt:lpstr>日本人ユーザーの活動</vt:lpstr>
      <vt:lpstr>バグ報告しよう</vt:lpstr>
      <vt:lpstr>日本語情報を充実させよう</vt:lpstr>
      <vt:lpstr>日本のBoost有識者リスト</vt:lpstr>
      <vt:lpstr>日本のBoost有識者リスト</vt:lpstr>
      <vt:lpstr>PowerPoint プレゼンテーション</vt:lpstr>
      <vt:lpstr>Boostライブラリ一周の旅</vt:lpstr>
      <vt:lpstr>はじめに</vt:lpstr>
      <vt:lpstr>本日紹介するライブラリ</vt:lpstr>
      <vt:lpstr>Interval Container(ICL)</vt:lpstr>
      <vt:lpstr>Chrono</vt:lpstr>
      <vt:lpstr>Geometry</vt:lpstr>
      <vt:lpstr>Phoenix</vt:lpstr>
      <vt:lpstr>Container</vt:lpstr>
      <vt:lpstr>Move</vt:lpstr>
      <vt:lpstr>まとめ(?)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Boost.勉強会 #7 東京</dc:title>
  <dc:creator>高橋 晶</dc:creator>
  <cp:lastModifiedBy>Akira.T</cp:lastModifiedBy>
  <cp:revision>18</cp:revision>
  <dcterms:created xsi:type="dcterms:W3CDTF">2011-11-10T11:22:13Z</dcterms:created>
  <dcterms:modified xsi:type="dcterms:W3CDTF">2011-12-02T16:34:37Z</dcterms:modified>
</cp:coreProperties>
</file>