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338" r:id="rId3"/>
    <p:sldId id="339" r:id="rId4"/>
    <p:sldId id="257" r:id="rId5"/>
    <p:sldId id="347" r:id="rId6"/>
    <p:sldId id="348" r:id="rId7"/>
    <p:sldId id="349" r:id="rId8"/>
    <p:sldId id="350" r:id="rId9"/>
    <p:sldId id="351" r:id="rId10"/>
    <p:sldId id="346" r:id="rId11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80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4DE44C-5F51-44BC-BC44-04C5DA433149}" type="datetimeFigureOut">
              <a:rPr kumimoji="1" lang="ja-JP" altLang="en-US" smtClean="0"/>
              <a:pPr/>
              <a:t>2011/12/2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E000CA-E638-449B-8884-853B11D311E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4853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30219-9490-48A3-B99C-7F91985AF6DF}" type="datetimeFigureOut">
              <a:rPr kumimoji="1" lang="ja-JP" altLang="en-US" smtClean="0"/>
              <a:pPr/>
              <a:t>2011/12/2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CD9C6-36F8-4A9B-A60D-D8CA99F213B9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30219-9490-48A3-B99C-7F91985AF6DF}" type="datetimeFigureOut">
              <a:rPr kumimoji="1" lang="ja-JP" altLang="en-US" smtClean="0"/>
              <a:pPr/>
              <a:t>2011/12/2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CD9C6-36F8-4A9B-A60D-D8CA99F213B9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30219-9490-48A3-B99C-7F91985AF6DF}" type="datetimeFigureOut">
              <a:rPr kumimoji="1" lang="ja-JP" altLang="en-US" smtClean="0"/>
              <a:pPr/>
              <a:t>2011/12/2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CD9C6-36F8-4A9B-A60D-D8CA99F213B9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654032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30219-9490-48A3-B99C-7F91985AF6DF}" type="datetimeFigureOut">
              <a:rPr kumimoji="1" lang="ja-JP" altLang="en-US" smtClean="0"/>
              <a:pPr/>
              <a:t>2011/12/2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CD9C6-36F8-4A9B-A60D-D8CA99F213B9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30219-9490-48A3-B99C-7F91985AF6DF}" type="datetimeFigureOut">
              <a:rPr kumimoji="1" lang="ja-JP" altLang="en-US" smtClean="0"/>
              <a:pPr/>
              <a:t>2011/12/2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CD9C6-36F8-4A9B-A60D-D8CA99F213B9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30219-9490-48A3-B99C-7F91985AF6DF}" type="datetimeFigureOut">
              <a:rPr kumimoji="1" lang="ja-JP" altLang="en-US" smtClean="0"/>
              <a:pPr/>
              <a:t>2011/12/2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CD9C6-36F8-4A9B-A60D-D8CA99F213B9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30219-9490-48A3-B99C-7F91985AF6DF}" type="datetimeFigureOut">
              <a:rPr kumimoji="1" lang="ja-JP" altLang="en-US" smtClean="0"/>
              <a:pPr/>
              <a:t>2011/12/2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CD9C6-36F8-4A9B-A60D-D8CA99F213B9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30219-9490-48A3-B99C-7F91985AF6DF}" type="datetimeFigureOut">
              <a:rPr kumimoji="1" lang="ja-JP" altLang="en-US" smtClean="0"/>
              <a:pPr/>
              <a:t>2011/12/2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CD9C6-36F8-4A9B-A60D-D8CA99F213B9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30219-9490-48A3-B99C-7F91985AF6DF}" type="datetimeFigureOut">
              <a:rPr kumimoji="1" lang="ja-JP" altLang="en-US" smtClean="0"/>
              <a:pPr/>
              <a:t>2011/12/2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CD9C6-36F8-4A9B-A60D-D8CA99F213B9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30219-9490-48A3-B99C-7F91985AF6DF}" type="datetimeFigureOut">
              <a:rPr kumimoji="1" lang="ja-JP" altLang="en-US" smtClean="0"/>
              <a:pPr/>
              <a:t>2011/12/2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CD9C6-36F8-4A9B-A60D-D8CA99F213B9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30219-9490-48A3-B99C-7F91985AF6DF}" type="datetimeFigureOut">
              <a:rPr kumimoji="1" lang="ja-JP" altLang="en-US" smtClean="0"/>
              <a:pPr/>
              <a:t>2011/12/2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CD9C6-36F8-4A9B-A60D-D8CA99F213B9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030219-9490-48A3-B99C-7F91985AF6DF}" type="datetimeFigureOut">
              <a:rPr kumimoji="1" lang="ja-JP" altLang="en-US" smtClean="0"/>
              <a:pPr/>
              <a:t>2011/12/2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7CD9C6-36F8-4A9B-A60D-D8CA99F213B9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#!/cpp_akira/" TargetMode="External"/><Relationship Id="rId2" Type="http://schemas.openxmlformats.org/officeDocument/2006/relationships/hyperlink" Target="http://d.hatena.ne.jp/faith_and_brave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lideshare.net/faithandbrave/boost-tour-1480-al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012823"/>
          </a:xfrm>
        </p:spPr>
        <p:txBody>
          <a:bodyPr/>
          <a:lstStyle/>
          <a:p>
            <a:r>
              <a:rPr kumimoji="1" lang="en-US" altLang="ja-JP" smtClean="0">
                <a:solidFill>
                  <a:srgbClr val="C00000"/>
                </a:solidFill>
                <a:latin typeface="HGP創英角ﾎﾟｯﾌﾟ体" pitchFamily="50" charset="-128"/>
                <a:ea typeface="HGP創英角ﾎﾟｯﾌﾟ体" pitchFamily="50" charset="-128"/>
              </a:rPr>
              <a:t>Boost</a:t>
            </a:r>
            <a:r>
              <a:rPr kumimoji="1" lang="ja-JP" altLang="en-US" smtClean="0">
                <a:solidFill>
                  <a:srgbClr val="C00000"/>
                </a:solidFill>
                <a:latin typeface="HGP創英角ﾎﾟｯﾌﾟ体" pitchFamily="50" charset="-128"/>
                <a:ea typeface="HGP創英角ﾎﾟｯﾌﾟ体" pitchFamily="50" charset="-128"/>
              </a:rPr>
              <a:t>ライブラリ一周の旅</a:t>
            </a:r>
            <a:endParaRPr kumimoji="1" lang="ja-JP" altLang="en-US">
              <a:solidFill>
                <a:srgbClr val="C00000"/>
              </a:solidFill>
              <a:latin typeface="HGP創英角ﾎﾟｯﾌﾟ体" pitchFamily="50" charset="-128"/>
              <a:ea typeface="HGP創英角ﾎﾟｯﾌﾟ体" pitchFamily="50" charset="-128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800228" y="4797152"/>
            <a:ext cx="6986614" cy="1489368"/>
          </a:xfrm>
        </p:spPr>
        <p:txBody>
          <a:bodyPr>
            <a:normAutofit/>
          </a:bodyPr>
          <a:lstStyle/>
          <a:p>
            <a:pPr algn="r"/>
            <a:r>
              <a:rPr lang="ja-JP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itchFamily="50" charset="-128"/>
                <a:ea typeface="HGP創英角ｺﾞｼｯｸUB" pitchFamily="50" charset="-128"/>
              </a:rPr>
              <a:t>高橋晶</a:t>
            </a:r>
            <a:r>
              <a:rPr lang="en-US" altLang="ja-JP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itchFamily="50" charset="-128"/>
                <a:ea typeface="HGP創英角ｺﾞｼｯｸUB" pitchFamily="50" charset="-128"/>
              </a:rPr>
              <a:t>(Akira Takahashi)</a:t>
            </a:r>
          </a:p>
          <a:p>
            <a:pPr algn="r"/>
            <a:r>
              <a:rPr lang="en-US" altLang="ja-JP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itchFamily="50" charset="-128"/>
                <a:ea typeface="HGP創英角ｺﾞｼｯｸUB" pitchFamily="50" charset="-128"/>
                <a:hlinkClick r:id="rId2"/>
              </a:rPr>
              <a:t>id:faith_and_brave</a:t>
            </a:r>
            <a:endParaRPr lang="en-US" altLang="ja-JP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HGP創英角ｺﾞｼｯｸUB" pitchFamily="50" charset="-128"/>
              <a:ea typeface="HGP創英角ｺﾞｼｯｸUB" pitchFamily="50" charset="-128"/>
            </a:endParaRPr>
          </a:p>
          <a:p>
            <a:pPr algn="r"/>
            <a:r>
              <a:rPr lang="en-US" altLang="ja-JP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itchFamily="50" charset="-128"/>
                <a:ea typeface="HGP創英角ｺﾞｼｯｸUB" pitchFamily="50" charset="-128"/>
                <a:hlinkClick r:id="rId3"/>
              </a:rPr>
              <a:t>@</a:t>
            </a:r>
            <a:r>
              <a:rPr lang="en-US" altLang="ja-JP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itchFamily="50" charset="-128"/>
                <a:ea typeface="HGP創英角ｺﾞｼｯｸUB" pitchFamily="50" charset="-128"/>
                <a:hlinkClick r:id="rId3"/>
              </a:rPr>
              <a:t>cpp_akira</a:t>
            </a:r>
            <a:endParaRPr lang="ja-JP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714876" y="6417254"/>
            <a:ext cx="4429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dirty="0" smtClean="0">
                <a:solidFill>
                  <a:srgbClr val="C00000"/>
                </a:solidFill>
              </a:rPr>
              <a:t>Boost.</a:t>
            </a:r>
            <a:r>
              <a:rPr kumimoji="1" lang="ja-JP" altLang="en-US" dirty="0" smtClean="0">
                <a:solidFill>
                  <a:srgbClr val="C00000"/>
                </a:solidFill>
              </a:rPr>
              <a:t>勉強会</a:t>
            </a:r>
            <a:r>
              <a:rPr kumimoji="1" lang="en-US" altLang="ja-JP" dirty="0" smtClean="0">
                <a:solidFill>
                  <a:srgbClr val="C00000"/>
                </a:solidFill>
              </a:rPr>
              <a:t>#7</a:t>
            </a:r>
            <a:r>
              <a:rPr kumimoji="1" lang="ja-JP" altLang="en-US" dirty="0" smtClean="0">
                <a:solidFill>
                  <a:srgbClr val="C00000"/>
                </a:solidFill>
              </a:rPr>
              <a:t> </a:t>
            </a:r>
            <a:r>
              <a:rPr lang="en-US" altLang="ja-JP" dirty="0" smtClean="0">
                <a:solidFill>
                  <a:srgbClr val="C00000"/>
                </a:solidFill>
              </a:rPr>
              <a:t>2011/12/03(</a:t>
            </a:r>
            <a:r>
              <a:rPr lang="ja-JP" altLang="en-US" dirty="0" smtClean="0">
                <a:solidFill>
                  <a:srgbClr val="C00000"/>
                </a:solidFill>
              </a:rPr>
              <a:t>土</a:t>
            </a:r>
            <a:r>
              <a:rPr lang="en-US" altLang="ja-JP" dirty="0" smtClean="0">
                <a:solidFill>
                  <a:srgbClr val="C00000"/>
                </a:solidFill>
              </a:rPr>
              <a:t>)</a:t>
            </a:r>
            <a:endParaRPr kumimoji="1" lang="ja-JP" altLang="en-US" dirty="0">
              <a:solidFill>
                <a:srgbClr val="C00000"/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929322" y="3214686"/>
            <a:ext cx="1785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 smtClean="0">
                <a:solidFill>
                  <a:srgbClr val="C00000"/>
                </a:solidFill>
                <a:latin typeface="HGP創英角ﾎﾟｯﾌﾟ体" pitchFamily="50" charset="-128"/>
                <a:ea typeface="HGP創英角ﾎﾟｯﾌﾟ体" pitchFamily="50" charset="-128"/>
              </a:rPr>
              <a:t>ver.1.48.0</a:t>
            </a:r>
            <a:endParaRPr kumimoji="1" lang="ja-JP" altLang="en-US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smtClean="0"/>
              <a:t>まとめ</a:t>
            </a:r>
            <a:r>
              <a:rPr kumimoji="1" lang="en-US" altLang="ja-JP" smtClean="0"/>
              <a:t>(?)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2400" dirty="0" smtClean="0"/>
              <a:t>まとめはとくにありません。</a:t>
            </a:r>
            <a:endParaRPr kumimoji="1" lang="en-US" altLang="ja-JP" sz="2400" dirty="0" smtClean="0"/>
          </a:p>
          <a:p>
            <a:endParaRPr lang="en-US" altLang="ja-JP" sz="2400" dirty="0"/>
          </a:p>
          <a:p>
            <a:r>
              <a:rPr kumimoji="1" lang="ja-JP" altLang="en-US" sz="2400" dirty="0" smtClean="0"/>
              <a:t>ここでは差分のみを紹介しましたが、</a:t>
            </a:r>
            <a:r>
              <a:rPr kumimoji="1" lang="en-US" altLang="ja-JP" sz="2400" dirty="0" smtClean="0"/>
              <a:t>1.48.0</a:t>
            </a:r>
            <a:r>
              <a:rPr kumimoji="1" lang="ja-JP" altLang="en-US" sz="2400" dirty="0" err="1" smtClean="0"/>
              <a:t>までの</a:t>
            </a:r>
            <a:r>
              <a:rPr kumimoji="1" lang="ja-JP" altLang="en-US" sz="2400" dirty="0" smtClean="0"/>
              <a:t>ライブラリをまとめたスライドも別途用意しています。</a:t>
            </a:r>
            <a:r>
              <a:rPr lang="en-US" altLang="ja-JP" sz="2400" dirty="0"/>
              <a:t/>
            </a:r>
            <a:br>
              <a:rPr lang="en-US" altLang="ja-JP" sz="2400" dirty="0"/>
            </a:br>
            <a:r>
              <a:rPr kumimoji="1" lang="ja-JP" altLang="en-US" sz="2400" dirty="0" smtClean="0"/>
              <a:t>全体を知りたい方はそちらを参照してください</a:t>
            </a:r>
            <a:r>
              <a:rPr kumimoji="1" lang="ja-JP" altLang="en-US" sz="2400" dirty="0" smtClean="0"/>
              <a:t>。</a:t>
            </a:r>
            <a:endParaRPr kumimoji="1" lang="en-US" altLang="ja-JP" sz="2400" dirty="0" smtClean="0"/>
          </a:p>
          <a:p>
            <a:pPr marL="0" indent="0">
              <a:buNone/>
            </a:pPr>
            <a:endParaRPr lang="en-US" altLang="ja-JP" sz="2400" dirty="0" smtClean="0"/>
          </a:p>
          <a:p>
            <a:pPr marL="0" indent="0">
              <a:buNone/>
            </a:pPr>
            <a:r>
              <a:rPr lang="en-US" altLang="ja-JP" sz="2400" dirty="0" smtClean="0"/>
              <a:t>Boost</a:t>
            </a:r>
            <a:r>
              <a:rPr lang="ja-JP" altLang="en-US" sz="2400" dirty="0" smtClean="0"/>
              <a:t>ライブラリ一周の旅 </a:t>
            </a:r>
            <a:r>
              <a:rPr lang="en-US" altLang="ja-JP" sz="2400" dirty="0" smtClean="0"/>
              <a:t>1.48.0(all)</a:t>
            </a:r>
            <a:endParaRPr lang="en-US" altLang="ja-JP" sz="2400" dirty="0"/>
          </a:p>
          <a:p>
            <a:pPr marL="0" indent="0">
              <a:buNone/>
            </a:pPr>
            <a:r>
              <a:rPr lang="en-US" altLang="ja-JP" sz="2400" dirty="0">
                <a:hlinkClick r:id="rId2"/>
              </a:rPr>
              <a:t>http://www.slideshare.net/faithandbrave/boost-tour-1480-all</a:t>
            </a:r>
            <a:endParaRPr kumimoji="1" lang="ja-JP" alt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3600" dirty="0" smtClean="0"/>
              <a:t>はじめに</a:t>
            </a:r>
            <a:endParaRPr kumimoji="1" lang="ja-JP" altLang="en-US" sz="3600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142844" y="2500306"/>
            <a:ext cx="8677628" cy="307183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ja-JP" altLang="en-US" dirty="0" smtClean="0"/>
              <a:t>前回は、</a:t>
            </a:r>
            <a:r>
              <a:rPr lang="en-US" altLang="ja-JP" dirty="0" smtClean="0"/>
              <a:t>Boost 1.44.0</a:t>
            </a:r>
            <a:r>
              <a:rPr lang="ja-JP" altLang="en-US" dirty="0" err="1" smtClean="0"/>
              <a:t>までの</a:t>
            </a:r>
            <a:r>
              <a:rPr lang="ja-JP" altLang="en-US" dirty="0" smtClean="0"/>
              <a:t>ライブラリを紹介しました。</a:t>
            </a:r>
            <a:endParaRPr lang="en-US" altLang="ja-JP" dirty="0" smtClean="0"/>
          </a:p>
          <a:p>
            <a:pPr>
              <a:buNone/>
            </a:pPr>
            <a:endParaRPr lang="en-US" altLang="ja-JP" dirty="0" smtClean="0"/>
          </a:p>
          <a:p>
            <a:pPr>
              <a:buNone/>
            </a:pPr>
            <a:r>
              <a:rPr lang="ja-JP" altLang="en-US" dirty="0" smtClean="0"/>
              <a:t>今回は</a:t>
            </a:r>
            <a:r>
              <a:rPr lang="en-US" altLang="ja-JP" dirty="0" smtClean="0"/>
              <a:t>1.45.0</a:t>
            </a:r>
            <a:r>
              <a:rPr lang="ja-JP" altLang="en-US" dirty="0" smtClean="0"/>
              <a:t>から</a:t>
            </a:r>
            <a:r>
              <a:rPr lang="en-US" altLang="ja-JP" dirty="0" smtClean="0"/>
              <a:t>1.48.0</a:t>
            </a:r>
            <a:r>
              <a:rPr lang="ja-JP" altLang="en-US" dirty="0" err="1" smtClean="0"/>
              <a:t>までに</a:t>
            </a:r>
            <a:r>
              <a:rPr lang="ja-JP" altLang="en-US" dirty="0" smtClean="0"/>
              <a:t>追加されたライブラリを紹介していきます。</a:t>
            </a:r>
            <a:endParaRPr kumimoji="1" lang="en-US" altLang="ja-JP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3600" dirty="0" smtClean="0"/>
              <a:t>本日紹介するライブラリ</a:t>
            </a:r>
            <a:endParaRPr kumimoji="1" lang="ja-JP" altLang="en-US" sz="3600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1785918" y="1643050"/>
            <a:ext cx="5786478" cy="4594262"/>
          </a:xfrm>
          <a:noFill/>
          <a:ln>
            <a:noFill/>
          </a:ln>
        </p:spPr>
        <p:txBody>
          <a:bodyPr>
            <a:normAutofit/>
          </a:bodyPr>
          <a:lstStyle/>
          <a:p>
            <a:pPr>
              <a:buNone/>
            </a:pPr>
            <a:r>
              <a:rPr lang="en-US" altLang="ja-JP" dirty="0" smtClean="0"/>
              <a:t>1. Interval Container</a:t>
            </a:r>
          </a:p>
          <a:p>
            <a:pPr>
              <a:buNone/>
            </a:pPr>
            <a:r>
              <a:rPr lang="en-US" altLang="ja-JP" dirty="0" smtClean="0"/>
              <a:t>2. </a:t>
            </a:r>
            <a:r>
              <a:rPr lang="en-US" altLang="ja-JP" dirty="0" err="1" smtClean="0"/>
              <a:t>Chrono</a:t>
            </a:r>
            <a:endParaRPr lang="en-US" altLang="ja-JP" dirty="0" smtClean="0"/>
          </a:p>
          <a:p>
            <a:pPr>
              <a:buNone/>
            </a:pPr>
            <a:r>
              <a:rPr lang="en-US" altLang="ja-JP" dirty="0" smtClean="0"/>
              <a:t>3. Geometry</a:t>
            </a:r>
          </a:p>
          <a:p>
            <a:pPr>
              <a:buNone/>
            </a:pPr>
            <a:r>
              <a:rPr lang="en-US" altLang="ja-JP" dirty="0" smtClean="0"/>
              <a:t>4. Phoenix</a:t>
            </a:r>
          </a:p>
          <a:p>
            <a:pPr>
              <a:buNone/>
            </a:pPr>
            <a:r>
              <a:rPr lang="en-US" altLang="ja-JP" dirty="0" smtClean="0"/>
              <a:t>5. Container</a:t>
            </a:r>
          </a:p>
          <a:p>
            <a:pPr>
              <a:buNone/>
            </a:pPr>
            <a:r>
              <a:rPr lang="en-US" altLang="ja-JP" dirty="0" smtClean="0"/>
              <a:t>6. Move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 smtClean="0"/>
              <a:t>Interval Container(ICL)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3695308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>
              <a:buNone/>
            </a:pPr>
            <a:r>
              <a:rPr lang="en-US" altLang="ja-JP" sz="1800" dirty="0" err="1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typedef</a:t>
            </a: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 </a:t>
            </a:r>
            <a:r>
              <a:rPr lang="en-US" altLang="ja-JP" sz="1800" dirty="0" err="1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std</a:t>
            </a: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::set&lt;string&gt; guests;</a:t>
            </a:r>
          </a:p>
          <a:p>
            <a:pPr>
              <a:buNone/>
            </a:pPr>
            <a:r>
              <a:rPr lang="en-US" altLang="ja-JP" sz="1800" dirty="0" err="1">
                <a:solidFill>
                  <a:srgbClr val="C00000"/>
                </a:solidFill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interval_map</a:t>
            </a:r>
            <a:r>
              <a:rPr lang="en-US" altLang="ja-JP" sz="1800" dirty="0">
                <a:solidFill>
                  <a:srgbClr val="C00000"/>
                </a:solidFill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&lt;</a:t>
            </a:r>
            <a:r>
              <a:rPr lang="en-US" altLang="ja-JP" sz="1800" dirty="0" err="1">
                <a:solidFill>
                  <a:srgbClr val="C00000"/>
                </a:solidFill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ptime</a:t>
            </a:r>
            <a:r>
              <a:rPr lang="en-US" altLang="ja-JP" sz="1800" dirty="0">
                <a:solidFill>
                  <a:srgbClr val="C00000"/>
                </a:solidFill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, guests&gt; </a:t>
            </a: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party; </a:t>
            </a:r>
          </a:p>
          <a:p>
            <a:pPr>
              <a:buNone/>
            </a:pP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party += </a:t>
            </a:r>
            <a:r>
              <a:rPr lang="en-US" altLang="ja-JP" sz="1800" dirty="0" err="1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make_pair</a:t>
            </a: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(interval&lt;</a:t>
            </a:r>
            <a:r>
              <a:rPr lang="en-US" altLang="ja-JP" sz="1800" dirty="0" err="1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ptime</a:t>
            </a: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&gt;::</a:t>
            </a:r>
            <a:r>
              <a:rPr lang="en-US" altLang="ja-JP" sz="1800" dirty="0" err="1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right_open</a:t>
            </a: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(</a:t>
            </a:r>
          </a:p>
          <a:p>
            <a:pPr>
              <a:buNone/>
            </a:pP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                        </a:t>
            </a:r>
            <a:r>
              <a:rPr lang="en-US" altLang="ja-JP" sz="1800" dirty="0" err="1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time_from_string</a:t>
            </a: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("20:00"),</a:t>
            </a:r>
          </a:p>
          <a:p>
            <a:pPr>
              <a:buNone/>
            </a:pP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                        </a:t>
            </a:r>
            <a:r>
              <a:rPr lang="en-US" altLang="ja-JP" sz="1800" dirty="0" err="1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time_from_string</a:t>
            </a: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("22:00")),</a:t>
            </a:r>
          </a:p>
          <a:p>
            <a:pPr>
              <a:buNone/>
            </a:pP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                    </a:t>
            </a:r>
            <a:r>
              <a:rPr lang="en-US" altLang="ja-JP" sz="1800" dirty="0" err="1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make_guests</a:t>
            </a: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("Mary"));</a:t>
            </a:r>
          </a:p>
          <a:p>
            <a:pPr>
              <a:buNone/>
            </a:pPr>
            <a:endParaRPr lang="en-US" altLang="ja-JP" sz="1800" dirty="0">
              <a:latin typeface="VL ゴシック" pitchFamily="1" charset="-128"/>
              <a:ea typeface="VL ゴシック" pitchFamily="1" charset="-128"/>
              <a:cs typeface="Courier New" pitchFamily="49" charset="0"/>
            </a:endParaRPr>
          </a:p>
          <a:p>
            <a:pPr>
              <a:buNone/>
            </a:pP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party += </a:t>
            </a:r>
            <a:r>
              <a:rPr lang="en-US" altLang="ja-JP" sz="1800" dirty="0" err="1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make_pair</a:t>
            </a: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(interval&lt;</a:t>
            </a:r>
            <a:r>
              <a:rPr lang="en-US" altLang="ja-JP" sz="1800" dirty="0" err="1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ptime</a:t>
            </a: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&gt;::</a:t>
            </a:r>
            <a:r>
              <a:rPr lang="en-US" altLang="ja-JP" sz="1800" dirty="0" err="1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right_open</a:t>
            </a: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(</a:t>
            </a:r>
          </a:p>
          <a:p>
            <a:pPr>
              <a:buNone/>
            </a:pP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                        </a:t>
            </a:r>
            <a:r>
              <a:rPr lang="en-US" altLang="ja-JP" sz="1800" dirty="0" err="1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time_from_string</a:t>
            </a: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("21:00"),</a:t>
            </a:r>
          </a:p>
          <a:p>
            <a:pPr>
              <a:buNone/>
            </a:pP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                        </a:t>
            </a:r>
            <a:r>
              <a:rPr lang="en-US" altLang="ja-JP" sz="1800" dirty="0" err="1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time_from_string</a:t>
            </a: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("23:00")),</a:t>
            </a:r>
          </a:p>
          <a:p>
            <a:pPr>
              <a:buNone/>
            </a:pP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                    </a:t>
            </a:r>
            <a:r>
              <a:rPr lang="en-US" altLang="ja-JP" sz="1800" dirty="0" err="1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make_guests</a:t>
            </a: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("Harry"));</a:t>
            </a:r>
          </a:p>
        </p:txBody>
      </p:sp>
      <p:sp>
        <p:nvSpPr>
          <p:cNvPr id="4" name="コンテンツ プレースホルダ 2"/>
          <p:cNvSpPr txBox="1">
            <a:spLocks/>
          </p:cNvSpPr>
          <p:nvPr/>
        </p:nvSpPr>
        <p:spPr>
          <a:xfrm>
            <a:off x="457200" y="836712"/>
            <a:ext cx="8229600" cy="7920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ja-JP" altLang="en-US" sz="2400" dirty="0" smtClean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区間演算のコンテナを提供するライブラリ。</a:t>
            </a:r>
            <a:endParaRPr lang="en-US" altLang="ja-JP" sz="2400" dirty="0" smtClean="0">
              <a:latin typeface="VL ゴシック" pitchFamily="1" charset="-128"/>
              <a:ea typeface="VL ゴシック" pitchFamily="1" charset="-128"/>
              <a:cs typeface="Courier New" pitchFamily="49" charset="0"/>
            </a:endParaRPr>
          </a:p>
        </p:txBody>
      </p:sp>
      <p:sp>
        <p:nvSpPr>
          <p:cNvPr id="5" name="コンテンツ プレースホルダ 2"/>
          <p:cNvSpPr txBox="1">
            <a:spLocks/>
          </p:cNvSpPr>
          <p:nvPr/>
        </p:nvSpPr>
        <p:spPr>
          <a:xfrm>
            <a:off x="467544" y="5517232"/>
            <a:ext cx="8229600" cy="108012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[20:00, 21:00)-&gt;{"Mary"} </a:t>
            </a:r>
          </a:p>
          <a:p>
            <a:pPr>
              <a:buNone/>
            </a:pP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[21:00, 22:00)-&gt;{"</a:t>
            </a:r>
            <a:r>
              <a:rPr lang="en-US" altLang="ja-JP" sz="1800" dirty="0" err="1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Harry","Mary</a:t>
            </a: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"} </a:t>
            </a:r>
            <a:r>
              <a:rPr lang="en-US" altLang="ja-JP" sz="1800" dirty="0" smtClean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//</a:t>
            </a:r>
            <a:r>
              <a:rPr lang="ja-JP" altLang="en-US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時間帯が重なっていたら集約される</a:t>
            </a:r>
            <a:endParaRPr lang="en-US" altLang="ja-JP" sz="1800" dirty="0">
              <a:latin typeface="VL ゴシック" pitchFamily="1" charset="-128"/>
              <a:ea typeface="VL ゴシック" pitchFamily="1" charset="-128"/>
              <a:cs typeface="Courier New" pitchFamily="49" charset="0"/>
            </a:endParaRPr>
          </a:p>
          <a:p>
            <a:pPr>
              <a:buNone/>
            </a:pPr>
            <a:r>
              <a:rPr lang="en-US" altLang="ja-JP" sz="1800" dirty="0" smtClean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[</a:t>
            </a: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22:00, 23:00)-&gt;{"Harry"}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3600" dirty="0" err="1" smtClean="0"/>
              <a:t>Chrono</a:t>
            </a:r>
            <a:endParaRPr kumimoji="1" lang="ja-JP" altLang="en-US" sz="3600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2088232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>
              <a:buNone/>
            </a:pPr>
            <a:r>
              <a:rPr lang="en-US" altLang="ja-JP" sz="1800" dirty="0" smtClean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// 500</a:t>
            </a:r>
            <a:r>
              <a:rPr lang="ja-JP" altLang="en-US" sz="1800" dirty="0" smtClean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ナノ秒遅延</a:t>
            </a:r>
            <a:r>
              <a:rPr lang="ja-JP" altLang="en-US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する</a:t>
            </a:r>
            <a:endParaRPr lang="en-US" altLang="ja-JP" sz="1800" dirty="0" smtClean="0">
              <a:latin typeface="VL ゴシック" pitchFamily="1" charset="-128"/>
              <a:ea typeface="VL ゴシック" pitchFamily="1" charset="-128"/>
              <a:cs typeface="Courier New" pitchFamily="49" charset="0"/>
            </a:endParaRPr>
          </a:p>
          <a:p>
            <a:pPr>
              <a:buNone/>
            </a:pPr>
            <a:r>
              <a:rPr lang="en-US" altLang="ja-JP" sz="1800" dirty="0" smtClean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namespace </a:t>
            </a:r>
            <a:r>
              <a:rPr lang="en-US" altLang="ja-JP" sz="1800" dirty="0" err="1" smtClean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chrono</a:t>
            </a:r>
            <a:r>
              <a:rPr lang="en-US" altLang="ja-JP" sz="1800" dirty="0" smtClean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 = boost::</a:t>
            </a:r>
            <a:r>
              <a:rPr lang="en-US" altLang="ja-JP" sz="1800" dirty="0" err="1" smtClean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chrono</a:t>
            </a:r>
            <a:r>
              <a:rPr lang="en-US" altLang="ja-JP" sz="1800" dirty="0" smtClean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;</a:t>
            </a:r>
          </a:p>
          <a:p>
            <a:pPr>
              <a:buNone/>
            </a:pPr>
            <a:endParaRPr lang="en-US" altLang="ja-JP" sz="1800" dirty="0">
              <a:latin typeface="VL ゴシック" pitchFamily="1" charset="-128"/>
              <a:ea typeface="VL ゴシック" pitchFamily="1" charset="-128"/>
              <a:cs typeface="Courier New" pitchFamily="49" charset="0"/>
            </a:endParaRPr>
          </a:p>
          <a:p>
            <a:pPr>
              <a:buNone/>
            </a:pPr>
            <a:r>
              <a:rPr lang="en-US" altLang="ja-JP" sz="1800" dirty="0" smtClean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auto </a:t>
            </a: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go = </a:t>
            </a:r>
            <a:r>
              <a:rPr lang="en-US" altLang="ja-JP" sz="1800" dirty="0" err="1" smtClean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chrono</a:t>
            </a: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::</a:t>
            </a:r>
            <a:r>
              <a:rPr lang="en-US" altLang="ja-JP" sz="1800" dirty="0" err="1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steady_clock</a:t>
            </a: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::now() + </a:t>
            </a:r>
            <a:r>
              <a:rPr lang="en-US" altLang="ja-JP" sz="1800" dirty="0" err="1" smtClean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chrono</a:t>
            </a: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::</a:t>
            </a:r>
            <a:r>
              <a:rPr lang="en-US" altLang="ja-JP" sz="1800" dirty="0">
                <a:solidFill>
                  <a:srgbClr val="C00000"/>
                </a:solidFill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nanoseconds</a:t>
            </a: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(500);</a:t>
            </a:r>
          </a:p>
          <a:p>
            <a:pPr>
              <a:buNone/>
            </a:pP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while </a:t>
            </a:r>
            <a:r>
              <a:rPr lang="en-US" altLang="ja-JP" sz="1800" dirty="0" smtClean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(</a:t>
            </a:r>
            <a:r>
              <a:rPr lang="en-US" altLang="ja-JP" sz="1800" dirty="0" err="1" smtClean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chrono</a:t>
            </a: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::</a:t>
            </a:r>
            <a:r>
              <a:rPr lang="en-US" altLang="ja-JP" sz="1800" dirty="0" err="1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steady_clock</a:t>
            </a: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::now() &lt; go)</a:t>
            </a:r>
          </a:p>
          <a:p>
            <a:pPr>
              <a:buNone/>
            </a:pP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    ;</a:t>
            </a:r>
          </a:p>
        </p:txBody>
      </p:sp>
      <p:sp>
        <p:nvSpPr>
          <p:cNvPr id="4" name="コンテンツ プレースホルダ 2"/>
          <p:cNvSpPr txBox="1">
            <a:spLocks/>
          </p:cNvSpPr>
          <p:nvPr/>
        </p:nvSpPr>
        <p:spPr>
          <a:xfrm>
            <a:off x="457200" y="836712"/>
            <a:ext cx="8229600" cy="8640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ja-JP" altLang="en-US" sz="2400" dirty="0" smtClean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時間計算のためのライブラリ。</a:t>
            </a:r>
            <a:endParaRPr lang="en-US" altLang="ja-JP" sz="2400" dirty="0" smtClean="0">
              <a:latin typeface="VL ゴシック" pitchFamily="1" charset="-128"/>
              <a:ea typeface="VL ゴシック" pitchFamily="1" charset="-128"/>
              <a:cs typeface="Courier New" pitchFamily="49" charset="0"/>
            </a:endParaRPr>
          </a:p>
          <a:p>
            <a:pPr>
              <a:buFont typeface="Arial" pitchFamily="34" charset="0"/>
              <a:buNone/>
            </a:pPr>
            <a:r>
              <a:rPr lang="en-US" altLang="ja-JP" sz="2400" dirty="0" smtClean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C++11</a:t>
            </a:r>
            <a:r>
              <a:rPr lang="ja-JP" altLang="en-US" sz="2400" dirty="0" smtClean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標準ライブラリに導入されたものと、その拡張。</a:t>
            </a:r>
            <a:endParaRPr lang="en-US" altLang="ja-JP" sz="2400" dirty="0" smtClean="0">
              <a:latin typeface="VL ゴシック" pitchFamily="1" charset="-128"/>
              <a:ea typeface="VL ゴシック" pitchFamily="1" charset="-128"/>
              <a:cs typeface="Courier New" pitchFamily="49" charset="0"/>
            </a:endParaRPr>
          </a:p>
        </p:txBody>
      </p:sp>
      <p:sp>
        <p:nvSpPr>
          <p:cNvPr id="6" name="コンテンツ プレースホルダ 2"/>
          <p:cNvSpPr txBox="1">
            <a:spLocks/>
          </p:cNvSpPr>
          <p:nvPr/>
        </p:nvSpPr>
        <p:spPr>
          <a:xfrm>
            <a:off x="467544" y="4653136"/>
            <a:ext cx="8229600" cy="8640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ja-JP" altLang="en-US" sz="2400" dirty="0" smtClean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様々な時間の単位と、いくつかの特性をもった時計クラス</a:t>
            </a:r>
            <a:endParaRPr lang="en-US" altLang="ja-JP" sz="2400" dirty="0">
              <a:latin typeface="VL ゴシック" pitchFamily="1" charset="-128"/>
              <a:ea typeface="VL ゴシック" pitchFamily="1" charset="-128"/>
              <a:cs typeface="Courier New" pitchFamily="49" charset="0"/>
            </a:endParaRPr>
          </a:p>
          <a:p>
            <a:pPr>
              <a:buFont typeface="Arial" pitchFamily="34" charset="0"/>
              <a:buNone/>
            </a:pPr>
            <a:r>
              <a:rPr lang="ja-JP" altLang="en-US" sz="2400" dirty="0" err="1" smtClean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が提</a:t>
            </a:r>
            <a:r>
              <a:rPr lang="ja-JP" altLang="en-US" sz="2400" dirty="0" smtClean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供される。</a:t>
            </a:r>
            <a:r>
              <a:rPr lang="en-US" altLang="ja-JP" sz="2400" dirty="0" smtClean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CPU</a:t>
            </a:r>
            <a:r>
              <a:rPr lang="ja-JP" altLang="en-US" sz="2400" dirty="0" smtClean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時間を扱う拡張もある。</a:t>
            </a:r>
            <a:endParaRPr lang="en-US" altLang="ja-JP" sz="2400" dirty="0" smtClean="0">
              <a:latin typeface="VL ゴシック" pitchFamily="1" charset="-128"/>
              <a:ea typeface="VL ゴシック" pitchFamily="1" charset="-128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5819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3600" dirty="0" smtClean="0"/>
              <a:t>Geometry</a:t>
            </a:r>
            <a:endParaRPr kumimoji="1" lang="ja-JP" altLang="en-US" sz="3600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23528" y="2276872"/>
            <a:ext cx="8229600" cy="3456384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ja-JP" sz="1800" b="1" dirty="0">
                <a:solidFill>
                  <a:srgbClr val="C00000"/>
                </a:solidFill>
                <a:latin typeface="VL ゴシック" pitchFamily="49" charset="-128"/>
                <a:ea typeface="VL ゴシック" pitchFamily="49" charset="-128"/>
              </a:rPr>
              <a:t>polygon</a:t>
            </a:r>
            <a:r>
              <a:rPr lang="en-US" altLang="ja-JP" sz="1800" dirty="0">
                <a:latin typeface="VL ゴシック" pitchFamily="49" charset="-128"/>
                <a:ea typeface="VL ゴシック" pitchFamily="49" charset="-128"/>
              </a:rPr>
              <a:t> a, b;</a:t>
            </a:r>
          </a:p>
          <a:p>
            <a:pPr marL="0" indent="0">
              <a:buNone/>
            </a:pPr>
            <a:r>
              <a:rPr lang="en-US" altLang="ja-JP" sz="1800" dirty="0">
                <a:latin typeface="VL ゴシック" pitchFamily="49" charset="-128"/>
                <a:ea typeface="VL ゴシック" pitchFamily="49" charset="-128"/>
              </a:rPr>
              <a:t>geometry::</a:t>
            </a:r>
            <a:r>
              <a:rPr lang="en-US" altLang="ja-JP" sz="1800" dirty="0" err="1">
                <a:latin typeface="VL ゴシック" pitchFamily="49" charset="-128"/>
                <a:ea typeface="VL ゴシック" pitchFamily="49" charset="-128"/>
              </a:rPr>
              <a:t>exterior_ring</a:t>
            </a:r>
            <a:r>
              <a:rPr lang="en-US" altLang="ja-JP" sz="1800" dirty="0">
                <a:latin typeface="VL ゴシック" pitchFamily="49" charset="-128"/>
                <a:ea typeface="VL ゴシック" pitchFamily="49" charset="-128"/>
              </a:rPr>
              <a:t>(a) =</a:t>
            </a:r>
          </a:p>
          <a:p>
            <a:pPr marL="0" indent="0">
              <a:buNone/>
            </a:pPr>
            <a:r>
              <a:rPr lang="en-US" altLang="ja-JP" sz="1800" dirty="0">
                <a:latin typeface="VL ゴシック" pitchFamily="49" charset="-128"/>
                <a:ea typeface="VL ゴシック" pitchFamily="49" charset="-128"/>
              </a:rPr>
              <a:t>    assign::</a:t>
            </a:r>
            <a:r>
              <a:rPr lang="en-US" altLang="ja-JP" sz="1800" dirty="0" err="1">
                <a:latin typeface="VL ゴシック" pitchFamily="49" charset="-128"/>
                <a:ea typeface="VL ゴシック" pitchFamily="49" charset="-128"/>
              </a:rPr>
              <a:t>list_of</a:t>
            </a:r>
            <a:r>
              <a:rPr lang="en-US" altLang="ja-JP" sz="1800" dirty="0">
                <a:latin typeface="VL ゴシック" pitchFamily="49" charset="-128"/>
                <a:ea typeface="VL ゴシック" pitchFamily="49" charset="-128"/>
              </a:rPr>
              <a:t>&lt;point&gt;(0, 0)(3, 3)(0, 3)(0, 0);</a:t>
            </a:r>
          </a:p>
          <a:p>
            <a:pPr marL="0" indent="0">
              <a:buNone/>
            </a:pPr>
            <a:endParaRPr lang="en-US" altLang="ja-JP" sz="1800" dirty="0">
              <a:latin typeface="VL ゴシック" pitchFamily="49" charset="-128"/>
              <a:ea typeface="VL ゴシック" pitchFamily="49" charset="-128"/>
            </a:endParaRPr>
          </a:p>
          <a:p>
            <a:pPr marL="0" indent="0">
              <a:buNone/>
            </a:pPr>
            <a:r>
              <a:rPr lang="en-US" altLang="ja-JP" sz="1800" dirty="0">
                <a:latin typeface="VL ゴシック" pitchFamily="49" charset="-128"/>
                <a:ea typeface="VL ゴシック" pitchFamily="49" charset="-128"/>
              </a:rPr>
              <a:t>geometry::</a:t>
            </a:r>
            <a:r>
              <a:rPr lang="en-US" altLang="ja-JP" sz="1800" dirty="0" err="1">
                <a:latin typeface="VL ゴシック" pitchFamily="49" charset="-128"/>
                <a:ea typeface="VL ゴシック" pitchFamily="49" charset="-128"/>
              </a:rPr>
              <a:t>exterior_ring</a:t>
            </a:r>
            <a:r>
              <a:rPr lang="en-US" altLang="ja-JP" sz="1800" dirty="0">
                <a:latin typeface="VL ゴシック" pitchFamily="49" charset="-128"/>
                <a:ea typeface="VL ゴシック" pitchFamily="49" charset="-128"/>
              </a:rPr>
              <a:t>(b) =</a:t>
            </a:r>
          </a:p>
          <a:p>
            <a:pPr marL="0" indent="0">
              <a:buNone/>
            </a:pPr>
            <a:r>
              <a:rPr lang="en-US" altLang="ja-JP" sz="1800" dirty="0">
                <a:latin typeface="VL ゴシック" pitchFamily="49" charset="-128"/>
                <a:ea typeface="VL ゴシック" pitchFamily="49" charset="-128"/>
              </a:rPr>
              <a:t>    assign::</a:t>
            </a:r>
            <a:r>
              <a:rPr lang="en-US" altLang="ja-JP" sz="1800" dirty="0" err="1">
                <a:latin typeface="VL ゴシック" pitchFamily="49" charset="-128"/>
                <a:ea typeface="VL ゴシック" pitchFamily="49" charset="-128"/>
              </a:rPr>
              <a:t>list_of</a:t>
            </a:r>
            <a:r>
              <a:rPr lang="en-US" altLang="ja-JP" sz="1800" dirty="0">
                <a:latin typeface="VL ゴシック" pitchFamily="49" charset="-128"/>
                <a:ea typeface="VL ゴシック" pitchFamily="49" charset="-128"/>
              </a:rPr>
              <a:t>&lt;point&gt;(1.5, 1.5)(4.5, 4.5)(1.5, 4.5)(1.5, 1.5);</a:t>
            </a:r>
          </a:p>
          <a:p>
            <a:pPr marL="0" indent="0">
              <a:buNone/>
            </a:pPr>
            <a:endParaRPr lang="en-US" altLang="ja-JP" sz="1800" dirty="0">
              <a:latin typeface="VL ゴシック" pitchFamily="49" charset="-128"/>
              <a:ea typeface="VL ゴシック" pitchFamily="49" charset="-128"/>
            </a:endParaRPr>
          </a:p>
          <a:p>
            <a:pPr marL="0" indent="0">
              <a:buNone/>
            </a:pPr>
            <a:r>
              <a:rPr lang="en-US" altLang="ja-JP" sz="1800" dirty="0">
                <a:latin typeface="VL ゴシック" pitchFamily="49" charset="-128"/>
                <a:ea typeface="VL ゴシック" pitchFamily="49" charset="-128"/>
              </a:rPr>
              <a:t>// 2</a:t>
            </a:r>
            <a:r>
              <a:rPr lang="ja-JP" altLang="en-US" sz="1800" dirty="0" err="1">
                <a:latin typeface="VL ゴシック" pitchFamily="49" charset="-128"/>
                <a:ea typeface="VL ゴシック" pitchFamily="49" charset="-128"/>
              </a:rPr>
              <a:t>つの</a:t>
            </a:r>
            <a:r>
              <a:rPr lang="ja-JP" altLang="en-US" sz="1800" dirty="0">
                <a:latin typeface="VL ゴシック" pitchFamily="49" charset="-128"/>
                <a:ea typeface="VL ゴシック" pitchFamily="49" charset="-128"/>
              </a:rPr>
              <a:t>ポリゴンが交わっているか</a:t>
            </a:r>
            <a:endParaRPr lang="en-US" altLang="ja-JP" sz="1800" dirty="0">
              <a:latin typeface="VL ゴシック" pitchFamily="49" charset="-128"/>
              <a:ea typeface="VL ゴシック" pitchFamily="49" charset="-128"/>
            </a:endParaRPr>
          </a:p>
          <a:p>
            <a:pPr marL="0" indent="0">
              <a:buNone/>
            </a:pPr>
            <a:r>
              <a:rPr lang="en-US" altLang="ja-JP" sz="1800" dirty="0" err="1">
                <a:latin typeface="VL ゴシック" pitchFamily="49" charset="-128"/>
                <a:ea typeface="VL ゴシック" pitchFamily="49" charset="-128"/>
              </a:rPr>
              <a:t>const</a:t>
            </a:r>
            <a:r>
              <a:rPr lang="en-US" altLang="ja-JP" sz="1800" dirty="0">
                <a:latin typeface="VL ゴシック" pitchFamily="49" charset="-128"/>
                <a:ea typeface="VL ゴシック" pitchFamily="49" charset="-128"/>
              </a:rPr>
              <a:t> </a:t>
            </a:r>
            <a:r>
              <a:rPr lang="en-US" altLang="ja-JP" sz="1800" dirty="0" err="1">
                <a:latin typeface="VL ゴシック" pitchFamily="49" charset="-128"/>
                <a:ea typeface="VL ゴシック" pitchFamily="49" charset="-128"/>
              </a:rPr>
              <a:t>bool</a:t>
            </a:r>
            <a:r>
              <a:rPr lang="en-US" altLang="ja-JP" sz="1800" dirty="0">
                <a:latin typeface="VL ゴシック" pitchFamily="49" charset="-128"/>
                <a:ea typeface="VL ゴシック" pitchFamily="49" charset="-128"/>
              </a:rPr>
              <a:t> result = </a:t>
            </a:r>
            <a:r>
              <a:rPr lang="en-US" altLang="ja-JP" sz="1800" b="1" dirty="0">
                <a:solidFill>
                  <a:srgbClr val="C00000"/>
                </a:solidFill>
                <a:latin typeface="VL ゴシック" pitchFamily="49" charset="-128"/>
                <a:ea typeface="VL ゴシック" pitchFamily="49" charset="-128"/>
              </a:rPr>
              <a:t>geometry::intersects(a, b)</a:t>
            </a:r>
            <a:r>
              <a:rPr lang="en-US" altLang="ja-JP" sz="1800" dirty="0">
                <a:latin typeface="VL ゴシック" pitchFamily="49" charset="-128"/>
                <a:ea typeface="VL ゴシック" pitchFamily="49" charset="-128"/>
              </a:rPr>
              <a:t>;</a:t>
            </a:r>
          </a:p>
          <a:p>
            <a:pPr marL="0" indent="0">
              <a:buNone/>
            </a:pPr>
            <a:r>
              <a:rPr lang="en-US" altLang="ja-JP" sz="1800" dirty="0">
                <a:latin typeface="VL ゴシック" pitchFamily="49" charset="-128"/>
                <a:ea typeface="VL ゴシック" pitchFamily="49" charset="-128"/>
              </a:rPr>
              <a:t>BOOST_ASSERT(result);</a:t>
            </a:r>
          </a:p>
        </p:txBody>
      </p:sp>
      <p:sp>
        <p:nvSpPr>
          <p:cNvPr id="4" name="コンテンツ プレースホルダ 2"/>
          <p:cNvSpPr txBox="1">
            <a:spLocks/>
          </p:cNvSpPr>
          <p:nvPr/>
        </p:nvSpPr>
        <p:spPr>
          <a:xfrm>
            <a:off x="457200" y="836712"/>
            <a:ext cx="8229600" cy="14401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ja-JP" altLang="en-US" sz="2400" dirty="0" smtClean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計算幾何のライブラリ。</a:t>
            </a:r>
            <a:endParaRPr lang="en-US" altLang="ja-JP" sz="2400" dirty="0" smtClean="0">
              <a:latin typeface="VL ゴシック" pitchFamily="1" charset="-128"/>
              <a:ea typeface="VL ゴシック" pitchFamily="1" charset="-128"/>
              <a:cs typeface="Courier New" pitchFamily="49" charset="0"/>
            </a:endParaRPr>
          </a:p>
          <a:p>
            <a:pPr>
              <a:buFont typeface="Arial" pitchFamily="34" charset="0"/>
              <a:buNone/>
            </a:pPr>
            <a:r>
              <a:rPr lang="en-US" altLang="ja-JP" sz="2400" dirty="0" smtClean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N</a:t>
            </a:r>
            <a:r>
              <a:rPr lang="ja-JP" altLang="en-US" sz="2400" dirty="0" smtClean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次元の点、線、三角形、四角形などのモデルと、</a:t>
            </a:r>
            <a:endParaRPr lang="en-US" altLang="ja-JP" sz="2400" dirty="0">
              <a:latin typeface="VL ゴシック" pitchFamily="1" charset="-128"/>
              <a:ea typeface="VL ゴシック" pitchFamily="1" charset="-128"/>
              <a:cs typeface="Courier New" pitchFamily="49" charset="0"/>
            </a:endParaRPr>
          </a:p>
          <a:p>
            <a:pPr>
              <a:buFont typeface="Arial" pitchFamily="34" charset="0"/>
              <a:buNone/>
            </a:pPr>
            <a:r>
              <a:rPr lang="ja-JP" altLang="en-US" sz="2400" dirty="0" smtClean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それらに対するアルゴリズムが提供される。</a:t>
            </a:r>
            <a:endParaRPr lang="en-US" altLang="ja-JP" sz="2400" dirty="0" smtClean="0">
              <a:latin typeface="VL ゴシック" pitchFamily="1" charset="-128"/>
              <a:ea typeface="VL ゴシック" pitchFamily="1" charset="-128"/>
              <a:cs typeface="Courier New" pitchFamily="49" charset="0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6272642" y="4479995"/>
            <a:ext cx="2448272" cy="23780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Picture 2" descr="C:\Language\cpp\polyg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5667" y="4507211"/>
            <a:ext cx="2350789" cy="235078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918612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3600" dirty="0" smtClean="0"/>
              <a:t>Phoenix</a:t>
            </a:r>
            <a:endParaRPr kumimoji="1" lang="ja-JP" altLang="en-US" sz="3600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2348880"/>
            <a:ext cx="8229600" cy="3096344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>
              <a:buNone/>
            </a:pP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namespace ns {</a:t>
            </a:r>
          </a:p>
          <a:p>
            <a:pPr>
              <a:buNone/>
            </a:pP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    </a:t>
            </a:r>
            <a:r>
              <a:rPr lang="en-US" altLang="ja-JP" sz="1800" dirty="0" err="1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int</a:t>
            </a: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 plus(</a:t>
            </a:r>
            <a:r>
              <a:rPr lang="en-US" altLang="ja-JP" sz="1800" dirty="0" err="1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int</a:t>
            </a: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 a, </a:t>
            </a:r>
            <a:r>
              <a:rPr lang="en-US" altLang="ja-JP" sz="1800" dirty="0" err="1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int</a:t>
            </a: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 b</a:t>
            </a:r>
            <a:r>
              <a:rPr lang="en-US" altLang="ja-JP" sz="1800" dirty="0" smtClean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) { return </a:t>
            </a: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a + b</a:t>
            </a:r>
            <a:r>
              <a:rPr lang="en-US" altLang="ja-JP" sz="1800" dirty="0" smtClean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; }</a:t>
            </a:r>
            <a:endParaRPr lang="en-US" altLang="ja-JP" sz="1800" dirty="0">
              <a:latin typeface="VL ゴシック" pitchFamily="1" charset="-128"/>
              <a:ea typeface="VL ゴシック" pitchFamily="1" charset="-128"/>
              <a:cs typeface="Courier New" pitchFamily="49" charset="0"/>
            </a:endParaRPr>
          </a:p>
          <a:p>
            <a:pPr>
              <a:buNone/>
            </a:pP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}</a:t>
            </a:r>
          </a:p>
          <a:p>
            <a:pPr>
              <a:buNone/>
            </a:pPr>
            <a:r>
              <a:rPr lang="en-US" altLang="ja-JP" sz="1800" dirty="0" smtClean="0">
                <a:solidFill>
                  <a:srgbClr val="C00000"/>
                </a:solidFill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BOOST_PHOENIX_ADAPT_FUNCTION</a:t>
            </a:r>
            <a:r>
              <a:rPr lang="en-US" altLang="ja-JP" sz="1800" dirty="0" smtClean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(</a:t>
            </a:r>
            <a:r>
              <a:rPr lang="en-US" altLang="ja-JP" sz="1800" dirty="0" err="1" smtClean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int</a:t>
            </a: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, plus, ns::plus, 2)</a:t>
            </a:r>
          </a:p>
          <a:p>
            <a:pPr>
              <a:buNone/>
            </a:pPr>
            <a:endParaRPr lang="en-US" altLang="ja-JP" sz="1800" dirty="0">
              <a:latin typeface="VL ゴシック" pitchFamily="1" charset="-128"/>
              <a:ea typeface="VL ゴシック" pitchFamily="1" charset="-128"/>
              <a:cs typeface="Courier New" pitchFamily="49" charset="0"/>
            </a:endParaRPr>
          </a:p>
          <a:p>
            <a:pPr>
              <a:buNone/>
            </a:pP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using namespace boost::phoenix::</a:t>
            </a:r>
            <a:r>
              <a:rPr lang="en-US" altLang="ja-JP" sz="1800" dirty="0" err="1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arg_names</a:t>
            </a: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;</a:t>
            </a:r>
          </a:p>
          <a:p>
            <a:pPr>
              <a:buNone/>
            </a:pPr>
            <a:endParaRPr lang="en-US" altLang="ja-JP" sz="1800" dirty="0">
              <a:latin typeface="VL ゴシック" pitchFamily="1" charset="-128"/>
              <a:ea typeface="VL ゴシック" pitchFamily="1" charset="-128"/>
              <a:cs typeface="Courier New" pitchFamily="49" charset="0"/>
            </a:endParaRPr>
          </a:p>
          <a:p>
            <a:pPr>
              <a:buNone/>
            </a:pPr>
            <a:r>
              <a:rPr lang="en-US" altLang="ja-JP" sz="1800" dirty="0" err="1" smtClean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int</a:t>
            </a:r>
            <a:r>
              <a:rPr lang="en-US" altLang="ja-JP" sz="1800" dirty="0" smtClean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 </a:t>
            </a: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result = plus(</a:t>
            </a:r>
            <a:r>
              <a:rPr lang="en-US" altLang="ja-JP" sz="1800" dirty="0">
                <a:solidFill>
                  <a:srgbClr val="C00000"/>
                </a:solidFill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arg1</a:t>
            </a: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, 2)(3</a:t>
            </a:r>
            <a:r>
              <a:rPr lang="en-US" altLang="ja-JP" sz="1800" dirty="0" smtClean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); // plus</a:t>
            </a:r>
            <a:r>
              <a:rPr lang="ja-JP" altLang="en-US" sz="1800" dirty="0" smtClean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関数を部分適用</a:t>
            </a:r>
            <a:endParaRPr lang="en-US" altLang="ja-JP" sz="1800" dirty="0">
              <a:latin typeface="VL ゴシック" pitchFamily="1" charset="-128"/>
              <a:ea typeface="VL ゴシック" pitchFamily="1" charset="-128"/>
              <a:cs typeface="Courier New" pitchFamily="49" charset="0"/>
            </a:endParaRPr>
          </a:p>
          <a:p>
            <a:pPr>
              <a:buNone/>
            </a:pPr>
            <a:r>
              <a:rPr lang="en-US" altLang="ja-JP" sz="1800" dirty="0" err="1" smtClean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std</a:t>
            </a: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::</a:t>
            </a:r>
            <a:r>
              <a:rPr lang="en-US" altLang="ja-JP" sz="1800" dirty="0" err="1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cout</a:t>
            </a: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 &lt;&lt; result &lt;&lt; </a:t>
            </a:r>
            <a:r>
              <a:rPr lang="en-US" altLang="ja-JP" sz="1800" dirty="0" err="1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std</a:t>
            </a: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::</a:t>
            </a:r>
            <a:r>
              <a:rPr lang="en-US" altLang="ja-JP" sz="1800" dirty="0" err="1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endl</a:t>
            </a:r>
            <a:r>
              <a:rPr lang="en-US" altLang="ja-JP" sz="1800" dirty="0" smtClean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;</a:t>
            </a:r>
            <a:endParaRPr lang="en-US" altLang="ja-JP" sz="1800" dirty="0">
              <a:latin typeface="VL ゴシック" pitchFamily="1" charset="-128"/>
              <a:ea typeface="VL ゴシック" pitchFamily="1" charset="-128"/>
              <a:cs typeface="Courier New" pitchFamily="49" charset="0"/>
            </a:endParaRPr>
          </a:p>
        </p:txBody>
      </p:sp>
      <p:sp>
        <p:nvSpPr>
          <p:cNvPr id="4" name="コンテンツ プレースホルダ 2"/>
          <p:cNvSpPr txBox="1">
            <a:spLocks/>
          </p:cNvSpPr>
          <p:nvPr/>
        </p:nvSpPr>
        <p:spPr>
          <a:xfrm>
            <a:off x="457200" y="836712"/>
            <a:ext cx="8229600" cy="13681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ja-JP" altLang="en-US" sz="2400" dirty="0" smtClean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新たなラムダ式のライブラリ。</a:t>
            </a:r>
            <a:endParaRPr lang="en-US" altLang="ja-JP" sz="2400" dirty="0" smtClean="0">
              <a:latin typeface="VL ゴシック" pitchFamily="1" charset="-128"/>
              <a:ea typeface="VL ゴシック" pitchFamily="1" charset="-128"/>
              <a:cs typeface="Courier New" pitchFamily="49" charset="0"/>
            </a:endParaRPr>
          </a:p>
          <a:p>
            <a:pPr>
              <a:buFont typeface="Arial" pitchFamily="34" charset="0"/>
              <a:buNone/>
            </a:pPr>
            <a:r>
              <a:rPr lang="ja-JP" altLang="en-US" sz="2400" dirty="0" smtClean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通常の関数を部分適用可能な形式にアダプトしたりできる。</a:t>
            </a:r>
            <a:endParaRPr lang="en-US" altLang="ja-JP" sz="2400" dirty="0" smtClean="0">
              <a:latin typeface="VL ゴシック" pitchFamily="1" charset="-128"/>
              <a:ea typeface="VL ゴシック" pitchFamily="1" charset="-128"/>
              <a:cs typeface="Courier New" pitchFamily="49" charset="0"/>
            </a:endParaRPr>
          </a:p>
          <a:p>
            <a:pPr>
              <a:buFont typeface="Arial" pitchFamily="34" charset="0"/>
              <a:buNone/>
            </a:pPr>
            <a:r>
              <a:rPr lang="ja-JP" altLang="en-US" sz="24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関数</a:t>
            </a:r>
            <a:r>
              <a:rPr lang="ja-JP" altLang="en-US" sz="2400" dirty="0" smtClean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オブジェクトを返す</a:t>
            </a:r>
            <a:r>
              <a:rPr lang="en-US" altLang="ja-JP" sz="2400" dirty="0" smtClean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STL</a:t>
            </a:r>
            <a:r>
              <a:rPr lang="ja-JP" altLang="en-US" sz="2400" dirty="0" smtClean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風アルゴリズムも提供される。</a:t>
            </a:r>
            <a:endParaRPr lang="en-US" altLang="ja-JP" sz="2400" dirty="0" smtClean="0">
              <a:latin typeface="VL ゴシック" pitchFamily="1" charset="-128"/>
              <a:ea typeface="VL ゴシック" pitchFamily="1" charset="-128"/>
              <a:cs typeface="Courier New" pitchFamily="49" charset="0"/>
            </a:endParaRPr>
          </a:p>
        </p:txBody>
      </p:sp>
      <p:sp>
        <p:nvSpPr>
          <p:cNvPr id="7" name="コンテンツ プレースホルダ 2"/>
          <p:cNvSpPr txBox="1">
            <a:spLocks/>
          </p:cNvSpPr>
          <p:nvPr/>
        </p:nvSpPr>
        <p:spPr>
          <a:xfrm>
            <a:off x="467544" y="5517232"/>
            <a:ext cx="4104456" cy="864096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altLang="ja-JP" sz="1800" dirty="0" smtClean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5</a:t>
            </a:r>
            <a:endParaRPr lang="en-US" altLang="ja-JP" sz="1800" dirty="0">
              <a:latin typeface="VL ゴシック" pitchFamily="1" charset="-128"/>
              <a:ea typeface="VL ゴシック" pitchFamily="1" charset="-128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5333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3600" dirty="0" smtClean="0"/>
              <a:t>Container</a:t>
            </a:r>
            <a:endParaRPr kumimoji="1" lang="ja-JP" altLang="en-US" sz="3600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4680520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>
              <a:buNone/>
            </a:pPr>
            <a:r>
              <a:rPr lang="en-US" altLang="ja-JP" sz="1800" dirty="0" err="1" smtClean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struct</a:t>
            </a:r>
            <a:r>
              <a:rPr lang="en-US" altLang="ja-JP" sz="1800" dirty="0" smtClean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 </a:t>
            </a: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Person {</a:t>
            </a:r>
          </a:p>
          <a:p>
            <a:pPr>
              <a:buNone/>
            </a:pPr>
            <a:r>
              <a:rPr lang="en-US" altLang="ja-JP" sz="1800" dirty="0" smtClean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  </a:t>
            </a:r>
            <a:r>
              <a:rPr lang="en-US" altLang="ja-JP" sz="1800" dirty="0" err="1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int</a:t>
            </a: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 id;</a:t>
            </a:r>
          </a:p>
          <a:p>
            <a:pPr>
              <a:buNone/>
            </a:pPr>
            <a:r>
              <a:rPr lang="en-US" altLang="ja-JP" sz="1800" dirty="0" smtClean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  </a:t>
            </a:r>
            <a:r>
              <a:rPr lang="en-US" altLang="ja-JP" sz="1800" dirty="0" err="1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std</a:t>
            </a: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::string name;</a:t>
            </a:r>
          </a:p>
          <a:p>
            <a:pPr>
              <a:buNone/>
            </a:pPr>
            <a:r>
              <a:rPr lang="en-US" altLang="ja-JP" sz="1800" dirty="0" smtClean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  </a:t>
            </a: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Person() {}</a:t>
            </a:r>
          </a:p>
          <a:p>
            <a:pPr>
              <a:buNone/>
            </a:pPr>
            <a:r>
              <a:rPr lang="en-US" altLang="ja-JP" sz="1800" dirty="0" smtClean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  </a:t>
            </a: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Person(</a:t>
            </a:r>
            <a:r>
              <a:rPr lang="en-US" altLang="ja-JP" sz="1800" dirty="0" err="1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int</a:t>
            </a: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 id, </a:t>
            </a:r>
            <a:r>
              <a:rPr lang="en-US" altLang="ja-JP" sz="1800" dirty="0" err="1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const</a:t>
            </a: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 </a:t>
            </a:r>
            <a:r>
              <a:rPr lang="en-US" altLang="ja-JP" sz="1800" dirty="0" err="1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std</a:t>
            </a: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::string&amp; name</a:t>
            </a:r>
            <a:r>
              <a:rPr lang="en-US" altLang="ja-JP" sz="1800" dirty="0" smtClean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) : </a:t>
            </a: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id(id), name(name) {}</a:t>
            </a:r>
          </a:p>
          <a:p>
            <a:pPr>
              <a:buNone/>
            </a:pP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};</a:t>
            </a:r>
          </a:p>
          <a:p>
            <a:pPr>
              <a:buNone/>
            </a:pPr>
            <a:endParaRPr lang="en-US" altLang="ja-JP" sz="1800" dirty="0">
              <a:latin typeface="VL ゴシック" pitchFamily="1" charset="-128"/>
              <a:ea typeface="VL ゴシック" pitchFamily="1" charset="-128"/>
              <a:cs typeface="Courier New" pitchFamily="49" charset="0"/>
            </a:endParaRPr>
          </a:p>
          <a:p>
            <a:pPr>
              <a:buNone/>
            </a:pPr>
            <a:r>
              <a:rPr lang="en-US" altLang="ja-JP" sz="1800" dirty="0" smtClean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boost</a:t>
            </a: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::container::</a:t>
            </a:r>
            <a:r>
              <a:rPr lang="en-US" altLang="ja-JP" sz="1800" dirty="0">
                <a:solidFill>
                  <a:srgbClr val="C00000"/>
                </a:solidFill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vector</a:t>
            </a: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&lt;Person&gt; v</a:t>
            </a:r>
            <a:r>
              <a:rPr lang="en-US" altLang="ja-JP" sz="1800" dirty="0" smtClean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;</a:t>
            </a:r>
          </a:p>
          <a:p>
            <a:pPr>
              <a:buNone/>
            </a:pPr>
            <a:endParaRPr lang="en-US" altLang="ja-JP" sz="1800" dirty="0" smtClean="0">
              <a:latin typeface="VL ゴシック" pitchFamily="1" charset="-128"/>
              <a:ea typeface="VL ゴシック" pitchFamily="1" charset="-128"/>
              <a:cs typeface="Courier New" pitchFamily="49" charset="0"/>
            </a:endParaRPr>
          </a:p>
          <a:p>
            <a:pPr>
              <a:buNone/>
            </a:pP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// </a:t>
            </a:r>
            <a:r>
              <a:rPr lang="ja-JP" altLang="en-US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これまで通りの</a:t>
            </a:r>
            <a:r>
              <a:rPr lang="en-US" altLang="ja-JP" sz="1800" dirty="0" err="1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push_back</a:t>
            </a:r>
            <a:r>
              <a:rPr lang="ja-JP" altLang="en-US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だが、一時オブジェクトなら</a:t>
            </a: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move</a:t>
            </a:r>
            <a:r>
              <a:rPr lang="ja-JP" altLang="en-US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される</a:t>
            </a:r>
            <a:endParaRPr lang="en-US" altLang="ja-JP" sz="1800" dirty="0">
              <a:latin typeface="VL ゴシック" pitchFamily="1" charset="-128"/>
              <a:ea typeface="VL ゴシック" pitchFamily="1" charset="-128"/>
              <a:cs typeface="Courier New" pitchFamily="49" charset="0"/>
            </a:endParaRPr>
          </a:p>
          <a:p>
            <a:pPr>
              <a:buNone/>
            </a:pPr>
            <a:r>
              <a:rPr lang="en-US" altLang="ja-JP" sz="1800" dirty="0" err="1" smtClean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v.push_back</a:t>
            </a: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({1, "Alice</a:t>
            </a:r>
            <a:r>
              <a:rPr lang="en-US" altLang="ja-JP" sz="1800" dirty="0" smtClean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"});</a:t>
            </a:r>
          </a:p>
          <a:p>
            <a:pPr>
              <a:buNone/>
            </a:pPr>
            <a:endParaRPr lang="en-US" altLang="ja-JP" sz="1800" dirty="0">
              <a:latin typeface="VL ゴシック" pitchFamily="1" charset="-128"/>
              <a:ea typeface="VL ゴシック" pitchFamily="1" charset="-128"/>
              <a:cs typeface="Courier New" pitchFamily="49" charset="0"/>
            </a:endParaRPr>
          </a:p>
          <a:p>
            <a:pPr>
              <a:buNone/>
            </a:pP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// </a:t>
            </a:r>
            <a:r>
              <a:rPr lang="ja-JP" altLang="en-US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関数内部でコンストラクタを呼び出す</a:t>
            </a: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placement </a:t>
            </a:r>
            <a:r>
              <a:rPr lang="en-US" altLang="ja-JP" sz="1800" dirty="0" smtClean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insert</a:t>
            </a:r>
          </a:p>
          <a:p>
            <a:pPr>
              <a:buNone/>
            </a:pPr>
            <a:r>
              <a:rPr lang="en-US" altLang="ja-JP" sz="1800" dirty="0" err="1" smtClean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v.</a:t>
            </a:r>
            <a:r>
              <a:rPr lang="en-US" altLang="ja-JP" sz="1800" dirty="0" err="1" smtClean="0">
                <a:solidFill>
                  <a:srgbClr val="C00000"/>
                </a:solidFill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emplace_back</a:t>
            </a:r>
            <a:r>
              <a:rPr lang="en-US" altLang="ja-JP" sz="1800" dirty="0" smtClean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(2</a:t>
            </a: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, "Bob</a:t>
            </a:r>
            <a:r>
              <a:rPr lang="en-US" altLang="ja-JP" sz="1800" dirty="0" smtClean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");</a:t>
            </a:r>
            <a:endParaRPr lang="ja-JP" altLang="en-US" sz="1800" dirty="0">
              <a:latin typeface="VL ゴシック" pitchFamily="1" charset="-128"/>
              <a:ea typeface="VL ゴシック" pitchFamily="1" charset="-128"/>
              <a:cs typeface="Courier New" pitchFamily="49" charset="0"/>
            </a:endParaRPr>
          </a:p>
        </p:txBody>
      </p:sp>
      <p:sp>
        <p:nvSpPr>
          <p:cNvPr id="4" name="コンテンツ プレースホルダ 2"/>
          <p:cNvSpPr txBox="1">
            <a:spLocks/>
          </p:cNvSpPr>
          <p:nvPr/>
        </p:nvSpPr>
        <p:spPr>
          <a:xfrm>
            <a:off x="457200" y="836712"/>
            <a:ext cx="8229600" cy="10801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ja-JP" altLang="en-US" sz="2400" dirty="0" smtClean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標準コンテナの</a:t>
            </a:r>
            <a:r>
              <a:rPr lang="en-US" altLang="ja-JP" sz="2400" dirty="0" smtClean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Boost</a:t>
            </a:r>
            <a:r>
              <a:rPr lang="ja-JP" altLang="en-US" sz="2400" dirty="0" smtClean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実装。</a:t>
            </a:r>
            <a:endParaRPr lang="en-US" altLang="ja-JP" sz="2400" dirty="0" smtClean="0">
              <a:latin typeface="VL ゴシック" pitchFamily="1" charset="-128"/>
              <a:ea typeface="VL ゴシック" pitchFamily="1" charset="-128"/>
              <a:cs typeface="Courier New" pitchFamily="49" charset="0"/>
            </a:endParaRPr>
          </a:p>
          <a:p>
            <a:pPr>
              <a:buFont typeface="Arial" pitchFamily="34" charset="0"/>
              <a:buNone/>
            </a:pPr>
            <a:r>
              <a:rPr lang="en-US" altLang="ja-JP" sz="2400" dirty="0" smtClean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placement insert</a:t>
            </a:r>
            <a:r>
              <a:rPr lang="ja-JP" altLang="en-US" sz="2400" dirty="0" smtClean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や</a:t>
            </a:r>
            <a:r>
              <a:rPr lang="en-US" altLang="ja-JP" sz="2400" dirty="0" smtClean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move</a:t>
            </a:r>
            <a:r>
              <a:rPr lang="ja-JP" altLang="en-US" sz="2400" dirty="0" smtClean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などの最新の仕様が提供される。</a:t>
            </a:r>
            <a:endParaRPr lang="en-US" altLang="ja-JP" sz="2400" dirty="0" smtClean="0">
              <a:latin typeface="VL ゴシック" pitchFamily="1" charset="-128"/>
              <a:ea typeface="VL ゴシック" pitchFamily="1" charset="-128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6385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3600" dirty="0" smtClean="0"/>
              <a:t>Move</a:t>
            </a:r>
            <a:endParaRPr kumimoji="1" lang="ja-JP" altLang="en-US" sz="3600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2132856"/>
            <a:ext cx="8229600" cy="2448272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>
              <a:buNone/>
            </a:pP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template &lt;class </a:t>
            </a:r>
            <a:r>
              <a:rPr lang="en-US" altLang="ja-JP" sz="1800" dirty="0" smtClean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T&gt;</a:t>
            </a:r>
          </a:p>
          <a:p>
            <a:pPr>
              <a:buNone/>
            </a:pPr>
            <a:r>
              <a:rPr lang="en-US" altLang="ja-JP" sz="1800" dirty="0" smtClean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void swap(T</a:t>
            </a: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&amp; a, T&amp; b)</a:t>
            </a:r>
          </a:p>
          <a:p>
            <a:pPr>
              <a:buNone/>
            </a:pP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altLang="ja-JP" sz="1800" dirty="0" smtClean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  </a:t>
            </a: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T </a:t>
            </a:r>
            <a:r>
              <a:rPr lang="en-US" altLang="ja-JP" sz="1800" dirty="0" err="1" smtClean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tmp</a:t>
            </a:r>
            <a:r>
              <a:rPr lang="en-US" altLang="ja-JP" sz="1800" dirty="0" smtClean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(boost</a:t>
            </a: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::</a:t>
            </a:r>
            <a:r>
              <a:rPr lang="en-US" altLang="ja-JP" sz="1800" dirty="0">
                <a:solidFill>
                  <a:srgbClr val="C00000"/>
                </a:solidFill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move</a:t>
            </a: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(a));</a:t>
            </a:r>
          </a:p>
          <a:p>
            <a:pPr>
              <a:buNone/>
            </a:pPr>
            <a:r>
              <a:rPr lang="en-US" altLang="ja-JP" sz="1800" dirty="0" smtClean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  </a:t>
            </a: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a = </a:t>
            </a:r>
            <a:r>
              <a:rPr lang="en-US" altLang="ja-JP" sz="1800" dirty="0" smtClean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boost</a:t>
            </a: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::move(b);</a:t>
            </a:r>
          </a:p>
          <a:p>
            <a:pPr>
              <a:buNone/>
            </a:pPr>
            <a:r>
              <a:rPr lang="en-US" altLang="ja-JP" sz="1800" dirty="0" smtClean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  </a:t>
            </a: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b = </a:t>
            </a:r>
            <a:r>
              <a:rPr lang="en-US" altLang="ja-JP" sz="1800" dirty="0" smtClean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boost</a:t>
            </a: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::move(</a:t>
            </a:r>
            <a:r>
              <a:rPr lang="en-US" altLang="ja-JP" sz="1800" dirty="0" err="1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tmp</a:t>
            </a: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}</a:t>
            </a:r>
            <a:endParaRPr lang="ja-JP" altLang="en-US" sz="1800" dirty="0">
              <a:latin typeface="VL ゴシック" pitchFamily="1" charset="-128"/>
              <a:ea typeface="VL ゴシック" pitchFamily="1" charset="-128"/>
              <a:cs typeface="Courier New" pitchFamily="49" charset="0"/>
            </a:endParaRPr>
          </a:p>
        </p:txBody>
      </p:sp>
      <p:sp>
        <p:nvSpPr>
          <p:cNvPr id="4" name="コンテンツ プレースホルダ 2"/>
          <p:cNvSpPr txBox="1">
            <a:spLocks/>
          </p:cNvSpPr>
          <p:nvPr/>
        </p:nvSpPr>
        <p:spPr>
          <a:xfrm>
            <a:off x="457200" y="836712"/>
            <a:ext cx="8229600" cy="10081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ja-JP" altLang="en-US" sz="2400" dirty="0" smtClean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ムーブセマンティクスの</a:t>
            </a:r>
            <a:r>
              <a:rPr lang="en-US" altLang="ja-JP" sz="2400" dirty="0" smtClean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C++03</a:t>
            </a:r>
            <a:r>
              <a:rPr lang="ja-JP" altLang="en-US" sz="2400" dirty="0" smtClean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実装。</a:t>
            </a:r>
            <a:endParaRPr lang="en-US" altLang="ja-JP" sz="2400" dirty="0" smtClean="0">
              <a:latin typeface="VL ゴシック" pitchFamily="1" charset="-128"/>
              <a:ea typeface="VL ゴシック" pitchFamily="1" charset="-128"/>
              <a:cs typeface="Courier New" pitchFamily="49" charset="0"/>
            </a:endParaRPr>
          </a:p>
          <a:p>
            <a:pPr>
              <a:buFont typeface="Arial" pitchFamily="34" charset="0"/>
              <a:buNone/>
            </a:pPr>
            <a:r>
              <a:rPr lang="ja-JP" altLang="en-US" sz="24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一時</a:t>
            </a:r>
            <a:r>
              <a:rPr lang="ja-JP" altLang="en-US" sz="2400" dirty="0" smtClean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オブジェクトのコストを軽減する。</a:t>
            </a:r>
            <a:endParaRPr lang="en-US" altLang="ja-JP" sz="2400" dirty="0" smtClean="0">
              <a:latin typeface="VL ゴシック" pitchFamily="1" charset="-128"/>
              <a:ea typeface="VL ゴシック" pitchFamily="1" charset="-128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55188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3656</TotalTime>
  <Words>642</Words>
  <Application>Microsoft Office PowerPoint</Application>
  <PresentationFormat>画面に合わせる (4:3)</PresentationFormat>
  <Paragraphs>106</Paragraphs>
  <Slides>10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1" baseType="lpstr">
      <vt:lpstr>Office テーマ</vt:lpstr>
      <vt:lpstr>Boostライブラリ一周の旅</vt:lpstr>
      <vt:lpstr>はじめに</vt:lpstr>
      <vt:lpstr>本日紹介するライブラリ</vt:lpstr>
      <vt:lpstr>Interval Container(ICL)</vt:lpstr>
      <vt:lpstr>Chrono</vt:lpstr>
      <vt:lpstr>Geometry</vt:lpstr>
      <vt:lpstr>Phoenix</vt:lpstr>
      <vt:lpstr>Container</vt:lpstr>
      <vt:lpstr>Move</vt:lpstr>
      <vt:lpstr>まとめ(?)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Boostライブラリ一周の旅</dc:title>
  <dc:creator>高橋 晶</dc:creator>
  <cp:lastModifiedBy>高橋 晶</cp:lastModifiedBy>
  <cp:revision>404</cp:revision>
  <dcterms:created xsi:type="dcterms:W3CDTF">2009-10-15T04:29:21Z</dcterms:created>
  <dcterms:modified xsi:type="dcterms:W3CDTF">2011-12-02T08:34:25Z</dcterms:modified>
</cp:coreProperties>
</file>