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9" d="100"/>
          <a:sy n="69" d="100"/>
        </p:scale>
        <p:origin x="-540" y="-10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4391C2-B723-4105-891D-5A37E6067C50}" type="datetimeFigureOut">
              <a:rPr kumimoji="1" lang="ja-JP" altLang="en-US" smtClean="0"/>
              <a:t>2012/2/11</a:t>
            </a:fld>
            <a:endParaRPr kumimoji="1" lang="ja-JP" altLang="en-US"/>
          </a:p>
        </p:txBody>
      </p:sp>
      <p:sp>
        <p:nvSpPr>
          <p:cNvPr id="4" name="スライド イメージ プレースホル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7F6B5E-CAC8-4C49-B09A-012196F2F204}" type="slidenum">
              <a:rPr kumimoji="1" lang="ja-JP" altLang="en-US" smtClean="0"/>
              <a:t>&lt;#&gt;</a:t>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687F6B5E-CAC8-4C49-B09A-012196F2F204}" type="slidenum">
              <a:rPr kumimoji="1" lang="ja-JP" altLang="en-US" smtClean="0"/>
              <a:t>10</a:t>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0E3D4B64-75AA-497B-88BA-8DAD04867139}" type="datetimeFigureOut">
              <a:rPr kumimoji="1" lang="ja-JP" altLang="en-US" smtClean="0"/>
              <a:pPr/>
              <a:t>2012/2/11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598CDDC-251E-44CC-8178-493F260DFD7C}" type="slidenum">
              <a:rPr kumimoji="1" lang="ja-JP" altLang="en-US" smtClean="0"/>
              <a:pPr/>
              <a:t>&lt;#&gt;</a:t>
            </a:fld>
            <a:endParaRPr kumimoji="1" lang="ja-JP" altLang="en-US"/>
          </a:p>
        </p:txBody>
      </p:sp>
    </p:spTree>
    <p:extLst>
      <p:ext uri="{BB962C8B-B14F-4D97-AF65-F5344CB8AC3E}">
        <p14:creationId xmlns:p14="http://schemas.microsoft.com/office/powerpoint/2010/main" xmlns="" val="3116071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E3D4B64-75AA-497B-88BA-8DAD04867139}" type="datetimeFigureOut">
              <a:rPr kumimoji="1" lang="ja-JP" altLang="en-US" smtClean="0"/>
              <a:pPr/>
              <a:t>2012/2/11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598CDDC-251E-44CC-8178-493F260DFD7C}" type="slidenum">
              <a:rPr kumimoji="1" lang="ja-JP" altLang="en-US" smtClean="0"/>
              <a:pPr/>
              <a:t>&lt;#&gt;</a:t>
            </a:fld>
            <a:endParaRPr kumimoji="1" lang="ja-JP" altLang="en-US"/>
          </a:p>
        </p:txBody>
      </p:sp>
    </p:spTree>
    <p:extLst>
      <p:ext uri="{BB962C8B-B14F-4D97-AF65-F5344CB8AC3E}">
        <p14:creationId xmlns:p14="http://schemas.microsoft.com/office/powerpoint/2010/main" xmlns="" val="331213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E3D4B64-75AA-497B-88BA-8DAD04867139}" type="datetimeFigureOut">
              <a:rPr kumimoji="1" lang="ja-JP" altLang="en-US" smtClean="0"/>
              <a:pPr/>
              <a:t>2012/2/11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598CDDC-251E-44CC-8178-493F260DFD7C}" type="slidenum">
              <a:rPr kumimoji="1" lang="ja-JP" altLang="en-US" smtClean="0"/>
              <a:pPr/>
              <a:t>&lt;#&gt;</a:t>
            </a:fld>
            <a:endParaRPr kumimoji="1" lang="ja-JP" altLang="en-US"/>
          </a:p>
        </p:txBody>
      </p:sp>
    </p:spTree>
    <p:extLst>
      <p:ext uri="{BB962C8B-B14F-4D97-AF65-F5344CB8AC3E}">
        <p14:creationId xmlns:p14="http://schemas.microsoft.com/office/powerpoint/2010/main" xmlns="" val="3516536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44624"/>
            <a:ext cx="8229600" cy="634082"/>
          </a:xfrm>
        </p:spPr>
        <p:txBody>
          <a:bodyPr>
            <a:normAutofit/>
          </a:bodyPr>
          <a:lstStyle>
            <a:lvl1pPr>
              <a:defRPr sz="3600"/>
            </a:lvl1pPr>
          </a:lstStyle>
          <a:p>
            <a:r>
              <a:rPr kumimoji="1" lang="ja-JP" altLang="en-US" dirty="0" smtClean="0"/>
              <a:t>マスター タイトルの書式設定</a:t>
            </a:r>
            <a:endParaRPr kumimoji="1" lang="ja-JP" altLang="en-US" dirty="0"/>
          </a:p>
        </p:txBody>
      </p:sp>
      <p:sp>
        <p:nvSpPr>
          <p:cNvPr id="3" name="コンテンツ プレースホルダー 2"/>
          <p:cNvSpPr>
            <a:spLocks noGrp="1"/>
          </p:cNvSpPr>
          <p:nvPr>
            <p:ph idx="1"/>
          </p:nvPr>
        </p:nvSpPr>
        <p:spPr>
          <a:xfrm>
            <a:off x="457200" y="908720"/>
            <a:ext cx="8229600" cy="5217443"/>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0E3D4B64-75AA-497B-88BA-8DAD04867139}" type="datetimeFigureOut">
              <a:rPr kumimoji="1" lang="ja-JP" altLang="en-US" smtClean="0"/>
              <a:pPr/>
              <a:t>2012/2/11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598CDDC-251E-44CC-8178-493F260DFD7C}" type="slidenum">
              <a:rPr kumimoji="1" lang="ja-JP" altLang="en-US" smtClean="0"/>
              <a:pPr/>
              <a:t>&lt;#&gt;</a:t>
            </a:fld>
            <a:endParaRPr kumimoji="1" lang="ja-JP" altLang="en-US"/>
          </a:p>
        </p:txBody>
      </p:sp>
    </p:spTree>
    <p:extLst>
      <p:ext uri="{BB962C8B-B14F-4D97-AF65-F5344CB8AC3E}">
        <p14:creationId xmlns:p14="http://schemas.microsoft.com/office/powerpoint/2010/main" xmlns="" val="2087108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0E3D4B64-75AA-497B-88BA-8DAD04867139}" type="datetimeFigureOut">
              <a:rPr kumimoji="1" lang="ja-JP" altLang="en-US" smtClean="0"/>
              <a:pPr/>
              <a:t>2012/2/11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598CDDC-251E-44CC-8178-493F260DFD7C}" type="slidenum">
              <a:rPr kumimoji="1" lang="ja-JP" altLang="en-US" smtClean="0"/>
              <a:pPr/>
              <a:t>&lt;#&gt;</a:t>
            </a:fld>
            <a:endParaRPr kumimoji="1" lang="ja-JP" altLang="en-US"/>
          </a:p>
        </p:txBody>
      </p:sp>
    </p:spTree>
    <p:extLst>
      <p:ext uri="{BB962C8B-B14F-4D97-AF65-F5344CB8AC3E}">
        <p14:creationId xmlns:p14="http://schemas.microsoft.com/office/powerpoint/2010/main" xmlns="" val="3434945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0E3D4B64-75AA-497B-88BA-8DAD04867139}" type="datetimeFigureOut">
              <a:rPr kumimoji="1" lang="ja-JP" altLang="en-US" smtClean="0"/>
              <a:pPr/>
              <a:t>2012/2/11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598CDDC-251E-44CC-8178-493F260DFD7C}" type="slidenum">
              <a:rPr kumimoji="1" lang="ja-JP" altLang="en-US" smtClean="0"/>
              <a:pPr/>
              <a:t>&lt;#&gt;</a:t>
            </a:fld>
            <a:endParaRPr kumimoji="1" lang="ja-JP" altLang="en-US"/>
          </a:p>
        </p:txBody>
      </p:sp>
    </p:spTree>
    <p:extLst>
      <p:ext uri="{BB962C8B-B14F-4D97-AF65-F5344CB8AC3E}">
        <p14:creationId xmlns:p14="http://schemas.microsoft.com/office/powerpoint/2010/main" xmlns="" val="1114976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0E3D4B64-75AA-497B-88BA-8DAD04867139}" type="datetimeFigureOut">
              <a:rPr kumimoji="1" lang="ja-JP" altLang="en-US" smtClean="0"/>
              <a:pPr/>
              <a:t>2012/2/11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598CDDC-251E-44CC-8178-493F260DFD7C}" type="slidenum">
              <a:rPr kumimoji="1" lang="ja-JP" altLang="en-US" smtClean="0"/>
              <a:pPr/>
              <a:t>&lt;#&gt;</a:t>
            </a:fld>
            <a:endParaRPr kumimoji="1" lang="ja-JP" altLang="en-US"/>
          </a:p>
        </p:txBody>
      </p:sp>
    </p:spTree>
    <p:extLst>
      <p:ext uri="{BB962C8B-B14F-4D97-AF65-F5344CB8AC3E}">
        <p14:creationId xmlns:p14="http://schemas.microsoft.com/office/powerpoint/2010/main" xmlns="" val="3534491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0E3D4B64-75AA-497B-88BA-8DAD04867139}" type="datetimeFigureOut">
              <a:rPr kumimoji="1" lang="ja-JP" altLang="en-US" smtClean="0"/>
              <a:pPr/>
              <a:t>2012/2/11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598CDDC-251E-44CC-8178-493F260DFD7C}" type="slidenum">
              <a:rPr kumimoji="1" lang="ja-JP" altLang="en-US" smtClean="0"/>
              <a:pPr/>
              <a:t>&lt;#&gt;</a:t>
            </a:fld>
            <a:endParaRPr kumimoji="1" lang="ja-JP" altLang="en-US"/>
          </a:p>
        </p:txBody>
      </p:sp>
    </p:spTree>
    <p:extLst>
      <p:ext uri="{BB962C8B-B14F-4D97-AF65-F5344CB8AC3E}">
        <p14:creationId xmlns:p14="http://schemas.microsoft.com/office/powerpoint/2010/main" xmlns="" val="1724887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E3D4B64-75AA-497B-88BA-8DAD04867139}" type="datetimeFigureOut">
              <a:rPr kumimoji="1" lang="ja-JP" altLang="en-US" smtClean="0"/>
              <a:pPr/>
              <a:t>2012/2/11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598CDDC-251E-44CC-8178-493F260DFD7C}" type="slidenum">
              <a:rPr kumimoji="1" lang="ja-JP" altLang="en-US" smtClean="0"/>
              <a:pPr/>
              <a:t>&lt;#&gt;</a:t>
            </a:fld>
            <a:endParaRPr kumimoji="1" lang="ja-JP" altLang="en-US"/>
          </a:p>
        </p:txBody>
      </p:sp>
    </p:spTree>
    <p:extLst>
      <p:ext uri="{BB962C8B-B14F-4D97-AF65-F5344CB8AC3E}">
        <p14:creationId xmlns:p14="http://schemas.microsoft.com/office/powerpoint/2010/main" xmlns="" val="3700150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E3D4B64-75AA-497B-88BA-8DAD04867139}" type="datetimeFigureOut">
              <a:rPr kumimoji="1" lang="ja-JP" altLang="en-US" smtClean="0"/>
              <a:pPr/>
              <a:t>2012/2/11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598CDDC-251E-44CC-8178-493F260DFD7C}" type="slidenum">
              <a:rPr kumimoji="1" lang="ja-JP" altLang="en-US" smtClean="0"/>
              <a:pPr/>
              <a:t>&lt;#&gt;</a:t>
            </a:fld>
            <a:endParaRPr kumimoji="1" lang="ja-JP" altLang="en-US"/>
          </a:p>
        </p:txBody>
      </p:sp>
    </p:spTree>
    <p:extLst>
      <p:ext uri="{BB962C8B-B14F-4D97-AF65-F5344CB8AC3E}">
        <p14:creationId xmlns:p14="http://schemas.microsoft.com/office/powerpoint/2010/main" xmlns="" val="576818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0E3D4B64-75AA-497B-88BA-8DAD04867139}" type="datetimeFigureOut">
              <a:rPr kumimoji="1" lang="ja-JP" altLang="en-US" smtClean="0"/>
              <a:pPr/>
              <a:t>2012/2/11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598CDDC-251E-44CC-8178-493F260DFD7C}" type="slidenum">
              <a:rPr kumimoji="1" lang="ja-JP" altLang="en-US" smtClean="0"/>
              <a:pPr/>
              <a:t>&lt;#&gt;</a:t>
            </a:fld>
            <a:endParaRPr kumimoji="1" lang="ja-JP" altLang="en-US"/>
          </a:p>
        </p:txBody>
      </p:sp>
    </p:spTree>
    <p:extLst>
      <p:ext uri="{BB962C8B-B14F-4D97-AF65-F5344CB8AC3E}">
        <p14:creationId xmlns:p14="http://schemas.microsoft.com/office/powerpoint/2010/main" xmlns="" val="2523226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3D4B64-75AA-497B-88BA-8DAD04867139}" type="datetimeFigureOut">
              <a:rPr kumimoji="1" lang="ja-JP" altLang="en-US" smtClean="0"/>
              <a:pPr/>
              <a:t>2012/2/11</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98CDDC-251E-44CC-8178-493F260DFD7C}" type="slidenum">
              <a:rPr kumimoji="1" lang="ja-JP" altLang="en-US" smtClean="0"/>
              <a:pPr/>
              <a:t>&lt;#&gt;</a:t>
            </a:fld>
            <a:endParaRPr kumimoji="1" lang="ja-JP" altLang="en-US"/>
          </a:p>
        </p:txBody>
      </p:sp>
    </p:spTree>
    <p:extLst>
      <p:ext uri="{BB962C8B-B14F-4D97-AF65-F5344CB8AC3E}">
        <p14:creationId xmlns:p14="http://schemas.microsoft.com/office/powerpoint/2010/main" xmlns="" val="795497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twitter.com/" TargetMode="External"/><Relationship Id="rId2" Type="http://schemas.openxmlformats.org/officeDocument/2006/relationships/hyperlink" Target="http://d.hatena.ne.jp/faith_and_brav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lang="ja-JP" altLang="en-US" dirty="0">
                <a:solidFill>
                  <a:srgbClr val="C00000"/>
                </a:solidFill>
              </a:rPr>
              <a:t>メンバ</a:t>
            </a:r>
            <a:r>
              <a:rPr lang="ja-JP" altLang="en-US" dirty="0" smtClean="0">
                <a:solidFill>
                  <a:srgbClr val="C00000"/>
                </a:solidFill>
              </a:rPr>
              <a:t>変数のメンバ関数内でのリソース管理</a:t>
            </a:r>
            <a:endParaRPr kumimoji="1" lang="ja-JP" altLang="en-US" dirty="0">
              <a:solidFill>
                <a:srgbClr val="C00000"/>
              </a:solidFill>
            </a:endParaRPr>
          </a:p>
        </p:txBody>
      </p:sp>
      <p:sp>
        <p:nvSpPr>
          <p:cNvPr id="3" name="サブタイトル 2"/>
          <p:cNvSpPr>
            <a:spLocks noGrp="1"/>
          </p:cNvSpPr>
          <p:nvPr>
            <p:ph type="subTitle" idx="1"/>
          </p:nvPr>
        </p:nvSpPr>
        <p:spPr>
          <a:xfrm>
            <a:off x="4643438" y="4857760"/>
            <a:ext cx="3961010" cy="1343000"/>
          </a:xfrm>
        </p:spPr>
        <p:txBody>
          <a:bodyPr>
            <a:normAutofit/>
          </a:bodyPr>
          <a:lstStyle/>
          <a:p>
            <a:pPr algn="r"/>
            <a:r>
              <a:rPr lang="ja-JP" altLang="en-US" sz="2400" dirty="0" smtClean="0">
                <a:solidFill>
                  <a:schemeClr val="tx1">
                    <a:lumMod val="75000"/>
                    <a:lumOff val="25000"/>
                  </a:schemeClr>
                </a:solidFill>
                <a:latin typeface="HGP創英角ｺﾞｼｯｸUB" pitchFamily="50" charset="-128"/>
                <a:ea typeface="HGP創英角ｺﾞｼｯｸUB" pitchFamily="50" charset="-128"/>
              </a:rPr>
              <a:t>高橋晶</a:t>
            </a:r>
            <a:r>
              <a:rPr lang="en-US" altLang="ja-JP" sz="2400" dirty="0" smtClean="0">
                <a:solidFill>
                  <a:schemeClr val="tx1">
                    <a:lumMod val="75000"/>
                    <a:lumOff val="25000"/>
                  </a:schemeClr>
                </a:solidFill>
                <a:latin typeface="HGP創英角ｺﾞｼｯｸUB" pitchFamily="50" charset="-128"/>
                <a:ea typeface="HGP創英角ｺﾞｼｯｸUB" pitchFamily="50" charset="-128"/>
              </a:rPr>
              <a:t>(Akira Takahashi)</a:t>
            </a:r>
          </a:p>
          <a:p>
            <a:pPr algn="r"/>
            <a:r>
              <a:rPr lang="en-US" altLang="ja-JP" sz="2400" dirty="0" err="1" smtClean="0">
                <a:solidFill>
                  <a:schemeClr val="tx1">
                    <a:lumMod val="75000"/>
                    <a:lumOff val="25000"/>
                  </a:schemeClr>
                </a:solidFill>
                <a:latin typeface="HGP創英角ｺﾞｼｯｸUB" pitchFamily="50" charset="-128"/>
                <a:ea typeface="HGP創英角ｺﾞｼｯｸUB" pitchFamily="50" charset="-128"/>
                <a:hlinkClick r:id="rId2"/>
              </a:rPr>
              <a:t>id:faith_and_brave</a:t>
            </a:r>
            <a:endParaRPr lang="en-US" altLang="ja-JP" sz="2400" dirty="0" smtClean="0">
              <a:solidFill>
                <a:schemeClr val="tx1">
                  <a:lumMod val="75000"/>
                  <a:lumOff val="25000"/>
                </a:schemeClr>
              </a:solidFill>
              <a:latin typeface="HGP創英角ｺﾞｼｯｸUB" pitchFamily="50" charset="-128"/>
              <a:ea typeface="HGP創英角ｺﾞｼｯｸUB" pitchFamily="50" charset="-128"/>
            </a:endParaRPr>
          </a:p>
          <a:p>
            <a:pPr algn="r"/>
            <a:r>
              <a:rPr lang="en-US" altLang="ja-JP" sz="2400" dirty="0" smtClean="0">
                <a:solidFill>
                  <a:schemeClr val="tx1">
                    <a:lumMod val="75000"/>
                    <a:lumOff val="25000"/>
                  </a:schemeClr>
                </a:solidFill>
                <a:latin typeface="HGP創英角ｺﾞｼｯｸUB" pitchFamily="50" charset="-128"/>
                <a:ea typeface="HGP創英角ｺﾞｼｯｸUB" pitchFamily="50" charset="-128"/>
                <a:hlinkClick r:id="rId3"/>
              </a:rPr>
              <a:t>@</a:t>
            </a:r>
            <a:r>
              <a:rPr lang="en-US" altLang="ja-JP" sz="2400" dirty="0" err="1" smtClean="0">
                <a:solidFill>
                  <a:schemeClr val="tx1">
                    <a:lumMod val="75000"/>
                    <a:lumOff val="25000"/>
                  </a:schemeClr>
                </a:solidFill>
                <a:latin typeface="HGP創英角ｺﾞｼｯｸUB" pitchFamily="50" charset="-128"/>
                <a:ea typeface="HGP創英角ｺﾞｼｯｸUB" pitchFamily="50" charset="-128"/>
                <a:hlinkClick r:id="rId3"/>
              </a:rPr>
              <a:t>cpp_akira</a:t>
            </a:r>
            <a:endParaRPr lang="ja-JP" altLang="en-US" sz="2400" dirty="0" smtClean="0">
              <a:solidFill>
                <a:schemeClr val="tx1">
                  <a:lumMod val="75000"/>
                  <a:lumOff val="25000"/>
                </a:schemeClr>
              </a:solidFill>
              <a:latin typeface="HGP創英角ｺﾞｼｯｸUB" pitchFamily="50" charset="-128"/>
              <a:ea typeface="HGP創英角ｺﾞｼｯｸUB" pitchFamily="50" charset="-128"/>
            </a:endParaRPr>
          </a:p>
        </p:txBody>
      </p:sp>
      <p:sp>
        <p:nvSpPr>
          <p:cNvPr id="4" name="テキスト ボックス 3"/>
          <p:cNvSpPr txBox="1"/>
          <p:nvPr/>
        </p:nvSpPr>
        <p:spPr>
          <a:xfrm>
            <a:off x="5012378" y="6309320"/>
            <a:ext cx="3808094" cy="369332"/>
          </a:xfrm>
          <a:prstGeom prst="rect">
            <a:avLst/>
          </a:prstGeom>
          <a:noFill/>
        </p:spPr>
        <p:txBody>
          <a:bodyPr wrap="none" rtlCol="0">
            <a:spAutoFit/>
          </a:bodyPr>
          <a:lstStyle/>
          <a:p>
            <a:r>
              <a:rPr kumimoji="1" lang="en-US" altLang="ja-JP" dirty="0" smtClean="0"/>
              <a:t>Boost.</a:t>
            </a:r>
            <a:r>
              <a:rPr kumimoji="1" lang="ja-JP" altLang="en-US" dirty="0" smtClean="0"/>
              <a:t>勉強会 </a:t>
            </a:r>
            <a:r>
              <a:rPr kumimoji="1" lang="en-US" altLang="ja-JP" dirty="0" smtClean="0"/>
              <a:t>#</a:t>
            </a:r>
            <a:r>
              <a:rPr kumimoji="1" lang="en-US" altLang="ja-JP" smtClean="0"/>
              <a:t>8 </a:t>
            </a:r>
            <a:r>
              <a:rPr kumimoji="1" lang="ja-JP" altLang="en-US" smtClean="0"/>
              <a:t>大阪 </a:t>
            </a:r>
            <a:r>
              <a:rPr kumimoji="1" lang="en-US" altLang="ja-JP" smtClean="0"/>
              <a:t>2012/02/11(</a:t>
            </a:r>
            <a:r>
              <a:rPr kumimoji="1" lang="ja-JP" altLang="en-US" smtClean="0"/>
              <a:t>土</a:t>
            </a:r>
            <a:r>
              <a:rPr kumimoji="1" lang="en-US" altLang="ja-JP" smtClean="0"/>
              <a:t>)</a:t>
            </a:r>
            <a:endParaRPr kumimoji="1" lang="ja-JP" altLang="en-US" dirty="0"/>
          </a:p>
        </p:txBody>
      </p:sp>
    </p:spTree>
    <p:extLst>
      <p:ext uri="{BB962C8B-B14F-4D97-AF65-F5344CB8AC3E}">
        <p14:creationId xmlns:p14="http://schemas.microsoft.com/office/powerpoint/2010/main" xmlns="" val="3216773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smtClean="0"/>
              <a:t>まとめ</a:t>
            </a:r>
            <a:endParaRPr kumimoji="1" lang="ja-JP" altLang="en-US"/>
          </a:p>
        </p:txBody>
      </p:sp>
      <p:sp>
        <p:nvSpPr>
          <p:cNvPr id="3" name="コンテンツ プレースホルダ 2"/>
          <p:cNvSpPr>
            <a:spLocks noGrp="1"/>
          </p:cNvSpPr>
          <p:nvPr>
            <p:ph idx="1"/>
          </p:nvPr>
        </p:nvSpPr>
        <p:spPr/>
        <p:txBody>
          <a:bodyPr>
            <a:normAutofit/>
          </a:bodyPr>
          <a:lstStyle/>
          <a:p>
            <a:r>
              <a:rPr kumimoji="1" lang="en-US" altLang="ja-JP" sz="2400" smtClean="0"/>
              <a:t>RAII</a:t>
            </a:r>
            <a:r>
              <a:rPr kumimoji="1" lang="ja-JP" altLang="en-US" sz="2400" smtClean="0"/>
              <a:t>はとても便利だが、メンバ変数をメンバ関数内で自動的に解放処理したい場合には、もう一つの</a:t>
            </a:r>
            <a:r>
              <a:rPr kumimoji="1" lang="en-US" altLang="ja-JP" sz="2400" smtClean="0"/>
              <a:t>RAII</a:t>
            </a:r>
            <a:r>
              <a:rPr kumimoji="1" lang="ja-JP" altLang="en-US" sz="2400" smtClean="0"/>
              <a:t>を用意する必要がある。</a:t>
            </a:r>
            <a:r>
              <a:rPr kumimoji="1" lang="en-US" altLang="ja-JP" sz="2400" smtClean="0"/>
              <a:t/>
            </a:r>
            <a:br>
              <a:rPr kumimoji="1" lang="en-US" altLang="ja-JP" sz="2400" smtClean="0"/>
            </a:br>
            <a:endParaRPr kumimoji="1" lang="en-US" altLang="ja-JP" sz="2400" smtClean="0"/>
          </a:p>
          <a:p>
            <a:r>
              <a:rPr lang="en-US" altLang="ja-JP" sz="2400" smtClean="0"/>
              <a:t>Boost.ScopeExit</a:t>
            </a:r>
            <a:r>
              <a:rPr lang="ja-JP" altLang="en-US" sz="2400" smtClean="0"/>
              <a:t>はこの手間を減らしてくれる。</a:t>
            </a:r>
            <a:r>
              <a:rPr lang="en-US" altLang="ja-JP" sz="2400" smtClean="0"/>
              <a:t/>
            </a:r>
            <a:br>
              <a:rPr lang="en-US" altLang="ja-JP" sz="2400" smtClean="0"/>
            </a:br>
            <a:endParaRPr lang="en-US" altLang="ja-JP" sz="2400" smtClean="0"/>
          </a:p>
          <a:p>
            <a:r>
              <a:rPr kumimoji="1" lang="en-US" altLang="ja-JP" sz="2400" smtClean="0"/>
              <a:t>Scoped Locking Pattern</a:t>
            </a:r>
            <a:r>
              <a:rPr kumimoji="1" lang="ja-JP" altLang="en-US" sz="2400" smtClean="0"/>
              <a:t>のように、いろいろな個所で同じことをするなら</a:t>
            </a:r>
            <a:r>
              <a:rPr kumimoji="1" lang="en-US" altLang="ja-JP" sz="2400" smtClean="0"/>
              <a:t>ScopeExit</a:t>
            </a:r>
            <a:r>
              <a:rPr kumimoji="1" lang="ja-JP" altLang="en-US" sz="2400" smtClean="0"/>
              <a:t>を直接使うのではなくライブラリ化しよう。</a:t>
            </a:r>
            <a:endParaRPr kumimoji="1" lang="ja-JP"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kumimoji="1" lang="en-US" altLang="ja-JP" dirty="0" smtClean="0"/>
              <a:t>RAII</a:t>
            </a:r>
            <a:endParaRPr kumimoji="1" lang="ja-JP" altLang="en-US" dirty="0"/>
          </a:p>
        </p:txBody>
      </p:sp>
      <p:sp>
        <p:nvSpPr>
          <p:cNvPr id="3" name="コンテンツ プレースホルダー 2"/>
          <p:cNvSpPr>
            <a:spLocks noGrp="1"/>
          </p:cNvSpPr>
          <p:nvPr>
            <p:ph idx="1"/>
          </p:nvPr>
        </p:nvSpPr>
        <p:spPr>
          <a:xfrm>
            <a:off x="457200" y="908721"/>
            <a:ext cx="8229600" cy="1734461"/>
          </a:xfrm>
        </p:spPr>
        <p:txBody>
          <a:bodyPr>
            <a:normAutofit/>
          </a:bodyPr>
          <a:lstStyle/>
          <a:p>
            <a:r>
              <a:rPr kumimoji="1" lang="en-US" altLang="ja-JP" sz="2400" dirty="0" smtClean="0"/>
              <a:t>C++</a:t>
            </a:r>
            <a:r>
              <a:rPr kumimoji="1" lang="ja-JP" altLang="en-US" sz="2400" dirty="0" smtClean="0"/>
              <a:t>には、</a:t>
            </a:r>
            <a:r>
              <a:rPr lang="en-US" altLang="ja-JP" sz="2400" dirty="0"/>
              <a:t>RAII(Resource Acquisition Is </a:t>
            </a:r>
            <a:r>
              <a:rPr lang="en-US" altLang="ja-JP" sz="2400" dirty="0" smtClean="0"/>
              <a:t>Initialization</a:t>
            </a:r>
            <a:r>
              <a:rPr lang="ja-JP" altLang="en-US" sz="2400" dirty="0" smtClean="0"/>
              <a:t>：リソース確保は初期化である</a:t>
            </a:r>
            <a:r>
              <a:rPr lang="en-US" altLang="ja-JP" sz="2400" dirty="0" smtClean="0"/>
              <a:t>)</a:t>
            </a:r>
            <a:r>
              <a:rPr lang="ja-JP" altLang="en-US" sz="2400" dirty="0" smtClean="0"/>
              <a:t>というイディオムが</a:t>
            </a:r>
            <a:r>
              <a:rPr lang="ja-JP" altLang="en-US" sz="2400" smtClean="0"/>
              <a:t>ある</a:t>
            </a:r>
            <a:r>
              <a:rPr lang="ja-JP" altLang="en-US" sz="2400" smtClean="0"/>
              <a:t>。</a:t>
            </a:r>
            <a:endParaRPr lang="en-US" altLang="ja-JP" sz="2400" dirty="0" smtClean="0"/>
          </a:p>
          <a:p>
            <a:r>
              <a:rPr kumimoji="1" lang="ja-JP" altLang="en-US" sz="2400" dirty="0"/>
              <a:t>簡単</a:t>
            </a:r>
            <a:r>
              <a:rPr kumimoji="1" lang="ja-JP" altLang="en-US" sz="2400" dirty="0" smtClean="0"/>
              <a:t>に言えば、確保したリソースはデストラクタで自動的に解放する、というもの。</a:t>
            </a:r>
            <a:endParaRPr kumimoji="1" lang="en-US" altLang="ja-JP" sz="2400" dirty="0" smtClean="0"/>
          </a:p>
        </p:txBody>
      </p:sp>
      <p:sp>
        <p:nvSpPr>
          <p:cNvPr id="4" name="テキスト ボックス 3"/>
          <p:cNvSpPr txBox="1"/>
          <p:nvPr/>
        </p:nvSpPr>
        <p:spPr>
          <a:xfrm>
            <a:off x="467544" y="2786058"/>
            <a:ext cx="8280920" cy="2585323"/>
          </a:xfrm>
          <a:prstGeom prst="rect">
            <a:avLst/>
          </a:prstGeom>
          <a:noFill/>
          <a:ln>
            <a:solidFill>
              <a:schemeClr val="tx1"/>
            </a:solidFill>
          </a:ln>
        </p:spPr>
        <p:txBody>
          <a:bodyPr wrap="square" rtlCol="0">
            <a:spAutoFit/>
          </a:bodyPr>
          <a:lstStyle/>
          <a:p>
            <a:r>
              <a:rPr kumimoji="1" lang="en-US" altLang="ja-JP" dirty="0" smtClean="0">
                <a:latin typeface="VL ゴシック" pitchFamily="49" charset="-128"/>
                <a:ea typeface="VL ゴシック" pitchFamily="49" charset="-128"/>
              </a:rPr>
              <a:t>void f()</a:t>
            </a:r>
          </a:p>
          <a:p>
            <a:r>
              <a:rPr lang="en-US" altLang="ja-JP" dirty="0" smtClean="0">
                <a:latin typeface="VL ゴシック" pitchFamily="49" charset="-128"/>
                <a:ea typeface="VL ゴシック" pitchFamily="49" charset="-128"/>
              </a:rPr>
              <a:t>{</a:t>
            </a: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   File </a:t>
            </a:r>
            <a:r>
              <a:rPr lang="en-US" altLang="ja-JP" dirty="0" err="1" smtClean="0">
                <a:latin typeface="VL ゴシック" pitchFamily="49" charset="-128"/>
                <a:ea typeface="VL ゴシック" pitchFamily="49" charset="-128"/>
              </a:rPr>
              <a:t>file</a:t>
            </a:r>
            <a:r>
              <a:rPr lang="en-US" altLang="ja-JP" dirty="0" smtClean="0">
                <a:latin typeface="VL ゴシック" pitchFamily="49" charset="-128"/>
                <a:ea typeface="VL ゴシック" pitchFamily="49" charset="-128"/>
              </a:rPr>
              <a:t>;</a:t>
            </a: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file.open</a:t>
            </a:r>
            <a:r>
              <a:rPr lang="en-US" altLang="ja-JP" dirty="0" smtClean="0">
                <a:latin typeface="VL ゴシック" pitchFamily="49" charset="-128"/>
                <a:ea typeface="VL ゴシック" pitchFamily="49" charset="-128"/>
              </a:rPr>
              <a:t>("a.txt");</a:t>
            </a:r>
          </a:p>
          <a:p>
            <a:endParaRPr lang="en-US" altLang="ja-JP" dirty="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    if (!</a:t>
            </a:r>
            <a:r>
              <a:rPr lang="en-US" altLang="ja-JP" dirty="0" err="1" smtClean="0">
                <a:latin typeface="VL ゴシック" pitchFamily="49" charset="-128"/>
                <a:ea typeface="VL ゴシック" pitchFamily="49" charset="-128"/>
              </a:rPr>
              <a:t>file.write</a:t>
            </a:r>
            <a:r>
              <a:rPr lang="en-US" altLang="ja-JP" dirty="0" smtClean="0">
                <a:latin typeface="VL ゴシック" pitchFamily="49" charset="-128"/>
                <a:ea typeface="VL ゴシック" pitchFamily="49" charset="-128"/>
              </a:rPr>
              <a:t>("</a:t>
            </a:r>
            <a:r>
              <a:rPr lang="en-US" altLang="ja-JP" dirty="0" err="1" smtClean="0">
                <a:latin typeface="VL ゴシック" pitchFamily="49" charset="-128"/>
                <a:ea typeface="VL ゴシック" pitchFamily="49" charset="-128"/>
              </a:rPr>
              <a:t>xxxxxxxx</a:t>
            </a:r>
            <a:r>
              <a:rPr lang="en-US" altLang="ja-JP" dirty="0" smtClean="0">
                <a:latin typeface="VL ゴシック" pitchFamily="49" charset="-128"/>
                <a:ea typeface="VL ゴシック" pitchFamily="49" charset="-128"/>
              </a:rPr>
              <a:t>")) {</a:t>
            </a: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       return; // </a:t>
            </a:r>
            <a:r>
              <a:rPr lang="ja-JP" altLang="en-US" dirty="0" smtClean="0">
                <a:latin typeface="VL ゴシック" pitchFamily="49" charset="-128"/>
                <a:ea typeface="VL ゴシック" pitchFamily="49" charset="-128"/>
              </a:rPr>
              <a:t>途中で抜けてもファイルは閉じられる</a:t>
            </a:r>
            <a:r>
              <a:rPr lang="en-US" altLang="ja-JP" dirty="0" smtClean="0">
                <a:latin typeface="VL ゴシック" pitchFamily="49" charset="-128"/>
                <a:ea typeface="VL ゴシック" pitchFamily="49" charset="-128"/>
              </a:rPr>
              <a:t/>
            </a:r>
            <a:br>
              <a:rPr lang="en-US" altLang="ja-JP" dirty="0" smtClean="0">
                <a:latin typeface="VL ゴシック" pitchFamily="49" charset="-128"/>
                <a:ea typeface="VL ゴシック" pitchFamily="49" charset="-128"/>
              </a:rPr>
            </a:br>
            <a:r>
              <a:rPr lang="en-US" altLang="ja-JP" dirty="0" smtClean="0">
                <a:latin typeface="VL ゴシック" pitchFamily="49" charset="-128"/>
                <a:ea typeface="VL ゴシック" pitchFamily="49" charset="-128"/>
              </a:rPr>
              <a:t>    }</a:t>
            </a:r>
            <a:br>
              <a:rPr lang="en-US" altLang="ja-JP" dirty="0" smtClean="0">
                <a:latin typeface="VL ゴシック" pitchFamily="49" charset="-128"/>
                <a:ea typeface="VL ゴシック" pitchFamily="49" charset="-128"/>
              </a:rPr>
            </a:br>
            <a:r>
              <a:rPr lang="en-US" altLang="ja-JP" dirty="0" smtClean="0">
                <a:latin typeface="VL ゴシック" pitchFamily="49" charset="-128"/>
                <a:ea typeface="VL ゴシック" pitchFamily="49" charset="-128"/>
              </a:rPr>
              <a:t>} // </a:t>
            </a:r>
            <a:r>
              <a:rPr lang="ja-JP" altLang="en-US" dirty="0" smtClean="0">
                <a:latin typeface="VL ゴシック" pitchFamily="49" charset="-128"/>
                <a:ea typeface="VL ゴシック" pitchFamily="49" charset="-128"/>
              </a:rPr>
              <a:t>ファイルが閉じられる</a:t>
            </a:r>
            <a:endParaRPr kumimoji="1" lang="ja-JP" altLang="en-US" dirty="0">
              <a:latin typeface="VL ゴシック" pitchFamily="49" charset="-128"/>
              <a:ea typeface="VL ゴシック" pitchFamily="49" charset="-128"/>
            </a:endParaRPr>
          </a:p>
        </p:txBody>
      </p:sp>
      <p:sp>
        <p:nvSpPr>
          <p:cNvPr id="5" name="コンテンツ プレースホルダー 2"/>
          <p:cNvSpPr txBox="1">
            <a:spLocks/>
          </p:cNvSpPr>
          <p:nvPr/>
        </p:nvSpPr>
        <p:spPr>
          <a:xfrm>
            <a:off x="467544" y="5500702"/>
            <a:ext cx="8229600" cy="64294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ja-JP" altLang="en-US" sz="2400" dirty="0" smtClean="0"/>
              <a:t>これは</a:t>
            </a:r>
            <a:r>
              <a:rPr lang="ja-JP" altLang="en-US" sz="2400" smtClean="0"/>
              <a:t>ローカル</a:t>
            </a:r>
            <a:r>
              <a:rPr lang="ja-JP" altLang="en-US" sz="2400" smtClean="0"/>
              <a:t>変数</a:t>
            </a:r>
            <a:r>
              <a:rPr lang="ja-JP" altLang="en-US" sz="2400" smtClean="0"/>
              <a:t>には</a:t>
            </a:r>
            <a:r>
              <a:rPr lang="ja-JP" altLang="en-US" sz="2400" smtClean="0"/>
              <a:t>非常</a:t>
            </a:r>
            <a:r>
              <a:rPr lang="ja-JP" altLang="en-US" sz="2400" smtClean="0"/>
              <a:t>に</a:t>
            </a:r>
            <a:r>
              <a:rPr lang="ja-JP" altLang="en-US" sz="2400" smtClean="0"/>
              <a:t>有効</a:t>
            </a:r>
            <a:r>
              <a:rPr lang="ja-JP" altLang="en-US" sz="2400" smtClean="0"/>
              <a:t>。</a:t>
            </a:r>
            <a:endParaRPr lang="en-US" altLang="ja-JP" sz="2400" smtClean="0"/>
          </a:p>
        </p:txBody>
      </p:sp>
    </p:spTree>
    <p:extLst>
      <p:ext uri="{BB962C8B-B14F-4D97-AF65-F5344CB8AC3E}">
        <p14:creationId xmlns:p14="http://schemas.microsoft.com/office/powerpoint/2010/main" xmlns="" val="41658479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メンバ変数のリソース管理</a:t>
            </a:r>
            <a:endParaRPr kumimoji="1" lang="ja-JP" altLang="en-US" dirty="0"/>
          </a:p>
        </p:txBody>
      </p:sp>
      <p:sp>
        <p:nvSpPr>
          <p:cNvPr id="3" name="コンテンツ プレースホルダー 2"/>
          <p:cNvSpPr>
            <a:spLocks noGrp="1"/>
          </p:cNvSpPr>
          <p:nvPr>
            <p:ph idx="1"/>
          </p:nvPr>
        </p:nvSpPr>
        <p:spPr>
          <a:xfrm>
            <a:off x="457200" y="908721"/>
            <a:ext cx="8229600" cy="576063"/>
          </a:xfrm>
        </p:spPr>
        <p:txBody>
          <a:bodyPr>
            <a:normAutofit/>
          </a:bodyPr>
          <a:lstStyle/>
          <a:p>
            <a:r>
              <a:rPr kumimoji="1" lang="ja-JP" altLang="en-US" sz="2400" dirty="0" smtClean="0"/>
              <a:t>メンバ変数の寿命がクラスと同じでよければ、</a:t>
            </a:r>
            <a:r>
              <a:rPr kumimoji="1" lang="en-US" altLang="ja-JP" sz="2400" dirty="0" smtClean="0"/>
              <a:t>RAII</a:t>
            </a:r>
            <a:r>
              <a:rPr kumimoji="1" lang="ja-JP" altLang="en-US" sz="2400" dirty="0" smtClean="0"/>
              <a:t>が有用。</a:t>
            </a:r>
            <a:endParaRPr kumimoji="1" lang="ja-JP" altLang="en-US" sz="2400" dirty="0"/>
          </a:p>
        </p:txBody>
      </p:sp>
      <p:sp>
        <p:nvSpPr>
          <p:cNvPr id="4" name="テキスト ボックス 3"/>
          <p:cNvSpPr txBox="1"/>
          <p:nvPr/>
        </p:nvSpPr>
        <p:spPr>
          <a:xfrm>
            <a:off x="467544" y="1840756"/>
            <a:ext cx="8280920" cy="2308324"/>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class X {</a:t>
            </a: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std</a:t>
            </a:r>
            <a:r>
              <a:rPr lang="en-US" altLang="ja-JP" dirty="0" smtClean="0">
                <a:latin typeface="VL ゴシック" pitchFamily="49" charset="-128"/>
                <a:ea typeface="VL ゴシック" pitchFamily="49" charset="-128"/>
              </a:rPr>
              <a:t>::vector&lt;User&gt; users;</a:t>
            </a:r>
          </a:p>
          <a:p>
            <a:endParaRPr lang="en-US" altLang="ja-JP" dirty="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public:</a:t>
            </a:r>
          </a:p>
          <a:p>
            <a:r>
              <a:rPr lang="en-US" altLang="ja-JP" dirty="0" smtClean="0">
                <a:latin typeface="VL ゴシック" pitchFamily="49" charset="-128"/>
                <a:ea typeface="VL ゴシック" pitchFamily="49" charset="-128"/>
              </a:rPr>
              <a:t>    ~X()</a:t>
            </a:r>
          </a:p>
          <a:p>
            <a:r>
              <a:rPr lang="en-US" altLang="ja-JP" dirty="0" smtClean="0">
                <a:latin typeface="VL ゴシック" pitchFamily="49" charset="-128"/>
                <a:ea typeface="VL ゴシック" pitchFamily="49" charset="-128"/>
              </a:rPr>
              <a:t>    {</a:t>
            </a:r>
          </a:p>
          <a:p>
            <a:r>
              <a:rPr lang="en-US" altLang="ja-JP" dirty="0" smtClean="0">
                <a:latin typeface="VL ゴシック" pitchFamily="49" charset="-128"/>
                <a:ea typeface="VL ゴシック" pitchFamily="49" charset="-128"/>
              </a:rPr>
              <a:t>    } // </a:t>
            </a:r>
            <a:r>
              <a:rPr lang="ja-JP" altLang="en-US" dirty="0" smtClean="0">
                <a:latin typeface="VL ゴシック" pitchFamily="49" charset="-128"/>
                <a:ea typeface="VL ゴシック" pitchFamily="49" charset="-128"/>
              </a:rPr>
              <a:t>ここで</a:t>
            </a:r>
            <a:r>
              <a:rPr lang="en-US" altLang="ja-JP" dirty="0" smtClean="0">
                <a:latin typeface="VL ゴシック" pitchFamily="49" charset="-128"/>
                <a:ea typeface="VL ゴシック" pitchFamily="49" charset="-128"/>
              </a:rPr>
              <a:t>users</a:t>
            </a:r>
            <a:r>
              <a:rPr lang="ja-JP" altLang="en-US" dirty="0" smtClean="0">
                <a:latin typeface="VL ゴシック" pitchFamily="49" charset="-128"/>
                <a:ea typeface="VL ゴシック" pitchFamily="49" charset="-128"/>
              </a:rPr>
              <a:t>が解放される</a:t>
            </a:r>
            <a:r>
              <a:rPr lang="en-US" altLang="ja-JP" dirty="0" smtClean="0">
                <a:latin typeface="VL ゴシック" pitchFamily="49" charset="-128"/>
                <a:ea typeface="VL ゴシック" pitchFamily="49" charset="-128"/>
              </a:rPr>
              <a:t/>
            </a:r>
            <a:br>
              <a:rPr lang="en-US" altLang="ja-JP" dirty="0" smtClean="0">
                <a:latin typeface="VL ゴシック" pitchFamily="49" charset="-128"/>
                <a:ea typeface="VL ゴシック" pitchFamily="49" charset="-128"/>
              </a:rPr>
            </a:br>
            <a:r>
              <a:rPr lang="en-US" altLang="ja-JP" dirty="0" smtClean="0">
                <a:latin typeface="VL ゴシック" pitchFamily="49" charset="-128"/>
                <a:ea typeface="VL ゴシック" pitchFamily="49" charset="-128"/>
              </a:rPr>
              <a:t>};</a:t>
            </a:r>
            <a:endParaRPr kumimoji="1" lang="ja-JP" altLang="en-US" dirty="0">
              <a:latin typeface="VL ゴシック" pitchFamily="49" charset="-128"/>
              <a:ea typeface="VL ゴシック" pitchFamily="49" charset="-128"/>
            </a:endParaRPr>
          </a:p>
        </p:txBody>
      </p:sp>
    </p:spTree>
    <p:extLst>
      <p:ext uri="{BB962C8B-B14F-4D97-AF65-F5344CB8AC3E}">
        <p14:creationId xmlns:p14="http://schemas.microsoft.com/office/powerpoint/2010/main" xmlns="" val="352519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ケーススタディ</a:t>
            </a:r>
            <a:endParaRPr kumimoji="1" lang="ja-JP" altLang="en-US" dirty="0"/>
          </a:p>
        </p:txBody>
      </p:sp>
      <p:sp>
        <p:nvSpPr>
          <p:cNvPr id="3" name="コンテンツ プレースホルダー 2"/>
          <p:cNvSpPr>
            <a:spLocks noGrp="1"/>
          </p:cNvSpPr>
          <p:nvPr>
            <p:ph idx="1"/>
          </p:nvPr>
        </p:nvSpPr>
        <p:spPr>
          <a:xfrm>
            <a:off x="457200" y="908721"/>
            <a:ext cx="8229600" cy="576063"/>
          </a:xfrm>
        </p:spPr>
        <p:txBody>
          <a:bodyPr>
            <a:normAutofit/>
          </a:bodyPr>
          <a:lstStyle/>
          <a:p>
            <a:pPr marL="0" indent="0">
              <a:buNone/>
            </a:pPr>
            <a:r>
              <a:rPr kumimoji="1" lang="ja-JP" altLang="en-US" sz="2400" dirty="0" smtClean="0"/>
              <a:t>ボタンの設計を考えてみよう</a:t>
            </a:r>
            <a:endParaRPr kumimoji="1" lang="ja-JP" altLang="en-US" sz="2400" dirty="0"/>
          </a:p>
        </p:txBody>
      </p:sp>
      <p:sp>
        <p:nvSpPr>
          <p:cNvPr id="4" name="テキスト ボックス 3"/>
          <p:cNvSpPr txBox="1"/>
          <p:nvPr/>
        </p:nvSpPr>
        <p:spPr>
          <a:xfrm>
            <a:off x="467544" y="1556792"/>
            <a:ext cx="8280920" cy="2308324"/>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class Button {</a:t>
            </a:r>
          </a:p>
          <a:p>
            <a:r>
              <a:rPr lang="en-US" altLang="ja-JP" dirty="0" smtClean="0">
                <a:latin typeface="VL ゴシック" pitchFamily="49" charset="-128"/>
                <a:ea typeface="VL ゴシック" pitchFamily="49" charset="-128"/>
              </a:rPr>
              <a:t>public:</a:t>
            </a:r>
          </a:p>
          <a:p>
            <a:r>
              <a:rPr lang="en-US" altLang="ja-JP" dirty="0" smtClean="0">
                <a:latin typeface="VL ゴシック" pitchFamily="49" charset="-128"/>
                <a:ea typeface="VL ゴシック" pitchFamily="49" charset="-128"/>
              </a:rPr>
              <a:t>    void down(); // </a:t>
            </a:r>
            <a:r>
              <a:rPr lang="ja-JP" altLang="en-US" dirty="0" smtClean="0">
                <a:latin typeface="VL ゴシック" pitchFamily="49" charset="-128"/>
                <a:ea typeface="VL ゴシック" pitchFamily="49" charset="-128"/>
              </a:rPr>
              <a:t>ボタン押した</a:t>
            </a:r>
            <a:endParaRPr lang="en-US" altLang="ja-JP" dirty="0" smtClean="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    void up();   // </a:t>
            </a:r>
            <a:r>
              <a:rPr lang="ja-JP" altLang="en-US" dirty="0" smtClean="0">
                <a:latin typeface="VL ゴシック" pitchFamily="49" charset="-128"/>
                <a:ea typeface="VL ゴシック" pitchFamily="49" charset="-128"/>
              </a:rPr>
              <a:t>ボタン離した</a:t>
            </a:r>
            <a:endParaRPr lang="en-US" altLang="ja-JP" dirty="0" smtClean="0">
              <a:latin typeface="VL ゴシック" pitchFamily="49" charset="-128"/>
              <a:ea typeface="VL ゴシック" pitchFamily="49" charset="-128"/>
            </a:endParaRPr>
          </a:p>
          <a:p>
            <a:endParaRPr lang="en-US" altLang="ja-JP" dirty="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bool</a:t>
            </a:r>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is_down</a:t>
            </a:r>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const</a:t>
            </a:r>
            <a:r>
              <a:rPr lang="en-US" altLang="ja-JP" dirty="0" smtClean="0">
                <a:latin typeface="VL ゴシック" pitchFamily="49" charset="-128"/>
                <a:ea typeface="VL ゴシック" pitchFamily="49" charset="-128"/>
              </a:rPr>
              <a:t>;        // </a:t>
            </a:r>
            <a:r>
              <a:rPr lang="ja-JP" altLang="en-US" dirty="0" smtClean="0">
                <a:latin typeface="VL ゴシック" pitchFamily="49" charset="-128"/>
                <a:ea typeface="VL ゴシック" pitchFamily="49" charset="-128"/>
              </a:rPr>
              <a:t>ボタン押されてる？</a:t>
            </a:r>
            <a:endParaRPr lang="en-US" altLang="ja-JP" dirty="0" smtClean="0">
              <a:latin typeface="VL ゴシック" pitchFamily="49" charset="-128"/>
              <a:ea typeface="VL ゴシック" pitchFamily="49" charset="-128"/>
            </a:endParaRP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bool</a:t>
            </a:r>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in_rect</a:t>
            </a:r>
            <a:r>
              <a:rPr lang="en-US" altLang="ja-JP" dirty="0" smtClean="0">
                <a:latin typeface="VL ゴシック" pitchFamily="49" charset="-128"/>
                <a:ea typeface="VL ゴシック" pitchFamily="49" charset="-128"/>
              </a:rPr>
              <a:t>(Point p) </a:t>
            </a:r>
            <a:r>
              <a:rPr lang="en-US" altLang="ja-JP" dirty="0" err="1" smtClean="0">
                <a:latin typeface="VL ゴシック" pitchFamily="49" charset="-128"/>
                <a:ea typeface="VL ゴシック" pitchFamily="49" charset="-128"/>
              </a:rPr>
              <a:t>const</a:t>
            </a:r>
            <a:r>
              <a:rPr lang="en-US" altLang="ja-JP" dirty="0" smtClean="0">
                <a:latin typeface="VL ゴシック" pitchFamily="49" charset="-128"/>
                <a:ea typeface="VL ゴシック" pitchFamily="49" charset="-128"/>
              </a:rPr>
              <a:t>; // </a:t>
            </a:r>
            <a:r>
              <a:rPr lang="ja-JP" altLang="en-US" dirty="0" smtClean="0">
                <a:latin typeface="VL ゴシック" pitchFamily="49" charset="-128"/>
                <a:ea typeface="VL ゴシック" pitchFamily="49" charset="-128"/>
              </a:rPr>
              <a:t>ある点が範囲内かを判定</a:t>
            </a:r>
            <a:endParaRPr lang="en-US" altLang="ja-JP" dirty="0" smtClean="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a:t>
            </a:r>
            <a:endParaRPr kumimoji="1" lang="ja-JP" altLang="en-US" dirty="0">
              <a:latin typeface="VL ゴシック" pitchFamily="49" charset="-128"/>
              <a:ea typeface="VL ゴシック" pitchFamily="49" charset="-128"/>
            </a:endParaRPr>
          </a:p>
        </p:txBody>
      </p:sp>
      <p:sp>
        <p:nvSpPr>
          <p:cNvPr id="5" name="コンテンツ プレースホルダー 2"/>
          <p:cNvSpPr txBox="1">
            <a:spLocks/>
          </p:cNvSpPr>
          <p:nvPr/>
        </p:nvSpPr>
        <p:spPr>
          <a:xfrm>
            <a:off x="467544" y="3861049"/>
            <a:ext cx="8229600" cy="221115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Arial" pitchFamily="34" charset="0"/>
              <a:buNone/>
            </a:pPr>
            <a:r>
              <a:rPr lang="en-US" altLang="ja-JP" sz="2400" dirty="0" smtClean="0"/>
              <a:t>down(), up()</a:t>
            </a:r>
            <a:r>
              <a:rPr lang="ja-JP" altLang="en-US" sz="2400" dirty="0" smtClean="0"/>
              <a:t>関数ではそれぞれ、ボタンの押下状態</a:t>
            </a:r>
            <a:r>
              <a:rPr lang="ja-JP" altLang="en-US" sz="2400" smtClean="0"/>
              <a:t>に</a:t>
            </a:r>
            <a:r>
              <a:rPr lang="ja-JP" altLang="en-US" sz="2400" smtClean="0"/>
              <a:t>よって</a:t>
            </a:r>
            <a:endParaRPr lang="en-US" altLang="ja-JP" sz="2400" smtClean="0"/>
          </a:p>
          <a:p>
            <a:pPr marL="0" indent="0">
              <a:buFont typeface="Arial" pitchFamily="34" charset="0"/>
              <a:buNone/>
            </a:pPr>
            <a:r>
              <a:rPr lang="ja-JP" altLang="en-US" sz="2400" smtClean="0"/>
              <a:t>表示</a:t>
            </a:r>
            <a:r>
              <a:rPr lang="ja-JP" altLang="en-US" sz="2400" dirty="0" smtClean="0"/>
              <a:t>画像を切替える処理が入っているとする。</a:t>
            </a:r>
            <a:endParaRPr lang="en-US" altLang="ja-JP" sz="2400" dirty="0" smtClean="0"/>
          </a:p>
          <a:p>
            <a:pPr marL="0" indent="0">
              <a:buFont typeface="Arial" pitchFamily="34" charset="0"/>
              <a:buNone/>
            </a:pPr>
            <a:endParaRPr lang="en-US" altLang="ja-JP" sz="2400" dirty="0"/>
          </a:p>
          <a:p>
            <a:pPr marL="0" indent="0">
              <a:buFont typeface="Arial" pitchFamily="34" charset="0"/>
              <a:buNone/>
            </a:pPr>
            <a:r>
              <a:rPr lang="ja-JP" altLang="en-US" sz="2400" dirty="0" smtClean="0"/>
              <a:t>ボタンが離されたら確実に</a:t>
            </a:r>
            <a:r>
              <a:rPr lang="en-US" altLang="ja-JP" sz="2400" dirty="0" smtClean="0"/>
              <a:t>up()</a:t>
            </a:r>
            <a:r>
              <a:rPr lang="ja-JP" altLang="en-US" sz="2400" dirty="0" smtClean="0"/>
              <a:t>関数を</a:t>
            </a:r>
            <a:r>
              <a:rPr lang="ja-JP" altLang="en-US" sz="2400" smtClean="0"/>
              <a:t>呼びたい</a:t>
            </a:r>
            <a:r>
              <a:rPr lang="ja-JP" altLang="en-US" sz="2400" smtClean="0"/>
              <a:t>。</a:t>
            </a:r>
            <a:endParaRPr lang="en-US" altLang="ja-JP" sz="2400" smtClean="0"/>
          </a:p>
          <a:p>
            <a:pPr marL="0" indent="0">
              <a:buFont typeface="Arial" pitchFamily="34" charset="0"/>
              <a:buNone/>
            </a:pPr>
            <a:r>
              <a:rPr lang="ja-JP" altLang="en-US" sz="2400" smtClean="0"/>
              <a:t>どうするか？</a:t>
            </a:r>
            <a:endParaRPr lang="ja-JP" altLang="en-US" sz="2400" dirty="0"/>
          </a:p>
        </p:txBody>
      </p:sp>
    </p:spTree>
    <p:extLst>
      <p:ext uri="{BB962C8B-B14F-4D97-AF65-F5344CB8AC3E}">
        <p14:creationId xmlns:p14="http://schemas.microsoft.com/office/powerpoint/2010/main" xmlns="" val="18198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ケーススタディ</a:t>
            </a:r>
            <a:endParaRPr kumimoji="1" lang="ja-JP" altLang="en-US" dirty="0"/>
          </a:p>
        </p:txBody>
      </p:sp>
      <p:sp>
        <p:nvSpPr>
          <p:cNvPr id="4" name="テキスト ボックス 3"/>
          <p:cNvSpPr txBox="1"/>
          <p:nvPr/>
        </p:nvSpPr>
        <p:spPr>
          <a:xfrm>
            <a:off x="467544" y="1314048"/>
            <a:ext cx="8280920" cy="5355312"/>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class View {</a:t>
            </a: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   Button </a:t>
            </a:r>
            <a:r>
              <a:rPr lang="en-US" altLang="ja-JP" dirty="0" err="1" smtClean="0">
                <a:latin typeface="VL ゴシック" pitchFamily="49" charset="-128"/>
                <a:ea typeface="VL ゴシック" pitchFamily="49" charset="-128"/>
              </a:rPr>
              <a:t>ok_button</a:t>
            </a:r>
            <a:r>
              <a:rPr lang="en-US" altLang="ja-JP" dirty="0" smtClean="0">
                <a:latin typeface="VL ゴシック" pitchFamily="49" charset="-128"/>
                <a:ea typeface="VL ゴシック" pitchFamily="49" charset="-128"/>
              </a:rPr>
              <a:t>;</a:t>
            </a:r>
          </a:p>
          <a:p>
            <a:r>
              <a:rPr lang="en-US" altLang="ja-JP" dirty="0" smtClean="0">
                <a:latin typeface="VL ゴシック" pitchFamily="49" charset="-128"/>
                <a:ea typeface="VL ゴシック" pitchFamily="49" charset="-128"/>
              </a:rPr>
              <a:t>public:</a:t>
            </a: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   void </a:t>
            </a:r>
            <a:r>
              <a:rPr lang="en-US" altLang="ja-JP" dirty="0" err="1" smtClean="0">
                <a:latin typeface="VL ゴシック" pitchFamily="49" charset="-128"/>
                <a:ea typeface="VL ゴシック" pitchFamily="49" charset="-128"/>
              </a:rPr>
              <a:t>on_down</a:t>
            </a:r>
            <a:r>
              <a:rPr lang="en-US" altLang="ja-JP" dirty="0" smtClean="0">
                <a:latin typeface="VL ゴシック" pitchFamily="49" charset="-128"/>
                <a:ea typeface="VL ゴシック" pitchFamily="49" charset="-128"/>
              </a:rPr>
              <a:t>(Point p)</a:t>
            </a: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   {</a:t>
            </a: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       if (</a:t>
            </a:r>
            <a:r>
              <a:rPr lang="en-US" altLang="ja-JP" dirty="0" err="1" smtClean="0">
                <a:latin typeface="VL ゴシック" pitchFamily="49" charset="-128"/>
                <a:ea typeface="VL ゴシック" pitchFamily="49" charset="-128"/>
              </a:rPr>
              <a:t>ok_button.in_rect</a:t>
            </a:r>
            <a:r>
              <a:rPr lang="en-US" altLang="ja-JP" dirty="0" smtClean="0">
                <a:latin typeface="VL ゴシック" pitchFamily="49" charset="-128"/>
                <a:ea typeface="VL ゴシック" pitchFamily="49" charset="-128"/>
              </a:rPr>
              <a:t>(p)) // </a:t>
            </a:r>
            <a:r>
              <a:rPr lang="ja-JP" altLang="en-US" dirty="0" smtClean="0">
                <a:latin typeface="VL ゴシック" pitchFamily="49" charset="-128"/>
                <a:ea typeface="VL ゴシック" pitchFamily="49" charset="-128"/>
              </a:rPr>
              <a:t>範囲内なら押す</a:t>
            </a:r>
            <a:endParaRPr lang="en-US" altLang="ja-JP" dirty="0" smtClean="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ok_button.down</a:t>
            </a:r>
            <a:r>
              <a:rPr lang="en-US" altLang="ja-JP" dirty="0" smtClean="0">
                <a:latin typeface="VL ゴシック" pitchFamily="49" charset="-128"/>
                <a:ea typeface="VL ゴシック" pitchFamily="49" charset="-128"/>
              </a:rPr>
              <a:t>();</a:t>
            </a: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   }</a:t>
            </a:r>
          </a:p>
          <a:p>
            <a:endParaRPr lang="en-US" altLang="ja-JP" dirty="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    void </a:t>
            </a:r>
            <a:r>
              <a:rPr lang="en-US" altLang="ja-JP" dirty="0" err="1" smtClean="0">
                <a:latin typeface="VL ゴシック" pitchFamily="49" charset="-128"/>
                <a:ea typeface="VL ゴシック" pitchFamily="49" charset="-128"/>
              </a:rPr>
              <a:t>on_up</a:t>
            </a:r>
            <a:r>
              <a:rPr lang="en-US" altLang="ja-JP" dirty="0" smtClean="0">
                <a:latin typeface="VL ゴシック" pitchFamily="49" charset="-128"/>
                <a:ea typeface="VL ゴシック" pitchFamily="49" charset="-128"/>
              </a:rPr>
              <a:t>()</a:t>
            </a: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   {</a:t>
            </a: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       if (</a:t>
            </a:r>
            <a:r>
              <a:rPr lang="en-US" altLang="ja-JP" dirty="0" err="1" smtClean="0">
                <a:latin typeface="VL ゴシック" pitchFamily="49" charset="-128"/>
                <a:ea typeface="VL ゴシック" pitchFamily="49" charset="-128"/>
              </a:rPr>
              <a:t>ok_button.is_down</a:t>
            </a:r>
            <a:r>
              <a:rPr lang="en-US" altLang="ja-JP" dirty="0" smtClean="0">
                <a:latin typeface="VL ゴシック" pitchFamily="49" charset="-128"/>
                <a:ea typeface="VL ゴシック" pitchFamily="49" charset="-128"/>
              </a:rPr>
              <a:t>()) { // </a:t>
            </a:r>
            <a:r>
              <a:rPr lang="ja-JP" altLang="en-US" dirty="0" smtClean="0">
                <a:latin typeface="VL ゴシック" pitchFamily="49" charset="-128"/>
                <a:ea typeface="VL ゴシック" pitchFamily="49" charset="-128"/>
              </a:rPr>
              <a:t>押されていたら離して押下処理</a:t>
            </a:r>
            <a:endParaRPr lang="en-US" altLang="ja-JP" dirty="0" smtClean="0">
              <a:latin typeface="VL ゴシック" pitchFamily="49" charset="-128"/>
              <a:ea typeface="VL ゴシック" pitchFamily="49" charset="-128"/>
            </a:endParaRP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ok_button.</a:t>
            </a:r>
            <a:r>
              <a:rPr lang="en-US" altLang="ja-JP" dirty="0" err="1" smtClean="0">
                <a:solidFill>
                  <a:srgbClr val="C00000"/>
                </a:solidFill>
                <a:latin typeface="VL ゴシック" pitchFamily="49" charset="-128"/>
                <a:ea typeface="VL ゴシック" pitchFamily="49" charset="-128"/>
              </a:rPr>
              <a:t>up</a:t>
            </a:r>
            <a:r>
              <a:rPr lang="en-US" altLang="ja-JP" dirty="0" smtClean="0">
                <a:latin typeface="VL ゴシック" pitchFamily="49" charset="-128"/>
                <a:ea typeface="VL ゴシック" pitchFamily="49" charset="-128"/>
              </a:rPr>
              <a:t>();</a:t>
            </a: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on_ok_button</a:t>
            </a:r>
            <a:r>
              <a:rPr lang="en-US" altLang="ja-JP" dirty="0" smtClean="0">
                <a:latin typeface="VL ゴシック" pitchFamily="49" charset="-128"/>
                <a:ea typeface="VL ゴシック" pitchFamily="49" charset="-128"/>
              </a:rPr>
              <a:t>();</a:t>
            </a:r>
            <a:br>
              <a:rPr lang="en-US" altLang="ja-JP" dirty="0" smtClean="0">
                <a:latin typeface="VL ゴシック" pitchFamily="49" charset="-128"/>
                <a:ea typeface="VL ゴシック" pitchFamily="49" charset="-128"/>
              </a:rPr>
            </a:br>
            <a:r>
              <a:rPr lang="en-US" altLang="ja-JP" dirty="0" smtClean="0">
                <a:latin typeface="VL ゴシック" pitchFamily="49" charset="-128"/>
                <a:ea typeface="VL ゴシック" pitchFamily="49" charset="-128"/>
              </a:rPr>
              <a:t>        }</a:t>
            </a: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   }</a:t>
            </a:r>
          </a:p>
          <a:p>
            <a:endParaRPr lang="en-US" altLang="ja-JP" dirty="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    void </a:t>
            </a:r>
            <a:r>
              <a:rPr lang="en-US" altLang="ja-JP" dirty="0" err="1" smtClean="0">
                <a:latin typeface="VL ゴシック" pitchFamily="49" charset="-128"/>
                <a:ea typeface="VL ゴシック" pitchFamily="49" charset="-128"/>
              </a:rPr>
              <a:t>on_ok_button</a:t>
            </a:r>
            <a:r>
              <a:rPr lang="en-US" altLang="ja-JP" dirty="0" smtClean="0">
                <a:latin typeface="VL ゴシック" pitchFamily="49" charset="-128"/>
                <a:ea typeface="VL ゴシック" pitchFamily="49" charset="-128"/>
              </a:rPr>
              <a:t>() {} // OK</a:t>
            </a:r>
            <a:r>
              <a:rPr lang="ja-JP" altLang="en-US" dirty="0" smtClean="0">
                <a:latin typeface="VL ゴシック" pitchFamily="49" charset="-128"/>
                <a:ea typeface="VL ゴシック" pitchFamily="49" charset="-128"/>
              </a:rPr>
              <a:t>ボタンが押された</a:t>
            </a:r>
            <a:r>
              <a:rPr lang="en-US" altLang="ja-JP" dirty="0" smtClean="0">
                <a:latin typeface="VL ゴシック" pitchFamily="49" charset="-128"/>
                <a:ea typeface="VL ゴシック" pitchFamily="49" charset="-128"/>
              </a:rPr>
              <a:t/>
            </a:r>
            <a:br>
              <a:rPr lang="en-US" altLang="ja-JP" dirty="0" smtClean="0">
                <a:latin typeface="VL ゴシック" pitchFamily="49" charset="-128"/>
                <a:ea typeface="VL ゴシック" pitchFamily="49" charset="-128"/>
              </a:rPr>
            </a:br>
            <a:r>
              <a:rPr lang="en-US" altLang="ja-JP" dirty="0" smtClean="0">
                <a:latin typeface="VL ゴシック" pitchFamily="49" charset="-128"/>
                <a:ea typeface="VL ゴシック" pitchFamily="49" charset="-128"/>
              </a:rPr>
              <a:t>};</a:t>
            </a:r>
            <a:endParaRPr kumimoji="1" lang="ja-JP" altLang="en-US" dirty="0">
              <a:latin typeface="VL ゴシック" pitchFamily="49" charset="-128"/>
              <a:ea typeface="VL ゴシック" pitchFamily="49" charset="-128"/>
            </a:endParaRPr>
          </a:p>
        </p:txBody>
      </p:sp>
      <p:sp>
        <p:nvSpPr>
          <p:cNvPr id="7" name="コンテンツ プレースホルダー 2"/>
          <p:cNvSpPr>
            <a:spLocks noGrp="1"/>
          </p:cNvSpPr>
          <p:nvPr>
            <p:ph idx="1"/>
          </p:nvPr>
        </p:nvSpPr>
        <p:spPr>
          <a:xfrm>
            <a:off x="457200" y="692696"/>
            <a:ext cx="8229600" cy="576063"/>
          </a:xfrm>
        </p:spPr>
        <p:txBody>
          <a:bodyPr>
            <a:normAutofit/>
          </a:bodyPr>
          <a:lstStyle/>
          <a:p>
            <a:pPr marL="0" indent="0">
              <a:buNone/>
            </a:pPr>
            <a:r>
              <a:rPr kumimoji="1" lang="ja-JP" altLang="en-US" sz="2400" dirty="0" smtClean="0"/>
              <a:t>ボタンを包含する画面クラスはこんな感じになるでしょう。</a:t>
            </a:r>
            <a:endParaRPr kumimoji="1" lang="ja-JP" altLang="en-US" sz="2400" dirty="0"/>
          </a:p>
        </p:txBody>
      </p:sp>
    </p:spTree>
    <p:extLst>
      <p:ext uri="{BB962C8B-B14F-4D97-AF65-F5344CB8AC3E}">
        <p14:creationId xmlns:p14="http://schemas.microsoft.com/office/powerpoint/2010/main" xmlns="" val="906108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ケーススタディ</a:t>
            </a:r>
            <a:endParaRPr kumimoji="1" lang="ja-JP" altLang="en-US" dirty="0"/>
          </a:p>
        </p:txBody>
      </p:sp>
      <p:sp>
        <p:nvSpPr>
          <p:cNvPr id="4" name="テキスト ボックス 3"/>
          <p:cNvSpPr txBox="1"/>
          <p:nvPr/>
        </p:nvSpPr>
        <p:spPr>
          <a:xfrm>
            <a:off x="467544" y="1242040"/>
            <a:ext cx="8280920" cy="5355312"/>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class View {</a:t>
            </a: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   Button </a:t>
            </a:r>
            <a:r>
              <a:rPr lang="en-US" altLang="ja-JP" dirty="0" err="1" smtClean="0">
                <a:latin typeface="VL ゴシック" pitchFamily="49" charset="-128"/>
                <a:ea typeface="VL ゴシック" pitchFamily="49" charset="-128"/>
              </a:rPr>
              <a:t>ok_button</a:t>
            </a:r>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cancel_button</a:t>
            </a:r>
            <a:r>
              <a:rPr lang="en-US" altLang="ja-JP" dirty="0" smtClean="0">
                <a:latin typeface="VL ゴシック" pitchFamily="49" charset="-128"/>
                <a:ea typeface="VL ゴシック" pitchFamily="49" charset="-128"/>
              </a:rPr>
              <a:t>;</a:t>
            </a:r>
          </a:p>
          <a:p>
            <a:r>
              <a:rPr lang="en-US" altLang="ja-JP" dirty="0" smtClean="0">
                <a:latin typeface="VL ゴシック" pitchFamily="49" charset="-128"/>
                <a:ea typeface="VL ゴシック" pitchFamily="49" charset="-128"/>
              </a:rPr>
              <a:t>public:</a:t>
            </a: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   …</a:t>
            </a:r>
          </a:p>
          <a:p>
            <a:r>
              <a:rPr lang="en-US" altLang="ja-JP" dirty="0" smtClean="0">
                <a:latin typeface="VL ゴシック" pitchFamily="49" charset="-128"/>
                <a:ea typeface="VL ゴシック" pitchFamily="49" charset="-128"/>
              </a:rPr>
              <a:t>    void </a:t>
            </a:r>
            <a:r>
              <a:rPr lang="en-US" altLang="ja-JP" dirty="0" err="1" smtClean="0">
                <a:latin typeface="VL ゴシック" pitchFamily="49" charset="-128"/>
                <a:ea typeface="VL ゴシック" pitchFamily="49" charset="-128"/>
              </a:rPr>
              <a:t>on_up</a:t>
            </a:r>
            <a:r>
              <a:rPr lang="en-US" altLang="ja-JP" dirty="0" smtClean="0">
                <a:latin typeface="VL ゴシック" pitchFamily="49" charset="-128"/>
                <a:ea typeface="VL ゴシック" pitchFamily="49" charset="-128"/>
              </a:rPr>
              <a:t>()</a:t>
            </a: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   {</a:t>
            </a: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       if (</a:t>
            </a:r>
            <a:r>
              <a:rPr lang="en-US" altLang="ja-JP" dirty="0" err="1" smtClean="0">
                <a:latin typeface="VL ゴシック" pitchFamily="49" charset="-128"/>
                <a:ea typeface="VL ゴシック" pitchFamily="49" charset="-128"/>
              </a:rPr>
              <a:t>ok_button.is_down</a:t>
            </a:r>
            <a:r>
              <a:rPr lang="en-US" altLang="ja-JP" dirty="0" smtClean="0">
                <a:latin typeface="VL ゴシック" pitchFamily="49" charset="-128"/>
                <a:ea typeface="VL ゴシック" pitchFamily="49" charset="-128"/>
              </a:rPr>
              <a:t>()) { // </a:t>
            </a:r>
            <a:r>
              <a:rPr lang="ja-JP" altLang="en-US" dirty="0" smtClean="0">
                <a:latin typeface="VL ゴシック" pitchFamily="49" charset="-128"/>
                <a:ea typeface="VL ゴシック" pitchFamily="49" charset="-128"/>
              </a:rPr>
              <a:t>押されていたら離して押下処理</a:t>
            </a:r>
            <a:endParaRPr lang="en-US" altLang="ja-JP" dirty="0" smtClean="0">
              <a:latin typeface="VL ゴシック" pitchFamily="49" charset="-128"/>
              <a:ea typeface="VL ゴシック" pitchFamily="49" charset="-128"/>
            </a:endParaRP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ok_button.</a:t>
            </a:r>
            <a:r>
              <a:rPr lang="en-US" altLang="ja-JP" dirty="0" err="1" smtClean="0">
                <a:solidFill>
                  <a:srgbClr val="C00000"/>
                </a:solidFill>
                <a:latin typeface="VL ゴシック" pitchFamily="49" charset="-128"/>
                <a:ea typeface="VL ゴシック" pitchFamily="49" charset="-128"/>
              </a:rPr>
              <a:t>up</a:t>
            </a:r>
            <a:r>
              <a:rPr lang="en-US" altLang="ja-JP" dirty="0" smtClean="0">
                <a:latin typeface="VL ゴシック" pitchFamily="49" charset="-128"/>
                <a:ea typeface="VL ゴシック" pitchFamily="49" charset="-128"/>
              </a:rPr>
              <a:t>();</a:t>
            </a: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on_ok_button</a:t>
            </a:r>
            <a:r>
              <a:rPr lang="en-US" altLang="ja-JP" dirty="0" smtClean="0">
                <a:latin typeface="VL ゴシック" pitchFamily="49" charset="-128"/>
                <a:ea typeface="VL ゴシック" pitchFamily="49" charset="-128"/>
              </a:rPr>
              <a:t>();</a:t>
            </a: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           return; // </a:t>
            </a:r>
            <a:r>
              <a:rPr lang="ja-JP" altLang="en-US" dirty="0" smtClean="0">
                <a:latin typeface="VL ゴシック" pitchFamily="49" charset="-128"/>
                <a:ea typeface="VL ゴシック" pitchFamily="49" charset="-128"/>
              </a:rPr>
              <a:t>余計な処理はしないで終了</a:t>
            </a:r>
            <a:r>
              <a:rPr lang="en-US" altLang="ja-JP" dirty="0" smtClean="0">
                <a:latin typeface="VL ゴシック" pitchFamily="49" charset="-128"/>
                <a:ea typeface="VL ゴシック" pitchFamily="49" charset="-128"/>
              </a:rPr>
              <a:t/>
            </a:r>
            <a:br>
              <a:rPr lang="en-US" altLang="ja-JP" dirty="0" smtClean="0">
                <a:latin typeface="VL ゴシック" pitchFamily="49" charset="-128"/>
                <a:ea typeface="VL ゴシック" pitchFamily="49" charset="-128"/>
              </a:rPr>
            </a:br>
            <a:r>
              <a:rPr lang="en-US" altLang="ja-JP" dirty="0" smtClean="0">
                <a:latin typeface="VL ゴシック" pitchFamily="49" charset="-128"/>
                <a:ea typeface="VL ゴシック" pitchFamily="49" charset="-128"/>
              </a:rPr>
              <a:t>        }</a:t>
            </a:r>
            <a:endParaRPr lang="en-US" altLang="ja-JP" dirty="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        if (</a:t>
            </a:r>
            <a:r>
              <a:rPr lang="en-US" altLang="ja-JP" dirty="0" err="1" smtClean="0">
                <a:latin typeface="VL ゴシック" pitchFamily="49" charset="-128"/>
                <a:ea typeface="VL ゴシック" pitchFamily="49" charset="-128"/>
              </a:rPr>
              <a:t>cancel_button.is_down</a:t>
            </a:r>
            <a:r>
              <a:rPr lang="en-US" altLang="ja-JP" dirty="0" smtClean="0">
                <a:latin typeface="VL ゴシック" pitchFamily="49" charset="-128"/>
                <a:ea typeface="VL ゴシック" pitchFamily="49" charset="-128"/>
              </a:rPr>
              <a:t>()) {</a:t>
            </a: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           </a:t>
            </a:r>
            <a:r>
              <a:rPr lang="en-US" altLang="ja-JP" err="1" smtClean="0">
                <a:latin typeface="VL ゴシック" pitchFamily="49" charset="-128"/>
                <a:ea typeface="VL ゴシック" pitchFamily="49" charset="-128"/>
              </a:rPr>
              <a:t>cancel_button.</a:t>
            </a:r>
            <a:r>
              <a:rPr lang="en-US" altLang="ja-JP" err="1" smtClean="0">
                <a:solidFill>
                  <a:srgbClr val="C00000"/>
                </a:solidFill>
                <a:latin typeface="VL ゴシック" pitchFamily="49" charset="-128"/>
                <a:ea typeface="VL ゴシック" pitchFamily="49" charset="-128"/>
              </a:rPr>
              <a:t>up</a:t>
            </a:r>
            <a:r>
              <a:rPr lang="en-US" altLang="ja-JP" smtClean="0">
                <a:latin typeface="VL ゴシック" pitchFamily="49" charset="-128"/>
                <a:ea typeface="VL ゴシック" pitchFamily="49" charset="-128"/>
              </a:rPr>
              <a:t>(); // </a:t>
            </a:r>
            <a:r>
              <a:rPr lang="ja-JP" altLang="en-US" smtClean="0">
                <a:solidFill>
                  <a:srgbClr val="C00000"/>
                </a:solidFill>
                <a:latin typeface="VL ゴシック" pitchFamily="49" charset="-128"/>
                <a:ea typeface="VL ゴシック" pitchFamily="49" charset="-128"/>
              </a:rPr>
              <a:t>ボタンが離されない可能性がある</a:t>
            </a:r>
            <a:endParaRPr lang="en-US" altLang="ja-JP" dirty="0" smtClean="0">
              <a:solidFill>
                <a:srgbClr val="C00000"/>
              </a:solidFill>
              <a:latin typeface="VL ゴシック" pitchFamily="49" charset="-128"/>
              <a:ea typeface="VL ゴシック" pitchFamily="49" charset="-128"/>
            </a:endParaRP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on_cancel_button</a:t>
            </a:r>
            <a:r>
              <a:rPr lang="en-US" altLang="ja-JP" dirty="0" smtClean="0">
                <a:latin typeface="VL ゴシック" pitchFamily="49" charset="-128"/>
                <a:ea typeface="VL ゴシック" pitchFamily="49" charset="-128"/>
              </a:rPr>
              <a:t>();</a:t>
            </a: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           return;</a:t>
            </a:r>
            <a:br>
              <a:rPr lang="en-US" altLang="ja-JP" dirty="0" smtClean="0">
                <a:latin typeface="VL ゴシック" pitchFamily="49" charset="-128"/>
                <a:ea typeface="VL ゴシック" pitchFamily="49" charset="-128"/>
              </a:rPr>
            </a:br>
            <a:r>
              <a:rPr lang="en-US" altLang="ja-JP" dirty="0" smtClean="0">
                <a:latin typeface="VL ゴシック" pitchFamily="49" charset="-128"/>
                <a:ea typeface="VL ゴシック" pitchFamily="49" charset="-128"/>
              </a:rPr>
              <a:t>        }</a:t>
            </a: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   }</a:t>
            </a:r>
          </a:p>
          <a:p>
            <a:r>
              <a:rPr lang="en-US" altLang="ja-JP" dirty="0" smtClean="0">
                <a:latin typeface="VL ゴシック" pitchFamily="49" charset="-128"/>
                <a:ea typeface="VL ゴシック" pitchFamily="49" charset="-128"/>
              </a:rPr>
              <a:t>    …</a:t>
            </a:r>
            <a:endParaRPr lang="en-US" altLang="ja-JP" dirty="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a:t>
            </a:r>
            <a:endParaRPr kumimoji="1" lang="ja-JP" altLang="en-US" dirty="0">
              <a:latin typeface="VL ゴシック" pitchFamily="49" charset="-128"/>
              <a:ea typeface="VL ゴシック" pitchFamily="49" charset="-128"/>
            </a:endParaRPr>
          </a:p>
        </p:txBody>
      </p:sp>
      <p:sp>
        <p:nvSpPr>
          <p:cNvPr id="7" name="コンテンツ プレースホルダー 2"/>
          <p:cNvSpPr>
            <a:spLocks noGrp="1"/>
          </p:cNvSpPr>
          <p:nvPr>
            <p:ph idx="1"/>
          </p:nvPr>
        </p:nvSpPr>
        <p:spPr>
          <a:xfrm>
            <a:off x="457200" y="692696"/>
            <a:ext cx="8229600" cy="576063"/>
          </a:xfrm>
        </p:spPr>
        <p:txBody>
          <a:bodyPr>
            <a:normAutofit/>
          </a:bodyPr>
          <a:lstStyle/>
          <a:p>
            <a:pPr marL="0" indent="0">
              <a:buNone/>
            </a:pPr>
            <a:r>
              <a:rPr kumimoji="1" lang="ja-JP" altLang="en-US" sz="2400" dirty="0" smtClean="0"/>
              <a:t>この設計だと、ボタンが複数あると破綻する。</a:t>
            </a:r>
            <a:endParaRPr kumimoji="1" lang="ja-JP" altLang="en-US" sz="2400" dirty="0"/>
          </a:p>
        </p:txBody>
      </p:sp>
    </p:spTree>
    <p:extLst>
      <p:ext uri="{BB962C8B-B14F-4D97-AF65-F5344CB8AC3E}">
        <p14:creationId xmlns:p14="http://schemas.microsoft.com/office/powerpoint/2010/main" xmlns="" val="1316428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ja-JP" altLang="en-US" dirty="0" smtClean="0"/>
              <a:t>ケーススタディ</a:t>
            </a:r>
            <a:endParaRPr kumimoji="1" lang="ja-JP" altLang="en-US" dirty="0"/>
          </a:p>
        </p:txBody>
      </p:sp>
      <p:sp>
        <p:nvSpPr>
          <p:cNvPr id="4" name="テキスト ボックス 3"/>
          <p:cNvSpPr txBox="1"/>
          <p:nvPr/>
        </p:nvSpPr>
        <p:spPr>
          <a:xfrm>
            <a:off x="467544" y="1628800"/>
            <a:ext cx="8568952" cy="4247317"/>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void </a:t>
            </a:r>
            <a:r>
              <a:rPr lang="en-US" altLang="ja-JP" dirty="0" err="1" smtClean="0">
                <a:latin typeface="VL ゴシック" pitchFamily="49" charset="-128"/>
                <a:ea typeface="VL ゴシック" pitchFamily="49" charset="-128"/>
              </a:rPr>
              <a:t>on_up</a:t>
            </a:r>
            <a:r>
              <a:rPr lang="en-US" altLang="ja-JP" dirty="0" smtClean="0">
                <a:latin typeface="VL ゴシック" pitchFamily="49" charset="-128"/>
                <a:ea typeface="VL ゴシック" pitchFamily="49" charset="-128"/>
              </a:rPr>
              <a:t>()</a:t>
            </a:r>
          </a:p>
          <a:p>
            <a:r>
              <a:rPr lang="en-US" altLang="ja-JP" dirty="0" smtClean="0">
                <a:latin typeface="VL ゴシック" pitchFamily="49" charset="-128"/>
                <a:ea typeface="VL ゴシック" pitchFamily="49" charset="-128"/>
              </a:rPr>
              <a:t>{</a:t>
            </a:r>
          </a:p>
          <a:p>
            <a:r>
              <a:rPr lang="en-US" altLang="ja-JP" dirty="0" smtClean="0">
                <a:latin typeface="VL ゴシック" pitchFamily="49" charset="-128"/>
                <a:ea typeface="VL ゴシック" pitchFamily="49" charset="-128"/>
              </a:rPr>
              <a:t>    BOOST_SCOPE_EXIT((&amp;)) { // </a:t>
            </a:r>
            <a:r>
              <a:rPr lang="ja-JP" altLang="en-US" dirty="0" smtClean="0">
                <a:latin typeface="VL ゴシック" pitchFamily="49" charset="-128"/>
                <a:ea typeface="VL ゴシック" pitchFamily="49" charset="-128"/>
              </a:rPr>
              <a:t>スコープを抜けたら全てのボタンを離す</a:t>
            </a:r>
            <a:endParaRPr lang="en-US" altLang="ja-JP" dirty="0" smtClean="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ok_button.</a:t>
            </a:r>
            <a:r>
              <a:rPr lang="en-US" altLang="ja-JP" dirty="0" err="1" smtClean="0">
                <a:solidFill>
                  <a:srgbClr val="C00000"/>
                </a:solidFill>
                <a:latin typeface="VL ゴシック" pitchFamily="49" charset="-128"/>
                <a:ea typeface="VL ゴシック" pitchFamily="49" charset="-128"/>
              </a:rPr>
              <a:t>up</a:t>
            </a:r>
            <a:r>
              <a:rPr lang="en-US" altLang="ja-JP" dirty="0" smtClean="0">
                <a:latin typeface="VL ゴシック" pitchFamily="49" charset="-128"/>
                <a:ea typeface="VL ゴシック" pitchFamily="49" charset="-128"/>
              </a:rPr>
              <a:t>();</a:t>
            </a:r>
          </a:p>
          <a:p>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cancel_button.</a:t>
            </a:r>
            <a:r>
              <a:rPr lang="en-US" altLang="ja-JP" dirty="0" err="1" smtClean="0">
                <a:solidFill>
                  <a:srgbClr val="C00000"/>
                </a:solidFill>
                <a:latin typeface="VL ゴシック" pitchFamily="49" charset="-128"/>
                <a:ea typeface="VL ゴシック" pitchFamily="49" charset="-128"/>
              </a:rPr>
              <a:t>up</a:t>
            </a:r>
            <a:r>
              <a:rPr lang="en-US" altLang="ja-JP" dirty="0" smtClean="0">
                <a:latin typeface="VL ゴシック" pitchFamily="49" charset="-128"/>
                <a:ea typeface="VL ゴシック" pitchFamily="49" charset="-128"/>
              </a:rPr>
              <a:t>();</a:t>
            </a:r>
          </a:p>
          <a:p>
            <a:r>
              <a:rPr lang="en-US" altLang="ja-JP" dirty="0" smtClean="0">
                <a:latin typeface="VL ゴシック" pitchFamily="49" charset="-128"/>
                <a:ea typeface="VL ゴシック" pitchFamily="49" charset="-128"/>
              </a:rPr>
              <a:t>    };</a:t>
            </a:r>
          </a:p>
          <a:p>
            <a:r>
              <a:rPr lang="en-US" altLang="ja-JP" dirty="0" smtClean="0">
                <a:latin typeface="VL ゴシック" pitchFamily="49" charset="-128"/>
                <a:ea typeface="VL ゴシック" pitchFamily="49" charset="-128"/>
              </a:rPr>
              <a:t>    if (</a:t>
            </a:r>
            <a:r>
              <a:rPr lang="en-US" altLang="ja-JP" dirty="0" err="1" smtClean="0">
                <a:latin typeface="VL ゴシック" pitchFamily="49" charset="-128"/>
                <a:ea typeface="VL ゴシック" pitchFamily="49" charset="-128"/>
              </a:rPr>
              <a:t>ok_button.is_down</a:t>
            </a:r>
            <a:r>
              <a:rPr lang="en-US" altLang="ja-JP" dirty="0" smtClean="0">
                <a:latin typeface="VL ゴシック" pitchFamily="49" charset="-128"/>
                <a:ea typeface="VL ゴシック" pitchFamily="49" charset="-128"/>
              </a:rPr>
              <a:t>()) { // </a:t>
            </a:r>
            <a:r>
              <a:rPr lang="ja-JP" altLang="en-US" dirty="0" smtClean="0">
                <a:latin typeface="VL ゴシック" pitchFamily="49" charset="-128"/>
                <a:ea typeface="VL ゴシック" pitchFamily="49" charset="-128"/>
              </a:rPr>
              <a:t>押されていたら離して押下処理</a:t>
            </a:r>
            <a:endParaRPr lang="en-US" altLang="ja-JP" dirty="0" smtClean="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on_ok_button</a:t>
            </a:r>
            <a:r>
              <a:rPr lang="en-US" altLang="ja-JP" dirty="0" smtClean="0">
                <a:latin typeface="VL ゴシック" pitchFamily="49" charset="-128"/>
                <a:ea typeface="VL ゴシック" pitchFamily="49" charset="-128"/>
              </a:rPr>
              <a:t>();</a:t>
            </a:r>
          </a:p>
          <a:p>
            <a:r>
              <a:rPr lang="en-US" altLang="ja-JP" dirty="0" smtClean="0">
                <a:latin typeface="VL ゴシック" pitchFamily="49" charset="-128"/>
                <a:ea typeface="VL ゴシック" pitchFamily="49" charset="-128"/>
              </a:rPr>
              <a:t>        return; // </a:t>
            </a:r>
            <a:r>
              <a:rPr lang="ja-JP" altLang="en-US" dirty="0" smtClean="0">
                <a:latin typeface="VL ゴシック" pitchFamily="49" charset="-128"/>
                <a:ea typeface="VL ゴシック" pitchFamily="49" charset="-128"/>
              </a:rPr>
              <a:t>全てのボタンが離される</a:t>
            </a:r>
            <a:r>
              <a:rPr lang="en-US" altLang="ja-JP" dirty="0" smtClean="0">
                <a:latin typeface="VL ゴシック" pitchFamily="49" charset="-128"/>
                <a:ea typeface="VL ゴシック" pitchFamily="49" charset="-128"/>
              </a:rPr>
              <a:t/>
            </a:r>
            <a:br>
              <a:rPr lang="en-US" altLang="ja-JP" dirty="0" smtClean="0">
                <a:latin typeface="VL ゴシック" pitchFamily="49" charset="-128"/>
                <a:ea typeface="VL ゴシック" pitchFamily="49" charset="-128"/>
              </a:rPr>
            </a:br>
            <a:r>
              <a:rPr lang="en-US" altLang="ja-JP" dirty="0" smtClean="0">
                <a:latin typeface="VL ゴシック" pitchFamily="49" charset="-128"/>
                <a:ea typeface="VL ゴシック" pitchFamily="49" charset="-128"/>
              </a:rPr>
              <a:t>    }</a:t>
            </a:r>
            <a:endParaRPr lang="en-US" altLang="ja-JP" dirty="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    if (</a:t>
            </a:r>
            <a:r>
              <a:rPr lang="en-US" altLang="ja-JP" dirty="0" err="1" smtClean="0">
                <a:latin typeface="VL ゴシック" pitchFamily="49" charset="-128"/>
                <a:ea typeface="VL ゴシック" pitchFamily="49" charset="-128"/>
              </a:rPr>
              <a:t>cancel_button.is_down</a:t>
            </a:r>
            <a:r>
              <a:rPr lang="en-US" altLang="ja-JP" dirty="0" smtClean="0">
                <a:latin typeface="VL ゴシック" pitchFamily="49" charset="-128"/>
                <a:ea typeface="VL ゴシック" pitchFamily="49" charset="-128"/>
              </a:rPr>
              <a:t>()) {</a:t>
            </a:r>
          </a:p>
          <a:p>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on_cancel_button</a:t>
            </a:r>
            <a:r>
              <a:rPr lang="en-US" altLang="ja-JP" dirty="0" smtClean="0">
                <a:latin typeface="VL ゴシック" pitchFamily="49" charset="-128"/>
                <a:ea typeface="VL ゴシック" pitchFamily="49" charset="-128"/>
              </a:rPr>
              <a:t>();</a:t>
            </a:r>
          </a:p>
          <a:p>
            <a:r>
              <a:rPr lang="en-US" altLang="ja-JP" dirty="0" smtClean="0">
                <a:latin typeface="VL ゴシック" pitchFamily="49" charset="-128"/>
                <a:ea typeface="VL ゴシック" pitchFamily="49" charset="-128"/>
              </a:rPr>
              <a:t>        return; // </a:t>
            </a:r>
            <a:r>
              <a:rPr lang="ja-JP" altLang="en-US" dirty="0" smtClean="0">
                <a:latin typeface="VL ゴシック" pitchFamily="49" charset="-128"/>
                <a:ea typeface="VL ゴシック" pitchFamily="49" charset="-128"/>
              </a:rPr>
              <a:t>全てのボタンが離される</a:t>
            </a:r>
            <a:r>
              <a:rPr lang="en-US" altLang="ja-JP" dirty="0" smtClean="0">
                <a:latin typeface="VL ゴシック" pitchFamily="49" charset="-128"/>
                <a:ea typeface="VL ゴシック" pitchFamily="49" charset="-128"/>
              </a:rPr>
              <a:t/>
            </a:r>
            <a:br>
              <a:rPr lang="en-US" altLang="ja-JP" dirty="0" smtClean="0">
                <a:latin typeface="VL ゴシック" pitchFamily="49" charset="-128"/>
                <a:ea typeface="VL ゴシック" pitchFamily="49" charset="-128"/>
              </a:rPr>
            </a:br>
            <a:r>
              <a:rPr lang="en-US" altLang="ja-JP" dirty="0" smtClean="0">
                <a:latin typeface="VL ゴシック" pitchFamily="49" charset="-128"/>
                <a:ea typeface="VL ゴシック" pitchFamily="49" charset="-128"/>
              </a:rPr>
              <a:t>    }</a:t>
            </a:r>
          </a:p>
          <a:p>
            <a:r>
              <a:rPr lang="en-US" altLang="ja-JP" dirty="0" smtClean="0">
                <a:latin typeface="VL ゴシック" pitchFamily="49" charset="-128"/>
                <a:ea typeface="VL ゴシック" pitchFamily="49" charset="-128"/>
              </a:rPr>
              <a:t>} // </a:t>
            </a:r>
            <a:r>
              <a:rPr lang="ja-JP" altLang="en-US" dirty="0" smtClean="0">
                <a:latin typeface="VL ゴシック" pitchFamily="49" charset="-128"/>
                <a:ea typeface="VL ゴシック" pitchFamily="49" charset="-128"/>
              </a:rPr>
              <a:t>全てのボタンが離される</a:t>
            </a:r>
            <a:endParaRPr lang="en-US" altLang="ja-JP" dirty="0" smtClean="0">
              <a:latin typeface="VL ゴシック" pitchFamily="49" charset="-128"/>
              <a:ea typeface="VL ゴシック" pitchFamily="49" charset="-128"/>
            </a:endParaRPr>
          </a:p>
        </p:txBody>
      </p:sp>
      <p:sp>
        <p:nvSpPr>
          <p:cNvPr id="7" name="コンテンツ プレースホルダー 2"/>
          <p:cNvSpPr>
            <a:spLocks noGrp="1"/>
          </p:cNvSpPr>
          <p:nvPr>
            <p:ph idx="1"/>
          </p:nvPr>
        </p:nvSpPr>
        <p:spPr>
          <a:xfrm>
            <a:off x="457200" y="692696"/>
            <a:ext cx="8229600" cy="1008112"/>
          </a:xfrm>
        </p:spPr>
        <p:txBody>
          <a:bodyPr>
            <a:normAutofit/>
          </a:bodyPr>
          <a:lstStyle/>
          <a:p>
            <a:pPr marL="0" indent="0">
              <a:buNone/>
            </a:pPr>
            <a:r>
              <a:rPr kumimoji="1" lang="ja-JP" altLang="en-US" sz="2400" dirty="0" smtClean="0"/>
              <a:t>離されたら、全てのボタンが確実に</a:t>
            </a:r>
            <a:r>
              <a:rPr kumimoji="1" lang="en-US" altLang="ja-JP" sz="2400" dirty="0" smtClean="0"/>
              <a:t>up</a:t>
            </a:r>
            <a:r>
              <a:rPr kumimoji="1" lang="ja-JP" altLang="en-US" sz="2400" dirty="0" smtClean="0"/>
              <a:t>状態になるようにしたい。</a:t>
            </a:r>
            <a:endParaRPr kumimoji="1" lang="en-US" altLang="ja-JP" sz="2400" dirty="0" smtClean="0"/>
          </a:p>
          <a:p>
            <a:pPr marL="0" indent="0">
              <a:buNone/>
            </a:pPr>
            <a:r>
              <a:rPr lang="en-US" altLang="ja-JP" sz="2400" dirty="0" err="1" smtClean="0"/>
              <a:t>Boost.ScopeExit</a:t>
            </a:r>
            <a:r>
              <a:rPr lang="ja-JP" altLang="en-US" sz="2400" dirty="0" smtClean="0"/>
              <a:t>を使おう。</a:t>
            </a:r>
            <a:endParaRPr kumimoji="1" lang="ja-JP" altLang="en-US" sz="2400" dirty="0"/>
          </a:p>
        </p:txBody>
      </p:sp>
      <p:sp>
        <p:nvSpPr>
          <p:cNvPr id="5" name="コンテンツ プレースホルダー 2"/>
          <p:cNvSpPr txBox="1">
            <a:spLocks/>
          </p:cNvSpPr>
          <p:nvPr/>
        </p:nvSpPr>
        <p:spPr>
          <a:xfrm>
            <a:off x="467544" y="5949280"/>
            <a:ext cx="8229600" cy="79208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Arial" pitchFamily="34" charset="0"/>
              <a:buNone/>
            </a:pPr>
            <a:r>
              <a:rPr lang="ja-JP" altLang="en-US" sz="2400" dirty="0" smtClean="0"/>
              <a:t>これで、メンバ変数が、特定のメンバ関数の抜けた際に、指定した処理を確実に行わせることができるようになった。</a:t>
            </a:r>
            <a:endParaRPr lang="ja-JP" altLang="en-US" sz="2400" dirty="0"/>
          </a:p>
        </p:txBody>
      </p:sp>
    </p:spTree>
    <p:extLst>
      <p:ext uri="{BB962C8B-B14F-4D97-AF65-F5344CB8AC3E}">
        <p14:creationId xmlns:p14="http://schemas.microsoft.com/office/powerpoint/2010/main" xmlns="" val="1716835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err="1" smtClean="0"/>
              <a:t>Boost.ScopeExit</a:t>
            </a:r>
            <a:endParaRPr kumimoji="1" lang="ja-JP" altLang="en-US" dirty="0"/>
          </a:p>
        </p:txBody>
      </p:sp>
      <p:sp>
        <p:nvSpPr>
          <p:cNvPr id="4" name="テキスト ボックス 3"/>
          <p:cNvSpPr txBox="1"/>
          <p:nvPr/>
        </p:nvSpPr>
        <p:spPr>
          <a:xfrm>
            <a:off x="467544" y="1628800"/>
            <a:ext cx="8568952" cy="4247317"/>
          </a:xfrm>
          <a:prstGeom prst="rect">
            <a:avLst/>
          </a:prstGeom>
          <a:noFill/>
          <a:ln>
            <a:solidFill>
              <a:schemeClr val="tx1"/>
            </a:solidFill>
          </a:ln>
        </p:spPr>
        <p:txBody>
          <a:bodyPr wrap="square" rtlCol="0">
            <a:spAutoFit/>
          </a:bodyPr>
          <a:lstStyle/>
          <a:p>
            <a:r>
              <a:rPr lang="en-US" altLang="ja-JP" dirty="0" err="1" smtClean="0">
                <a:latin typeface="VL ゴシック" pitchFamily="49" charset="-128"/>
                <a:ea typeface="VL ゴシック" pitchFamily="49" charset="-128"/>
              </a:rPr>
              <a:t>int</a:t>
            </a:r>
            <a:r>
              <a:rPr lang="en-US" altLang="ja-JP" dirty="0" smtClean="0">
                <a:latin typeface="VL ゴシック" pitchFamily="49" charset="-128"/>
                <a:ea typeface="VL ゴシック" pitchFamily="49" charset="-128"/>
              </a:rPr>
              <a:t> value = 0;</a:t>
            </a:r>
          </a:p>
          <a:p>
            <a:endParaRPr lang="en-US" altLang="ja-JP" dirty="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void f()</a:t>
            </a:r>
          </a:p>
          <a:p>
            <a:r>
              <a:rPr lang="en-US" altLang="ja-JP" dirty="0" smtClean="0">
                <a:latin typeface="VL ゴシック" pitchFamily="49" charset="-128"/>
                <a:ea typeface="VL ゴシック" pitchFamily="49" charset="-128"/>
              </a:rPr>
              <a:t>{</a:t>
            </a: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   value = 1;</a:t>
            </a:r>
          </a:p>
          <a:p>
            <a:endParaRPr lang="en-US" altLang="ja-JP" dirty="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    BOOST_SCOPE_EXIT((&amp;)) { // </a:t>
            </a:r>
            <a:r>
              <a:rPr lang="ja-JP" altLang="en-US" dirty="0" smtClean="0">
                <a:latin typeface="VL ゴシック" pitchFamily="49" charset="-128"/>
                <a:ea typeface="VL ゴシック" pitchFamily="49" charset="-128"/>
              </a:rPr>
              <a:t>スコープを抜ける際に実行されるブロック</a:t>
            </a:r>
            <a:endParaRPr lang="en-US" altLang="ja-JP" dirty="0" smtClean="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        value = 3;</a:t>
            </a: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   };</a:t>
            </a:r>
          </a:p>
          <a:p>
            <a:endParaRPr lang="en-US" altLang="ja-JP" dirty="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    value = 2;</a:t>
            </a:r>
            <a:br>
              <a:rPr lang="en-US" altLang="ja-JP" dirty="0" smtClean="0">
                <a:latin typeface="VL ゴシック" pitchFamily="49" charset="-128"/>
                <a:ea typeface="VL ゴシック" pitchFamily="49" charset="-128"/>
              </a:rPr>
            </a:br>
            <a:r>
              <a:rPr lang="en-US" altLang="ja-JP" dirty="0" smtClean="0">
                <a:latin typeface="VL ゴシック" pitchFamily="49" charset="-128"/>
                <a:ea typeface="VL ゴシック" pitchFamily="49" charset="-128"/>
              </a:rPr>
              <a:t>}</a:t>
            </a:r>
          </a:p>
          <a:p>
            <a:endParaRPr lang="en-US" altLang="ja-JP" dirty="0">
              <a:latin typeface="VL ゴシック" pitchFamily="49" charset="-128"/>
              <a:ea typeface="VL ゴシック" pitchFamily="49" charset="-128"/>
            </a:endParaRPr>
          </a:p>
          <a:p>
            <a:r>
              <a:rPr lang="en-US" altLang="ja-JP" dirty="0" smtClean="0">
                <a:latin typeface="VL ゴシック" pitchFamily="49" charset="-128"/>
                <a:ea typeface="VL ゴシック" pitchFamily="49" charset="-128"/>
              </a:rPr>
              <a:t>f();</a:t>
            </a:r>
            <a:br>
              <a:rPr lang="en-US" altLang="ja-JP" dirty="0" smtClean="0">
                <a:latin typeface="VL ゴシック" pitchFamily="49" charset="-128"/>
                <a:ea typeface="VL ゴシック" pitchFamily="49" charset="-128"/>
              </a:rPr>
            </a:br>
            <a:r>
              <a:rPr lang="en-US" altLang="ja-JP" dirty="0" smtClean="0">
                <a:latin typeface="VL ゴシック" pitchFamily="49" charset="-128"/>
                <a:ea typeface="VL ゴシック" pitchFamily="49" charset="-128"/>
              </a:rPr>
              <a:t>assert(value == 3);</a:t>
            </a:r>
          </a:p>
        </p:txBody>
      </p:sp>
      <p:sp>
        <p:nvSpPr>
          <p:cNvPr id="7" name="コンテンツ プレースホルダー 2"/>
          <p:cNvSpPr>
            <a:spLocks noGrp="1"/>
          </p:cNvSpPr>
          <p:nvPr>
            <p:ph idx="1"/>
          </p:nvPr>
        </p:nvSpPr>
        <p:spPr>
          <a:xfrm>
            <a:off x="457200" y="692696"/>
            <a:ext cx="8229600" cy="1008112"/>
          </a:xfrm>
        </p:spPr>
        <p:txBody>
          <a:bodyPr>
            <a:normAutofit/>
          </a:bodyPr>
          <a:lstStyle/>
          <a:p>
            <a:pPr marL="0" indent="0">
              <a:buNone/>
            </a:pPr>
            <a:r>
              <a:rPr kumimoji="1" lang="en-US" altLang="ja-JP" sz="2400" dirty="0" err="1" smtClean="0"/>
              <a:t>Boost.ScopeExit</a:t>
            </a:r>
            <a:r>
              <a:rPr kumimoji="1" lang="ja-JP" altLang="en-US" sz="2400" dirty="0" smtClean="0"/>
              <a:t>は、スコープを抜ける際に実行されるブロックを記述するためのライブラリ。</a:t>
            </a:r>
            <a:endParaRPr kumimoji="1" lang="ja-JP" altLang="en-US" sz="2400" dirty="0"/>
          </a:p>
        </p:txBody>
      </p:sp>
      <p:sp>
        <p:nvSpPr>
          <p:cNvPr id="5" name="コンテンツ プレースホルダー 2"/>
          <p:cNvSpPr txBox="1">
            <a:spLocks/>
          </p:cNvSpPr>
          <p:nvPr/>
        </p:nvSpPr>
        <p:spPr>
          <a:xfrm>
            <a:off x="485804" y="5921350"/>
            <a:ext cx="8229600" cy="93665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2400" b="0" i="0" u="none" strike="noStrike" kern="1200" cap="none" spc="0" normalizeH="0" baseline="0" noProof="0" smtClean="0">
                <a:ln>
                  <a:noFill/>
                </a:ln>
                <a:solidFill>
                  <a:schemeClr val="tx1"/>
                </a:solidFill>
                <a:effectLst/>
                <a:uLnTx/>
                <a:uFillTx/>
                <a:latin typeface="+mn-lt"/>
                <a:ea typeface="+mn-ea"/>
                <a:cs typeface="+mn-cs"/>
              </a:rPr>
              <a:t>Boost.ScopeExit</a:t>
            </a:r>
            <a:r>
              <a:rPr kumimoji="1" lang="ja-JP" altLang="en-US" sz="2400" b="0" i="0" u="none" strike="noStrike" kern="1200" cap="none" spc="0" normalizeH="0" baseline="0" noProof="0" smtClean="0">
                <a:ln>
                  <a:noFill/>
                </a:ln>
                <a:solidFill>
                  <a:schemeClr val="tx1"/>
                </a:solidFill>
                <a:effectLst/>
                <a:uLnTx/>
                <a:uFillTx/>
                <a:latin typeface="+mn-lt"/>
                <a:ea typeface="+mn-ea"/>
                <a:cs typeface="+mn-cs"/>
              </a:rPr>
              <a:t>がやっていることは、デストラクタでそのブロックを実行するクラスとそのオブジェクトを自動生成してるだけ。</a:t>
            </a:r>
            <a:endParaRPr kumimoji="1" lang="ja-JP" altLang="en-US" sz="2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1263242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Scoped Locking</a:t>
            </a:r>
            <a:r>
              <a:rPr kumimoji="1" lang="ja-JP" altLang="en-US" dirty="0" smtClean="0"/>
              <a:t>パターン</a:t>
            </a:r>
            <a:endParaRPr kumimoji="1" lang="ja-JP" altLang="en-US" dirty="0"/>
          </a:p>
        </p:txBody>
      </p:sp>
      <p:sp>
        <p:nvSpPr>
          <p:cNvPr id="3" name="コンテンツ プレースホルダー 2"/>
          <p:cNvSpPr>
            <a:spLocks noGrp="1"/>
          </p:cNvSpPr>
          <p:nvPr>
            <p:ph idx="1"/>
          </p:nvPr>
        </p:nvSpPr>
        <p:spPr>
          <a:xfrm>
            <a:off x="457200" y="908721"/>
            <a:ext cx="8229600" cy="936103"/>
          </a:xfrm>
        </p:spPr>
        <p:txBody>
          <a:bodyPr>
            <a:noAutofit/>
          </a:bodyPr>
          <a:lstStyle/>
          <a:p>
            <a:pPr marL="0" indent="0">
              <a:buNone/>
            </a:pPr>
            <a:r>
              <a:rPr kumimoji="1" lang="en-US" altLang="ja-JP" sz="2400" dirty="0" smtClean="0"/>
              <a:t>Scope Exit</a:t>
            </a:r>
            <a:r>
              <a:rPr kumimoji="1" lang="ja-JP" altLang="en-US" sz="2400" dirty="0" smtClean="0"/>
              <a:t>の目的特化した例として、</a:t>
            </a:r>
            <a:r>
              <a:rPr kumimoji="1" lang="en-US" altLang="ja-JP" sz="2400" dirty="0" smtClean="0"/>
              <a:t>Scoped Locking</a:t>
            </a:r>
            <a:r>
              <a:rPr kumimoji="1" lang="ja-JP" altLang="en-US" sz="2400" dirty="0" smtClean="0"/>
              <a:t>パターンというのがある。</a:t>
            </a:r>
            <a:endParaRPr kumimoji="1" lang="en-US" altLang="ja-JP" sz="2400" dirty="0" smtClean="0"/>
          </a:p>
        </p:txBody>
      </p:sp>
      <p:sp>
        <p:nvSpPr>
          <p:cNvPr id="4" name="テキスト ボックス 3"/>
          <p:cNvSpPr txBox="1"/>
          <p:nvPr/>
        </p:nvSpPr>
        <p:spPr>
          <a:xfrm>
            <a:off x="467544" y="2132856"/>
            <a:ext cx="8568952" cy="2585323"/>
          </a:xfrm>
          <a:prstGeom prst="rect">
            <a:avLst/>
          </a:prstGeom>
          <a:noFill/>
          <a:ln>
            <a:solidFill>
              <a:schemeClr val="tx1"/>
            </a:solidFill>
          </a:ln>
        </p:spPr>
        <p:txBody>
          <a:bodyPr wrap="square" rtlCol="0">
            <a:spAutoFit/>
          </a:bodyPr>
          <a:lstStyle/>
          <a:p>
            <a:r>
              <a:rPr lang="en-US" altLang="ja-JP" dirty="0" smtClean="0">
                <a:latin typeface="VL ゴシック" pitchFamily="49" charset="-128"/>
                <a:ea typeface="VL ゴシック" pitchFamily="49" charset="-128"/>
              </a:rPr>
              <a:t>class Logger {</a:t>
            </a: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Mutex</a:t>
            </a:r>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mutex</a:t>
            </a:r>
            <a:r>
              <a:rPr lang="en-US" altLang="ja-JP" dirty="0" smtClean="0">
                <a:latin typeface="VL ゴシック" pitchFamily="49" charset="-128"/>
                <a:ea typeface="VL ゴシック" pitchFamily="49" charset="-128"/>
              </a:rPr>
              <a:t>_;</a:t>
            </a:r>
          </a:p>
          <a:p>
            <a:r>
              <a:rPr lang="en-US" altLang="ja-JP" dirty="0" smtClean="0">
                <a:latin typeface="VL ゴシック" pitchFamily="49" charset="-128"/>
                <a:ea typeface="VL ゴシック" pitchFamily="49" charset="-128"/>
              </a:rPr>
              <a:t>public:</a:t>
            </a: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   void write(</a:t>
            </a:r>
            <a:r>
              <a:rPr lang="en-US" altLang="ja-JP" dirty="0" err="1" smtClean="0">
                <a:latin typeface="VL ゴシック" pitchFamily="49" charset="-128"/>
                <a:ea typeface="VL ゴシック" pitchFamily="49" charset="-128"/>
              </a:rPr>
              <a:t>const</a:t>
            </a:r>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std</a:t>
            </a:r>
            <a:r>
              <a:rPr lang="en-US" altLang="ja-JP" dirty="0" smtClean="0">
                <a:latin typeface="VL ゴシック" pitchFamily="49" charset="-128"/>
                <a:ea typeface="VL ゴシック" pitchFamily="49" charset="-128"/>
              </a:rPr>
              <a:t>::string&amp; s)</a:t>
            </a: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   {</a:t>
            </a: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       </a:t>
            </a:r>
            <a:r>
              <a:rPr lang="en-US" altLang="ja-JP" dirty="0" err="1" smtClean="0">
                <a:latin typeface="VL ゴシック" pitchFamily="49" charset="-128"/>
                <a:ea typeface="VL ゴシック" pitchFamily="49" charset="-128"/>
              </a:rPr>
              <a:t>LockGuard</a:t>
            </a:r>
            <a:r>
              <a:rPr lang="en-US" altLang="ja-JP" dirty="0" smtClean="0">
                <a:latin typeface="VL ゴシック" pitchFamily="49" charset="-128"/>
                <a:ea typeface="VL ゴシック" pitchFamily="49" charset="-128"/>
              </a:rPr>
              <a:t>&lt;</a:t>
            </a:r>
            <a:r>
              <a:rPr lang="en-US" altLang="ja-JP" dirty="0" err="1" smtClean="0">
                <a:latin typeface="VL ゴシック" pitchFamily="49" charset="-128"/>
                <a:ea typeface="VL ゴシック" pitchFamily="49" charset="-128"/>
              </a:rPr>
              <a:t>Mutex</a:t>
            </a:r>
            <a:r>
              <a:rPr lang="en-US" altLang="ja-JP" dirty="0" smtClean="0">
                <a:latin typeface="VL ゴシック" pitchFamily="49" charset="-128"/>
                <a:ea typeface="VL ゴシック" pitchFamily="49" charset="-128"/>
              </a:rPr>
              <a:t>&gt; lock(</a:t>
            </a:r>
            <a:r>
              <a:rPr lang="en-US" altLang="ja-JP" dirty="0" err="1" smtClean="0">
                <a:latin typeface="VL ゴシック" pitchFamily="49" charset="-128"/>
                <a:ea typeface="VL ゴシック" pitchFamily="49" charset="-128"/>
              </a:rPr>
              <a:t>mutex</a:t>
            </a:r>
            <a:r>
              <a:rPr lang="en-US" altLang="ja-JP" dirty="0" smtClean="0">
                <a:latin typeface="VL ゴシック" pitchFamily="49" charset="-128"/>
                <a:ea typeface="VL ゴシック" pitchFamily="49" charset="-128"/>
              </a:rPr>
              <a:t>_); // </a:t>
            </a:r>
            <a:r>
              <a:rPr lang="ja-JP" altLang="en-US" dirty="0" smtClean="0">
                <a:latin typeface="VL ゴシック" pitchFamily="49" charset="-128"/>
                <a:ea typeface="VL ゴシック" pitchFamily="49" charset="-128"/>
              </a:rPr>
              <a:t>ロックする</a:t>
            </a:r>
            <a:endParaRPr lang="en-US" altLang="ja-JP" dirty="0" smtClean="0">
              <a:latin typeface="VL ゴシック" pitchFamily="49" charset="-128"/>
              <a:ea typeface="VL ゴシック" pitchFamily="49" charset="-128"/>
            </a:endParaRP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       …</a:t>
            </a:r>
          </a:p>
          <a:p>
            <a:r>
              <a:rPr lang="en-US" altLang="ja-JP" dirty="0">
                <a:latin typeface="VL ゴシック" pitchFamily="49" charset="-128"/>
                <a:ea typeface="VL ゴシック" pitchFamily="49" charset="-128"/>
              </a:rPr>
              <a:t> </a:t>
            </a:r>
            <a:r>
              <a:rPr lang="en-US" altLang="ja-JP" dirty="0" smtClean="0">
                <a:latin typeface="VL ゴシック" pitchFamily="49" charset="-128"/>
                <a:ea typeface="VL ゴシック" pitchFamily="49" charset="-128"/>
              </a:rPr>
              <a:t>   } // </a:t>
            </a:r>
            <a:r>
              <a:rPr lang="ja-JP" altLang="en-US" dirty="0" smtClean="0">
                <a:latin typeface="VL ゴシック" pitchFamily="49" charset="-128"/>
                <a:ea typeface="VL ゴシック" pitchFamily="49" charset="-128"/>
              </a:rPr>
              <a:t>スコープ抜けたらロック解除</a:t>
            </a:r>
            <a:r>
              <a:rPr lang="en-US" altLang="ja-JP" dirty="0" smtClean="0">
                <a:latin typeface="VL ゴシック" pitchFamily="49" charset="-128"/>
                <a:ea typeface="VL ゴシック" pitchFamily="49" charset="-128"/>
              </a:rPr>
              <a:t/>
            </a:r>
            <a:br>
              <a:rPr lang="en-US" altLang="ja-JP" dirty="0" smtClean="0">
                <a:latin typeface="VL ゴシック" pitchFamily="49" charset="-128"/>
                <a:ea typeface="VL ゴシック" pitchFamily="49" charset="-128"/>
              </a:rPr>
            </a:br>
            <a:r>
              <a:rPr lang="en-US" altLang="ja-JP" dirty="0" smtClean="0">
                <a:latin typeface="VL ゴシック" pitchFamily="49" charset="-128"/>
                <a:ea typeface="VL ゴシック" pitchFamily="49" charset="-128"/>
              </a:rPr>
              <a:t>};</a:t>
            </a:r>
          </a:p>
        </p:txBody>
      </p:sp>
      <p:sp>
        <p:nvSpPr>
          <p:cNvPr id="5" name="コンテンツ プレースホルダー 2"/>
          <p:cNvSpPr txBox="1">
            <a:spLocks/>
          </p:cNvSpPr>
          <p:nvPr/>
        </p:nvSpPr>
        <p:spPr>
          <a:xfrm>
            <a:off x="467544" y="4869161"/>
            <a:ext cx="8229600" cy="93610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a:buFont typeface="Arial" pitchFamily="34" charset="0"/>
              <a:buNone/>
            </a:pPr>
            <a:r>
              <a:rPr lang="ja-JP" altLang="en-US" sz="2400" dirty="0" smtClean="0"/>
              <a:t>複数ヶ所でロックされる可能性のあるミューテックスを、</a:t>
            </a:r>
            <a:endParaRPr lang="en-US" altLang="ja-JP" sz="2400" dirty="0" smtClean="0"/>
          </a:p>
          <a:p>
            <a:pPr marL="0" indent="0">
              <a:buFont typeface="Arial" pitchFamily="34" charset="0"/>
              <a:buNone/>
            </a:pPr>
            <a:r>
              <a:rPr lang="ja-JP" altLang="en-US" sz="2400" dirty="0"/>
              <a:t>それぞれ</a:t>
            </a:r>
            <a:r>
              <a:rPr lang="ja-JP" altLang="en-US" sz="2400" dirty="0" smtClean="0"/>
              <a:t>の処理が終わった段階で確実にアンロックする。</a:t>
            </a:r>
            <a:endParaRPr lang="en-US" altLang="ja-JP" sz="2400" dirty="0" smtClean="0"/>
          </a:p>
        </p:txBody>
      </p:sp>
    </p:spTree>
    <p:extLst>
      <p:ext uri="{BB962C8B-B14F-4D97-AF65-F5344CB8AC3E}">
        <p14:creationId xmlns:p14="http://schemas.microsoft.com/office/powerpoint/2010/main" xmlns="" val="110325170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680</Words>
  <Application>Microsoft Office PowerPoint</Application>
  <PresentationFormat>画面に合わせる (4:3)</PresentationFormat>
  <Paragraphs>128</Paragraphs>
  <Slides>10</Slides>
  <Notes>1</Notes>
  <HiddenSlides>0</HiddenSlides>
  <MMClips>0</MMClips>
  <ScaleCrop>false</ScaleCrop>
  <HeadingPairs>
    <vt:vector size="4" baseType="variant">
      <vt:variant>
        <vt:lpstr>テーマ</vt:lpstr>
      </vt:variant>
      <vt:variant>
        <vt:i4>1</vt:i4>
      </vt:variant>
      <vt:variant>
        <vt:lpstr>スライド タイトル</vt:lpstr>
      </vt:variant>
      <vt:variant>
        <vt:i4>10</vt:i4>
      </vt:variant>
    </vt:vector>
  </HeadingPairs>
  <TitlesOfParts>
    <vt:vector size="11" baseType="lpstr">
      <vt:lpstr>Office ​​テーマ</vt:lpstr>
      <vt:lpstr>メンバ変数のメンバ関数内でのリソース管理</vt:lpstr>
      <vt:lpstr>RAII</vt:lpstr>
      <vt:lpstr>メンバ変数のリソース管理</vt:lpstr>
      <vt:lpstr>ケーススタディ</vt:lpstr>
      <vt:lpstr>ケーススタディ</vt:lpstr>
      <vt:lpstr>ケーススタディ</vt:lpstr>
      <vt:lpstr>ケーススタディ</vt:lpstr>
      <vt:lpstr>Boost.ScopeExit</vt:lpstr>
      <vt:lpstr>Scoped Lockingパターン</vt:lpstr>
      <vt:lpstr>まとめ</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メンバ変数のメンバ関数内でのリソース管理</dc:title>
  <dc:creator>高橋 晶</dc:creator>
  <cp:lastModifiedBy>Akira.T</cp:lastModifiedBy>
  <cp:revision>14</cp:revision>
  <dcterms:created xsi:type="dcterms:W3CDTF">2011-12-06T09:13:03Z</dcterms:created>
  <dcterms:modified xsi:type="dcterms:W3CDTF">2012-02-10T22:56:14Z</dcterms:modified>
</cp:coreProperties>
</file>