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75" r:id="rId7"/>
    <p:sldId id="276" r:id="rId8"/>
    <p:sldId id="277" r:id="rId9"/>
    <p:sldId id="279" r:id="rId10"/>
    <p:sldId id="280" r:id="rId11"/>
    <p:sldId id="264" r:id="rId12"/>
    <p:sldId id="265" r:id="rId13"/>
    <p:sldId id="266" r:id="rId14"/>
    <p:sldId id="267" r:id="rId15"/>
    <p:sldId id="268" r:id="rId16"/>
    <p:sldId id="269" r:id="rId17"/>
    <p:sldId id="270" r:id="rId18"/>
    <p:sldId id="271" r:id="rId19"/>
    <p:sldId id="272" r:id="rId20"/>
    <p:sldId id="273" r:id="rId21"/>
    <p:sldId id="260" r:id="rId22"/>
    <p:sldId id="261" r:id="rId23"/>
    <p:sldId id="281" r:id="rId24"/>
    <p:sldId id="274"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27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90495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3155040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31227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211361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376759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9139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295106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323706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1483873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818912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35B2960-3CD1-4C1F-9870-1E3C510525C1}" type="datetimeFigureOut">
              <a:rPr kumimoji="1" lang="ja-JP" altLang="en-US" smtClean="0"/>
              <a:t>2012/4/6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4037243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5B2960-3CD1-4C1F-9870-1E3C510525C1}" type="datetimeFigureOut">
              <a:rPr kumimoji="1" lang="ja-JP" altLang="en-US" smtClean="0"/>
              <a:t>2012/4/6</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8528F7-25F5-4C2F-9C58-4ED357C622A2}" type="slidenum">
              <a:rPr kumimoji="1" lang="ja-JP" altLang="en-US" smtClean="0"/>
              <a:t>‹#›</a:t>
            </a:fld>
            <a:endParaRPr kumimoji="1" lang="ja-JP" altLang="en-US"/>
          </a:p>
        </p:txBody>
      </p:sp>
    </p:spTree>
    <p:extLst>
      <p:ext uri="{BB962C8B-B14F-4D97-AF65-F5344CB8AC3E}">
        <p14:creationId xmlns:p14="http://schemas.microsoft.com/office/powerpoint/2010/main" val="3424348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hatena.ne.jp/faith_and_brave/20120329/133300857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hatena.ne.jp/faith_and_brave/20120312/133153786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jamboree/boost.enumerato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ites.google.com/site/boostjp/cppnow/2012" TargetMode="External"/><Relationship Id="rId2" Type="http://schemas.openxmlformats.org/officeDocument/2006/relationships/hyperlink" Target="https://github.com/faithandbrave/Keizoku/tree/master/amb" TargetMode="External"/><Relationship Id="rId1" Type="http://schemas.openxmlformats.org/officeDocument/2006/relationships/slideLayout" Target="../slideLayouts/slideLayout2.xml"/><Relationship Id="rId4" Type="http://schemas.openxmlformats.org/officeDocument/2006/relationships/hyperlink" Target="http://lampwww.epfl.ch/~imaier/pub/DeprecatingObserversTR2010.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ok73.ok.funpic.de/boost/libs/context/doc/html/" TargetMode="External"/><Relationship Id="rId2" Type="http://schemas.openxmlformats.org/officeDocument/2006/relationships/hyperlink" Target="http://d.hatena.ne.jp/melpon/20111213/1323704464" TargetMode="External"/><Relationship Id="rId1" Type="http://schemas.openxmlformats.org/officeDocument/2006/relationships/slideLayout" Target="../slideLayouts/slideLayout2.xml"/><Relationship Id="rId4" Type="http://schemas.openxmlformats.org/officeDocument/2006/relationships/hyperlink" Target="https://github.com/ryppl/boost-sv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err="1" smtClean="0"/>
              <a:t>Boost.Context</a:t>
            </a:r>
            <a:r>
              <a:rPr lang="ja-JP" altLang="en-US" dirty="0" smtClean="0"/>
              <a:t>で継続</a:t>
            </a:r>
            <a:endParaRPr kumimoji="1" lang="ja-JP" altLang="en-US" dirty="0"/>
          </a:p>
        </p:txBody>
      </p:sp>
      <p:sp>
        <p:nvSpPr>
          <p:cNvPr id="3" name="サブタイトル 2"/>
          <p:cNvSpPr>
            <a:spLocks noGrp="1"/>
          </p:cNvSpPr>
          <p:nvPr>
            <p:ph type="subTitle" idx="1"/>
          </p:nvPr>
        </p:nvSpPr>
        <p:spPr>
          <a:xfrm>
            <a:off x="1987624" y="4725144"/>
            <a:ext cx="6400800" cy="913656"/>
          </a:xfrm>
        </p:spPr>
        <p:txBody>
          <a:bodyPr>
            <a:normAutofit/>
          </a:bodyPr>
          <a:lstStyle/>
          <a:p>
            <a:pPr algn="r"/>
            <a:r>
              <a:rPr kumimoji="1" lang="ja-JP" altLang="en-US" sz="2400" dirty="0" smtClean="0">
                <a:solidFill>
                  <a:schemeClr val="tx1"/>
                </a:solidFill>
              </a:rPr>
              <a:t>高橋 晶</a:t>
            </a:r>
            <a:r>
              <a:rPr kumimoji="1" lang="en-US" altLang="ja-JP" sz="2400" dirty="0" smtClean="0">
                <a:solidFill>
                  <a:schemeClr val="tx1"/>
                </a:solidFill>
              </a:rPr>
              <a:t>(Akira Takahashi)</a:t>
            </a:r>
          </a:p>
          <a:p>
            <a:pPr algn="r"/>
            <a:r>
              <a:rPr lang="en-US" altLang="ja-JP" sz="2400" dirty="0" err="1" smtClean="0">
                <a:solidFill>
                  <a:schemeClr val="tx1"/>
                </a:solidFill>
              </a:rPr>
              <a:t>id:faith_and_brave</a:t>
            </a:r>
            <a:r>
              <a:rPr lang="en-US" altLang="ja-JP" sz="2400" dirty="0" smtClean="0">
                <a:solidFill>
                  <a:schemeClr val="tx1"/>
                </a:solidFill>
              </a:rPr>
              <a:t>/@</a:t>
            </a:r>
            <a:r>
              <a:rPr lang="en-US" altLang="ja-JP" sz="2400" dirty="0" err="1" smtClean="0">
                <a:solidFill>
                  <a:schemeClr val="tx1"/>
                </a:solidFill>
              </a:rPr>
              <a:t>cpp_akira</a:t>
            </a:r>
            <a:endParaRPr kumimoji="1" lang="ja-JP" altLang="en-US" sz="2400" dirty="0">
              <a:solidFill>
                <a:schemeClr val="tx1"/>
              </a:solidFill>
            </a:endParaRPr>
          </a:p>
        </p:txBody>
      </p:sp>
      <p:sp>
        <p:nvSpPr>
          <p:cNvPr id="4" name="テキスト ボックス 3"/>
          <p:cNvSpPr txBox="1"/>
          <p:nvPr/>
        </p:nvSpPr>
        <p:spPr>
          <a:xfrm>
            <a:off x="3713681" y="6021288"/>
            <a:ext cx="4602735" cy="369332"/>
          </a:xfrm>
          <a:prstGeom prst="rect">
            <a:avLst/>
          </a:prstGeom>
          <a:noFill/>
        </p:spPr>
        <p:txBody>
          <a:bodyPr wrap="none" rtlCol="0">
            <a:spAutoFit/>
          </a:bodyPr>
          <a:lstStyle/>
          <a:p>
            <a:r>
              <a:rPr kumimoji="1" lang="en-US" altLang="ja-JP" dirty="0" smtClean="0"/>
              <a:t>2012/04/08(</a:t>
            </a:r>
            <a:r>
              <a:rPr kumimoji="1" lang="ja-JP" altLang="en-US" dirty="0" smtClean="0"/>
              <a:t>土</a:t>
            </a:r>
            <a:r>
              <a:rPr kumimoji="1" lang="en-US" altLang="ja-JP" dirty="0" smtClean="0"/>
              <a:t>) </a:t>
            </a:r>
            <a:r>
              <a:rPr kumimoji="1" lang="en-US" altLang="ja-JP" dirty="0" err="1" smtClean="0"/>
              <a:t>Boost.Context</a:t>
            </a:r>
            <a:r>
              <a:rPr kumimoji="1" lang="ja-JP" altLang="en-US" dirty="0" smtClean="0"/>
              <a:t>オンリーイベント</a:t>
            </a:r>
            <a:endParaRPr kumimoji="1" lang="ja-JP" altLang="en-US" dirty="0"/>
          </a:p>
        </p:txBody>
      </p:sp>
    </p:spTree>
    <p:extLst>
      <p:ext uri="{BB962C8B-B14F-4D97-AF65-F5344CB8AC3E}">
        <p14:creationId xmlns:p14="http://schemas.microsoft.com/office/powerpoint/2010/main" val="3249320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継続クラス</a:t>
            </a:r>
            <a:r>
              <a:rPr kumimoji="1" lang="en-US" altLang="ja-JP" sz="3600" dirty="0" smtClean="0"/>
              <a:t>(context</a:t>
            </a:r>
            <a:r>
              <a:rPr kumimoji="1" lang="ja-JP" altLang="en-US" sz="3600" dirty="0" smtClean="0"/>
              <a:t>のラッパー</a:t>
            </a:r>
            <a:r>
              <a:rPr kumimoji="1" lang="en-US" altLang="ja-JP" sz="3600" dirty="0" smtClean="0"/>
              <a:t>)</a:t>
            </a:r>
            <a:endParaRPr kumimoji="1" lang="ja-JP" altLang="en-US" sz="3600" dirty="0"/>
          </a:p>
        </p:txBody>
      </p:sp>
      <p:sp>
        <p:nvSpPr>
          <p:cNvPr id="4" name="テキスト ボックス 3"/>
          <p:cNvSpPr txBox="1"/>
          <p:nvPr/>
        </p:nvSpPr>
        <p:spPr>
          <a:xfrm>
            <a:off x="179512" y="1269335"/>
            <a:ext cx="8856984" cy="3539430"/>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int</a:t>
            </a:r>
            <a:r>
              <a:rPr lang="en-US" altLang="ja-JP" sz="1600" dirty="0">
                <a:latin typeface="VL ゴシック" pitchFamily="49" charset="-128"/>
                <a:ea typeface="VL ゴシック" pitchFamily="49" charset="-128"/>
              </a:rPr>
              <a:t> suspend(</a:t>
            </a:r>
            <a:r>
              <a:rPr lang="en-US" altLang="ja-JP" sz="1600" dirty="0" err="1">
                <a:latin typeface="VL ゴシック" pitchFamily="49" charset="-128"/>
                <a:ea typeface="VL ゴシック" pitchFamily="49" charset="-128"/>
              </a:rPr>
              <a:t>int</a:t>
            </a:r>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vp</a:t>
            </a:r>
            <a:r>
              <a:rPr lang="en-US" altLang="ja-JP" sz="1600" dirty="0">
                <a:latin typeface="VL ゴシック" pitchFamily="49" charset="-128"/>
                <a:ea typeface="VL ゴシック" pitchFamily="49" charset="-128"/>
              </a:rPr>
              <a:t> = 0)</a:t>
            </a:r>
          </a:p>
          <a:p>
            <a:r>
              <a:rPr lang="en-US" altLang="ja-JP" sz="1600" dirty="0">
                <a:latin typeface="VL ゴシック" pitchFamily="49" charset="-128"/>
                <a:ea typeface="VL ゴシック" pitchFamily="49" charset="-128"/>
              </a:rPr>
              <a:t>  { return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_.suspend(</a:t>
            </a:r>
            <a:r>
              <a:rPr lang="en-US" altLang="ja-JP" sz="1600" dirty="0" err="1">
                <a:latin typeface="VL ゴシック" pitchFamily="49" charset="-128"/>
                <a:ea typeface="VL ゴシック" pitchFamily="49" charset="-128"/>
              </a:rPr>
              <a:t>vp</a:t>
            </a:r>
            <a:r>
              <a:rPr lang="en-US" altLang="ja-JP" sz="1600" dirty="0">
                <a:latin typeface="VL ゴシック" pitchFamily="49" charset="-128"/>
                <a:ea typeface="VL ゴシック" pitchFamily="49" charset="-128"/>
              </a:rPr>
              <a:t>); }</a:t>
            </a:r>
          </a:p>
          <a:p>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int</a:t>
            </a:r>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suspend_break</a:t>
            </a:r>
            <a:r>
              <a:rPr lang="en-US" altLang="ja-JP" sz="1600" dirty="0">
                <a:latin typeface="VL ゴシック" pitchFamily="49" charset="-128"/>
                <a:ea typeface="VL ゴシック" pitchFamily="49" charset="-128"/>
              </a:rPr>
              <a:t>(</a:t>
            </a:r>
            <a:r>
              <a:rPr lang="en-US" altLang="ja-JP" sz="1600" dirty="0" err="1">
                <a:latin typeface="VL ゴシック" pitchFamily="49" charset="-128"/>
                <a:ea typeface="VL ゴシック" pitchFamily="49" charset="-128"/>
              </a:rPr>
              <a:t>int</a:t>
            </a:r>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vp</a:t>
            </a:r>
            <a:r>
              <a:rPr lang="en-US" altLang="ja-JP" sz="1600" dirty="0">
                <a:latin typeface="VL ゴシック" pitchFamily="49" charset="-128"/>
                <a:ea typeface="VL ゴシック" pitchFamily="49" charset="-128"/>
              </a:rPr>
              <a:t> = 0)</a:t>
            </a:r>
          </a:p>
          <a:p>
            <a:r>
              <a:rPr lang="en-US" altLang="ja-JP" sz="1600" dirty="0">
                <a:latin typeface="VL ゴシック" pitchFamily="49" charset="-128"/>
                <a:ea typeface="VL ゴシック" pitchFamily="49" charset="-128"/>
              </a:rPr>
              <a:t>  {</a:t>
            </a: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is_break_.data</a:t>
            </a:r>
            <a:r>
              <a:rPr lang="en-US" altLang="ja-JP" sz="1600" dirty="0">
                <a:latin typeface="VL ゴシック" pitchFamily="49" charset="-128"/>
                <a:ea typeface="VL ゴシック" pitchFamily="49" charset="-128"/>
              </a:rPr>
              <a:t>() = true;</a:t>
            </a:r>
          </a:p>
          <a:p>
            <a:r>
              <a:rPr lang="en-US" altLang="ja-JP" sz="1600" dirty="0">
                <a:latin typeface="VL ゴシック" pitchFamily="49" charset="-128"/>
                <a:ea typeface="VL ゴシック" pitchFamily="49" charset="-128"/>
              </a:rPr>
              <a:t>    return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_.suspend(</a:t>
            </a:r>
            <a:r>
              <a:rPr lang="en-US" altLang="ja-JP" sz="1600" dirty="0" err="1">
                <a:latin typeface="VL ゴシック" pitchFamily="49" charset="-128"/>
                <a:ea typeface="VL ゴシック" pitchFamily="49" charset="-128"/>
              </a:rPr>
              <a:t>vp</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a:t>
            </a:r>
          </a:p>
          <a:p>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bool</a:t>
            </a:r>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is_complete</a:t>
            </a:r>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const</a:t>
            </a:r>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  { return </a:t>
            </a:r>
            <a:r>
              <a:rPr lang="en-US" altLang="ja-JP" sz="1600" dirty="0" err="1">
                <a:latin typeface="VL ゴシック" pitchFamily="49" charset="-128"/>
                <a:ea typeface="VL ゴシック" pitchFamily="49" charset="-128"/>
              </a:rPr>
              <a:t>is_break_.data</a:t>
            </a:r>
            <a:r>
              <a:rPr lang="en-US" altLang="ja-JP" sz="1600" dirty="0">
                <a:latin typeface="VL ゴシック" pitchFamily="49" charset="-128"/>
                <a:ea typeface="VL ゴシック" pitchFamily="49" charset="-128"/>
              </a:rPr>
              <a:t>() ||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a:t>
            </a:r>
            <a:r>
              <a:rPr lang="en-US" altLang="ja-JP" sz="1600" dirty="0" err="1">
                <a:latin typeface="VL ゴシック" pitchFamily="49" charset="-128"/>
                <a:ea typeface="VL ゴシック" pitchFamily="49" charset="-128"/>
              </a:rPr>
              <a:t>is_complete</a:t>
            </a:r>
            <a:r>
              <a:rPr lang="en-US" altLang="ja-JP" sz="1600" dirty="0">
                <a:latin typeface="VL ゴシック" pitchFamily="49" charset="-128"/>
                <a:ea typeface="VL ゴシック" pitchFamily="49" charset="-128"/>
              </a:rPr>
              <a:t>(); }</a:t>
            </a:r>
          </a:p>
          <a:p>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  void </a:t>
            </a:r>
            <a:r>
              <a:rPr lang="en-US" altLang="ja-JP" sz="1600" dirty="0" err="1">
                <a:latin typeface="VL ゴシック" pitchFamily="49" charset="-128"/>
                <a:ea typeface="VL ゴシック" pitchFamily="49" charset="-128"/>
              </a:rPr>
              <a:t>unwind_stack</a:t>
            </a:r>
            <a:r>
              <a:rPr lang="en-US" altLang="ja-JP" sz="1600" dirty="0">
                <a:latin typeface="VL ゴシック" pitchFamily="49" charset="-128"/>
                <a:ea typeface="VL ゴシック" pitchFamily="49" charset="-128"/>
              </a:rPr>
              <a:t>() {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a:t>
            </a:r>
            <a:r>
              <a:rPr lang="en-US" altLang="ja-JP" sz="1600" dirty="0" err="1">
                <a:latin typeface="VL ゴシック" pitchFamily="49" charset="-128"/>
                <a:ea typeface="VL ゴシック" pitchFamily="49" charset="-128"/>
              </a:rPr>
              <a:t>unwind_stack</a:t>
            </a:r>
            <a:r>
              <a:rPr lang="en-US" altLang="ja-JP" sz="1600" dirty="0">
                <a:latin typeface="VL ゴシック" pitchFamily="49" charset="-128"/>
                <a:ea typeface="VL ゴシック" pitchFamily="49" charset="-128"/>
              </a:rPr>
              <a:t>(); }</a:t>
            </a:r>
          </a:p>
          <a:p>
            <a:r>
              <a:rPr lang="en-US" altLang="ja-JP" sz="1600" dirty="0">
                <a:latin typeface="VL ゴシック" pitchFamily="49" charset="-128"/>
                <a:ea typeface="VL ゴシック" pitchFamily="49" charset="-128"/>
              </a:rPr>
              <a:t>};</a:t>
            </a:r>
          </a:p>
        </p:txBody>
      </p:sp>
    </p:spTree>
    <p:extLst>
      <p:ext uri="{BB962C8B-B14F-4D97-AF65-F5344CB8AC3E}">
        <p14:creationId xmlns:p14="http://schemas.microsoft.com/office/powerpoint/2010/main" val="3311221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考えられる基本的なユースケース</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非同期処理の逐次化</a:t>
            </a:r>
            <a:endParaRPr kumimoji="1" lang="en-US" altLang="ja-JP" sz="2400" dirty="0" smtClean="0"/>
          </a:p>
          <a:p>
            <a:pPr lvl="1"/>
            <a:r>
              <a:rPr lang="ja-JP" altLang="en-US" sz="2000" dirty="0"/>
              <a:t>コールバック地獄</a:t>
            </a:r>
            <a:r>
              <a:rPr lang="ja-JP" altLang="en-US" sz="2000" dirty="0" smtClean="0"/>
              <a:t>の</a:t>
            </a:r>
            <a:r>
              <a:rPr lang="ja-JP" altLang="en-US" sz="2000" dirty="0"/>
              <a:t>解消</a:t>
            </a:r>
            <a:endParaRPr kumimoji="1" lang="en-US" altLang="ja-JP" sz="2000" dirty="0" smtClean="0"/>
          </a:p>
          <a:p>
            <a:r>
              <a:rPr lang="en-US" altLang="ja-JP" sz="2400" dirty="0" smtClean="0"/>
              <a:t>(</a:t>
            </a:r>
            <a:r>
              <a:rPr lang="ja-JP" altLang="en-US" sz="2400" dirty="0" smtClean="0"/>
              <a:t>ゲームループなど</a:t>
            </a:r>
            <a:r>
              <a:rPr lang="en-US" altLang="ja-JP" sz="2400" dirty="0" smtClean="0"/>
              <a:t>)</a:t>
            </a:r>
            <a:r>
              <a:rPr lang="ja-JP" altLang="en-US" sz="2400" dirty="0" smtClean="0"/>
              <a:t>継続的に実行する処理の逐次化</a:t>
            </a:r>
            <a:endParaRPr lang="en-US" altLang="ja-JP" sz="2400" dirty="0" smtClean="0"/>
          </a:p>
          <a:p>
            <a:pPr lvl="1"/>
            <a:r>
              <a:rPr kumimoji="1" lang="ja-JP" altLang="en-US" sz="2000" dirty="0" smtClean="0"/>
              <a:t>ファイルの読み込み、シューティングゲームの弾道など</a:t>
            </a:r>
            <a:endParaRPr kumimoji="1" lang="en-US" altLang="ja-JP" sz="2000" dirty="0" smtClean="0"/>
          </a:p>
          <a:p>
            <a:r>
              <a:rPr kumimoji="1" lang="ja-JP" altLang="en-US" sz="2400" dirty="0" smtClean="0"/>
              <a:t>リスト処理の遅延評価のようなこと</a:t>
            </a:r>
            <a:endParaRPr kumimoji="1" lang="en-US" altLang="ja-JP" sz="2400" dirty="0" smtClean="0"/>
          </a:p>
          <a:p>
            <a:pPr lvl="1"/>
            <a:r>
              <a:rPr lang="en-US" altLang="ja-JP" sz="2000" dirty="0" smtClean="0"/>
              <a:t>C#</a:t>
            </a:r>
            <a:r>
              <a:rPr lang="ja-JP" altLang="en-US" sz="2000" dirty="0" smtClean="0"/>
              <a:t>の</a:t>
            </a:r>
            <a:r>
              <a:rPr lang="en-US" altLang="ja-JP" sz="2000" dirty="0" smtClean="0"/>
              <a:t>yield return/</a:t>
            </a:r>
            <a:r>
              <a:rPr lang="en-US" altLang="ja-JP" sz="2000" dirty="0" err="1" smtClean="0"/>
              <a:t>IEnumerable</a:t>
            </a:r>
            <a:r>
              <a:rPr lang="ja-JP" altLang="en-US" sz="2000" dirty="0" smtClean="0"/>
              <a:t>みたいなこと</a:t>
            </a:r>
            <a:endParaRPr lang="en-US" altLang="ja-JP" sz="2000" dirty="0" smtClean="0"/>
          </a:p>
          <a:p>
            <a:pPr lvl="1"/>
            <a:r>
              <a:rPr lang="ja-JP" altLang="en-US" sz="2000" dirty="0" smtClean="0"/>
              <a:t>イテレータ／ジェネレータ</a:t>
            </a:r>
            <a:endParaRPr lang="en-US" altLang="ja-JP" sz="2000" dirty="0" smtClean="0"/>
          </a:p>
        </p:txBody>
      </p:sp>
    </p:spTree>
    <p:extLst>
      <p:ext uri="{BB962C8B-B14F-4D97-AF65-F5344CB8AC3E}">
        <p14:creationId xmlns:p14="http://schemas.microsoft.com/office/powerpoint/2010/main" val="133125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非同期処理の逐次化</a:t>
            </a:r>
            <a:endParaRPr kumimoji="1" lang="ja-JP" altLang="en-US" sz="3600" dirty="0"/>
          </a:p>
        </p:txBody>
      </p:sp>
      <p:sp>
        <p:nvSpPr>
          <p:cNvPr id="4" name="テキスト ボックス 3"/>
          <p:cNvSpPr txBox="1"/>
          <p:nvPr/>
        </p:nvSpPr>
        <p:spPr>
          <a:xfrm>
            <a:off x="4860032" y="2348880"/>
            <a:ext cx="2880320" cy="3046988"/>
          </a:xfrm>
          <a:prstGeom prst="rect">
            <a:avLst/>
          </a:prstGeom>
          <a:noFill/>
          <a:ln>
            <a:solidFill>
              <a:schemeClr val="tx1"/>
            </a:solidFill>
          </a:ln>
        </p:spPr>
        <p:txBody>
          <a:bodyPr wrap="square" rtlCol="0">
            <a:spAutoFit/>
          </a:bodyPr>
          <a:lstStyle/>
          <a:p>
            <a:r>
              <a:rPr lang="en-US" altLang="ja-JP" sz="1600" dirty="0" err="1" smtClean="0">
                <a:latin typeface="VL ゴシック" pitchFamily="49" charset="-128"/>
                <a:ea typeface="VL ゴシック" pitchFamily="49" charset="-128"/>
              </a:rPr>
              <a:t>async_xxx</a:t>
            </a:r>
            <a:r>
              <a:rPr lang="en-US" altLang="ja-JP" sz="1600" dirty="0" smtClean="0">
                <a:latin typeface="VL ゴシック" pitchFamily="49" charset="-128"/>
                <a:ea typeface="VL ゴシック" pitchFamily="49" charset="-128"/>
              </a:rPr>
              <a:t>(…, complete);</a:t>
            </a:r>
          </a:p>
          <a:p>
            <a:r>
              <a:rPr kumimoji="1" lang="en-US" altLang="ja-JP" sz="1600" dirty="0" smtClean="0">
                <a:latin typeface="VL ゴシック" pitchFamily="49" charset="-128"/>
                <a:ea typeface="VL ゴシック" pitchFamily="49" charset="-128"/>
              </a:rPr>
              <a:t>suspend();</a:t>
            </a:r>
          </a:p>
          <a:p>
            <a:endParaRPr lang="en-US" altLang="ja-JP" sz="1600" dirty="0">
              <a:latin typeface="VL ゴシック" pitchFamily="49" charset="-128"/>
              <a:ea typeface="VL ゴシック" pitchFamily="49" charset="-128"/>
            </a:endParaRPr>
          </a:p>
          <a:p>
            <a:r>
              <a:rPr kumimoji="1" lang="en-US" altLang="ja-JP" sz="1600" dirty="0" err="1" smtClean="0">
                <a:latin typeface="VL ゴシック" pitchFamily="49" charset="-128"/>
                <a:ea typeface="VL ゴシック" pitchFamily="49" charset="-128"/>
              </a:rPr>
              <a:t>async_xxx</a:t>
            </a:r>
            <a:r>
              <a:rPr kumimoji="1" lang="en-US" altLang="ja-JP" sz="1600" dirty="0" smtClean="0">
                <a:latin typeface="VL ゴシック" pitchFamily="49" charset="-128"/>
                <a:ea typeface="VL ゴシック" pitchFamily="49" charset="-128"/>
              </a:rPr>
              <a:t>(…, complete);</a:t>
            </a:r>
          </a:p>
          <a:p>
            <a:r>
              <a:rPr lang="en-US" altLang="ja-JP" sz="1600" dirty="0" smtClean="0">
                <a:latin typeface="VL ゴシック" pitchFamily="49" charset="-128"/>
                <a:ea typeface="VL ゴシック" pitchFamily="49" charset="-128"/>
              </a:rPr>
              <a:t>suspend();</a:t>
            </a:r>
          </a:p>
          <a:p>
            <a:endParaRPr kumimoji="1"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a:t>
            </a:r>
            <a:endParaRPr kumimoji="1" lang="en-US" altLang="ja-JP" sz="1600" dirty="0" smtClean="0">
              <a:latin typeface="VL ゴシック" pitchFamily="49" charset="-128"/>
              <a:ea typeface="VL ゴシック" pitchFamily="49" charset="-128"/>
            </a:endParaRPr>
          </a:p>
          <a:p>
            <a:endParaRPr kumimoji="1" lang="en-US" altLang="ja-JP" sz="1600" dirty="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void complete()</a:t>
            </a:r>
          </a:p>
          <a:p>
            <a:r>
              <a:rPr kumimoji="1" lang="en-US" altLang="ja-JP" sz="1600" dirty="0" smtClean="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resume();</a:t>
            </a:r>
            <a:r>
              <a:rPr kumimoji="1" lang="en-US" altLang="ja-JP" sz="1600" dirty="0" smtClean="0">
                <a:latin typeface="VL ゴシック" pitchFamily="49" charset="-128"/>
                <a:ea typeface="VL ゴシック" pitchFamily="49" charset="-128"/>
              </a:rPr>
              <a:t/>
            </a:r>
            <a:br>
              <a:rPr kumimoji="1" lang="en-US" altLang="ja-JP" sz="1600" dirty="0" smtClean="0">
                <a:latin typeface="VL ゴシック" pitchFamily="49" charset="-128"/>
                <a:ea typeface="VL ゴシック" pitchFamily="49" charset="-128"/>
              </a:rPr>
            </a:br>
            <a:r>
              <a:rPr kumimoji="1" lang="en-US" altLang="ja-JP" sz="1600" dirty="0" smtClean="0">
                <a:latin typeface="VL ゴシック" pitchFamily="49" charset="-128"/>
                <a:ea typeface="VL ゴシック" pitchFamily="49" charset="-128"/>
              </a:rPr>
              <a:t>}</a:t>
            </a:r>
            <a:endParaRPr kumimoji="1" lang="ja-JP" altLang="en-US" sz="1600" dirty="0">
              <a:latin typeface="VL ゴシック" pitchFamily="49" charset="-128"/>
              <a:ea typeface="VL ゴシック" pitchFamily="49" charset="-128"/>
            </a:endParaRPr>
          </a:p>
        </p:txBody>
      </p:sp>
      <p:sp>
        <p:nvSpPr>
          <p:cNvPr id="5" name="テキスト ボックス 4"/>
          <p:cNvSpPr txBox="1"/>
          <p:nvPr/>
        </p:nvSpPr>
        <p:spPr>
          <a:xfrm>
            <a:off x="683568" y="2348880"/>
            <a:ext cx="2880320" cy="2800767"/>
          </a:xfrm>
          <a:prstGeom prst="rect">
            <a:avLst/>
          </a:prstGeom>
          <a:noFill/>
          <a:ln>
            <a:solidFill>
              <a:schemeClr val="tx1"/>
            </a:solidFill>
          </a:ln>
        </p:spPr>
        <p:txBody>
          <a:bodyPr wrap="square" rtlCol="0">
            <a:spAutoFit/>
          </a:bodyPr>
          <a:lstStyle/>
          <a:p>
            <a:r>
              <a:rPr lang="en-US" altLang="ja-JP" sz="1600" dirty="0" smtClean="0">
                <a:latin typeface="VL ゴシック" pitchFamily="49" charset="-128"/>
                <a:ea typeface="VL ゴシック" pitchFamily="49" charset="-128"/>
              </a:rPr>
              <a:t>void foo()</a:t>
            </a:r>
          </a:p>
          <a:p>
            <a:r>
              <a:rPr lang="en-US" altLang="ja-JP" sz="1600" dirty="0" smtClean="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async_xxx</a:t>
            </a:r>
            <a:r>
              <a:rPr lang="en-US" altLang="ja-JP" sz="1600" dirty="0" smtClean="0">
                <a:latin typeface="VL ゴシック" pitchFamily="49" charset="-128"/>
                <a:ea typeface="VL ゴシック" pitchFamily="49" charset="-128"/>
              </a:rPr>
              <a:t>(…, bar);</a:t>
            </a:r>
          </a:p>
          <a:p>
            <a:r>
              <a:rPr kumimoji="1" lang="en-US" altLang="ja-JP" sz="1600" dirty="0">
                <a:latin typeface="VL ゴシック" pitchFamily="49" charset="-128"/>
                <a:ea typeface="VL ゴシック" pitchFamily="49" charset="-128"/>
              </a:rPr>
              <a:t>}</a:t>
            </a:r>
            <a:endParaRPr kumimoji="1" lang="en-US" altLang="ja-JP" sz="1600" dirty="0" smtClean="0">
              <a:latin typeface="VL ゴシック" pitchFamily="49" charset="-128"/>
              <a:ea typeface="VL ゴシック" pitchFamily="49" charset="-128"/>
            </a:endParaRP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void bar()</a:t>
            </a:r>
          </a:p>
          <a:p>
            <a:r>
              <a:rPr lang="en-US" altLang="ja-JP" sz="1600" dirty="0" smtClean="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async_xxx</a:t>
            </a:r>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hoge</a:t>
            </a:r>
            <a:r>
              <a:rPr lang="en-US" altLang="ja-JP" sz="1600" dirty="0" smtClean="0">
                <a:latin typeface="VL ゴシック" pitchFamily="49" charset="-128"/>
                <a:ea typeface="VL ゴシック" pitchFamily="49" charset="-128"/>
              </a:rPr>
              <a:t>);</a:t>
            </a:r>
            <a:br>
              <a:rPr lang="en-US" altLang="ja-JP" sz="1600" dirty="0" smtClean="0">
                <a:latin typeface="VL ゴシック" pitchFamily="49" charset="-128"/>
                <a:ea typeface="VL ゴシック" pitchFamily="49" charset="-128"/>
              </a:rPr>
            </a:br>
            <a:r>
              <a:rPr lang="en-US" altLang="ja-JP" sz="1600" dirty="0" smtClean="0">
                <a:latin typeface="VL ゴシック" pitchFamily="49" charset="-128"/>
                <a:ea typeface="VL ゴシック" pitchFamily="49" charset="-128"/>
              </a:rPr>
              <a:t>}</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void </a:t>
            </a:r>
            <a:r>
              <a:rPr lang="en-US" altLang="ja-JP" sz="1600" dirty="0" err="1" smtClean="0">
                <a:latin typeface="VL ゴシック" pitchFamily="49" charset="-128"/>
                <a:ea typeface="VL ゴシック" pitchFamily="49" charset="-128"/>
              </a:rPr>
              <a:t>hoge</a:t>
            </a:r>
            <a:r>
              <a:rPr lang="en-US" altLang="ja-JP" sz="1600" dirty="0" smtClean="0">
                <a:latin typeface="VL ゴシック" pitchFamily="49" charset="-128"/>
                <a:ea typeface="VL ゴシック" pitchFamily="49" charset="-128"/>
              </a:rPr>
              <a:t>();</a:t>
            </a:r>
            <a:endParaRPr lang="en-US" altLang="ja-JP" sz="1600" dirty="0">
              <a:latin typeface="VL ゴシック" pitchFamily="49" charset="-128"/>
              <a:ea typeface="VL ゴシック" pitchFamily="49" charset="-128"/>
            </a:endParaRPr>
          </a:p>
        </p:txBody>
      </p:sp>
      <p:sp>
        <p:nvSpPr>
          <p:cNvPr id="6" name="テキスト ボックス 5"/>
          <p:cNvSpPr txBox="1"/>
          <p:nvPr/>
        </p:nvSpPr>
        <p:spPr>
          <a:xfrm>
            <a:off x="4860032" y="1916832"/>
            <a:ext cx="1649811" cy="369332"/>
          </a:xfrm>
          <a:prstGeom prst="rect">
            <a:avLst/>
          </a:prstGeom>
          <a:noFill/>
        </p:spPr>
        <p:txBody>
          <a:bodyPr wrap="none" rtlCol="0">
            <a:spAutoFit/>
          </a:bodyPr>
          <a:lstStyle/>
          <a:p>
            <a:r>
              <a:rPr kumimoji="1" lang="ja-JP" altLang="en-US" dirty="0" smtClean="0"/>
              <a:t>継続バージョン</a:t>
            </a:r>
            <a:endParaRPr kumimoji="1" lang="en-US" altLang="ja-JP" dirty="0" smtClean="0"/>
          </a:p>
        </p:txBody>
      </p:sp>
      <p:sp>
        <p:nvSpPr>
          <p:cNvPr id="7" name="テキスト ボックス 6"/>
          <p:cNvSpPr txBox="1"/>
          <p:nvPr/>
        </p:nvSpPr>
        <p:spPr>
          <a:xfrm>
            <a:off x="683568" y="1916832"/>
            <a:ext cx="2031325" cy="369332"/>
          </a:xfrm>
          <a:prstGeom prst="rect">
            <a:avLst/>
          </a:prstGeom>
          <a:noFill/>
        </p:spPr>
        <p:txBody>
          <a:bodyPr wrap="none" rtlCol="0">
            <a:spAutoFit/>
          </a:bodyPr>
          <a:lstStyle/>
          <a:p>
            <a:r>
              <a:rPr kumimoji="1" lang="ja-JP" altLang="en-US" dirty="0" smtClean="0"/>
              <a:t>通常の非同期処理</a:t>
            </a:r>
          </a:p>
        </p:txBody>
      </p:sp>
      <p:sp>
        <p:nvSpPr>
          <p:cNvPr id="8" name="テキスト ボックス 7"/>
          <p:cNvSpPr txBox="1"/>
          <p:nvPr/>
        </p:nvSpPr>
        <p:spPr>
          <a:xfrm>
            <a:off x="611560" y="5373216"/>
            <a:ext cx="3451586" cy="369332"/>
          </a:xfrm>
          <a:prstGeom prst="rect">
            <a:avLst/>
          </a:prstGeom>
          <a:noFill/>
        </p:spPr>
        <p:txBody>
          <a:bodyPr wrap="none" rtlCol="0">
            <a:spAutoFit/>
          </a:bodyPr>
          <a:lstStyle/>
          <a:p>
            <a:r>
              <a:rPr kumimoji="1" lang="ja-JP" altLang="en-US" dirty="0" smtClean="0"/>
              <a:t>コールバック関数をあちこちに書く</a:t>
            </a:r>
            <a:endParaRPr kumimoji="1" lang="ja-JP" altLang="en-US" dirty="0"/>
          </a:p>
        </p:txBody>
      </p:sp>
      <p:sp>
        <p:nvSpPr>
          <p:cNvPr id="9" name="テキスト ボックス 8"/>
          <p:cNvSpPr txBox="1"/>
          <p:nvPr/>
        </p:nvSpPr>
        <p:spPr>
          <a:xfrm>
            <a:off x="4788024" y="5589240"/>
            <a:ext cx="3690434" cy="923330"/>
          </a:xfrm>
          <a:prstGeom prst="rect">
            <a:avLst/>
          </a:prstGeom>
          <a:noFill/>
        </p:spPr>
        <p:txBody>
          <a:bodyPr wrap="none" rtlCol="0">
            <a:spAutoFit/>
          </a:bodyPr>
          <a:lstStyle/>
          <a:p>
            <a:r>
              <a:rPr lang="ja-JP" altLang="en-US" dirty="0" smtClean="0"/>
              <a:t>非同期処理を実行</a:t>
            </a:r>
            <a:endParaRPr lang="en-US" altLang="ja-JP" dirty="0" smtClean="0"/>
          </a:p>
          <a:p>
            <a:r>
              <a:rPr lang="ja-JP" altLang="en-US" dirty="0" smtClean="0"/>
              <a:t>→ 中断</a:t>
            </a:r>
            <a:endParaRPr lang="en-US" altLang="ja-JP" dirty="0" smtClean="0"/>
          </a:p>
          <a:p>
            <a:r>
              <a:rPr lang="ja-JP" altLang="en-US" dirty="0" smtClean="0"/>
              <a:t>→ コールバック関数内で再開を指示</a:t>
            </a:r>
            <a:endParaRPr kumimoji="1" lang="ja-JP" altLang="en-US" dirty="0"/>
          </a:p>
        </p:txBody>
      </p:sp>
    </p:spTree>
    <p:extLst>
      <p:ext uri="{BB962C8B-B14F-4D97-AF65-F5344CB8AC3E}">
        <p14:creationId xmlns:p14="http://schemas.microsoft.com/office/powerpoint/2010/main" val="97647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非同期処理の逐次化</a:t>
            </a:r>
            <a:endParaRPr kumimoji="1" lang="ja-JP" altLang="en-US" sz="3600" dirty="0"/>
          </a:p>
        </p:txBody>
      </p:sp>
      <p:sp>
        <p:nvSpPr>
          <p:cNvPr id="10" name="テキスト ボックス 9"/>
          <p:cNvSpPr txBox="1"/>
          <p:nvPr/>
        </p:nvSpPr>
        <p:spPr>
          <a:xfrm>
            <a:off x="179512" y="1269335"/>
            <a:ext cx="8856984" cy="5016758"/>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class Client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&amp; </a:t>
            </a:r>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_;</a:t>
            </a:r>
          </a:p>
          <a:p>
            <a:r>
              <a:rPr lang="en-US" altLang="ja-JP" sz="1600" dirty="0" smtClean="0">
                <a:latin typeface="VL ゴシック" pitchFamily="49" charset="-128"/>
                <a:ea typeface="VL ゴシック" pitchFamily="49" charset="-128"/>
              </a:rPr>
              <a:t>  socket </a:t>
            </a:r>
            <a:r>
              <a:rPr lang="en-US" altLang="ja-JP" sz="1600" dirty="0" err="1" smtClean="0">
                <a:latin typeface="VL ゴシック" pitchFamily="49" charset="-128"/>
                <a:ea typeface="VL ゴシック" pitchFamily="49" charset="-128"/>
              </a:rPr>
              <a:t>socket</a:t>
            </a:r>
            <a:r>
              <a:rPr lang="en-US" altLang="ja-JP" sz="1600" dirty="0" smtClean="0">
                <a:latin typeface="VL ゴシック" pitchFamily="49" charset="-128"/>
                <a:ea typeface="VL ゴシック" pitchFamily="49" charset="-128"/>
              </a:rPr>
              <a:t>_;</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continuation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_;</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error_code</a:t>
            </a:r>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ec</a:t>
            </a:r>
            <a:r>
              <a:rPr lang="en-US" altLang="ja-JP" sz="1600" dirty="0" smtClean="0">
                <a:latin typeface="VL ゴシック" pitchFamily="49" charset="-128"/>
                <a:ea typeface="VL ゴシック" pitchFamily="49" charset="-128"/>
              </a:rPr>
              <a:t>_;</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public:</a:t>
            </a:r>
          </a:p>
          <a:p>
            <a:r>
              <a:rPr lang="en-US" altLang="ja-JP" sz="1600" dirty="0" smtClean="0">
                <a:latin typeface="VL ゴシック" pitchFamily="49" charset="-128"/>
                <a:ea typeface="VL ゴシック" pitchFamily="49" charset="-128"/>
              </a:rPr>
              <a:t>  Client(</a:t>
            </a:r>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&amp; </a:t>
            </a:r>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 </a:t>
            </a:r>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_(</a:t>
            </a:r>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 socket_(</a:t>
            </a:r>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_ = continuation(bind(&amp;Client::do_, this));</a:t>
            </a:r>
          </a:p>
          <a:p>
            <a:r>
              <a:rPr lang="en-US" altLang="ja-JP" sz="1600" dirty="0" smtClean="0">
                <a:latin typeface="VL ゴシック" pitchFamily="49" charset="-128"/>
                <a:ea typeface="VL ゴシック" pitchFamily="49" charset="-128"/>
              </a:rPr>
              <a:t>  }</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void start()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ec</a:t>
            </a:r>
            <a:r>
              <a:rPr lang="en-US" altLang="ja-JP" sz="1600" dirty="0" smtClean="0">
                <a:latin typeface="VL ゴシック" pitchFamily="49" charset="-128"/>
                <a:ea typeface="VL ゴシック" pitchFamily="49" charset="-128"/>
              </a:rPr>
              <a:t>_ = </a:t>
            </a:r>
            <a:r>
              <a:rPr lang="en-US" altLang="ja-JP" sz="1600" dirty="0" err="1" smtClean="0">
                <a:latin typeface="VL ゴシック" pitchFamily="49" charset="-128"/>
                <a:ea typeface="VL ゴシック" pitchFamily="49" charset="-128"/>
              </a:rPr>
              <a:t>error_code</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_.</a:t>
            </a:r>
            <a:r>
              <a:rPr lang="en-US" altLang="ja-JP" sz="1600" dirty="0" smtClean="0">
                <a:solidFill>
                  <a:srgbClr val="C00000"/>
                </a:solidFill>
                <a:latin typeface="VL ゴシック" pitchFamily="49" charset="-128"/>
                <a:ea typeface="VL ゴシック" pitchFamily="49" charset="-128"/>
              </a:rPr>
              <a:t>resume</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endParaRPr lang="en-US" altLang="ja-JP" sz="1600" dirty="0">
              <a:latin typeface="VL ゴシック" pitchFamily="49" charset="-128"/>
              <a:ea typeface="VL ゴシック" pitchFamily="49" charset="-128"/>
            </a:endParaRPr>
          </a:p>
        </p:txBody>
      </p:sp>
    </p:spTree>
    <p:extLst>
      <p:ext uri="{BB962C8B-B14F-4D97-AF65-F5344CB8AC3E}">
        <p14:creationId xmlns:p14="http://schemas.microsoft.com/office/powerpoint/2010/main" val="3776872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非同期処理の逐次化</a:t>
            </a:r>
            <a:endParaRPr kumimoji="1" lang="ja-JP" altLang="en-US" sz="3600" dirty="0"/>
          </a:p>
        </p:txBody>
      </p:sp>
      <p:sp>
        <p:nvSpPr>
          <p:cNvPr id="10" name="テキスト ボックス 9"/>
          <p:cNvSpPr txBox="1"/>
          <p:nvPr/>
        </p:nvSpPr>
        <p:spPr>
          <a:xfrm>
            <a:off x="179512" y="1269335"/>
            <a:ext cx="8856984" cy="5262979"/>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private:</a:t>
            </a:r>
          </a:p>
          <a:p>
            <a:r>
              <a:rPr lang="en-US" altLang="ja-JP" sz="1600" dirty="0" smtClean="0">
                <a:latin typeface="VL ゴシック" pitchFamily="49" charset="-128"/>
                <a:ea typeface="VL ゴシック" pitchFamily="49" charset="-128"/>
              </a:rPr>
              <a:t>  void do_()</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while (!</a:t>
            </a:r>
            <a:r>
              <a:rPr lang="en-US" altLang="ja-JP" sz="1600" dirty="0" err="1" smtClean="0">
                <a:latin typeface="VL ゴシック" pitchFamily="49" charset="-128"/>
                <a:ea typeface="VL ゴシック" pitchFamily="49" charset="-128"/>
              </a:rPr>
              <a:t>ec</a:t>
            </a:r>
            <a:r>
              <a:rPr lang="en-US" altLang="ja-JP" sz="1600" dirty="0" smtClean="0">
                <a:latin typeface="VL ゴシック" pitchFamily="49" charset="-128"/>
                <a:ea typeface="VL ゴシック" pitchFamily="49" charset="-128"/>
              </a:rPr>
              <a:t>_)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const</a:t>
            </a:r>
            <a:r>
              <a:rPr lang="en-US" altLang="ja-JP" sz="1600" dirty="0" smtClean="0">
                <a:latin typeface="VL ゴシック" pitchFamily="49" charset="-128"/>
                <a:ea typeface="VL ゴシック" pitchFamily="49" charset="-128"/>
              </a:rPr>
              <a:t> string </a:t>
            </a:r>
            <a:r>
              <a:rPr lang="en-US" altLang="ja-JP" sz="1600" dirty="0" err="1" smtClean="0">
                <a:latin typeface="VL ゴシック" pitchFamily="49" charset="-128"/>
                <a:ea typeface="VL ゴシック" pitchFamily="49" charset="-128"/>
              </a:rPr>
              <a:t>req</a:t>
            </a:r>
            <a:r>
              <a:rPr lang="en-US" altLang="ja-JP" sz="1600" dirty="0" smtClean="0">
                <a:latin typeface="VL ゴシック" pitchFamily="49" charset="-128"/>
                <a:ea typeface="VL ゴシック" pitchFamily="49" charset="-128"/>
              </a:rPr>
              <a:t> = "ping\n";</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async_write</a:t>
            </a:r>
            <a:r>
              <a:rPr lang="en-US" altLang="ja-JP" sz="1600" dirty="0" smtClean="0">
                <a:latin typeface="VL ゴシック" pitchFamily="49" charset="-128"/>
                <a:ea typeface="VL ゴシック" pitchFamily="49" charset="-128"/>
              </a:rPr>
              <a:t>(socket_, buffer(</a:t>
            </a:r>
            <a:r>
              <a:rPr lang="en-US" altLang="ja-JP" sz="1600" dirty="0" err="1" smtClean="0">
                <a:latin typeface="VL ゴシック" pitchFamily="49" charset="-128"/>
                <a:ea typeface="VL ゴシック" pitchFamily="49" charset="-128"/>
              </a:rPr>
              <a:t>req</a:t>
            </a:r>
            <a:r>
              <a:rPr lang="en-US" altLang="ja-JP" sz="1600" dirty="0" smtClean="0">
                <a:latin typeface="VL ゴシック" pitchFamily="49" charset="-128"/>
                <a:ea typeface="VL ゴシック" pitchFamily="49" charset="-128"/>
              </a:rPr>
              <a:t>), bind(…, </a:t>
            </a:r>
            <a:r>
              <a:rPr lang="en-US" altLang="ja-JP" sz="1600" dirty="0" err="1" smtClean="0">
                <a:latin typeface="VL ゴシック" pitchFamily="49" charset="-128"/>
                <a:ea typeface="VL ゴシック" pitchFamily="49" charset="-128"/>
              </a:rPr>
              <a:t>completion_handler</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_.</a:t>
            </a:r>
            <a:r>
              <a:rPr lang="en-US" altLang="ja-JP" sz="1600" dirty="0" smtClean="0">
                <a:solidFill>
                  <a:srgbClr val="C00000"/>
                </a:solidFill>
                <a:latin typeface="VL ゴシック" pitchFamily="49" charset="-128"/>
                <a:ea typeface="VL ゴシック" pitchFamily="49" charset="-128"/>
              </a:rPr>
              <a:t>suspend</a:t>
            </a:r>
            <a:r>
              <a:rPr lang="en-US" altLang="ja-JP" sz="1600" dirty="0" smtClean="0">
                <a:latin typeface="VL ゴシック" pitchFamily="49" charset="-128"/>
                <a:ea typeface="VL ゴシック" pitchFamily="49" charset="-128"/>
              </a:rPr>
              <a:t>();</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if (</a:t>
            </a:r>
            <a:r>
              <a:rPr lang="en-US" altLang="ja-JP" sz="1600" dirty="0" err="1" smtClean="0">
                <a:latin typeface="VL ゴシック" pitchFamily="49" charset="-128"/>
                <a:ea typeface="VL ゴシック" pitchFamily="49" charset="-128"/>
              </a:rPr>
              <a:t>ec</a:t>
            </a:r>
            <a:r>
              <a:rPr lang="en-US" altLang="ja-JP" sz="1600" dirty="0" smtClean="0">
                <a:latin typeface="VL ゴシック" pitchFamily="49" charset="-128"/>
                <a:ea typeface="VL ゴシック" pitchFamily="49" charset="-128"/>
              </a:rPr>
              <a:t>_) break;</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streambuf</a:t>
            </a:r>
            <a:r>
              <a:rPr lang="en-US" altLang="ja-JP" sz="1600" dirty="0" smtClean="0">
                <a:latin typeface="VL ゴシック" pitchFamily="49" charset="-128"/>
                <a:ea typeface="VL ゴシック" pitchFamily="49" charset="-128"/>
              </a:rPr>
              <a:t> rep;</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async_read_until</a:t>
            </a:r>
            <a:r>
              <a:rPr lang="en-US" altLang="ja-JP" sz="1600" dirty="0" smtClean="0">
                <a:latin typeface="VL ゴシック" pitchFamily="49" charset="-128"/>
                <a:ea typeface="VL ゴシック" pitchFamily="49" charset="-128"/>
              </a:rPr>
              <a:t>(socket_, rep, '\n', bind(…, </a:t>
            </a:r>
            <a:r>
              <a:rPr lang="en-US" altLang="ja-JP" sz="1600" dirty="0" err="1" smtClean="0">
                <a:latin typeface="VL ゴシック" pitchFamily="49" charset="-128"/>
                <a:ea typeface="VL ゴシック" pitchFamily="49" charset="-128"/>
              </a:rPr>
              <a:t>completion_handler</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_.</a:t>
            </a:r>
            <a:r>
              <a:rPr lang="en-US" altLang="ja-JP" sz="1600" dirty="0" smtClean="0">
                <a:solidFill>
                  <a:srgbClr val="C00000"/>
                </a:solidFill>
                <a:latin typeface="VL ゴシック" pitchFamily="49" charset="-128"/>
                <a:ea typeface="VL ゴシック" pitchFamily="49" charset="-128"/>
              </a:rPr>
              <a:t>suspend</a:t>
            </a:r>
            <a:r>
              <a:rPr lang="en-US" altLang="ja-JP" sz="1600" dirty="0" smtClean="0">
                <a:latin typeface="VL ゴシック" pitchFamily="49" charset="-128"/>
                <a:ea typeface="VL ゴシック" pitchFamily="49" charset="-128"/>
              </a:rPr>
              <a:t>();</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if (</a:t>
            </a:r>
            <a:r>
              <a:rPr lang="en-US" altLang="ja-JP" sz="1600" dirty="0" err="1" smtClean="0">
                <a:latin typeface="VL ゴシック" pitchFamily="49" charset="-128"/>
                <a:ea typeface="VL ゴシック" pitchFamily="49" charset="-128"/>
              </a:rPr>
              <a:t>ec</a:t>
            </a:r>
            <a:r>
              <a:rPr lang="en-US" altLang="ja-JP" sz="1600" dirty="0" smtClean="0">
                <a:latin typeface="VL ゴシック" pitchFamily="49" charset="-128"/>
                <a:ea typeface="VL ゴシック" pitchFamily="49" charset="-128"/>
              </a:rPr>
              <a:t>_) break;</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cout</a:t>
            </a:r>
            <a:r>
              <a:rPr lang="en-US" altLang="ja-JP" sz="1600" dirty="0" smtClean="0">
                <a:latin typeface="VL ゴシック" pitchFamily="49" charset="-128"/>
                <a:ea typeface="VL ゴシック" pitchFamily="49" charset="-128"/>
              </a:rPr>
              <a:t> &lt;&lt; </a:t>
            </a:r>
            <a:r>
              <a:rPr lang="en-US" altLang="ja-JP" sz="1600" dirty="0" err="1" smtClean="0">
                <a:latin typeface="VL ゴシック" pitchFamily="49" charset="-128"/>
                <a:ea typeface="VL ゴシック" pitchFamily="49" charset="-128"/>
              </a:rPr>
              <a:t>buffer_cast</a:t>
            </a:r>
            <a:r>
              <a:rPr lang="en-US" altLang="ja-JP" sz="1600" dirty="0" smtClean="0">
                <a:latin typeface="VL ゴシック" pitchFamily="49" charset="-128"/>
                <a:ea typeface="VL ゴシック" pitchFamily="49" charset="-128"/>
              </a:rPr>
              <a:t>&lt;</a:t>
            </a:r>
            <a:r>
              <a:rPr lang="en-US" altLang="ja-JP" sz="1600" dirty="0" err="1" smtClean="0">
                <a:latin typeface="VL ゴシック" pitchFamily="49" charset="-128"/>
                <a:ea typeface="VL ゴシック" pitchFamily="49" charset="-128"/>
              </a:rPr>
              <a:t>const</a:t>
            </a:r>
            <a:r>
              <a:rPr lang="en-US" altLang="ja-JP" sz="1600" dirty="0" smtClean="0">
                <a:latin typeface="VL ゴシック" pitchFamily="49" charset="-128"/>
                <a:ea typeface="VL ゴシック" pitchFamily="49" charset="-128"/>
              </a:rPr>
              <a:t> char*&gt;(</a:t>
            </a:r>
            <a:r>
              <a:rPr lang="en-US" altLang="ja-JP" sz="1600" dirty="0" err="1" smtClean="0">
                <a:latin typeface="VL ゴシック" pitchFamily="49" charset="-128"/>
                <a:ea typeface="VL ゴシック" pitchFamily="49" charset="-128"/>
              </a:rPr>
              <a:t>rep.data</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cout</a:t>
            </a:r>
            <a:r>
              <a:rPr lang="en-US" altLang="ja-JP" sz="1600" dirty="0" smtClean="0">
                <a:latin typeface="VL ゴシック" pitchFamily="49" charset="-128"/>
                <a:ea typeface="VL ゴシック" pitchFamily="49" charset="-128"/>
              </a:rPr>
              <a:t> &lt;&lt; </a:t>
            </a:r>
            <a:r>
              <a:rPr lang="en-US" altLang="ja-JP" sz="1600" dirty="0" err="1" smtClean="0">
                <a:latin typeface="VL ゴシック" pitchFamily="49" charset="-128"/>
                <a:ea typeface="VL ゴシック" pitchFamily="49" charset="-128"/>
              </a:rPr>
              <a:t>ec</a:t>
            </a:r>
            <a:r>
              <a:rPr lang="en-US" altLang="ja-JP" sz="1600" dirty="0" smtClean="0">
                <a:latin typeface="VL ゴシック" pitchFamily="49" charset="-128"/>
                <a:ea typeface="VL ゴシック" pitchFamily="49" charset="-128"/>
              </a:rPr>
              <a:t>_.message() &lt;&lt; </a:t>
            </a:r>
            <a:r>
              <a:rPr lang="en-US" altLang="ja-JP" sz="1600" dirty="0" err="1" smtClean="0">
                <a:latin typeface="VL ゴシック" pitchFamily="49" charset="-128"/>
                <a:ea typeface="VL ゴシック" pitchFamily="49" charset="-128"/>
              </a:rPr>
              <a:t>endl</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p:txBody>
      </p:sp>
    </p:spTree>
    <p:extLst>
      <p:ext uri="{BB962C8B-B14F-4D97-AF65-F5344CB8AC3E}">
        <p14:creationId xmlns:p14="http://schemas.microsoft.com/office/powerpoint/2010/main" val="282871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非同期処理の逐次化</a:t>
            </a:r>
            <a:endParaRPr kumimoji="1" lang="ja-JP" altLang="en-US" sz="3600" dirty="0"/>
          </a:p>
        </p:txBody>
      </p:sp>
      <p:sp>
        <p:nvSpPr>
          <p:cNvPr id="10" name="テキスト ボックス 9"/>
          <p:cNvSpPr txBox="1"/>
          <p:nvPr/>
        </p:nvSpPr>
        <p:spPr>
          <a:xfrm>
            <a:off x="179512" y="1269335"/>
            <a:ext cx="8856984" cy="3539430"/>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  void </a:t>
            </a:r>
            <a:r>
              <a:rPr lang="en-US" altLang="ja-JP" sz="1600" dirty="0" err="1" smtClean="0">
                <a:latin typeface="VL ゴシック" pitchFamily="49" charset="-128"/>
                <a:ea typeface="VL ゴシック" pitchFamily="49" charset="-128"/>
              </a:rPr>
              <a:t>completion_handler</a:t>
            </a:r>
            <a:r>
              <a:rPr lang="en-US" altLang="ja-JP" sz="1600" dirty="0" smtClean="0">
                <a:latin typeface="VL ゴシック" pitchFamily="49" charset="-128"/>
                <a:ea typeface="VL ゴシック" pitchFamily="49" charset="-128"/>
              </a:rPr>
              <a:t>(</a:t>
            </a:r>
            <a:r>
              <a:rPr lang="en-US" altLang="ja-JP" sz="1600" dirty="0" err="1" smtClean="0">
                <a:latin typeface="VL ゴシック" pitchFamily="49" charset="-128"/>
                <a:ea typeface="VL ゴシック" pitchFamily="49" charset="-128"/>
              </a:rPr>
              <a:t>const</a:t>
            </a:r>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error_code</a:t>
            </a:r>
            <a:r>
              <a:rPr lang="en-US" altLang="ja-JP" sz="1600" dirty="0" smtClean="0">
                <a:latin typeface="VL ゴシック" pitchFamily="49" charset="-128"/>
                <a:ea typeface="VL ゴシック" pitchFamily="49" charset="-128"/>
              </a:rPr>
              <a:t>&amp; </a:t>
            </a:r>
            <a:r>
              <a:rPr lang="en-US" altLang="ja-JP" sz="1600" dirty="0" err="1" smtClean="0">
                <a:latin typeface="VL ゴシック" pitchFamily="49" charset="-128"/>
                <a:ea typeface="VL ゴシック" pitchFamily="49" charset="-128"/>
              </a:rPr>
              <a:t>ec</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ec</a:t>
            </a:r>
            <a:r>
              <a:rPr lang="en-US" altLang="ja-JP" sz="1600" dirty="0" smtClean="0">
                <a:latin typeface="VL ゴシック" pitchFamily="49" charset="-128"/>
                <a:ea typeface="VL ゴシック" pitchFamily="49" charset="-128"/>
              </a:rPr>
              <a:t>_ = </a:t>
            </a:r>
            <a:r>
              <a:rPr lang="en-US" altLang="ja-JP" sz="1600" dirty="0" err="1" smtClean="0">
                <a:latin typeface="VL ゴシック" pitchFamily="49" charset="-128"/>
                <a:ea typeface="VL ゴシック" pitchFamily="49" charset="-128"/>
              </a:rPr>
              <a:t>ec</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_.</a:t>
            </a:r>
            <a:r>
              <a:rPr lang="en-US" altLang="ja-JP" sz="1600" dirty="0" smtClean="0">
                <a:solidFill>
                  <a:srgbClr val="C00000"/>
                </a:solidFill>
                <a:latin typeface="VL ゴシック" pitchFamily="49" charset="-128"/>
                <a:ea typeface="VL ゴシック" pitchFamily="49" charset="-128"/>
              </a:rPr>
              <a:t>resume</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a:t>
            </a:r>
          </a:p>
          <a:p>
            <a:endParaRPr lang="en-US" altLang="ja-JP" sz="1600" dirty="0">
              <a:latin typeface="VL ゴシック" pitchFamily="49" charset="-128"/>
              <a:ea typeface="VL ゴシック" pitchFamily="49" charset="-128"/>
            </a:endParaRPr>
          </a:p>
          <a:p>
            <a:endParaRPr lang="en-US" altLang="ja-JP" sz="1600" dirty="0" smtClean="0">
              <a:latin typeface="VL ゴシック" pitchFamily="49" charset="-128"/>
              <a:ea typeface="VL ゴシック" pitchFamily="49" charset="-128"/>
            </a:endParaRPr>
          </a:p>
          <a:p>
            <a:r>
              <a:rPr lang="it-IT" altLang="ja-JP" sz="1600" dirty="0" smtClean="0">
                <a:latin typeface="VL ゴシック" pitchFamily="49" charset="-128"/>
                <a:ea typeface="VL ゴシック" pitchFamily="49" charset="-128"/>
              </a:rPr>
              <a:t>asio::io_service io_service;</a:t>
            </a:r>
          </a:p>
          <a:p>
            <a:r>
              <a:rPr lang="it-IT" altLang="ja-JP" sz="1600" dirty="0" smtClean="0">
                <a:latin typeface="VL ゴシック" pitchFamily="49" charset="-128"/>
                <a:ea typeface="VL ゴシック" pitchFamily="49" charset="-128"/>
              </a:rPr>
              <a:t>Client client(io_service);</a:t>
            </a:r>
          </a:p>
          <a:p>
            <a:endParaRPr lang="it-IT" altLang="ja-JP" sz="1600" dirty="0" smtClean="0">
              <a:latin typeface="VL ゴシック" pitchFamily="49" charset="-128"/>
              <a:ea typeface="VL ゴシック" pitchFamily="49" charset="-128"/>
            </a:endParaRPr>
          </a:p>
          <a:p>
            <a:r>
              <a:rPr lang="it-IT" altLang="ja-JP" sz="1600" dirty="0" smtClean="0">
                <a:latin typeface="VL ゴシック" pitchFamily="49" charset="-128"/>
                <a:ea typeface="VL ゴシック" pitchFamily="49" charset="-128"/>
              </a:rPr>
              <a:t>client.start();</a:t>
            </a:r>
          </a:p>
          <a:p>
            <a:endParaRPr lang="it-IT" altLang="ja-JP" sz="1600" dirty="0" smtClean="0">
              <a:latin typeface="VL ゴシック" pitchFamily="49" charset="-128"/>
              <a:ea typeface="VL ゴシック" pitchFamily="49" charset="-128"/>
            </a:endParaRPr>
          </a:p>
          <a:p>
            <a:r>
              <a:rPr lang="it-IT" altLang="ja-JP" sz="1600" dirty="0" smtClean="0">
                <a:latin typeface="VL ゴシック" pitchFamily="49" charset="-128"/>
                <a:ea typeface="VL ゴシック" pitchFamily="49" charset="-128"/>
              </a:rPr>
              <a:t>io_service.run();</a:t>
            </a:r>
            <a:endParaRPr lang="en-US" altLang="ja-JP" sz="1600" dirty="0">
              <a:latin typeface="VL ゴシック" pitchFamily="49" charset="-128"/>
              <a:ea typeface="VL ゴシック" pitchFamily="49" charset="-128"/>
            </a:endParaRPr>
          </a:p>
        </p:txBody>
      </p:sp>
      <p:sp>
        <p:nvSpPr>
          <p:cNvPr id="3" name="テキスト ボックス 2"/>
          <p:cNvSpPr txBox="1"/>
          <p:nvPr/>
        </p:nvSpPr>
        <p:spPr>
          <a:xfrm>
            <a:off x="1217854" y="5949280"/>
            <a:ext cx="6090450" cy="369332"/>
          </a:xfrm>
          <a:prstGeom prst="rect">
            <a:avLst/>
          </a:prstGeom>
          <a:noFill/>
        </p:spPr>
        <p:txBody>
          <a:bodyPr wrap="none" rtlCol="0">
            <a:spAutoFit/>
          </a:bodyPr>
          <a:lstStyle/>
          <a:p>
            <a:r>
              <a:rPr lang="en-US" altLang="ja-JP" dirty="0">
                <a:hlinkClick r:id="rId2"/>
              </a:rPr>
              <a:t>http://</a:t>
            </a:r>
            <a:r>
              <a:rPr lang="en-US" altLang="ja-JP" dirty="0" smtClean="0">
                <a:hlinkClick r:id="rId2"/>
              </a:rPr>
              <a:t>d.hatena.ne.jp/faith_and_brave/20120329/1333008572</a:t>
            </a:r>
            <a:endParaRPr lang="en-US" altLang="ja-JP" dirty="0" smtClean="0"/>
          </a:p>
        </p:txBody>
      </p:sp>
    </p:spTree>
    <p:extLst>
      <p:ext uri="{BB962C8B-B14F-4D97-AF65-F5344CB8AC3E}">
        <p14:creationId xmlns:p14="http://schemas.microsoft.com/office/powerpoint/2010/main" val="2741772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sz="2800" dirty="0" smtClean="0"/>
              <a:t>(</a:t>
            </a:r>
            <a:r>
              <a:rPr lang="ja-JP" altLang="en-US" sz="2800" dirty="0" smtClean="0"/>
              <a:t>ゲームループなど</a:t>
            </a:r>
            <a:r>
              <a:rPr lang="en-US" altLang="ja-JP" sz="2800" dirty="0" smtClean="0"/>
              <a:t>)</a:t>
            </a:r>
            <a:r>
              <a:rPr lang="ja-JP" altLang="en-US" sz="2800" dirty="0" smtClean="0"/>
              <a:t>継続的に実行する処理の逐次化</a:t>
            </a:r>
            <a:endParaRPr kumimoji="1" lang="ja-JP" altLang="en-US" sz="2800" dirty="0"/>
          </a:p>
        </p:txBody>
      </p:sp>
      <p:sp>
        <p:nvSpPr>
          <p:cNvPr id="4" name="テキスト ボックス 3"/>
          <p:cNvSpPr txBox="1"/>
          <p:nvPr/>
        </p:nvSpPr>
        <p:spPr>
          <a:xfrm>
            <a:off x="4860032" y="1916832"/>
            <a:ext cx="2880320" cy="2308324"/>
          </a:xfrm>
          <a:prstGeom prst="rect">
            <a:avLst/>
          </a:prstGeom>
          <a:noFill/>
          <a:ln>
            <a:solidFill>
              <a:schemeClr val="tx1"/>
            </a:solidFill>
          </a:ln>
        </p:spPr>
        <p:txBody>
          <a:bodyPr wrap="square" rtlCol="0">
            <a:spAutoFit/>
          </a:bodyPr>
          <a:lstStyle/>
          <a:p>
            <a:r>
              <a:rPr lang="en-US" altLang="ja-JP" sz="1600" dirty="0" smtClean="0">
                <a:latin typeface="VL ゴシック" pitchFamily="49" charset="-128"/>
                <a:ea typeface="VL ゴシック" pitchFamily="49" charset="-128"/>
              </a:rPr>
              <a:t>// </a:t>
            </a:r>
            <a:r>
              <a:rPr lang="ja-JP" altLang="en-US" sz="1600" dirty="0" smtClean="0">
                <a:latin typeface="VL ゴシック" pitchFamily="49" charset="-128"/>
                <a:ea typeface="VL ゴシック" pitchFamily="49" charset="-128"/>
              </a:rPr>
              <a:t>定期的に呼ばれる関数</a:t>
            </a:r>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void </a:t>
            </a:r>
            <a:r>
              <a:rPr lang="en-US" altLang="ja-JP" sz="1600" dirty="0" err="1" smtClean="0">
                <a:latin typeface="VL ゴシック" pitchFamily="49" charset="-128"/>
                <a:ea typeface="VL ゴシック" pitchFamily="49" charset="-128"/>
              </a:rPr>
              <a:t>updatePosition</a:t>
            </a:r>
            <a:r>
              <a:rPr lang="en-US" altLang="ja-JP" sz="1600" dirty="0" smtClean="0">
                <a:latin typeface="VL ゴシック" pitchFamily="49" charset="-128"/>
                <a:ea typeface="VL ゴシック" pitchFamily="49" charset="-128"/>
              </a:rPr>
              <a:t>()</a:t>
            </a:r>
          </a:p>
          <a:p>
            <a:r>
              <a:rPr kumimoji="1" lang="en-US" altLang="ja-JP" sz="1600" dirty="0" smtClean="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x = 0; y = 0; suspend();</a:t>
            </a:r>
          </a:p>
          <a:p>
            <a:r>
              <a:rPr lang="en-US" altLang="ja-JP" sz="1600" dirty="0" smtClean="0">
                <a:latin typeface="VL ゴシック" pitchFamily="49" charset="-128"/>
                <a:ea typeface="VL ゴシック" pitchFamily="49" charset="-128"/>
              </a:rPr>
              <a:t>  x = 1; y = 0; suspend();</a:t>
            </a:r>
          </a:p>
          <a:p>
            <a:r>
              <a:rPr lang="en-US" altLang="ja-JP" sz="1600" dirty="0" smtClean="0">
                <a:latin typeface="VL ゴシック" pitchFamily="49" charset="-128"/>
                <a:ea typeface="VL ゴシック" pitchFamily="49" charset="-128"/>
              </a:rPr>
              <a:t>  x = 1; y = 1; suspend();</a:t>
            </a:r>
          </a:p>
          <a:p>
            <a:r>
              <a:rPr lang="en-US" altLang="ja-JP" sz="1600" dirty="0" smtClean="0">
                <a:latin typeface="VL ゴシック" pitchFamily="49" charset="-128"/>
                <a:ea typeface="VL ゴシック" pitchFamily="49" charset="-128"/>
              </a:rPr>
              <a:t>  x = 0; y = 1; suspend();</a:t>
            </a:r>
          </a:p>
          <a:p>
            <a:r>
              <a:rPr lang="en-US" altLang="ja-JP" sz="1600" dirty="0" smtClean="0">
                <a:latin typeface="VL ゴシック" pitchFamily="49" charset="-128"/>
                <a:ea typeface="VL ゴシック" pitchFamily="49" charset="-128"/>
              </a:rPr>
              <a:t>  x = 0; y = 0; suspend();</a:t>
            </a:r>
            <a:r>
              <a:rPr kumimoji="1" lang="en-US" altLang="ja-JP" sz="1600" dirty="0" smtClean="0">
                <a:latin typeface="VL ゴシック" pitchFamily="49" charset="-128"/>
                <a:ea typeface="VL ゴシック" pitchFamily="49" charset="-128"/>
              </a:rPr>
              <a:t/>
            </a:r>
            <a:br>
              <a:rPr kumimoji="1" lang="en-US" altLang="ja-JP" sz="1600" dirty="0" smtClean="0">
                <a:latin typeface="VL ゴシック" pitchFamily="49" charset="-128"/>
                <a:ea typeface="VL ゴシック" pitchFamily="49" charset="-128"/>
              </a:rPr>
            </a:br>
            <a:r>
              <a:rPr kumimoji="1" lang="en-US" altLang="ja-JP" sz="1600" dirty="0" smtClean="0">
                <a:latin typeface="VL ゴシック" pitchFamily="49" charset="-128"/>
                <a:ea typeface="VL ゴシック" pitchFamily="49" charset="-128"/>
              </a:rPr>
              <a:t>}</a:t>
            </a:r>
            <a:endParaRPr kumimoji="1" lang="ja-JP" altLang="en-US" sz="1600" dirty="0">
              <a:latin typeface="VL ゴシック" pitchFamily="49" charset="-128"/>
              <a:ea typeface="VL ゴシック" pitchFamily="49" charset="-128"/>
            </a:endParaRPr>
          </a:p>
        </p:txBody>
      </p:sp>
      <p:sp>
        <p:nvSpPr>
          <p:cNvPr id="5" name="テキスト ボックス 4"/>
          <p:cNvSpPr txBox="1"/>
          <p:nvPr/>
        </p:nvSpPr>
        <p:spPr>
          <a:xfrm>
            <a:off x="683568" y="1916832"/>
            <a:ext cx="2880320" cy="3046988"/>
          </a:xfrm>
          <a:prstGeom prst="rect">
            <a:avLst/>
          </a:prstGeom>
          <a:noFill/>
          <a:ln>
            <a:solidFill>
              <a:schemeClr val="tx1"/>
            </a:solidFill>
          </a:ln>
        </p:spPr>
        <p:txBody>
          <a:bodyPr wrap="square" rtlCol="0">
            <a:spAutoFit/>
          </a:bodyPr>
          <a:lstStyle/>
          <a:p>
            <a:r>
              <a:rPr lang="en-US" altLang="ja-JP" sz="1600" dirty="0" smtClean="0">
                <a:latin typeface="VL ゴシック" pitchFamily="49" charset="-128"/>
                <a:ea typeface="VL ゴシック" pitchFamily="49" charset="-128"/>
              </a:rPr>
              <a:t>// </a:t>
            </a:r>
            <a:r>
              <a:rPr lang="ja-JP" altLang="en-US" sz="1600" dirty="0" smtClean="0">
                <a:latin typeface="VL ゴシック" pitchFamily="49" charset="-128"/>
                <a:ea typeface="VL ゴシック" pitchFamily="49" charset="-128"/>
              </a:rPr>
              <a:t>定期的に呼ばれる関数</a:t>
            </a:r>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void </a:t>
            </a:r>
            <a:r>
              <a:rPr lang="en-US" altLang="ja-JP" sz="1600" dirty="0" err="1" smtClean="0">
                <a:latin typeface="VL ゴシック" pitchFamily="49" charset="-128"/>
                <a:ea typeface="VL ゴシック" pitchFamily="49" charset="-128"/>
              </a:rPr>
              <a:t>updatePosition</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switch (count_) {</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case 0: x = 0; y = 0;</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case 1: x = 1; y = 0;</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case 2: x = 1; y = 1;</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case 3: x = 0; y = 1;</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case 4: x = 0; y = 0;</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 count_++;</a:t>
            </a:r>
            <a:br>
              <a:rPr lang="en-US" altLang="ja-JP" sz="1600" dirty="0" smtClean="0">
                <a:latin typeface="VL ゴシック" pitchFamily="49" charset="-128"/>
                <a:ea typeface="VL ゴシック" pitchFamily="49" charset="-128"/>
              </a:rPr>
            </a:br>
            <a:r>
              <a:rPr lang="en-US" altLang="ja-JP" sz="1600" dirty="0" smtClean="0">
                <a:latin typeface="VL ゴシック" pitchFamily="49" charset="-128"/>
                <a:ea typeface="VL ゴシック" pitchFamily="49" charset="-128"/>
              </a:rPr>
              <a:t>}</a:t>
            </a:r>
            <a:endParaRPr lang="en-US" altLang="ja-JP" sz="1600" dirty="0">
              <a:latin typeface="VL ゴシック" pitchFamily="49" charset="-128"/>
              <a:ea typeface="VL ゴシック" pitchFamily="49" charset="-128"/>
            </a:endParaRPr>
          </a:p>
        </p:txBody>
      </p:sp>
      <p:sp>
        <p:nvSpPr>
          <p:cNvPr id="6" name="テキスト ボックス 5"/>
          <p:cNvSpPr txBox="1"/>
          <p:nvPr/>
        </p:nvSpPr>
        <p:spPr>
          <a:xfrm>
            <a:off x="4860032" y="1484784"/>
            <a:ext cx="1649811" cy="369332"/>
          </a:xfrm>
          <a:prstGeom prst="rect">
            <a:avLst/>
          </a:prstGeom>
          <a:noFill/>
        </p:spPr>
        <p:txBody>
          <a:bodyPr wrap="none" rtlCol="0">
            <a:spAutoFit/>
          </a:bodyPr>
          <a:lstStyle/>
          <a:p>
            <a:r>
              <a:rPr kumimoji="1" lang="ja-JP" altLang="en-US" dirty="0" smtClean="0"/>
              <a:t>継続バージョン</a:t>
            </a:r>
            <a:endParaRPr kumimoji="1" lang="en-US" altLang="ja-JP" dirty="0" smtClean="0"/>
          </a:p>
        </p:txBody>
      </p:sp>
      <p:sp>
        <p:nvSpPr>
          <p:cNvPr id="7" name="テキスト ボックス 6"/>
          <p:cNvSpPr txBox="1"/>
          <p:nvPr/>
        </p:nvSpPr>
        <p:spPr>
          <a:xfrm>
            <a:off x="683568" y="1484784"/>
            <a:ext cx="2262158" cy="369332"/>
          </a:xfrm>
          <a:prstGeom prst="rect">
            <a:avLst/>
          </a:prstGeom>
          <a:noFill/>
        </p:spPr>
        <p:txBody>
          <a:bodyPr wrap="none" rtlCol="0">
            <a:spAutoFit/>
          </a:bodyPr>
          <a:lstStyle/>
          <a:p>
            <a:r>
              <a:rPr kumimoji="1" lang="ja-JP" altLang="en-US" dirty="0" smtClean="0"/>
              <a:t>通常の定期実行処理</a:t>
            </a:r>
          </a:p>
        </p:txBody>
      </p:sp>
      <p:sp>
        <p:nvSpPr>
          <p:cNvPr id="8" name="テキスト ボックス 7"/>
          <p:cNvSpPr txBox="1"/>
          <p:nvPr/>
        </p:nvSpPr>
        <p:spPr>
          <a:xfrm>
            <a:off x="611561" y="5169966"/>
            <a:ext cx="3240360" cy="923330"/>
          </a:xfrm>
          <a:prstGeom prst="rect">
            <a:avLst/>
          </a:prstGeom>
          <a:noFill/>
        </p:spPr>
        <p:txBody>
          <a:bodyPr wrap="square" rtlCol="0">
            <a:spAutoFit/>
          </a:bodyPr>
          <a:lstStyle/>
          <a:p>
            <a:r>
              <a:rPr kumimoji="1" lang="ja-JP" altLang="en-US" dirty="0" smtClean="0"/>
              <a:t>どこまで実行したかを自分で覚えておき、</a:t>
            </a:r>
            <a:r>
              <a:rPr lang="ja-JP" altLang="en-US" dirty="0" smtClean="0"/>
              <a:t>次回呼ばれた</a:t>
            </a:r>
            <a:r>
              <a:rPr lang="ja-JP" altLang="en-US" dirty="0"/>
              <a:t>とき</a:t>
            </a:r>
            <a:r>
              <a:rPr lang="ja-JP" altLang="en-US" dirty="0" smtClean="0"/>
              <a:t>に状態に合わせた地点から実行</a:t>
            </a:r>
            <a:endParaRPr kumimoji="1" lang="ja-JP" altLang="en-US" dirty="0"/>
          </a:p>
        </p:txBody>
      </p:sp>
      <p:sp>
        <p:nvSpPr>
          <p:cNvPr id="9" name="テキスト ボックス 8"/>
          <p:cNvSpPr txBox="1"/>
          <p:nvPr/>
        </p:nvSpPr>
        <p:spPr>
          <a:xfrm>
            <a:off x="4788024" y="5157192"/>
            <a:ext cx="3493264" cy="646331"/>
          </a:xfrm>
          <a:prstGeom prst="rect">
            <a:avLst/>
          </a:prstGeom>
          <a:noFill/>
        </p:spPr>
        <p:txBody>
          <a:bodyPr wrap="none" rtlCol="0">
            <a:spAutoFit/>
          </a:bodyPr>
          <a:lstStyle/>
          <a:p>
            <a:r>
              <a:rPr kumimoji="1" lang="ja-JP" altLang="en-US" dirty="0" smtClean="0"/>
              <a:t>次回呼ばれたときに次の行を実行</a:t>
            </a:r>
            <a:endParaRPr kumimoji="1" lang="en-US" altLang="ja-JP" dirty="0" smtClean="0"/>
          </a:p>
          <a:p>
            <a:r>
              <a:rPr lang="en-US" altLang="ja-JP" dirty="0" smtClean="0"/>
              <a:t>(</a:t>
            </a:r>
            <a:r>
              <a:rPr lang="ja-JP" altLang="en-US" dirty="0" smtClean="0"/>
              <a:t>自然な流れ</a:t>
            </a:r>
            <a:r>
              <a:rPr lang="en-US" altLang="ja-JP" dirty="0" smtClean="0"/>
              <a:t>)</a:t>
            </a:r>
            <a:endParaRPr kumimoji="1" lang="ja-JP" altLang="en-US" dirty="0"/>
          </a:p>
        </p:txBody>
      </p:sp>
    </p:spTree>
    <p:extLst>
      <p:ext uri="{BB962C8B-B14F-4D97-AF65-F5344CB8AC3E}">
        <p14:creationId xmlns:p14="http://schemas.microsoft.com/office/powerpoint/2010/main" val="33032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800" dirty="0" smtClean="0"/>
              <a:t>(</a:t>
            </a:r>
            <a:r>
              <a:rPr lang="ja-JP" altLang="en-US" sz="2800" dirty="0" smtClean="0"/>
              <a:t>ゲームループなど</a:t>
            </a:r>
            <a:r>
              <a:rPr lang="en-US" altLang="ja-JP" sz="2800" dirty="0" smtClean="0"/>
              <a:t>)</a:t>
            </a:r>
            <a:r>
              <a:rPr lang="ja-JP" altLang="en-US" sz="2800" dirty="0" smtClean="0"/>
              <a:t>継続的に実行する処理の逐次化</a:t>
            </a:r>
            <a:endParaRPr kumimoji="1" lang="ja-JP" altLang="en-US" sz="2800" dirty="0"/>
          </a:p>
        </p:txBody>
      </p:sp>
      <p:sp>
        <p:nvSpPr>
          <p:cNvPr id="10" name="テキスト ボックス 9"/>
          <p:cNvSpPr txBox="1"/>
          <p:nvPr/>
        </p:nvSpPr>
        <p:spPr>
          <a:xfrm>
            <a:off x="179512" y="1269335"/>
            <a:ext cx="8856984" cy="4031873"/>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class Game {</a:t>
            </a:r>
          </a:p>
          <a:p>
            <a:r>
              <a:rPr lang="en-US" altLang="ja-JP" sz="1600" dirty="0" smtClean="0">
                <a:latin typeface="VL ゴシック" pitchFamily="49" charset="-128"/>
                <a:ea typeface="VL ゴシック" pitchFamily="49" charset="-128"/>
              </a:rPr>
              <a:t>  vector&lt;string&gt; data;</a:t>
            </a:r>
          </a:p>
          <a:p>
            <a:r>
              <a:rPr lang="en-US" altLang="ja-JP" sz="1600" dirty="0" smtClean="0">
                <a:latin typeface="VL ゴシック" pitchFamily="49" charset="-128"/>
                <a:ea typeface="VL ゴシック" pitchFamily="49" charset="-128"/>
              </a:rPr>
              <a:t>  continuation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public:</a:t>
            </a:r>
          </a:p>
          <a:p>
            <a:r>
              <a:rPr lang="en-US" altLang="ja-JP" sz="1600" dirty="0" smtClean="0">
                <a:latin typeface="VL ゴシック" pitchFamily="49" charset="-128"/>
                <a:ea typeface="VL ゴシック" pitchFamily="49" charset="-128"/>
              </a:rPr>
              <a:t>  Game()</a:t>
            </a:r>
          </a:p>
          <a:p>
            <a:r>
              <a:rPr lang="en-US" altLang="ja-JP" sz="1600" dirty="0" smtClean="0">
                <a:latin typeface="VL ゴシック" pitchFamily="49" charset="-128"/>
                <a:ea typeface="VL ゴシック" pitchFamily="49" charset="-128"/>
              </a:rPr>
              <a:t>    :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(bind(&amp;Game::</a:t>
            </a:r>
            <a:r>
              <a:rPr lang="en-US" altLang="ja-JP" sz="1600" dirty="0" err="1" smtClean="0">
                <a:latin typeface="VL ゴシック" pitchFamily="49" charset="-128"/>
                <a:ea typeface="VL ゴシック" pitchFamily="49" charset="-128"/>
              </a:rPr>
              <a:t>load_file</a:t>
            </a:r>
            <a:r>
              <a:rPr lang="en-US" altLang="ja-JP" sz="1600" dirty="0" smtClean="0">
                <a:latin typeface="VL ゴシック" pitchFamily="49" charset="-128"/>
                <a:ea typeface="VL ゴシック" pitchFamily="49" charset="-128"/>
              </a:rPr>
              <a:t>, this)) {}</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void update()</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if (!</a:t>
            </a:r>
            <a:r>
              <a:rPr lang="en-US" altLang="ja-JP" sz="1600" dirty="0" err="1" smtClean="0">
                <a:latin typeface="VL ゴシック" pitchFamily="49" charset="-128"/>
                <a:ea typeface="VL ゴシック" pitchFamily="49" charset="-128"/>
              </a:rPr>
              <a:t>cont.is_complete</a:t>
            </a:r>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cont.</a:t>
            </a:r>
            <a:r>
              <a:rPr lang="en-US" altLang="ja-JP" sz="1600" dirty="0" err="1" smtClean="0">
                <a:solidFill>
                  <a:srgbClr val="C00000"/>
                </a:solidFill>
                <a:latin typeface="VL ゴシック" pitchFamily="49" charset="-128"/>
                <a:ea typeface="VL ゴシック" pitchFamily="49" charset="-128"/>
              </a:rPr>
              <a:t>resume</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cout</a:t>
            </a:r>
            <a:r>
              <a:rPr lang="en-US" altLang="ja-JP" sz="1600" dirty="0" smtClean="0">
                <a:latin typeface="VL ゴシック" pitchFamily="49" charset="-128"/>
                <a:ea typeface="VL ゴシック" pitchFamily="49" charset="-128"/>
              </a:rPr>
              <a:t> &lt;&lt; </a:t>
            </a:r>
            <a:r>
              <a:rPr lang="en-US" altLang="ja-JP" sz="1600" dirty="0" err="1" smtClean="0">
                <a:latin typeface="VL ゴシック" pitchFamily="49" charset="-128"/>
                <a:ea typeface="VL ゴシック" pitchFamily="49" charset="-128"/>
              </a:rPr>
              <a:t>data.back</a:t>
            </a:r>
            <a:r>
              <a:rPr lang="en-US" altLang="ja-JP" sz="1600" dirty="0" smtClean="0">
                <a:latin typeface="VL ゴシック" pitchFamily="49" charset="-128"/>
                <a:ea typeface="VL ゴシック" pitchFamily="49" charset="-128"/>
              </a:rPr>
              <a:t>() &lt;&lt; </a:t>
            </a:r>
            <a:r>
              <a:rPr lang="en-US" altLang="ja-JP" sz="1600" dirty="0" err="1" smtClean="0">
                <a:latin typeface="VL ゴシック" pitchFamily="49" charset="-128"/>
                <a:ea typeface="VL ゴシック" pitchFamily="49" charset="-128"/>
              </a:rPr>
              <a:t>endl</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void draw() {}</a:t>
            </a:r>
          </a:p>
        </p:txBody>
      </p:sp>
    </p:spTree>
    <p:extLst>
      <p:ext uri="{BB962C8B-B14F-4D97-AF65-F5344CB8AC3E}">
        <p14:creationId xmlns:p14="http://schemas.microsoft.com/office/powerpoint/2010/main" val="398611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800" dirty="0" smtClean="0"/>
              <a:t>(</a:t>
            </a:r>
            <a:r>
              <a:rPr lang="ja-JP" altLang="en-US" sz="2800" dirty="0" smtClean="0"/>
              <a:t>ゲームループなど</a:t>
            </a:r>
            <a:r>
              <a:rPr lang="en-US" altLang="ja-JP" sz="2800" dirty="0" smtClean="0"/>
              <a:t>)</a:t>
            </a:r>
            <a:r>
              <a:rPr lang="ja-JP" altLang="en-US" sz="2800" dirty="0" smtClean="0"/>
              <a:t>継続的に実行する処理の逐次化</a:t>
            </a:r>
            <a:endParaRPr kumimoji="1" lang="ja-JP" altLang="en-US" sz="2800" dirty="0"/>
          </a:p>
        </p:txBody>
      </p:sp>
      <p:sp>
        <p:nvSpPr>
          <p:cNvPr id="10" name="テキスト ボックス 9"/>
          <p:cNvSpPr txBox="1"/>
          <p:nvPr/>
        </p:nvSpPr>
        <p:spPr>
          <a:xfrm>
            <a:off x="179512" y="1269335"/>
            <a:ext cx="8856984" cy="3293209"/>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private:</a:t>
            </a:r>
          </a:p>
          <a:p>
            <a:r>
              <a:rPr lang="en-US" altLang="ja-JP" sz="1600" dirty="0" smtClean="0">
                <a:latin typeface="VL ゴシック" pitchFamily="49" charset="-128"/>
                <a:ea typeface="VL ゴシック" pitchFamily="49" charset="-128"/>
              </a:rPr>
              <a:t>  void </a:t>
            </a:r>
            <a:r>
              <a:rPr lang="en-US" altLang="ja-JP" sz="1600" dirty="0" err="1" smtClean="0">
                <a:latin typeface="VL ゴシック" pitchFamily="49" charset="-128"/>
                <a:ea typeface="VL ゴシック" pitchFamily="49" charset="-128"/>
              </a:rPr>
              <a:t>load_file</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ifstream</a:t>
            </a:r>
            <a:r>
              <a:rPr lang="en-US" altLang="ja-JP" sz="1600" dirty="0" smtClean="0">
                <a:latin typeface="VL ゴシック" pitchFamily="49" charset="-128"/>
                <a:ea typeface="VL ゴシック" pitchFamily="49" charset="-128"/>
              </a:rPr>
              <a:t> file("a.txt");</a:t>
            </a:r>
          </a:p>
          <a:p>
            <a:r>
              <a:rPr lang="en-US" altLang="ja-JP" sz="1600" dirty="0" smtClean="0">
                <a:latin typeface="VL ゴシック" pitchFamily="49" charset="-128"/>
                <a:ea typeface="VL ゴシック" pitchFamily="49" charset="-128"/>
              </a:rPr>
              <a:t>    string line;</a:t>
            </a:r>
          </a:p>
          <a:p>
            <a:r>
              <a:rPr lang="en-US" altLang="ja-JP" sz="1600" dirty="0" smtClean="0">
                <a:latin typeface="VL ゴシック" pitchFamily="49" charset="-128"/>
                <a:ea typeface="VL ゴシック" pitchFamily="49" charset="-128"/>
              </a:rPr>
              <a:t>    while (</a:t>
            </a:r>
            <a:r>
              <a:rPr lang="en-US" altLang="ja-JP" sz="1600" dirty="0" err="1" smtClean="0">
                <a:latin typeface="VL ゴシック" pitchFamily="49" charset="-128"/>
                <a:ea typeface="VL ゴシック" pitchFamily="49" charset="-128"/>
              </a:rPr>
              <a:t>std</a:t>
            </a:r>
            <a:r>
              <a:rPr lang="en-US" altLang="ja-JP" sz="1600" dirty="0" smtClean="0">
                <a:latin typeface="VL ゴシック" pitchFamily="49" charset="-128"/>
                <a:ea typeface="VL ゴシック" pitchFamily="49" charset="-128"/>
              </a:rPr>
              <a:t>::</a:t>
            </a:r>
            <a:r>
              <a:rPr lang="en-US" altLang="ja-JP" sz="1600" dirty="0" err="1" smtClean="0">
                <a:latin typeface="VL ゴシック" pitchFamily="49" charset="-128"/>
                <a:ea typeface="VL ゴシック" pitchFamily="49" charset="-128"/>
              </a:rPr>
              <a:t>getline</a:t>
            </a:r>
            <a:r>
              <a:rPr lang="en-US" altLang="ja-JP" sz="1600" dirty="0" smtClean="0">
                <a:latin typeface="VL ゴシック" pitchFamily="49" charset="-128"/>
                <a:ea typeface="VL ゴシック" pitchFamily="49" charset="-128"/>
              </a:rPr>
              <a:t>(file, line))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data.push_back</a:t>
            </a:r>
            <a:r>
              <a:rPr lang="en-US" altLang="ja-JP" sz="1600" dirty="0" smtClean="0">
                <a:latin typeface="VL ゴシック" pitchFamily="49" charset="-128"/>
                <a:ea typeface="VL ゴシック" pitchFamily="49" charset="-128"/>
              </a:rPr>
              <a:t>(line);</a:t>
            </a:r>
          </a:p>
          <a:p>
            <a:r>
              <a:rPr lang="en-US" altLang="ja-JP" sz="1600" dirty="0" smtClean="0">
                <a:latin typeface="VL ゴシック" pitchFamily="49" charset="-128"/>
                <a:ea typeface="VL ゴシック" pitchFamily="49" charset="-128"/>
              </a:rPr>
              <a:t>      if (</a:t>
            </a:r>
            <a:r>
              <a:rPr lang="en-US" altLang="ja-JP" sz="1600" dirty="0" err="1" smtClean="0">
                <a:latin typeface="VL ゴシック" pitchFamily="49" charset="-128"/>
                <a:ea typeface="VL ゴシック" pitchFamily="49" charset="-128"/>
              </a:rPr>
              <a:t>file.peek</a:t>
            </a:r>
            <a:r>
              <a:rPr lang="en-US" altLang="ja-JP" sz="1600" dirty="0" smtClean="0">
                <a:latin typeface="VL ゴシック" pitchFamily="49" charset="-128"/>
                <a:ea typeface="VL ゴシック" pitchFamily="49" charset="-128"/>
              </a:rPr>
              <a:t>() != EOF)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cont.</a:t>
            </a:r>
            <a:r>
              <a:rPr lang="en-US" altLang="ja-JP" sz="1600" dirty="0" err="1" smtClean="0">
                <a:solidFill>
                  <a:srgbClr val="C00000"/>
                </a:solidFill>
                <a:latin typeface="VL ゴシック" pitchFamily="49" charset="-128"/>
                <a:ea typeface="VL ゴシック" pitchFamily="49" charset="-128"/>
              </a:rPr>
              <a:t>suspend</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a:t>
            </a:r>
            <a:endParaRPr lang="en-US" altLang="ja-JP" sz="1600" dirty="0">
              <a:latin typeface="VL ゴシック" pitchFamily="49" charset="-128"/>
              <a:ea typeface="VL ゴシック" pitchFamily="49" charset="-128"/>
            </a:endParaRPr>
          </a:p>
        </p:txBody>
      </p:sp>
    </p:spTree>
    <p:extLst>
      <p:ext uri="{BB962C8B-B14F-4D97-AF65-F5344CB8AC3E}">
        <p14:creationId xmlns:p14="http://schemas.microsoft.com/office/powerpoint/2010/main" val="3949600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2800" dirty="0" smtClean="0"/>
              <a:t>(</a:t>
            </a:r>
            <a:r>
              <a:rPr lang="ja-JP" altLang="en-US" sz="2800" dirty="0" smtClean="0"/>
              <a:t>ゲームループなど</a:t>
            </a:r>
            <a:r>
              <a:rPr lang="en-US" altLang="ja-JP" sz="2800" dirty="0" smtClean="0"/>
              <a:t>)</a:t>
            </a:r>
            <a:r>
              <a:rPr lang="ja-JP" altLang="en-US" sz="2800" dirty="0" smtClean="0"/>
              <a:t>継続的に実行する処理の逐次化</a:t>
            </a:r>
            <a:endParaRPr kumimoji="1" lang="ja-JP" altLang="en-US" sz="2800" dirty="0"/>
          </a:p>
        </p:txBody>
      </p:sp>
      <p:sp>
        <p:nvSpPr>
          <p:cNvPr id="10" name="テキスト ボックス 9"/>
          <p:cNvSpPr txBox="1"/>
          <p:nvPr/>
        </p:nvSpPr>
        <p:spPr>
          <a:xfrm>
            <a:off x="179512" y="1269335"/>
            <a:ext cx="8856984" cy="5262979"/>
          </a:xfrm>
          <a:prstGeom prst="rect">
            <a:avLst/>
          </a:prstGeom>
          <a:noFill/>
        </p:spPr>
        <p:txBody>
          <a:bodyPr wrap="square" rtlCol="0">
            <a:spAutoFit/>
          </a:bodyPr>
          <a:lstStyle/>
          <a:p>
            <a:r>
              <a:rPr lang="en-US" altLang="ja-JP" sz="1600" dirty="0" err="1" smtClean="0">
                <a:latin typeface="VL ゴシック" pitchFamily="49" charset="-128"/>
                <a:ea typeface="VL ゴシック" pitchFamily="49" charset="-128"/>
              </a:rPr>
              <a:t>const</a:t>
            </a:r>
            <a:r>
              <a:rPr lang="en-US" altLang="ja-JP" sz="1600" dirty="0" smtClean="0">
                <a:latin typeface="VL ゴシック" pitchFamily="49" charset="-128"/>
                <a:ea typeface="VL ゴシック" pitchFamily="49" charset="-128"/>
              </a:rPr>
              <a:t> milliseconds </a:t>
            </a:r>
            <a:r>
              <a:rPr lang="en-US" altLang="ja-JP" sz="1600" dirty="0" err="1" smtClean="0">
                <a:latin typeface="VL ゴシック" pitchFamily="49" charset="-128"/>
                <a:ea typeface="VL ゴシック" pitchFamily="49" charset="-128"/>
              </a:rPr>
              <a:t>timer_duration</a:t>
            </a:r>
            <a:r>
              <a:rPr lang="en-US" altLang="ja-JP" sz="1600" dirty="0" smtClean="0">
                <a:latin typeface="VL ゴシック" pitchFamily="49" charset="-128"/>
                <a:ea typeface="VL ゴシック" pitchFamily="49" charset="-128"/>
              </a:rPr>
              <a:t>(</a:t>
            </a:r>
            <a:r>
              <a:rPr lang="en-US" altLang="ja-JP" sz="1600" dirty="0" err="1" smtClean="0">
                <a:latin typeface="VL ゴシック" pitchFamily="49" charset="-128"/>
                <a:ea typeface="VL ゴシック" pitchFamily="49" charset="-128"/>
              </a:rPr>
              <a:t>static_cast</a:t>
            </a:r>
            <a:r>
              <a:rPr lang="en-US" altLang="ja-JP" sz="1600" dirty="0" smtClean="0">
                <a:latin typeface="VL ゴシック" pitchFamily="49" charset="-128"/>
                <a:ea typeface="VL ゴシック" pitchFamily="49" charset="-128"/>
              </a:rPr>
              <a:t>&lt;</a:t>
            </a:r>
            <a:r>
              <a:rPr lang="en-US" altLang="ja-JP" sz="1600" dirty="0" err="1" smtClean="0">
                <a:latin typeface="VL ゴシック" pitchFamily="49" charset="-128"/>
                <a:ea typeface="VL ゴシック" pitchFamily="49" charset="-128"/>
              </a:rPr>
              <a:t>int</a:t>
            </a:r>
            <a:r>
              <a:rPr lang="en-US" altLang="ja-JP" sz="1600" dirty="0" smtClean="0">
                <a:latin typeface="VL ゴシック" pitchFamily="49" charset="-128"/>
                <a:ea typeface="VL ゴシック" pitchFamily="49" charset="-128"/>
              </a:rPr>
              <a:t>&gt;(1.0 / 60.0 * 1000));</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void </a:t>
            </a:r>
            <a:r>
              <a:rPr lang="en-US" altLang="ja-JP" sz="1600" dirty="0" err="1" smtClean="0">
                <a:latin typeface="VL ゴシック" pitchFamily="49" charset="-128"/>
                <a:ea typeface="VL ゴシック" pitchFamily="49" charset="-128"/>
              </a:rPr>
              <a:t>on_timer</a:t>
            </a:r>
            <a:r>
              <a:rPr lang="en-US" altLang="ja-JP" sz="1600" dirty="0" smtClean="0">
                <a:latin typeface="VL ゴシック" pitchFamily="49" charset="-128"/>
                <a:ea typeface="VL ゴシック" pitchFamily="49" charset="-128"/>
              </a:rPr>
              <a:t>(Game&amp; game, </a:t>
            </a:r>
            <a:r>
              <a:rPr lang="en-US" altLang="ja-JP" sz="1600" dirty="0" err="1" smtClean="0">
                <a:latin typeface="VL ゴシック" pitchFamily="49" charset="-128"/>
                <a:ea typeface="VL ゴシック" pitchFamily="49" charset="-128"/>
              </a:rPr>
              <a:t>steady_timer</a:t>
            </a:r>
            <a:r>
              <a:rPr lang="en-US" altLang="ja-JP" sz="1600" dirty="0" smtClean="0">
                <a:latin typeface="VL ゴシック" pitchFamily="49" charset="-128"/>
                <a:ea typeface="VL ゴシック" pitchFamily="49" charset="-128"/>
              </a:rPr>
              <a:t>&amp; timer)</a:t>
            </a:r>
          </a:p>
          <a:p>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game.update</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game.draw</a:t>
            </a:r>
            <a:r>
              <a:rPr lang="en-US" altLang="ja-JP" sz="1600" dirty="0" smtClean="0">
                <a:latin typeface="VL ゴシック" pitchFamily="49" charset="-128"/>
                <a:ea typeface="VL ゴシック" pitchFamily="49" charset="-128"/>
              </a:rPr>
              <a:t>();</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timer.expires_from_now</a:t>
            </a:r>
            <a:r>
              <a:rPr lang="en-US" altLang="ja-JP" sz="1600" dirty="0" smtClean="0">
                <a:latin typeface="VL ゴシック" pitchFamily="49" charset="-128"/>
                <a:ea typeface="VL ゴシック" pitchFamily="49" charset="-128"/>
              </a:rPr>
              <a:t>(</a:t>
            </a:r>
            <a:r>
              <a:rPr lang="en-US" altLang="ja-JP" sz="1600" dirty="0" err="1" smtClean="0">
                <a:latin typeface="VL ゴシック" pitchFamily="49" charset="-128"/>
                <a:ea typeface="VL ゴシック" pitchFamily="49" charset="-128"/>
              </a:rPr>
              <a:t>timer_duration</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timer.async_wait</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bind(&amp;</a:t>
            </a:r>
            <a:r>
              <a:rPr lang="en-US" altLang="ja-JP" sz="1600" dirty="0" err="1" smtClean="0">
                <a:latin typeface="VL ゴシック" pitchFamily="49" charset="-128"/>
                <a:ea typeface="VL ゴシック" pitchFamily="49" charset="-128"/>
              </a:rPr>
              <a:t>on_timer</a:t>
            </a:r>
            <a:r>
              <a:rPr lang="en-US" altLang="ja-JP" sz="1600" dirty="0" smtClean="0">
                <a:latin typeface="VL ゴシック" pitchFamily="49" charset="-128"/>
                <a:ea typeface="VL ゴシック" pitchFamily="49" charset="-128"/>
              </a:rPr>
              <a:t>, ref(game), ref(timer)));</a:t>
            </a:r>
          </a:p>
          <a:p>
            <a:r>
              <a:rPr lang="en-US" altLang="ja-JP" sz="1600" dirty="0" smtClean="0">
                <a:latin typeface="VL ゴシック" pitchFamily="49" charset="-128"/>
                <a:ea typeface="VL ゴシック" pitchFamily="49" charset="-128"/>
              </a:rPr>
              <a:t>}</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Game </a:t>
            </a:r>
            <a:r>
              <a:rPr lang="en-US" altLang="ja-JP" sz="1600" dirty="0" err="1" smtClean="0">
                <a:latin typeface="VL ゴシック" pitchFamily="49" charset="-128"/>
                <a:ea typeface="VL ゴシック" pitchFamily="49" charset="-128"/>
              </a:rPr>
              <a:t>game</a:t>
            </a:r>
            <a:r>
              <a:rPr lang="en-US" altLang="ja-JP" sz="1600" dirty="0" smtClean="0">
                <a:latin typeface="VL ゴシック" pitchFamily="49" charset="-128"/>
                <a:ea typeface="VL ゴシック" pitchFamily="49" charset="-128"/>
              </a:rPr>
              <a:t>;</a:t>
            </a:r>
          </a:p>
          <a:p>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a:t>
            </a:r>
          </a:p>
          <a:p>
            <a:r>
              <a:rPr lang="en-US" altLang="ja-JP" sz="1600" dirty="0" err="1" smtClean="0">
                <a:latin typeface="VL ゴシック" pitchFamily="49" charset="-128"/>
                <a:ea typeface="VL ゴシック" pitchFamily="49" charset="-128"/>
              </a:rPr>
              <a:t>steady_timer</a:t>
            </a:r>
            <a:r>
              <a:rPr lang="en-US" altLang="ja-JP" sz="1600" dirty="0" smtClean="0">
                <a:latin typeface="VL ゴシック" pitchFamily="49" charset="-128"/>
                <a:ea typeface="VL ゴシック" pitchFamily="49" charset="-128"/>
              </a:rPr>
              <a:t> timer(</a:t>
            </a:r>
            <a:r>
              <a:rPr lang="en-US" altLang="ja-JP" sz="1600" dirty="0" err="1" smtClean="0">
                <a:latin typeface="VL ゴシック" pitchFamily="49" charset="-128"/>
                <a:ea typeface="VL ゴシック" pitchFamily="49" charset="-128"/>
              </a:rPr>
              <a:t>io_service</a:t>
            </a:r>
            <a:r>
              <a:rPr lang="en-US" altLang="ja-JP" sz="1600" dirty="0" smtClean="0">
                <a:latin typeface="VL ゴシック" pitchFamily="49" charset="-128"/>
                <a:ea typeface="VL ゴシック" pitchFamily="49" charset="-128"/>
              </a:rPr>
              <a:t>);</a:t>
            </a:r>
          </a:p>
          <a:p>
            <a:endParaRPr lang="en-US" altLang="ja-JP" sz="1600" dirty="0" smtClean="0">
              <a:latin typeface="VL ゴシック" pitchFamily="49" charset="-128"/>
              <a:ea typeface="VL ゴシック" pitchFamily="49" charset="-128"/>
            </a:endParaRPr>
          </a:p>
          <a:p>
            <a:r>
              <a:rPr lang="en-US" altLang="ja-JP" sz="1600" dirty="0" err="1" smtClean="0">
                <a:latin typeface="VL ゴシック" pitchFamily="49" charset="-128"/>
                <a:ea typeface="VL ゴシック" pitchFamily="49" charset="-128"/>
              </a:rPr>
              <a:t>timer.expires_from_now</a:t>
            </a:r>
            <a:r>
              <a:rPr lang="en-US" altLang="ja-JP" sz="1600" dirty="0" smtClean="0">
                <a:latin typeface="VL ゴシック" pitchFamily="49" charset="-128"/>
                <a:ea typeface="VL ゴシック" pitchFamily="49" charset="-128"/>
              </a:rPr>
              <a:t>(</a:t>
            </a:r>
            <a:r>
              <a:rPr lang="en-US" altLang="ja-JP" sz="1600" dirty="0" err="1" smtClean="0">
                <a:latin typeface="VL ゴシック" pitchFamily="49" charset="-128"/>
                <a:ea typeface="VL ゴシック" pitchFamily="49" charset="-128"/>
              </a:rPr>
              <a:t>timer_duration</a:t>
            </a:r>
            <a:r>
              <a:rPr lang="en-US" altLang="ja-JP" sz="1600" dirty="0" smtClean="0">
                <a:latin typeface="VL ゴシック" pitchFamily="49" charset="-128"/>
                <a:ea typeface="VL ゴシック" pitchFamily="49" charset="-128"/>
              </a:rPr>
              <a:t>);</a:t>
            </a:r>
          </a:p>
          <a:p>
            <a:r>
              <a:rPr lang="en-US" altLang="ja-JP" sz="1600" dirty="0" err="1" smtClean="0">
                <a:latin typeface="VL ゴシック" pitchFamily="49" charset="-128"/>
                <a:ea typeface="VL ゴシック" pitchFamily="49" charset="-128"/>
              </a:rPr>
              <a:t>timer.async_wait</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bind(&amp;</a:t>
            </a:r>
            <a:r>
              <a:rPr lang="en-US" altLang="ja-JP" sz="1600" dirty="0" err="1" smtClean="0">
                <a:latin typeface="VL ゴシック" pitchFamily="49" charset="-128"/>
                <a:ea typeface="VL ゴシック" pitchFamily="49" charset="-128"/>
              </a:rPr>
              <a:t>on_timer</a:t>
            </a:r>
            <a:r>
              <a:rPr lang="en-US" altLang="ja-JP" sz="1600" dirty="0" smtClean="0">
                <a:latin typeface="VL ゴシック" pitchFamily="49" charset="-128"/>
                <a:ea typeface="VL ゴシック" pitchFamily="49" charset="-128"/>
              </a:rPr>
              <a:t>, ref(game), ref(timer)));</a:t>
            </a:r>
          </a:p>
          <a:p>
            <a:endParaRPr lang="en-US" altLang="ja-JP" sz="1600" dirty="0" smtClean="0">
              <a:latin typeface="VL ゴシック" pitchFamily="49" charset="-128"/>
              <a:ea typeface="VL ゴシック" pitchFamily="49" charset="-128"/>
            </a:endParaRPr>
          </a:p>
          <a:p>
            <a:r>
              <a:rPr lang="en-US" altLang="ja-JP" sz="1600" dirty="0" err="1" smtClean="0">
                <a:latin typeface="VL ゴシック" pitchFamily="49" charset="-128"/>
                <a:ea typeface="VL ゴシック" pitchFamily="49" charset="-128"/>
              </a:rPr>
              <a:t>io_service.run</a:t>
            </a:r>
            <a:r>
              <a:rPr lang="en-US" altLang="ja-JP" sz="1600" dirty="0" smtClean="0">
                <a:latin typeface="VL ゴシック" pitchFamily="49" charset="-128"/>
                <a:ea typeface="VL ゴシック" pitchFamily="49" charset="-128"/>
              </a:rPr>
              <a:t>();</a:t>
            </a:r>
            <a:endParaRPr lang="en-US" altLang="ja-JP" sz="1600" dirty="0">
              <a:latin typeface="VL ゴシック" pitchFamily="49" charset="-128"/>
              <a:ea typeface="VL ゴシック" pitchFamily="49" charset="-128"/>
            </a:endParaRPr>
          </a:p>
        </p:txBody>
      </p:sp>
      <p:sp>
        <p:nvSpPr>
          <p:cNvPr id="3" name="テキスト ボックス 2"/>
          <p:cNvSpPr txBox="1"/>
          <p:nvPr/>
        </p:nvSpPr>
        <p:spPr>
          <a:xfrm>
            <a:off x="971600" y="6453336"/>
            <a:ext cx="6090450" cy="369332"/>
          </a:xfrm>
          <a:prstGeom prst="rect">
            <a:avLst/>
          </a:prstGeom>
          <a:noFill/>
        </p:spPr>
        <p:txBody>
          <a:bodyPr wrap="none" rtlCol="0">
            <a:spAutoFit/>
          </a:bodyPr>
          <a:lstStyle/>
          <a:p>
            <a:r>
              <a:rPr lang="en-US" altLang="ja-JP" dirty="0">
                <a:hlinkClick r:id="rId2"/>
              </a:rPr>
              <a:t>http://</a:t>
            </a:r>
            <a:r>
              <a:rPr lang="en-US" altLang="ja-JP" dirty="0" smtClean="0">
                <a:hlinkClick r:id="rId2"/>
              </a:rPr>
              <a:t>d.hatena.ne.jp/faith_and_brave/20120312/1331537869</a:t>
            </a:r>
            <a:endParaRPr kumimoji="1" lang="ja-JP" altLang="en-US" dirty="0"/>
          </a:p>
        </p:txBody>
      </p:sp>
    </p:spTree>
    <p:extLst>
      <p:ext uri="{BB962C8B-B14F-4D97-AF65-F5344CB8AC3E}">
        <p14:creationId xmlns:p14="http://schemas.microsoft.com/office/powerpoint/2010/main" val="98626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Boost.Context</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400" dirty="0"/>
              <a:t>Oliver </a:t>
            </a:r>
            <a:r>
              <a:rPr lang="en-US" altLang="ja-JP" sz="2400" dirty="0" err="1" smtClean="0"/>
              <a:t>Kowalke</a:t>
            </a:r>
            <a:r>
              <a:rPr lang="ja-JP" altLang="en-US" sz="2400" dirty="0" smtClean="0"/>
              <a:t>が作った</a:t>
            </a:r>
            <a:r>
              <a:rPr lang="en-US" altLang="ja-JP" sz="2400" dirty="0" err="1" smtClean="0"/>
              <a:t>Boost.Fiber</a:t>
            </a:r>
            <a:r>
              <a:rPr lang="ja-JP" altLang="en-US" sz="2400" dirty="0" smtClean="0"/>
              <a:t>というライブラリの、コンテキストスイッチ部分を切り出したライブラリ</a:t>
            </a:r>
            <a:endParaRPr lang="en-US" altLang="ja-JP" sz="2400" dirty="0" smtClean="0"/>
          </a:p>
          <a:p>
            <a:r>
              <a:rPr kumimoji="1" lang="en-US" altLang="ja-JP" sz="2400" dirty="0" smtClean="0"/>
              <a:t>Boost 1.49.0</a:t>
            </a:r>
            <a:r>
              <a:rPr kumimoji="1" lang="ja-JP" altLang="en-US" sz="2400" dirty="0" smtClean="0"/>
              <a:t>時点で</a:t>
            </a:r>
            <a:r>
              <a:rPr kumimoji="1" lang="en-US" altLang="ja-JP" sz="2400" dirty="0" smtClean="0"/>
              <a:t>trunk</a:t>
            </a:r>
            <a:r>
              <a:rPr kumimoji="1" lang="ja-JP" altLang="en-US" sz="2400" dirty="0" smtClean="0"/>
              <a:t>に入ってる</a:t>
            </a:r>
            <a:endParaRPr kumimoji="1" lang="en-US" altLang="ja-JP" sz="2400" dirty="0" smtClean="0"/>
          </a:p>
          <a:p>
            <a:r>
              <a:rPr lang="ja-JP" altLang="en-US" sz="2400" dirty="0" smtClean="0"/>
              <a:t>継続</a:t>
            </a:r>
            <a:r>
              <a:rPr lang="en-US" altLang="ja-JP" sz="2400" dirty="0" smtClean="0"/>
              <a:t>(continuation)</a:t>
            </a:r>
            <a:r>
              <a:rPr lang="ja-JP" altLang="en-US" sz="2400" dirty="0" err="1" smtClean="0"/>
              <a:t>、</a:t>
            </a:r>
            <a:r>
              <a:rPr lang="ja-JP" altLang="en-US" sz="2400" dirty="0" smtClean="0"/>
              <a:t>ファイバー</a:t>
            </a:r>
            <a:r>
              <a:rPr lang="en-US" altLang="ja-JP" sz="2400" dirty="0" smtClean="0"/>
              <a:t>(fiber)</a:t>
            </a:r>
            <a:r>
              <a:rPr lang="ja-JP" altLang="en-US" sz="2400" dirty="0" err="1" smtClean="0"/>
              <a:t>、</a:t>
            </a:r>
            <a:r>
              <a:rPr lang="ja-JP" altLang="en-US" sz="2400" dirty="0" smtClean="0"/>
              <a:t>コルーチン</a:t>
            </a:r>
            <a:r>
              <a:rPr lang="en-US" altLang="ja-JP" sz="2400" dirty="0" smtClean="0"/>
              <a:t>(</a:t>
            </a:r>
            <a:r>
              <a:rPr lang="en-US" altLang="ja-JP" sz="2400" dirty="0" err="1" smtClean="0"/>
              <a:t>coroutine</a:t>
            </a:r>
            <a:r>
              <a:rPr lang="en-US" altLang="ja-JP" sz="2400" dirty="0" smtClean="0"/>
              <a:t>)</a:t>
            </a:r>
            <a:r>
              <a:rPr lang="ja-JP" altLang="en-US" sz="2400" dirty="0" err="1" smtClean="0"/>
              <a:t>、</a:t>
            </a:r>
            <a:r>
              <a:rPr lang="ja-JP" altLang="en-US" sz="2400" dirty="0" smtClean="0"/>
              <a:t>マイクロスレッド</a:t>
            </a:r>
            <a:r>
              <a:rPr lang="en-US" altLang="ja-JP" sz="2400" dirty="0" smtClean="0"/>
              <a:t>(</a:t>
            </a:r>
            <a:r>
              <a:rPr lang="en-US" altLang="ja-JP" sz="2400" dirty="0" err="1" smtClean="0"/>
              <a:t>microthread</a:t>
            </a:r>
            <a:r>
              <a:rPr lang="en-US" altLang="ja-JP" sz="2400" dirty="0" smtClean="0"/>
              <a:t>)</a:t>
            </a:r>
            <a:r>
              <a:rPr lang="ja-JP" altLang="en-US" sz="2400" dirty="0" smtClean="0"/>
              <a:t>などなど、いろんな呼び名のある技術を実現することができる。</a:t>
            </a:r>
            <a:endParaRPr kumimoji="1" lang="ja-JP" altLang="en-US" sz="2400" dirty="0"/>
          </a:p>
        </p:txBody>
      </p:sp>
    </p:spTree>
    <p:extLst>
      <p:ext uri="{BB962C8B-B14F-4D97-AF65-F5344CB8AC3E}">
        <p14:creationId xmlns:p14="http://schemas.microsoft.com/office/powerpoint/2010/main" val="3086436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リスト処理の遅延評価</a:t>
            </a:r>
            <a:endParaRPr kumimoji="1" lang="ja-JP" altLang="en-US" dirty="0"/>
          </a:p>
        </p:txBody>
      </p:sp>
      <p:sp>
        <p:nvSpPr>
          <p:cNvPr id="4" name="テキスト ボックス 3"/>
          <p:cNvSpPr txBox="1"/>
          <p:nvPr/>
        </p:nvSpPr>
        <p:spPr>
          <a:xfrm>
            <a:off x="179512" y="1269335"/>
            <a:ext cx="8856984" cy="4524315"/>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 n</a:t>
            </a:r>
            <a:r>
              <a:rPr lang="ja-JP" altLang="en-US" sz="1600" dirty="0" smtClean="0">
                <a:latin typeface="VL ゴシック" pitchFamily="49" charset="-128"/>
                <a:ea typeface="VL ゴシック" pitchFamily="49" charset="-128"/>
              </a:rPr>
              <a:t>から始まる無限リスト</a:t>
            </a:r>
          </a:p>
          <a:p>
            <a:r>
              <a:rPr lang="en-US" altLang="ja-JP" sz="1600" dirty="0" smtClean="0">
                <a:latin typeface="VL ゴシック" pitchFamily="49" charset="-128"/>
                <a:ea typeface="VL ゴシック" pitchFamily="49" charset="-128"/>
              </a:rPr>
              <a:t>void </a:t>
            </a:r>
            <a:r>
              <a:rPr lang="en-US" altLang="ja-JP" sz="1600" dirty="0" err="1" smtClean="0">
                <a:latin typeface="VL ゴシック" pitchFamily="49" charset="-128"/>
                <a:ea typeface="VL ゴシック" pitchFamily="49" charset="-128"/>
              </a:rPr>
              <a:t>enum_from</a:t>
            </a:r>
            <a:r>
              <a:rPr lang="en-US" altLang="ja-JP" sz="1600" dirty="0" smtClean="0">
                <a:latin typeface="VL ゴシック" pitchFamily="49" charset="-128"/>
                <a:ea typeface="VL ゴシック" pitchFamily="49" charset="-128"/>
              </a:rPr>
              <a:t>(continuation&amp;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int</a:t>
            </a:r>
            <a:r>
              <a:rPr lang="en-US" altLang="ja-JP" sz="1600" dirty="0" smtClean="0">
                <a:latin typeface="VL ゴシック" pitchFamily="49" charset="-128"/>
                <a:ea typeface="VL ゴシック" pitchFamily="49" charset="-128"/>
              </a:rPr>
              <a:t> n)</a:t>
            </a:r>
          </a:p>
          <a:p>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for (</a:t>
            </a:r>
            <a:r>
              <a:rPr lang="en-US" altLang="ja-JP" sz="1600" dirty="0" err="1" smtClean="0">
                <a:latin typeface="VL ゴシック" pitchFamily="49" charset="-128"/>
                <a:ea typeface="VL ゴシック" pitchFamily="49" charset="-128"/>
              </a:rPr>
              <a:t>int</a:t>
            </a:r>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i</a:t>
            </a:r>
            <a:r>
              <a:rPr lang="en-US" altLang="ja-JP" sz="1600" dirty="0" smtClean="0">
                <a:latin typeface="VL ゴシック" pitchFamily="49" charset="-128"/>
                <a:ea typeface="VL ゴシック" pitchFamily="49" charset="-128"/>
              </a:rPr>
              <a:t> = n;; ++</a:t>
            </a:r>
            <a:r>
              <a:rPr lang="en-US" altLang="ja-JP" sz="1600" dirty="0" err="1" smtClean="0">
                <a:latin typeface="VL ゴシック" pitchFamily="49" charset="-128"/>
                <a:ea typeface="VL ゴシック" pitchFamily="49" charset="-128"/>
              </a:rPr>
              <a:t>i</a:t>
            </a:r>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cont.suspend</a:t>
            </a:r>
            <a:r>
              <a:rPr lang="en-US" altLang="ja-JP" sz="1600" dirty="0" smtClean="0">
                <a:latin typeface="VL ゴシック" pitchFamily="49" charset="-128"/>
                <a:ea typeface="VL ゴシック" pitchFamily="49" charset="-128"/>
              </a:rPr>
              <a:t>(</a:t>
            </a:r>
            <a:r>
              <a:rPr lang="en-US" altLang="ja-JP" sz="1600" dirty="0" err="1" smtClean="0">
                <a:latin typeface="VL ゴシック" pitchFamily="49" charset="-128"/>
                <a:ea typeface="VL ゴシック" pitchFamily="49" charset="-128"/>
              </a:rPr>
              <a:t>i</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a:t>
            </a:r>
          </a:p>
          <a:p>
            <a:endParaRPr lang="en-US" altLang="ja-JP" sz="1600" dirty="0" smtClean="0">
              <a:latin typeface="VL ゴシック" pitchFamily="49" charset="-128"/>
              <a:ea typeface="VL ゴシック" pitchFamily="49" charset="-128"/>
            </a:endParaRPr>
          </a:p>
          <a:p>
            <a:r>
              <a:rPr lang="en-US" altLang="ja-JP" sz="1600" dirty="0" err="1" smtClean="0">
                <a:latin typeface="VL ゴシック" pitchFamily="49" charset="-128"/>
                <a:ea typeface="VL ゴシック" pitchFamily="49" charset="-128"/>
              </a:rPr>
              <a:t>int</a:t>
            </a:r>
            <a:r>
              <a:rPr lang="en-US" altLang="ja-JP" sz="1600" dirty="0" smtClean="0">
                <a:latin typeface="VL ゴシック" pitchFamily="49" charset="-128"/>
                <a:ea typeface="VL ゴシック" pitchFamily="49" charset="-128"/>
              </a:rPr>
              <a:t> main()</a:t>
            </a:r>
          </a:p>
          <a:p>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continuation </a:t>
            </a:r>
            <a:r>
              <a:rPr lang="en-US" altLang="ja-JP" sz="1600" dirty="0" err="1" smtClean="0">
                <a:latin typeface="VL ゴシック" pitchFamily="49" charset="-128"/>
                <a:ea typeface="VL ゴシック" pitchFamily="49" charset="-128"/>
              </a:rPr>
              <a:t>cont</a:t>
            </a:r>
            <a:r>
              <a:rPr lang="en-US" altLang="ja-JP" sz="1600" dirty="0" smtClean="0">
                <a:latin typeface="VL ゴシック" pitchFamily="49" charset="-128"/>
                <a:ea typeface="VL ゴシック" pitchFamily="49" charset="-128"/>
              </a:rPr>
              <a:t>(bind(</a:t>
            </a:r>
            <a:r>
              <a:rPr lang="en-US" altLang="ja-JP" sz="1600" dirty="0" err="1" smtClean="0">
                <a:latin typeface="VL ゴシック" pitchFamily="49" charset="-128"/>
                <a:ea typeface="VL ゴシック" pitchFamily="49" charset="-128"/>
              </a:rPr>
              <a:t>enum_from</a:t>
            </a:r>
            <a:r>
              <a:rPr lang="en-US" altLang="ja-JP" sz="1600" dirty="0" smtClean="0">
                <a:latin typeface="VL ゴシック" pitchFamily="49" charset="-128"/>
                <a:ea typeface="VL ゴシック" pitchFamily="49" charset="-128"/>
              </a:rPr>
              <a:t>, _1, 3));</a:t>
            </a:r>
          </a:p>
          <a:p>
            <a:endParaRPr lang="en-US" altLang="ja-JP" sz="1600" dirty="0" smtClean="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 3</a:t>
            </a:r>
            <a:r>
              <a:rPr lang="ja-JP" altLang="en-US" sz="1600" dirty="0" smtClean="0">
                <a:latin typeface="VL ゴシック" pitchFamily="49" charset="-128"/>
                <a:ea typeface="VL ゴシック" pitchFamily="49" charset="-128"/>
              </a:rPr>
              <a:t>から始まる無限リストから先頭</a:t>
            </a:r>
            <a:r>
              <a:rPr lang="en-US" altLang="ja-JP" sz="1600" dirty="0" smtClean="0">
                <a:latin typeface="VL ゴシック" pitchFamily="49" charset="-128"/>
                <a:ea typeface="VL ゴシック" pitchFamily="49" charset="-128"/>
              </a:rPr>
              <a:t>10</a:t>
            </a:r>
            <a:r>
              <a:rPr lang="ja-JP" altLang="en-US" sz="1600" dirty="0" smtClean="0">
                <a:latin typeface="VL ゴシック" pitchFamily="49" charset="-128"/>
                <a:ea typeface="VL ゴシック" pitchFamily="49" charset="-128"/>
              </a:rPr>
              <a:t>個を取り出す</a:t>
            </a:r>
          </a:p>
          <a:p>
            <a:r>
              <a:rPr lang="ja-JP" altLang="en-US" sz="1600" dirty="0" smtClean="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for (</a:t>
            </a:r>
            <a:r>
              <a:rPr lang="en-US" altLang="ja-JP" sz="1600" dirty="0" err="1" smtClean="0">
                <a:latin typeface="VL ゴシック" pitchFamily="49" charset="-128"/>
                <a:ea typeface="VL ゴシック" pitchFamily="49" charset="-128"/>
              </a:rPr>
              <a:t>int</a:t>
            </a:r>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i</a:t>
            </a:r>
            <a:r>
              <a:rPr lang="en-US" altLang="ja-JP" sz="1600" dirty="0" smtClean="0">
                <a:latin typeface="VL ゴシック" pitchFamily="49" charset="-128"/>
                <a:ea typeface="VL ゴシック" pitchFamily="49" charset="-128"/>
              </a:rPr>
              <a:t> = 0; </a:t>
            </a:r>
            <a:r>
              <a:rPr lang="en-US" altLang="ja-JP" sz="1600" dirty="0" err="1" smtClean="0">
                <a:latin typeface="VL ゴシック" pitchFamily="49" charset="-128"/>
                <a:ea typeface="VL ゴシック" pitchFamily="49" charset="-128"/>
              </a:rPr>
              <a:t>i</a:t>
            </a:r>
            <a:r>
              <a:rPr lang="en-US" altLang="ja-JP" sz="1600" dirty="0" smtClean="0">
                <a:latin typeface="VL ゴシック" pitchFamily="49" charset="-128"/>
                <a:ea typeface="VL ゴシック" pitchFamily="49" charset="-128"/>
              </a:rPr>
              <a:t> &lt; 10; ++</a:t>
            </a:r>
            <a:r>
              <a:rPr lang="en-US" altLang="ja-JP" sz="1600" dirty="0" err="1" smtClean="0">
                <a:latin typeface="VL ゴシック" pitchFamily="49" charset="-128"/>
                <a:ea typeface="VL ゴシック" pitchFamily="49" charset="-128"/>
              </a:rPr>
              <a:t>i</a:t>
            </a:r>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int</a:t>
            </a:r>
            <a:r>
              <a:rPr lang="en-US" altLang="ja-JP" sz="1600" dirty="0" smtClean="0">
                <a:latin typeface="VL ゴシック" pitchFamily="49" charset="-128"/>
                <a:ea typeface="VL ゴシック" pitchFamily="49" charset="-128"/>
              </a:rPr>
              <a:t> n = </a:t>
            </a:r>
            <a:r>
              <a:rPr lang="en-US" altLang="ja-JP" sz="1600" dirty="0" err="1" smtClean="0">
                <a:latin typeface="VL ゴシック" pitchFamily="49" charset="-128"/>
                <a:ea typeface="VL ゴシック" pitchFamily="49" charset="-128"/>
              </a:rPr>
              <a:t>cont.resume</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smtClean="0">
                <a:latin typeface="VL ゴシック" pitchFamily="49" charset="-128"/>
                <a:ea typeface="VL ゴシック" pitchFamily="49" charset="-128"/>
              </a:rPr>
              <a:t>cout</a:t>
            </a:r>
            <a:r>
              <a:rPr lang="en-US" altLang="ja-JP" sz="1600" dirty="0" smtClean="0">
                <a:latin typeface="VL ゴシック" pitchFamily="49" charset="-128"/>
                <a:ea typeface="VL ゴシック" pitchFamily="49" charset="-128"/>
              </a:rPr>
              <a:t> &lt;&lt; n &lt;&lt; </a:t>
            </a:r>
            <a:r>
              <a:rPr lang="en-US" altLang="ja-JP" sz="1600" dirty="0" err="1" smtClean="0">
                <a:latin typeface="VL ゴシック" pitchFamily="49" charset="-128"/>
                <a:ea typeface="VL ゴシック" pitchFamily="49" charset="-128"/>
              </a:rPr>
              <a:t>endl</a:t>
            </a:r>
            <a:r>
              <a:rPr lang="en-US" altLang="ja-JP" sz="1600" dirty="0" smtClean="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a:t>
            </a:r>
          </a:p>
        </p:txBody>
      </p:sp>
      <p:sp>
        <p:nvSpPr>
          <p:cNvPr id="5" name="テキスト ボックス 4"/>
          <p:cNvSpPr txBox="1"/>
          <p:nvPr/>
        </p:nvSpPr>
        <p:spPr>
          <a:xfrm>
            <a:off x="1209006" y="5949280"/>
            <a:ext cx="6099298" cy="646331"/>
          </a:xfrm>
          <a:prstGeom prst="rect">
            <a:avLst/>
          </a:prstGeom>
          <a:noFill/>
        </p:spPr>
        <p:txBody>
          <a:bodyPr wrap="none" rtlCol="0">
            <a:spAutoFit/>
          </a:bodyPr>
          <a:lstStyle/>
          <a:p>
            <a:r>
              <a:rPr kumimoji="1" lang="ja-JP" altLang="en-US" dirty="0" smtClean="0"/>
              <a:t>これを抽象化した</a:t>
            </a:r>
            <a:r>
              <a:rPr kumimoji="1" lang="en-US" altLang="ja-JP" dirty="0" err="1" smtClean="0"/>
              <a:t>Boost.Enumerator</a:t>
            </a:r>
            <a:r>
              <a:rPr kumimoji="1" lang="ja-JP" altLang="en-US" dirty="0" smtClean="0"/>
              <a:t>というのが開発されている</a:t>
            </a:r>
            <a:endParaRPr kumimoji="1" lang="en-US" altLang="ja-JP" dirty="0" smtClean="0"/>
          </a:p>
          <a:p>
            <a:r>
              <a:rPr lang="en-US" altLang="ja-JP" dirty="0">
                <a:hlinkClick r:id="rId2"/>
              </a:rPr>
              <a:t>https://</a:t>
            </a:r>
            <a:r>
              <a:rPr lang="en-US" altLang="ja-JP" dirty="0" smtClean="0">
                <a:hlinkClick r:id="rId2"/>
              </a:rPr>
              <a:t>github.com/jamboree/boost.enumerator</a:t>
            </a:r>
            <a:endParaRPr kumimoji="1" lang="ja-JP" altLang="en-US" dirty="0"/>
          </a:p>
        </p:txBody>
      </p:sp>
    </p:spTree>
    <p:extLst>
      <p:ext uri="{BB962C8B-B14F-4D97-AF65-F5344CB8AC3E}">
        <p14:creationId xmlns:p14="http://schemas.microsoft.com/office/powerpoint/2010/main" val="342352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中断可能</a:t>
            </a:r>
            <a:r>
              <a:rPr lang="ja-JP" altLang="en-US" sz="3600" dirty="0" smtClean="0"/>
              <a:t>な</a:t>
            </a:r>
            <a:r>
              <a:rPr lang="ja-JP" altLang="en-US" sz="3600" dirty="0"/>
              <a:t>アルゴリズム</a:t>
            </a:r>
            <a:endParaRPr kumimoji="1" lang="ja-JP" altLang="en-US" sz="3600" dirty="0"/>
          </a:p>
        </p:txBody>
      </p:sp>
      <p:sp>
        <p:nvSpPr>
          <p:cNvPr id="3" name="コンテンツ プレースホルダー 2"/>
          <p:cNvSpPr>
            <a:spLocks noGrp="1"/>
          </p:cNvSpPr>
          <p:nvPr>
            <p:ph idx="1"/>
          </p:nvPr>
        </p:nvSpPr>
        <p:spPr/>
        <p:txBody>
          <a:bodyPr>
            <a:normAutofit/>
          </a:bodyPr>
          <a:lstStyle/>
          <a:p>
            <a:r>
              <a:rPr kumimoji="1" lang="ja-JP" altLang="en-US" sz="2400" dirty="0" smtClean="0"/>
              <a:t>中断可能なアルゴリズムを後付で作れないかと試した。</a:t>
            </a:r>
            <a:r>
              <a:rPr kumimoji="1" lang="en-US" altLang="ja-JP" sz="2400" dirty="0" err="1" smtClean="0"/>
              <a:t>Boost.Graph</a:t>
            </a:r>
            <a:r>
              <a:rPr kumimoji="1" lang="ja-JP" altLang="en-US" sz="2400" dirty="0" err="1" smtClean="0"/>
              <a:t>での</a:t>
            </a:r>
            <a:r>
              <a:rPr kumimoji="1" lang="ja-JP" altLang="en-US" sz="2400" dirty="0" smtClean="0"/>
              <a:t>最短経路の計算を外部から少しずつ</a:t>
            </a:r>
            <a:r>
              <a:rPr kumimoji="1" lang="ja-JP" altLang="en-US" sz="2400" dirty="0" smtClean="0"/>
              <a:t>実行する。</a:t>
            </a:r>
            <a:endParaRPr kumimoji="1" lang="en-US" altLang="ja-JP" sz="2400" dirty="0" smtClean="0"/>
          </a:p>
          <a:p>
            <a:r>
              <a:rPr lang="en-US" altLang="ja-JP" sz="2400" dirty="0" err="1" smtClean="0"/>
              <a:t>Boost.Graph</a:t>
            </a:r>
            <a:r>
              <a:rPr lang="ja-JP" altLang="en-US" sz="2400" dirty="0" err="1" smtClean="0"/>
              <a:t>には</a:t>
            </a:r>
            <a:r>
              <a:rPr lang="en-US" altLang="ja-JP" sz="2400" dirty="0" smtClean="0"/>
              <a:t>Event Visitor</a:t>
            </a:r>
            <a:r>
              <a:rPr lang="ja-JP" altLang="en-US" sz="2400" dirty="0" smtClean="0"/>
              <a:t>というのがあり、最短経路計算において「点が交差したときに指定された関数を呼ぶ」というようなことができる。</a:t>
            </a:r>
            <a:r>
              <a:rPr lang="en-US" altLang="ja-JP" sz="2400" dirty="0" smtClean="0"/>
              <a:t/>
            </a:r>
            <a:br>
              <a:rPr lang="en-US" altLang="ja-JP" sz="2400" dirty="0" smtClean="0"/>
            </a:br>
            <a:r>
              <a:rPr lang="ja-JP" altLang="en-US" sz="2400" dirty="0" smtClean="0"/>
              <a:t>ここに継続を置いてみた。</a:t>
            </a:r>
            <a:endParaRPr kumimoji="1" lang="ja-JP" altLang="en-US" sz="2400" dirty="0"/>
          </a:p>
        </p:txBody>
      </p:sp>
    </p:spTree>
    <p:extLst>
      <p:ext uri="{BB962C8B-B14F-4D97-AF65-F5344CB8AC3E}">
        <p14:creationId xmlns:p14="http://schemas.microsoft.com/office/powerpoint/2010/main" val="2960919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79512" y="476672"/>
            <a:ext cx="8856984" cy="3785652"/>
          </a:xfrm>
          <a:prstGeom prst="rect">
            <a:avLst/>
          </a:prstGeom>
          <a:noFill/>
        </p:spPr>
        <p:txBody>
          <a:bodyPr wrap="square" rtlCol="0">
            <a:spAutoFit/>
          </a:bodyPr>
          <a:lstStyle/>
          <a:p>
            <a:r>
              <a:rPr lang="en-US" altLang="ja-JP" sz="1600" dirty="0">
                <a:latin typeface="VL ゴシック" pitchFamily="49" charset="-128"/>
                <a:ea typeface="VL ゴシック" pitchFamily="49" charset="-128"/>
              </a:rPr>
              <a:t>class </a:t>
            </a:r>
            <a:r>
              <a:rPr lang="en-US" altLang="ja-JP" sz="1600" dirty="0" err="1">
                <a:latin typeface="VL ゴシック" pitchFamily="49" charset="-128"/>
                <a:ea typeface="VL ゴシック" pitchFamily="49" charset="-128"/>
              </a:rPr>
              <a:t>path_history_visitor</a:t>
            </a:r>
            <a:r>
              <a:rPr lang="en-US" altLang="ja-JP" sz="1600" dirty="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continuation&amp; </a:t>
            </a:r>
            <a:r>
              <a:rPr lang="en-US" altLang="ja-JP" sz="1600" dirty="0" err="1">
                <a:latin typeface="VL ゴシック" pitchFamily="49" charset="-128"/>
                <a:ea typeface="VL ゴシック" pitchFamily="49" charset="-128"/>
              </a:rPr>
              <a:t>cont</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public:</a:t>
            </a:r>
          </a:p>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typedef</a:t>
            </a:r>
            <a:r>
              <a:rPr lang="en-US" altLang="ja-JP" sz="1600" dirty="0">
                <a:latin typeface="VL ゴシック" pitchFamily="49" charset="-128"/>
                <a:ea typeface="VL ゴシック" pitchFamily="49" charset="-128"/>
              </a:rPr>
              <a:t> boost::</a:t>
            </a:r>
            <a:r>
              <a:rPr lang="en-US" altLang="ja-JP" sz="1600" dirty="0" err="1">
                <a:latin typeface="VL ゴシック" pitchFamily="49" charset="-128"/>
                <a:ea typeface="VL ゴシック" pitchFamily="49" charset="-128"/>
              </a:rPr>
              <a:t>on_discover_vertex</a:t>
            </a:r>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event_filter</a:t>
            </a:r>
            <a:r>
              <a:rPr lang="en-US" altLang="ja-JP" sz="1600" dirty="0">
                <a:latin typeface="VL ゴシック" pitchFamily="49" charset="-128"/>
                <a:ea typeface="VL ゴシック" pitchFamily="49" charset="-128"/>
              </a:rPr>
              <a:t>;</a:t>
            </a:r>
          </a:p>
          <a:p>
            <a:endParaRPr lang="en-US" altLang="ja-JP" sz="1600" dirty="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path_history_visitor</a:t>
            </a:r>
            <a:r>
              <a:rPr lang="en-US" altLang="ja-JP" sz="1600" dirty="0">
                <a:latin typeface="VL ゴシック" pitchFamily="49" charset="-128"/>
                <a:ea typeface="VL ゴシック" pitchFamily="49" charset="-128"/>
              </a:rPr>
              <a:t>(continuation&amp; </a:t>
            </a:r>
            <a:r>
              <a:rPr lang="en-US" altLang="ja-JP" sz="1600" dirty="0" err="1">
                <a:latin typeface="VL ゴシック" pitchFamily="49" charset="-128"/>
                <a:ea typeface="VL ゴシック" pitchFamily="49" charset="-128"/>
              </a:rPr>
              <a:t>cont</a:t>
            </a:r>
            <a:r>
              <a:rPr lang="en-US" altLang="ja-JP" sz="1600" dirty="0">
                <a:latin typeface="VL ゴシック" pitchFamily="49" charset="-128"/>
                <a:ea typeface="VL ゴシック" pitchFamily="49" charset="-128"/>
              </a:rPr>
              <a:t>) : </a:t>
            </a:r>
            <a:r>
              <a:rPr lang="en-US" altLang="ja-JP" sz="1600" dirty="0" err="1">
                <a:latin typeface="VL ゴシック" pitchFamily="49" charset="-128"/>
                <a:ea typeface="VL ゴシック" pitchFamily="49" charset="-128"/>
              </a:rPr>
              <a:t>cont</a:t>
            </a:r>
            <a:r>
              <a:rPr lang="en-US" altLang="ja-JP" sz="1600" dirty="0">
                <a:latin typeface="VL ゴシック" pitchFamily="49" charset="-128"/>
                <a:ea typeface="VL ゴシック" pitchFamily="49" charset="-128"/>
              </a:rPr>
              <a:t>(</a:t>
            </a:r>
            <a:r>
              <a:rPr lang="en-US" altLang="ja-JP" sz="1600" dirty="0" err="1">
                <a:latin typeface="VL ゴシック" pitchFamily="49" charset="-128"/>
                <a:ea typeface="VL ゴシック" pitchFamily="49" charset="-128"/>
              </a:rPr>
              <a:t>cont</a:t>
            </a:r>
            <a:r>
              <a:rPr lang="en-US" altLang="ja-JP" sz="1600" dirty="0">
                <a:latin typeface="VL ゴシック" pitchFamily="49" charset="-128"/>
                <a:ea typeface="VL ゴシック" pitchFamily="49" charset="-128"/>
              </a:rPr>
              <a:t>) {}</a:t>
            </a:r>
          </a:p>
          <a:p>
            <a:endParaRPr lang="en-US" altLang="ja-JP" sz="1600" dirty="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template&lt;</a:t>
            </a:r>
            <a:r>
              <a:rPr lang="en-US" altLang="ja-JP" sz="1600" dirty="0" err="1">
                <a:latin typeface="VL ゴシック" pitchFamily="49" charset="-128"/>
                <a:ea typeface="VL ゴシック" pitchFamily="49" charset="-128"/>
              </a:rPr>
              <a:t>typename</a:t>
            </a:r>
            <a:r>
              <a:rPr lang="en-US" altLang="ja-JP" sz="1600" dirty="0">
                <a:latin typeface="VL ゴシック" pitchFamily="49" charset="-128"/>
                <a:ea typeface="VL ゴシック" pitchFamily="49" charset="-128"/>
              </a:rPr>
              <a:t> Vertex, </a:t>
            </a:r>
            <a:r>
              <a:rPr lang="en-US" altLang="ja-JP" sz="1600" dirty="0" err="1">
                <a:latin typeface="VL ゴシック" pitchFamily="49" charset="-128"/>
                <a:ea typeface="VL ゴシック" pitchFamily="49" charset="-128"/>
              </a:rPr>
              <a:t>typename</a:t>
            </a:r>
            <a:r>
              <a:rPr lang="en-US" altLang="ja-JP" sz="1600" dirty="0">
                <a:latin typeface="VL ゴシック" pitchFamily="49" charset="-128"/>
                <a:ea typeface="VL ゴシック" pitchFamily="49" charset="-128"/>
              </a:rPr>
              <a:t> Graph&gt;</a:t>
            </a: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void operator()(Vertex v, </a:t>
            </a:r>
            <a:r>
              <a:rPr lang="en-US" altLang="ja-JP" sz="1600" dirty="0" err="1">
                <a:latin typeface="VL ゴシック" pitchFamily="49" charset="-128"/>
                <a:ea typeface="VL ゴシック" pitchFamily="49" charset="-128"/>
              </a:rPr>
              <a:t>const</a:t>
            </a:r>
            <a:r>
              <a:rPr lang="en-US" altLang="ja-JP" sz="1600" dirty="0">
                <a:latin typeface="VL ゴシック" pitchFamily="49" charset="-128"/>
                <a:ea typeface="VL ゴシック" pitchFamily="49" charset="-128"/>
              </a:rPr>
              <a:t> Graph&amp;)</a:t>
            </a: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std</a:t>
            </a:r>
            <a:r>
              <a:rPr lang="en-US" altLang="ja-JP" sz="1600" dirty="0">
                <a:latin typeface="VL ゴシック" pitchFamily="49" charset="-128"/>
                <a:ea typeface="VL ゴシック" pitchFamily="49" charset="-128"/>
              </a:rPr>
              <a:t>::</a:t>
            </a:r>
            <a:r>
              <a:rPr lang="en-US" altLang="ja-JP" sz="1600" dirty="0" err="1">
                <a:latin typeface="VL ゴシック" pitchFamily="49" charset="-128"/>
                <a:ea typeface="VL ゴシック" pitchFamily="49" charset="-128"/>
              </a:rPr>
              <a:t>cout</a:t>
            </a:r>
            <a:r>
              <a:rPr lang="en-US" altLang="ja-JP" sz="1600" dirty="0">
                <a:latin typeface="VL ゴシック" pitchFamily="49" charset="-128"/>
                <a:ea typeface="VL ゴシック" pitchFamily="49" charset="-128"/>
              </a:rPr>
              <a:t> &lt;&lt; Names[v] &lt;&lt; ' ';</a:t>
            </a:r>
          </a:p>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cont.suspend</a:t>
            </a:r>
            <a:r>
              <a:rPr lang="en-US" altLang="ja-JP" sz="1600" dirty="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a:t>
            </a:r>
          </a:p>
          <a:p>
            <a:endParaRPr kumimoji="1" lang="en-US" altLang="ja-JP" sz="1600" dirty="0">
              <a:latin typeface="VL ゴシック" pitchFamily="49" charset="-128"/>
              <a:ea typeface="VL ゴシック" pitchFamily="49" charset="-128"/>
            </a:endParaRPr>
          </a:p>
        </p:txBody>
      </p:sp>
    </p:spTree>
    <p:extLst>
      <p:ext uri="{BB962C8B-B14F-4D97-AF65-F5344CB8AC3E}">
        <p14:creationId xmlns:p14="http://schemas.microsoft.com/office/powerpoint/2010/main" val="3415299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79512" y="476672"/>
            <a:ext cx="8856984" cy="4031873"/>
          </a:xfrm>
          <a:prstGeom prst="rect">
            <a:avLst/>
          </a:prstGeom>
          <a:noFill/>
        </p:spPr>
        <p:txBody>
          <a:bodyPr wrap="square" rtlCol="0">
            <a:spAutoFit/>
          </a:bodyPr>
          <a:lstStyle/>
          <a:p>
            <a:r>
              <a:rPr lang="en-US" altLang="ja-JP" sz="1600" dirty="0" err="1">
                <a:latin typeface="VL ゴシック" pitchFamily="49" charset="-128"/>
                <a:ea typeface="VL ゴシック" pitchFamily="49" charset="-128"/>
              </a:rPr>
              <a:t>int</a:t>
            </a:r>
            <a:r>
              <a:rPr lang="en-US" altLang="ja-JP" sz="1600" dirty="0">
                <a:latin typeface="VL ゴシック" pitchFamily="49" charset="-128"/>
                <a:ea typeface="VL ゴシック" pitchFamily="49" charset="-128"/>
              </a:rPr>
              <a:t> main()</a:t>
            </a:r>
          </a:p>
          <a:p>
            <a:r>
              <a:rPr lang="en-US" altLang="ja-JP" sz="1600" dirty="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const</a:t>
            </a:r>
            <a:r>
              <a:rPr lang="en-US" altLang="ja-JP" sz="1600" dirty="0">
                <a:latin typeface="VL ゴシック" pitchFamily="49" charset="-128"/>
                <a:ea typeface="VL ゴシック" pitchFamily="49" charset="-128"/>
              </a:rPr>
              <a:t> Graph g = </a:t>
            </a:r>
            <a:r>
              <a:rPr lang="en-US" altLang="ja-JP" sz="1600" dirty="0" err="1">
                <a:latin typeface="VL ゴシック" pitchFamily="49" charset="-128"/>
                <a:ea typeface="VL ゴシック" pitchFamily="49" charset="-128"/>
              </a:rPr>
              <a:t>make_graph</a:t>
            </a:r>
            <a:r>
              <a:rPr lang="en-US" altLang="ja-JP" sz="1600" dirty="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const</a:t>
            </a:r>
            <a:r>
              <a:rPr lang="en-US" altLang="ja-JP" sz="1600" dirty="0">
                <a:latin typeface="VL ゴシック" pitchFamily="49" charset="-128"/>
                <a:ea typeface="VL ゴシック" pitchFamily="49" charset="-128"/>
              </a:rPr>
              <a:t> Vertex from = S;</a:t>
            </a:r>
          </a:p>
          <a:p>
            <a:endParaRPr lang="en-US" altLang="ja-JP" sz="1600" dirty="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continuation </a:t>
            </a:r>
            <a:r>
              <a:rPr lang="en-US" altLang="ja-JP" sz="1600" dirty="0" err="1">
                <a:latin typeface="VL ゴシック" pitchFamily="49" charset="-128"/>
                <a:ea typeface="VL ゴシック" pitchFamily="49" charset="-128"/>
              </a:rPr>
              <a:t>cont</a:t>
            </a:r>
            <a:r>
              <a:rPr lang="en-US" altLang="ja-JP" sz="1600" dirty="0">
                <a:latin typeface="VL ゴシック" pitchFamily="49" charset="-128"/>
                <a:ea typeface="VL ゴシック" pitchFamily="49" charset="-128"/>
              </a:rPr>
              <a:t> = [&amp;](continuation&amp; </a:t>
            </a:r>
            <a:r>
              <a:rPr lang="en-US" altLang="ja-JP" sz="1600" dirty="0" err="1">
                <a:latin typeface="VL ゴシック" pitchFamily="49" charset="-128"/>
                <a:ea typeface="VL ゴシック" pitchFamily="49" charset="-128"/>
              </a:rPr>
              <a:t>cont</a:t>
            </a:r>
            <a:r>
              <a:rPr lang="en-US" altLang="ja-JP" sz="1600" dirty="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path_history_visitor</a:t>
            </a:r>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vis</a:t>
            </a:r>
            <a:r>
              <a:rPr lang="en-US" altLang="ja-JP" sz="1600" dirty="0">
                <a:latin typeface="VL ゴシック" pitchFamily="49" charset="-128"/>
                <a:ea typeface="VL ゴシック" pitchFamily="49" charset="-128"/>
              </a:rPr>
              <a:t>(</a:t>
            </a:r>
            <a:r>
              <a:rPr lang="en-US" altLang="ja-JP" sz="1600" dirty="0" err="1">
                <a:latin typeface="VL ゴシック" pitchFamily="49" charset="-128"/>
                <a:ea typeface="VL ゴシック" pitchFamily="49" charset="-128"/>
              </a:rPr>
              <a:t>cont</a:t>
            </a:r>
            <a:r>
              <a:rPr lang="en-US" altLang="ja-JP" sz="1600" dirty="0">
                <a:latin typeface="VL ゴシック" pitchFamily="49" charset="-128"/>
                <a:ea typeface="VL ゴシック" pitchFamily="49" charset="-128"/>
              </a:rPr>
              <a:t>);</a:t>
            </a:r>
          </a:p>
          <a:p>
            <a:endParaRPr lang="en-US" altLang="ja-JP" sz="1600" dirty="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boost::</a:t>
            </a:r>
            <a:r>
              <a:rPr lang="en-US" altLang="ja-JP" sz="1600" dirty="0" err="1">
                <a:latin typeface="VL ゴシック" pitchFamily="49" charset="-128"/>
                <a:ea typeface="VL ゴシック" pitchFamily="49" charset="-128"/>
              </a:rPr>
              <a:t>dijkstra_shortest_paths</a:t>
            </a:r>
            <a:r>
              <a:rPr lang="en-US" altLang="ja-JP" sz="1600" dirty="0">
                <a:latin typeface="VL ゴシック" pitchFamily="49" charset="-128"/>
                <a:ea typeface="VL ゴシック" pitchFamily="49" charset="-128"/>
              </a:rPr>
              <a:t>(g, from,</a:t>
            </a: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boost::visitor(boost::</a:t>
            </a:r>
            <a:r>
              <a:rPr lang="en-US" altLang="ja-JP" sz="1600" dirty="0" err="1">
                <a:latin typeface="VL ゴシック" pitchFamily="49" charset="-128"/>
                <a:ea typeface="VL ゴシック" pitchFamily="49" charset="-128"/>
              </a:rPr>
              <a:t>make_dijkstra_visitor</a:t>
            </a:r>
            <a:r>
              <a:rPr lang="en-US" altLang="ja-JP" sz="1600" dirty="0">
                <a:latin typeface="VL ゴシック" pitchFamily="49" charset="-128"/>
                <a:ea typeface="VL ゴシック" pitchFamily="49" charset="-128"/>
              </a:rPr>
              <a:t>(</a:t>
            </a:r>
            <a:r>
              <a:rPr lang="en-US" altLang="ja-JP" sz="1600" dirty="0" err="1">
                <a:latin typeface="VL ゴシック" pitchFamily="49" charset="-128"/>
                <a:ea typeface="VL ゴシック" pitchFamily="49" charset="-128"/>
              </a:rPr>
              <a:t>vis</a:t>
            </a:r>
            <a:r>
              <a:rPr lang="en-US" altLang="ja-JP" sz="1600" dirty="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a:t>
            </a:r>
          </a:p>
          <a:p>
            <a:endParaRPr lang="en-US" altLang="ja-JP" sz="1600" dirty="0">
              <a:latin typeface="VL ゴシック" pitchFamily="49" charset="-128"/>
              <a:ea typeface="VL ゴシック" pitchFamily="49" charset="-128"/>
            </a:endParaRP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while (!</a:t>
            </a:r>
            <a:r>
              <a:rPr lang="en-US" altLang="ja-JP" sz="1600" dirty="0" err="1">
                <a:latin typeface="VL ゴシック" pitchFamily="49" charset="-128"/>
                <a:ea typeface="VL ゴシック" pitchFamily="49" charset="-128"/>
              </a:rPr>
              <a:t>cont.is_complete</a:t>
            </a:r>
            <a:r>
              <a:rPr lang="en-US" altLang="ja-JP" sz="1600" dirty="0">
                <a:latin typeface="VL ゴシック" pitchFamily="49" charset="-128"/>
                <a:ea typeface="VL ゴシック" pitchFamily="49" charset="-128"/>
              </a:rPr>
              <a:t>()) {</a:t>
            </a:r>
          </a:p>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cont.resume</a:t>
            </a:r>
            <a:r>
              <a:rPr lang="en-US" altLang="ja-JP" sz="1600" dirty="0">
                <a:latin typeface="VL ゴシック" pitchFamily="49" charset="-128"/>
                <a:ea typeface="VL ゴシック" pitchFamily="49" charset="-128"/>
              </a:rPr>
              <a:t>();</a:t>
            </a:r>
          </a:p>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a:t>
            </a:r>
            <a:endParaRPr lang="ja-JP" altLang="en-US" sz="1600" dirty="0">
              <a:latin typeface="VL ゴシック" pitchFamily="49" charset="-128"/>
              <a:ea typeface="VL ゴシック" pitchFamily="49" charset="-128"/>
            </a:endParaRPr>
          </a:p>
        </p:txBody>
      </p:sp>
      <p:sp>
        <p:nvSpPr>
          <p:cNvPr id="2" name="テキスト ボックス 1"/>
          <p:cNvSpPr txBox="1"/>
          <p:nvPr/>
        </p:nvSpPr>
        <p:spPr>
          <a:xfrm>
            <a:off x="323529" y="4941168"/>
            <a:ext cx="8712968" cy="1200329"/>
          </a:xfrm>
          <a:prstGeom prst="rect">
            <a:avLst/>
          </a:prstGeom>
          <a:noFill/>
        </p:spPr>
        <p:txBody>
          <a:bodyPr wrap="square" rtlCol="0">
            <a:spAutoFit/>
          </a:bodyPr>
          <a:lstStyle/>
          <a:p>
            <a:r>
              <a:rPr kumimoji="1" lang="ja-JP" altLang="en-US" dirty="0" smtClean="0"/>
              <a:t>ポイントはラムダ式と</a:t>
            </a:r>
            <a:r>
              <a:rPr kumimoji="1" lang="en-US" altLang="ja-JP" dirty="0" smtClean="0"/>
              <a:t>Event Visitor</a:t>
            </a:r>
            <a:r>
              <a:rPr kumimoji="1" lang="ja-JP" altLang="en-US" dirty="0" err="1" smtClean="0"/>
              <a:t>。</a:t>
            </a:r>
            <a:endParaRPr kumimoji="1" lang="en-US" altLang="ja-JP" dirty="0" smtClean="0"/>
          </a:p>
          <a:p>
            <a:r>
              <a:rPr lang="en-US" altLang="ja-JP" dirty="0" smtClean="0"/>
              <a:t>Event Visitor</a:t>
            </a:r>
            <a:r>
              <a:rPr lang="ja-JP" altLang="en-US" dirty="0" smtClean="0"/>
              <a:t>は、アルゴリズムの中断ポイントを定義するのに使用できる。</a:t>
            </a:r>
            <a:endParaRPr lang="en-US" altLang="ja-JP" dirty="0" smtClean="0"/>
          </a:p>
          <a:p>
            <a:r>
              <a:rPr kumimoji="1" lang="ja-JP" altLang="en-US" dirty="0" smtClean="0"/>
              <a:t>ラムダ</a:t>
            </a:r>
            <a:r>
              <a:rPr kumimoji="1" lang="ja-JP" altLang="en-US" dirty="0"/>
              <a:t>は</a:t>
            </a:r>
            <a:r>
              <a:rPr kumimoji="1" lang="ja-JP" altLang="en-US" dirty="0" smtClean="0"/>
              <a:t>、既存のプログラムを</a:t>
            </a:r>
            <a:r>
              <a:rPr kumimoji="1" lang="en-US" altLang="ja-JP" dirty="0" err="1" smtClean="0"/>
              <a:t>Boost.Context</a:t>
            </a:r>
            <a:r>
              <a:rPr kumimoji="1" lang="ja-JP" altLang="en-US" dirty="0" smtClean="0"/>
              <a:t>で使用できるコンテキストに変換するのに使用できる。</a:t>
            </a:r>
            <a:endParaRPr kumimoji="1" lang="ja-JP" altLang="en-US" dirty="0"/>
          </a:p>
        </p:txBody>
      </p:sp>
    </p:spTree>
    <p:extLst>
      <p:ext uri="{BB962C8B-B14F-4D97-AF65-F5344CB8AC3E}">
        <p14:creationId xmlns:p14="http://schemas.microsoft.com/office/powerpoint/2010/main" val="569494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その他</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sz="2000" dirty="0" err="1" smtClean="0"/>
              <a:t>amb</a:t>
            </a:r>
            <a:r>
              <a:rPr kumimoji="1" lang="ja-JP" altLang="en-US" sz="2000" dirty="0" smtClean="0"/>
              <a:t>を実装した</a:t>
            </a:r>
            <a:r>
              <a:rPr kumimoji="1" lang="en-US" altLang="ja-JP" sz="2000" dirty="0" smtClean="0"/>
              <a:t/>
            </a:r>
            <a:br>
              <a:rPr kumimoji="1" lang="en-US" altLang="ja-JP" sz="2000" dirty="0" smtClean="0"/>
            </a:br>
            <a:r>
              <a:rPr lang="en-US" altLang="ja-JP" sz="2000" dirty="0" smtClean="0">
                <a:hlinkClick r:id="rId2"/>
              </a:rPr>
              <a:t>https://github.com/faithandbrave/Keizoku/tree/master/amb</a:t>
            </a:r>
            <a:r>
              <a:rPr lang="en-US" altLang="ja-JP" sz="2000" dirty="0" smtClean="0"/>
              <a:t/>
            </a:r>
            <a:br>
              <a:rPr lang="en-US" altLang="ja-JP" sz="2000" dirty="0" smtClean="0"/>
            </a:br>
            <a:endParaRPr lang="en-US" altLang="ja-JP" sz="2000" dirty="0" smtClean="0"/>
          </a:p>
          <a:p>
            <a:r>
              <a:rPr kumimoji="1" lang="en-US" altLang="ja-JP" sz="2000" dirty="0" err="1" smtClean="0"/>
              <a:t>Boost.Coroutine</a:t>
            </a:r>
            <a:r>
              <a:rPr kumimoji="1" lang="ja-JP" altLang="en-US" sz="2000" dirty="0" smtClean="0"/>
              <a:t>が</a:t>
            </a:r>
            <a:r>
              <a:rPr kumimoji="1" lang="en-US" altLang="ja-JP" sz="2000" dirty="0" err="1" smtClean="0"/>
              <a:t>Boost.Context</a:t>
            </a:r>
            <a:r>
              <a:rPr kumimoji="1" lang="ja-JP" altLang="en-US" sz="2000" dirty="0" smtClean="0"/>
              <a:t>で書き直されるらしい</a:t>
            </a:r>
            <a:r>
              <a:rPr kumimoji="1" lang="en-US" altLang="ja-JP" sz="2000" dirty="0" smtClean="0"/>
              <a:t/>
            </a:r>
            <a:br>
              <a:rPr kumimoji="1" lang="en-US" altLang="ja-JP" sz="2000" dirty="0" smtClean="0"/>
            </a:br>
            <a:r>
              <a:rPr kumimoji="1" lang="ja-JP" altLang="en-US" sz="2000" dirty="0" smtClean="0"/>
              <a:t>「</a:t>
            </a:r>
            <a:r>
              <a:rPr lang="en-US" altLang="ja-JP" sz="2000" dirty="0" err="1"/>
              <a:t>Boost.Coroutine</a:t>
            </a:r>
            <a:r>
              <a:rPr lang="ja-JP" altLang="en-US" sz="2000" dirty="0"/>
              <a:t>を用いてステートマシンを解決</a:t>
            </a:r>
            <a:r>
              <a:rPr lang="ja-JP" altLang="en-US" sz="2000" dirty="0" smtClean="0"/>
              <a:t>する </a:t>
            </a:r>
            <a:r>
              <a:rPr lang="en-US" altLang="ja-JP" sz="2000" dirty="0" smtClean="0"/>
              <a:t>– C++Now! 2012</a:t>
            </a:r>
            <a:r>
              <a:rPr lang="ja-JP" altLang="en-US" sz="2000" dirty="0" smtClean="0"/>
              <a:t>」</a:t>
            </a:r>
            <a:r>
              <a:rPr lang="en-US" altLang="ja-JP" sz="2000" dirty="0" smtClean="0"/>
              <a:t/>
            </a:r>
            <a:br>
              <a:rPr lang="en-US" altLang="ja-JP" sz="2000" dirty="0" smtClean="0"/>
            </a:br>
            <a:r>
              <a:rPr lang="en-US" altLang="ja-JP" sz="2000" dirty="0" smtClean="0">
                <a:hlinkClick r:id="rId3"/>
              </a:rPr>
              <a:t>https://sites.google.com/site/boostjp/cppnow/2012#coroutine</a:t>
            </a:r>
            <a:r>
              <a:rPr lang="en-US" altLang="ja-JP" sz="2000" dirty="0" smtClean="0"/>
              <a:t/>
            </a:r>
            <a:br>
              <a:rPr lang="en-US" altLang="ja-JP" sz="2000" dirty="0" smtClean="0"/>
            </a:br>
            <a:endParaRPr lang="en-US" altLang="ja-JP" sz="2000" dirty="0" smtClean="0"/>
          </a:p>
          <a:p>
            <a:r>
              <a:rPr kumimoji="1" lang="en-US" altLang="ja-JP" sz="2000" dirty="0" err="1" smtClean="0"/>
              <a:t>Scala</a:t>
            </a:r>
            <a:r>
              <a:rPr kumimoji="1" lang="ja-JP" altLang="en-US" sz="2000" dirty="0" smtClean="0"/>
              <a:t>設計者の</a:t>
            </a:r>
            <a:r>
              <a:rPr kumimoji="1" lang="en-US" altLang="ja-JP" sz="2000" dirty="0" smtClean="0"/>
              <a:t>Martin </a:t>
            </a:r>
            <a:r>
              <a:rPr kumimoji="1" lang="en-US" altLang="ja-JP" sz="2000" dirty="0" err="1" smtClean="0"/>
              <a:t>Odersky</a:t>
            </a:r>
            <a:r>
              <a:rPr kumimoji="1" lang="ja-JP" altLang="en-US" sz="2000" dirty="0" smtClean="0"/>
              <a:t>先生が「</a:t>
            </a:r>
            <a:r>
              <a:rPr kumimoji="1" lang="en-US" altLang="ja-JP" sz="2000" dirty="0" smtClean="0"/>
              <a:t>Observer</a:t>
            </a:r>
            <a:r>
              <a:rPr kumimoji="1" lang="ja-JP" altLang="en-US" sz="2000" dirty="0" smtClean="0"/>
              <a:t>パターンやめて継続使おうぜ」という論文を書いてる</a:t>
            </a:r>
            <a:r>
              <a:rPr kumimoji="1" lang="en-US" altLang="ja-JP" sz="2000" dirty="0" smtClean="0"/>
              <a:t/>
            </a:r>
            <a:br>
              <a:rPr kumimoji="1" lang="en-US" altLang="ja-JP" sz="2000" dirty="0" smtClean="0"/>
            </a:br>
            <a:r>
              <a:rPr kumimoji="1" lang="ja-JP" altLang="en-US" sz="2000" dirty="0" smtClean="0"/>
              <a:t>「</a:t>
            </a:r>
            <a:r>
              <a:rPr lang="en-US" altLang="ja-JP" sz="2000" dirty="0" smtClean="0"/>
              <a:t>Deprecating </a:t>
            </a:r>
            <a:r>
              <a:rPr lang="en-US" altLang="ja-JP" sz="2000" dirty="0"/>
              <a:t>the Observer </a:t>
            </a:r>
            <a:r>
              <a:rPr lang="en-US" altLang="ja-JP" sz="2000" dirty="0" smtClean="0"/>
              <a:t>Pattern</a:t>
            </a:r>
            <a:r>
              <a:rPr lang="ja-JP" altLang="en-US" sz="2000" dirty="0" smtClean="0"/>
              <a:t>」</a:t>
            </a:r>
            <a:r>
              <a:rPr lang="en-US" altLang="ja-JP" sz="2000" dirty="0" smtClean="0"/>
              <a:t/>
            </a:r>
            <a:br>
              <a:rPr lang="en-US" altLang="ja-JP" sz="2000" dirty="0" smtClean="0"/>
            </a:br>
            <a:r>
              <a:rPr lang="en-US" altLang="ja-JP" sz="2000" dirty="0" smtClean="0">
                <a:hlinkClick r:id="rId4"/>
              </a:rPr>
              <a:t>http://lampwww.epfl.ch/~imaier/pub/DeprecatingObserversTR2010.pdf</a:t>
            </a:r>
            <a:endParaRPr lang="en-US" altLang="ja-JP" sz="2000" dirty="0" smtClean="0"/>
          </a:p>
          <a:p>
            <a:endParaRPr kumimoji="1" lang="ja-JP" altLang="en-US" sz="2000" dirty="0"/>
          </a:p>
        </p:txBody>
      </p:sp>
    </p:spTree>
    <p:extLst>
      <p:ext uri="{BB962C8B-B14F-4D97-AF65-F5344CB8AC3E}">
        <p14:creationId xmlns:p14="http://schemas.microsoft.com/office/powerpoint/2010/main" val="271688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資料などのあるところ</a:t>
            </a:r>
            <a:endParaRPr kumimoji="1" lang="ja-JP" altLang="en-US" sz="3600" dirty="0"/>
          </a:p>
        </p:txBody>
      </p:sp>
      <p:sp>
        <p:nvSpPr>
          <p:cNvPr id="3" name="コンテンツ プレースホルダー 2"/>
          <p:cNvSpPr>
            <a:spLocks noGrp="1"/>
          </p:cNvSpPr>
          <p:nvPr>
            <p:ph idx="1"/>
          </p:nvPr>
        </p:nvSpPr>
        <p:spPr/>
        <p:txBody>
          <a:bodyPr>
            <a:normAutofit/>
          </a:bodyPr>
          <a:lstStyle/>
          <a:p>
            <a:r>
              <a:rPr lang="en-US" altLang="ja-JP" sz="2400" dirty="0" err="1"/>
              <a:t>Boost.Context</a:t>
            </a:r>
            <a:r>
              <a:rPr lang="en-US" altLang="ja-JP" sz="2400" dirty="0"/>
              <a:t> </a:t>
            </a:r>
            <a:r>
              <a:rPr lang="ja-JP" altLang="en-US" sz="2400" dirty="0"/>
              <a:t>について</a:t>
            </a:r>
            <a:r>
              <a:rPr lang="ja-JP" altLang="en-US" sz="2400" dirty="0" smtClean="0"/>
              <a:t>調べた </a:t>
            </a:r>
            <a:r>
              <a:rPr lang="en-US" altLang="ja-JP" sz="2400" dirty="0" smtClean="0"/>
              <a:t>– </a:t>
            </a:r>
            <a:r>
              <a:rPr lang="en-US" altLang="ja-JP" sz="2400" dirty="0" err="1" smtClean="0"/>
              <a:t>melpon</a:t>
            </a:r>
            <a:r>
              <a:rPr lang="ja-JP" altLang="en-US" sz="2400" dirty="0" smtClean="0"/>
              <a:t>日記</a:t>
            </a:r>
            <a:r>
              <a:rPr lang="en-US" altLang="ja-JP" sz="2400" dirty="0" smtClean="0"/>
              <a:t/>
            </a:r>
            <a:br>
              <a:rPr lang="en-US" altLang="ja-JP" sz="2400" dirty="0" smtClean="0"/>
            </a:br>
            <a:r>
              <a:rPr lang="en-US" altLang="ja-JP" sz="2400" dirty="0" smtClean="0">
                <a:hlinkClick r:id="rId2"/>
              </a:rPr>
              <a:t>http://d.hatena.ne.jp/melpon/20111213/1323704464</a:t>
            </a:r>
            <a:endParaRPr lang="en-US" altLang="ja-JP" sz="2400" dirty="0" smtClean="0"/>
          </a:p>
          <a:p>
            <a:r>
              <a:rPr kumimoji="1" lang="ja-JP" altLang="en-US" sz="2400" dirty="0" smtClean="0"/>
              <a:t>ドキュメント</a:t>
            </a:r>
            <a:r>
              <a:rPr lang="en-US" altLang="ja-JP" sz="2400" dirty="0"/>
              <a:t/>
            </a:r>
            <a:br>
              <a:rPr lang="en-US" altLang="ja-JP" sz="2400" dirty="0"/>
            </a:br>
            <a:r>
              <a:rPr lang="en-US" altLang="ja-JP" sz="2400" dirty="0">
                <a:hlinkClick r:id="rId3"/>
              </a:rPr>
              <a:t>http://ok73.ok.funpic.de/boost/libs/context/doc/html</a:t>
            </a:r>
            <a:r>
              <a:rPr lang="en-US" altLang="ja-JP" sz="2400" dirty="0" smtClean="0">
                <a:hlinkClick r:id="rId3"/>
              </a:rPr>
              <a:t>/</a:t>
            </a:r>
            <a:endParaRPr lang="en-US" altLang="ja-JP" sz="2400" dirty="0" smtClean="0"/>
          </a:p>
          <a:p>
            <a:r>
              <a:rPr kumimoji="1" lang="ja-JP" altLang="en-US" sz="2400" dirty="0" smtClean="0"/>
              <a:t>ソースコード</a:t>
            </a:r>
            <a:r>
              <a:rPr kumimoji="1" lang="en-US" altLang="ja-JP" sz="2400" dirty="0" smtClean="0"/>
              <a:t/>
            </a:r>
            <a:br>
              <a:rPr kumimoji="1" lang="en-US" altLang="ja-JP" sz="2400" dirty="0" smtClean="0"/>
            </a:br>
            <a:r>
              <a:rPr lang="en-US" altLang="ja-JP" sz="2400" dirty="0" smtClean="0">
                <a:hlinkClick r:id="rId4"/>
              </a:rPr>
              <a:t>https://github.com/ryppl/boost-svn</a:t>
            </a:r>
            <a:r>
              <a:rPr lang="en-US" altLang="ja-JP" sz="2400" dirty="0" smtClean="0"/>
              <a:t/>
            </a:r>
            <a:br>
              <a:rPr lang="en-US" altLang="ja-JP" sz="2400" dirty="0" smtClean="0"/>
            </a:br>
            <a:r>
              <a:rPr lang="en-US" altLang="ja-JP" sz="2400" dirty="0" smtClean="0"/>
              <a:t>boost/context</a:t>
            </a:r>
            <a:r>
              <a:rPr lang="ja-JP" altLang="en-US" sz="2400" dirty="0" smtClean="0"/>
              <a:t>以下、および</a:t>
            </a:r>
            <a:r>
              <a:rPr lang="en-US" altLang="ja-JP" sz="2400" dirty="0" smtClean="0"/>
              <a:t>libs/context</a:t>
            </a:r>
            <a:r>
              <a:rPr lang="ja-JP" altLang="en-US" sz="2400" dirty="0" smtClean="0"/>
              <a:t>以下にソースコードおよびサンプル、テストがある。</a:t>
            </a:r>
            <a:endParaRPr lang="en-US" altLang="ja-JP" sz="2400" dirty="0" smtClean="0"/>
          </a:p>
        </p:txBody>
      </p:sp>
    </p:spTree>
    <p:extLst>
      <p:ext uri="{BB962C8B-B14F-4D97-AF65-F5344CB8AC3E}">
        <p14:creationId xmlns:p14="http://schemas.microsoft.com/office/powerpoint/2010/main" val="415189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継続は何をするのか</a:t>
            </a:r>
            <a:endParaRPr kumimoji="1" lang="ja-JP" altLang="en-US" sz="3600" dirty="0"/>
          </a:p>
        </p:txBody>
      </p:sp>
      <p:sp>
        <p:nvSpPr>
          <p:cNvPr id="3" name="コンテンツ プレースホルダー 2"/>
          <p:cNvSpPr>
            <a:spLocks noGrp="1"/>
          </p:cNvSpPr>
          <p:nvPr>
            <p:ph idx="1"/>
          </p:nvPr>
        </p:nvSpPr>
        <p:spPr/>
        <p:txBody>
          <a:bodyPr>
            <a:normAutofit lnSpcReduction="10000"/>
          </a:bodyPr>
          <a:lstStyle/>
          <a:p>
            <a:r>
              <a:rPr kumimoji="1" lang="ja-JP" altLang="en-US" sz="2400" dirty="0" smtClean="0"/>
              <a:t>スレッドがやってることを自前でやる</a:t>
            </a:r>
            <a:r>
              <a:rPr kumimoji="1" lang="en-US" altLang="ja-JP" sz="2400" dirty="0" smtClean="0"/>
              <a:t/>
            </a:r>
            <a:br>
              <a:rPr kumimoji="1" lang="en-US" altLang="ja-JP" sz="2400" dirty="0" smtClean="0"/>
            </a:br>
            <a:endParaRPr kumimoji="1" lang="en-US" altLang="ja-JP" sz="2400" dirty="0" smtClean="0"/>
          </a:p>
          <a:p>
            <a:r>
              <a:rPr lang="ja-JP" altLang="en-US" sz="2400" dirty="0" smtClean="0"/>
              <a:t>ユニプロセッサを考える。</a:t>
            </a:r>
            <a:r>
              <a:rPr lang="en-US" altLang="ja-JP" sz="2400" dirty="0" smtClean="0"/>
              <a:t/>
            </a:r>
            <a:br>
              <a:rPr lang="en-US" altLang="ja-JP" sz="2400" dirty="0" smtClean="0"/>
            </a:br>
            <a:r>
              <a:rPr lang="ja-JP" altLang="en-US" sz="2400" dirty="0" smtClean="0"/>
              <a:t>スレッドは一つのプロセッサで複数の処理を同時に実行するために、</a:t>
            </a:r>
            <a:r>
              <a:rPr lang="en-US" altLang="ja-JP" sz="2400" dirty="0"/>
              <a:t/>
            </a:r>
            <a:br>
              <a:rPr lang="en-US" altLang="ja-JP" sz="2400" dirty="0"/>
            </a:br>
            <a:r>
              <a:rPr lang="ja-JP" altLang="en-US" sz="2400" dirty="0" smtClean="0"/>
              <a:t>「少し実行してコンテキスト内のスタックを一旦保存して別なコンテキストに切り替えて</a:t>
            </a:r>
            <a:r>
              <a:rPr lang="en-US" altLang="ja-JP" sz="2400" dirty="0" smtClean="0"/>
              <a:t>…</a:t>
            </a:r>
            <a:r>
              <a:rPr lang="ja-JP" altLang="en-US" sz="2400" dirty="0" smtClean="0"/>
              <a:t>」</a:t>
            </a:r>
            <a:r>
              <a:rPr lang="en-US" altLang="ja-JP" sz="2400" dirty="0" smtClean="0"/>
              <a:t/>
            </a:r>
            <a:br>
              <a:rPr lang="en-US" altLang="ja-JP" sz="2400" dirty="0" smtClean="0"/>
            </a:br>
            <a:r>
              <a:rPr lang="ja-JP" altLang="en-US" sz="2400" dirty="0" smtClean="0"/>
              <a:t>ということをおこなっている。</a:t>
            </a:r>
            <a:r>
              <a:rPr lang="en-US" altLang="ja-JP" sz="2400" dirty="0" smtClean="0"/>
              <a:t/>
            </a:r>
            <a:br>
              <a:rPr lang="en-US" altLang="ja-JP" sz="2400" dirty="0" smtClean="0"/>
            </a:br>
            <a:endParaRPr lang="en-US" altLang="ja-JP" sz="2400" dirty="0" smtClean="0"/>
          </a:p>
          <a:p>
            <a:r>
              <a:rPr kumimoji="1" lang="ja-JP" altLang="en-US" sz="2400" dirty="0" smtClean="0"/>
              <a:t>継続と呼ばれる概念では、このコンテキストスイッチを自前で行うことにより、いくつかのケースのプログラムを自然な流れで書くことができる。</a:t>
            </a:r>
            <a:endParaRPr kumimoji="1" lang="ja-JP" altLang="en-US" sz="2400" dirty="0"/>
          </a:p>
        </p:txBody>
      </p:sp>
    </p:spTree>
    <p:extLst>
      <p:ext uri="{BB962C8B-B14F-4D97-AF65-F5344CB8AC3E}">
        <p14:creationId xmlns:p14="http://schemas.microsoft.com/office/powerpoint/2010/main" val="1813597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基本的な使い方</a:t>
            </a:r>
            <a:endParaRPr kumimoji="1" lang="ja-JP" altLang="en-US" sz="3600" dirty="0"/>
          </a:p>
        </p:txBody>
      </p:sp>
      <p:sp>
        <p:nvSpPr>
          <p:cNvPr id="3" name="コンテンツ プレースホルダー 2"/>
          <p:cNvSpPr>
            <a:spLocks noGrp="1"/>
          </p:cNvSpPr>
          <p:nvPr>
            <p:ph idx="1"/>
          </p:nvPr>
        </p:nvSpPr>
        <p:spPr/>
        <p:txBody>
          <a:bodyPr>
            <a:normAutofit lnSpcReduction="10000"/>
          </a:bodyPr>
          <a:lstStyle/>
          <a:p>
            <a:r>
              <a:rPr lang="en-US" altLang="ja-JP" sz="2400" dirty="0" smtClean="0"/>
              <a:t>boost::contexts::context</a:t>
            </a:r>
            <a:r>
              <a:rPr lang="ja-JP" altLang="en-US" sz="2400" dirty="0" smtClean="0"/>
              <a:t>というクラスのコンストラクタで以下を設定する：</a:t>
            </a:r>
            <a:endParaRPr lang="en-US" altLang="ja-JP" sz="2400" dirty="0" smtClean="0"/>
          </a:p>
          <a:p>
            <a:pPr lvl="1"/>
            <a:r>
              <a:rPr lang="en-US" altLang="ja-JP" sz="2000" dirty="0" smtClean="0"/>
              <a:t>resume()</a:t>
            </a:r>
            <a:r>
              <a:rPr lang="ja-JP" altLang="en-US" sz="2000" dirty="0" smtClean="0"/>
              <a:t>時に呼ばれる関数</a:t>
            </a:r>
            <a:endParaRPr lang="en-US" altLang="ja-JP" sz="2000" dirty="0" smtClean="0"/>
          </a:p>
          <a:p>
            <a:pPr lvl="1"/>
            <a:r>
              <a:rPr kumimoji="1" lang="ja-JP" altLang="en-US" sz="2000" dirty="0" smtClean="0"/>
              <a:t>スタックサイズ</a:t>
            </a:r>
            <a:endParaRPr kumimoji="1" lang="en-US" altLang="ja-JP" sz="2000" dirty="0" smtClean="0"/>
          </a:p>
          <a:p>
            <a:pPr lvl="1"/>
            <a:r>
              <a:rPr lang="ja-JP" altLang="en-US" sz="2000" dirty="0"/>
              <a:t>最後</a:t>
            </a:r>
            <a:r>
              <a:rPr lang="ja-JP" altLang="en-US" sz="2000" dirty="0" smtClean="0"/>
              <a:t>にデストラクタを呼ぶかどうか</a:t>
            </a:r>
            <a:endParaRPr lang="en-US" altLang="ja-JP" sz="2000" dirty="0" smtClean="0"/>
          </a:p>
          <a:p>
            <a:pPr lvl="1"/>
            <a:r>
              <a:rPr lang="ja-JP" altLang="en-US" sz="2000" dirty="0" smtClean="0"/>
              <a:t>呼び元に必ず戻るかどうか</a:t>
            </a:r>
            <a:endParaRPr lang="en-US" altLang="ja-JP" sz="2000" dirty="0" smtClean="0"/>
          </a:p>
          <a:p>
            <a:r>
              <a:rPr lang="en-US" altLang="ja-JP" sz="2400" dirty="0" smtClean="0"/>
              <a:t>context::suspend()</a:t>
            </a:r>
            <a:r>
              <a:rPr lang="ja-JP" altLang="en-US" sz="2400" dirty="0" smtClean="0"/>
              <a:t>メンバ関数</a:t>
            </a:r>
            <a:endParaRPr lang="en-US" altLang="ja-JP" sz="2400" dirty="0" smtClean="0"/>
          </a:p>
          <a:p>
            <a:pPr lvl="1"/>
            <a:r>
              <a:rPr lang="ja-JP" altLang="en-US" sz="2000" dirty="0" smtClean="0"/>
              <a:t>コンテキストを中断</a:t>
            </a:r>
            <a:endParaRPr lang="en-US" altLang="ja-JP" sz="2000" dirty="0" smtClean="0"/>
          </a:p>
          <a:p>
            <a:pPr marL="342900" lvl="1" indent="-342900">
              <a:buFont typeface="Arial" pitchFamily="34" charset="0"/>
              <a:buChar char="•"/>
            </a:pPr>
            <a:r>
              <a:rPr lang="en-US" altLang="ja-JP" sz="2400" dirty="0" smtClean="0"/>
              <a:t>context::resume()</a:t>
            </a:r>
            <a:r>
              <a:rPr lang="ja-JP" altLang="en-US" sz="2400" dirty="0" smtClean="0"/>
              <a:t>メンバ関数</a:t>
            </a:r>
            <a:endParaRPr lang="ja-JP" altLang="en-US" sz="2400" dirty="0"/>
          </a:p>
          <a:p>
            <a:pPr lvl="1"/>
            <a:r>
              <a:rPr kumimoji="1" lang="ja-JP" altLang="en-US" sz="2000" dirty="0" smtClean="0"/>
              <a:t>コンテキストを再開</a:t>
            </a:r>
            <a:endParaRPr kumimoji="1" lang="en-US" altLang="ja-JP" sz="2000" dirty="0" smtClean="0"/>
          </a:p>
          <a:p>
            <a:r>
              <a:rPr lang="en-US" altLang="ja-JP" sz="2400" dirty="0" smtClean="0"/>
              <a:t>context::start()</a:t>
            </a:r>
            <a:r>
              <a:rPr lang="ja-JP" altLang="en-US" sz="2400" dirty="0" smtClean="0"/>
              <a:t>メンバ関数</a:t>
            </a:r>
            <a:endParaRPr lang="en-US" altLang="ja-JP" sz="2400" dirty="0" smtClean="0"/>
          </a:p>
          <a:p>
            <a:pPr lvl="1"/>
            <a:r>
              <a:rPr lang="ja-JP" altLang="en-US" sz="2000" dirty="0" smtClean="0"/>
              <a:t>コンテキストを開始</a:t>
            </a:r>
            <a:r>
              <a:rPr lang="en-US" altLang="ja-JP" sz="2000" dirty="0" smtClean="0"/>
              <a:t>(2</a:t>
            </a:r>
            <a:r>
              <a:rPr lang="ja-JP" altLang="en-US" sz="2000" dirty="0" smtClean="0"/>
              <a:t>回目以降は</a:t>
            </a:r>
            <a:r>
              <a:rPr lang="en-US" altLang="ja-JP" sz="2000" dirty="0" smtClean="0"/>
              <a:t>resume()</a:t>
            </a:r>
            <a:r>
              <a:rPr lang="ja-JP" altLang="en-US" sz="2000" dirty="0" smtClean="0"/>
              <a:t>を呼ぶ</a:t>
            </a:r>
            <a:r>
              <a:rPr lang="en-US" altLang="ja-JP" sz="2000" dirty="0" smtClean="0"/>
              <a:t>)</a:t>
            </a:r>
            <a:endParaRPr kumimoji="1" lang="en-US" altLang="ja-JP" sz="2000" dirty="0" smtClean="0"/>
          </a:p>
        </p:txBody>
      </p:sp>
    </p:spTree>
    <p:extLst>
      <p:ext uri="{BB962C8B-B14F-4D97-AF65-F5344CB8AC3E}">
        <p14:creationId xmlns:p14="http://schemas.microsoft.com/office/powerpoint/2010/main" val="237848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継続クラス</a:t>
            </a:r>
            <a:r>
              <a:rPr kumimoji="1" lang="en-US" altLang="ja-JP" sz="3600" dirty="0" smtClean="0"/>
              <a:t>(context</a:t>
            </a:r>
            <a:r>
              <a:rPr kumimoji="1" lang="ja-JP" altLang="en-US" sz="3600" dirty="0" smtClean="0"/>
              <a:t>のラッパー</a:t>
            </a:r>
            <a:r>
              <a:rPr kumimoji="1" lang="en-US" altLang="ja-JP" sz="3600" dirty="0" smtClean="0"/>
              <a:t>)</a:t>
            </a:r>
            <a:endParaRPr kumimoji="1" lang="ja-JP" altLang="en-US" sz="3600" dirty="0"/>
          </a:p>
        </p:txBody>
      </p:sp>
      <p:sp>
        <p:nvSpPr>
          <p:cNvPr id="4" name="テキスト ボックス 3"/>
          <p:cNvSpPr txBox="1"/>
          <p:nvPr/>
        </p:nvSpPr>
        <p:spPr>
          <a:xfrm>
            <a:off x="179512" y="1269335"/>
            <a:ext cx="8856984" cy="3785652"/>
          </a:xfrm>
          <a:prstGeom prst="rect">
            <a:avLst/>
          </a:prstGeom>
          <a:noFill/>
        </p:spPr>
        <p:txBody>
          <a:bodyPr wrap="square" rtlCol="0">
            <a:spAutoFit/>
          </a:bodyPr>
          <a:lstStyle/>
          <a:p>
            <a:r>
              <a:rPr lang="en-US" altLang="ja-JP" sz="1600" dirty="0">
                <a:latin typeface="VL ゴシック" pitchFamily="49" charset="-128"/>
                <a:ea typeface="VL ゴシック" pitchFamily="49" charset="-128"/>
              </a:rPr>
              <a:t>#include &lt;boost/context/all.hpp&gt;</a:t>
            </a:r>
          </a:p>
          <a:p>
            <a:r>
              <a:rPr lang="en-US" altLang="ja-JP" sz="1600" dirty="0">
                <a:latin typeface="VL ゴシック" pitchFamily="49" charset="-128"/>
                <a:ea typeface="VL ゴシック" pitchFamily="49" charset="-128"/>
              </a:rPr>
              <a:t>#include &lt;boost/function.hpp&gt;</a:t>
            </a:r>
          </a:p>
          <a:p>
            <a:r>
              <a:rPr lang="en-US" altLang="ja-JP" sz="1600" dirty="0">
                <a:latin typeface="VL ゴシック" pitchFamily="49" charset="-128"/>
                <a:ea typeface="VL ゴシック" pitchFamily="49" charset="-128"/>
              </a:rPr>
              <a:t>#include &lt;boost/utility/value_init.hpp&gt;</a:t>
            </a:r>
          </a:p>
          <a:p>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class continuation {</a:t>
            </a:r>
          </a:p>
          <a:p>
            <a:r>
              <a:rPr lang="en-US" altLang="ja-JP" sz="1600" dirty="0">
                <a:latin typeface="VL ゴシック" pitchFamily="49" charset="-128"/>
                <a:ea typeface="VL ゴシック" pitchFamily="49" charset="-128"/>
              </a:rPr>
              <a:t>  boost::contexts::context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a:t>
            </a:r>
          </a:p>
          <a:p>
            <a:r>
              <a:rPr lang="en-US" altLang="ja-JP" sz="1600" dirty="0">
                <a:latin typeface="VL ゴシック" pitchFamily="49" charset="-128"/>
                <a:ea typeface="VL ゴシック" pitchFamily="49" charset="-128"/>
              </a:rPr>
              <a:t>  boost::function&lt;void(continuation&amp;)&gt; </a:t>
            </a:r>
            <a:r>
              <a:rPr lang="en-US" altLang="ja-JP" sz="1600" dirty="0" err="1">
                <a:latin typeface="VL ゴシック" pitchFamily="49" charset="-128"/>
                <a:ea typeface="VL ゴシック" pitchFamily="49" charset="-128"/>
              </a:rPr>
              <a:t>fn</a:t>
            </a:r>
            <a:r>
              <a:rPr lang="en-US" altLang="ja-JP" sz="1600" dirty="0">
                <a:latin typeface="VL ゴシック" pitchFamily="49" charset="-128"/>
                <a:ea typeface="VL ゴシック" pitchFamily="49" charset="-128"/>
              </a:rPr>
              <a:t>_;</a:t>
            </a:r>
          </a:p>
          <a:p>
            <a:r>
              <a:rPr lang="en-US" altLang="ja-JP" sz="1600" dirty="0">
                <a:latin typeface="VL ゴシック" pitchFamily="49" charset="-128"/>
                <a:ea typeface="VL ゴシック" pitchFamily="49" charset="-128"/>
              </a:rPr>
              <a:t>  boost::initialized&lt;</a:t>
            </a:r>
            <a:r>
              <a:rPr lang="en-US" altLang="ja-JP" sz="1600" dirty="0" err="1">
                <a:latin typeface="VL ゴシック" pitchFamily="49" charset="-128"/>
                <a:ea typeface="VL ゴシック" pitchFamily="49" charset="-128"/>
              </a:rPr>
              <a:t>bool</a:t>
            </a:r>
            <a:r>
              <a:rPr lang="en-US" altLang="ja-JP" sz="1600" dirty="0">
                <a:latin typeface="VL ゴシック" pitchFamily="49" charset="-128"/>
                <a:ea typeface="VL ゴシック" pitchFamily="49" charset="-128"/>
              </a:rPr>
              <a:t>&gt; started_;</a:t>
            </a:r>
          </a:p>
          <a:p>
            <a:r>
              <a:rPr lang="en-US" altLang="ja-JP" sz="1600" dirty="0">
                <a:latin typeface="VL ゴシック" pitchFamily="49" charset="-128"/>
                <a:ea typeface="VL ゴシック" pitchFamily="49" charset="-128"/>
              </a:rPr>
              <a:t>  boost::initialized&lt;</a:t>
            </a:r>
            <a:r>
              <a:rPr lang="en-US" altLang="ja-JP" sz="1600" dirty="0" err="1">
                <a:latin typeface="VL ゴシック" pitchFamily="49" charset="-128"/>
                <a:ea typeface="VL ゴシック" pitchFamily="49" charset="-128"/>
              </a:rPr>
              <a:t>bool</a:t>
            </a:r>
            <a:r>
              <a:rPr lang="en-US" altLang="ja-JP" sz="1600" dirty="0">
                <a:latin typeface="VL ゴシック" pitchFamily="49" charset="-128"/>
                <a:ea typeface="VL ゴシック" pitchFamily="49" charset="-128"/>
              </a:rPr>
              <a:t>&gt; </a:t>
            </a:r>
            <a:r>
              <a:rPr lang="en-US" altLang="ja-JP" sz="1600" dirty="0" err="1">
                <a:latin typeface="VL ゴシック" pitchFamily="49" charset="-128"/>
                <a:ea typeface="VL ゴシック" pitchFamily="49" charset="-128"/>
              </a:rPr>
              <a:t>is_break</a:t>
            </a:r>
            <a:r>
              <a:rPr lang="en-US" altLang="ja-JP" sz="1600" dirty="0">
                <a:latin typeface="VL ゴシック" pitchFamily="49" charset="-128"/>
                <a:ea typeface="VL ゴシック" pitchFamily="49" charset="-128"/>
              </a:rPr>
              <a:t>_;</a:t>
            </a:r>
          </a:p>
          <a:p>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  void trampoline_() { </a:t>
            </a:r>
            <a:r>
              <a:rPr lang="en-US" altLang="ja-JP" sz="1600" dirty="0" err="1">
                <a:latin typeface="VL ゴシック" pitchFamily="49" charset="-128"/>
                <a:ea typeface="VL ゴシック" pitchFamily="49" charset="-128"/>
              </a:rPr>
              <a:t>fn</a:t>
            </a:r>
            <a:r>
              <a:rPr lang="en-US" altLang="ja-JP" sz="1600" dirty="0">
                <a:latin typeface="VL ゴシック" pitchFamily="49" charset="-128"/>
                <a:ea typeface="VL ゴシック" pitchFamily="49" charset="-128"/>
              </a:rPr>
              <a:t>_(*this); }</a:t>
            </a:r>
          </a:p>
          <a:p>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public:</a:t>
            </a:r>
          </a:p>
          <a:p>
            <a:r>
              <a:rPr lang="en-US" altLang="ja-JP" sz="1600" dirty="0">
                <a:latin typeface="VL ゴシック" pitchFamily="49" charset="-128"/>
                <a:ea typeface="VL ゴシック" pitchFamily="49" charset="-128"/>
              </a:rPr>
              <a:t>  continuation() {}</a:t>
            </a:r>
          </a:p>
          <a:p>
            <a:endParaRPr lang="en-US" altLang="ja-JP" sz="1600" dirty="0">
              <a:latin typeface="VL ゴシック" pitchFamily="49" charset="-128"/>
              <a:ea typeface="VL ゴシック" pitchFamily="49" charset="-128"/>
            </a:endParaRPr>
          </a:p>
        </p:txBody>
      </p:sp>
    </p:spTree>
    <p:extLst>
      <p:ext uri="{BB962C8B-B14F-4D97-AF65-F5344CB8AC3E}">
        <p14:creationId xmlns:p14="http://schemas.microsoft.com/office/powerpoint/2010/main" val="323504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継続クラス</a:t>
            </a:r>
            <a:r>
              <a:rPr kumimoji="1" lang="en-US" altLang="ja-JP" sz="3600" dirty="0" smtClean="0"/>
              <a:t>(context</a:t>
            </a:r>
            <a:r>
              <a:rPr kumimoji="1" lang="ja-JP" altLang="en-US" sz="3600" dirty="0" smtClean="0"/>
              <a:t>のラッパー</a:t>
            </a:r>
            <a:r>
              <a:rPr kumimoji="1" lang="en-US" altLang="ja-JP" sz="3600" dirty="0" smtClean="0"/>
              <a:t>)</a:t>
            </a:r>
            <a:endParaRPr kumimoji="1" lang="ja-JP" altLang="en-US" sz="3600" dirty="0"/>
          </a:p>
        </p:txBody>
      </p:sp>
      <p:sp>
        <p:nvSpPr>
          <p:cNvPr id="4" name="テキスト ボックス 3"/>
          <p:cNvSpPr txBox="1"/>
          <p:nvPr/>
        </p:nvSpPr>
        <p:spPr>
          <a:xfrm>
            <a:off x="179512" y="1269335"/>
            <a:ext cx="8856984" cy="2554545"/>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  continuation(boost</a:t>
            </a:r>
            <a:r>
              <a:rPr lang="en-US" altLang="ja-JP" sz="1600" dirty="0">
                <a:latin typeface="VL ゴシック" pitchFamily="49" charset="-128"/>
                <a:ea typeface="VL ゴシック" pitchFamily="49" charset="-128"/>
              </a:rPr>
              <a:t>::function&lt;void(continuation&amp;)&gt; </a:t>
            </a:r>
            <a:r>
              <a:rPr lang="en-US" altLang="ja-JP" sz="1600" dirty="0" err="1">
                <a:latin typeface="VL ゴシック" pitchFamily="49" charset="-128"/>
                <a:ea typeface="VL ゴシック" pitchFamily="49" charset="-128"/>
              </a:rPr>
              <a:t>const</a:t>
            </a:r>
            <a:r>
              <a:rPr lang="en-US" altLang="ja-JP" sz="1600" dirty="0">
                <a:latin typeface="VL ゴシック" pitchFamily="49" charset="-128"/>
                <a:ea typeface="VL ゴシック" pitchFamily="49" charset="-128"/>
              </a:rPr>
              <a:t>&amp; </a:t>
            </a:r>
            <a:r>
              <a:rPr lang="en-US" altLang="ja-JP" sz="1600" dirty="0" err="1">
                <a:latin typeface="VL ゴシック" pitchFamily="49" charset="-128"/>
                <a:ea typeface="VL ゴシック" pitchFamily="49" charset="-128"/>
              </a:rPr>
              <a:t>fn</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a:t>
            </a: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 = boost::contexts::context(</a:t>
            </a:r>
          </a:p>
          <a:p>
            <a:r>
              <a:rPr lang="en-US" altLang="ja-JP" sz="1600" dirty="0">
                <a:latin typeface="VL ゴシック" pitchFamily="49" charset="-128"/>
                <a:ea typeface="VL ゴシック" pitchFamily="49" charset="-128"/>
              </a:rPr>
              <a:t>                &amp;continuation::trampoline_,</a:t>
            </a:r>
          </a:p>
          <a:p>
            <a:r>
              <a:rPr lang="en-US" altLang="ja-JP" sz="1600" dirty="0">
                <a:latin typeface="VL ゴシック" pitchFamily="49" charset="-128"/>
                <a:ea typeface="VL ゴシック" pitchFamily="49" charset="-128"/>
              </a:rPr>
              <a:t>                this,</a:t>
            </a:r>
          </a:p>
          <a:p>
            <a:r>
              <a:rPr lang="en-US" altLang="ja-JP" sz="1600" dirty="0">
                <a:latin typeface="VL ゴシック" pitchFamily="49" charset="-128"/>
                <a:ea typeface="VL ゴシック" pitchFamily="49" charset="-128"/>
              </a:rPr>
              <a:t>                boost::contexts::</a:t>
            </a:r>
            <a:r>
              <a:rPr lang="en-US" altLang="ja-JP" sz="1600" dirty="0" err="1">
                <a:latin typeface="VL ゴシック" pitchFamily="49" charset="-128"/>
                <a:ea typeface="VL ゴシック" pitchFamily="49" charset="-128"/>
              </a:rPr>
              <a:t>default_stacksize</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boost::contexts::</a:t>
            </a:r>
            <a:r>
              <a:rPr lang="en-US" altLang="ja-JP" sz="1600" dirty="0" err="1">
                <a:latin typeface="VL ゴシック" pitchFamily="49" charset="-128"/>
                <a:ea typeface="VL ゴシック" pitchFamily="49" charset="-128"/>
              </a:rPr>
              <a:t>stack_unwind</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boost::contexts::</a:t>
            </a:r>
            <a:r>
              <a:rPr lang="en-US" altLang="ja-JP" sz="1600" dirty="0" err="1">
                <a:latin typeface="VL ゴシック" pitchFamily="49" charset="-128"/>
                <a:ea typeface="VL ゴシック" pitchFamily="49" charset="-128"/>
              </a:rPr>
              <a:t>return_to_caller</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fn</a:t>
            </a:r>
            <a:r>
              <a:rPr lang="en-US" altLang="ja-JP" sz="1600" dirty="0">
                <a:latin typeface="VL ゴシック" pitchFamily="49" charset="-128"/>
                <a:ea typeface="VL ゴシック" pitchFamily="49" charset="-128"/>
              </a:rPr>
              <a:t>_ = </a:t>
            </a:r>
            <a:r>
              <a:rPr lang="en-US" altLang="ja-JP" sz="1600" dirty="0" err="1">
                <a:latin typeface="VL ゴシック" pitchFamily="49" charset="-128"/>
                <a:ea typeface="VL ゴシック" pitchFamily="49" charset="-128"/>
              </a:rPr>
              <a:t>fn</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a:t>
            </a:r>
            <a:endParaRPr lang="en-US" altLang="ja-JP" sz="1600" dirty="0">
              <a:latin typeface="VL ゴシック" pitchFamily="49" charset="-128"/>
              <a:ea typeface="VL ゴシック" pitchFamily="49" charset="-128"/>
            </a:endParaRPr>
          </a:p>
        </p:txBody>
      </p:sp>
    </p:spTree>
    <p:extLst>
      <p:ext uri="{BB962C8B-B14F-4D97-AF65-F5344CB8AC3E}">
        <p14:creationId xmlns:p14="http://schemas.microsoft.com/office/powerpoint/2010/main" val="181484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継続クラス</a:t>
            </a:r>
            <a:r>
              <a:rPr kumimoji="1" lang="en-US" altLang="ja-JP" sz="3600" dirty="0" smtClean="0"/>
              <a:t>(context</a:t>
            </a:r>
            <a:r>
              <a:rPr kumimoji="1" lang="ja-JP" altLang="en-US" sz="3600" dirty="0" smtClean="0"/>
              <a:t>のラッパー</a:t>
            </a:r>
            <a:r>
              <a:rPr kumimoji="1" lang="en-US" altLang="ja-JP" sz="3600" dirty="0" smtClean="0"/>
              <a:t>)</a:t>
            </a:r>
            <a:endParaRPr kumimoji="1" lang="ja-JP" altLang="en-US" sz="3600" dirty="0"/>
          </a:p>
        </p:txBody>
      </p:sp>
      <p:sp>
        <p:nvSpPr>
          <p:cNvPr id="4" name="テキスト ボックス 3"/>
          <p:cNvSpPr txBox="1"/>
          <p:nvPr/>
        </p:nvSpPr>
        <p:spPr>
          <a:xfrm>
            <a:off x="179512" y="1269335"/>
            <a:ext cx="8856984" cy="3785652"/>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  </a:t>
            </a:r>
            <a:r>
              <a:rPr lang="en-US" altLang="ja-JP" sz="1600" dirty="0">
                <a:latin typeface="VL ゴシック" pitchFamily="49" charset="-128"/>
                <a:ea typeface="VL ゴシック" pitchFamily="49" charset="-128"/>
              </a:rPr>
              <a:t>continuation&amp; operator=(continuation&amp;&amp; other)</a:t>
            </a:r>
          </a:p>
          <a:p>
            <a:r>
              <a:rPr lang="en-US" altLang="ja-JP" sz="1600" dirty="0">
                <a:latin typeface="VL ゴシック" pitchFamily="49" charset="-128"/>
                <a:ea typeface="VL ゴシック" pitchFamily="49" charset="-128"/>
              </a:rPr>
              <a:t>  {</a:t>
            </a:r>
          </a:p>
          <a:p>
            <a:r>
              <a:rPr lang="en-US" altLang="ja-JP" sz="1600" dirty="0">
                <a:latin typeface="VL ゴシック" pitchFamily="49" charset="-128"/>
                <a:ea typeface="VL ゴシック" pitchFamily="49" charset="-128"/>
              </a:rPr>
              <a:t>    // this</a:t>
            </a:r>
            <a:r>
              <a:rPr lang="ja-JP" altLang="en-US" sz="1600" dirty="0" err="1">
                <a:latin typeface="VL ゴシック" pitchFamily="49" charset="-128"/>
                <a:ea typeface="VL ゴシック" pitchFamily="49" charset="-128"/>
              </a:rPr>
              <a:t>に依</a:t>
            </a:r>
            <a:r>
              <a:rPr lang="ja-JP" altLang="en-US" sz="1600" dirty="0">
                <a:latin typeface="VL ゴシック" pitchFamily="49" charset="-128"/>
                <a:ea typeface="VL ゴシック" pitchFamily="49" charset="-128"/>
              </a:rPr>
              <a:t>存してると</a:t>
            </a:r>
            <a:r>
              <a:rPr lang="en-US" altLang="ja-JP" sz="1600" dirty="0">
                <a:latin typeface="VL ゴシック" pitchFamily="49" charset="-128"/>
                <a:ea typeface="VL ゴシック" pitchFamily="49" charset="-128"/>
              </a:rPr>
              <a:t>move</a:t>
            </a:r>
            <a:r>
              <a:rPr lang="ja-JP" altLang="en-US" sz="1600" dirty="0">
                <a:latin typeface="VL ゴシック" pitchFamily="49" charset="-128"/>
                <a:ea typeface="VL ゴシック" pitchFamily="49" charset="-128"/>
              </a:rPr>
              <a:t>できないので作り直し</a:t>
            </a:r>
          </a:p>
          <a:p>
            <a:r>
              <a:rPr lang="ja-JP" altLang="en-US"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 = boost::contexts::context(</a:t>
            </a:r>
          </a:p>
          <a:p>
            <a:r>
              <a:rPr lang="en-US" altLang="ja-JP" sz="1600" dirty="0">
                <a:latin typeface="VL ゴシック" pitchFamily="49" charset="-128"/>
                <a:ea typeface="VL ゴシック" pitchFamily="49" charset="-128"/>
              </a:rPr>
              <a:t>                &amp;continuation::trampoline_,</a:t>
            </a:r>
          </a:p>
          <a:p>
            <a:r>
              <a:rPr lang="en-US" altLang="ja-JP" sz="1600" dirty="0">
                <a:latin typeface="VL ゴシック" pitchFamily="49" charset="-128"/>
                <a:ea typeface="VL ゴシック" pitchFamily="49" charset="-128"/>
              </a:rPr>
              <a:t>                this,</a:t>
            </a:r>
          </a:p>
          <a:p>
            <a:r>
              <a:rPr lang="en-US" altLang="ja-JP" sz="1600" dirty="0">
                <a:latin typeface="VL ゴシック" pitchFamily="49" charset="-128"/>
                <a:ea typeface="VL ゴシック" pitchFamily="49" charset="-128"/>
              </a:rPr>
              <a:t>                boost::contexts::</a:t>
            </a:r>
            <a:r>
              <a:rPr lang="en-US" altLang="ja-JP" sz="1600" dirty="0" err="1">
                <a:latin typeface="VL ゴシック" pitchFamily="49" charset="-128"/>
                <a:ea typeface="VL ゴシック" pitchFamily="49" charset="-128"/>
              </a:rPr>
              <a:t>default_stacksize</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boost::contexts::</a:t>
            </a:r>
            <a:r>
              <a:rPr lang="en-US" altLang="ja-JP" sz="1600" dirty="0" err="1">
                <a:latin typeface="VL ゴシック" pitchFamily="49" charset="-128"/>
                <a:ea typeface="VL ゴシック" pitchFamily="49" charset="-128"/>
              </a:rPr>
              <a:t>stack_unwind</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boost::contexts::</a:t>
            </a:r>
            <a:r>
              <a:rPr lang="en-US" altLang="ja-JP" sz="1600" dirty="0" err="1">
                <a:latin typeface="VL ゴシック" pitchFamily="49" charset="-128"/>
                <a:ea typeface="VL ゴシック" pitchFamily="49" charset="-128"/>
              </a:rPr>
              <a:t>return_to_caller</a:t>
            </a:r>
            <a:r>
              <a:rPr lang="en-US" altLang="ja-JP" sz="1600" dirty="0">
                <a:latin typeface="VL ゴシック" pitchFamily="49" charset="-128"/>
                <a:ea typeface="VL ゴシック" pitchFamily="49" charset="-128"/>
              </a:rPr>
              <a:t>);</a:t>
            </a:r>
          </a:p>
          <a:p>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fn</a:t>
            </a:r>
            <a:r>
              <a:rPr lang="en-US" altLang="ja-JP" sz="1600" dirty="0">
                <a:latin typeface="VL ゴシック" pitchFamily="49" charset="-128"/>
                <a:ea typeface="VL ゴシック" pitchFamily="49" charset="-128"/>
              </a:rPr>
              <a:t>_ = boost::move(</a:t>
            </a:r>
            <a:r>
              <a:rPr lang="en-US" altLang="ja-JP" sz="1600" dirty="0" err="1">
                <a:latin typeface="VL ゴシック" pitchFamily="49" charset="-128"/>
                <a:ea typeface="VL ゴシック" pitchFamily="49" charset="-128"/>
              </a:rPr>
              <a:t>other.fn</a:t>
            </a:r>
            <a:r>
              <a:rPr lang="en-US" altLang="ja-JP" sz="1600" dirty="0">
                <a:latin typeface="VL ゴシック" pitchFamily="49" charset="-128"/>
                <a:ea typeface="VL ゴシック" pitchFamily="49" charset="-128"/>
              </a:rPr>
              <a:t>_);</a:t>
            </a:r>
          </a:p>
          <a:p>
            <a:r>
              <a:rPr lang="en-US" altLang="ja-JP" sz="1600" dirty="0">
                <a:latin typeface="VL ゴシック" pitchFamily="49" charset="-128"/>
                <a:ea typeface="VL ゴシック" pitchFamily="49" charset="-128"/>
              </a:rPr>
              <a:t>    started_ = boost::move(</a:t>
            </a:r>
            <a:r>
              <a:rPr lang="en-US" altLang="ja-JP" sz="1600" dirty="0" err="1">
                <a:latin typeface="VL ゴシック" pitchFamily="49" charset="-128"/>
                <a:ea typeface="VL ゴシック" pitchFamily="49" charset="-128"/>
              </a:rPr>
              <a:t>other.started</a:t>
            </a:r>
            <a:r>
              <a:rPr lang="en-US" altLang="ja-JP" sz="1600" dirty="0">
                <a:latin typeface="VL ゴシック" pitchFamily="49" charset="-128"/>
                <a:ea typeface="VL ゴシック" pitchFamily="49" charset="-128"/>
              </a:rPr>
              <a:t>_);</a:t>
            </a: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is_break</a:t>
            </a:r>
            <a:r>
              <a:rPr lang="en-US" altLang="ja-JP" sz="1600" dirty="0">
                <a:latin typeface="VL ゴシック" pitchFamily="49" charset="-128"/>
                <a:ea typeface="VL ゴシック" pitchFamily="49" charset="-128"/>
              </a:rPr>
              <a:t>_ = boost::move(</a:t>
            </a:r>
            <a:r>
              <a:rPr lang="en-US" altLang="ja-JP" sz="1600" dirty="0" err="1">
                <a:latin typeface="VL ゴシック" pitchFamily="49" charset="-128"/>
                <a:ea typeface="VL ゴシック" pitchFamily="49" charset="-128"/>
              </a:rPr>
              <a:t>other.is_break</a:t>
            </a:r>
            <a:r>
              <a:rPr lang="en-US" altLang="ja-JP" sz="1600" dirty="0">
                <a:latin typeface="VL ゴシック" pitchFamily="49" charset="-128"/>
                <a:ea typeface="VL ゴシック" pitchFamily="49" charset="-128"/>
              </a:rPr>
              <a:t>_);</a:t>
            </a:r>
          </a:p>
          <a:p>
            <a:r>
              <a:rPr lang="en-US" altLang="ja-JP" sz="1600" dirty="0">
                <a:latin typeface="VL ゴシック" pitchFamily="49" charset="-128"/>
                <a:ea typeface="VL ゴシック" pitchFamily="49" charset="-128"/>
              </a:rPr>
              <a:t>    return *this;</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a:t>
            </a:r>
            <a:endParaRPr lang="en-US" altLang="ja-JP" sz="1600" dirty="0">
              <a:latin typeface="VL ゴシック" pitchFamily="49" charset="-128"/>
              <a:ea typeface="VL ゴシック" pitchFamily="49" charset="-128"/>
            </a:endParaRPr>
          </a:p>
        </p:txBody>
      </p:sp>
    </p:spTree>
    <p:extLst>
      <p:ext uri="{BB962C8B-B14F-4D97-AF65-F5344CB8AC3E}">
        <p14:creationId xmlns:p14="http://schemas.microsoft.com/office/powerpoint/2010/main" val="311209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継続クラス</a:t>
            </a:r>
            <a:r>
              <a:rPr kumimoji="1" lang="en-US" altLang="ja-JP" sz="3600" dirty="0" smtClean="0"/>
              <a:t>(context</a:t>
            </a:r>
            <a:r>
              <a:rPr kumimoji="1" lang="ja-JP" altLang="en-US" sz="3600" dirty="0" smtClean="0"/>
              <a:t>のラッパー</a:t>
            </a:r>
            <a:r>
              <a:rPr kumimoji="1" lang="en-US" altLang="ja-JP" sz="3600" dirty="0" smtClean="0"/>
              <a:t>)</a:t>
            </a:r>
            <a:endParaRPr kumimoji="1" lang="ja-JP" altLang="en-US" sz="3600" dirty="0"/>
          </a:p>
        </p:txBody>
      </p:sp>
      <p:sp>
        <p:nvSpPr>
          <p:cNvPr id="4" name="テキスト ボックス 3"/>
          <p:cNvSpPr txBox="1"/>
          <p:nvPr/>
        </p:nvSpPr>
        <p:spPr>
          <a:xfrm>
            <a:off x="179512" y="1269335"/>
            <a:ext cx="8856984" cy="5509200"/>
          </a:xfrm>
          <a:prstGeom prst="rect">
            <a:avLst/>
          </a:prstGeom>
          <a:noFill/>
        </p:spPr>
        <p:txBody>
          <a:bodyPr wrap="square" rtlCol="0">
            <a:spAutoFit/>
          </a:bodyPr>
          <a:lstStyle/>
          <a:p>
            <a:r>
              <a:rPr lang="en-US" altLang="ja-JP" sz="1600" dirty="0" smtClean="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int</a:t>
            </a:r>
            <a:r>
              <a:rPr lang="en-US" altLang="ja-JP" sz="1600" dirty="0">
                <a:latin typeface="VL ゴシック" pitchFamily="49" charset="-128"/>
                <a:ea typeface="VL ゴシック" pitchFamily="49" charset="-128"/>
              </a:rPr>
              <a:t> resume()</a:t>
            </a:r>
          </a:p>
          <a:p>
            <a:r>
              <a:rPr lang="en-US" altLang="ja-JP" sz="1600" dirty="0">
                <a:latin typeface="VL ゴシック" pitchFamily="49" charset="-128"/>
                <a:ea typeface="VL ゴシック" pitchFamily="49" charset="-128"/>
              </a:rPr>
              <a:t>  {</a:t>
            </a:r>
          </a:p>
          <a:p>
            <a:r>
              <a:rPr lang="en-US" altLang="ja-JP" sz="1600" dirty="0">
                <a:latin typeface="VL ゴシック" pitchFamily="49" charset="-128"/>
                <a:ea typeface="VL ゴシック" pitchFamily="49" charset="-128"/>
              </a:rPr>
              <a:t>    if (!</a:t>
            </a:r>
            <a:r>
              <a:rPr lang="en-US" altLang="ja-JP" sz="1600" dirty="0" err="1">
                <a:latin typeface="VL ゴシック" pitchFamily="49" charset="-128"/>
                <a:ea typeface="VL ゴシック" pitchFamily="49" charset="-128"/>
              </a:rPr>
              <a:t>started_.data</a:t>
            </a:r>
            <a:r>
              <a:rPr lang="en-US" altLang="ja-JP" sz="1600" dirty="0">
                <a:latin typeface="VL ゴシック" pitchFamily="49" charset="-128"/>
                <a:ea typeface="VL ゴシック" pitchFamily="49" charset="-128"/>
              </a:rPr>
              <a:t>()) {</a:t>
            </a: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started_.data</a:t>
            </a:r>
            <a:r>
              <a:rPr lang="en-US" altLang="ja-JP" sz="1600" dirty="0">
                <a:latin typeface="VL ゴシック" pitchFamily="49" charset="-128"/>
                <a:ea typeface="VL ゴシック" pitchFamily="49" charset="-128"/>
              </a:rPr>
              <a:t>() = true;</a:t>
            </a: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is_break_.data</a:t>
            </a:r>
            <a:r>
              <a:rPr lang="en-US" altLang="ja-JP" sz="1600" dirty="0">
                <a:latin typeface="VL ゴシック" pitchFamily="49" charset="-128"/>
                <a:ea typeface="VL ゴシック" pitchFamily="49" charset="-128"/>
              </a:rPr>
              <a:t>() = false;</a:t>
            </a:r>
          </a:p>
          <a:p>
            <a:r>
              <a:rPr lang="en-US" altLang="ja-JP" sz="1600" dirty="0">
                <a:latin typeface="VL ゴシック" pitchFamily="49" charset="-128"/>
                <a:ea typeface="VL ゴシック" pitchFamily="49" charset="-128"/>
              </a:rPr>
              <a:t>      return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_.start();</a:t>
            </a:r>
          </a:p>
          <a:p>
            <a:r>
              <a:rPr lang="en-US" altLang="ja-JP" sz="1600" dirty="0">
                <a:latin typeface="VL ゴシック" pitchFamily="49" charset="-128"/>
                <a:ea typeface="VL ゴシック" pitchFamily="49" charset="-128"/>
              </a:rPr>
              <a:t>    }</a:t>
            </a:r>
          </a:p>
          <a:p>
            <a:r>
              <a:rPr lang="en-US" altLang="ja-JP" sz="1600" dirty="0">
                <a:latin typeface="VL ゴシック" pitchFamily="49" charset="-128"/>
                <a:ea typeface="VL ゴシック" pitchFamily="49" charset="-128"/>
              </a:rPr>
              <a:t>    else </a:t>
            </a:r>
            <a:r>
              <a:rPr lang="en-US" altLang="ja-JP" sz="1600" dirty="0" smtClean="0">
                <a:latin typeface="VL ゴシック" pitchFamily="49" charset="-128"/>
                <a:ea typeface="VL ゴシック" pitchFamily="49" charset="-128"/>
              </a:rPr>
              <a:t>{ return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_.resume</a:t>
            </a:r>
            <a:r>
              <a:rPr lang="en-US" altLang="ja-JP" sz="1600" dirty="0" smtClean="0">
                <a:latin typeface="VL ゴシック" pitchFamily="49" charset="-128"/>
                <a:ea typeface="VL ゴシック" pitchFamily="49" charset="-128"/>
              </a:rPr>
              <a:t>(); }</a:t>
            </a:r>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  }</a:t>
            </a:r>
          </a:p>
          <a:p>
            <a:endParaRPr lang="en-US" altLang="ja-JP" sz="1600" dirty="0">
              <a:latin typeface="VL ゴシック" pitchFamily="49" charset="-128"/>
              <a:ea typeface="VL ゴシック" pitchFamily="49" charset="-128"/>
            </a:endParaRP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int</a:t>
            </a:r>
            <a:r>
              <a:rPr lang="en-US" altLang="ja-JP" sz="1600" dirty="0">
                <a:latin typeface="VL ゴシック" pitchFamily="49" charset="-128"/>
                <a:ea typeface="VL ゴシック" pitchFamily="49" charset="-128"/>
              </a:rPr>
              <a:t> restart()</a:t>
            </a:r>
          </a:p>
          <a:p>
            <a:r>
              <a:rPr lang="en-US" altLang="ja-JP" sz="1600" dirty="0">
                <a:latin typeface="VL ゴシック" pitchFamily="49" charset="-128"/>
                <a:ea typeface="VL ゴシック" pitchFamily="49" charset="-128"/>
              </a:rPr>
              <a:t>  {</a:t>
            </a: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started_.data</a:t>
            </a:r>
            <a:r>
              <a:rPr lang="en-US" altLang="ja-JP" sz="1600" dirty="0">
                <a:latin typeface="VL ゴシック" pitchFamily="49" charset="-128"/>
                <a:ea typeface="VL ゴシック" pitchFamily="49" charset="-128"/>
              </a:rPr>
              <a:t>() = false;</a:t>
            </a: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is_break_.data</a:t>
            </a:r>
            <a:r>
              <a:rPr lang="en-US" altLang="ja-JP" sz="1600" dirty="0">
                <a:latin typeface="VL ゴシック" pitchFamily="49" charset="-128"/>
                <a:ea typeface="VL ゴシック" pitchFamily="49" charset="-128"/>
              </a:rPr>
              <a:t>() = false;</a:t>
            </a:r>
          </a:p>
          <a:p>
            <a:r>
              <a:rPr lang="en-US" altLang="ja-JP" sz="1600" dirty="0">
                <a:latin typeface="VL ゴシック" pitchFamily="49" charset="-128"/>
                <a:ea typeface="VL ゴシック" pitchFamily="49" charset="-128"/>
              </a:rPr>
              <a:t>    </a:t>
            </a:r>
            <a:r>
              <a:rPr lang="en-US" altLang="ja-JP" sz="1600" dirty="0" err="1">
                <a:latin typeface="VL ゴシック" pitchFamily="49" charset="-128"/>
                <a:ea typeface="VL ゴシック" pitchFamily="49" charset="-128"/>
              </a:rPr>
              <a:t>ctx</a:t>
            </a:r>
            <a:r>
              <a:rPr lang="en-US" altLang="ja-JP" sz="1600" dirty="0">
                <a:latin typeface="VL ゴシック" pitchFamily="49" charset="-128"/>
                <a:ea typeface="VL ゴシック" pitchFamily="49" charset="-128"/>
              </a:rPr>
              <a:t>_ = boost::contexts::context(</a:t>
            </a:r>
          </a:p>
          <a:p>
            <a:r>
              <a:rPr lang="en-US" altLang="ja-JP" sz="1600" dirty="0">
                <a:latin typeface="VL ゴシック" pitchFamily="49" charset="-128"/>
                <a:ea typeface="VL ゴシック" pitchFamily="49" charset="-128"/>
              </a:rPr>
              <a:t>                &amp;continuation::trampoline_,</a:t>
            </a:r>
          </a:p>
          <a:p>
            <a:r>
              <a:rPr lang="en-US" altLang="ja-JP" sz="1600" dirty="0">
                <a:latin typeface="VL ゴシック" pitchFamily="49" charset="-128"/>
                <a:ea typeface="VL ゴシック" pitchFamily="49" charset="-128"/>
              </a:rPr>
              <a:t>                this,</a:t>
            </a:r>
          </a:p>
          <a:p>
            <a:r>
              <a:rPr lang="en-US" altLang="ja-JP" sz="1600" dirty="0">
                <a:latin typeface="VL ゴシック" pitchFamily="49" charset="-128"/>
                <a:ea typeface="VL ゴシック" pitchFamily="49" charset="-128"/>
              </a:rPr>
              <a:t>                boost::contexts::</a:t>
            </a:r>
            <a:r>
              <a:rPr lang="en-US" altLang="ja-JP" sz="1600" dirty="0" err="1">
                <a:latin typeface="VL ゴシック" pitchFamily="49" charset="-128"/>
                <a:ea typeface="VL ゴシック" pitchFamily="49" charset="-128"/>
              </a:rPr>
              <a:t>default_stacksize</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boost::contexts::</a:t>
            </a:r>
            <a:r>
              <a:rPr lang="en-US" altLang="ja-JP" sz="1600" dirty="0" err="1">
                <a:latin typeface="VL ゴシック" pitchFamily="49" charset="-128"/>
                <a:ea typeface="VL ゴシック" pitchFamily="49" charset="-128"/>
              </a:rPr>
              <a:t>stack_unwind</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boost::contexts::</a:t>
            </a:r>
            <a:r>
              <a:rPr lang="en-US" altLang="ja-JP" sz="1600" dirty="0" err="1">
                <a:latin typeface="VL ゴシック" pitchFamily="49" charset="-128"/>
                <a:ea typeface="VL ゴシック" pitchFamily="49" charset="-128"/>
              </a:rPr>
              <a:t>return_to_caller</a:t>
            </a:r>
            <a:r>
              <a:rPr lang="en-US" altLang="ja-JP" sz="1600" dirty="0">
                <a:latin typeface="VL ゴシック" pitchFamily="49" charset="-128"/>
                <a:ea typeface="VL ゴシック" pitchFamily="49" charset="-128"/>
              </a:rPr>
              <a:t>);</a:t>
            </a:r>
          </a:p>
          <a:p>
            <a:r>
              <a:rPr lang="en-US" altLang="ja-JP" sz="1600" dirty="0">
                <a:latin typeface="VL ゴシック" pitchFamily="49" charset="-128"/>
                <a:ea typeface="VL ゴシック" pitchFamily="49" charset="-128"/>
              </a:rPr>
              <a:t>    return resume();</a:t>
            </a:r>
          </a:p>
          <a:p>
            <a:r>
              <a:rPr lang="en-US" altLang="ja-JP" sz="1600" dirty="0">
                <a:latin typeface="VL ゴシック" pitchFamily="49" charset="-128"/>
                <a:ea typeface="VL ゴシック" pitchFamily="49" charset="-128"/>
              </a:rPr>
              <a:t>  </a:t>
            </a:r>
            <a:r>
              <a:rPr lang="en-US" altLang="ja-JP" sz="1600" dirty="0" smtClean="0">
                <a:latin typeface="VL ゴシック" pitchFamily="49" charset="-128"/>
                <a:ea typeface="VL ゴシック" pitchFamily="49" charset="-128"/>
              </a:rPr>
              <a:t>}</a:t>
            </a:r>
            <a:endParaRPr lang="en-US" altLang="ja-JP" sz="1600" dirty="0">
              <a:latin typeface="VL ゴシック" pitchFamily="49" charset="-128"/>
              <a:ea typeface="VL ゴシック" pitchFamily="49" charset="-128"/>
            </a:endParaRPr>
          </a:p>
        </p:txBody>
      </p:sp>
    </p:spTree>
    <p:extLst>
      <p:ext uri="{BB962C8B-B14F-4D97-AF65-F5344CB8AC3E}">
        <p14:creationId xmlns:p14="http://schemas.microsoft.com/office/powerpoint/2010/main" val="87577046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1702</Words>
  <Application>Microsoft Office PowerPoint</Application>
  <PresentationFormat>画面に合わせる (4:3)</PresentationFormat>
  <Paragraphs>343</Paragraphs>
  <Slides>24</Slides>
  <Notes>0</Notes>
  <HiddenSlides>0</HiddenSlides>
  <MMClips>0</MMClips>
  <ScaleCrop>false</ScaleCrop>
  <HeadingPairs>
    <vt:vector size="4" baseType="variant">
      <vt:variant>
        <vt:lpstr>テーマ</vt:lpstr>
      </vt:variant>
      <vt:variant>
        <vt:i4>1</vt:i4>
      </vt:variant>
      <vt:variant>
        <vt:lpstr>スライド タイトル</vt:lpstr>
      </vt:variant>
      <vt:variant>
        <vt:i4>24</vt:i4>
      </vt:variant>
    </vt:vector>
  </HeadingPairs>
  <TitlesOfParts>
    <vt:vector size="25" baseType="lpstr">
      <vt:lpstr>Office ​​テーマ</vt:lpstr>
      <vt:lpstr>Boost.Contextで継続</vt:lpstr>
      <vt:lpstr>Boost.Context</vt:lpstr>
      <vt:lpstr>資料などのあるところ</vt:lpstr>
      <vt:lpstr>継続は何をするのか</vt:lpstr>
      <vt:lpstr>基本的な使い方</vt:lpstr>
      <vt:lpstr>継続クラス(contextのラッパー)</vt:lpstr>
      <vt:lpstr>継続クラス(contextのラッパー)</vt:lpstr>
      <vt:lpstr>継続クラス(contextのラッパー)</vt:lpstr>
      <vt:lpstr>継続クラス(contextのラッパー)</vt:lpstr>
      <vt:lpstr>継続クラス(contextのラッパー)</vt:lpstr>
      <vt:lpstr>考えられる基本的なユースケース</vt:lpstr>
      <vt:lpstr>非同期処理の逐次化</vt:lpstr>
      <vt:lpstr>非同期処理の逐次化</vt:lpstr>
      <vt:lpstr>非同期処理の逐次化</vt:lpstr>
      <vt:lpstr>非同期処理の逐次化</vt:lpstr>
      <vt:lpstr>(ゲームループなど)継続的に実行する処理の逐次化</vt:lpstr>
      <vt:lpstr>(ゲームループなど)継続的に実行する処理の逐次化</vt:lpstr>
      <vt:lpstr>(ゲームループなど)継続的に実行する処理の逐次化</vt:lpstr>
      <vt:lpstr>(ゲームループなど)継続的に実行する処理の逐次化</vt:lpstr>
      <vt:lpstr>リスト処理の遅延評価</vt:lpstr>
      <vt:lpstr>中断可能なアルゴリズム</vt:lpstr>
      <vt:lpstr>PowerPoint プレゼンテーション</vt:lpstr>
      <vt:lpstr>PowerPoint プレゼンテーション</vt:lpstr>
      <vt:lpstr>その他</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Boost.Contextで継続</dc:title>
  <dc:creator>高橋 晶</dc:creator>
  <cp:lastModifiedBy>高橋 晶</cp:lastModifiedBy>
  <cp:revision>15</cp:revision>
  <dcterms:created xsi:type="dcterms:W3CDTF">2012-04-05T07:20:01Z</dcterms:created>
  <dcterms:modified xsi:type="dcterms:W3CDTF">2012-04-06T07:32:16Z</dcterms:modified>
</cp:coreProperties>
</file>