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8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76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9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467544" y="1412776"/>
            <a:ext cx="8208912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9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27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6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2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5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3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93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F03E-4AC3-4692-AC76-1EC44FF89488}" type="datetimeFigureOut">
              <a:rPr kumimoji="1" lang="ja-JP" altLang="en-US" smtClean="0"/>
              <a:t>2012/9/11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00E3-DCB6-48F1-90E2-37C1055D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97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rgbClr val="C00000"/>
                </a:solidFill>
              </a:rPr>
              <a:t>集合</a:t>
            </a:r>
            <a:r>
              <a:rPr lang="ja-JP" altLang="en-US" sz="4000" smtClean="0">
                <a:solidFill>
                  <a:srgbClr val="C00000"/>
                </a:solidFill>
              </a:rPr>
              <a:t>知によって得られる大切なこと</a:t>
            </a:r>
            <a:endParaRPr kumimoji="1" lang="ja-JP" altLang="en-US" sz="4000">
              <a:solidFill>
                <a:srgbClr val="C0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1760" y="5157192"/>
            <a:ext cx="6400800" cy="93610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400" smtClean="0">
                <a:solidFill>
                  <a:schemeClr val="tx1"/>
                </a:solidFill>
              </a:rPr>
              <a:t>高橋 晶</a:t>
            </a:r>
            <a:r>
              <a:rPr lang="en-US" altLang="ja-JP" sz="2400" smtClean="0">
                <a:solidFill>
                  <a:schemeClr val="tx1"/>
                </a:solidFill>
              </a:rPr>
              <a:t>(Akira Takahashi)</a:t>
            </a:r>
          </a:p>
          <a:p>
            <a:pPr algn="r"/>
            <a:r>
              <a:rPr kumimoji="1" lang="en-US" altLang="ja-JP" sz="2400" smtClean="0">
                <a:solidFill>
                  <a:schemeClr val="tx1"/>
                </a:solidFill>
              </a:rPr>
              <a:t>id:faith_and_brave / @cpp_akira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6136" y="6250868"/>
            <a:ext cx="29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2012/09/16 Aizu.LT::Tokyo #2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7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smtClean="0"/>
              <a:t>集合知に関わって得られたもの</a:t>
            </a:r>
            <a:endParaRPr kumimoji="1" lang="ja-JP" altLang="en-US" sz="400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smtClean="0"/>
              <a:t>バグ報告や提案が受け入れられ、それがリリースされたとき、世の中をより良くできたという実感が持てた</a:t>
            </a:r>
            <a:endParaRPr lang="en-US" altLang="ja-JP" sz="2400"/>
          </a:p>
          <a:p>
            <a:pPr lvl="1"/>
            <a:r>
              <a:rPr lang="ja-JP" altLang="en-US" sz="2000" smtClean="0"/>
              <a:t>高々ドキュメントの</a:t>
            </a:r>
            <a:r>
              <a:rPr lang="en-US" altLang="ja-JP" sz="2000" smtClean="0"/>
              <a:t>typo</a:t>
            </a:r>
            <a:r>
              <a:rPr lang="ja-JP" altLang="en-US" sz="2000" smtClean="0"/>
              <a:t>を</a:t>
            </a:r>
            <a:r>
              <a:rPr lang="en-US" altLang="ja-JP" sz="2000" smtClean="0"/>
              <a:t>1</a:t>
            </a:r>
            <a:r>
              <a:rPr lang="ja-JP" altLang="en-US" sz="2000" smtClean="0"/>
              <a:t>文字修正する程度でも、誰かが行動しなければ永遠に直らない</a:t>
            </a:r>
            <a:r>
              <a:rPr lang="en-US" altLang="ja-JP" sz="2000" smtClean="0"/>
              <a:t/>
            </a:r>
            <a:br>
              <a:rPr lang="en-US" altLang="ja-JP" sz="2000" smtClean="0"/>
            </a:br>
            <a:endParaRPr lang="en-US" altLang="ja-JP" sz="2000" smtClean="0"/>
          </a:p>
          <a:p>
            <a:r>
              <a:rPr lang="ja-JP" altLang="en-US" sz="2400" smtClean="0"/>
              <a:t>多くの改善提案が得られた</a:t>
            </a:r>
            <a:endParaRPr lang="en-US" altLang="ja-JP" sz="2400" smtClean="0"/>
          </a:p>
          <a:p>
            <a:pPr lvl="1"/>
            <a:r>
              <a:rPr lang="ja-JP" altLang="en-US" sz="2000"/>
              <a:t>より</a:t>
            </a:r>
            <a:r>
              <a:rPr lang="ja-JP" altLang="en-US" sz="2000" smtClean="0"/>
              <a:t>よい解説、訳語、サンプルコード等、多くのアドバイスや提案をもらえた</a:t>
            </a:r>
            <a:endParaRPr lang="en-US" altLang="ja-JP" sz="2000" smtClean="0"/>
          </a:p>
        </p:txBody>
      </p:sp>
    </p:spTree>
    <p:extLst>
      <p:ext uri="{BB962C8B-B14F-4D97-AF65-F5344CB8AC3E}">
        <p14:creationId xmlns:p14="http://schemas.microsoft.com/office/powerpoint/2010/main" val="52149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大切なお願い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800" smtClean="0"/>
              <a:t>集合知に関わる人が絶対的に不足しています！</a:t>
            </a:r>
            <a:endParaRPr kumimoji="1" lang="en-US" altLang="ja-JP" sz="2800" smtClean="0"/>
          </a:p>
          <a:p>
            <a:endParaRPr lang="en-US" altLang="ja-JP" sz="2800"/>
          </a:p>
          <a:p>
            <a:r>
              <a:rPr kumimoji="1" lang="ja-JP" altLang="en-US" sz="2800" smtClean="0"/>
              <a:t>よく「ネットで転がっている情報」という表現を使う人がいますが、転がっているのではありません。</a:t>
            </a:r>
            <a:r>
              <a:rPr lang="en-US" altLang="ja-JP" sz="2800"/>
              <a:t/>
            </a:r>
            <a:br>
              <a:rPr lang="en-US" altLang="ja-JP" sz="2800"/>
            </a:br>
            <a:r>
              <a:rPr lang="ja-JP" altLang="en-US" sz="2800" smtClean="0"/>
              <a:t>不特定多数の誰かのために、意思を持って活動している人がいるのです！</a:t>
            </a:r>
            <a:endParaRPr lang="en-US" altLang="ja-JP" sz="2800" smtClean="0"/>
          </a:p>
          <a:p>
            <a:endParaRPr lang="en-US" altLang="ja-JP" sz="2800"/>
          </a:p>
          <a:p>
            <a:r>
              <a:rPr lang="ja-JP" altLang="en-US" sz="2800" smtClean="0"/>
              <a:t>気になったプロジェクトがあったら、どんな些細なことでもいいので、ぜひ協力してあげてください！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800" smtClean="0"/>
              <a:t>それはきっと誰かのためになります！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17020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集合知とは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個人</a:t>
            </a:r>
            <a:r>
              <a:rPr lang="ja-JP" altLang="en-US" sz="2400" smtClean="0"/>
              <a:t>が書いた</a:t>
            </a:r>
            <a:r>
              <a:rPr lang="ja-JP" altLang="en-US" sz="2400"/>
              <a:t>情報</a:t>
            </a:r>
            <a:r>
              <a:rPr lang="ja-JP" altLang="en-US" sz="2400" smtClean="0"/>
              <a:t>が正しい</a:t>
            </a:r>
            <a:r>
              <a:rPr lang="ja-JP" altLang="en-US" sz="2400"/>
              <a:t>とは</a:t>
            </a:r>
            <a:r>
              <a:rPr lang="ja-JP" altLang="en-US" sz="2400" smtClean="0"/>
              <a:t>言い切れない</a:t>
            </a:r>
            <a:endParaRPr lang="en-US" altLang="ja-JP" sz="2400" smtClean="0"/>
          </a:p>
          <a:p>
            <a:r>
              <a:rPr lang="ja-JP" altLang="en-US" sz="2400" smtClean="0"/>
              <a:t>有識者と意見を交わすことで、よりよい情報へと成長させていき、現存するアイデアよりも優れたものを生み出していく、というもの</a:t>
            </a:r>
            <a:endParaRPr lang="en-US" altLang="ja-JP" sz="2400" smtClean="0"/>
          </a:p>
          <a:p>
            <a:endParaRPr kumimoji="1" lang="en-US" altLang="ja-JP" sz="2400"/>
          </a:p>
          <a:p>
            <a:r>
              <a:rPr lang="ja-JP" altLang="en-US" sz="2400"/>
              <a:t>一言</a:t>
            </a:r>
            <a:r>
              <a:rPr lang="ja-JP" altLang="en-US" sz="2400" smtClean="0"/>
              <a:t>で</a:t>
            </a:r>
            <a:r>
              <a:rPr lang="ja-JP" altLang="en-US" sz="2400"/>
              <a:t>表すと</a:t>
            </a:r>
            <a:r>
              <a:rPr lang="ja-JP" altLang="en-US" sz="2400" smtClean="0"/>
              <a:t>「</a:t>
            </a:r>
            <a:r>
              <a:rPr lang="ja-JP" altLang="en-US" sz="2400" smtClean="0">
                <a:solidFill>
                  <a:srgbClr val="C00000"/>
                </a:solidFill>
              </a:rPr>
              <a:t>群衆の叡智</a:t>
            </a:r>
            <a:r>
              <a:rPr lang="en-US" altLang="ja-JP" sz="2400" smtClean="0">
                <a:solidFill>
                  <a:srgbClr val="C00000"/>
                </a:solidFill>
              </a:rPr>
              <a:t>(The Wisdom of C</a:t>
            </a:r>
            <a:r>
              <a:rPr lang="ja-JP" altLang="en-US" sz="2400" smtClean="0">
                <a:solidFill>
                  <a:srgbClr val="C00000"/>
                </a:solidFill>
              </a:rPr>
              <a:t>ｒ</a:t>
            </a:r>
            <a:r>
              <a:rPr lang="en-US" altLang="ja-JP" sz="2400" smtClean="0">
                <a:solidFill>
                  <a:srgbClr val="C00000"/>
                </a:solidFill>
              </a:rPr>
              <a:t>owds)</a:t>
            </a:r>
            <a:r>
              <a:rPr lang="ja-JP" altLang="en-US" sz="2400" smtClean="0"/>
              <a:t>」</a:t>
            </a:r>
            <a:endParaRPr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324693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集合知の代表例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Wiki</a:t>
            </a:r>
          </a:p>
          <a:p>
            <a:r>
              <a:rPr lang="ja-JP" altLang="en-US" smtClean="0"/>
              <a:t>オープンソースソフトウェア</a:t>
            </a:r>
            <a:endParaRPr lang="en-US" altLang="ja-JP" smtClean="0"/>
          </a:p>
          <a:p>
            <a:r>
              <a:rPr kumimoji="1" lang="ja-JP" altLang="en-US"/>
              <a:t>技術</a:t>
            </a:r>
            <a:r>
              <a:rPr kumimoji="1" lang="ja-JP" altLang="en-US" smtClean="0"/>
              <a:t>書籍</a:t>
            </a:r>
            <a:r>
              <a:rPr lang="ja-JP" altLang="en-US"/>
              <a:t>、論文</a:t>
            </a:r>
            <a:r>
              <a:rPr lang="ja-JP" altLang="en-US" smtClean="0"/>
              <a:t>査読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64896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Wiki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5141168"/>
          </a:xfrm>
        </p:spPr>
        <p:txBody>
          <a:bodyPr>
            <a:normAutofit/>
          </a:bodyPr>
          <a:lstStyle/>
          <a:p>
            <a:r>
              <a:rPr kumimoji="1" lang="en-US" altLang="ja-JP" sz="2400" smtClean="0"/>
              <a:t>Wiki</a:t>
            </a:r>
            <a:r>
              <a:rPr kumimoji="1" lang="ja-JP" altLang="en-US" sz="2400" smtClean="0"/>
              <a:t>は、ブラウザ上で</a:t>
            </a:r>
            <a:r>
              <a:rPr kumimoji="1" lang="en-US" altLang="ja-JP" sz="2400" smtClean="0"/>
              <a:t>Web</a:t>
            </a:r>
            <a:r>
              <a:rPr kumimoji="1" lang="ja-JP" altLang="en-US" sz="2400" smtClean="0"/>
              <a:t>サイトを直接編集するためのシステム</a:t>
            </a:r>
            <a:endParaRPr kumimoji="1" lang="en-US" altLang="ja-JP" sz="2400" smtClean="0"/>
          </a:p>
          <a:p>
            <a:r>
              <a:rPr lang="ja-JP" altLang="en-US" sz="2400" smtClean="0"/>
              <a:t>編集の容易さから、幅広い用途で活用されている</a:t>
            </a:r>
            <a:endParaRPr lang="en-US" altLang="ja-JP" sz="2400" smtClean="0"/>
          </a:p>
          <a:p>
            <a:endParaRPr lang="en-US" altLang="ja-JP" sz="2400"/>
          </a:p>
          <a:p>
            <a:r>
              <a:rPr lang="ja-JP" altLang="en-US" sz="2400" smtClean="0"/>
              <a:t>辞書</a:t>
            </a:r>
            <a:r>
              <a:rPr lang="en-US" altLang="ja-JP" sz="2400" smtClean="0"/>
              <a:t>(Wikipedia</a:t>
            </a:r>
            <a:r>
              <a:rPr lang="ja-JP" altLang="en-US" sz="2400" smtClean="0"/>
              <a:t>、</a:t>
            </a:r>
            <a:r>
              <a:rPr lang="en-US" altLang="ja-JP" sz="2400" smtClean="0"/>
              <a:t>Wiktionary)</a:t>
            </a:r>
            <a:endParaRPr lang="en-US" altLang="ja-JP" sz="2400"/>
          </a:p>
          <a:p>
            <a:r>
              <a:rPr lang="ja-JP" altLang="en-US" sz="2400" smtClean="0"/>
              <a:t>データベース</a:t>
            </a:r>
            <a:r>
              <a:rPr lang="en-US" altLang="ja-JP" sz="2400" smtClean="0"/>
              <a:t>(</a:t>
            </a:r>
            <a:r>
              <a:rPr lang="ja-JP" altLang="en-US" sz="2400" smtClean="0"/>
              <a:t>ゲームの攻略サイト</a:t>
            </a:r>
            <a:r>
              <a:rPr lang="en-US" altLang="ja-JP" sz="2400" smtClean="0"/>
              <a:t>)</a:t>
            </a:r>
          </a:p>
          <a:p>
            <a:r>
              <a:rPr lang="ja-JP" altLang="en-US" sz="2400" smtClean="0"/>
              <a:t>リファレンスサイト</a:t>
            </a:r>
            <a:endParaRPr lang="en-US" altLang="ja-JP" sz="2400" smtClean="0"/>
          </a:p>
          <a:p>
            <a:r>
              <a:rPr lang="ja-JP" altLang="en-US" sz="2400" smtClean="0"/>
              <a:t>仕様書</a:t>
            </a:r>
            <a:endParaRPr lang="en-US" altLang="ja-JP" sz="2400" smtClean="0"/>
          </a:p>
          <a:p>
            <a:r>
              <a:rPr lang="ja-JP" altLang="en-US" sz="2400" smtClean="0"/>
              <a:t>プロジェクトのまとめ情報</a:t>
            </a:r>
            <a:endParaRPr lang="en-US" altLang="ja-JP" sz="2400" smtClean="0"/>
          </a:p>
          <a:p>
            <a:endParaRPr lang="en-US" altLang="ja-JP" sz="2400"/>
          </a:p>
          <a:p>
            <a:r>
              <a:rPr lang="ja-JP" altLang="en-US" sz="2400" smtClean="0"/>
              <a:t>より正確な情報、より多くの情報を集めるとともに、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ja-JP" altLang="en-US" sz="2400" smtClean="0"/>
              <a:t>間違いを見つけた場合に、レビューし、修正できるというハードルの低さも備えている</a:t>
            </a:r>
            <a:endParaRPr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402194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オープンソースソフトウェア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smtClean="0"/>
              <a:t>オープンソースソフトウェア</a:t>
            </a:r>
            <a:r>
              <a:rPr kumimoji="1" lang="en-US" altLang="ja-JP" sz="2400" smtClean="0"/>
              <a:t>(OSS)</a:t>
            </a:r>
            <a:r>
              <a:rPr kumimoji="1" lang="ja-JP" altLang="en-US" sz="2400" smtClean="0"/>
              <a:t>は、公開されたソースコードの元に開発されているソフトウェア</a:t>
            </a:r>
            <a:endParaRPr kumimoji="1" lang="en-US" altLang="ja-JP" sz="2400" smtClean="0"/>
          </a:p>
          <a:p>
            <a:endParaRPr lang="en-US" altLang="ja-JP" sz="2400"/>
          </a:p>
          <a:p>
            <a:r>
              <a:rPr kumimoji="1" lang="ja-JP" altLang="en-US" sz="2400" smtClean="0"/>
              <a:t>ユーザーによって新機能が提案、レビュー、バグ報告、パッチが当てられることで、より良いソフトウェアへと成長していく</a:t>
            </a:r>
            <a:endParaRPr kumimoji="1" lang="en-US" altLang="ja-JP" sz="2400" smtClean="0"/>
          </a:p>
          <a:p>
            <a:endParaRPr lang="en-US" altLang="ja-JP" sz="2400"/>
          </a:p>
          <a:p>
            <a:r>
              <a:rPr kumimoji="1" lang="ja-JP" altLang="en-US" sz="2400" smtClean="0"/>
              <a:t>近年では多くの企業がオープンソースプロジェクトに参加している</a:t>
            </a:r>
            <a:endParaRPr kumimoji="1" lang="en-US" altLang="ja-JP" sz="2400" smtClean="0"/>
          </a:p>
          <a:p>
            <a:pPr lvl="1"/>
            <a:r>
              <a:rPr kumimoji="1" lang="ja-JP" altLang="en-US" sz="2000" smtClean="0"/>
              <a:t>コストダウン、品質向上、大規模化＆複雑化するソフトウェアに対応するため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0848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技術書籍</a:t>
            </a:r>
            <a:r>
              <a:rPr lang="ja-JP" altLang="en-US"/>
              <a:t>、論文査読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kumimoji="1" lang="ja-JP" altLang="en-US" sz="2400" smtClean="0"/>
              <a:t>技術書籍は多くの場合、有識者によるレビューが行われている</a:t>
            </a:r>
            <a:endParaRPr kumimoji="1" lang="en-US" altLang="ja-JP" sz="2400" smtClean="0"/>
          </a:p>
          <a:p>
            <a:pPr lvl="1"/>
            <a:r>
              <a:rPr lang="ja-JP" altLang="en-US" sz="2000"/>
              <a:t>これは</a:t>
            </a:r>
            <a:r>
              <a:rPr lang="ja-JP" altLang="en-US" sz="2000" smtClean="0"/>
              <a:t>、有識者によって</a:t>
            </a:r>
            <a:r>
              <a:rPr lang="ja-JP" altLang="en-US" sz="2000"/>
              <a:t>一定の品質が</a:t>
            </a:r>
            <a:r>
              <a:rPr lang="ja-JP" altLang="en-US" sz="2000" smtClean="0"/>
              <a:t>保証されていることを意味する</a:t>
            </a:r>
            <a:endParaRPr lang="en-US" altLang="ja-JP" sz="2000" smtClean="0"/>
          </a:p>
          <a:p>
            <a:pPr lvl="1"/>
            <a:r>
              <a:rPr kumimoji="1" lang="ja-JP" altLang="en-US" sz="2000" smtClean="0"/>
              <a:t>購入するときは謝辞や参考文献を確認すること</a:t>
            </a:r>
            <a:r>
              <a:rPr kumimoji="1" lang="en-US" altLang="ja-JP" sz="2000" smtClean="0"/>
              <a:t>(</a:t>
            </a:r>
            <a:r>
              <a:rPr kumimoji="1" lang="ja-JP" altLang="en-US" sz="2000" smtClean="0">
                <a:solidFill>
                  <a:srgbClr val="C00000"/>
                </a:solidFill>
              </a:rPr>
              <a:t>だいぶ重要</a:t>
            </a:r>
            <a:r>
              <a:rPr kumimoji="1" lang="en-US" altLang="ja-JP" sz="2000" smtClean="0"/>
              <a:t>)</a:t>
            </a:r>
          </a:p>
          <a:p>
            <a:pPr lvl="1"/>
            <a:endParaRPr kumimoji="1" lang="en-US" altLang="ja-JP" sz="2000" smtClean="0"/>
          </a:p>
          <a:p>
            <a:r>
              <a:rPr lang="ja-JP" altLang="en-US" sz="2400"/>
              <a:t>論文査読も</a:t>
            </a:r>
            <a:r>
              <a:rPr lang="ja-JP" altLang="en-US" sz="2400" smtClean="0"/>
              <a:t>同じ理由で集合知であると言える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545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集合知の問題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smtClean="0"/>
              <a:t>はじめから集合知に積極的</a:t>
            </a:r>
            <a:r>
              <a:rPr lang="ja-JP" altLang="en-US" sz="2800" smtClean="0"/>
              <a:t>な人間はいない</a:t>
            </a:r>
            <a:endParaRPr kumimoji="1" lang="en-US" altLang="ja-JP" sz="2800" smtClean="0"/>
          </a:p>
          <a:p>
            <a:pPr lvl="1"/>
            <a:r>
              <a:rPr lang="ja-JP" altLang="en-US" sz="2400"/>
              <a:t>多く</a:t>
            </a:r>
            <a:r>
              <a:rPr lang="ja-JP" altLang="en-US" sz="2400" smtClean="0"/>
              <a:t>の人の協力が得られる前提で始めると心が折れる</a:t>
            </a:r>
            <a:endParaRPr lang="en-US" altLang="ja-JP" sz="2400" smtClean="0"/>
          </a:p>
          <a:p>
            <a:pPr lvl="1"/>
            <a:r>
              <a:rPr kumimoji="1" lang="ja-JP" altLang="en-US" sz="2400"/>
              <a:t>自分</a:t>
            </a:r>
            <a:r>
              <a:rPr kumimoji="1" lang="ja-JP" altLang="en-US" sz="2400" smtClean="0"/>
              <a:t>でできる範囲から始めよう</a:t>
            </a:r>
            <a:endParaRPr kumimoji="1" lang="en-US" altLang="ja-JP" sz="2400" smtClean="0"/>
          </a:p>
          <a:p>
            <a:pPr lvl="1"/>
            <a:endParaRPr lang="en-US" altLang="ja-JP" sz="2400" smtClean="0"/>
          </a:p>
          <a:p>
            <a:r>
              <a:rPr lang="ja-JP" altLang="en-US" sz="2800"/>
              <a:t>集合</a:t>
            </a:r>
            <a:r>
              <a:rPr lang="ja-JP" altLang="en-US" sz="2800" smtClean="0"/>
              <a:t>知は妥協を生みやすい</a:t>
            </a:r>
            <a:endParaRPr lang="en-US" altLang="ja-JP" sz="2800" smtClean="0"/>
          </a:p>
          <a:p>
            <a:pPr lvl="1"/>
            <a:r>
              <a:rPr lang="ja-JP" altLang="en-US" sz="2400" smtClean="0"/>
              <a:t>政治も集合知と言われることがあるが、多くの人が議論に関わることにより、飛び抜けた結論には達しにくい</a:t>
            </a:r>
            <a:endParaRPr lang="en-US" altLang="ja-JP" sz="2400" smtClean="0"/>
          </a:p>
          <a:p>
            <a:pPr lvl="1"/>
            <a:r>
              <a:rPr lang="ja-JP" altLang="en-US" sz="2400" smtClean="0"/>
              <a:t>単なる多数決で決定されるアイデアや、有識者レビューが備わっていないものは「集合愚」と呼ばれる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48999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集合知がもたらすもの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036711"/>
          </a:xfrm>
        </p:spPr>
        <p:txBody>
          <a:bodyPr>
            <a:normAutofit/>
          </a:bodyPr>
          <a:lstStyle/>
          <a:p>
            <a:r>
              <a:rPr kumimoji="1" lang="ja-JP" altLang="en-US" sz="2400" smtClean="0"/>
              <a:t>知識の持ち寄りによって、優れた情報へと成長させる</a:t>
            </a:r>
            <a:endParaRPr kumimoji="1" lang="en-US" altLang="ja-JP" sz="2400" smtClean="0"/>
          </a:p>
          <a:p>
            <a:r>
              <a:rPr lang="ja-JP" altLang="en-US" sz="2400" smtClean="0"/>
              <a:t>多くの人が関わることにより、膨大な情報の蓄積が可能になる</a:t>
            </a:r>
            <a:endParaRPr lang="en-US" altLang="ja-JP" sz="240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4336504"/>
            <a:ext cx="8507288" cy="2332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/>
              <a:t>集合</a:t>
            </a:r>
            <a:r>
              <a:rPr lang="ja-JP" altLang="en-US" sz="2400" smtClean="0"/>
              <a:t>知に関わることで、有識者同士で知識・技術が補完し合える。お互いが成長できる！</a:t>
            </a:r>
            <a:endParaRPr lang="en-US" altLang="ja-JP" sz="2400" smtClean="0"/>
          </a:p>
          <a:p>
            <a:r>
              <a:rPr lang="ja-JP" altLang="en-US" sz="2400" smtClean="0"/>
              <a:t>正確</a:t>
            </a:r>
            <a:r>
              <a:rPr lang="ja-JP" altLang="en-US" sz="2400"/>
              <a:t>なもの</a:t>
            </a:r>
            <a:r>
              <a:rPr lang="ja-JP" altLang="en-US" sz="2400" smtClean="0"/>
              <a:t>に「不要な情報」などというものはない。あらゆる情報がどこかで誰かのためになる！</a:t>
            </a:r>
            <a:endParaRPr lang="en-US" altLang="ja-JP" sz="2400" smtClean="0"/>
          </a:p>
          <a:p>
            <a:r>
              <a:rPr lang="ja-JP" altLang="en-US" sz="2400" smtClean="0"/>
              <a:t>技術分野での集合知はとくに、世の中の技術水準を底上げすることにも貢献する。集合知は世界をより良くする！</a:t>
            </a:r>
            <a:endParaRPr lang="en-US" altLang="ja-JP" sz="240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51720" y="3284984"/>
            <a:ext cx="474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C00000"/>
                </a:solidFill>
              </a:rPr>
              <a:t>集合知は「群衆の叡智」で</a:t>
            </a:r>
            <a:r>
              <a:rPr lang="ja-JP" altLang="en-US" sz="2800" smtClean="0">
                <a:solidFill>
                  <a:srgbClr val="C00000"/>
                </a:solidFill>
              </a:rPr>
              <a:t>ある</a:t>
            </a:r>
            <a:endParaRPr lang="en-US" altLang="ja-JP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8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私</a:t>
            </a:r>
            <a:r>
              <a:rPr lang="ja-JP" altLang="en-US" smtClean="0"/>
              <a:t>が</a:t>
            </a:r>
            <a:r>
              <a:rPr lang="ja-JP" altLang="en-US"/>
              <a:t>関わって</a:t>
            </a:r>
            <a:r>
              <a:rPr lang="ja-JP" altLang="en-US" smtClean="0"/>
              <a:t>きた</a:t>
            </a:r>
            <a:r>
              <a:rPr lang="ja-JP" altLang="en-US"/>
              <a:t>集合知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400" smtClean="0"/>
              <a:t>Boost C++ Libraries</a:t>
            </a:r>
          </a:p>
          <a:p>
            <a:pPr lvl="1"/>
            <a:r>
              <a:rPr lang="en-US" altLang="ja-JP" sz="2000" smtClean="0"/>
              <a:t>C++</a:t>
            </a:r>
            <a:r>
              <a:rPr lang="ja-JP" altLang="en-US" sz="2000" smtClean="0"/>
              <a:t>のオープンソースライブラリ</a:t>
            </a:r>
            <a:endParaRPr lang="en-US" altLang="ja-JP" sz="2000" smtClean="0"/>
          </a:p>
          <a:p>
            <a:pPr lvl="1"/>
            <a:r>
              <a:rPr kumimoji="1" lang="ja-JP" altLang="en-US" sz="2000"/>
              <a:t>バグ</a:t>
            </a:r>
            <a:r>
              <a:rPr kumimoji="1" lang="ja-JP" altLang="en-US" sz="2000" smtClean="0"/>
              <a:t>報告、新機能の提案、レビューへの参加など</a:t>
            </a:r>
            <a:endParaRPr kumimoji="1" lang="en-US" altLang="ja-JP" sz="2000" smtClean="0"/>
          </a:p>
          <a:p>
            <a:r>
              <a:rPr lang="en-US" altLang="ja-JP" sz="2800" smtClean="0"/>
              <a:t>boostjp</a:t>
            </a:r>
          </a:p>
          <a:p>
            <a:pPr lvl="1"/>
            <a:r>
              <a:rPr kumimoji="1" lang="en-US" altLang="ja-JP" sz="2400" smtClean="0"/>
              <a:t>Boost</a:t>
            </a:r>
            <a:r>
              <a:rPr kumimoji="1" lang="ja-JP" altLang="en-US" sz="2400" smtClean="0"/>
              <a:t>の日本語情報サイト</a:t>
            </a:r>
            <a:endParaRPr kumimoji="1" lang="en-US" altLang="ja-JP" sz="2400" smtClean="0"/>
          </a:p>
          <a:p>
            <a:pPr lvl="1"/>
            <a:r>
              <a:rPr kumimoji="1" lang="ja-JP" altLang="en-US" sz="2400" smtClean="0"/>
              <a:t>リースノート翻訳</a:t>
            </a:r>
            <a:r>
              <a:rPr lang="ja-JP" altLang="en-US" sz="2400"/>
              <a:t>、</a:t>
            </a:r>
            <a:r>
              <a:rPr lang="ja-JP" altLang="en-US" sz="2400" smtClean="0"/>
              <a:t>逆引きリファレンス</a:t>
            </a:r>
            <a:endParaRPr lang="en-US" altLang="ja-JP" sz="2400" smtClean="0"/>
          </a:p>
          <a:p>
            <a:r>
              <a:rPr kumimoji="1" lang="en-US" altLang="ja-JP" sz="2800" smtClean="0"/>
              <a:t>cpprefjp</a:t>
            </a:r>
          </a:p>
          <a:p>
            <a:pPr lvl="1"/>
            <a:r>
              <a:rPr lang="en-US" altLang="ja-JP" sz="2400" smtClean="0"/>
              <a:t>C++</a:t>
            </a:r>
            <a:r>
              <a:rPr lang="ja-JP" altLang="en-US" sz="2400" smtClean="0"/>
              <a:t>標準ライブラリの日本語リファレンスサイト</a:t>
            </a:r>
            <a:endParaRPr lang="en-US" altLang="ja-JP" sz="2400" smtClean="0"/>
          </a:p>
          <a:p>
            <a:pPr lvl="1"/>
            <a:r>
              <a:rPr kumimoji="1" lang="ja-JP" altLang="en-US" sz="2400" smtClean="0"/>
              <a:t>ほぼ全ての関数・クラスにサンプルコードを付けている</a:t>
            </a:r>
            <a:endParaRPr kumimoji="1" lang="en-US" altLang="ja-JP" sz="2400" smtClean="0"/>
          </a:p>
          <a:p>
            <a:r>
              <a:rPr lang="ja-JP" altLang="en-US" sz="2400"/>
              <a:t>技術</a:t>
            </a:r>
            <a:r>
              <a:rPr lang="ja-JP" altLang="en-US" sz="2400" smtClean="0"/>
              <a:t>書籍</a:t>
            </a:r>
            <a:endParaRPr lang="en-US" altLang="ja-JP" sz="2400" smtClean="0"/>
          </a:p>
          <a:p>
            <a:pPr lvl="1"/>
            <a:r>
              <a:rPr kumimoji="1" lang="en-US" altLang="ja-JP" sz="2000" smtClean="0"/>
              <a:t>C++</a:t>
            </a:r>
            <a:r>
              <a:rPr kumimoji="1" lang="ja-JP" altLang="en-US" sz="2000" smtClean="0"/>
              <a:t>テンプレートテクニック、プログラミングの魔導書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7345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661</Words>
  <Application>Microsoft Office PowerPoint</Application>
  <PresentationFormat>画面に合わせる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集合知によって得られる大切なこと</vt:lpstr>
      <vt:lpstr>集合知とは</vt:lpstr>
      <vt:lpstr>集合知の代表例</vt:lpstr>
      <vt:lpstr>Wiki</vt:lpstr>
      <vt:lpstr>オープンソースソフトウェア</vt:lpstr>
      <vt:lpstr>技術書籍、論文査読</vt:lpstr>
      <vt:lpstr>集合知の問題</vt:lpstr>
      <vt:lpstr>集合知がもたらすもの</vt:lpstr>
      <vt:lpstr>私が関わってきた集合知</vt:lpstr>
      <vt:lpstr>集合知に関わって得られたもの</vt:lpstr>
      <vt:lpstr>大切なお願い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集合知</dc:title>
  <dc:creator>高橋　晶</dc:creator>
  <cp:lastModifiedBy>高橋　晶</cp:lastModifiedBy>
  <cp:revision>35</cp:revision>
  <dcterms:created xsi:type="dcterms:W3CDTF">2012-09-05T01:45:25Z</dcterms:created>
  <dcterms:modified xsi:type="dcterms:W3CDTF">2012-09-11T07:27:32Z</dcterms:modified>
</cp:coreProperties>
</file>