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5" r:id="rId5"/>
    <p:sldId id="267" r:id="rId6"/>
    <p:sldId id="259" r:id="rId7"/>
    <p:sldId id="260" r:id="rId8"/>
    <p:sldId id="261" r:id="rId9"/>
    <p:sldId id="262" r:id="rId10"/>
    <p:sldId id="263" r:id="rId11"/>
    <p:sldId id="264" r:id="rId12"/>
    <p:sldId id="272" r:id="rId13"/>
    <p:sldId id="286" r:id="rId14"/>
    <p:sldId id="265" r:id="rId15"/>
    <p:sldId id="266" r:id="rId16"/>
    <p:sldId id="274" r:id="rId17"/>
    <p:sldId id="268" r:id="rId18"/>
    <p:sldId id="271" r:id="rId19"/>
    <p:sldId id="269" r:id="rId20"/>
    <p:sldId id="270" r:id="rId21"/>
    <p:sldId id="273" r:id="rId22"/>
    <p:sldId id="283" r:id="rId23"/>
    <p:sldId id="275" r:id="rId24"/>
    <p:sldId id="276" r:id="rId25"/>
    <p:sldId id="277" r:id="rId26"/>
    <p:sldId id="278" r:id="rId27"/>
    <p:sldId id="279" r:id="rId28"/>
    <p:sldId id="280" r:id="rId29"/>
    <p:sldId id="281" r:id="rId30"/>
    <p:sldId id="284" r:id="rId31"/>
    <p:sldId id="282" r:id="rId32"/>
    <p:sldId id="287" r:id="rId3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19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CCC28BE-C258-4CD1-A8A2-6F3905CF6BBE}" type="datetimeFigureOut">
              <a:rPr kumimoji="1" lang="ja-JP" altLang="en-US" smtClean="0"/>
              <a:t>2012/11/22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19A0DCA-AEDE-40F5-8F7F-A0B64B4D097D}" type="slidenum">
              <a:rPr kumimoji="1" lang="ja-JP" altLang="en-US" smtClean="0"/>
              <a:t>‹#›</a:t>
            </a:fld>
            <a:endParaRPr kumimoji="1" lang="ja-JP" altLang="en-US"/>
          </a:p>
        </p:txBody>
      </p:sp>
    </p:spTree>
    <p:extLst>
      <p:ext uri="{BB962C8B-B14F-4D97-AF65-F5344CB8AC3E}">
        <p14:creationId xmlns:p14="http://schemas.microsoft.com/office/powerpoint/2010/main" val="3694334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CCC28BE-C258-4CD1-A8A2-6F3905CF6BBE}" type="datetimeFigureOut">
              <a:rPr kumimoji="1" lang="ja-JP" altLang="en-US" smtClean="0"/>
              <a:t>2012/11/22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19A0DCA-AEDE-40F5-8F7F-A0B64B4D097D}" type="slidenum">
              <a:rPr kumimoji="1" lang="ja-JP" altLang="en-US" smtClean="0"/>
              <a:t>‹#›</a:t>
            </a:fld>
            <a:endParaRPr kumimoji="1" lang="ja-JP" altLang="en-US"/>
          </a:p>
        </p:txBody>
      </p:sp>
    </p:spTree>
    <p:extLst>
      <p:ext uri="{BB962C8B-B14F-4D97-AF65-F5344CB8AC3E}">
        <p14:creationId xmlns:p14="http://schemas.microsoft.com/office/powerpoint/2010/main" val="2589358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CCC28BE-C258-4CD1-A8A2-6F3905CF6BBE}" type="datetimeFigureOut">
              <a:rPr kumimoji="1" lang="ja-JP" altLang="en-US" smtClean="0"/>
              <a:t>2012/11/22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19A0DCA-AEDE-40F5-8F7F-A0B64B4D097D}" type="slidenum">
              <a:rPr kumimoji="1" lang="ja-JP" altLang="en-US" smtClean="0"/>
              <a:t>‹#›</a:t>
            </a:fld>
            <a:endParaRPr kumimoji="1" lang="ja-JP" altLang="en-US"/>
          </a:p>
        </p:txBody>
      </p:sp>
    </p:spTree>
    <p:extLst>
      <p:ext uri="{BB962C8B-B14F-4D97-AF65-F5344CB8AC3E}">
        <p14:creationId xmlns:p14="http://schemas.microsoft.com/office/powerpoint/2010/main" val="4086673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850106"/>
          </a:xfrm>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457200" y="1340768"/>
            <a:ext cx="8229600" cy="4785395"/>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CCC28BE-C258-4CD1-A8A2-6F3905CF6BBE}" type="datetimeFigureOut">
              <a:rPr kumimoji="1" lang="ja-JP" altLang="en-US" smtClean="0"/>
              <a:t>2012/11/22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19A0DCA-AEDE-40F5-8F7F-A0B64B4D097D}" type="slidenum">
              <a:rPr kumimoji="1" lang="ja-JP" altLang="en-US" smtClean="0"/>
              <a:t>‹#›</a:t>
            </a:fld>
            <a:endParaRPr kumimoji="1" lang="ja-JP" altLang="en-US"/>
          </a:p>
        </p:txBody>
      </p:sp>
      <p:sp>
        <p:nvSpPr>
          <p:cNvPr id="7" name="正方形/長方形 6"/>
          <p:cNvSpPr/>
          <p:nvPr userDrawn="1"/>
        </p:nvSpPr>
        <p:spPr>
          <a:xfrm>
            <a:off x="467544" y="1124744"/>
            <a:ext cx="8208912" cy="7200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467544" y="6165304"/>
            <a:ext cx="8208912"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94438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1CCC28BE-C258-4CD1-A8A2-6F3905CF6BBE}" type="datetimeFigureOut">
              <a:rPr kumimoji="1" lang="ja-JP" altLang="en-US" smtClean="0"/>
              <a:t>2012/11/22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19A0DCA-AEDE-40F5-8F7F-A0B64B4D097D}" type="slidenum">
              <a:rPr kumimoji="1" lang="ja-JP" altLang="en-US" smtClean="0"/>
              <a:t>‹#›</a:t>
            </a:fld>
            <a:endParaRPr kumimoji="1" lang="ja-JP" altLang="en-US"/>
          </a:p>
        </p:txBody>
      </p:sp>
    </p:spTree>
    <p:extLst>
      <p:ext uri="{BB962C8B-B14F-4D97-AF65-F5344CB8AC3E}">
        <p14:creationId xmlns:p14="http://schemas.microsoft.com/office/powerpoint/2010/main" val="1317813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1CCC28BE-C258-4CD1-A8A2-6F3905CF6BBE}" type="datetimeFigureOut">
              <a:rPr kumimoji="1" lang="ja-JP" altLang="en-US" smtClean="0"/>
              <a:t>2012/11/22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19A0DCA-AEDE-40F5-8F7F-A0B64B4D097D}" type="slidenum">
              <a:rPr kumimoji="1" lang="ja-JP" altLang="en-US" smtClean="0"/>
              <a:t>‹#›</a:t>
            </a:fld>
            <a:endParaRPr kumimoji="1" lang="ja-JP" altLang="en-US"/>
          </a:p>
        </p:txBody>
      </p:sp>
    </p:spTree>
    <p:extLst>
      <p:ext uri="{BB962C8B-B14F-4D97-AF65-F5344CB8AC3E}">
        <p14:creationId xmlns:p14="http://schemas.microsoft.com/office/powerpoint/2010/main" val="2935545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CCC28BE-C258-4CD1-A8A2-6F3905CF6BBE}" type="datetimeFigureOut">
              <a:rPr kumimoji="1" lang="ja-JP" altLang="en-US" smtClean="0"/>
              <a:t>2012/11/22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19A0DCA-AEDE-40F5-8F7F-A0B64B4D097D}" type="slidenum">
              <a:rPr kumimoji="1" lang="ja-JP" altLang="en-US" smtClean="0"/>
              <a:t>‹#›</a:t>
            </a:fld>
            <a:endParaRPr kumimoji="1" lang="ja-JP" altLang="en-US"/>
          </a:p>
        </p:txBody>
      </p:sp>
    </p:spTree>
    <p:extLst>
      <p:ext uri="{BB962C8B-B14F-4D97-AF65-F5344CB8AC3E}">
        <p14:creationId xmlns:p14="http://schemas.microsoft.com/office/powerpoint/2010/main" val="628327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CCC28BE-C258-4CD1-A8A2-6F3905CF6BBE}" type="datetimeFigureOut">
              <a:rPr kumimoji="1" lang="ja-JP" altLang="en-US" smtClean="0"/>
              <a:t>2012/11/22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19A0DCA-AEDE-40F5-8F7F-A0B64B4D097D}" type="slidenum">
              <a:rPr kumimoji="1" lang="ja-JP" altLang="en-US" smtClean="0"/>
              <a:t>‹#›</a:t>
            </a:fld>
            <a:endParaRPr kumimoji="1" lang="ja-JP" altLang="en-US"/>
          </a:p>
        </p:txBody>
      </p:sp>
    </p:spTree>
    <p:extLst>
      <p:ext uri="{BB962C8B-B14F-4D97-AF65-F5344CB8AC3E}">
        <p14:creationId xmlns:p14="http://schemas.microsoft.com/office/powerpoint/2010/main" val="3181703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CCC28BE-C258-4CD1-A8A2-6F3905CF6BBE}" type="datetimeFigureOut">
              <a:rPr kumimoji="1" lang="ja-JP" altLang="en-US" smtClean="0"/>
              <a:t>2012/11/22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19A0DCA-AEDE-40F5-8F7F-A0B64B4D097D}" type="slidenum">
              <a:rPr kumimoji="1" lang="ja-JP" altLang="en-US" smtClean="0"/>
              <a:t>‹#›</a:t>
            </a:fld>
            <a:endParaRPr kumimoji="1" lang="ja-JP" altLang="en-US"/>
          </a:p>
        </p:txBody>
      </p:sp>
    </p:spTree>
    <p:extLst>
      <p:ext uri="{BB962C8B-B14F-4D97-AF65-F5344CB8AC3E}">
        <p14:creationId xmlns:p14="http://schemas.microsoft.com/office/powerpoint/2010/main" val="3297221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CCC28BE-C258-4CD1-A8A2-6F3905CF6BBE}" type="datetimeFigureOut">
              <a:rPr kumimoji="1" lang="ja-JP" altLang="en-US" smtClean="0"/>
              <a:t>2012/11/22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19A0DCA-AEDE-40F5-8F7F-A0B64B4D097D}" type="slidenum">
              <a:rPr kumimoji="1" lang="ja-JP" altLang="en-US" smtClean="0"/>
              <a:t>‹#›</a:t>
            </a:fld>
            <a:endParaRPr kumimoji="1" lang="ja-JP" altLang="en-US"/>
          </a:p>
        </p:txBody>
      </p:sp>
    </p:spTree>
    <p:extLst>
      <p:ext uri="{BB962C8B-B14F-4D97-AF65-F5344CB8AC3E}">
        <p14:creationId xmlns:p14="http://schemas.microsoft.com/office/powerpoint/2010/main" val="2756495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CCC28BE-C258-4CD1-A8A2-6F3905CF6BBE}" type="datetimeFigureOut">
              <a:rPr kumimoji="1" lang="ja-JP" altLang="en-US" smtClean="0"/>
              <a:t>2012/11/22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19A0DCA-AEDE-40F5-8F7F-A0B64B4D097D}" type="slidenum">
              <a:rPr kumimoji="1" lang="ja-JP" altLang="en-US" smtClean="0"/>
              <a:t>‹#›</a:t>
            </a:fld>
            <a:endParaRPr kumimoji="1" lang="ja-JP" altLang="en-US"/>
          </a:p>
        </p:txBody>
      </p:sp>
    </p:spTree>
    <p:extLst>
      <p:ext uri="{BB962C8B-B14F-4D97-AF65-F5344CB8AC3E}">
        <p14:creationId xmlns:p14="http://schemas.microsoft.com/office/powerpoint/2010/main" val="3617513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CC28BE-C258-4CD1-A8A2-6F3905CF6BBE}" type="datetimeFigureOut">
              <a:rPr kumimoji="1" lang="ja-JP" altLang="en-US" smtClean="0"/>
              <a:t>2012/11/22</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9A0DCA-AEDE-40F5-8F7F-A0B64B4D097D}" type="slidenum">
              <a:rPr kumimoji="1" lang="ja-JP" altLang="en-US" smtClean="0"/>
              <a:t>‹#›</a:t>
            </a:fld>
            <a:endParaRPr kumimoji="1" lang="ja-JP" altLang="en-US"/>
          </a:p>
        </p:txBody>
      </p:sp>
    </p:spTree>
    <p:extLst>
      <p:ext uri="{BB962C8B-B14F-4D97-AF65-F5344CB8AC3E}">
        <p14:creationId xmlns:p14="http://schemas.microsoft.com/office/powerpoint/2010/main" val="2974506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partake.in/events/fafca87c-78fd-416f-abbb-ae4346ec15a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faithandbrave/Shand/blob/master/libs/strong_typedef/tagged_real_example.cpp"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pen-std.org/jtc1/sc22/wg21/docs/papers/2012/n3413.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pen-std.org/jtc1/sc22/wg21/docs/papers/2012/n3329.pdf"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pen-std.org/JTC1/SC22/WG21/docs/papers/2012/n3386.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226567"/>
          </a:xfrm>
        </p:spPr>
        <p:txBody>
          <a:bodyPr>
            <a:normAutofit fontScale="90000"/>
          </a:bodyPr>
          <a:lstStyle/>
          <a:p>
            <a:r>
              <a:rPr lang="en-US" altLang="ja-JP" sz="4800" smtClean="0">
                <a:solidFill>
                  <a:srgbClr val="C00000"/>
                </a:solidFill>
                <a:latin typeface="HGP創英角ﾎﾟｯﾌﾟ体" pitchFamily="50" charset="-128"/>
                <a:ea typeface="HGP創英角ﾎﾟｯﾌﾟ体" pitchFamily="50" charset="-128"/>
              </a:rPr>
              <a:t>Template </a:t>
            </a:r>
            <a:r>
              <a:rPr lang="ja-JP" altLang="en-US" sz="4800" b="1" smtClean="0">
                <a:solidFill>
                  <a:srgbClr val="0070C0"/>
                </a:solidFill>
                <a:latin typeface="HGP創英角ｺﾞｼｯｸUB" pitchFamily="50" charset="-128"/>
                <a:ea typeface="HGP創英角ｺﾞｼｯｸUB" pitchFamily="50" charset="-128"/>
              </a:rPr>
              <a:t>＜</a:t>
            </a:r>
            <a:r>
              <a:rPr lang="en-US" altLang="ja-JP" sz="4800" smtClean="0">
                <a:solidFill>
                  <a:srgbClr val="C00000"/>
                </a:solidFill>
                <a:latin typeface="HGP創英角ﾎﾟｯﾌﾟ体" pitchFamily="50" charset="-128"/>
                <a:ea typeface="HGP創英角ﾎﾟｯﾌﾟ体" pitchFamily="50" charset="-128"/>
              </a:rPr>
              <a:t>Programming</a:t>
            </a:r>
            <a:r>
              <a:rPr lang="ja-JP" altLang="en-US" sz="4800" b="1" smtClean="0">
                <a:solidFill>
                  <a:srgbClr val="0070C0"/>
                </a:solidFill>
                <a:latin typeface="HGP創英角ｺﾞｼｯｸUB" pitchFamily="50" charset="-128"/>
                <a:ea typeface="HGP創英角ｺﾞｼｯｸUB" pitchFamily="50" charset="-128"/>
              </a:rPr>
              <a:t>＞</a:t>
            </a:r>
            <a:endParaRPr kumimoji="1" lang="ja-JP" altLang="en-US" sz="4800" b="1">
              <a:solidFill>
                <a:srgbClr val="0070C0"/>
              </a:solidFill>
              <a:latin typeface="HGP創英角ｺﾞｼｯｸUB" pitchFamily="50" charset="-128"/>
              <a:ea typeface="HGP創英角ｺﾞｼｯｸUB" pitchFamily="50" charset="-128"/>
            </a:endParaRPr>
          </a:p>
        </p:txBody>
      </p:sp>
      <p:sp>
        <p:nvSpPr>
          <p:cNvPr id="3" name="サブタイトル 2"/>
          <p:cNvSpPr>
            <a:spLocks noGrp="1"/>
          </p:cNvSpPr>
          <p:nvPr>
            <p:ph type="subTitle" idx="1"/>
          </p:nvPr>
        </p:nvSpPr>
        <p:spPr>
          <a:xfrm>
            <a:off x="2267744" y="5517232"/>
            <a:ext cx="6400800" cy="792088"/>
          </a:xfrm>
        </p:spPr>
        <p:txBody>
          <a:bodyPr>
            <a:normAutofit/>
          </a:bodyPr>
          <a:lstStyle/>
          <a:p>
            <a:pPr algn="r"/>
            <a:r>
              <a:rPr kumimoji="1" lang="ja-JP" altLang="en-US" sz="2000" smtClean="0">
                <a:solidFill>
                  <a:schemeClr val="tx1"/>
                </a:solidFill>
              </a:rPr>
              <a:t>高橋 晶</a:t>
            </a:r>
            <a:r>
              <a:rPr kumimoji="1" lang="en-US" altLang="ja-JP" sz="2000" smtClean="0">
                <a:solidFill>
                  <a:schemeClr val="tx1"/>
                </a:solidFill>
              </a:rPr>
              <a:t>(Akira Takahashi)</a:t>
            </a:r>
          </a:p>
          <a:p>
            <a:pPr algn="r"/>
            <a:r>
              <a:rPr lang="en-US" altLang="ja-JP" sz="2000" smtClean="0">
                <a:solidFill>
                  <a:schemeClr val="tx1"/>
                </a:solidFill>
              </a:rPr>
              <a:t>id:faith_and_brave / </a:t>
            </a:r>
            <a:r>
              <a:rPr kumimoji="1" lang="en-US" altLang="ja-JP" sz="2000" smtClean="0">
                <a:solidFill>
                  <a:schemeClr val="tx1"/>
                </a:solidFill>
              </a:rPr>
              <a:t>@cpp_akira</a:t>
            </a:r>
            <a:endParaRPr kumimoji="1" lang="ja-JP" altLang="en-US" sz="2000">
              <a:solidFill>
                <a:schemeClr val="tx1"/>
              </a:solidFill>
            </a:endParaRPr>
          </a:p>
        </p:txBody>
      </p:sp>
      <p:sp>
        <p:nvSpPr>
          <p:cNvPr id="4" name="テキスト ボックス 3"/>
          <p:cNvSpPr txBox="1"/>
          <p:nvPr/>
        </p:nvSpPr>
        <p:spPr>
          <a:xfrm>
            <a:off x="2483768" y="6331927"/>
            <a:ext cx="6139501" cy="369332"/>
          </a:xfrm>
          <a:prstGeom prst="rect">
            <a:avLst/>
          </a:prstGeom>
          <a:noFill/>
        </p:spPr>
        <p:txBody>
          <a:bodyPr wrap="none" rtlCol="0">
            <a:spAutoFit/>
          </a:bodyPr>
          <a:lstStyle/>
          <a:p>
            <a:pPr algn="r"/>
            <a:r>
              <a:rPr kumimoji="1" lang="en-US" altLang="ja-JP" smtClean="0"/>
              <a:t>2012/11/23 </a:t>
            </a:r>
            <a:r>
              <a:rPr kumimoji="1" lang="en-US" altLang="ja-JP" smtClean="0">
                <a:hlinkClick r:id="rId2"/>
              </a:rPr>
              <a:t>Effective C++</a:t>
            </a:r>
            <a:r>
              <a:rPr kumimoji="1" lang="ja-JP" altLang="en-US" smtClean="0">
                <a:hlinkClick r:id="rId2"/>
              </a:rPr>
              <a:t>読書会 </a:t>
            </a:r>
            <a:r>
              <a:rPr kumimoji="1" lang="en-US" altLang="ja-JP" smtClean="0">
                <a:hlinkClick r:id="rId2"/>
              </a:rPr>
              <a:t>vol.11 </a:t>
            </a:r>
            <a:r>
              <a:rPr kumimoji="1" lang="ja-JP" altLang="en-US" smtClean="0">
                <a:hlinkClick r:id="rId2"/>
              </a:rPr>
              <a:t>大阪～第</a:t>
            </a:r>
            <a:r>
              <a:rPr kumimoji="1" lang="en-US" altLang="ja-JP" smtClean="0">
                <a:hlinkClick r:id="rId2"/>
              </a:rPr>
              <a:t>7</a:t>
            </a:r>
            <a:r>
              <a:rPr kumimoji="1" lang="ja-JP" altLang="en-US" smtClean="0">
                <a:hlinkClick r:id="rId2"/>
              </a:rPr>
              <a:t>章特別編～</a:t>
            </a:r>
            <a:endParaRPr kumimoji="1" lang="ja-JP" altLang="en-US"/>
          </a:p>
        </p:txBody>
      </p:sp>
      <p:sp>
        <p:nvSpPr>
          <p:cNvPr id="5" name="テキスト ボックス 4"/>
          <p:cNvSpPr txBox="1"/>
          <p:nvPr/>
        </p:nvSpPr>
        <p:spPr>
          <a:xfrm>
            <a:off x="1043608" y="3429000"/>
            <a:ext cx="6984776" cy="584775"/>
          </a:xfrm>
          <a:prstGeom prst="rect">
            <a:avLst/>
          </a:prstGeom>
          <a:noFill/>
        </p:spPr>
        <p:txBody>
          <a:bodyPr wrap="square" rtlCol="0">
            <a:spAutoFit/>
          </a:bodyPr>
          <a:lstStyle/>
          <a:p>
            <a:pPr algn="ctr"/>
            <a:r>
              <a:rPr kumimoji="1" lang="ja-JP" altLang="en-US" sz="3200" smtClean="0">
                <a:solidFill>
                  <a:srgbClr val="0070C0"/>
                </a:solidFill>
              </a:rPr>
              <a:t>ー</a:t>
            </a:r>
            <a:r>
              <a:rPr kumimoji="1" lang="ja-JP" altLang="en-US" sz="3200" smtClean="0"/>
              <a:t> テンプレートとは何か </a:t>
            </a:r>
            <a:r>
              <a:rPr kumimoji="1" lang="ja-JP" altLang="en-US" sz="3200" smtClean="0">
                <a:solidFill>
                  <a:srgbClr val="0070C0"/>
                </a:solidFill>
              </a:rPr>
              <a:t>ー</a:t>
            </a:r>
            <a:endParaRPr kumimoji="1" lang="ja-JP" altLang="en-US" sz="3200">
              <a:solidFill>
                <a:srgbClr val="0070C0"/>
              </a:solidFill>
            </a:endParaRPr>
          </a:p>
        </p:txBody>
      </p:sp>
    </p:spTree>
    <p:extLst>
      <p:ext uri="{BB962C8B-B14F-4D97-AF65-F5344CB8AC3E}">
        <p14:creationId xmlns:p14="http://schemas.microsoft.com/office/powerpoint/2010/main" val="2819157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smtClean="0"/>
              <a:t>クラステンプレート</a:t>
            </a:r>
            <a:endParaRPr kumimoji="1" lang="ja-JP" altLang="en-US" sz="3600"/>
          </a:p>
        </p:txBody>
      </p:sp>
      <p:sp>
        <p:nvSpPr>
          <p:cNvPr id="3" name="コンテンツ プレースホルダー 2"/>
          <p:cNvSpPr>
            <a:spLocks noGrp="1"/>
          </p:cNvSpPr>
          <p:nvPr>
            <p:ph idx="1"/>
          </p:nvPr>
        </p:nvSpPr>
        <p:spPr>
          <a:xfrm>
            <a:off x="457200" y="1268760"/>
            <a:ext cx="8229600" cy="504055"/>
          </a:xfrm>
        </p:spPr>
        <p:txBody>
          <a:bodyPr>
            <a:normAutofit/>
          </a:bodyPr>
          <a:lstStyle/>
          <a:p>
            <a:pPr marL="0" indent="0">
              <a:buNone/>
            </a:pPr>
            <a:r>
              <a:rPr kumimoji="1" lang="ja-JP" altLang="en-US" sz="2400" smtClean="0"/>
              <a:t>クラス内で扱う型をパラメータ化する</a:t>
            </a:r>
            <a:endParaRPr kumimoji="1" lang="ja-JP" altLang="en-US" sz="2400"/>
          </a:p>
        </p:txBody>
      </p:sp>
      <p:sp>
        <p:nvSpPr>
          <p:cNvPr id="4" name="テキスト ボックス 3"/>
          <p:cNvSpPr txBox="1"/>
          <p:nvPr/>
        </p:nvSpPr>
        <p:spPr>
          <a:xfrm>
            <a:off x="539552" y="1772816"/>
            <a:ext cx="7992888" cy="2862322"/>
          </a:xfrm>
          <a:prstGeom prst="rect">
            <a:avLst/>
          </a:prstGeom>
          <a:noFill/>
          <a:ln>
            <a:solidFill>
              <a:schemeClr val="tx1"/>
            </a:solidFill>
          </a:ln>
        </p:spPr>
        <p:txBody>
          <a:bodyPr wrap="square" rtlCol="0">
            <a:spAutoFit/>
          </a:bodyPr>
          <a:lstStyle/>
          <a:p>
            <a:r>
              <a:rPr lang="en-US" altLang="ja-JP" dirty="0">
                <a:latin typeface="VL ゴシック" pitchFamily="49" charset="-128"/>
                <a:ea typeface="VL ゴシック" pitchFamily="49" charset="-128"/>
              </a:rPr>
              <a:t>template &lt;class </a:t>
            </a:r>
            <a:r>
              <a:rPr lang="en-US" altLang="ja-JP" b="1" dirty="0">
                <a:solidFill>
                  <a:srgbClr val="C00000"/>
                </a:solidFill>
                <a:latin typeface="VL ゴシック" pitchFamily="49" charset="-128"/>
                <a:ea typeface="VL ゴシック" pitchFamily="49" charset="-128"/>
              </a:rPr>
              <a:t>T</a:t>
            </a:r>
            <a:r>
              <a:rPr lang="en-US" altLang="ja-JP" dirty="0">
                <a:latin typeface="VL ゴシック" pitchFamily="49" charset="-128"/>
                <a:ea typeface="VL ゴシック" pitchFamily="49" charset="-128"/>
              </a:rPr>
              <a:t>&gt;</a:t>
            </a:r>
          </a:p>
          <a:p>
            <a:r>
              <a:rPr lang="en-US" altLang="ja-JP" smtClean="0">
                <a:latin typeface="VL ゴシック" pitchFamily="49" charset="-128"/>
                <a:ea typeface="VL ゴシック" pitchFamily="49" charset="-128"/>
              </a:rPr>
              <a:t>class X {</a:t>
            </a:r>
          </a:p>
          <a:p>
            <a:r>
              <a:rPr lang="en-US" altLang="ja-JP">
                <a:latin typeface="VL ゴシック" pitchFamily="49" charset="-128"/>
                <a:ea typeface="VL ゴシック" pitchFamily="49" charset="-128"/>
              </a:rPr>
              <a:t> </a:t>
            </a:r>
            <a:r>
              <a:rPr lang="en-US" altLang="ja-JP" smtClean="0">
                <a:latin typeface="VL ゴシック" pitchFamily="49" charset="-128"/>
                <a:ea typeface="VL ゴシック" pitchFamily="49" charset="-128"/>
              </a:rPr>
              <a:t> // T</a:t>
            </a:r>
            <a:r>
              <a:rPr lang="ja-JP" altLang="en-US" smtClean="0">
                <a:latin typeface="VL ゴシック" pitchFamily="49" charset="-128"/>
                <a:ea typeface="VL ゴシック" pitchFamily="49" charset="-128"/>
              </a:rPr>
              <a:t>型が内部で持っている型を取得する</a:t>
            </a:r>
            <a:endParaRPr lang="en-US" altLang="ja-JP" smtClean="0">
              <a:latin typeface="VL ゴシック" pitchFamily="49" charset="-128"/>
              <a:ea typeface="VL ゴシック" pitchFamily="49" charset="-128"/>
            </a:endParaRPr>
          </a:p>
          <a:p>
            <a:r>
              <a:rPr lang="en-US" altLang="ja-JP">
                <a:latin typeface="VL ゴシック" pitchFamily="49" charset="-128"/>
                <a:ea typeface="VL ゴシック" pitchFamily="49" charset="-128"/>
              </a:rPr>
              <a:t> </a:t>
            </a:r>
            <a:r>
              <a:rPr lang="en-US" altLang="ja-JP" smtClean="0">
                <a:latin typeface="VL ゴシック" pitchFamily="49" charset="-128"/>
                <a:ea typeface="VL ゴシック" pitchFamily="49" charset="-128"/>
              </a:rPr>
              <a:t> using value_type = typename T::value_type;</a:t>
            </a:r>
          </a:p>
          <a:p>
            <a:endParaRPr lang="en-US" altLang="ja-JP" dirty="0">
              <a:latin typeface="VL ゴシック" pitchFamily="49" charset="-128"/>
              <a:ea typeface="VL ゴシック" pitchFamily="49" charset="-128"/>
            </a:endParaRPr>
          </a:p>
          <a:p>
            <a:r>
              <a:rPr lang="en-US" altLang="ja-JP">
                <a:latin typeface="VL ゴシック" pitchFamily="49" charset="-128"/>
                <a:ea typeface="VL ゴシック" pitchFamily="49" charset="-128"/>
              </a:rPr>
              <a:t>  </a:t>
            </a:r>
            <a:r>
              <a:rPr lang="en-US" altLang="ja-JP" smtClean="0">
                <a:latin typeface="VL ゴシック" pitchFamily="49" charset="-128"/>
                <a:ea typeface="VL ゴシック" pitchFamily="49" charset="-128"/>
              </a:rPr>
              <a:t>void f(const </a:t>
            </a:r>
            <a:r>
              <a:rPr lang="en-US" altLang="ja-JP" smtClean="0">
                <a:solidFill>
                  <a:srgbClr val="C00000"/>
                </a:solidFill>
                <a:latin typeface="VL ゴシック" pitchFamily="49" charset="-128"/>
                <a:ea typeface="VL ゴシック" pitchFamily="49" charset="-128"/>
              </a:rPr>
              <a:t>T</a:t>
            </a:r>
            <a:r>
              <a:rPr lang="en-US" altLang="ja-JP" smtClean="0">
                <a:latin typeface="VL ゴシック" pitchFamily="49" charset="-128"/>
                <a:ea typeface="VL ゴシック" pitchFamily="49" charset="-128"/>
              </a:rPr>
              <a:t>&amp; x) {</a:t>
            </a:r>
          </a:p>
          <a:p>
            <a:r>
              <a:rPr lang="en-US" altLang="ja-JP" smtClean="0">
                <a:latin typeface="VL ゴシック" pitchFamily="49" charset="-128"/>
                <a:ea typeface="VL ゴシック" pitchFamily="49" charset="-128"/>
              </a:rPr>
              <a:t>    x.member(); // </a:t>
            </a:r>
            <a:r>
              <a:rPr lang="ja-JP" altLang="en-US" smtClean="0">
                <a:latin typeface="VL ゴシック" pitchFamily="49" charset="-128"/>
                <a:ea typeface="VL ゴシック" pitchFamily="49" charset="-128"/>
              </a:rPr>
              <a:t>メンバ変数／関数を使用する</a:t>
            </a:r>
            <a:endParaRPr lang="en-US" altLang="ja-JP" smtClean="0">
              <a:latin typeface="VL ゴシック" pitchFamily="49" charset="-128"/>
              <a:ea typeface="VL ゴシック" pitchFamily="49" charset="-128"/>
            </a:endParaRPr>
          </a:p>
          <a:p>
            <a:r>
              <a:rPr lang="en-US" altLang="ja-JP" smtClean="0">
                <a:latin typeface="VL ゴシック" pitchFamily="49" charset="-128"/>
                <a:ea typeface="VL ゴシック" pitchFamily="49" charset="-128"/>
              </a:rPr>
              <a:t>    </a:t>
            </a:r>
            <a:r>
              <a:rPr lang="en-US" altLang="ja-JP" smtClean="0">
                <a:solidFill>
                  <a:srgbClr val="C00000"/>
                </a:solidFill>
                <a:latin typeface="VL ゴシック" pitchFamily="49" charset="-128"/>
                <a:ea typeface="VL ゴシック" pitchFamily="49" charset="-128"/>
              </a:rPr>
              <a:t>T</a:t>
            </a:r>
            <a:r>
              <a:rPr lang="en-US" altLang="ja-JP" smtClean="0">
                <a:latin typeface="VL ゴシック" pitchFamily="49" charset="-128"/>
                <a:ea typeface="VL ゴシック" pitchFamily="49" charset="-128"/>
              </a:rPr>
              <a:t> temp = </a:t>
            </a:r>
            <a:r>
              <a:rPr lang="en-US" altLang="ja-JP" smtClean="0">
                <a:solidFill>
                  <a:srgbClr val="C00000"/>
                </a:solidFill>
                <a:latin typeface="VL ゴシック" pitchFamily="49" charset="-128"/>
                <a:ea typeface="VL ゴシック" pitchFamily="49" charset="-128"/>
              </a:rPr>
              <a:t>T</a:t>
            </a:r>
            <a:r>
              <a:rPr lang="en-US" altLang="ja-JP" smtClean="0">
                <a:latin typeface="VL ゴシック" pitchFamily="49" charset="-128"/>
                <a:ea typeface="VL ゴシック" pitchFamily="49" charset="-128"/>
              </a:rPr>
              <a:t>(); // </a:t>
            </a:r>
            <a:r>
              <a:rPr lang="ja-JP" altLang="en-US" smtClean="0">
                <a:latin typeface="VL ゴシック" pitchFamily="49" charset="-128"/>
                <a:ea typeface="VL ゴシック" pitchFamily="49" charset="-128"/>
              </a:rPr>
              <a:t>パラメータ型のオブジェクトを構築する</a:t>
            </a:r>
            <a:endParaRPr lang="en-US" altLang="ja-JP" smtClean="0">
              <a:latin typeface="VL ゴシック" pitchFamily="49" charset="-128"/>
              <a:ea typeface="VL ゴシック" pitchFamily="49" charset="-128"/>
            </a:endParaRPr>
          </a:p>
          <a:p>
            <a:r>
              <a:rPr lang="en-US" altLang="ja-JP" smtClean="0">
                <a:latin typeface="VL ゴシック" pitchFamily="49" charset="-128"/>
                <a:ea typeface="VL ゴシック" pitchFamily="49" charset="-128"/>
              </a:rPr>
              <a:t>  }</a:t>
            </a:r>
            <a:endParaRPr lang="en-US" altLang="ja-JP" dirty="0">
              <a:latin typeface="VL ゴシック" pitchFamily="49" charset="-128"/>
              <a:ea typeface="VL ゴシック" pitchFamily="49" charset="-128"/>
            </a:endParaRPr>
          </a:p>
          <a:p>
            <a:r>
              <a:rPr lang="en-US" altLang="ja-JP" smtClean="0">
                <a:latin typeface="VL ゴシック" pitchFamily="49" charset="-128"/>
                <a:ea typeface="VL ゴシック" pitchFamily="49" charset="-128"/>
              </a:rPr>
              <a:t>};</a:t>
            </a:r>
            <a:endParaRPr lang="en-US" altLang="ja-JP" dirty="0" smtClean="0">
              <a:latin typeface="VL ゴシック" pitchFamily="49" charset="-128"/>
              <a:ea typeface="VL ゴシック" pitchFamily="49" charset="-128"/>
            </a:endParaRPr>
          </a:p>
        </p:txBody>
      </p:sp>
      <p:sp>
        <p:nvSpPr>
          <p:cNvPr id="5" name="テキスト ボックス 4"/>
          <p:cNvSpPr txBox="1"/>
          <p:nvPr/>
        </p:nvSpPr>
        <p:spPr>
          <a:xfrm>
            <a:off x="607451" y="5457418"/>
            <a:ext cx="8007320" cy="707886"/>
          </a:xfrm>
          <a:prstGeom prst="rect">
            <a:avLst/>
          </a:prstGeom>
          <a:noFill/>
        </p:spPr>
        <p:txBody>
          <a:bodyPr wrap="none" rtlCol="0">
            <a:spAutoFit/>
          </a:bodyPr>
          <a:lstStyle/>
          <a:p>
            <a:r>
              <a:rPr kumimoji="1" lang="en-US" altLang="ja-JP" sz="2000" smtClean="0"/>
              <a:t>※</a:t>
            </a:r>
            <a:r>
              <a:rPr kumimoji="1" lang="en-US" altLang="ja-JP" sz="2000" smtClean="0">
                <a:latin typeface="VL ゴシック" pitchFamily="49" charset="-128"/>
                <a:ea typeface="VL ゴシック" pitchFamily="49" charset="-128"/>
              </a:rPr>
              <a:t>T</a:t>
            </a:r>
            <a:r>
              <a:rPr kumimoji="1" lang="en-US" altLang="ja-JP" sz="2000" smtClean="0">
                <a:latin typeface="VL ゴシック" pitchFamily="49" charset="-128"/>
                <a:ea typeface="VL ゴシック" pitchFamily="49" charset="-128"/>
              </a:rPr>
              <a:t>()</a:t>
            </a:r>
            <a:r>
              <a:rPr kumimoji="1" lang="ja-JP" altLang="en-US" sz="2000" smtClean="0">
                <a:latin typeface="VL ゴシック" pitchFamily="49" charset="-128"/>
                <a:ea typeface="VL ゴシック" pitchFamily="49" charset="-128"/>
              </a:rPr>
              <a:t>というコンストラクタ呼び出し構文</a:t>
            </a:r>
            <a:r>
              <a:rPr kumimoji="1" lang="ja-JP" altLang="en-US" sz="2000" smtClean="0"/>
              <a:t>を</a:t>
            </a:r>
            <a:r>
              <a:rPr kumimoji="1" lang="ja-JP" altLang="en-US" sz="2000" smtClean="0"/>
              <a:t>許可するために</a:t>
            </a:r>
            <a:r>
              <a:rPr kumimoji="1" lang="ja-JP" altLang="en-US" sz="2000" smtClean="0"/>
              <a:t>、</a:t>
            </a:r>
            <a:r>
              <a:rPr kumimoji="1" lang="en-US" altLang="ja-JP" sz="2000" smtClean="0">
                <a:latin typeface="VL ゴシック" pitchFamily="49" charset="-128"/>
                <a:ea typeface="VL ゴシック" pitchFamily="49" charset="-128"/>
              </a:rPr>
              <a:t>int</a:t>
            </a:r>
            <a:r>
              <a:rPr kumimoji="1" lang="ja-JP" altLang="en-US" sz="2000" smtClean="0"/>
              <a:t>や</a:t>
            </a:r>
            <a:r>
              <a:rPr kumimoji="1" lang="en-US" altLang="ja-JP" sz="2000" smtClean="0"/>
              <a:t/>
            </a:r>
            <a:br>
              <a:rPr kumimoji="1" lang="en-US" altLang="ja-JP" sz="2000" smtClean="0"/>
            </a:br>
            <a:r>
              <a:rPr kumimoji="1" lang="en-US" altLang="ja-JP" sz="2000" smtClean="0">
                <a:latin typeface="VL ゴシック" pitchFamily="49" charset="-128"/>
                <a:ea typeface="VL ゴシック" pitchFamily="49" charset="-128"/>
              </a:rPr>
              <a:t>char</a:t>
            </a:r>
            <a:r>
              <a:rPr kumimoji="1" lang="ja-JP" altLang="en-US" sz="2000" smtClean="0"/>
              <a:t>のような組み込み型に</a:t>
            </a:r>
            <a:r>
              <a:rPr kumimoji="1" lang="ja-JP" altLang="en-US" sz="2000" smtClean="0"/>
              <a:t>もコンストラクタ</a:t>
            </a:r>
            <a:r>
              <a:rPr kumimoji="1" lang="ja-JP" altLang="en-US" sz="2000" smtClean="0"/>
              <a:t>構文が使えるようになっている</a:t>
            </a:r>
            <a:endParaRPr kumimoji="1" lang="ja-JP" altLang="en-US" sz="2000"/>
          </a:p>
        </p:txBody>
      </p:sp>
      <p:sp>
        <p:nvSpPr>
          <p:cNvPr id="6" name="テキスト ボックス 5"/>
          <p:cNvSpPr txBox="1"/>
          <p:nvPr/>
        </p:nvSpPr>
        <p:spPr>
          <a:xfrm>
            <a:off x="539552" y="4725144"/>
            <a:ext cx="7992888" cy="646331"/>
          </a:xfrm>
          <a:prstGeom prst="rect">
            <a:avLst/>
          </a:prstGeom>
          <a:noFill/>
          <a:ln>
            <a:solidFill>
              <a:schemeClr val="tx1"/>
            </a:solidFill>
          </a:ln>
        </p:spPr>
        <p:txBody>
          <a:bodyPr wrap="square" rtlCol="0">
            <a:spAutoFit/>
          </a:bodyPr>
          <a:lstStyle/>
          <a:p>
            <a:r>
              <a:rPr lang="en-US" altLang="ja-JP" smtClean="0">
                <a:latin typeface="VL ゴシック" pitchFamily="49" charset="-128"/>
                <a:ea typeface="VL ゴシック" pitchFamily="49" charset="-128"/>
              </a:rPr>
              <a:t>X&lt;</a:t>
            </a:r>
            <a:r>
              <a:rPr lang="en-US" altLang="ja-JP" smtClean="0">
                <a:solidFill>
                  <a:srgbClr val="C00000"/>
                </a:solidFill>
                <a:latin typeface="VL ゴシック" pitchFamily="49" charset="-128"/>
                <a:ea typeface="VL ゴシック" pitchFamily="49" charset="-128"/>
              </a:rPr>
              <a:t>Y</a:t>
            </a:r>
            <a:r>
              <a:rPr lang="en-US" altLang="ja-JP" smtClean="0">
                <a:latin typeface="VL ゴシック" pitchFamily="49" charset="-128"/>
                <a:ea typeface="VL ゴシック" pitchFamily="49" charset="-128"/>
              </a:rPr>
              <a:t>&gt; object;</a:t>
            </a:r>
          </a:p>
          <a:p>
            <a:r>
              <a:rPr lang="en-US" altLang="ja-JP" smtClean="0">
                <a:latin typeface="VL ゴシック" pitchFamily="49" charset="-128"/>
                <a:ea typeface="VL ゴシック" pitchFamily="49" charset="-128"/>
              </a:rPr>
              <a:t>object.f(</a:t>
            </a:r>
            <a:r>
              <a:rPr lang="en-US" altLang="ja-JP" smtClean="0">
                <a:solidFill>
                  <a:srgbClr val="C00000"/>
                </a:solidFill>
                <a:latin typeface="VL ゴシック" pitchFamily="49" charset="-128"/>
                <a:ea typeface="VL ゴシック" pitchFamily="49" charset="-128"/>
              </a:rPr>
              <a:t>y_object</a:t>
            </a:r>
            <a:r>
              <a:rPr lang="en-US" altLang="ja-JP" smtClean="0">
                <a:latin typeface="VL ゴシック" pitchFamily="49" charset="-128"/>
                <a:ea typeface="VL ゴシック" pitchFamily="49" charset="-128"/>
              </a:rPr>
              <a:t>);</a:t>
            </a:r>
            <a:endParaRPr lang="en-US" altLang="ja-JP" dirty="0">
              <a:latin typeface="VL ゴシック" pitchFamily="49" charset="-128"/>
              <a:ea typeface="VL ゴシック" pitchFamily="49" charset="-128"/>
            </a:endParaRPr>
          </a:p>
        </p:txBody>
      </p:sp>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43463" y="6254552"/>
            <a:ext cx="272353" cy="603448"/>
          </a:xfrm>
          <a:prstGeom prst="rect">
            <a:avLst/>
          </a:prstGeom>
        </p:spPr>
      </p:pic>
    </p:spTree>
    <p:extLst>
      <p:ext uri="{BB962C8B-B14F-4D97-AF65-F5344CB8AC3E}">
        <p14:creationId xmlns:p14="http://schemas.microsoft.com/office/powerpoint/2010/main" val="3071957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smtClean="0"/>
              <a:t>関数テンプレート</a:t>
            </a:r>
            <a:endParaRPr kumimoji="1" lang="ja-JP" altLang="en-US" sz="3600"/>
          </a:p>
        </p:txBody>
      </p:sp>
      <p:sp>
        <p:nvSpPr>
          <p:cNvPr id="3" name="コンテンツ プレースホルダー 2"/>
          <p:cNvSpPr>
            <a:spLocks noGrp="1"/>
          </p:cNvSpPr>
          <p:nvPr>
            <p:ph idx="1"/>
          </p:nvPr>
        </p:nvSpPr>
        <p:spPr>
          <a:xfrm>
            <a:off x="457200" y="1268760"/>
            <a:ext cx="8229600" cy="504055"/>
          </a:xfrm>
        </p:spPr>
        <p:txBody>
          <a:bodyPr>
            <a:normAutofit/>
          </a:bodyPr>
          <a:lstStyle/>
          <a:p>
            <a:pPr marL="0" indent="0">
              <a:buNone/>
            </a:pPr>
            <a:r>
              <a:rPr kumimoji="1" lang="ja-JP" altLang="en-US" sz="2400" smtClean="0"/>
              <a:t>関数内で扱う型をパラメータ化する</a:t>
            </a:r>
            <a:endParaRPr kumimoji="1" lang="ja-JP" altLang="en-US" sz="2400"/>
          </a:p>
        </p:txBody>
      </p:sp>
      <p:sp>
        <p:nvSpPr>
          <p:cNvPr id="4" name="テキスト ボックス 3"/>
          <p:cNvSpPr txBox="1"/>
          <p:nvPr/>
        </p:nvSpPr>
        <p:spPr>
          <a:xfrm>
            <a:off x="539552" y="1916832"/>
            <a:ext cx="7992888" cy="1200329"/>
          </a:xfrm>
          <a:prstGeom prst="rect">
            <a:avLst/>
          </a:prstGeom>
          <a:noFill/>
          <a:ln>
            <a:solidFill>
              <a:schemeClr val="tx1"/>
            </a:solidFill>
          </a:ln>
        </p:spPr>
        <p:txBody>
          <a:bodyPr wrap="square" rtlCol="0">
            <a:spAutoFit/>
          </a:bodyPr>
          <a:lstStyle/>
          <a:p>
            <a:r>
              <a:rPr lang="en-US" altLang="ja-JP" smtClean="0">
                <a:latin typeface="VL ゴシック" pitchFamily="49" charset="-128"/>
                <a:ea typeface="VL ゴシック" pitchFamily="49" charset="-128"/>
              </a:rPr>
              <a:t>template &lt;class </a:t>
            </a:r>
            <a:r>
              <a:rPr lang="en-US" altLang="ja-JP" smtClean="0">
                <a:solidFill>
                  <a:srgbClr val="C00000"/>
                </a:solidFill>
                <a:latin typeface="VL ゴシック" pitchFamily="49" charset="-128"/>
                <a:ea typeface="VL ゴシック" pitchFamily="49" charset="-128"/>
              </a:rPr>
              <a:t>T</a:t>
            </a:r>
            <a:r>
              <a:rPr lang="en-US" altLang="ja-JP" smtClean="0">
                <a:latin typeface="VL ゴシック" pitchFamily="49" charset="-128"/>
                <a:ea typeface="VL ゴシック" pitchFamily="49" charset="-128"/>
              </a:rPr>
              <a:t>&gt;</a:t>
            </a:r>
          </a:p>
          <a:p>
            <a:r>
              <a:rPr lang="en-US" altLang="ja-JP" smtClean="0">
                <a:latin typeface="VL ゴシック" pitchFamily="49" charset="-128"/>
                <a:ea typeface="VL ゴシック" pitchFamily="49" charset="-128"/>
              </a:rPr>
              <a:t>void f(const </a:t>
            </a:r>
            <a:r>
              <a:rPr lang="en-US" altLang="ja-JP" smtClean="0">
                <a:solidFill>
                  <a:srgbClr val="C00000"/>
                </a:solidFill>
                <a:latin typeface="VL ゴシック" pitchFamily="49" charset="-128"/>
                <a:ea typeface="VL ゴシック" pitchFamily="49" charset="-128"/>
              </a:rPr>
              <a:t>T</a:t>
            </a:r>
            <a:r>
              <a:rPr lang="en-US" altLang="ja-JP" smtClean="0">
                <a:latin typeface="VL ゴシック" pitchFamily="49" charset="-128"/>
                <a:ea typeface="VL ゴシック" pitchFamily="49" charset="-128"/>
              </a:rPr>
              <a:t>&amp; x) {</a:t>
            </a:r>
          </a:p>
          <a:p>
            <a:r>
              <a:rPr lang="en-US" altLang="ja-JP">
                <a:latin typeface="VL ゴシック" pitchFamily="49" charset="-128"/>
                <a:ea typeface="VL ゴシック" pitchFamily="49" charset="-128"/>
              </a:rPr>
              <a:t> </a:t>
            </a:r>
            <a:r>
              <a:rPr lang="en-US" altLang="ja-JP" smtClean="0">
                <a:latin typeface="VL ゴシック" pitchFamily="49" charset="-128"/>
                <a:ea typeface="VL ゴシック" pitchFamily="49" charset="-128"/>
              </a:rPr>
              <a:t> …</a:t>
            </a:r>
            <a:r>
              <a:rPr lang="ja-JP" altLang="en-US" smtClean="0">
                <a:latin typeface="VL ゴシック" pitchFamily="49" charset="-128"/>
                <a:ea typeface="VL ゴシック" pitchFamily="49" charset="-128"/>
              </a:rPr>
              <a:t>同じく型</a:t>
            </a:r>
            <a:r>
              <a:rPr lang="en-US" altLang="ja-JP" smtClean="0">
                <a:latin typeface="VL ゴシック" pitchFamily="49" charset="-128"/>
                <a:ea typeface="VL ゴシック" pitchFamily="49" charset="-128"/>
              </a:rPr>
              <a:t>T</a:t>
            </a:r>
            <a:r>
              <a:rPr lang="ja-JP" altLang="en-US" smtClean="0">
                <a:latin typeface="VL ゴシック" pitchFamily="49" charset="-128"/>
                <a:ea typeface="VL ゴシック" pitchFamily="49" charset="-128"/>
              </a:rPr>
              <a:t>のメンバや型を使用できる</a:t>
            </a:r>
            <a:r>
              <a:rPr lang="en-US" altLang="ja-JP" smtClean="0">
                <a:latin typeface="VL ゴシック" pitchFamily="49" charset="-128"/>
                <a:ea typeface="VL ゴシック" pitchFamily="49" charset="-128"/>
              </a:rPr>
              <a:t>…</a:t>
            </a:r>
          </a:p>
          <a:p>
            <a:r>
              <a:rPr lang="en-US" altLang="ja-JP" smtClean="0">
                <a:latin typeface="VL ゴシック" pitchFamily="49" charset="-128"/>
                <a:ea typeface="VL ゴシック" pitchFamily="49" charset="-128"/>
              </a:rPr>
              <a:t>}</a:t>
            </a:r>
            <a:endParaRPr lang="en-US" altLang="ja-JP" dirty="0" smtClean="0">
              <a:latin typeface="VL ゴシック" pitchFamily="49" charset="-128"/>
              <a:ea typeface="VL ゴシック" pitchFamily="49" charset="-128"/>
            </a:endParaRPr>
          </a:p>
        </p:txBody>
      </p:sp>
      <p:sp>
        <p:nvSpPr>
          <p:cNvPr id="6" name="テキスト ボックス 5"/>
          <p:cNvSpPr txBox="1"/>
          <p:nvPr/>
        </p:nvSpPr>
        <p:spPr>
          <a:xfrm>
            <a:off x="539552" y="3356992"/>
            <a:ext cx="7992888" cy="1477328"/>
          </a:xfrm>
          <a:prstGeom prst="rect">
            <a:avLst/>
          </a:prstGeom>
          <a:noFill/>
          <a:ln>
            <a:solidFill>
              <a:schemeClr val="tx1"/>
            </a:solidFill>
          </a:ln>
        </p:spPr>
        <p:txBody>
          <a:bodyPr wrap="square" rtlCol="0">
            <a:spAutoFit/>
          </a:bodyPr>
          <a:lstStyle/>
          <a:p>
            <a:r>
              <a:rPr lang="en-US" altLang="ja-JP" smtClean="0">
                <a:latin typeface="VL ゴシック" pitchFamily="49" charset="-128"/>
                <a:ea typeface="VL ゴシック" pitchFamily="49" charset="-128"/>
              </a:rPr>
              <a:t>X x;</a:t>
            </a:r>
          </a:p>
          <a:p>
            <a:r>
              <a:rPr lang="en-US" altLang="ja-JP" smtClean="0">
                <a:latin typeface="VL ゴシック" pitchFamily="49" charset="-128"/>
                <a:ea typeface="VL ゴシック" pitchFamily="49" charset="-128"/>
              </a:rPr>
              <a:t>f(</a:t>
            </a:r>
            <a:r>
              <a:rPr lang="en-US" altLang="ja-JP" smtClean="0">
                <a:solidFill>
                  <a:srgbClr val="C00000"/>
                </a:solidFill>
                <a:latin typeface="VL ゴシック" pitchFamily="49" charset="-128"/>
                <a:ea typeface="VL ゴシック" pitchFamily="49" charset="-128"/>
              </a:rPr>
              <a:t>x</a:t>
            </a:r>
            <a:r>
              <a:rPr lang="en-US" altLang="ja-JP" smtClean="0">
                <a:latin typeface="VL ゴシック" pitchFamily="49" charset="-128"/>
                <a:ea typeface="VL ゴシック" pitchFamily="49" charset="-128"/>
              </a:rPr>
              <a:t>); // </a:t>
            </a:r>
            <a:r>
              <a:rPr lang="ja-JP" altLang="en-US" smtClean="0">
                <a:latin typeface="VL ゴシック" pitchFamily="49" charset="-128"/>
                <a:ea typeface="VL ゴシック" pitchFamily="49" charset="-128"/>
              </a:rPr>
              <a:t>オブジェクト</a:t>
            </a:r>
            <a:r>
              <a:rPr lang="en-US" altLang="ja-JP" smtClean="0">
                <a:latin typeface="VL ゴシック" pitchFamily="49" charset="-128"/>
                <a:ea typeface="VL ゴシック" pitchFamily="49" charset="-128"/>
              </a:rPr>
              <a:t>x</a:t>
            </a:r>
            <a:r>
              <a:rPr lang="ja-JP" altLang="en-US" smtClean="0">
                <a:latin typeface="VL ゴシック" pitchFamily="49" charset="-128"/>
                <a:ea typeface="VL ゴシック" pitchFamily="49" charset="-128"/>
              </a:rPr>
              <a:t>の型</a:t>
            </a:r>
            <a:r>
              <a:rPr lang="en-US" altLang="ja-JP" smtClean="0">
                <a:latin typeface="VL ゴシック" pitchFamily="49" charset="-128"/>
                <a:ea typeface="VL ゴシック" pitchFamily="49" charset="-128"/>
              </a:rPr>
              <a:t>X</a:t>
            </a:r>
            <a:r>
              <a:rPr lang="ja-JP" altLang="en-US" smtClean="0">
                <a:latin typeface="VL ゴシック" pitchFamily="49" charset="-128"/>
                <a:ea typeface="VL ゴシック" pitchFamily="49" charset="-128"/>
              </a:rPr>
              <a:t>で</a:t>
            </a:r>
            <a:r>
              <a:rPr lang="en-US" altLang="ja-JP" smtClean="0">
                <a:latin typeface="VL ゴシック" pitchFamily="49" charset="-128"/>
                <a:ea typeface="VL ゴシック" pitchFamily="49" charset="-128"/>
              </a:rPr>
              <a:t>T</a:t>
            </a:r>
            <a:r>
              <a:rPr lang="ja-JP" altLang="en-US" smtClean="0">
                <a:latin typeface="VL ゴシック" pitchFamily="49" charset="-128"/>
                <a:ea typeface="VL ゴシック" pitchFamily="49" charset="-128"/>
              </a:rPr>
              <a:t>が置き換えられる</a:t>
            </a:r>
            <a:endParaRPr lang="en-US" altLang="ja-JP" smtClean="0">
              <a:latin typeface="VL ゴシック" pitchFamily="49" charset="-128"/>
              <a:ea typeface="VL ゴシック" pitchFamily="49" charset="-128"/>
            </a:endParaRPr>
          </a:p>
          <a:p>
            <a:endParaRPr lang="en-US" altLang="ja-JP">
              <a:latin typeface="VL ゴシック" pitchFamily="49" charset="-128"/>
              <a:ea typeface="VL ゴシック" pitchFamily="49" charset="-128"/>
            </a:endParaRPr>
          </a:p>
          <a:p>
            <a:r>
              <a:rPr lang="en-US" altLang="ja-JP" smtClean="0">
                <a:latin typeface="VL ゴシック" pitchFamily="49" charset="-128"/>
                <a:ea typeface="VL ゴシック" pitchFamily="49" charset="-128"/>
              </a:rPr>
              <a:t>Y y;</a:t>
            </a:r>
          </a:p>
          <a:p>
            <a:r>
              <a:rPr lang="en-US" altLang="ja-JP" smtClean="0">
                <a:latin typeface="VL ゴシック" pitchFamily="49" charset="-128"/>
                <a:ea typeface="VL ゴシック" pitchFamily="49" charset="-128"/>
              </a:rPr>
              <a:t>f&lt;</a:t>
            </a:r>
            <a:r>
              <a:rPr lang="en-US" altLang="ja-JP" smtClean="0">
                <a:solidFill>
                  <a:srgbClr val="C00000"/>
                </a:solidFill>
                <a:latin typeface="VL ゴシック" pitchFamily="49" charset="-128"/>
                <a:ea typeface="VL ゴシック" pitchFamily="49" charset="-128"/>
              </a:rPr>
              <a:t>Y</a:t>
            </a:r>
            <a:r>
              <a:rPr lang="en-US" altLang="ja-JP" smtClean="0">
                <a:latin typeface="VL ゴシック" pitchFamily="49" charset="-128"/>
                <a:ea typeface="VL ゴシック" pitchFamily="49" charset="-128"/>
              </a:rPr>
              <a:t>&gt;(</a:t>
            </a:r>
            <a:r>
              <a:rPr lang="en-US" altLang="ja-JP" smtClean="0">
                <a:solidFill>
                  <a:srgbClr val="C00000"/>
                </a:solidFill>
                <a:latin typeface="VL ゴシック" pitchFamily="49" charset="-128"/>
                <a:ea typeface="VL ゴシック" pitchFamily="49" charset="-128"/>
              </a:rPr>
              <a:t>y</a:t>
            </a:r>
            <a:r>
              <a:rPr lang="en-US" altLang="ja-JP" smtClean="0">
                <a:latin typeface="VL ゴシック" pitchFamily="49" charset="-128"/>
                <a:ea typeface="VL ゴシック" pitchFamily="49" charset="-128"/>
              </a:rPr>
              <a:t>); // </a:t>
            </a:r>
            <a:r>
              <a:rPr lang="ja-JP" altLang="en-US" smtClean="0">
                <a:latin typeface="VL ゴシック" pitchFamily="49" charset="-128"/>
                <a:ea typeface="VL ゴシック" pitchFamily="49" charset="-128"/>
              </a:rPr>
              <a:t>明示的な型指定も可能</a:t>
            </a:r>
            <a:endParaRPr lang="en-US" altLang="ja-JP" dirty="0">
              <a:latin typeface="VL ゴシック" pitchFamily="49" charset="-128"/>
              <a:ea typeface="VL ゴシック" pitchFamily="49" charset="-128"/>
            </a:endParaRPr>
          </a:p>
        </p:txBody>
      </p:sp>
      <p:sp>
        <p:nvSpPr>
          <p:cNvPr id="7" name="テキスト ボックス 6"/>
          <p:cNvSpPr txBox="1"/>
          <p:nvPr/>
        </p:nvSpPr>
        <p:spPr>
          <a:xfrm>
            <a:off x="607451" y="5229200"/>
            <a:ext cx="6728124" cy="707886"/>
          </a:xfrm>
          <a:prstGeom prst="rect">
            <a:avLst/>
          </a:prstGeom>
          <a:noFill/>
        </p:spPr>
        <p:txBody>
          <a:bodyPr wrap="none" rtlCol="0">
            <a:spAutoFit/>
          </a:bodyPr>
          <a:lstStyle/>
          <a:p>
            <a:r>
              <a:rPr kumimoji="1" lang="ja-JP" altLang="en-US" sz="2000" smtClean="0"/>
              <a:t>クラステンプレートと違い、関数テンプレートの型は引数として</a:t>
            </a:r>
            <a:endParaRPr kumimoji="1" lang="en-US" altLang="ja-JP" sz="2000" smtClean="0"/>
          </a:p>
          <a:p>
            <a:r>
              <a:rPr kumimoji="1" lang="ja-JP" altLang="en-US" sz="2000" smtClean="0"/>
              <a:t>渡されたオブジェクトから推論される</a:t>
            </a:r>
            <a:endParaRPr kumimoji="1" lang="ja-JP" altLang="en-US" sz="2000"/>
          </a:p>
        </p:txBody>
      </p:sp>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1495" y="6254552"/>
            <a:ext cx="272353" cy="603448"/>
          </a:xfrm>
          <a:prstGeom prst="rect">
            <a:avLst/>
          </a:prstGeom>
        </p:spPr>
      </p:pic>
    </p:spTree>
    <p:extLst>
      <p:ext uri="{BB962C8B-B14F-4D97-AF65-F5344CB8AC3E}">
        <p14:creationId xmlns:p14="http://schemas.microsoft.com/office/powerpoint/2010/main" val="2134769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a:t>可変</a:t>
            </a:r>
            <a:r>
              <a:rPr lang="ja-JP" altLang="en-US" sz="3600" smtClean="0"/>
              <a:t>引数</a:t>
            </a:r>
            <a:r>
              <a:rPr lang="ja-JP" altLang="en-US" sz="3600"/>
              <a:t>テンプレート</a:t>
            </a:r>
            <a:endParaRPr kumimoji="1" lang="ja-JP" altLang="en-US" sz="3600"/>
          </a:p>
        </p:txBody>
      </p:sp>
      <p:sp>
        <p:nvSpPr>
          <p:cNvPr id="3" name="コンテンツ プレースホルダー 2"/>
          <p:cNvSpPr>
            <a:spLocks noGrp="1"/>
          </p:cNvSpPr>
          <p:nvPr>
            <p:ph idx="1"/>
          </p:nvPr>
        </p:nvSpPr>
        <p:spPr>
          <a:xfrm>
            <a:off x="457200" y="1268760"/>
            <a:ext cx="8229600" cy="504055"/>
          </a:xfrm>
        </p:spPr>
        <p:txBody>
          <a:bodyPr>
            <a:normAutofit/>
          </a:bodyPr>
          <a:lstStyle/>
          <a:p>
            <a:pPr marL="0" indent="0">
              <a:buNone/>
            </a:pPr>
            <a:r>
              <a:rPr kumimoji="1" lang="ja-JP" altLang="en-US" sz="2400" smtClean="0"/>
              <a:t>任意個数のテンプレートパラメータを扱う機能</a:t>
            </a:r>
            <a:r>
              <a:rPr kumimoji="1" lang="en-US" altLang="ja-JP" sz="2400" smtClean="0"/>
              <a:t>(C++11</a:t>
            </a:r>
            <a:r>
              <a:rPr kumimoji="1" lang="en-US" altLang="ja-JP" sz="2400" smtClean="0"/>
              <a:t>)</a:t>
            </a:r>
            <a:endParaRPr kumimoji="1" lang="ja-JP" altLang="en-US" sz="2400"/>
          </a:p>
        </p:txBody>
      </p:sp>
      <p:sp>
        <p:nvSpPr>
          <p:cNvPr id="4" name="テキスト ボックス 3"/>
          <p:cNvSpPr txBox="1"/>
          <p:nvPr/>
        </p:nvSpPr>
        <p:spPr>
          <a:xfrm>
            <a:off x="539552" y="1988840"/>
            <a:ext cx="7992888" cy="2031325"/>
          </a:xfrm>
          <a:prstGeom prst="rect">
            <a:avLst/>
          </a:prstGeom>
          <a:noFill/>
          <a:ln>
            <a:solidFill>
              <a:schemeClr val="tx1"/>
            </a:solidFill>
          </a:ln>
        </p:spPr>
        <p:txBody>
          <a:bodyPr wrap="square" rtlCol="0">
            <a:spAutoFit/>
          </a:bodyPr>
          <a:lstStyle/>
          <a:p>
            <a:r>
              <a:rPr lang="en-US" altLang="ja-JP" smtClean="0">
                <a:latin typeface="VL ゴシック" pitchFamily="49" charset="-128"/>
                <a:ea typeface="VL ゴシック" pitchFamily="49" charset="-128"/>
              </a:rPr>
              <a:t>void printValues() {}</a:t>
            </a:r>
          </a:p>
          <a:p>
            <a:endParaRPr lang="en-US" altLang="ja-JP" smtClean="0">
              <a:latin typeface="VL ゴシック" pitchFamily="49" charset="-128"/>
              <a:ea typeface="VL ゴシック" pitchFamily="49" charset="-128"/>
            </a:endParaRPr>
          </a:p>
          <a:p>
            <a:r>
              <a:rPr lang="en-US" altLang="ja-JP" smtClean="0">
                <a:latin typeface="VL ゴシック" pitchFamily="49" charset="-128"/>
                <a:ea typeface="VL ゴシック" pitchFamily="49" charset="-128"/>
              </a:rPr>
              <a:t>template &lt;class X, </a:t>
            </a:r>
            <a:r>
              <a:rPr lang="en-US" altLang="ja-JP" smtClean="0">
                <a:solidFill>
                  <a:srgbClr val="C00000"/>
                </a:solidFill>
                <a:latin typeface="VL ゴシック" pitchFamily="49" charset="-128"/>
                <a:ea typeface="VL ゴシック" pitchFamily="49" charset="-128"/>
              </a:rPr>
              <a:t>class...</a:t>
            </a:r>
            <a:r>
              <a:rPr lang="en-US" altLang="ja-JP" smtClean="0">
                <a:latin typeface="VL ゴシック" pitchFamily="49" charset="-128"/>
                <a:ea typeface="VL ゴシック" pitchFamily="49" charset="-128"/>
              </a:rPr>
              <a:t> XS&gt;</a:t>
            </a:r>
          </a:p>
          <a:p>
            <a:r>
              <a:rPr lang="en-US" altLang="ja-JP" smtClean="0">
                <a:latin typeface="VL ゴシック" pitchFamily="49" charset="-128"/>
                <a:ea typeface="VL ゴシック" pitchFamily="49" charset="-128"/>
              </a:rPr>
              <a:t>void printValues(X x, </a:t>
            </a:r>
            <a:r>
              <a:rPr lang="en-US" altLang="ja-JP" smtClean="0">
                <a:solidFill>
                  <a:srgbClr val="C00000"/>
                </a:solidFill>
                <a:latin typeface="VL ゴシック" pitchFamily="49" charset="-128"/>
                <a:ea typeface="VL ゴシック" pitchFamily="49" charset="-128"/>
              </a:rPr>
              <a:t>XS...</a:t>
            </a:r>
            <a:r>
              <a:rPr lang="en-US" altLang="ja-JP" smtClean="0">
                <a:latin typeface="VL ゴシック" pitchFamily="49" charset="-128"/>
                <a:ea typeface="VL ゴシック" pitchFamily="49" charset="-128"/>
              </a:rPr>
              <a:t> xs) { // </a:t>
            </a:r>
            <a:r>
              <a:rPr lang="ja-JP" altLang="en-US" smtClean="0">
                <a:latin typeface="VL ゴシック" pitchFamily="49" charset="-128"/>
                <a:ea typeface="VL ゴシック" pitchFamily="49" charset="-128"/>
              </a:rPr>
              <a:t>先頭とそれ以外に分ける</a:t>
            </a:r>
            <a:endParaRPr lang="en-US" altLang="ja-JP" smtClean="0">
              <a:latin typeface="VL ゴシック" pitchFamily="49" charset="-128"/>
              <a:ea typeface="VL ゴシック" pitchFamily="49" charset="-128"/>
            </a:endParaRPr>
          </a:p>
          <a:p>
            <a:r>
              <a:rPr lang="en-US" altLang="ja-JP" smtClean="0">
                <a:latin typeface="VL ゴシック" pitchFamily="49" charset="-128"/>
                <a:ea typeface="VL ゴシック" pitchFamily="49" charset="-128"/>
              </a:rPr>
              <a:t>  std::cout &lt;&lt; x &lt;&lt; std::endl;    // </a:t>
            </a:r>
            <a:r>
              <a:rPr lang="ja-JP" altLang="en-US" smtClean="0">
                <a:latin typeface="VL ゴシック" pitchFamily="49" charset="-128"/>
                <a:ea typeface="VL ゴシック" pitchFamily="49" charset="-128"/>
              </a:rPr>
              <a:t>先頭要素を出力</a:t>
            </a:r>
            <a:endParaRPr lang="en-US" altLang="ja-JP" smtClean="0">
              <a:latin typeface="VL ゴシック" pitchFamily="49" charset="-128"/>
              <a:ea typeface="VL ゴシック" pitchFamily="49" charset="-128"/>
            </a:endParaRPr>
          </a:p>
          <a:p>
            <a:r>
              <a:rPr lang="en-US" altLang="ja-JP" smtClean="0">
                <a:latin typeface="VL ゴシック" pitchFamily="49" charset="-128"/>
                <a:ea typeface="VL ゴシック" pitchFamily="49" charset="-128"/>
              </a:rPr>
              <a:t>  printValues(</a:t>
            </a:r>
            <a:r>
              <a:rPr lang="en-US" altLang="ja-JP" smtClean="0">
                <a:solidFill>
                  <a:srgbClr val="C00000"/>
                </a:solidFill>
                <a:latin typeface="VL ゴシック" pitchFamily="49" charset="-128"/>
                <a:ea typeface="VL ゴシック" pitchFamily="49" charset="-128"/>
              </a:rPr>
              <a:t>xs...</a:t>
            </a:r>
            <a:r>
              <a:rPr lang="en-US" altLang="ja-JP" smtClean="0">
                <a:latin typeface="VL ゴシック" pitchFamily="49" charset="-128"/>
                <a:ea typeface="VL ゴシック" pitchFamily="49" charset="-128"/>
              </a:rPr>
              <a:t>);             // </a:t>
            </a:r>
            <a:r>
              <a:rPr lang="ja-JP" altLang="en-US" smtClean="0">
                <a:latin typeface="VL ゴシック" pitchFamily="49" charset="-128"/>
                <a:ea typeface="VL ゴシック" pitchFamily="49" charset="-128"/>
              </a:rPr>
              <a:t>残りを出力</a:t>
            </a:r>
            <a:endParaRPr lang="en-US" altLang="ja-JP" smtClean="0">
              <a:latin typeface="VL ゴシック" pitchFamily="49" charset="-128"/>
              <a:ea typeface="VL ゴシック" pitchFamily="49" charset="-128"/>
            </a:endParaRPr>
          </a:p>
          <a:p>
            <a:r>
              <a:rPr lang="en-US" altLang="ja-JP" smtClean="0">
                <a:latin typeface="VL ゴシック" pitchFamily="49" charset="-128"/>
                <a:ea typeface="VL ゴシック" pitchFamily="49" charset="-128"/>
              </a:rPr>
              <a:t>}</a:t>
            </a:r>
          </a:p>
        </p:txBody>
      </p:sp>
      <p:sp>
        <p:nvSpPr>
          <p:cNvPr id="6" name="テキスト ボックス 5"/>
          <p:cNvSpPr txBox="1"/>
          <p:nvPr/>
        </p:nvSpPr>
        <p:spPr>
          <a:xfrm>
            <a:off x="539552" y="4183920"/>
            <a:ext cx="7992888" cy="369332"/>
          </a:xfrm>
          <a:prstGeom prst="rect">
            <a:avLst/>
          </a:prstGeom>
          <a:noFill/>
          <a:ln>
            <a:solidFill>
              <a:schemeClr val="tx1"/>
            </a:solidFill>
          </a:ln>
        </p:spPr>
        <p:txBody>
          <a:bodyPr wrap="square" rtlCol="0">
            <a:spAutoFit/>
          </a:bodyPr>
          <a:lstStyle/>
          <a:p>
            <a:r>
              <a:rPr lang="en-US" altLang="ja-JP" smtClean="0">
                <a:latin typeface="VL ゴシック" pitchFamily="49" charset="-128"/>
                <a:ea typeface="VL ゴシック" pitchFamily="49" charset="-128"/>
              </a:rPr>
              <a:t>printValues(1, 'a', "hello");</a:t>
            </a:r>
            <a:endParaRPr lang="en-US" altLang="ja-JP" dirty="0">
              <a:latin typeface="VL ゴシック" pitchFamily="49" charset="-128"/>
              <a:ea typeface="VL ゴシック" pitchFamily="49" charset="-128"/>
            </a:endParaRPr>
          </a:p>
        </p:txBody>
      </p:sp>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19527" y="6254552"/>
            <a:ext cx="272353" cy="603448"/>
          </a:xfrm>
          <a:prstGeom prst="rect">
            <a:avLst/>
          </a:prstGeom>
        </p:spPr>
      </p:pic>
    </p:spTree>
    <p:extLst>
      <p:ext uri="{BB962C8B-B14F-4D97-AF65-F5344CB8AC3E}">
        <p14:creationId xmlns:p14="http://schemas.microsoft.com/office/powerpoint/2010/main" val="693667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smtClean="0"/>
              <a:t>テンプレートの特殊化</a:t>
            </a:r>
            <a:endParaRPr kumimoji="1" lang="ja-JP" altLang="en-US" sz="3600"/>
          </a:p>
        </p:txBody>
      </p:sp>
      <p:sp>
        <p:nvSpPr>
          <p:cNvPr id="3" name="コンテンツ プレースホルダー 2"/>
          <p:cNvSpPr>
            <a:spLocks noGrp="1"/>
          </p:cNvSpPr>
          <p:nvPr>
            <p:ph idx="1"/>
          </p:nvPr>
        </p:nvSpPr>
        <p:spPr>
          <a:xfrm>
            <a:off x="457200" y="1340769"/>
            <a:ext cx="8229600" cy="1872207"/>
          </a:xfrm>
        </p:spPr>
        <p:txBody>
          <a:bodyPr>
            <a:normAutofit/>
          </a:bodyPr>
          <a:lstStyle/>
          <a:p>
            <a:pPr marL="0" indent="0">
              <a:buNone/>
            </a:pPr>
            <a:r>
              <a:rPr kumimoji="1" lang="ja-JP" altLang="en-US" sz="2400" smtClean="0"/>
              <a:t>特殊化には、完全特殊化と部分特殊化の</a:t>
            </a:r>
            <a:r>
              <a:rPr kumimoji="1" lang="en-US" altLang="ja-JP" sz="2400" smtClean="0"/>
              <a:t>2</a:t>
            </a:r>
            <a:r>
              <a:rPr lang="ja-JP" altLang="en-US" sz="2400" smtClean="0"/>
              <a:t>種類</a:t>
            </a:r>
            <a:r>
              <a:rPr lang="ja-JP" altLang="en-US" sz="2400"/>
              <a:t>が</a:t>
            </a:r>
            <a:r>
              <a:rPr lang="ja-JP" altLang="en-US" sz="2400" smtClean="0"/>
              <a:t>ある</a:t>
            </a:r>
            <a:endParaRPr lang="en-US" altLang="ja-JP" sz="2400" smtClean="0"/>
          </a:p>
          <a:p>
            <a:pPr marL="457200" indent="-457200">
              <a:buFont typeface="+mj-lt"/>
              <a:buAutoNum type="arabicPeriod"/>
            </a:pPr>
            <a:r>
              <a:rPr kumimoji="1" lang="ja-JP" altLang="en-US" sz="2000" smtClean="0"/>
              <a:t>完全特殊化は、汎用的なものとは別に、特定の型に対する特殊バージョンを定義する</a:t>
            </a:r>
            <a:endParaRPr kumimoji="1" lang="en-US" altLang="ja-JP" sz="2000" smtClean="0"/>
          </a:p>
          <a:p>
            <a:pPr marL="457200" indent="-457200">
              <a:buFont typeface="+mj-lt"/>
              <a:buAutoNum type="arabicPeriod"/>
            </a:pPr>
            <a:r>
              <a:rPr lang="ja-JP" altLang="en-US" sz="2000" smtClean="0"/>
              <a:t>部分</a:t>
            </a:r>
            <a:r>
              <a:rPr lang="ja-JP" altLang="en-US" sz="2000"/>
              <a:t>特殊化</a:t>
            </a:r>
            <a:r>
              <a:rPr lang="ja-JP" altLang="en-US" sz="2000" smtClean="0"/>
              <a:t>は、特定のパターンに一致する型に対する特殊バージョンを定義</a:t>
            </a:r>
            <a:r>
              <a:rPr lang="ja-JP" altLang="en-US" sz="2000" smtClean="0"/>
              <a:t>する</a:t>
            </a:r>
            <a:endParaRPr kumimoji="1" lang="ja-JP" altLang="en-US" sz="2000"/>
          </a:p>
        </p:txBody>
      </p:sp>
      <p:sp>
        <p:nvSpPr>
          <p:cNvPr id="4" name="テキスト ボックス 3"/>
          <p:cNvSpPr txBox="1"/>
          <p:nvPr/>
        </p:nvSpPr>
        <p:spPr>
          <a:xfrm>
            <a:off x="539552" y="3140968"/>
            <a:ext cx="7992888" cy="2308324"/>
          </a:xfrm>
          <a:prstGeom prst="rect">
            <a:avLst/>
          </a:prstGeom>
          <a:noFill/>
          <a:ln>
            <a:solidFill>
              <a:schemeClr val="tx1"/>
            </a:solidFill>
          </a:ln>
        </p:spPr>
        <p:txBody>
          <a:bodyPr wrap="square" rtlCol="0">
            <a:spAutoFit/>
          </a:bodyPr>
          <a:lstStyle/>
          <a:p>
            <a:r>
              <a:rPr lang="en-US" altLang="ja-JP" smtClean="0">
                <a:latin typeface="VL ゴシック" pitchFamily="49" charset="-128"/>
                <a:ea typeface="VL ゴシック" pitchFamily="49" charset="-128"/>
              </a:rPr>
              <a:t>template &lt;class T&gt; // </a:t>
            </a:r>
            <a:r>
              <a:rPr lang="ja-JP" altLang="en-US" smtClean="0">
                <a:latin typeface="VL ゴシック" pitchFamily="49" charset="-128"/>
                <a:ea typeface="VL ゴシック" pitchFamily="49" charset="-128"/>
              </a:rPr>
              <a:t>汎用的な処理</a:t>
            </a:r>
            <a:endParaRPr lang="en-US" altLang="ja-JP" smtClean="0">
              <a:latin typeface="VL ゴシック" pitchFamily="49" charset="-128"/>
              <a:ea typeface="VL ゴシック" pitchFamily="49" charset="-128"/>
            </a:endParaRPr>
          </a:p>
          <a:p>
            <a:r>
              <a:rPr lang="en-US" altLang="ja-JP" smtClean="0">
                <a:latin typeface="VL ゴシック" pitchFamily="49" charset="-128"/>
                <a:ea typeface="VL ゴシック" pitchFamily="49" charset="-128"/>
              </a:rPr>
              <a:t>struct X { void f() {} };</a:t>
            </a:r>
          </a:p>
          <a:p>
            <a:endParaRPr lang="en-US" altLang="ja-JP">
              <a:latin typeface="VL ゴシック" pitchFamily="49" charset="-128"/>
              <a:ea typeface="VL ゴシック" pitchFamily="49" charset="-128"/>
            </a:endParaRPr>
          </a:p>
          <a:p>
            <a:r>
              <a:rPr lang="en-US" altLang="ja-JP" smtClean="0">
                <a:latin typeface="VL ゴシック" pitchFamily="49" charset="-128"/>
                <a:ea typeface="VL ゴシック" pitchFamily="49" charset="-128"/>
              </a:rPr>
              <a:t>template &lt;&gt;</a:t>
            </a:r>
          </a:p>
          <a:p>
            <a:r>
              <a:rPr lang="en-US" altLang="ja-JP" smtClean="0">
                <a:latin typeface="VL ゴシック" pitchFamily="49" charset="-128"/>
                <a:ea typeface="VL ゴシック" pitchFamily="49" charset="-128"/>
              </a:rPr>
              <a:t>struct X&lt;int&gt; { void f() {} }; // int</a:t>
            </a:r>
            <a:r>
              <a:rPr lang="ja-JP" altLang="en-US" smtClean="0">
                <a:latin typeface="VL ゴシック" pitchFamily="49" charset="-128"/>
                <a:ea typeface="VL ゴシック" pitchFamily="49" charset="-128"/>
              </a:rPr>
              <a:t>に対する完全特殊化</a:t>
            </a:r>
            <a:endParaRPr lang="en-US" altLang="ja-JP" smtClean="0">
              <a:latin typeface="VL ゴシック" pitchFamily="49" charset="-128"/>
              <a:ea typeface="VL ゴシック" pitchFamily="49" charset="-128"/>
            </a:endParaRPr>
          </a:p>
          <a:p>
            <a:endParaRPr lang="en-US" altLang="ja-JP">
              <a:latin typeface="VL ゴシック" pitchFamily="49" charset="-128"/>
              <a:ea typeface="VL ゴシック" pitchFamily="49" charset="-128"/>
            </a:endParaRPr>
          </a:p>
          <a:p>
            <a:r>
              <a:rPr lang="en-US" altLang="ja-JP" smtClean="0">
                <a:latin typeface="VL ゴシック" pitchFamily="49" charset="-128"/>
                <a:ea typeface="VL ゴシック" pitchFamily="49" charset="-128"/>
              </a:rPr>
              <a:t>template &lt;class T&gt;</a:t>
            </a:r>
          </a:p>
          <a:p>
            <a:r>
              <a:rPr lang="en-US" altLang="ja-JP" smtClean="0">
                <a:latin typeface="VL ゴシック" pitchFamily="49" charset="-128"/>
                <a:ea typeface="VL ゴシック" pitchFamily="49" charset="-128"/>
              </a:rPr>
              <a:t>struct X&lt;T*&gt; { void f() {} }; // </a:t>
            </a:r>
            <a:r>
              <a:rPr lang="ja-JP" altLang="en-US" smtClean="0">
                <a:latin typeface="VL ゴシック" pitchFamily="49" charset="-128"/>
                <a:ea typeface="VL ゴシック" pitchFamily="49" charset="-128"/>
              </a:rPr>
              <a:t>ポインタ型に対する部分特殊化</a:t>
            </a:r>
            <a:endParaRPr lang="en-US" altLang="ja-JP" dirty="0" smtClean="0">
              <a:latin typeface="VL ゴシック" pitchFamily="49" charset="-128"/>
              <a:ea typeface="VL ゴシック" pitchFamily="49" charset="-128"/>
            </a:endParaRPr>
          </a:p>
        </p:txBody>
      </p:sp>
      <p:sp>
        <p:nvSpPr>
          <p:cNvPr id="5" name="テキスト ボックス 4"/>
          <p:cNvSpPr txBox="1"/>
          <p:nvPr/>
        </p:nvSpPr>
        <p:spPr>
          <a:xfrm>
            <a:off x="583308" y="5445224"/>
            <a:ext cx="7051930" cy="707886"/>
          </a:xfrm>
          <a:prstGeom prst="rect">
            <a:avLst/>
          </a:prstGeom>
          <a:noFill/>
        </p:spPr>
        <p:txBody>
          <a:bodyPr wrap="none" rtlCol="0">
            <a:spAutoFit/>
          </a:bodyPr>
          <a:lstStyle/>
          <a:p>
            <a:r>
              <a:rPr kumimoji="1" lang="ja-JP" altLang="en-US" sz="2000" smtClean="0"/>
              <a:t>完全特殊化はクラステンプレートと関数</a:t>
            </a:r>
            <a:r>
              <a:rPr kumimoji="1" lang="ja-JP" altLang="en-US" sz="2000" smtClean="0"/>
              <a:t>テンプレートで使用でき、</a:t>
            </a:r>
            <a:endParaRPr kumimoji="1" lang="en-US" altLang="ja-JP" sz="2000" smtClean="0"/>
          </a:p>
          <a:p>
            <a:r>
              <a:rPr kumimoji="1" lang="ja-JP" altLang="en-US" sz="2000" smtClean="0"/>
              <a:t>部分特殊化はクラステンプレートで使用</a:t>
            </a:r>
            <a:r>
              <a:rPr kumimoji="1" lang="ja-JP" altLang="en-US" sz="2000" smtClean="0"/>
              <a:t>できる</a:t>
            </a:r>
            <a:endParaRPr kumimoji="1" lang="ja-JP" altLang="en-US" sz="200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7559" y="6254552"/>
            <a:ext cx="272353" cy="603448"/>
          </a:xfrm>
          <a:prstGeom prst="rect">
            <a:avLst/>
          </a:prstGeom>
        </p:spPr>
      </p:pic>
    </p:spTree>
    <p:extLst>
      <p:ext uri="{BB962C8B-B14F-4D97-AF65-F5344CB8AC3E}">
        <p14:creationId xmlns:p14="http://schemas.microsoft.com/office/powerpoint/2010/main" val="3428445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smtClean="0"/>
              <a:t>デフォルトテンプレート引数</a:t>
            </a:r>
            <a:endParaRPr kumimoji="1" lang="ja-JP" altLang="en-US" sz="3600"/>
          </a:p>
        </p:txBody>
      </p:sp>
      <p:sp>
        <p:nvSpPr>
          <p:cNvPr id="3" name="コンテンツ プレースホルダー 2"/>
          <p:cNvSpPr>
            <a:spLocks noGrp="1"/>
          </p:cNvSpPr>
          <p:nvPr>
            <p:ph idx="1"/>
          </p:nvPr>
        </p:nvSpPr>
        <p:spPr>
          <a:xfrm>
            <a:off x="457200" y="1340769"/>
            <a:ext cx="8229600" cy="864096"/>
          </a:xfrm>
        </p:spPr>
        <p:txBody>
          <a:bodyPr>
            <a:normAutofit/>
          </a:bodyPr>
          <a:lstStyle/>
          <a:p>
            <a:pPr marL="0" indent="0">
              <a:buNone/>
            </a:pPr>
            <a:r>
              <a:rPr kumimoji="1" lang="ja-JP" altLang="en-US" sz="2400" smtClean="0"/>
              <a:t>クラステンプレートと関数テンプレートには、それぞれデフォルトの型を指定</a:t>
            </a:r>
            <a:r>
              <a:rPr kumimoji="1" lang="ja-JP" altLang="en-US" sz="2400" smtClean="0"/>
              <a:t>できる</a:t>
            </a:r>
            <a:r>
              <a:rPr kumimoji="1" lang="en-US" altLang="ja-JP" sz="2400" smtClean="0"/>
              <a:t>(</a:t>
            </a:r>
            <a:r>
              <a:rPr kumimoji="1" lang="ja-JP" altLang="en-US" sz="2400" smtClean="0"/>
              <a:t>関数テンプレートは</a:t>
            </a:r>
            <a:r>
              <a:rPr kumimoji="1" lang="en-US" altLang="ja-JP" sz="2400" smtClean="0"/>
              <a:t>C++11</a:t>
            </a:r>
            <a:r>
              <a:rPr kumimoji="1" lang="ja-JP" altLang="en-US" sz="2400" smtClean="0"/>
              <a:t>から</a:t>
            </a:r>
            <a:r>
              <a:rPr kumimoji="1" lang="en-US" altLang="ja-JP" sz="2400" smtClean="0"/>
              <a:t>)</a:t>
            </a:r>
            <a:endParaRPr kumimoji="1" lang="ja-JP" altLang="en-US" sz="2400"/>
          </a:p>
        </p:txBody>
      </p:sp>
      <p:sp>
        <p:nvSpPr>
          <p:cNvPr id="4" name="テキスト ボックス 3"/>
          <p:cNvSpPr txBox="1"/>
          <p:nvPr/>
        </p:nvSpPr>
        <p:spPr>
          <a:xfrm>
            <a:off x="539552" y="2726918"/>
            <a:ext cx="7992888" cy="646331"/>
          </a:xfrm>
          <a:prstGeom prst="rect">
            <a:avLst/>
          </a:prstGeom>
          <a:noFill/>
          <a:ln>
            <a:solidFill>
              <a:schemeClr val="tx1"/>
            </a:solidFill>
          </a:ln>
        </p:spPr>
        <p:txBody>
          <a:bodyPr wrap="square" rtlCol="0">
            <a:spAutoFit/>
          </a:bodyPr>
          <a:lstStyle/>
          <a:p>
            <a:r>
              <a:rPr lang="en-US" altLang="ja-JP" dirty="0">
                <a:latin typeface="VL ゴシック" pitchFamily="49" charset="-128"/>
                <a:ea typeface="VL ゴシック" pitchFamily="49" charset="-128"/>
              </a:rPr>
              <a:t>template &lt;</a:t>
            </a:r>
            <a:r>
              <a:rPr lang="en-US" altLang="ja-JP">
                <a:latin typeface="VL ゴシック" pitchFamily="49" charset="-128"/>
                <a:ea typeface="VL ゴシック" pitchFamily="49" charset="-128"/>
              </a:rPr>
              <a:t>class </a:t>
            </a:r>
            <a:r>
              <a:rPr lang="en-US" altLang="ja-JP" b="1" smtClean="0">
                <a:solidFill>
                  <a:srgbClr val="C00000"/>
                </a:solidFill>
                <a:latin typeface="VL ゴシック" pitchFamily="49" charset="-128"/>
                <a:ea typeface="VL ゴシック" pitchFamily="49" charset="-128"/>
              </a:rPr>
              <a:t>T = void</a:t>
            </a:r>
            <a:r>
              <a:rPr lang="en-US" altLang="ja-JP" smtClean="0">
                <a:latin typeface="VL ゴシック" pitchFamily="49" charset="-128"/>
                <a:ea typeface="VL ゴシック" pitchFamily="49" charset="-128"/>
              </a:rPr>
              <a:t>&gt;</a:t>
            </a:r>
            <a:endParaRPr lang="en-US" altLang="ja-JP" dirty="0">
              <a:latin typeface="VL ゴシック" pitchFamily="49" charset="-128"/>
              <a:ea typeface="VL ゴシック" pitchFamily="49" charset="-128"/>
            </a:endParaRPr>
          </a:p>
          <a:p>
            <a:r>
              <a:rPr lang="en-US" altLang="ja-JP" smtClean="0">
                <a:latin typeface="VL ゴシック" pitchFamily="49" charset="-128"/>
                <a:ea typeface="VL ゴシック" pitchFamily="49" charset="-128"/>
              </a:rPr>
              <a:t>class X;</a:t>
            </a:r>
            <a:endParaRPr lang="en-US" altLang="ja-JP" dirty="0" smtClean="0">
              <a:latin typeface="VL ゴシック" pitchFamily="49" charset="-128"/>
              <a:ea typeface="VL ゴシック" pitchFamily="49" charset="-128"/>
            </a:endParaRPr>
          </a:p>
        </p:txBody>
      </p:sp>
      <p:sp>
        <p:nvSpPr>
          <p:cNvPr id="5" name="テキスト ボックス 4"/>
          <p:cNvSpPr txBox="1"/>
          <p:nvPr/>
        </p:nvSpPr>
        <p:spPr>
          <a:xfrm>
            <a:off x="539552" y="4006805"/>
            <a:ext cx="7992888" cy="646331"/>
          </a:xfrm>
          <a:prstGeom prst="rect">
            <a:avLst/>
          </a:prstGeom>
          <a:noFill/>
          <a:ln>
            <a:solidFill>
              <a:schemeClr val="tx1"/>
            </a:solidFill>
          </a:ln>
        </p:spPr>
        <p:txBody>
          <a:bodyPr wrap="square" rtlCol="0">
            <a:spAutoFit/>
          </a:bodyPr>
          <a:lstStyle/>
          <a:p>
            <a:r>
              <a:rPr lang="en-US" altLang="ja-JP" smtClean="0">
                <a:latin typeface="VL ゴシック" pitchFamily="49" charset="-128"/>
                <a:ea typeface="VL ゴシック" pitchFamily="49" charset="-128"/>
              </a:rPr>
              <a:t>template &lt;class </a:t>
            </a:r>
            <a:r>
              <a:rPr lang="en-US" altLang="ja-JP" smtClean="0">
                <a:solidFill>
                  <a:srgbClr val="C00000"/>
                </a:solidFill>
                <a:latin typeface="VL ゴシック" pitchFamily="49" charset="-128"/>
                <a:ea typeface="VL ゴシック" pitchFamily="49" charset="-128"/>
              </a:rPr>
              <a:t>Option = nothing</a:t>
            </a:r>
            <a:r>
              <a:rPr lang="en-US" altLang="ja-JP" smtClean="0">
                <a:latin typeface="VL ゴシック" pitchFamily="49" charset="-128"/>
                <a:ea typeface="VL ゴシック" pitchFamily="49" charset="-128"/>
              </a:rPr>
              <a:t>&gt;</a:t>
            </a:r>
          </a:p>
          <a:p>
            <a:r>
              <a:rPr lang="en-US" altLang="ja-JP" smtClean="0">
                <a:latin typeface="VL ゴシック" pitchFamily="49" charset="-128"/>
                <a:ea typeface="VL ゴシック" pitchFamily="49" charset="-128"/>
              </a:rPr>
              <a:t>void f();</a:t>
            </a:r>
            <a:endParaRPr lang="en-US" altLang="ja-JP" dirty="0" smtClean="0">
              <a:latin typeface="VL ゴシック" pitchFamily="49" charset="-128"/>
              <a:ea typeface="VL ゴシック" pitchFamily="49" charset="-128"/>
            </a:endParaRPr>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1575" y="6254552"/>
            <a:ext cx="272353" cy="603448"/>
          </a:xfrm>
          <a:prstGeom prst="rect">
            <a:avLst/>
          </a:prstGeom>
        </p:spPr>
      </p:pic>
    </p:spTree>
    <p:extLst>
      <p:ext uri="{BB962C8B-B14F-4D97-AF65-F5344CB8AC3E}">
        <p14:creationId xmlns:p14="http://schemas.microsoft.com/office/powerpoint/2010/main" val="2210167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smtClean="0"/>
              <a:t>非型テンプレートパラメータ</a:t>
            </a:r>
            <a:endParaRPr kumimoji="1" lang="ja-JP" altLang="en-US" sz="3600"/>
          </a:p>
        </p:txBody>
      </p:sp>
      <p:sp>
        <p:nvSpPr>
          <p:cNvPr id="3" name="コンテンツ プレースホルダー 2"/>
          <p:cNvSpPr>
            <a:spLocks noGrp="1"/>
          </p:cNvSpPr>
          <p:nvPr>
            <p:ph idx="1"/>
          </p:nvPr>
        </p:nvSpPr>
        <p:spPr>
          <a:xfrm>
            <a:off x="457200" y="1340768"/>
            <a:ext cx="8229600" cy="1080119"/>
          </a:xfrm>
        </p:spPr>
        <p:txBody>
          <a:bodyPr>
            <a:noAutofit/>
          </a:bodyPr>
          <a:lstStyle/>
          <a:p>
            <a:pPr marL="0" indent="0">
              <a:buNone/>
            </a:pPr>
            <a:r>
              <a:rPr kumimoji="1" lang="ja-JP" altLang="en-US" sz="2000" smtClean="0"/>
              <a:t>テンプレートパラメータには、型だけでなく値も指定できる。</a:t>
            </a:r>
            <a:endParaRPr kumimoji="1" lang="en-US" altLang="ja-JP" sz="2000" smtClean="0"/>
          </a:p>
          <a:p>
            <a:pPr marL="0" indent="0">
              <a:buNone/>
            </a:pPr>
            <a:r>
              <a:rPr lang="ja-JP" altLang="en-US" sz="2000"/>
              <a:t>指定</a:t>
            </a:r>
            <a:r>
              <a:rPr lang="ja-JP" altLang="en-US" sz="2000" smtClean="0"/>
              <a:t>できる</a:t>
            </a:r>
            <a:r>
              <a:rPr lang="ja-JP" altLang="en-US" sz="2000"/>
              <a:t>のは</a:t>
            </a:r>
            <a:r>
              <a:rPr lang="ja-JP" altLang="en-US" sz="2000" smtClean="0"/>
              <a:t>、整数型</a:t>
            </a:r>
            <a:r>
              <a:rPr lang="en-US" altLang="ja-JP" sz="2000" smtClean="0"/>
              <a:t>(</a:t>
            </a:r>
            <a:r>
              <a:rPr lang="en-US" altLang="ja-JP" sz="2000" smtClean="0">
                <a:latin typeface="VL ゴシック" pitchFamily="49" charset="-128"/>
                <a:ea typeface="VL ゴシック" pitchFamily="49" charset="-128"/>
              </a:rPr>
              <a:t>int</a:t>
            </a:r>
            <a:r>
              <a:rPr lang="en-US" altLang="ja-JP" sz="2000" smtClean="0"/>
              <a:t>, </a:t>
            </a:r>
            <a:r>
              <a:rPr lang="en-US" altLang="ja-JP" sz="2000" smtClean="0">
                <a:latin typeface="VL ゴシック" pitchFamily="49" charset="-128"/>
                <a:ea typeface="VL ゴシック" pitchFamily="49" charset="-128"/>
              </a:rPr>
              <a:t>char</a:t>
            </a:r>
            <a:r>
              <a:rPr lang="en-US" altLang="ja-JP" sz="2000" smtClean="0"/>
              <a:t>, </a:t>
            </a:r>
            <a:r>
              <a:rPr lang="en-US" altLang="ja-JP" sz="2000" smtClean="0">
                <a:latin typeface="VL ゴシック" pitchFamily="49" charset="-128"/>
                <a:ea typeface="VL ゴシック" pitchFamily="49" charset="-128"/>
              </a:rPr>
              <a:t>enum</a:t>
            </a:r>
            <a:r>
              <a:rPr lang="en-US" altLang="ja-JP" sz="2000" smtClean="0"/>
              <a:t>, …)</a:t>
            </a:r>
            <a:r>
              <a:rPr lang="ja-JP" altLang="en-US" sz="2000" smtClean="0"/>
              <a:t>、および外部リンケージを持つオブジェクトへのポインタと参照。</a:t>
            </a:r>
            <a:endParaRPr kumimoji="1" lang="ja-JP" altLang="en-US" sz="2000"/>
          </a:p>
        </p:txBody>
      </p:sp>
      <p:sp>
        <p:nvSpPr>
          <p:cNvPr id="4" name="テキスト ボックス 3"/>
          <p:cNvSpPr txBox="1"/>
          <p:nvPr/>
        </p:nvSpPr>
        <p:spPr>
          <a:xfrm>
            <a:off x="539552" y="2516703"/>
            <a:ext cx="7992888" cy="1477328"/>
          </a:xfrm>
          <a:prstGeom prst="rect">
            <a:avLst/>
          </a:prstGeom>
          <a:noFill/>
          <a:ln>
            <a:solidFill>
              <a:schemeClr val="tx1"/>
            </a:solidFill>
          </a:ln>
        </p:spPr>
        <p:txBody>
          <a:bodyPr wrap="square" rtlCol="0">
            <a:spAutoFit/>
          </a:bodyPr>
          <a:lstStyle/>
          <a:p>
            <a:r>
              <a:rPr lang="en-US" altLang="ja-JP">
                <a:latin typeface="VL ゴシック" pitchFamily="49" charset="-128"/>
                <a:ea typeface="VL ゴシック" pitchFamily="49" charset="-128"/>
              </a:rPr>
              <a:t>template </a:t>
            </a:r>
            <a:r>
              <a:rPr lang="en-US" altLang="ja-JP" smtClean="0">
                <a:latin typeface="VL ゴシック" pitchFamily="49" charset="-128"/>
                <a:ea typeface="VL ゴシック" pitchFamily="49" charset="-128"/>
              </a:rPr>
              <a:t>&lt;</a:t>
            </a:r>
            <a:r>
              <a:rPr lang="en-US" altLang="ja-JP" smtClean="0">
                <a:solidFill>
                  <a:srgbClr val="C00000"/>
                </a:solidFill>
                <a:latin typeface="VL ゴシック" pitchFamily="49" charset="-128"/>
                <a:ea typeface="VL ゴシック" pitchFamily="49" charset="-128"/>
              </a:rPr>
              <a:t>size_t N</a:t>
            </a:r>
            <a:r>
              <a:rPr lang="en-US" altLang="ja-JP" smtClean="0">
                <a:latin typeface="VL ゴシック" pitchFamily="49" charset="-128"/>
                <a:ea typeface="VL ゴシック" pitchFamily="49" charset="-128"/>
              </a:rPr>
              <a:t>&gt;</a:t>
            </a:r>
            <a:endParaRPr lang="en-US" altLang="ja-JP" dirty="0">
              <a:latin typeface="VL ゴシック" pitchFamily="49" charset="-128"/>
              <a:ea typeface="VL ゴシック" pitchFamily="49" charset="-128"/>
            </a:endParaRPr>
          </a:p>
          <a:p>
            <a:r>
              <a:rPr lang="en-US" altLang="ja-JP" smtClean="0">
                <a:latin typeface="VL ゴシック" pitchFamily="49" charset="-128"/>
                <a:ea typeface="VL ゴシック" pitchFamily="49" charset="-128"/>
              </a:rPr>
              <a:t>class X {</a:t>
            </a:r>
          </a:p>
          <a:p>
            <a:r>
              <a:rPr lang="en-US" altLang="ja-JP">
                <a:latin typeface="VL ゴシック" pitchFamily="49" charset="-128"/>
                <a:ea typeface="VL ゴシック" pitchFamily="49" charset="-128"/>
              </a:rPr>
              <a:t> </a:t>
            </a:r>
            <a:r>
              <a:rPr lang="en-US" altLang="ja-JP" smtClean="0">
                <a:latin typeface="VL ゴシック" pitchFamily="49" charset="-128"/>
                <a:ea typeface="VL ゴシック" pitchFamily="49" charset="-128"/>
              </a:rPr>
              <a:t> static constexpr int size = </a:t>
            </a:r>
            <a:r>
              <a:rPr lang="en-US" altLang="ja-JP" smtClean="0">
                <a:solidFill>
                  <a:srgbClr val="C00000"/>
                </a:solidFill>
                <a:latin typeface="VL ゴシック" pitchFamily="49" charset="-128"/>
                <a:ea typeface="VL ゴシック" pitchFamily="49" charset="-128"/>
              </a:rPr>
              <a:t>N</a:t>
            </a:r>
            <a:r>
              <a:rPr lang="en-US" altLang="ja-JP" smtClean="0">
                <a:latin typeface="VL ゴシック" pitchFamily="49" charset="-128"/>
                <a:ea typeface="VL ゴシック" pitchFamily="49" charset="-128"/>
              </a:rPr>
              <a:t>;</a:t>
            </a:r>
          </a:p>
          <a:p>
            <a:r>
              <a:rPr lang="en-US" altLang="ja-JP">
                <a:latin typeface="VL ゴシック" pitchFamily="49" charset="-128"/>
                <a:ea typeface="VL ゴシック" pitchFamily="49" charset="-128"/>
              </a:rPr>
              <a:t> </a:t>
            </a:r>
            <a:r>
              <a:rPr lang="en-US" altLang="ja-JP" smtClean="0">
                <a:latin typeface="VL ゴシック" pitchFamily="49" charset="-128"/>
                <a:ea typeface="VL ゴシック" pitchFamily="49" charset="-128"/>
              </a:rPr>
              <a:t> int ar[size];</a:t>
            </a:r>
          </a:p>
          <a:p>
            <a:r>
              <a:rPr lang="en-US" altLang="ja-JP">
                <a:latin typeface="VL ゴシック" pitchFamily="49" charset="-128"/>
                <a:ea typeface="VL ゴシック" pitchFamily="49" charset="-128"/>
              </a:rPr>
              <a:t>}</a:t>
            </a:r>
            <a:endParaRPr lang="en-US" altLang="ja-JP" dirty="0" smtClean="0">
              <a:latin typeface="VL ゴシック" pitchFamily="49" charset="-128"/>
              <a:ea typeface="VL ゴシック" pitchFamily="49" charset="-128"/>
            </a:endParaRPr>
          </a:p>
        </p:txBody>
      </p:sp>
      <p:sp>
        <p:nvSpPr>
          <p:cNvPr id="6" name="テキスト ボックス 5"/>
          <p:cNvSpPr txBox="1"/>
          <p:nvPr/>
        </p:nvSpPr>
        <p:spPr>
          <a:xfrm>
            <a:off x="539552" y="4161854"/>
            <a:ext cx="7992888" cy="923330"/>
          </a:xfrm>
          <a:prstGeom prst="rect">
            <a:avLst/>
          </a:prstGeom>
          <a:noFill/>
          <a:ln>
            <a:solidFill>
              <a:schemeClr val="tx1"/>
            </a:solidFill>
          </a:ln>
        </p:spPr>
        <p:txBody>
          <a:bodyPr wrap="square" rtlCol="0">
            <a:spAutoFit/>
          </a:bodyPr>
          <a:lstStyle/>
          <a:p>
            <a:r>
              <a:rPr lang="en-US" altLang="ja-JP" smtClean="0">
                <a:latin typeface="VL ゴシック" pitchFamily="49" charset="-128"/>
                <a:ea typeface="VL ゴシック" pitchFamily="49" charset="-128"/>
              </a:rPr>
              <a:t>X&lt;</a:t>
            </a:r>
            <a:r>
              <a:rPr lang="en-US" altLang="ja-JP" smtClean="0">
                <a:solidFill>
                  <a:srgbClr val="C00000"/>
                </a:solidFill>
                <a:latin typeface="VL ゴシック" pitchFamily="49" charset="-128"/>
                <a:ea typeface="VL ゴシック" pitchFamily="49" charset="-128"/>
              </a:rPr>
              <a:t>3</a:t>
            </a:r>
            <a:r>
              <a:rPr lang="en-US" altLang="ja-JP" smtClean="0">
                <a:latin typeface="VL ゴシック" pitchFamily="49" charset="-128"/>
                <a:ea typeface="VL ゴシック" pitchFamily="49" charset="-128"/>
              </a:rPr>
              <a:t>&gt; x;</a:t>
            </a:r>
          </a:p>
          <a:p>
            <a:r>
              <a:rPr lang="en-US" altLang="ja-JP" smtClean="0">
                <a:latin typeface="VL ゴシック" pitchFamily="49" charset="-128"/>
                <a:ea typeface="VL ゴシック" pitchFamily="49" charset="-128"/>
              </a:rPr>
              <a:t>for (size_t i = 0; i &lt; x.size; ++i)</a:t>
            </a:r>
          </a:p>
          <a:p>
            <a:r>
              <a:rPr lang="en-US" altLang="ja-JP" smtClean="0">
                <a:latin typeface="VL ゴシック" pitchFamily="49" charset="-128"/>
                <a:ea typeface="VL ゴシック" pitchFamily="49" charset="-128"/>
              </a:rPr>
              <a:t>  x.ar[i] …;</a:t>
            </a:r>
            <a:endParaRPr lang="en-US" altLang="ja-JP" dirty="0" smtClean="0">
              <a:latin typeface="VL ゴシック" pitchFamily="49" charset="-128"/>
              <a:ea typeface="VL ゴシック" pitchFamily="49" charset="-128"/>
            </a:endParaRPr>
          </a:p>
        </p:txBody>
      </p:sp>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95591" y="6254552"/>
            <a:ext cx="272353" cy="603448"/>
          </a:xfrm>
          <a:prstGeom prst="rect">
            <a:avLst/>
          </a:prstGeom>
        </p:spPr>
      </p:pic>
    </p:spTree>
    <p:extLst>
      <p:ext uri="{BB962C8B-B14F-4D97-AF65-F5344CB8AC3E}">
        <p14:creationId xmlns:p14="http://schemas.microsoft.com/office/powerpoint/2010/main" val="1955604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smtClean="0"/>
              <a:t>エイリアステンプレート</a:t>
            </a:r>
            <a:endParaRPr kumimoji="1" lang="ja-JP" altLang="en-US" sz="3600"/>
          </a:p>
        </p:txBody>
      </p:sp>
      <p:sp>
        <p:nvSpPr>
          <p:cNvPr id="3" name="コンテンツ プレースホルダー 2"/>
          <p:cNvSpPr>
            <a:spLocks noGrp="1"/>
          </p:cNvSpPr>
          <p:nvPr>
            <p:ph idx="1"/>
          </p:nvPr>
        </p:nvSpPr>
        <p:spPr>
          <a:xfrm>
            <a:off x="457200" y="1340768"/>
            <a:ext cx="8229600" cy="792087"/>
          </a:xfrm>
        </p:spPr>
        <p:txBody>
          <a:bodyPr>
            <a:noAutofit/>
          </a:bodyPr>
          <a:lstStyle/>
          <a:p>
            <a:pPr marL="0" indent="0">
              <a:buNone/>
            </a:pPr>
            <a:r>
              <a:rPr kumimoji="1" lang="ja-JP" altLang="en-US" sz="2000" smtClean="0"/>
              <a:t>テンプレートを使用して型に別名を付ける</a:t>
            </a:r>
            <a:r>
              <a:rPr kumimoji="1" lang="en-US" altLang="ja-JP" sz="2000" smtClean="0"/>
              <a:t>(C++11</a:t>
            </a:r>
            <a:r>
              <a:rPr kumimoji="1" lang="ja-JP" altLang="en-US" sz="2000" smtClean="0"/>
              <a:t>から</a:t>
            </a:r>
            <a:r>
              <a:rPr kumimoji="1" lang="en-US" altLang="ja-JP" sz="2000" smtClean="0"/>
              <a:t>)</a:t>
            </a:r>
            <a:endParaRPr lang="en-US" altLang="ja-JP" sz="2000" smtClean="0"/>
          </a:p>
          <a:p>
            <a:pPr marL="0" indent="0">
              <a:buNone/>
            </a:pPr>
            <a:r>
              <a:rPr kumimoji="1" lang="en-US" altLang="ja-JP" sz="2000" smtClean="0"/>
              <a:t>typedef template</a:t>
            </a:r>
            <a:r>
              <a:rPr kumimoji="1" lang="ja-JP" altLang="en-US" sz="2000" smtClean="0"/>
              <a:t>とも</a:t>
            </a:r>
            <a:r>
              <a:rPr kumimoji="1" lang="ja-JP" altLang="en-US" sz="2000" smtClean="0"/>
              <a:t>言える</a:t>
            </a:r>
            <a:endParaRPr kumimoji="1" lang="en-US" altLang="ja-JP" sz="2000" smtClean="0"/>
          </a:p>
        </p:txBody>
      </p:sp>
      <p:sp>
        <p:nvSpPr>
          <p:cNvPr id="4" name="テキスト ボックス 3"/>
          <p:cNvSpPr txBox="1"/>
          <p:nvPr/>
        </p:nvSpPr>
        <p:spPr>
          <a:xfrm>
            <a:off x="539552" y="2516703"/>
            <a:ext cx="7992888" cy="923330"/>
          </a:xfrm>
          <a:prstGeom prst="rect">
            <a:avLst/>
          </a:prstGeom>
          <a:noFill/>
          <a:ln>
            <a:solidFill>
              <a:schemeClr val="tx1"/>
            </a:solidFill>
          </a:ln>
        </p:spPr>
        <p:txBody>
          <a:bodyPr wrap="square" rtlCol="0">
            <a:spAutoFit/>
          </a:bodyPr>
          <a:lstStyle/>
          <a:p>
            <a:r>
              <a:rPr lang="en-US" altLang="ja-JP" smtClean="0">
                <a:latin typeface="VL ゴシック" pitchFamily="49" charset="-128"/>
                <a:ea typeface="VL ゴシック" pitchFamily="49" charset="-128"/>
              </a:rPr>
              <a:t>// </a:t>
            </a:r>
            <a:r>
              <a:rPr lang="ja-JP" altLang="en-US" smtClean="0">
                <a:latin typeface="VL ゴシック" pitchFamily="49" charset="-128"/>
                <a:ea typeface="VL ゴシック" pitchFamily="49" charset="-128"/>
              </a:rPr>
              <a:t>アロケータだけ先に設定しておく</a:t>
            </a:r>
            <a:endParaRPr lang="en-US" altLang="ja-JP" smtClean="0">
              <a:latin typeface="VL ゴシック" pitchFamily="49" charset="-128"/>
              <a:ea typeface="VL ゴシック" pitchFamily="49" charset="-128"/>
            </a:endParaRPr>
          </a:p>
          <a:p>
            <a:r>
              <a:rPr lang="en-US" altLang="ja-JP" smtClean="0">
                <a:latin typeface="VL ゴシック" pitchFamily="49" charset="-128"/>
                <a:ea typeface="VL ゴシック" pitchFamily="49" charset="-128"/>
              </a:rPr>
              <a:t>template &lt;class</a:t>
            </a:r>
            <a:r>
              <a:rPr lang="en-US" altLang="ja-JP" smtClean="0">
                <a:solidFill>
                  <a:srgbClr val="C00000"/>
                </a:solidFill>
                <a:latin typeface="VL ゴシック" pitchFamily="49" charset="-128"/>
                <a:ea typeface="VL ゴシック" pitchFamily="49" charset="-128"/>
              </a:rPr>
              <a:t> T</a:t>
            </a:r>
            <a:r>
              <a:rPr lang="en-US" altLang="ja-JP" smtClean="0">
                <a:latin typeface="VL ゴシック" pitchFamily="49" charset="-128"/>
                <a:ea typeface="VL ゴシック" pitchFamily="49" charset="-128"/>
              </a:rPr>
              <a:t>&gt;</a:t>
            </a:r>
            <a:endParaRPr lang="en-US" altLang="ja-JP" dirty="0">
              <a:latin typeface="VL ゴシック" pitchFamily="49" charset="-128"/>
              <a:ea typeface="VL ゴシック" pitchFamily="49" charset="-128"/>
            </a:endParaRPr>
          </a:p>
          <a:p>
            <a:r>
              <a:rPr lang="en-US" altLang="ja-JP" smtClean="0">
                <a:latin typeface="VL ゴシック" pitchFamily="49" charset="-128"/>
                <a:ea typeface="VL ゴシック" pitchFamily="49" charset="-128"/>
              </a:rPr>
              <a:t>using vec = std::vector&lt;</a:t>
            </a:r>
            <a:r>
              <a:rPr lang="en-US" altLang="ja-JP" smtClean="0">
                <a:solidFill>
                  <a:srgbClr val="C00000"/>
                </a:solidFill>
                <a:latin typeface="VL ゴシック" pitchFamily="49" charset="-128"/>
                <a:ea typeface="VL ゴシック" pitchFamily="49" charset="-128"/>
              </a:rPr>
              <a:t>T</a:t>
            </a:r>
            <a:r>
              <a:rPr lang="en-US" altLang="ja-JP" smtClean="0">
                <a:latin typeface="VL ゴシック" pitchFamily="49" charset="-128"/>
                <a:ea typeface="VL ゴシック" pitchFamily="49" charset="-128"/>
              </a:rPr>
              <a:t>, stack_allocator&lt;</a:t>
            </a:r>
            <a:r>
              <a:rPr lang="en-US" altLang="ja-JP" smtClean="0">
                <a:solidFill>
                  <a:srgbClr val="C00000"/>
                </a:solidFill>
                <a:latin typeface="VL ゴシック" pitchFamily="49" charset="-128"/>
                <a:ea typeface="VL ゴシック" pitchFamily="49" charset="-128"/>
              </a:rPr>
              <a:t>T</a:t>
            </a:r>
            <a:r>
              <a:rPr lang="en-US" altLang="ja-JP" smtClean="0">
                <a:latin typeface="VL ゴシック" pitchFamily="49" charset="-128"/>
                <a:ea typeface="VL ゴシック" pitchFamily="49" charset="-128"/>
              </a:rPr>
              <a:t>&gt;&gt;;</a:t>
            </a:r>
            <a:endParaRPr lang="en-US" altLang="ja-JP" dirty="0" smtClean="0">
              <a:latin typeface="VL ゴシック" pitchFamily="49" charset="-128"/>
              <a:ea typeface="VL ゴシック" pitchFamily="49" charset="-128"/>
            </a:endParaRPr>
          </a:p>
        </p:txBody>
      </p:sp>
      <p:sp>
        <p:nvSpPr>
          <p:cNvPr id="6" name="テキスト ボックス 5"/>
          <p:cNvSpPr txBox="1"/>
          <p:nvPr/>
        </p:nvSpPr>
        <p:spPr>
          <a:xfrm>
            <a:off x="539552" y="3573016"/>
            <a:ext cx="7992888" cy="369332"/>
          </a:xfrm>
          <a:prstGeom prst="rect">
            <a:avLst/>
          </a:prstGeom>
          <a:noFill/>
          <a:ln>
            <a:solidFill>
              <a:schemeClr val="tx1"/>
            </a:solidFill>
          </a:ln>
        </p:spPr>
        <p:txBody>
          <a:bodyPr wrap="square" rtlCol="0">
            <a:spAutoFit/>
          </a:bodyPr>
          <a:lstStyle/>
          <a:p>
            <a:r>
              <a:rPr lang="en-US" altLang="ja-JP" smtClean="0">
                <a:latin typeface="VL ゴシック" pitchFamily="49" charset="-128"/>
                <a:ea typeface="VL ゴシック" pitchFamily="49" charset="-128"/>
              </a:rPr>
              <a:t>vec&lt;</a:t>
            </a:r>
            <a:r>
              <a:rPr lang="en-US" altLang="ja-JP" smtClean="0">
                <a:solidFill>
                  <a:srgbClr val="C00000"/>
                </a:solidFill>
                <a:latin typeface="VL ゴシック" pitchFamily="49" charset="-128"/>
                <a:ea typeface="VL ゴシック" pitchFamily="49" charset="-128"/>
              </a:rPr>
              <a:t>int</a:t>
            </a:r>
            <a:r>
              <a:rPr lang="en-US" altLang="ja-JP" smtClean="0">
                <a:latin typeface="VL ゴシック" pitchFamily="49" charset="-128"/>
                <a:ea typeface="VL ゴシック" pitchFamily="49" charset="-128"/>
              </a:rPr>
              <a:t>&gt; v;</a:t>
            </a:r>
            <a:endParaRPr lang="en-US" altLang="ja-JP" dirty="0" smtClean="0">
              <a:latin typeface="VL ゴシック" pitchFamily="49" charset="-128"/>
              <a:ea typeface="VL ゴシック" pitchFamily="49" charset="-128"/>
            </a:endParaRPr>
          </a:p>
        </p:txBody>
      </p:sp>
      <p:sp>
        <p:nvSpPr>
          <p:cNvPr id="7" name="コンテンツ プレースホルダー 2"/>
          <p:cNvSpPr txBox="1">
            <a:spLocks/>
          </p:cNvSpPr>
          <p:nvPr/>
        </p:nvSpPr>
        <p:spPr>
          <a:xfrm>
            <a:off x="467544" y="5589240"/>
            <a:ext cx="8229600" cy="4320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Font typeface="Arial" pitchFamily="34" charset="0"/>
              <a:buNone/>
            </a:pPr>
            <a:r>
              <a:rPr lang="en-US" altLang="ja-JP" sz="2000" smtClean="0"/>
              <a:t>※</a:t>
            </a:r>
            <a:r>
              <a:rPr lang="ja-JP" altLang="en-US" sz="2000" smtClean="0"/>
              <a:t>特殊化はできない</a:t>
            </a:r>
            <a:endParaRPr lang="en-US" altLang="ja-JP" sz="2000" smtClean="0"/>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83623" y="6254552"/>
            <a:ext cx="272353" cy="603448"/>
          </a:xfrm>
          <a:prstGeom prst="rect">
            <a:avLst/>
          </a:prstGeom>
        </p:spPr>
      </p:pic>
    </p:spTree>
    <p:extLst>
      <p:ext uri="{BB962C8B-B14F-4D97-AF65-F5344CB8AC3E}">
        <p14:creationId xmlns:p14="http://schemas.microsoft.com/office/powerpoint/2010/main" val="2295111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p:cNvSpPr>
            <a:spLocks noGrp="1"/>
          </p:cNvSpPr>
          <p:nvPr>
            <p:ph idx="1"/>
          </p:nvPr>
        </p:nvSpPr>
        <p:spPr>
          <a:xfrm>
            <a:off x="457200" y="2852936"/>
            <a:ext cx="8229600" cy="936104"/>
          </a:xfrm>
        </p:spPr>
        <p:txBody>
          <a:bodyPr>
            <a:normAutofit/>
          </a:bodyPr>
          <a:lstStyle/>
          <a:p>
            <a:pPr marL="0" indent="0" algn="ctr">
              <a:buNone/>
            </a:pPr>
            <a:r>
              <a:rPr kumimoji="1" lang="ja-JP" altLang="en-US" sz="3600" smtClean="0">
                <a:solidFill>
                  <a:srgbClr val="C00000"/>
                </a:solidFill>
              </a:rPr>
              <a:t>どんな場面で使用するか</a:t>
            </a:r>
            <a:endParaRPr kumimoji="1" lang="ja-JP" altLang="en-US" sz="3600" dirty="0">
              <a:solidFill>
                <a:srgbClr val="C00000"/>
              </a:solidFill>
            </a:endParaRPr>
          </a:p>
        </p:txBody>
      </p:sp>
      <p:sp>
        <p:nvSpPr>
          <p:cNvPr id="5" name="コンテンツ プレースホルダー 2"/>
          <p:cNvSpPr txBox="1">
            <a:spLocks/>
          </p:cNvSpPr>
          <p:nvPr/>
        </p:nvSpPr>
        <p:spPr>
          <a:xfrm>
            <a:off x="2195736" y="2420888"/>
            <a:ext cx="1872208" cy="5040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Font typeface="Arial" pitchFamily="34" charset="0"/>
              <a:buNone/>
            </a:pPr>
            <a:r>
              <a:rPr lang="en-US" altLang="ja-JP" sz="2400" smtClean="0"/>
              <a:t>Chapter 02</a:t>
            </a:r>
            <a:endParaRPr lang="ja-JP" altLang="en-US" sz="2400"/>
          </a:p>
        </p:txBody>
      </p:sp>
      <p:sp>
        <p:nvSpPr>
          <p:cNvPr id="6" name="テキスト ボックス 5"/>
          <p:cNvSpPr txBox="1"/>
          <p:nvPr/>
        </p:nvSpPr>
        <p:spPr>
          <a:xfrm>
            <a:off x="5004048" y="3429000"/>
            <a:ext cx="1959191" cy="461665"/>
          </a:xfrm>
          <a:prstGeom prst="rect">
            <a:avLst/>
          </a:prstGeom>
          <a:noFill/>
        </p:spPr>
        <p:txBody>
          <a:bodyPr wrap="none" rtlCol="0">
            <a:spAutoFit/>
          </a:bodyPr>
          <a:lstStyle/>
          <a:p>
            <a:r>
              <a:rPr lang="en-US" altLang="ja-JP" sz="2400" i="1" smtClean="0">
                <a:solidFill>
                  <a:srgbClr val="C00000"/>
                </a:solidFill>
              </a:rPr>
              <a:t>Use </a:t>
            </a:r>
            <a:r>
              <a:rPr lang="en-US" altLang="ja-JP" sz="2400" i="1" smtClean="0">
                <a:solidFill>
                  <a:srgbClr val="C00000"/>
                </a:solidFill>
              </a:rPr>
              <a:t>Situations</a:t>
            </a:r>
            <a:endParaRPr kumimoji="1" lang="ja-JP" altLang="en-US" sz="2400" i="1" dirty="0">
              <a:solidFill>
                <a:srgbClr val="C00000"/>
              </a:solidFill>
            </a:endParaRPr>
          </a:p>
        </p:txBody>
      </p:sp>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11960" y="6254552"/>
            <a:ext cx="272353" cy="603448"/>
          </a:xfrm>
          <a:prstGeom prst="rect">
            <a:avLst/>
          </a:prstGeom>
        </p:spPr>
      </p:pic>
    </p:spTree>
    <p:extLst>
      <p:ext uri="{BB962C8B-B14F-4D97-AF65-F5344CB8AC3E}">
        <p14:creationId xmlns:p14="http://schemas.microsoft.com/office/powerpoint/2010/main" val="1448313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200" smtClean="0"/>
              <a:t>テンプレート</a:t>
            </a:r>
            <a:r>
              <a:rPr lang="ja-JP" altLang="en-US" sz="3200"/>
              <a:t>を</a:t>
            </a:r>
            <a:r>
              <a:rPr kumimoji="1" lang="ja-JP" altLang="en-US" sz="3200" smtClean="0"/>
              <a:t>どんな場面で使用するか</a:t>
            </a:r>
            <a:endParaRPr kumimoji="1" lang="ja-JP" altLang="en-US" sz="3200"/>
          </a:p>
        </p:txBody>
      </p:sp>
      <p:sp>
        <p:nvSpPr>
          <p:cNvPr id="3" name="コンテンツ プレースホルダー 2"/>
          <p:cNvSpPr>
            <a:spLocks noGrp="1"/>
          </p:cNvSpPr>
          <p:nvPr>
            <p:ph idx="1"/>
          </p:nvPr>
        </p:nvSpPr>
        <p:spPr/>
        <p:txBody>
          <a:bodyPr>
            <a:normAutofit/>
          </a:bodyPr>
          <a:lstStyle/>
          <a:p>
            <a:pPr marL="0" indent="0">
              <a:buNone/>
            </a:pPr>
            <a:r>
              <a:rPr lang="ja-JP" altLang="en-US" sz="2400" smtClean="0"/>
              <a:t>ここ</a:t>
            </a:r>
            <a:r>
              <a:rPr lang="ja-JP" altLang="en-US" sz="2400"/>
              <a:t>で</a:t>
            </a:r>
            <a:r>
              <a:rPr lang="ja-JP" altLang="en-US" sz="2400" smtClean="0"/>
              <a:t>は</a:t>
            </a:r>
            <a:r>
              <a:rPr lang="ja-JP" altLang="en-US" sz="2400" smtClean="0"/>
              <a:t>、テンプレート</a:t>
            </a:r>
            <a:r>
              <a:rPr lang="ja-JP" altLang="en-US" sz="2400" smtClean="0"/>
              <a:t>を使用</a:t>
            </a:r>
            <a:r>
              <a:rPr lang="ja-JP" altLang="en-US" sz="2400" smtClean="0"/>
              <a:t>するにあたっての指針</a:t>
            </a:r>
            <a:r>
              <a:rPr lang="ja-JP" altLang="en-US" sz="2400" smtClean="0"/>
              <a:t>を</a:t>
            </a:r>
            <a:r>
              <a:rPr lang="ja-JP" altLang="en-US" sz="2400" smtClean="0"/>
              <a:t>示す</a:t>
            </a:r>
            <a:endParaRPr lang="en-US" altLang="ja-JP" sz="2400" smtClean="0"/>
          </a:p>
          <a:p>
            <a:pPr marL="0" indent="0">
              <a:buNone/>
            </a:pPr>
            <a:endParaRPr kumimoji="1" lang="en-US" altLang="ja-JP" sz="2400"/>
          </a:p>
          <a:p>
            <a:pPr marL="0" indent="0">
              <a:buNone/>
            </a:pPr>
            <a:r>
              <a:rPr lang="ja-JP" altLang="en-US" sz="2400" smtClean="0"/>
              <a:t>テンプレートの適用場面は、大きく</a:t>
            </a:r>
            <a:r>
              <a:rPr lang="en-US" altLang="ja-JP" sz="2400" smtClean="0"/>
              <a:t>3</a:t>
            </a:r>
            <a:r>
              <a:rPr lang="ja-JP" altLang="en-US" sz="2400" smtClean="0"/>
              <a:t>つに分類できる：</a:t>
            </a:r>
            <a:endParaRPr lang="en-US" altLang="ja-JP" sz="2400" smtClean="0"/>
          </a:p>
          <a:p>
            <a:pPr marL="457200" indent="-457200">
              <a:buFont typeface="+mj-lt"/>
              <a:buAutoNum type="arabicPeriod"/>
            </a:pPr>
            <a:r>
              <a:rPr lang="ja-JP" altLang="en-US" sz="2400" smtClean="0"/>
              <a:t>同じ意味論とインタフェースを持つ値を一様に</a:t>
            </a:r>
            <a:r>
              <a:rPr lang="ja-JP" altLang="en-US" sz="2400" smtClean="0"/>
              <a:t>扱う</a:t>
            </a:r>
            <a:endParaRPr lang="en-US" altLang="ja-JP" sz="2400" smtClean="0"/>
          </a:p>
          <a:p>
            <a:pPr marL="457200" indent="-457200">
              <a:buFont typeface="+mj-lt"/>
              <a:buAutoNum type="arabicPeriod"/>
            </a:pPr>
            <a:r>
              <a:rPr lang="ja-JP" altLang="en-US" sz="2400" smtClean="0"/>
              <a:t>クラス・関数の内部操作をコンパイル時に切り替える</a:t>
            </a:r>
            <a:endParaRPr lang="en-US" altLang="ja-JP" sz="2400" smtClean="0"/>
          </a:p>
          <a:p>
            <a:pPr marL="457200" indent="-457200">
              <a:buFont typeface="+mj-lt"/>
              <a:buAutoNum type="arabicPeriod"/>
            </a:pPr>
            <a:r>
              <a:rPr kumimoji="1" lang="ja-JP" altLang="en-US" sz="2400"/>
              <a:t>実行時</a:t>
            </a:r>
            <a:r>
              <a:rPr kumimoji="1" lang="ja-JP" altLang="en-US" sz="2400" smtClean="0"/>
              <a:t>エラー</a:t>
            </a:r>
            <a:r>
              <a:rPr kumimoji="1" lang="ja-JP" altLang="en-US" sz="2400" smtClean="0"/>
              <a:t>を阻止する</a:t>
            </a:r>
            <a:endParaRPr kumimoji="1" lang="ja-JP" altLang="en-US" sz="240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3663" y="6254552"/>
            <a:ext cx="272353" cy="603448"/>
          </a:xfrm>
          <a:prstGeom prst="rect">
            <a:avLst/>
          </a:prstGeom>
        </p:spPr>
      </p:pic>
    </p:spTree>
    <p:extLst>
      <p:ext uri="{BB962C8B-B14F-4D97-AF65-F5344CB8AC3E}">
        <p14:creationId xmlns:p14="http://schemas.microsoft.com/office/powerpoint/2010/main" val="1330435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z="3200"/>
              <a:t>同じ</a:t>
            </a:r>
            <a:r>
              <a:rPr lang="ja-JP" altLang="en-US" sz="3200" smtClean="0"/>
              <a:t>意味論とインタフェース持つ値を</a:t>
            </a:r>
            <a:r>
              <a:rPr lang="en-US" altLang="ja-JP" sz="3200" smtClean="0"/>
              <a:t/>
            </a:r>
            <a:br>
              <a:rPr lang="en-US" altLang="ja-JP" sz="3200" smtClean="0"/>
            </a:br>
            <a:r>
              <a:rPr lang="ja-JP" altLang="en-US" sz="3200" smtClean="0"/>
              <a:t>一様</a:t>
            </a:r>
            <a:r>
              <a:rPr lang="ja-JP" altLang="en-US" sz="3200"/>
              <a:t>に扱いたい場面で使用する</a:t>
            </a:r>
            <a:endParaRPr kumimoji="1" lang="ja-JP" altLang="en-US" sz="3200"/>
          </a:p>
        </p:txBody>
      </p:sp>
      <p:sp>
        <p:nvSpPr>
          <p:cNvPr id="3" name="コンテンツ プレースホルダー 2"/>
          <p:cNvSpPr>
            <a:spLocks noGrp="1"/>
          </p:cNvSpPr>
          <p:nvPr>
            <p:ph idx="1"/>
          </p:nvPr>
        </p:nvSpPr>
        <p:spPr>
          <a:xfrm>
            <a:off x="457200" y="1340769"/>
            <a:ext cx="8229600" cy="864095"/>
          </a:xfrm>
        </p:spPr>
        <p:txBody>
          <a:bodyPr>
            <a:normAutofit/>
          </a:bodyPr>
          <a:lstStyle/>
          <a:p>
            <a:pPr marL="0" indent="0">
              <a:buNone/>
            </a:pPr>
            <a:r>
              <a:rPr lang="ja-JP" altLang="en-US" sz="2400" smtClean="0"/>
              <a:t>同じ意味を持つ操作に共通インタフェースを持たせて、同じように</a:t>
            </a:r>
            <a:r>
              <a:rPr lang="ja-JP" altLang="en-US" sz="2400" smtClean="0"/>
              <a:t>扱う</a:t>
            </a:r>
            <a:endParaRPr lang="en-US" altLang="ja-JP" sz="2400" smtClean="0"/>
          </a:p>
        </p:txBody>
      </p:sp>
      <p:sp>
        <p:nvSpPr>
          <p:cNvPr id="4" name="テキスト ボックス 3"/>
          <p:cNvSpPr txBox="1"/>
          <p:nvPr/>
        </p:nvSpPr>
        <p:spPr>
          <a:xfrm>
            <a:off x="539552" y="3283243"/>
            <a:ext cx="7992888" cy="1477328"/>
          </a:xfrm>
          <a:prstGeom prst="rect">
            <a:avLst/>
          </a:prstGeom>
          <a:noFill/>
          <a:ln>
            <a:solidFill>
              <a:schemeClr val="tx1"/>
            </a:solidFill>
          </a:ln>
        </p:spPr>
        <p:txBody>
          <a:bodyPr wrap="square" rtlCol="0">
            <a:spAutoFit/>
          </a:bodyPr>
          <a:lstStyle/>
          <a:p>
            <a:r>
              <a:rPr lang="en-US" altLang="ja-JP" smtClean="0">
                <a:latin typeface="VL ゴシック" pitchFamily="49" charset="-128"/>
                <a:ea typeface="VL ゴシック" pitchFamily="49" charset="-128"/>
              </a:rPr>
              <a:t>template &lt;class Scene&gt;</a:t>
            </a:r>
          </a:p>
          <a:p>
            <a:r>
              <a:rPr lang="en-US" altLang="ja-JP" smtClean="0">
                <a:latin typeface="VL ゴシック" pitchFamily="49" charset="-128"/>
                <a:ea typeface="VL ゴシック" pitchFamily="49" charset="-128"/>
              </a:rPr>
              <a:t>void updateGame(Scene&amp; scene) {</a:t>
            </a:r>
          </a:p>
          <a:p>
            <a:r>
              <a:rPr lang="en-US" altLang="ja-JP" smtClean="0">
                <a:latin typeface="VL ゴシック" pitchFamily="49" charset="-128"/>
                <a:ea typeface="VL ゴシック" pitchFamily="49" charset="-128"/>
              </a:rPr>
              <a:t>  scene.update();</a:t>
            </a:r>
          </a:p>
          <a:p>
            <a:r>
              <a:rPr lang="en-US" altLang="ja-JP" smtClean="0">
                <a:latin typeface="VL ゴシック" pitchFamily="49" charset="-128"/>
                <a:ea typeface="VL ゴシック" pitchFamily="49" charset="-128"/>
              </a:rPr>
              <a:t>  scene.draw();</a:t>
            </a:r>
          </a:p>
          <a:p>
            <a:r>
              <a:rPr lang="en-US" altLang="ja-JP" smtClean="0">
                <a:latin typeface="VL ゴシック" pitchFamily="49" charset="-128"/>
                <a:ea typeface="VL ゴシック" pitchFamily="49" charset="-128"/>
              </a:rPr>
              <a:t>}</a:t>
            </a:r>
            <a:endParaRPr lang="en-US" altLang="ja-JP" dirty="0" smtClean="0">
              <a:latin typeface="VL ゴシック" pitchFamily="49" charset="-128"/>
              <a:ea typeface="VL ゴシック" pitchFamily="49" charset="-128"/>
            </a:endParaRPr>
          </a:p>
        </p:txBody>
      </p:sp>
      <p:sp>
        <p:nvSpPr>
          <p:cNvPr id="5" name="テキスト ボックス 4"/>
          <p:cNvSpPr txBox="1"/>
          <p:nvPr/>
        </p:nvSpPr>
        <p:spPr>
          <a:xfrm>
            <a:off x="539552" y="2492896"/>
            <a:ext cx="7992888" cy="646331"/>
          </a:xfrm>
          <a:prstGeom prst="rect">
            <a:avLst/>
          </a:prstGeom>
          <a:noFill/>
          <a:ln>
            <a:solidFill>
              <a:schemeClr val="tx1"/>
            </a:solidFill>
          </a:ln>
        </p:spPr>
        <p:txBody>
          <a:bodyPr wrap="square" rtlCol="0">
            <a:spAutoFit/>
          </a:bodyPr>
          <a:lstStyle/>
          <a:p>
            <a:r>
              <a:rPr lang="en-US" altLang="ja-JP" smtClean="0">
                <a:latin typeface="VL ゴシック" pitchFamily="49" charset="-128"/>
                <a:ea typeface="VL ゴシック" pitchFamily="49" charset="-128"/>
              </a:rPr>
              <a:t>class Title { void update(); void draw(); };</a:t>
            </a:r>
          </a:p>
          <a:p>
            <a:r>
              <a:rPr lang="en-US" altLang="ja-JP" smtClean="0">
                <a:latin typeface="VL ゴシック" pitchFamily="49" charset="-128"/>
                <a:ea typeface="VL ゴシック" pitchFamily="49" charset="-128"/>
              </a:rPr>
              <a:t>class Quest { void update(); void draw(); };</a:t>
            </a:r>
            <a:endParaRPr lang="en-US" altLang="ja-JP" dirty="0" smtClean="0">
              <a:latin typeface="VL ゴシック" pitchFamily="49" charset="-128"/>
              <a:ea typeface="VL ゴシック" pitchFamily="49" charset="-128"/>
            </a:endParaRPr>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31695" y="6254552"/>
            <a:ext cx="272353" cy="603448"/>
          </a:xfrm>
          <a:prstGeom prst="rect">
            <a:avLst/>
          </a:prstGeom>
        </p:spPr>
      </p:pic>
    </p:spTree>
    <p:extLst>
      <p:ext uri="{BB962C8B-B14F-4D97-AF65-F5344CB8AC3E}">
        <p14:creationId xmlns:p14="http://schemas.microsoft.com/office/powerpoint/2010/main" val="712539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自己紹介</a:t>
            </a:r>
            <a:endParaRPr kumimoji="1" lang="ja-JP" altLang="en-US"/>
          </a:p>
        </p:txBody>
      </p:sp>
      <p:sp>
        <p:nvSpPr>
          <p:cNvPr id="3" name="コンテンツ プレースホルダー 2"/>
          <p:cNvSpPr>
            <a:spLocks noGrp="1"/>
          </p:cNvSpPr>
          <p:nvPr>
            <p:ph idx="1"/>
          </p:nvPr>
        </p:nvSpPr>
        <p:spPr/>
        <p:txBody>
          <a:bodyPr>
            <a:normAutofit/>
          </a:bodyPr>
          <a:lstStyle/>
          <a:p>
            <a:r>
              <a:rPr kumimoji="1" lang="en-US" altLang="ja-JP" sz="2800" smtClean="0"/>
              <a:t>Boost.</a:t>
            </a:r>
            <a:r>
              <a:rPr kumimoji="1" lang="ja-JP" altLang="en-US" sz="2800" smtClean="0"/>
              <a:t>勉強会 東京の主催者</a:t>
            </a:r>
            <a:endParaRPr kumimoji="1" lang="en-US" altLang="ja-JP" sz="2800" smtClean="0"/>
          </a:p>
          <a:p>
            <a:r>
              <a:rPr lang="en-US" altLang="ja-JP" sz="2800" smtClean="0"/>
              <a:t>boostjp/cpprefjp</a:t>
            </a:r>
            <a:r>
              <a:rPr lang="ja-JP" altLang="en-US" sz="2800" smtClean="0"/>
              <a:t>サイトを作ってます</a:t>
            </a:r>
            <a:endParaRPr lang="en-US" altLang="ja-JP" sz="2800" smtClean="0"/>
          </a:p>
          <a:p>
            <a:r>
              <a:rPr kumimoji="1" lang="ja-JP" altLang="en-US" sz="2800" smtClean="0"/>
              <a:t>著書</a:t>
            </a:r>
            <a:endParaRPr kumimoji="1" lang="en-US" altLang="ja-JP" sz="2800" smtClean="0"/>
          </a:p>
          <a:p>
            <a:pPr lvl="1"/>
            <a:r>
              <a:rPr kumimoji="1" lang="en-US" altLang="ja-JP" sz="2400" smtClean="0"/>
              <a:t>『C++</a:t>
            </a:r>
            <a:r>
              <a:rPr kumimoji="1" lang="ja-JP" altLang="en-US" sz="2400" smtClean="0"/>
              <a:t>テンプレートテクニック</a:t>
            </a:r>
            <a:r>
              <a:rPr kumimoji="1" lang="en-US" altLang="ja-JP" sz="2400" smtClean="0"/>
              <a:t>』</a:t>
            </a:r>
          </a:p>
          <a:p>
            <a:pPr lvl="1"/>
            <a:r>
              <a:rPr kumimoji="1" lang="en-US" altLang="ja-JP" sz="2400" smtClean="0"/>
              <a:t>『</a:t>
            </a:r>
            <a:r>
              <a:rPr kumimoji="1" lang="ja-JP" altLang="en-US" sz="2400" smtClean="0"/>
              <a:t>プログラミングの魔</a:t>
            </a:r>
            <a:r>
              <a:rPr kumimoji="1" lang="ja-JP" altLang="en-US" sz="2400" smtClean="0"/>
              <a:t>導書 </a:t>
            </a:r>
            <a:r>
              <a:rPr kumimoji="1" lang="en-US" altLang="ja-JP" sz="2400" smtClean="0"/>
              <a:t>Vol.1 </a:t>
            </a:r>
            <a:r>
              <a:rPr kumimoji="1" lang="ja-JP" altLang="en-US" sz="2000" smtClean="0"/>
              <a:t>～</a:t>
            </a:r>
            <a:r>
              <a:rPr kumimoji="1" lang="en-US" altLang="ja-JP" sz="2000" smtClean="0"/>
              <a:t>Construct the World, C++</a:t>
            </a:r>
            <a:r>
              <a:rPr kumimoji="1" lang="ja-JP" altLang="en-US" sz="2000" smtClean="0"/>
              <a:t>～</a:t>
            </a:r>
            <a:r>
              <a:rPr kumimoji="1" lang="en-US" altLang="ja-JP" sz="2400" smtClean="0"/>
              <a:t>』</a:t>
            </a:r>
            <a:endParaRPr kumimoji="1" lang="ja-JP" altLang="en-US" sz="240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536" y="6254552"/>
            <a:ext cx="272353" cy="603448"/>
          </a:xfrm>
          <a:prstGeom prst="rect">
            <a:avLst/>
          </a:prstGeom>
        </p:spPr>
      </p:pic>
    </p:spTree>
    <p:extLst>
      <p:ext uri="{BB962C8B-B14F-4D97-AF65-F5344CB8AC3E}">
        <p14:creationId xmlns:p14="http://schemas.microsoft.com/office/powerpoint/2010/main" val="2773174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marL="514350" indent="-514350"/>
            <a:r>
              <a:rPr lang="ja-JP" altLang="en-US" sz="3200" smtClean="0"/>
              <a:t>クラス・関数の内部操作をコンパイル時に切り替える</a:t>
            </a:r>
            <a:endParaRPr lang="en-US" altLang="ja-JP" sz="3200" smtClean="0"/>
          </a:p>
        </p:txBody>
      </p:sp>
      <p:sp>
        <p:nvSpPr>
          <p:cNvPr id="3" name="コンテンツ プレースホルダー 2"/>
          <p:cNvSpPr>
            <a:spLocks noGrp="1"/>
          </p:cNvSpPr>
          <p:nvPr>
            <p:ph idx="1"/>
          </p:nvPr>
        </p:nvSpPr>
        <p:spPr>
          <a:xfrm>
            <a:off x="457200" y="1268760"/>
            <a:ext cx="8229600" cy="792088"/>
          </a:xfrm>
        </p:spPr>
        <p:txBody>
          <a:bodyPr>
            <a:normAutofit lnSpcReduction="10000"/>
          </a:bodyPr>
          <a:lstStyle/>
          <a:p>
            <a:pPr marL="0" indent="0">
              <a:buNone/>
            </a:pPr>
            <a:r>
              <a:rPr lang="ja-JP" altLang="en-US" sz="2400" smtClean="0"/>
              <a:t>内部のアルゴリズムが違う以外は同じインタフェースで使える、という場合に使用する。内部戦略のパラメータ化。</a:t>
            </a:r>
            <a:endParaRPr lang="en-US" altLang="ja-JP" sz="2400" smtClean="0"/>
          </a:p>
        </p:txBody>
      </p:sp>
      <p:sp>
        <p:nvSpPr>
          <p:cNvPr id="4" name="テキスト ボックス 3"/>
          <p:cNvSpPr txBox="1"/>
          <p:nvPr/>
        </p:nvSpPr>
        <p:spPr>
          <a:xfrm>
            <a:off x="539552" y="2132856"/>
            <a:ext cx="8208912" cy="3693319"/>
          </a:xfrm>
          <a:prstGeom prst="rect">
            <a:avLst/>
          </a:prstGeom>
          <a:noFill/>
          <a:ln>
            <a:solidFill>
              <a:schemeClr val="tx1"/>
            </a:solidFill>
          </a:ln>
        </p:spPr>
        <p:txBody>
          <a:bodyPr wrap="square" rtlCol="0">
            <a:spAutoFit/>
          </a:bodyPr>
          <a:lstStyle/>
          <a:p>
            <a:r>
              <a:rPr lang="en-US" altLang="ja-JP" smtClean="0">
                <a:latin typeface="VL ゴシック" pitchFamily="49" charset="-128"/>
                <a:ea typeface="VL ゴシック" pitchFamily="49" charset="-128"/>
              </a:rPr>
              <a:t>struct NonePolicy    { static void print(int x) {} };</a:t>
            </a:r>
          </a:p>
          <a:p>
            <a:r>
              <a:rPr lang="en-US" altLang="ja-JP" smtClean="0">
                <a:latin typeface="VL ゴシック" pitchFamily="49" charset="-128"/>
                <a:ea typeface="VL ゴシック" pitchFamily="49" charset="-128"/>
              </a:rPr>
              <a:t>struct PrintPolicy   { static void print(int x) { /*</a:t>
            </a:r>
            <a:r>
              <a:rPr lang="ja-JP" altLang="en-US" smtClean="0">
                <a:latin typeface="VL ゴシック" pitchFamily="49" charset="-128"/>
                <a:ea typeface="VL ゴシック" pitchFamily="49" charset="-128"/>
              </a:rPr>
              <a:t>標準出力へ</a:t>
            </a:r>
            <a:r>
              <a:rPr lang="en-US" altLang="ja-JP" smtClean="0">
                <a:latin typeface="VL ゴシック" pitchFamily="49" charset="-128"/>
                <a:ea typeface="VL ゴシック" pitchFamily="49" charset="-128"/>
              </a:rPr>
              <a:t>*/ } };</a:t>
            </a:r>
          </a:p>
          <a:p>
            <a:r>
              <a:rPr lang="en-US" altLang="ja-JP" smtClean="0">
                <a:latin typeface="VL ゴシック" pitchFamily="49" charset="-128"/>
                <a:ea typeface="VL ゴシック" pitchFamily="49" charset="-128"/>
              </a:rPr>
              <a:t>struct LoggingPolicy { static void print(int x) { /*</a:t>
            </a:r>
            <a:r>
              <a:rPr lang="ja-JP" altLang="en-US" smtClean="0">
                <a:latin typeface="VL ゴシック" pitchFamily="49" charset="-128"/>
                <a:ea typeface="VL ゴシック" pitchFamily="49" charset="-128"/>
              </a:rPr>
              <a:t>ファイルへ</a:t>
            </a:r>
            <a:r>
              <a:rPr lang="en-US" altLang="ja-JP" smtClean="0">
                <a:latin typeface="VL ゴシック" pitchFamily="49" charset="-128"/>
                <a:ea typeface="VL ゴシック" pitchFamily="49" charset="-128"/>
              </a:rPr>
              <a:t>*/ } };</a:t>
            </a:r>
          </a:p>
          <a:p>
            <a:endParaRPr lang="en-US" altLang="ja-JP" smtClean="0">
              <a:latin typeface="VL ゴシック" pitchFamily="49" charset="-128"/>
              <a:ea typeface="VL ゴシック" pitchFamily="49" charset="-128"/>
            </a:endParaRPr>
          </a:p>
          <a:p>
            <a:r>
              <a:rPr lang="en-US" altLang="ja-JP" smtClean="0">
                <a:latin typeface="VL ゴシック" pitchFamily="49" charset="-128"/>
                <a:ea typeface="VL ゴシック" pitchFamily="49" charset="-128"/>
              </a:rPr>
              <a:t>template &lt;class </a:t>
            </a:r>
            <a:r>
              <a:rPr lang="en-US" altLang="ja-JP" smtClean="0">
                <a:solidFill>
                  <a:srgbClr val="C00000"/>
                </a:solidFill>
                <a:latin typeface="VL ゴシック" pitchFamily="49" charset="-128"/>
                <a:ea typeface="VL ゴシック" pitchFamily="49" charset="-128"/>
              </a:rPr>
              <a:t>OutputPolicy</a:t>
            </a:r>
            <a:r>
              <a:rPr lang="en-US" altLang="ja-JP" smtClean="0">
                <a:latin typeface="VL ゴシック" pitchFamily="49" charset="-128"/>
                <a:ea typeface="VL ゴシック" pitchFamily="49" charset="-128"/>
              </a:rPr>
              <a:t>&gt;</a:t>
            </a:r>
          </a:p>
          <a:p>
            <a:r>
              <a:rPr lang="en-US" altLang="ja-JP" smtClean="0">
                <a:latin typeface="VL ゴシック" pitchFamily="49" charset="-128"/>
                <a:ea typeface="VL ゴシック" pitchFamily="49" charset="-128"/>
              </a:rPr>
              <a:t>class X {</a:t>
            </a:r>
          </a:p>
          <a:p>
            <a:r>
              <a:rPr lang="en-US" altLang="ja-JP" smtClean="0">
                <a:latin typeface="VL ゴシック" pitchFamily="49" charset="-128"/>
                <a:ea typeface="VL ゴシック" pitchFamily="49" charset="-128"/>
              </a:rPr>
              <a:t>  int value_ = 0;</a:t>
            </a:r>
          </a:p>
          <a:p>
            <a:r>
              <a:rPr lang="en-US" altLang="ja-JP" smtClean="0">
                <a:latin typeface="VL ゴシック" pitchFamily="49" charset="-128"/>
                <a:ea typeface="VL ゴシック" pitchFamily="49" charset="-128"/>
              </a:rPr>
              <a:t>public:</a:t>
            </a:r>
          </a:p>
          <a:p>
            <a:r>
              <a:rPr lang="en-US" altLang="ja-JP" smtClean="0">
                <a:latin typeface="VL ゴシック" pitchFamily="49" charset="-128"/>
                <a:ea typeface="VL ゴシック" pitchFamily="49" charset="-128"/>
              </a:rPr>
              <a:t>  void f(int add) {</a:t>
            </a:r>
          </a:p>
          <a:p>
            <a:r>
              <a:rPr lang="en-US" altLang="ja-JP" smtClean="0">
                <a:latin typeface="VL ゴシック" pitchFamily="49" charset="-128"/>
                <a:ea typeface="VL ゴシック" pitchFamily="49" charset="-128"/>
              </a:rPr>
              <a:t>    value_ += add;</a:t>
            </a:r>
          </a:p>
          <a:p>
            <a:r>
              <a:rPr lang="en-US" altLang="ja-JP" smtClean="0">
                <a:latin typeface="VL ゴシック" pitchFamily="49" charset="-128"/>
                <a:ea typeface="VL ゴシック" pitchFamily="49" charset="-128"/>
              </a:rPr>
              <a:t>    </a:t>
            </a:r>
            <a:r>
              <a:rPr lang="en-US" altLang="ja-JP" smtClean="0">
                <a:solidFill>
                  <a:srgbClr val="C00000"/>
                </a:solidFill>
                <a:latin typeface="VL ゴシック" pitchFamily="49" charset="-128"/>
                <a:ea typeface="VL ゴシック" pitchFamily="49" charset="-128"/>
              </a:rPr>
              <a:t>OutputPolicy</a:t>
            </a:r>
            <a:r>
              <a:rPr lang="en-US" altLang="ja-JP" smtClean="0">
                <a:latin typeface="VL ゴシック" pitchFamily="49" charset="-128"/>
                <a:ea typeface="VL ゴシック" pitchFamily="49" charset="-128"/>
              </a:rPr>
              <a:t>::print(value);</a:t>
            </a:r>
          </a:p>
          <a:p>
            <a:r>
              <a:rPr lang="en-US" altLang="ja-JP" smtClean="0">
                <a:latin typeface="VL ゴシック" pitchFamily="49" charset="-128"/>
                <a:ea typeface="VL ゴシック" pitchFamily="49" charset="-128"/>
              </a:rPr>
              <a:t>  }</a:t>
            </a:r>
          </a:p>
          <a:p>
            <a:r>
              <a:rPr lang="en-US" altLang="ja-JP" smtClean="0">
                <a:latin typeface="VL ゴシック" pitchFamily="49" charset="-128"/>
                <a:ea typeface="VL ゴシック" pitchFamily="49" charset="-128"/>
              </a:rPr>
              <a:t>};</a:t>
            </a:r>
            <a:endParaRPr lang="en-US" altLang="ja-JP" dirty="0" smtClean="0">
              <a:latin typeface="VL ゴシック" pitchFamily="49" charset="-128"/>
              <a:ea typeface="VL ゴシック" pitchFamily="49" charset="-128"/>
            </a:endParaRPr>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19727" y="6254552"/>
            <a:ext cx="272353" cy="603448"/>
          </a:xfrm>
          <a:prstGeom prst="rect">
            <a:avLst/>
          </a:prstGeom>
        </p:spPr>
      </p:pic>
    </p:spTree>
    <p:extLst>
      <p:ext uri="{BB962C8B-B14F-4D97-AF65-F5344CB8AC3E}">
        <p14:creationId xmlns:p14="http://schemas.microsoft.com/office/powerpoint/2010/main" val="1678063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marL="514350" indent="-514350"/>
            <a:r>
              <a:rPr lang="ja-JP" altLang="en-US" sz="3200" smtClean="0"/>
              <a:t>実行時エラー</a:t>
            </a:r>
            <a:r>
              <a:rPr lang="ja-JP" altLang="en-US" sz="3200" smtClean="0"/>
              <a:t>を阻止する</a:t>
            </a:r>
            <a:endParaRPr lang="en-US" altLang="ja-JP" sz="3200" smtClean="0"/>
          </a:p>
        </p:txBody>
      </p:sp>
      <p:sp>
        <p:nvSpPr>
          <p:cNvPr id="3" name="コンテンツ プレースホルダー 2"/>
          <p:cNvSpPr>
            <a:spLocks noGrp="1"/>
          </p:cNvSpPr>
          <p:nvPr>
            <p:ph idx="1"/>
          </p:nvPr>
        </p:nvSpPr>
        <p:spPr>
          <a:xfrm>
            <a:off x="457200" y="1268760"/>
            <a:ext cx="8229600" cy="1080120"/>
          </a:xfrm>
        </p:spPr>
        <p:txBody>
          <a:bodyPr>
            <a:normAutofit fontScale="92500" lnSpcReduction="10000"/>
          </a:bodyPr>
          <a:lstStyle/>
          <a:p>
            <a:pPr marL="0" indent="0">
              <a:buNone/>
            </a:pPr>
            <a:r>
              <a:rPr lang="ja-JP" altLang="en-US" sz="2400" smtClean="0"/>
              <a:t>場面によってやり方は様々だが、</a:t>
            </a:r>
            <a:r>
              <a:rPr lang="en-US" altLang="ja-JP" sz="2400" smtClean="0"/>
              <a:t>static assert</a:t>
            </a:r>
            <a:r>
              <a:rPr lang="ja-JP" altLang="en-US" sz="2400"/>
              <a:t>のようなもの</a:t>
            </a:r>
            <a:r>
              <a:rPr lang="ja-JP" altLang="en-US" sz="2400" smtClean="0"/>
              <a:t>と組み合わせることで、コンパイル時に正当性チェックを行う。</a:t>
            </a:r>
            <a:r>
              <a:rPr lang="en-US" altLang="ja-JP" sz="2400"/>
              <a:t/>
            </a:r>
            <a:br>
              <a:rPr lang="en-US" altLang="ja-JP" sz="2400"/>
            </a:br>
            <a:r>
              <a:rPr lang="ja-JP" altLang="en-US" sz="2400" smtClean="0"/>
              <a:t>ここでは、</a:t>
            </a:r>
            <a:r>
              <a:rPr lang="en-US" altLang="ja-JP" sz="2400" smtClean="0"/>
              <a:t>strong typedef</a:t>
            </a:r>
            <a:r>
              <a:rPr lang="ja-JP" altLang="en-US" sz="2400" smtClean="0"/>
              <a:t>のためにテンプレートを使用する例を示す。</a:t>
            </a:r>
            <a:endParaRPr lang="en-US" altLang="ja-JP" sz="2400" smtClean="0"/>
          </a:p>
        </p:txBody>
      </p:sp>
      <p:sp>
        <p:nvSpPr>
          <p:cNvPr id="4" name="テキスト ボックス 3"/>
          <p:cNvSpPr txBox="1"/>
          <p:nvPr/>
        </p:nvSpPr>
        <p:spPr>
          <a:xfrm>
            <a:off x="395536" y="2276872"/>
            <a:ext cx="8352928" cy="2308324"/>
          </a:xfrm>
          <a:prstGeom prst="rect">
            <a:avLst/>
          </a:prstGeom>
          <a:noFill/>
          <a:ln>
            <a:solidFill>
              <a:schemeClr val="tx1"/>
            </a:solidFill>
          </a:ln>
        </p:spPr>
        <p:txBody>
          <a:bodyPr wrap="square" rtlCol="0">
            <a:spAutoFit/>
          </a:bodyPr>
          <a:lstStyle/>
          <a:p>
            <a:r>
              <a:rPr lang="en-US" altLang="ja-JP" smtClean="0">
                <a:latin typeface="VL ゴシック" pitchFamily="49" charset="-128"/>
                <a:ea typeface="VL ゴシック" pitchFamily="49" charset="-128"/>
              </a:rPr>
              <a:t>// </a:t>
            </a:r>
            <a:r>
              <a:rPr lang="ja-JP" altLang="en-US" smtClean="0">
                <a:latin typeface="VL ゴシック" pitchFamily="49" charset="-128"/>
                <a:ea typeface="VL ゴシック" pitchFamily="49" charset="-128"/>
              </a:rPr>
              <a:t>タグ付き浮動小数点数型</a:t>
            </a:r>
            <a:r>
              <a:rPr lang="en-US" altLang="ja-JP" smtClean="0">
                <a:latin typeface="VL ゴシック" pitchFamily="49" charset="-128"/>
                <a:ea typeface="VL ゴシック" pitchFamily="49" charset="-128"/>
              </a:rPr>
              <a:t>(</a:t>
            </a:r>
            <a:r>
              <a:rPr lang="ja-JP" altLang="en-US" smtClean="0">
                <a:latin typeface="VL ゴシック" pitchFamily="49" charset="-128"/>
                <a:ea typeface="VL ゴシック" pitchFamily="49" charset="-128"/>
              </a:rPr>
              <a:t>タグが異なれば型が異なるので変換できなくなる</a:t>
            </a:r>
            <a:r>
              <a:rPr lang="en-US" altLang="ja-JP" smtClean="0">
                <a:latin typeface="VL ゴシック" pitchFamily="49" charset="-128"/>
                <a:ea typeface="VL ゴシック" pitchFamily="49" charset="-128"/>
              </a:rPr>
              <a:t>)</a:t>
            </a:r>
          </a:p>
          <a:p>
            <a:r>
              <a:rPr lang="en-US" altLang="ja-JP" smtClean="0">
                <a:latin typeface="VL ゴシック" pitchFamily="49" charset="-128"/>
                <a:ea typeface="VL ゴシック" pitchFamily="49" charset="-128"/>
              </a:rPr>
              <a:t>template </a:t>
            </a:r>
            <a:r>
              <a:rPr lang="en-US" altLang="ja-JP">
                <a:latin typeface="VL ゴシック" pitchFamily="49" charset="-128"/>
                <a:ea typeface="VL ゴシック" pitchFamily="49" charset="-128"/>
              </a:rPr>
              <a:t>&lt;class FloatingPoint, class </a:t>
            </a:r>
            <a:r>
              <a:rPr lang="en-US" altLang="ja-JP">
                <a:solidFill>
                  <a:srgbClr val="C00000"/>
                </a:solidFill>
                <a:latin typeface="VL ゴシック" pitchFamily="49" charset="-128"/>
                <a:ea typeface="VL ゴシック" pitchFamily="49" charset="-128"/>
              </a:rPr>
              <a:t>Tag</a:t>
            </a:r>
            <a:r>
              <a:rPr lang="en-US" altLang="ja-JP">
                <a:latin typeface="VL ゴシック" pitchFamily="49" charset="-128"/>
                <a:ea typeface="VL ゴシック" pitchFamily="49" charset="-128"/>
              </a:rPr>
              <a:t>&gt;</a:t>
            </a:r>
          </a:p>
          <a:p>
            <a:r>
              <a:rPr lang="en-US" altLang="ja-JP">
                <a:latin typeface="VL ゴシック" pitchFamily="49" charset="-128"/>
                <a:ea typeface="VL ゴシック" pitchFamily="49" charset="-128"/>
              </a:rPr>
              <a:t>class tagged_real {</a:t>
            </a:r>
          </a:p>
          <a:p>
            <a:r>
              <a:rPr lang="en-US" altLang="ja-JP">
                <a:latin typeface="VL ゴシック" pitchFamily="49" charset="-128"/>
                <a:ea typeface="VL ゴシック" pitchFamily="49" charset="-128"/>
              </a:rPr>
              <a:t>  FloatingPoint value_;</a:t>
            </a:r>
          </a:p>
          <a:p>
            <a:r>
              <a:rPr lang="en-US" altLang="ja-JP">
                <a:latin typeface="VL ゴシック" pitchFamily="49" charset="-128"/>
                <a:ea typeface="VL ゴシック" pitchFamily="49" charset="-128"/>
              </a:rPr>
              <a:t>public:</a:t>
            </a:r>
          </a:p>
          <a:p>
            <a:r>
              <a:rPr lang="en-US" altLang="ja-JP">
                <a:latin typeface="VL ゴシック" pitchFamily="49" charset="-128"/>
                <a:ea typeface="VL ゴシック" pitchFamily="49" charset="-128"/>
              </a:rPr>
              <a:t>  tagged_real(FloatingPoint value = 0) : value_(value) {}</a:t>
            </a:r>
          </a:p>
          <a:p>
            <a:r>
              <a:rPr lang="en-US" altLang="ja-JP">
                <a:latin typeface="VL ゴシック" pitchFamily="49" charset="-128"/>
                <a:ea typeface="VL ゴシック" pitchFamily="49" charset="-128"/>
              </a:rPr>
              <a:t>  FloatingPoint&amp; get() </a:t>
            </a:r>
            <a:r>
              <a:rPr lang="en-US" altLang="ja-JP" smtClean="0">
                <a:latin typeface="VL ゴシック" pitchFamily="49" charset="-128"/>
                <a:ea typeface="VL ゴシック" pitchFamily="49" charset="-128"/>
              </a:rPr>
              <a:t>{ </a:t>
            </a:r>
            <a:r>
              <a:rPr lang="en-US" altLang="ja-JP">
                <a:latin typeface="VL ゴシック" pitchFamily="49" charset="-128"/>
                <a:ea typeface="VL ゴシック" pitchFamily="49" charset="-128"/>
              </a:rPr>
              <a:t>return value_; }</a:t>
            </a:r>
          </a:p>
          <a:p>
            <a:r>
              <a:rPr lang="en-US" altLang="ja-JP">
                <a:latin typeface="VL ゴシック" pitchFamily="49" charset="-128"/>
                <a:ea typeface="VL ゴシック" pitchFamily="49" charset="-128"/>
              </a:rPr>
              <a:t>};</a:t>
            </a:r>
            <a:endParaRPr lang="en-US" altLang="ja-JP" dirty="0" smtClean="0">
              <a:latin typeface="VL ゴシック" pitchFamily="49" charset="-128"/>
              <a:ea typeface="VL ゴシック" pitchFamily="49" charset="-128"/>
            </a:endParaRPr>
          </a:p>
        </p:txBody>
      </p:sp>
      <p:sp>
        <p:nvSpPr>
          <p:cNvPr id="5" name="テキスト ボックス 4"/>
          <p:cNvSpPr txBox="1"/>
          <p:nvPr/>
        </p:nvSpPr>
        <p:spPr>
          <a:xfrm>
            <a:off x="395536" y="4653136"/>
            <a:ext cx="8352928" cy="1200329"/>
          </a:xfrm>
          <a:prstGeom prst="rect">
            <a:avLst/>
          </a:prstGeom>
          <a:noFill/>
          <a:ln>
            <a:solidFill>
              <a:schemeClr val="tx1"/>
            </a:solidFill>
          </a:ln>
        </p:spPr>
        <p:txBody>
          <a:bodyPr wrap="square" rtlCol="0">
            <a:spAutoFit/>
          </a:bodyPr>
          <a:lstStyle/>
          <a:p>
            <a:r>
              <a:rPr lang="en-US" altLang="ja-JP">
                <a:latin typeface="VL ゴシック" pitchFamily="49" charset="-128"/>
                <a:ea typeface="VL ゴシック" pitchFamily="49" charset="-128"/>
              </a:rPr>
              <a:t>struct degree </a:t>
            </a:r>
            <a:r>
              <a:rPr lang="en-US" altLang="ja-JP" smtClean="0">
                <a:latin typeface="VL ゴシック" pitchFamily="49" charset="-128"/>
                <a:ea typeface="VL ゴシック" pitchFamily="49" charset="-128"/>
              </a:rPr>
              <a:t>{}; // </a:t>
            </a:r>
            <a:r>
              <a:rPr lang="ja-JP" altLang="en-US" smtClean="0">
                <a:latin typeface="VL ゴシック" pitchFamily="49" charset="-128"/>
                <a:ea typeface="VL ゴシック" pitchFamily="49" charset="-128"/>
              </a:rPr>
              <a:t>空クラス</a:t>
            </a:r>
            <a:endParaRPr lang="en-US" altLang="ja-JP">
              <a:latin typeface="VL ゴシック" pitchFamily="49" charset="-128"/>
              <a:ea typeface="VL ゴシック" pitchFamily="49" charset="-128"/>
            </a:endParaRPr>
          </a:p>
          <a:p>
            <a:r>
              <a:rPr lang="en-US" altLang="ja-JP">
                <a:latin typeface="VL ゴシック" pitchFamily="49" charset="-128"/>
                <a:ea typeface="VL ゴシック" pitchFamily="49" charset="-128"/>
              </a:rPr>
              <a:t>struct radian </a:t>
            </a:r>
            <a:r>
              <a:rPr lang="en-US" altLang="ja-JP" smtClean="0">
                <a:latin typeface="VL ゴシック" pitchFamily="49" charset="-128"/>
                <a:ea typeface="VL ゴシック" pitchFamily="49" charset="-128"/>
              </a:rPr>
              <a:t>{};</a:t>
            </a:r>
            <a:endParaRPr lang="en-US" altLang="ja-JP">
              <a:latin typeface="VL ゴシック" pitchFamily="49" charset="-128"/>
              <a:ea typeface="VL ゴシック" pitchFamily="49" charset="-128"/>
            </a:endParaRPr>
          </a:p>
          <a:p>
            <a:r>
              <a:rPr lang="en-US" altLang="ja-JP">
                <a:latin typeface="VL ゴシック" pitchFamily="49" charset="-128"/>
                <a:ea typeface="VL ゴシック" pitchFamily="49" charset="-128"/>
              </a:rPr>
              <a:t>tagged_real&lt;float, </a:t>
            </a:r>
            <a:r>
              <a:rPr lang="en-US" altLang="ja-JP">
                <a:solidFill>
                  <a:srgbClr val="C00000"/>
                </a:solidFill>
                <a:latin typeface="VL ゴシック" pitchFamily="49" charset="-128"/>
                <a:ea typeface="VL ゴシック" pitchFamily="49" charset="-128"/>
              </a:rPr>
              <a:t>degree</a:t>
            </a:r>
            <a:r>
              <a:rPr lang="en-US" altLang="ja-JP">
                <a:latin typeface="VL ゴシック" pitchFamily="49" charset="-128"/>
                <a:ea typeface="VL ゴシック" pitchFamily="49" charset="-128"/>
              </a:rPr>
              <a:t>&gt; deg(90.0f);</a:t>
            </a:r>
          </a:p>
          <a:p>
            <a:r>
              <a:rPr lang="en-US" altLang="ja-JP" smtClean="0">
                <a:latin typeface="VL ゴシック" pitchFamily="49" charset="-128"/>
                <a:ea typeface="VL ゴシック" pitchFamily="49" charset="-128"/>
              </a:rPr>
              <a:t>tagged_real&lt;float</a:t>
            </a:r>
            <a:r>
              <a:rPr lang="en-US" altLang="ja-JP">
                <a:latin typeface="VL ゴシック" pitchFamily="49" charset="-128"/>
                <a:ea typeface="VL ゴシック" pitchFamily="49" charset="-128"/>
              </a:rPr>
              <a:t>, </a:t>
            </a:r>
            <a:r>
              <a:rPr lang="en-US" altLang="ja-JP">
                <a:solidFill>
                  <a:srgbClr val="C00000"/>
                </a:solidFill>
                <a:latin typeface="VL ゴシック" pitchFamily="49" charset="-128"/>
                <a:ea typeface="VL ゴシック" pitchFamily="49" charset="-128"/>
              </a:rPr>
              <a:t>radian</a:t>
            </a:r>
            <a:r>
              <a:rPr lang="en-US" altLang="ja-JP">
                <a:latin typeface="VL ゴシック" pitchFamily="49" charset="-128"/>
                <a:ea typeface="VL ゴシック" pitchFamily="49" charset="-128"/>
              </a:rPr>
              <a:t>&gt; rad = deg; // </a:t>
            </a:r>
            <a:r>
              <a:rPr lang="ja-JP" altLang="en-US">
                <a:solidFill>
                  <a:srgbClr val="0070C0"/>
                </a:solidFill>
                <a:latin typeface="VL ゴシック" pitchFamily="49" charset="-128"/>
                <a:ea typeface="VL ゴシック" pitchFamily="49" charset="-128"/>
              </a:rPr>
              <a:t>コンパイルエラー！型が違う</a:t>
            </a:r>
            <a:endParaRPr lang="en-US" altLang="ja-JP" dirty="0" smtClean="0">
              <a:solidFill>
                <a:srgbClr val="0070C0"/>
              </a:solidFill>
              <a:latin typeface="VL ゴシック" pitchFamily="49" charset="-128"/>
              <a:ea typeface="VL ゴシック" pitchFamily="49" charset="-128"/>
            </a:endParaRPr>
          </a:p>
        </p:txBody>
      </p:sp>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7759" y="6254552"/>
            <a:ext cx="272353" cy="603448"/>
          </a:xfrm>
          <a:prstGeom prst="rect">
            <a:avLst/>
          </a:prstGeom>
        </p:spPr>
      </p:pic>
      <p:sp>
        <p:nvSpPr>
          <p:cNvPr id="6" name="テキスト ボックス 5"/>
          <p:cNvSpPr txBox="1"/>
          <p:nvPr/>
        </p:nvSpPr>
        <p:spPr>
          <a:xfrm>
            <a:off x="539552" y="5877272"/>
            <a:ext cx="7603300" cy="307777"/>
          </a:xfrm>
          <a:prstGeom prst="rect">
            <a:avLst/>
          </a:prstGeom>
          <a:noFill/>
        </p:spPr>
        <p:txBody>
          <a:bodyPr wrap="none" rtlCol="0">
            <a:spAutoFit/>
          </a:bodyPr>
          <a:lstStyle/>
          <a:p>
            <a:r>
              <a:rPr lang="en-US" altLang="ja-JP" sz="1400">
                <a:hlinkClick r:id="rId3"/>
              </a:rPr>
              <a:t>https://</a:t>
            </a:r>
            <a:r>
              <a:rPr lang="en-US" altLang="ja-JP" sz="1400" smtClean="0">
                <a:hlinkClick r:id="rId3"/>
              </a:rPr>
              <a:t>github.com/faithandbrave/Shand/blob/master/libs/strong_typedef/tagged_real_example.cpp</a:t>
            </a:r>
            <a:endParaRPr kumimoji="1" lang="ja-JP" altLang="en-US" sz="1400"/>
          </a:p>
        </p:txBody>
      </p:sp>
    </p:spTree>
    <p:extLst>
      <p:ext uri="{BB962C8B-B14F-4D97-AF65-F5344CB8AC3E}">
        <p14:creationId xmlns:p14="http://schemas.microsoft.com/office/powerpoint/2010/main" val="25536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smtClean="0"/>
              <a:t>いつでもテンプレート</a:t>
            </a:r>
            <a:endParaRPr kumimoji="1" lang="ja-JP" altLang="en-US" sz="3600"/>
          </a:p>
        </p:txBody>
      </p:sp>
      <p:sp>
        <p:nvSpPr>
          <p:cNvPr id="3" name="コンテンツ プレースホルダー 2"/>
          <p:cNvSpPr>
            <a:spLocks noGrp="1"/>
          </p:cNvSpPr>
          <p:nvPr>
            <p:ph idx="1"/>
          </p:nvPr>
        </p:nvSpPr>
        <p:spPr>
          <a:xfrm>
            <a:off x="457200" y="1196752"/>
            <a:ext cx="8229600" cy="2077714"/>
          </a:xfrm>
        </p:spPr>
        <p:txBody>
          <a:bodyPr>
            <a:normAutofit/>
          </a:bodyPr>
          <a:lstStyle/>
          <a:p>
            <a:r>
              <a:rPr kumimoji="1" lang="ja-JP" altLang="en-US" sz="2400" smtClean="0"/>
              <a:t>テンプレートは小難しい機能でライブラリを書く人だけ知っていればいい、というものでは</a:t>
            </a:r>
            <a:r>
              <a:rPr kumimoji="1" lang="ja-JP" altLang="en-US" sz="2400" smtClean="0"/>
              <a:t>ない</a:t>
            </a:r>
            <a:endParaRPr kumimoji="1" lang="en-US" altLang="ja-JP" sz="2400" smtClean="0"/>
          </a:p>
          <a:p>
            <a:r>
              <a:rPr lang="ja-JP" altLang="en-US" sz="2400" smtClean="0"/>
              <a:t>テンプレートはとても広く一般的に使うもので、関数やクラスを書く際にいつでも設計の選択肢に</a:t>
            </a:r>
            <a:r>
              <a:rPr lang="ja-JP" altLang="en-US" sz="2400" smtClean="0"/>
              <a:t>入る</a:t>
            </a:r>
            <a:endParaRPr lang="en-US" altLang="ja-JP" sz="2400" smtClean="0"/>
          </a:p>
          <a:p>
            <a:r>
              <a:rPr kumimoji="1" lang="ja-JP" altLang="en-US" sz="2400" smtClean="0"/>
              <a:t>入門書の</a:t>
            </a:r>
            <a:r>
              <a:rPr kumimoji="1" lang="en-US" altLang="ja-JP" sz="2400" smtClean="0"/>
              <a:t>1</a:t>
            </a:r>
            <a:r>
              <a:rPr kumimoji="1" lang="ja-JP" altLang="en-US" sz="2400" smtClean="0"/>
              <a:t>章で紹介される</a:t>
            </a:r>
            <a:r>
              <a:rPr lang="ja-JP" altLang="en-US" sz="2400"/>
              <a:t>程度に</a:t>
            </a:r>
            <a:r>
              <a:rPr lang="ja-JP" altLang="en-US" sz="2400" smtClean="0"/>
              <a:t>は基本的</a:t>
            </a:r>
            <a:r>
              <a:rPr kumimoji="1" lang="ja-JP" altLang="en-US" sz="2400" smtClean="0"/>
              <a:t>：</a:t>
            </a:r>
            <a:endParaRPr kumimoji="1" lang="ja-JP" altLang="en-US" sz="240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274466"/>
            <a:ext cx="28575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テキスト ボックス 5"/>
          <p:cNvSpPr txBox="1"/>
          <p:nvPr/>
        </p:nvSpPr>
        <p:spPr>
          <a:xfrm>
            <a:off x="3203848" y="3862789"/>
            <a:ext cx="5328592" cy="646331"/>
          </a:xfrm>
          <a:prstGeom prst="rect">
            <a:avLst/>
          </a:prstGeom>
          <a:noFill/>
          <a:ln>
            <a:solidFill>
              <a:schemeClr val="tx1"/>
            </a:solidFill>
          </a:ln>
        </p:spPr>
        <p:txBody>
          <a:bodyPr wrap="square" rtlCol="0">
            <a:spAutoFit/>
          </a:bodyPr>
          <a:lstStyle/>
          <a:p>
            <a:r>
              <a:rPr lang="en-US" altLang="ja-JP" smtClean="0">
                <a:latin typeface="VL ゴシック" pitchFamily="49" charset="-128"/>
                <a:ea typeface="VL ゴシック" pitchFamily="49" charset="-128"/>
              </a:rPr>
              <a:t>template &lt;class T&gt;</a:t>
            </a:r>
          </a:p>
          <a:p>
            <a:r>
              <a:rPr lang="en-US" altLang="ja-JP" smtClean="0">
                <a:latin typeface="VL ゴシック" pitchFamily="49" charset="-128"/>
                <a:ea typeface="VL ゴシック" pitchFamily="49" charset="-128"/>
              </a:rPr>
              <a:t>T square(T x) { return x * x; }</a:t>
            </a:r>
            <a:endParaRPr lang="en-US" altLang="ja-JP" dirty="0" smtClean="0">
              <a:latin typeface="VL ゴシック" pitchFamily="49" charset="-128"/>
              <a:ea typeface="VL ゴシック" pitchFamily="49" charset="-128"/>
            </a:endParaRPr>
          </a:p>
        </p:txBody>
      </p:sp>
      <p:sp>
        <p:nvSpPr>
          <p:cNvPr id="5" name="テキスト ボックス 4"/>
          <p:cNvSpPr txBox="1"/>
          <p:nvPr/>
        </p:nvSpPr>
        <p:spPr>
          <a:xfrm>
            <a:off x="3203848" y="4645585"/>
            <a:ext cx="5328592" cy="1015663"/>
          </a:xfrm>
          <a:prstGeom prst="rect">
            <a:avLst/>
          </a:prstGeom>
          <a:noFill/>
        </p:spPr>
        <p:txBody>
          <a:bodyPr wrap="square" rtlCol="0">
            <a:spAutoFit/>
          </a:bodyPr>
          <a:lstStyle/>
          <a:p>
            <a:r>
              <a:rPr kumimoji="1" lang="en-US" altLang="ja-JP" sz="2000" smtClean="0"/>
              <a:t>2</a:t>
            </a:r>
            <a:r>
              <a:rPr kumimoji="1" lang="ja-JP" altLang="en-US" sz="2000" smtClean="0"/>
              <a:t>乗を計算する基本な関数。テンプレートにしておけば、</a:t>
            </a:r>
            <a:r>
              <a:rPr lang="en-US" altLang="ja-JP" sz="2000" smtClean="0">
                <a:latin typeface="VL ゴシック" pitchFamily="49" charset="-128"/>
                <a:ea typeface="VL ゴシック" pitchFamily="49" charset="-128"/>
              </a:rPr>
              <a:t>int</a:t>
            </a:r>
            <a:r>
              <a:rPr lang="ja-JP" altLang="en-US" sz="2000" smtClean="0"/>
              <a:t>でも</a:t>
            </a:r>
            <a:r>
              <a:rPr lang="en-US" altLang="ja-JP" sz="2000" smtClean="0">
                <a:latin typeface="VL ゴシック" pitchFamily="49" charset="-128"/>
                <a:ea typeface="VL ゴシック" pitchFamily="49" charset="-128"/>
              </a:rPr>
              <a:t>double</a:t>
            </a:r>
            <a:r>
              <a:rPr lang="ja-JP" altLang="en-US" sz="2000" smtClean="0"/>
              <a:t>でも、</a:t>
            </a:r>
            <a:r>
              <a:rPr lang="en-US" altLang="ja-JP" sz="2000" smtClean="0">
                <a:latin typeface="VL ゴシック" pitchFamily="49" charset="-128"/>
                <a:ea typeface="VL ゴシック" pitchFamily="49" charset="-128"/>
              </a:rPr>
              <a:t>*</a:t>
            </a:r>
            <a:r>
              <a:rPr lang="ja-JP" altLang="en-US" sz="2000" smtClean="0"/>
              <a:t>演算子を持つあらゆるクラスで使用できる</a:t>
            </a:r>
            <a:endParaRPr kumimoji="1" lang="ja-JP" altLang="en-US" sz="2000"/>
          </a:p>
        </p:txBody>
      </p:sp>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95791" y="6254552"/>
            <a:ext cx="272353" cy="603448"/>
          </a:xfrm>
          <a:prstGeom prst="rect">
            <a:avLst/>
          </a:prstGeom>
        </p:spPr>
      </p:pic>
    </p:spTree>
    <p:extLst>
      <p:ext uri="{BB962C8B-B14F-4D97-AF65-F5344CB8AC3E}">
        <p14:creationId xmlns:p14="http://schemas.microsoft.com/office/powerpoint/2010/main" val="3116108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p:cNvSpPr>
            <a:spLocks noGrp="1"/>
          </p:cNvSpPr>
          <p:nvPr>
            <p:ph idx="1"/>
          </p:nvPr>
        </p:nvSpPr>
        <p:spPr>
          <a:xfrm>
            <a:off x="457200" y="2852936"/>
            <a:ext cx="8229600" cy="936104"/>
          </a:xfrm>
        </p:spPr>
        <p:txBody>
          <a:bodyPr>
            <a:normAutofit/>
          </a:bodyPr>
          <a:lstStyle/>
          <a:p>
            <a:pPr marL="0" indent="0" algn="ctr">
              <a:buNone/>
            </a:pPr>
            <a:r>
              <a:rPr kumimoji="1" lang="ja-JP" altLang="en-US" sz="3600" smtClean="0">
                <a:solidFill>
                  <a:srgbClr val="C00000"/>
                </a:solidFill>
              </a:rPr>
              <a:t>テンプレート技法</a:t>
            </a:r>
            <a:endParaRPr kumimoji="1" lang="ja-JP" altLang="en-US" sz="3600" dirty="0">
              <a:solidFill>
                <a:srgbClr val="C00000"/>
              </a:solidFill>
            </a:endParaRPr>
          </a:p>
        </p:txBody>
      </p:sp>
      <p:sp>
        <p:nvSpPr>
          <p:cNvPr id="5" name="コンテンツ プレースホルダー 2"/>
          <p:cNvSpPr txBox="1">
            <a:spLocks/>
          </p:cNvSpPr>
          <p:nvPr/>
        </p:nvSpPr>
        <p:spPr>
          <a:xfrm>
            <a:off x="2915816" y="2420888"/>
            <a:ext cx="1872208" cy="5040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Font typeface="Arial" pitchFamily="34" charset="0"/>
              <a:buNone/>
            </a:pPr>
            <a:r>
              <a:rPr lang="en-US" altLang="ja-JP" sz="2400" smtClean="0"/>
              <a:t>Chapter 03</a:t>
            </a:r>
            <a:endParaRPr lang="ja-JP" altLang="en-US" sz="2400"/>
          </a:p>
        </p:txBody>
      </p:sp>
      <p:sp>
        <p:nvSpPr>
          <p:cNvPr id="6" name="テキスト ボックス 5"/>
          <p:cNvSpPr txBox="1"/>
          <p:nvPr/>
        </p:nvSpPr>
        <p:spPr>
          <a:xfrm>
            <a:off x="3491880" y="3429000"/>
            <a:ext cx="2777555" cy="461665"/>
          </a:xfrm>
          <a:prstGeom prst="rect">
            <a:avLst/>
          </a:prstGeom>
          <a:noFill/>
        </p:spPr>
        <p:txBody>
          <a:bodyPr wrap="none" rtlCol="0">
            <a:spAutoFit/>
          </a:bodyPr>
          <a:lstStyle/>
          <a:p>
            <a:r>
              <a:rPr lang="en-US" altLang="ja-JP" sz="2400" i="1" smtClean="0">
                <a:solidFill>
                  <a:srgbClr val="C00000"/>
                </a:solidFill>
              </a:rPr>
              <a:t>Template Techniques</a:t>
            </a:r>
            <a:endParaRPr kumimoji="1" lang="ja-JP" altLang="en-US" sz="2400" i="1" dirty="0">
              <a:solidFill>
                <a:srgbClr val="C00000"/>
              </a:solidFill>
            </a:endParaRPr>
          </a:p>
        </p:txBody>
      </p:sp>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83823" y="6254552"/>
            <a:ext cx="272353" cy="603448"/>
          </a:xfrm>
          <a:prstGeom prst="rect">
            <a:avLst/>
          </a:prstGeom>
        </p:spPr>
      </p:pic>
    </p:spTree>
    <p:extLst>
      <p:ext uri="{BB962C8B-B14F-4D97-AF65-F5344CB8AC3E}">
        <p14:creationId xmlns:p14="http://schemas.microsoft.com/office/powerpoint/2010/main" val="4248095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smtClean="0"/>
              <a:t>テンプレート技法について</a:t>
            </a:r>
            <a:endParaRPr kumimoji="1" lang="ja-JP" altLang="en-US" sz="3600"/>
          </a:p>
        </p:txBody>
      </p:sp>
      <p:sp>
        <p:nvSpPr>
          <p:cNvPr id="3" name="コンテンツ プレースホルダー 2"/>
          <p:cNvSpPr>
            <a:spLocks noGrp="1"/>
          </p:cNvSpPr>
          <p:nvPr>
            <p:ph idx="1"/>
          </p:nvPr>
        </p:nvSpPr>
        <p:spPr/>
        <p:txBody>
          <a:bodyPr>
            <a:normAutofit/>
          </a:bodyPr>
          <a:lstStyle/>
          <a:p>
            <a:r>
              <a:rPr kumimoji="1" lang="ja-JP" altLang="en-US" sz="2400" smtClean="0"/>
              <a:t>限られたルールの中で限界を超えるための</a:t>
            </a:r>
            <a:r>
              <a:rPr kumimoji="1" lang="ja-JP" altLang="en-US" sz="2400" smtClean="0">
                <a:solidFill>
                  <a:srgbClr val="C00000"/>
                </a:solidFill>
              </a:rPr>
              <a:t>必殺技</a:t>
            </a:r>
            <a:r>
              <a:rPr kumimoji="1" lang="ja-JP" altLang="en-US" sz="2400" smtClean="0"/>
              <a:t>がいくつか</a:t>
            </a:r>
            <a:r>
              <a:rPr kumimoji="1" lang="ja-JP" altLang="en-US" sz="2400" smtClean="0"/>
              <a:t>ある</a:t>
            </a:r>
            <a:endParaRPr kumimoji="1" lang="en-US" altLang="ja-JP" sz="2400" smtClean="0"/>
          </a:p>
          <a:p>
            <a:r>
              <a:rPr lang="ja-JP" altLang="en-US" sz="2400" smtClean="0"/>
              <a:t>紹介しきれないので、キーワードと概要の紹介に</a:t>
            </a:r>
            <a:r>
              <a:rPr lang="ja-JP" altLang="en-US" sz="2400" smtClean="0"/>
              <a:t>とどめる</a:t>
            </a:r>
            <a:endParaRPr lang="en-US" altLang="ja-JP" sz="2400" smtClean="0"/>
          </a:p>
          <a:p>
            <a:r>
              <a:rPr kumimoji="1" lang="ja-JP" altLang="en-US" sz="2400" smtClean="0"/>
              <a:t>詳細は、以下の文献を参照：</a:t>
            </a:r>
            <a:endParaRPr kumimoji="1" lang="en-US" altLang="ja-JP" sz="2400" smtClean="0"/>
          </a:p>
          <a:p>
            <a:pPr lvl="1"/>
            <a:r>
              <a:rPr kumimoji="1" lang="en-US" altLang="ja-JP" sz="2000" smtClean="0"/>
              <a:t>『C++</a:t>
            </a:r>
            <a:r>
              <a:rPr kumimoji="1" lang="ja-JP" altLang="en-US" sz="2000" smtClean="0"/>
              <a:t>テンプレート完全ガイド</a:t>
            </a:r>
            <a:r>
              <a:rPr kumimoji="1" lang="en-US" altLang="ja-JP" sz="2000" smtClean="0"/>
              <a:t>(David Vandevoode)』</a:t>
            </a:r>
          </a:p>
          <a:p>
            <a:pPr lvl="1"/>
            <a:r>
              <a:rPr kumimoji="1" lang="en-US" altLang="ja-JP" sz="2000" smtClean="0"/>
              <a:t>『C++</a:t>
            </a:r>
            <a:r>
              <a:rPr kumimoji="1" lang="ja-JP" altLang="en-US" sz="2000" smtClean="0"/>
              <a:t>テンプレートメタプログラミング</a:t>
            </a:r>
            <a:r>
              <a:rPr kumimoji="1" lang="en-US" altLang="ja-JP" sz="2000" smtClean="0"/>
              <a:t>(Dave Abrahams』</a:t>
            </a:r>
          </a:p>
          <a:p>
            <a:pPr lvl="1"/>
            <a:r>
              <a:rPr lang="en-US" altLang="ja-JP" sz="2000" smtClean="0"/>
              <a:t>『C++</a:t>
            </a:r>
            <a:r>
              <a:rPr lang="ja-JP" altLang="en-US" sz="2000" smtClean="0"/>
              <a:t>テンプレートテクニック</a:t>
            </a:r>
            <a:r>
              <a:rPr lang="en-US" altLang="ja-JP" sz="2000" smtClean="0"/>
              <a:t>(επιστημη</a:t>
            </a:r>
            <a:r>
              <a:rPr lang="ja-JP" altLang="en-US" sz="2000" smtClean="0"/>
              <a:t>、高橋晶</a:t>
            </a:r>
            <a:r>
              <a:rPr lang="en-US" altLang="ja-JP" sz="2000" smtClean="0"/>
              <a:t>)』</a:t>
            </a:r>
          </a:p>
          <a:p>
            <a:pPr lvl="1"/>
            <a:r>
              <a:rPr kumimoji="1" lang="en-US" altLang="ja-JP" sz="2000" smtClean="0"/>
              <a:t>More C++ Idioms</a:t>
            </a:r>
          </a:p>
          <a:p>
            <a:pPr lvl="1"/>
            <a:r>
              <a:rPr lang="en-US" altLang="ja-JP" sz="2000" smtClean="0"/>
              <a:t>Boost</a:t>
            </a:r>
            <a:r>
              <a:rPr lang="ja-JP" altLang="en-US" sz="2000" smtClean="0"/>
              <a:t>のソース</a:t>
            </a:r>
            <a:r>
              <a:rPr lang="ja-JP" altLang="en-US" sz="2000"/>
              <a:t>コード</a:t>
            </a:r>
            <a:endParaRPr lang="en-US" altLang="ja-JP" sz="2000" smtClean="0"/>
          </a:p>
          <a:p>
            <a:pPr lvl="1"/>
            <a:r>
              <a:rPr kumimoji="1" lang="en-US" altLang="ja-JP" sz="2000" smtClean="0"/>
              <a:t>id:Cryolite, id:DigitalGhost, id:iorate</a:t>
            </a:r>
            <a:r>
              <a:rPr kumimoji="1" lang="ja-JP" altLang="en-US" sz="2000" smtClean="0"/>
              <a:t>のブログ</a:t>
            </a:r>
            <a:endParaRPr kumimoji="1" lang="ja-JP" altLang="en-US" sz="200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1855" y="6254552"/>
            <a:ext cx="272353" cy="603448"/>
          </a:xfrm>
          <a:prstGeom prst="rect">
            <a:avLst/>
          </a:prstGeom>
        </p:spPr>
      </p:pic>
    </p:spTree>
    <p:extLst>
      <p:ext uri="{BB962C8B-B14F-4D97-AF65-F5344CB8AC3E}">
        <p14:creationId xmlns:p14="http://schemas.microsoft.com/office/powerpoint/2010/main" val="3036900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smtClean="0"/>
              <a:t>テンプレート技法各種</a:t>
            </a:r>
            <a:endParaRPr kumimoji="1" lang="ja-JP" altLang="en-US" sz="3600"/>
          </a:p>
        </p:txBody>
      </p:sp>
      <p:sp>
        <p:nvSpPr>
          <p:cNvPr id="3" name="コンテンツ プレースホルダー 2"/>
          <p:cNvSpPr>
            <a:spLocks noGrp="1"/>
          </p:cNvSpPr>
          <p:nvPr>
            <p:ph idx="1"/>
          </p:nvPr>
        </p:nvSpPr>
        <p:spPr/>
        <p:txBody>
          <a:bodyPr>
            <a:normAutofit/>
          </a:bodyPr>
          <a:lstStyle/>
          <a:p>
            <a:r>
              <a:rPr kumimoji="1" lang="en-US" altLang="ja-JP" sz="2400" smtClean="0"/>
              <a:t>SFINAE(Substitution Failure Is Not An Error)</a:t>
            </a:r>
          </a:p>
          <a:p>
            <a:pPr lvl="1"/>
            <a:r>
              <a:rPr lang="ja-JP" altLang="en-US" sz="2000" smtClean="0"/>
              <a:t>テンプレートの置き換え失敗を、エラーではなくオーバーロードの候補から外す言語機能。</a:t>
            </a:r>
            <a:r>
              <a:rPr lang="ja-JP" altLang="en-US" sz="2000"/>
              <a:t>コンパイル時</a:t>
            </a:r>
            <a:r>
              <a:rPr lang="ja-JP" altLang="en-US" sz="2000" smtClean="0"/>
              <a:t>に</a:t>
            </a:r>
            <a:r>
              <a:rPr lang="ja-JP" altLang="en-US" sz="2000"/>
              <a:t>任意</a:t>
            </a:r>
            <a:r>
              <a:rPr lang="ja-JP" altLang="en-US" sz="2000" smtClean="0"/>
              <a:t>の条件でオーバーロードするのに使用する。「スフィネェ」と発音する。</a:t>
            </a:r>
            <a:endParaRPr lang="en-US" altLang="ja-JP" sz="2000" smtClean="0"/>
          </a:p>
          <a:p>
            <a:r>
              <a:rPr kumimoji="1" lang="ja-JP" altLang="en-US" sz="2400" smtClean="0"/>
              <a:t>テンプレートメタプログラミング</a:t>
            </a:r>
            <a:endParaRPr kumimoji="1" lang="en-US" altLang="ja-JP" sz="2400" smtClean="0"/>
          </a:p>
          <a:p>
            <a:pPr lvl="1"/>
            <a:r>
              <a:rPr lang="ja-JP" altLang="en-US" sz="2000" smtClean="0"/>
              <a:t>テンプレートの各種機能を駆使して、コンパイル時の</a:t>
            </a:r>
            <a:r>
              <a:rPr lang="en-US" altLang="ja-JP" sz="2000" smtClean="0"/>
              <a:t>C++</a:t>
            </a:r>
            <a:r>
              <a:rPr lang="ja-JP" altLang="en-US" sz="2000" smtClean="0"/>
              <a:t>プログラムに関するメタ情報を操作する技法</a:t>
            </a:r>
            <a:endParaRPr kumimoji="1" lang="en-US" altLang="ja-JP" sz="2000" smtClean="0"/>
          </a:p>
          <a:p>
            <a:r>
              <a:rPr kumimoji="1" lang="ja-JP" altLang="en-US" sz="2400" smtClean="0"/>
              <a:t>タグディスパッチ</a:t>
            </a:r>
            <a:endParaRPr kumimoji="1" lang="en-US" altLang="ja-JP" sz="2400" smtClean="0"/>
          </a:p>
          <a:p>
            <a:pPr lvl="1"/>
            <a:r>
              <a:rPr lang="ja-JP" altLang="en-US" sz="2000" smtClean="0"/>
              <a:t>タグと呼ばれる空クラスを駆使するオーバーロード技法</a:t>
            </a:r>
            <a:endParaRPr kumimoji="1" lang="en-US" altLang="ja-JP" sz="2000" smtClean="0"/>
          </a:p>
          <a:p>
            <a:r>
              <a:rPr lang="ja-JP" altLang="en-US" sz="2400" smtClean="0"/>
              <a:t>型消去</a:t>
            </a:r>
            <a:r>
              <a:rPr lang="en-US" altLang="ja-JP" sz="2400" smtClean="0"/>
              <a:t>(Type Erasure)</a:t>
            </a:r>
          </a:p>
          <a:p>
            <a:pPr lvl="1"/>
            <a:r>
              <a:rPr lang="ja-JP" altLang="en-US" sz="2000"/>
              <a:t>一時的</a:t>
            </a:r>
            <a:r>
              <a:rPr lang="ja-JP" altLang="en-US" sz="2000" smtClean="0"/>
              <a:t>に</a:t>
            </a:r>
            <a:r>
              <a:rPr lang="ja-JP" altLang="en-US" sz="2000"/>
              <a:t>型情報</a:t>
            </a:r>
            <a:r>
              <a:rPr lang="ja-JP" altLang="en-US" sz="2000" smtClean="0"/>
              <a:t>を消去してあらゆる型を包含し、元の型に関する情報を保持しておいて安全に復元して操作する技法</a:t>
            </a:r>
            <a:endParaRPr lang="en-US" altLang="ja-JP" sz="2000" smtClean="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59887" y="6254552"/>
            <a:ext cx="272353" cy="603448"/>
          </a:xfrm>
          <a:prstGeom prst="rect">
            <a:avLst/>
          </a:prstGeom>
        </p:spPr>
      </p:pic>
    </p:spTree>
    <p:extLst>
      <p:ext uri="{BB962C8B-B14F-4D97-AF65-F5344CB8AC3E}">
        <p14:creationId xmlns:p14="http://schemas.microsoft.com/office/powerpoint/2010/main" val="15887581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smtClean="0"/>
              <a:t>テンプレート技法各種</a:t>
            </a:r>
            <a:endParaRPr kumimoji="1" lang="ja-JP" altLang="en-US" sz="3600"/>
          </a:p>
        </p:txBody>
      </p:sp>
      <p:sp>
        <p:nvSpPr>
          <p:cNvPr id="3" name="コンテンツ プレースホルダー 2"/>
          <p:cNvSpPr>
            <a:spLocks noGrp="1"/>
          </p:cNvSpPr>
          <p:nvPr>
            <p:ph idx="1"/>
          </p:nvPr>
        </p:nvSpPr>
        <p:spPr/>
        <p:txBody>
          <a:bodyPr>
            <a:normAutofit/>
          </a:bodyPr>
          <a:lstStyle/>
          <a:p>
            <a:r>
              <a:rPr kumimoji="1" lang="ja-JP" altLang="en-US" sz="2400" smtClean="0"/>
              <a:t>式テンプレート</a:t>
            </a:r>
            <a:r>
              <a:rPr kumimoji="1" lang="en-US" altLang="ja-JP" sz="2400" smtClean="0"/>
              <a:t>(Expression Template)</a:t>
            </a:r>
          </a:p>
          <a:p>
            <a:pPr lvl="1"/>
            <a:r>
              <a:rPr lang="ja-JP" altLang="en-US" sz="2000" smtClean="0"/>
              <a:t>式をその場では評価せずに式情報をテンプレートに保持しておき、演算が本当に必要になったときに評価する最適化</a:t>
            </a:r>
            <a:r>
              <a:rPr lang="ja-JP" altLang="en-US" sz="2000" smtClean="0"/>
              <a:t>技法</a:t>
            </a:r>
            <a:endParaRPr kumimoji="1" lang="en-US" altLang="ja-JP" sz="2000" smtClean="0"/>
          </a:p>
          <a:p>
            <a:r>
              <a:rPr kumimoji="1" lang="en-US" altLang="ja-JP" sz="2400" smtClean="0"/>
              <a:t>CRTP(Curiously Recursive Template Pattern)</a:t>
            </a:r>
          </a:p>
          <a:p>
            <a:pPr lvl="1"/>
            <a:r>
              <a:rPr kumimoji="1" lang="ja-JP" altLang="en-US" sz="2000" smtClean="0"/>
              <a:t>自身の型を基本クラスのテンプレート引数として渡し、基本クラス内で派生クラスの情報を使用する</a:t>
            </a:r>
            <a:r>
              <a:rPr kumimoji="1" lang="ja-JP" altLang="en-US" sz="2000" smtClean="0"/>
              <a:t>技法</a:t>
            </a:r>
            <a:endParaRPr kumimoji="1" lang="en-US" altLang="ja-JP" sz="2000" smtClean="0"/>
          </a:p>
          <a:p>
            <a:r>
              <a:rPr kumimoji="1" lang="ja-JP" altLang="en-US" sz="2400" smtClean="0"/>
              <a:t>ポリシーに基づく設計</a:t>
            </a:r>
            <a:r>
              <a:rPr kumimoji="1" lang="en-US" altLang="ja-JP" sz="2400" smtClean="0"/>
              <a:t>(Policy-based Design)</a:t>
            </a:r>
          </a:p>
          <a:p>
            <a:pPr lvl="1"/>
            <a:r>
              <a:rPr lang="ja-JP" altLang="en-US" sz="2000"/>
              <a:t>単</a:t>
            </a:r>
            <a:r>
              <a:rPr lang="ja-JP" altLang="en-US" sz="2000" smtClean="0"/>
              <a:t>なる型</a:t>
            </a:r>
            <a:r>
              <a:rPr lang="ja-JP" altLang="en-US" sz="2000"/>
              <a:t>ではなく</a:t>
            </a:r>
            <a:r>
              <a:rPr lang="ja-JP" altLang="en-US" sz="2000" smtClean="0"/>
              <a:t>、処理をテンプレートとして渡し、コンパイル時に戦略を切り替える設計</a:t>
            </a:r>
            <a:r>
              <a:rPr lang="ja-JP" altLang="en-US" sz="2000" smtClean="0"/>
              <a:t>手法</a:t>
            </a:r>
            <a:endParaRPr kumimoji="1" lang="en-US" altLang="ja-JP" sz="2000" smtClean="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7919" y="6254552"/>
            <a:ext cx="272353" cy="603448"/>
          </a:xfrm>
          <a:prstGeom prst="rect">
            <a:avLst/>
          </a:prstGeom>
        </p:spPr>
      </p:pic>
    </p:spTree>
    <p:extLst>
      <p:ext uri="{BB962C8B-B14F-4D97-AF65-F5344CB8AC3E}">
        <p14:creationId xmlns:p14="http://schemas.microsoft.com/office/powerpoint/2010/main" val="1115890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p:cNvSpPr>
            <a:spLocks noGrp="1"/>
          </p:cNvSpPr>
          <p:nvPr>
            <p:ph idx="1"/>
          </p:nvPr>
        </p:nvSpPr>
        <p:spPr>
          <a:xfrm>
            <a:off x="457200" y="2852936"/>
            <a:ext cx="8229600" cy="936104"/>
          </a:xfrm>
        </p:spPr>
        <p:txBody>
          <a:bodyPr>
            <a:normAutofit/>
          </a:bodyPr>
          <a:lstStyle/>
          <a:p>
            <a:pPr marL="0" indent="0" algn="ctr">
              <a:buNone/>
            </a:pPr>
            <a:r>
              <a:rPr kumimoji="1" lang="ja-JP" altLang="en-US" sz="3600" smtClean="0">
                <a:solidFill>
                  <a:srgbClr val="C00000"/>
                </a:solidFill>
              </a:rPr>
              <a:t>未来</a:t>
            </a:r>
            <a:endParaRPr kumimoji="1" lang="ja-JP" altLang="en-US" sz="3600" dirty="0">
              <a:solidFill>
                <a:srgbClr val="C00000"/>
              </a:solidFill>
            </a:endParaRPr>
          </a:p>
        </p:txBody>
      </p:sp>
      <p:sp>
        <p:nvSpPr>
          <p:cNvPr id="5" name="コンテンツ プレースホルダー 2"/>
          <p:cNvSpPr txBox="1">
            <a:spLocks/>
          </p:cNvSpPr>
          <p:nvPr/>
        </p:nvSpPr>
        <p:spPr>
          <a:xfrm>
            <a:off x="2771800" y="2420888"/>
            <a:ext cx="1872208" cy="5040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Font typeface="Arial" pitchFamily="34" charset="0"/>
              <a:buNone/>
            </a:pPr>
            <a:r>
              <a:rPr lang="en-US" altLang="ja-JP" sz="2400" smtClean="0"/>
              <a:t>Chapter 05</a:t>
            </a:r>
            <a:endParaRPr lang="ja-JP" altLang="en-US" sz="2400"/>
          </a:p>
        </p:txBody>
      </p:sp>
      <p:sp>
        <p:nvSpPr>
          <p:cNvPr id="6" name="テキスト ボックス 5"/>
          <p:cNvSpPr txBox="1"/>
          <p:nvPr/>
        </p:nvSpPr>
        <p:spPr>
          <a:xfrm>
            <a:off x="3771343" y="3429000"/>
            <a:ext cx="1520737" cy="461665"/>
          </a:xfrm>
          <a:prstGeom prst="rect">
            <a:avLst/>
          </a:prstGeom>
          <a:noFill/>
        </p:spPr>
        <p:txBody>
          <a:bodyPr wrap="none" rtlCol="0">
            <a:spAutoFit/>
          </a:bodyPr>
          <a:lstStyle/>
          <a:p>
            <a:r>
              <a:rPr lang="en-US" altLang="ja-JP" sz="2400" i="1" smtClean="0">
                <a:solidFill>
                  <a:srgbClr val="C00000"/>
                </a:solidFill>
              </a:rPr>
              <a:t>The Future</a:t>
            </a:r>
            <a:endParaRPr kumimoji="1" lang="ja-JP" altLang="en-US" sz="2400" i="1" dirty="0">
              <a:solidFill>
                <a:srgbClr val="C00000"/>
              </a:solidFill>
            </a:endParaRPr>
          </a:p>
        </p:txBody>
      </p:sp>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35951" y="6254552"/>
            <a:ext cx="272353" cy="603448"/>
          </a:xfrm>
          <a:prstGeom prst="rect">
            <a:avLst/>
          </a:prstGeom>
        </p:spPr>
      </p:pic>
    </p:spTree>
    <p:extLst>
      <p:ext uri="{BB962C8B-B14F-4D97-AF65-F5344CB8AC3E}">
        <p14:creationId xmlns:p14="http://schemas.microsoft.com/office/powerpoint/2010/main" val="1489009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smtClean="0"/>
              <a:t>C++11</a:t>
            </a:r>
            <a:r>
              <a:rPr kumimoji="1" lang="ja-JP" altLang="en-US" sz="4000" smtClean="0"/>
              <a:t>の次</a:t>
            </a:r>
            <a:endParaRPr kumimoji="1" lang="ja-JP" altLang="en-US" sz="4000"/>
          </a:p>
        </p:txBody>
      </p:sp>
      <p:sp>
        <p:nvSpPr>
          <p:cNvPr id="3" name="コンテンツ プレースホルダー 2"/>
          <p:cNvSpPr>
            <a:spLocks noGrp="1"/>
          </p:cNvSpPr>
          <p:nvPr>
            <p:ph idx="1"/>
          </p:nvPr>
        </p:nvSpPr>
        <p:spPr/>
        <p:txBody>
          <a:bodyPr>
            <a:normAutofit/>
          </a:bodyPr>
          <a:lstStyle/>
          <a:p>
            <a:r>
              <a:rPr kumimoji="1" lang="en-US" altLang="ja-JP" sz="2400" smtClean="0"/>
              <a:t>C++11</a:t>
            </a:r>
            <a:r>
              <a:rPr kumimoji="1" lang="ja-JP" altLang="en-US" sz="2400" smtClean="0"/>
              <a:t>では、テンプレート関係で以下の機能が追加された：</a:t>
            </a:r>
            <a:endParaRPr kumimoji="1" lang="en-US" altLang="ja-JP" sz="2400" smtClean="0"/>
          </a:p>
          <a:p>
            <a:pPr lvl="1"/>
            <a:r>
              <a:rPr kumimoji="1" lang="ja-JP" altLang="en-US" sz="2000" smtClean="0"/>
              <a:t>エイリアステンプレート</a:t>
            </a:r>
            <a:endParaRPr kumimoji="1" lang="en-US" altLang="ja-JP" sz="2000" smtClean="0"/>
          </a:p>
          <a:p>
            <a:pPr lvl="1"/>
            <a:r>
              <a:rPr kumimoji="1" lang="ja-JP" altLang="en-US" sz="2000" smtClean="0"/>
              <a:t>可変引数テンプレート</a:t>
            </a:r>
            <a:endParaRPr kumimoji="1" lang="en-US" altLang="ja-JP" sz="2000" smtClean="0"/>
          </a:p>
          <a:p>
            <a:pPr lvl="1"/>
            <a:r>
              <a:rPr kumimoji="1" lang="ja-JP" altLang="en-US" sz="2000" smtClean="0"/>
              <a:t>関数テンプレートのデフォルトテンプレート引数</a:t>
            </a:r>
            <a:endParaRPr kumimoji="1" lang="en-US" altLang="ja-JP" sz="2000" smtClean="0"/>
          </a:p>
          <a:p>
            <a:r>
              <a:rPr lang="ja-JP" altLang="en-US" sz="2400" smtClean="0"/>
              <a:t>次期</a:t>
            </a:r>
            <a:r>
              <a:rPr lang="ja-JP" altLang="en-US" sz="2400" smtClean="0"/>
              <a:t>バージョン</a:t>
            </a:r>
            <a:r>
              <a:rPr lang="en-US" altLang="ja-JP" sz="2400" smtClean="0"/>
              <a:t>C++1y</a:t>
            </a:r>
            <a:r>
              <a:rPr lang="ja-JP" altLang="en-US" sz="2400"/>
              <a:t>は</a:t>
            </a:r>
            <a:r>
              <a:rPr lang="ja-JP" altLang="en-US" sz="2400" smtClean="0"/>
              <a:t>、まだ何も決まっていない状態ではあるが、考えられている機能をいくつか紹介</a:t>
            </a:r>
            <a:r>
              <a:rPr lang="ja-JP" altLang="en-US" sz="2400" smtClean="0"/>
              <a:t>する</a:t>
            </a:r>
            <a:endParaRPr kumimoji="1" lang="ja-JP" altLang="en-US" sz="240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23983" y="6254552"/>
            <a:ext cx="272353" cy="603448"/>
          </a:xfrm>
          <a:prstGeom prst="rect">
            <a:avLst/>
          </a:prstGeom>
        </p:spPr>
      </p:pic>
    </p:spTree>
    <p:extLst>
      <p:ext uri="{BB962C8B-B14F-4D97-AF65-F5344CB8AC3E}">
        <p14:creationId xmlns:p14="http://schemas.microsoft.com/office/powerpoint/2010/main" val="992500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smtClean="0"/>
              <a:t>非型テンプレートパラメータの制限緩和</a:t>
            </a:r>
            <a:endParaRPr kumimoji="1" lang="ja-JP" altLang="en-US" sz="3200"/>
          </a:p>
        </p:txBody>
      </p:sp>
      <p:sp>
        <p:nvSpPr>
          <p:cNvPr id="3" name="コンテンツ プレースホルダー 2"/>
          <p:cNvSpPr>
            <a:spLocks noGrp="1"/>
          </p:cNvSpPr>
          <p:nvPr>
            <p:ph idx="1"/>
          </p:nvPr>
        </p:nvSpPr>
        <p:spPr>
          <a:xfrm>
            <a:off x="457200" y="1340769"/>
            <a:ext cx="8229600" cy="864096"/>
          </a:xfrm>
        </p:spPr>
        <p:txBody>
          <a:bodyPr>
            <a:normAutofit/>
          </a:bodyPr>
          <a:lstStyle/>
          <a:p>
            <a:pPr marL="0" indent="0">
              <a:buNone/>
            </a:pPr>
            <a:r>
              <a:rPr kumimoji="1" lang="en-US" altLang="ja-JP" sz="2400" smtClean="0">
                <a:latin typeface="VL ゴシック" pitchFamily="49" charset="-128"/>
                <a:ea typeface="VL ゴシック" pitchFamily="49" charset="-128"/>
              </a:rPr>
              <a:t>constexpr</a:t>
            </a:r>
            <a:r>
              <a:rPr kumimoji="1" lang="ja-JP" altLang="en-US" sz="2400" smtClean="0"/>
              <a:t>オブジェクトをテンプレートパラメータで受け取れるようにしよう、というもの</a:t>
            </a:r>
            <a:endParaRPr kumimoji="1" lang="ja-JP" altLang="en-US" sz="2400"/>
          </a:p>
        </p:txBody>
      </p:sp>
      <p:sp>
        <p:nvSpPr>
          <p:cNvPr id="5" name="テキスト ボックス 4"/>
          <p:cNvSpPr txBox="1"/>
          <p:nvPr/>
        </p:nvSpPr>
        <p:spPr>
          <a:xfrm>
            <a:off x="467544" y="2427853"/>
            <a:ext cx="8280920" cy="2585323"/>
          </a:xfrm>
          <a:prstGeom prst="rect">
            <a:avLst/>
          </a:prstGeom>
          <a:noFill/>
          <a:ln>
            <a:solidFill>
              <a:schemeClr val="tx1"/>
            </a:solidFill>
          </a:ln>
        </p:spPr>
        <p:txBody>
          <a:bodyPr wrap="square" rtlCol="0">
            <a:spAutoFit/>
          </a:bodyPr>
          <a:lstStyle/>
          <a:p>
            <a:r>
              <a:rPr lang="en-US" altLang="ja-JP">
                <a:latin typeface="VL ゴシック" pitchFamily="49" charset="-128"/>
                <a:ea typeface="VL ゴシック" pitchFamily="49" charset="-128"/>
              </a:rPr>
              <a:t>struct </a:t>
            </a:r>
            <a:r>
              <a:rPr lang="en-US" altLang="ja-JP">
                <a:solidFill>
                  <a:srgbClr val="C00000"/>
                </a:solidFill>
                <a:latin typeface="VL ゴシック" pitchFamily="49" charset="-128"/>
                <a:ea typeface="VL ゴシック" pitchFamily="49" charset="-128"/>
              </a:rPr>
              <a:t>C</a:t>
            </a:r>
            <a:r>
              <a:rPr lang="en-US" altLang="ja-JP">
                <a:latin typeface="VL ゴシック" pitchFamily="49" charset="-128"/>
                <a:ea typeface="VL ゴシック" pitchFamily="49" charset="-128"/>
              </a:rPr>
              <a:t> {</a:t>
            </a:r>
          </a:p>
          <a:p>
            <a:r>
              <a:rPr lang="en-US" altLang="ja-JP">
                <a:latin typeface="VL ゴシック" pitchFamily="49" charset="-128"/>
                <a:ea typeface="VL ゴシック" pitchFamily="49" charset="-128"/>
              </a:rPr>
              <a:t>  </a:t>
            </a:r>
            <a:r>
              <a:rPr lang="en-US" altLang="ja-JP" smtClean="0">
                <a:latin typeface="VL ゴシック" pitchFamily="49" charset="-128"/>
                <a:ea typeface="VL ゴシック" pitchFamily="49" charset="-128"/>
              </a:rPr>
              <a:t>constexpr </a:t>
            </a:r>
            <a:r>
              <a:rPr lang="en-US" altLang="ja-JP">
                <a:latin typeface="VL ゴシック" pitchFamily="49" charset="-128"/>
                <a:ea typeface="VL ゴシック" pitchFamily="49" charset="-128"/>
              </a:rPr>
              <a:t>C(int v) : v(v) { }</a:t>
            </a:r>
          </a:p>
          <a:p>
            <a:r>
              <a:rPr lang="en-US" altLang="ja-JP">
                <a:latin typeface="VL ゴシック" pitchFamily="49" charset="-128"/>
                <a:ea typeface="VL ゴシック" pitchFamily="49" charset="-128"/>
              </a:rPr>
              <a:t>  </a:t>
            </a:r>
            <a:r>
              <a:rPr lang="en-US" altLang="ja-JP" smtClean="0">
                <a:latin typeface="VL ゴシック" pitchFamily="49" charset="-128"/>
                <a:ea typeface="VL ゴシック" pitchFamily="49" charset="-128"/>
              </a:rPr>
              <a:t>int </a:t>
            </a:r>
            <a:r>
              <a:rPr lang="en-US" altLang="ja-JP">
                <a:latin typeface="VL ゴシック" pitchFamily="49" charset="-128"/>
                <a:ea typeface="VL ゴシック" pitchFamily="49" charset="-128"/>
              </a:rPr>
              <a:t>v;</a:t>
            </a:r>
          </a:p>
          <a:p>
            <a:r>
              <a:rPr lang="en-US" altLang="ja-JP">
                <a:latin typeface="VL ゴシック" pitchFamily="49" charset="-128"/>
                <a:ea typeface="VL ゴシック" pitchFamily="49" charset="-128"/>
              </a:rPr>
              <a:t>};</a:t>
            </a:r>
          </a:p>
          <a:p>
            <a:endParaRPr lang="en-US" altLang="ja-JP">
              <a:latin typeface="VL ゴシック" pitchFamily="49" charset="-128"/>
              <a:ea typeface="VL ゴシック" pitchFamily="49" charset="-128"/>
            </a:endParaRPr>
          </a:p>
          <a:p>
            <a:r>
              <a:rPr lang="en-US" altLang="ja-JP">
                <a:latin typeface="VL ゴシック" pitchFamily="49" charset="-128"/>
                <a:ea typeface="VL ゴシック" pitchFamily="49" charset="-128"/>
              </a:rPr>
              <a:t>template &lt;</a:t>
            </a:r>
            <a:r>
              <a:rPr lang="en-US" altLang="ja-JP">
                <a:solidFill>
                  <a:srgbClr val="C00000"/>
                </a:solidFill>
                <a:latin typeface="VL ゴシック" pitchFamily="49" charset="-128"/>
                <a:ea typeface="VL ゴシック" pitchFamily="49" charset="-128"/>
              </a:rPr>
              <a:t>C</a:t>
            </a:r>
            <a:r>
              <a:rPr lang="en-US" altLang="ja-JP">
                <a:latin typeface="VL ゴシック" pitchFamily="49" charset="-128"/>
                <a:ea typeface="VL ゴシック" pitchFamily="49" charset="-128"/>
              </a:rPr>
              <a:t> c&gt;</a:t>
            </a:r>
          </a:p>
          <a:p>
            <a:r>
              <a:rPr lang="en-US" altLang="ja-JP">
                <a:latin typeface="VL ゴシック" pitchFamily="49" charset="-128"/>
                <a:ea typeface="VL ゴシック" pitchFamily="49" charset="-128"/>
              </a:rPr>
              <a:t>struct X {</a:t>
            </a:r>
          </a:p>
          <a:p>
            <a:r>
              <a:rPr lang="en-US" altLang="ja-JP">
                <a:latin typeface="VL ゴシック" pitchFamily="49" charset="-128"/>
                <a:ea typeface="VL ゴシック" pitchFamily="49" charset="-128"/>
              </a:rPr>
              <a:t>  </a:t>
            </a:r>
            <a:r>
              <a:rPr lang="en-US" altLang="ja-JP" smtClean="0">
                <a:latin typeface="VL ゴシック" pitchFamily="49" charset="-128"/>
                <a:ea typeface="VL ゴシック" pitchFamily="49" charset="-128"/>
              </a:rPr>
              <a:t>int </a:t>
            </a:r>
            <a:r>
              <a:rPr lang="en-US" altLang="ja-JP">
                <a:latin typeface="VL ゴシック" pitchFamily="49" charset="-128"/>
                <a:ea typeface="VL ゴシック" pitchFamily="49" charset="-128"/>
              </a:rPr>
              <a:t>ar[c.v];</a:t>
            </a:r>
          </a:p>
          <a:p>
            <a:r>
              <a:rPr lang="en-US" altLang="ja-JP">
                <a:latin typeface="VL ゴシック" pitchFamily="49" charset="-128"/>
                <a:ea typeface="VL ゴシック" pitchFamily="49" charset="-128"/>
              </a:rPr>
              <a:t>};</a:t>
            </a:r>
            <a:endParaRPr lang="en-US" altLang="ja-JP" dirty="0" smtClean="0">
              <a:latin typeface="VL ゴシック" pitchFamily="49" charset="-128"/>
              <a:ea typeface="VL ゴシック" pitchFamily="49" charset="-128"/>
            </a:endParaRPr>
          </a:p>
        </p:txBody>
      </p:sp>
      <p:sp>
        <p:nvSpPr>
          <p:cNvPr id="6" name="テキスト ボックス 5"/>
          <p:cNvSpPr txBox="1"/>
          <p:nvPr/>
        </p:nvSpPr>
        <p:spPr>
          <a:xfrm>
            <a:off x="467544" y="5517232"/>
            <a:ext cx="7079054" cy="646331"/>
          </a:xfrm>
          <a:prstGeom prst="rect">
            <a:avLst/>
          </a:prstGeom>
          <a:noFill/>
        </p:spPr>
        <p:txBody>
          <a:bodyPr wrap="none" rtlCol="0">
            <a:spAutoFit/>
          </a:bodyPr>
          <a:lstStyle/>
          <a:p>
            <a:r>
              <a:rPr lang="en-US" altLang="ja-JP"/>
              <a:t>N3413 - Allowing arbitrary literal types for non-type template </a:t>
            </a:r>
            <a:r>
              <a:rPr lang="en-US" altLang="ja-JP" smtClean="0"/>
              <a:t>parameters</a:t>
            </a:r>
          </a:p>
          <a:p>
            <a:r>
              <a:rPr lang="en-US" altLang="ja-JP">
                <a:hlinkClick r:id="rId2"/>
              </a:rPr>
              <a:t>http://</a:t>
            </a:r>
            <a:r>
              <a:rPr lang="en-US" altLang="ja-JP" smtClean="0">
                <a:hlinkClick r:id="rId2"/>
              </a:rPr>
              <a:t>www.open-std.org/jtc1/sc22/wg21/docs/papers/2012/n3413.html</a:t>
            </a:r>
            <a:endParaRPr lang="en-US" altLang="ja-JP" smtClean="0"/>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2015" y="6254552"/>
            <a:ext cx="272353" cy="603448"/>
          </a:xfrm>
          <a:prstGeom prst="rect">
            <a:avLst/>
          </a:prstGeom>
        </p:spPr>
      </p:pic>
    </p:spTree>
    <p:extLst>
      <p:ext uri="{BB962C8B-B14F-4D97-AF65-F5344CB8AC3E}">
        <p14:creationId xmlns:p14="http://schemas.microsoft.com/office/powerpoint/2010/main" val="3101387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自己紹介</a:t>
            </a:r>
            <a:endParaRPr kumimoji="1" lang="ja-JP" altLang="en-US"/>
          </a:p>
        </p:txBody>
      </p:sp>
      <p:pic>
        <p:nvPicPr>
          <p:cNvPr id="1026" name="Picture 2" descr="C:\Users\atakahashi\Documents\cppt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852" y="1446213"/>
            <a:ext cx="3067050" cy="45243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8974" y="1446212"/>
            <a:ext cx="3215394" cy="45243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7239" y="6254552"/>
            <a:ext cx="272353" cy="603448"/>
          </a:xfrm>
          <a:prstGeom prst="rect">
            <a:avLst/>
          </a:prstGeom>
        </p:spPr>
      </p:pic>
    </p:spTree>
    <p:extLst>
      <p:ext uri="{BB962C8B-B14F-4D97-AF65-F5344CB8AC3E}">
        <p14:creationId xmlns:p14="http://schemas.microsoft.com/office/powerpoint/2010/main" val="38850674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smtClean="0"/>
              <a:t>コンパイル時</a:t>
            </a:r>
            <a:r>
              <a:rPr kumimoji="1" lang="en-US" altLang="ja-JP" sz="3200" smtClean="0">
                <a:latin typeface="VL ゴシック" pitchFamily="49" charset="-128"/>
                <a:ea typeface="VL ゴシック" pitchFamily="49" charset="-128"/>
              </a:rPr>
              <a:t>if</a:t>
            </a:r>
            <a:r>
              <a:rPr lang="ja-JP" altLang="en-US" sz="3200"/>
              <a:t>文</a:t>
            </a:r>
            <a:endParaRPr kumimoji="1" lang="ja-JP" altLang="en-US" sz="3200"/>
          </a:p>
        </p:txBody>
      </p:sp>
      <p:sp>
        <p:nvSpPr>
          <p:cNvPr id="3" name="コンテンツ プレースホルダー 2"/>
          <p:cNvSpPr>
            <a:spLocks noGrp="1"/>
          </p:cNvSpPr>
          <p:nvPr>
            <p:ph idx="1"/>
          </p:nvPr>
        </p:nvSpPr>
        <p:spPr>
          <a:xfrm>
            <a:off x="457200" y="1340769"/>
            <a:ext cx="8229600" cy="864095"/>
          </a:xfrm>
        </p:spPr>
        <p:txBody>
          <a:bodyPr>
            <a:noAutofit/>
          </a:bodyPr>
          <a:lstStyle/>
          <a:p>
            <a:pPr marL="0" indent="0">
              <a:buNone/>
            </a:pPr>
            <a:r>
              <a:rPr kumimoji="1" lang="en-US" altLang="ja-JP" sz="2400" smtClean="0">
                <a:latin typeface="VL ゴシック" pitchFamily="49" charset="-128"/>
                <a:ea typeface="VL ゴシック" pitchFamily="49" charset="-128"/>
              </a:rPr>
              <a:t>static if</a:t>
            </a:r>
            <a:r>
              <a:rPr kumimoji="1" lang="ja-JP" altLang="en-US" sz="2400" smtClean="0"/>
              <a:t>宣言／文。テンプレートの特殊化やオーバーロードではなく</a:t>
            </a:r>
            <a:r>
              <a:rPr kumimoji="1" lang="en-US" altLang="ja-JP" sz="2400" smtClean="0">
                <a:latin typeface="VL ゴシック" pitchFamily="49" charset="-128"/>
                <a:ea typeface="VL ゴシック" pitchFamily="49" charset="-128"/>
              </a:rPr>
              <a:t>if</a:t>
            </a:r>
            <a:r>
              <a:rPr kumimoji="1" lang="ja-JP" altLang="en-US" sz="2400" smtClean="0"/>
              <a:t>文で分岐する。</a:t>
            </a:r>
            <a:endParaRPr kumimoji="1" lang="ja-JP" altLang="en-US" sz="2400"/>
          </a:p>
        </p:txBody>
      </p:sp>
      <p:sp>
        <p:nvSpPr>
          <p:cNvPr id="5" name="テキスト ボックス 4"/>
          <p:cNvSpPr txBox="1"/>
          <p:nvPr/>
        </p:nvSpPr>
        <p:spPr>
          <a:xfrm>
            <a:off x="467544" y="2427853"/>
            <a:ext cx="8280920" cy="2585323"/>
          </a:xfrm>
          <a:prstGeom prst="rect">
            <a:avLst/>
          </a:prstGeom>
          <a:noFill/>
          <a:ln>
            <a:solidFill>
              <a:schemeClr val="tx1"/>
            </a:solidFill>
          </a:ln>
        </p:spPr>
        <p:txBody>
          <a:bodyPr wrap="square" rtlCol="0">
            <a:spAutoFit/>
          </a:bodyPr>
          <a:lstStyle/>
          <a:p>
            <a:r>
              <a:rPr lang="en-US" altLang="ja-JP" smtClean="0">
                <a:latin typeface="VL ゴシック" pitchFamily="49" charset="-128"/>
                <a:ea typeface="VL ゴシック" pitchFamily="49" charset="-128"/>
              </a:rPr>
              <a:t>template &lt;int n&gt;</a:t>
            </a:r>
          </a:p>
          <a:p>
            <a:r>
              <a:rPr lang="en-US" altLang="ja-JP" smtClean="0">
                <a:latin typeface="VL ゴシック" pitchFamily="49" charset="-128"/>
                <a:ea typeface="VL ゴシック" pitchFamily="49" charset="-128"/>
              </a:rPr>
              <a:t>struct factorial {</a:t>
            </a:r>
          </a:p>
          <a:p>
            <a:r>
              <a:rPr lang="en-US" altLang="ja-JP">
                <a:latin typeface="VL ゴシック" pitchFamily="49" charset="-128"/>
                <a:ea typeface="VL ゴシック" pitchFamily="49" charset="-128"/>
              </a:rPr>
              <a:t> </a:t>
            </a:r>
            <a:r>
              <a:rPr lang="en-US" altLang="ja-JP" smtClean="0">
                <a:latin typeface="VL ゴシック" pitchFamily="49" charset="-128"/>
                <a:ea typeface="VL ゴシック" pitchFamily="49" charset="-128"/>
              </a:rPr>
              <a:t> </a:t>
            </a:r>
            <a:r>
              <a:rPr lang="en-US" altLang="ja-JP" smtClean="0">
                <a:solidFill>
                  <a:srgbClr val="C00000"/>
                </a:solidFill>
                <a:latin typeface="VL ゴシック" pitchFamily="49" charset="-128"/>
                <a:ea typeface="VL ゴシック" pitchFamily="49" charset="-128"/>
              </a:rPr>
              <a:t>static if</a:t>
            </a:r>
            <a:r>
              <a:rPr lang="en-US" altLang="ja-JP" smtClean="0">
                <a:latin typeface="VL ゴシック" pitchFamily="49" charset="-128"/>
                <a:ea typeface="VL ゴシック" pitchFamily="49" charset="-128"/>
              </a:rPr>
              <a:t> (n &lt;= 1) {</a:t>
            </a:r>
          </a:p>
          <a:p>
            <a:r>
              <a:rPr lang="en-US" altLang="ja-JP">
                <a:latin typeface="VL ゴシック" pitchFamily="49" charset="-128"/>
                <a:ea typeface="VL ゴシック" pitchFamily="49" charset="-128"/>
              </a:rPr>
              <a:t> </a:t>
            </a:r>
            <a:r>
              <a:rPr lang="en-US" altLang="ja-JP" smtClean="0">
                <a:latin typeface="VL ゴシック" pitchFamily="49" charset="-128"/>
                <a:ea typeface="VL ゴシック" pitchFamily="49" charset="-128"/>
              </a:rPr>
              <a:t>   static constexpr value = 1;</a:t>
            </a:r>
          </a:p>
          <a:p>
            <a:r>
              <a:rPr lang="en-US" altLang="ja-JP">
                <a:latin typeface="VL ゴシック" pitchFamily="49" charset="-128"/>
                <a:ea typeface="VL ゴシック" pitchFamily="49" charset="-128"/>
              </a:rPr>
              <a:t> </a:t>
            </a:r>
            <a:r>
              <a:rPr lang="en-US" altLang="ja-JP" smtClean="0">
                <a:latin typeface="VL ゴシック" pitchFamily="49" charset="-128"/>
                <a:ea typeface="VL ゴシック" pitchFamily="49" charset="-128"/>
              </a:rPr>
              <a:t> }</a:t>
            </a:r>
          </a:p>
          <a:p>
            <a:r>
              <a:rPr lang="en-US" altLang="ja-JP">
                <a:latin typeface="VL ゴシック" pitchFamily="49" charset="-128"/>
                <a:ea typeface="VL ゴシック" pitchFamily="49" charset="-128"/>
              </a:rPr>
              <a:t> </a:t>
            </a:r>
            <a:r>
              <a:rPr lang="en-US" altLang="ja-JP" smtClean="0">
                <a:latin typeface="VL ゴシック" pitchFamily="49" charset="-128"/>
                <a:ea typeface="VL ゴシック" pitchFamily="49" charset="-128"/>
              </a:rPr>
              <a:t> else {</a:t>
            </a:r>
          </a:p>
          <a:p>
            <a:r>
              <a:rPr lang="en-US" altLang="ja-JP">
                <a:latin typeface="VL ゴシック" pitchFamily="49" charset="-128"/>
                <a:ea typeface="VL ゴシック" pitchFamily="49" charset="-128"/>
              </a:rPr>
              <a:t> </a:t>
            </a:r>
            <a:r>
              <a:rPr lang="en-US" altLang="ja-JP" smtClean="0">
                <a:latin typeface="VL ゴシック" pitchFamily="49" charset="-128"/>
                <a:ea typeface="VL ゴシック" pitchFamily="49" charset="-128"/>
              </a:rPr>
              <a:t>   static constexpr value = factorial&lt;n - 1&gt;::value * n;</a:t>
            </a:r>
          </a:p>
          <a:p>
            <a:r>
              <a:rPr lang="en-US" altLang="ja-JP">
                <a:latin typeface="VL ゴシック" pitchFamily="49" charset="-128"/>
                <a:ea typeface="VL ゴシック" pitchFamily="49" charset="-128"/>
              </a:rPr>
              <a:t> </a:t>
            </a:r>
            <a:r>
              <a:rPr lang="en-US" altLang="ja-JP" smtClean="0">
                <a:latin typeface="VL ゴシック" pitchFamily="49" charset="-128"/>
                <a:ea typeface="VL ゴシック" pitchFamily="49" charset="-128"/>
              </a:rPr>
              <a:t> }</a:t>
            </a:r>
          </a:p>
          <a:p>
            <a:r>
              <a:rPr lang="en-US" altLang="ja-JP" smtClean="0">
                <a:latin typeface="VL ゴシック" pitchFamily="49" charset="-128"/>
                <a:ea typeface="VL ゴシック" pitchFamily="49" charset="-128"/>
              </a:rPr>
              <a:t>};</a:t>
            </a:r>
            <a:endParaRPr lang="en-US" altLang="ja-JP" dirty="0" smtClean="0">
              <a:latin typeface="VL ゴシック" pitchFamily="49" charset="-128"/>
              <a:ea typeface="VL ゴシック" pitchFamily="49" charset="-128"/>
            </a:endParaRPr>
          </a:p>
        </p:txBody>
      </p:sp>
      <p:sp>
        <p:nvSpPr>
          <p:cNvPr id="6" name="テキスト ボックス 5"/>
          <p:cNvSpPr txBox="1"/>
          <p:nvPr/>
        </p:nvSpPr>
        <p:spPr>
          <a:xfrm>
            <a:off x="467544" y="5517232"/>
            <a:ext cx="6959341" cy="646331"/>
          </a:xfrm>
          <a:prstGeom prst="rect">
            <a:avLst/>
          </a:prstGeom>
          <a:noFill/>
        </p:spPr>
        <p:txBody>
          <a:bodyPr wrap="none" rtlCol="0">
            <a:spAutoFit/>
          </a:bodyPr>
          <a:lstStyle/>
          <a:p>
            <a:r>
              <a:rPr lang="en-US" altLang="ja-JP" smtClean="0"/>
              <a:t>N3329 Proposal: static if declaration</a:t>
            </a:r>
          </a:p>
          <a:p>
            <a:r>
              <a:rPr lang="en-US" altLang="ja-JP">
                <a:hlinkClick r:id="rId2"/>
              </a:rPr>
              <a:t>http://</a:t>
            </a:r>
            <a:r>
              <a:rPr lang="en-US" altLang="ja-JP" smtClean="0">
                <a:hlinkClick r:id="rId2"/>
              </a:rPr>
              <a:t>www.open-std.org/jtc1/sc22/wg21/docs/papers/2012/n3329.pdf</a:t>
            </a:r>
            <a:endParaRPr lang="en-US" altLang="ja-JP" smtClean="0"/>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00047" y="6254552"/>
            <a:ext cx="272353" cy="603448"/>
          </a:xfrm>
          <a:prstGeom prst="rect">
            <a:avLst/>
          </a:prstGeom>
        </p:spPr>
      </p:pic>
    </p:spTree>
    <p:extLst>
      <p:ext uri="{BB962C8B-B14F-4D97-AF65-F5344CB8AC3E}">
        <p14:creationId xmlns:p14="http://schemas.microsoft.com/office/powerpoint/2010/main" val="842594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solidFill>
                  <a:srgbClr val="C00000"/>
                </a:solidFill>
              </a:rPr>
              <a:t>2</a:t>
            </a:r>
            <a:r>
              <a:rPr kumimoji="1" lang="ja-JP" altLang="en-US" smtClean="0">
                <a:solidFill>
                  <a:srgbClr val="C00000"/>
                </a:solidFill>
              </a:rPr>
              <a:t>つしかなかった！</a:t>
            </a:r>
            <a:endParaRPr kumimoji="1" lang="ja-JP" altLang="en-US">
              <a:solidFill>
                <a:srgbClr val="C00000"/>
              </a:solidFill>
            </a:endParaRPr>
          </a:p>
        </p:txBody>
      </p:sp>
      <p:sp>
        <p:nvSpPr>
          <p:cNvPr id="3" name="コンテンツ プレースホルダー 2"/>
          <p:cNvSpPr>
            <a:spLocks noGrp="1"/>
          </p:cNvSpPr>
          <p:nvPr>
            <p:ph idx="1"/>
          </p:nvPr>
        </p:nvSpPr>
        <p:spPr>
          <a:xfrm>
            <a:off x="457200" y="1340769"/>
            <a:ext cx="8229600" cy="2664296"/>
          </a:xfrm>
        </p:spPr>
        <p:txBody>
          <a:bodyPr>
            <a:normAutofit/>
          </a:bodyPr>
          <a:lstStyle/>
          <a:p>
            <a:r>
              <a:rPr kumimoji="1" lang="ja-JP" altLang="en-US" sz="2400" smtClean="0"/>
              <a:t>せっかくなので関連情報。</a:t>
            </a:r>
            <a:endParaRPr kumimoji="1" lang="en-US" altLang="ja-JP" sz="2400" smtClean="0"/>
          </a:p>
          <a:p>
            <a:endParaRPr lang="en-US" altLang="ja-JP" sz="2400"/>
          </a:p>
          <a:p>
            <a:r>
              <a:rPr kumimoji="1" lang="ja-JP" altLang="en-US" sz="2400" smtClean="0"/>
              <a:t>コンセプトはおそらく</a:t>
            </a:r>
            <a:r>
              <a:rPr kumimoji="1" lang="en-US" altLang="ja-JP" sz="2400" smtClean="0"/>
              <a:t>C++1y</a:t>
            </a:r>
            <a:r>
              <a:rPr kumimoji="1" lang="ja-JP" altLang="en-US" sz="2400" smtClean="0"/>
              <a:t>ではなく</a:t>
            </a:r>
            <a:r>
              <a:rPr kumimoji="1" lang="en-US" altLang="ja-JP" sz="2400" smtClean="0"/>
              <a:t>C++22</a:t>
            </a:r>
            <a:r>
              <a:rPr kumimoji="1" lang="ja-JP" altLang="en-US" sz="2400" smtClean="0"/>
              <a:t>。</a:t>
            </a:r>
            <a:r>
              <a:rPr lang="en-US" altLang="ja-JP" sz="2400" smtClean="0"/>
              <a:t>Clang</a:t>
            </a:r>
            <a:r>
              <a:rPr lang="ja-JP" altLang="en-US" sz="2400" smtClean="0"/>
              <a:t>で実験的に実装されている。</a:t>
            </a:r>
            <a:endParaRPr lang="en-US" altLang="ja-JP" sz="2400" smtClean="0"/>
          </a:p>
          <a:p>
            <a:endParaRPr kumimoji="1" lang="en-US" altLang="ja-JP" sz="2400"/>
          </a:p>
          <a:p>
            <a:r>
              <a:rPr lang="ja-JP" altLang="en-US" sz="2400" smtClean="0"/>
              <a:t>ほか、関数の戻り値型の推論強化</a:t>
            </a:r>
            <a:r>
              <a:rPr lang="ja-JP" altLang="en-US" sz="2400" smtClean="0"/>
              <a:t>など：</a:t>
            </a:r>
            <a:endParaRPr kumimoji="1" lang="ja-JP" altLang="en-US" sz="2400"/>
          </a:p>
        </p:txBody>
      </p:sp>
      <p:sp>
        <p:nvSpPr>
          <p:cNvPr id="4" name="テキスト ボックス 3"/>
          <p:cNvSpPr txBox="1"/>
          <p:nvPr/>
        </p:nvSpPr>
        <p:spPr>
          <a:xfrm>
            <a:off x="467544" y="4005064"/>
            <a:ext cx="8280920" cy="646331"/>
          </a:xfrm>
          <a:prstGeom prst="rect">
            <a:avLst/>
          </a:prstGeom>
          <a:noFill/>
          <a:ln>
            <a:solidFill>
              <a:schemeClr val="tx1"/>
            </a:solidFill>
          </a:ln>
        </p:spPr>
        <p:txBody>
          <a:bodyPr wrap="square" rtlCol="0">
            <a:spAutoFit/>
          </a:bodyPr>
          <a:lstStyle/>
          <a:p>
            <a:r>
              <a:rPr lang="en-US" altLang="ja-JP">
                <a:latin typeface="VL ゴシック" pitchFamily="49" charset="-128"/>
                <a:ea typeface="VL ゴシック" pitchFamily="49" charset="-128"/>
              </a:rPr>
              <a:t>auto f(); // </a:t>
            </a:r>
            <a:r>
              <a:rPr lang="ja-JP" altLang="en-US" smtClean="0">
                <a:latin typeface="VL ゴシック" pitchFamily="49" charset="-128"/>
                <a:ea typeface="VL ゴシック" pitchFamily="49" charset="-128"/>
              </a:rPr>
              <a:t>宣言時点では、戻り値型は不明</a:t>
            </a:r>
            <a:endParaRPr lang="en-US" altLang="ja-JP">
              <a:latin typeface="VL ゴシック" pitchFamily="49" charset="-128"/>
              <a:ea typeface="VL ゴシック" pitchFamily="49" charset="-128"/>
            </a:endParaRPr>
          </a:p>
          <a:p>
            <a:r>
              <a:rPr lang="en-US" altLang="ja-JP">
                <a:latin typeface="VL ゴシック" pitchFamily="49" charset="-128"/>
                <a:ea typeface="VL ゴシック" pitchFamily="49" charset="-128"/>
              </a:rPr>
              <a:t>auto f() { return 42; } // </a:t>
            </a:r>
            <a:r>
              <a:rPr lang="ja-JP" altLang="en-US" smtClean="0">
                <a:latin typeface="VL ゴシック" pitchFamily="49" charset="-128"/>
                <a:ea typeface="VL ゴシック" pitchFamily="49" charset="-128"/>
              </a:rPr>
              <a:t>戻り値型は</a:t>
            </a:r>
            <a:r>
              <a:rPr lang="en-US" altLang="ja-JP" smtClean="0">
                <a:latin typeface="VL ゴシック" pitchFamily="49" charset="-128"/>
                <a:ea typeface="VL ゴシック" pitchFamily="49" charset="-128"/>
              </a:rPr>
              <a:t>int</a:t>
            </a:r>
            <a:endParaRPr lang="en-US" altLang="ja-JP" dirty="0" smtClean="0">
              <a:latin typeface="VL ゴシック" pitchFamily="49" charset="-128"/>
              <a:ea typeface="VL ゴシック" pitchFamily="49" charset="-128"/>
            </a:endParaRPr>
          </a:p>
        </p:txBody>
      </p:sp>
      <p:sp>
        <p:nvSpPr>
          <p:cNvPr id="5" name="テキスト ボックス 4"/>
          <p:cNvSpPr txBox="1"/>
          <p:nvPr/>
        </p:nvSpPr>
        <p:spPr>
          <a:xfrm>
            <a:off x="896690" y="4726885"/>
            <a:ext cx="7275710" cy="923330"/>
          </a:xfrm>
          <a:prstGeom prst="rect">
            <a:avLst/>
          </a:prstGeom>
          <a:noFill/>
        </p:spPr>
        <p:txBody>
          <a:bodyPr wrap="none" rtlCol="0">
            <a:spAutoFit/>
          </a:bodyPr>
          <a:lstStyle/>
          <a:p>
            <a:r>
              <a:rPr lang="en-US" altLang="ja-JP"/>
              <a:t>N3386 Return type deduction for normal </a:t>
            </a:r>
            <a:r>
              <a:rPr lang="en-US" altLang="ja-JP" smtClean="0"/>
              <a:t>functions</a:t>
            </a:r>
          </a:p>
          <a:p>
            <a:r>
              <a:rPr lang="en-US" altLang="ja-JP">
                <a:hlinkClick r:id="rId2"/>
              </a:rPr>
              <a:t>http://</a:t>
            </a:r>
            <a:r>
              <a:rPr lang="en-US" altLang="ja-JP" smtClean="0">
                <a:hlinkClick r:id="rId2"/>
              </a:rPr>
              <a:t>www.open-std.org/JTC1/SC22/WG21/docs/papers/2012/n3386.html</a:t>
            </a:r>
            <a:endParaRPr lang="en-US" altLang="ja-JP" smtClean="0"/>
          </a:p>
          <a:p>
            <a:r>
              <a:rPr lang="en-US" altLang="ja-JP" smtClean="0"/>
              <a:t>GCC 4.8</a:t>
            </a:r>
            <a:r>
              <a:rPr lang="ja-JP" altLang="en-US" smtClean="0"/>
              <a:t>から</a:t>
            </a:r>
            <a:r>
              <a:rPr lang="en-US" altLang="ja-JP" smtClean="0"/>
              <a:t>-std=c++1y</a:t>
            </a:r>
            <a:r>
              <a:rPr lang="ja-JP" altLang="en-US" smtClean="0"/>
              <a:t>オプションを付けると使用できる</a:t>
            </a:r>
            <a:endParaRPr lang="en-US" altLang="ja-JP"/>
          </a:p>
        </p:txBody>
      </p:sp>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88079" y="6254552"/>
            <a:ext cx="272353" cy="603448"/>
          </a:xfrm>
          <a:prstGeom prst="rect">
            <a:avLst/>
          </a:prstGeom>
        </p:spPr>
      </p:pic>
    </p:spTree>
    <p:extLst>
      <p:ext uri="{BB962C8B-B14F-4D97-AF65-F5344CB8AC3E}">
        <p14:creationId xmlns:p14="http://schemas.microsoft.com/office/powerpoint/2010/main" val="39858772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smtClean="0"/>
              <a:t>おわりに</a:t>
            </a:r>
            <a:endParaRPr kumimoji="1" lang="ja-JP" altLang="en-US" sz="3600"/>
          </a:p>
        </p:txBody>
      </p:sp>
      <p:sp>
        <p:nvSpPr>
          <p:cNvPr id="3" name="コンテンツ プレースホルダー 2"/>
          <p:cNvSpPr>
            <a:spLocks noGrp="1"/>
          </p:cNvSpPr>
          <p:nvPr>
            <p:ph idx="1"/>
          </p:nvPr>
        </p:nvSpPr>
        <p:spPr/>
        <p:txBody>
          <a:bodyPr>
            <a:normAutofit lnSpcReduction="10000"/>
          </a:bodyPr>
          <a:lstStyle/>
          <a:p>
            <a:r>
              <a:rPr kumimoji="1" lang="ja-JP" altLang="en-US" sz="2400" smtClean="0"/>
              <a:t>テンプレートは、共通コードをまとめるのに使用でき、</a:t>
            </a:r>
            <a:r>
              <a:rPr kumimoji="1" lang="en-US" altLang="ja-JP" sz="2400" smtClean="0"/>
              <a:t/>
            </a:r>
            <a:br>
              <a:rPr kumimoji="1" lang="en-US" altLang="ja-JP" sz="2400" smtClean="0"/>
            </a:br>
            <a:r>
              <a:rPr kumimoji="1" lang="ja-JP" altLang="en-US" sz="2400" smtClean="0"/>
              <a:t>重複コードを限りなく</a:t>
            </a:r>
            <a:r>
              <a:rPr kumimoji="1" lang="ja-JP" altLang="en-US" sz="2400" smtClean="0"/>
              <a:t>減らせます</a:t>
            </a:r>
            <a:r>
              <a:rPr kumimoji="1" lang="en-US" altLang="ja-JP" sz="2400" smtClean="0"/>
              <a:t/>
            </a:r>
            <a:br>
              <a:rPr kumimoji="1" lang="en-US" altLang="ja-JP" sz="2400" smtClean="0"/>
            </a:br>
            <a:endParaRPr kumimoji="1" lang="en-US" altLang="ja-JP" sz="2400" smtClean="0"/>
          </a:p>
          <a:p>
            <a:r>
              <a:rPr lang="ja-JP" altLang="en-US" sz="2400" smtClean="0"/>
              <a:t>テンプレートの特殊化やオーバーロード技法を使用することにより、特定の条件で最適化を</a:t>
            </a:r>
            <a:r>
              <a:rPr lang="ja-JP" altLang="en-US" sz="2400" smtClean="0"/>
              <a:t>かけられます</a:t>
            </a:r>
            <a:endParaRPr lang="en-US" altLang="ja-JP" sz="2400" smtClean="0"/>
          </a:p>
          <a:p>
            <a:endParaRPr kumimoji="1" lang="en-US" altLang="ja-JP" sz="2400"/>
          </a:p>
          <a:p>
            <a:r>
              <a:rPr kumimoji="1" lang="ja-JP" altLang="en-US" sz="2400" smtClean="0"/>
              <a:t>コンパイル時にプログラムを検証することで、実行をより安全に行えるように</a:t>
            </a:r>
            <a:r>
              <a:rPr kumimoji="1" lang="ja-JP" altLang="en-US" sz="2400" smtClean="0"/>
              <a:t>できます</a:t>
            </a:r>
            <a:endParaRPr kumimoji="1" lang="en-US" altLang="ja-JP" sz="2400" smtClean="0"/>
          </a:p>
          <a:p>
            <a:endParaRPr lang="en-US" altLang="ja-JP" sz="2400"/>
          </a:p>
          <a:p>
            <a:r>
              <a:rPr kumimoji="1" lang="ja-JP" altLang="en-US" sz="2400" smtClean="0"/>
              <a:t>テンプレートは多くの場面で適用できます。特定の型でのみ振る舞えればいいのか、汎用的なのかを常に考え、設計の選択肢を広げましょう。</a:t>
            </a:r>
            <a:endParaRPr kumimoji="1" lang="ja-JP" altLang="en-US" sz="240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6254551"/>
            <a:ext cx="272353" cy="603449"/>
          </a:xfrm>
          <a:prstGeom prst="rect">
            <a:avLst/>
          </a:prstGeom>
        </p:spPr>
      </p:pic>
    </p:spTree>
    <p:extLst>
      <p:ext uri="{BB962C8B-B14F-4D97-AF65-F5344CB8AC3E}">
        <p14:creationId xmlns:p14="http://schemas.microsoft.com/office/powerpoint/2010/main" val="682247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本日のお題</a:t>
            </a:r>
            <a:endParaRPr kumimoji="1" lang="ja-JP" altLang="en-US"/>
          </a:p>
        </p:txBody>
      </p:sp>
      <p:sp>
        <p:nvSpPr>
          <p:cNvPr id="3" name="コンテンツ プレースホルダー 2"/>
          <p:cNvSpPr>
            <a:spLocks noGrp="1"/>
          </p:cNvSpPr>
          <p:nvPr>
            <p:ph idx="1"/>
          </p:nvPr>
        </p:nvSpPr>
        <p:spPr>
          <a:xfrm>
            <a:off x="467544" y="1340768"/>
            <a:ext cx="8219256" cy="4785395"/>
          </a:xfrm>
        </p:spPr>
        <p:txBody>
          <a:bodyPr>
            <a:normAutofit/>
          </a:bodyPr>
          <a:lstStyle/>
          <a:p>
            <a:pPr marL="514350" indent="-514350">
              <a:buFont typeface="+mj-lt"/>
              <a:buAutoNum type="arabicPeriod"/>
            </a:pPr>
            <a:r>
              <a:rPr kumimoji="1" lang="ja-JP" altLang="en-US" sz="2800" smtClean="0"/>
              <a:t>テンプレート入門</a:t>
            </a:r>
            <a:endParaRPr kumimoji="1" lang="en-US" altLang="ja-JP" sz="2800" smtClean="0"/>
          </a:p>
          <a:p>
            <a:pPr marL="514350" indent="-514350">
              <a:buFont typeface="+mj-lt"/>
              <a:buAutoNum type="arabicPeriod"/>
            </a:pPr>
            <a:r>
              <a:rPr kumimoji="1" lang="ja-JP" altLang="en-US" sz="2800" smtClean="0"/>
              <a:t>どんな場面で使用するか</a:t>
            </a:r>
            <a:endParaRPr kumimoji="1" lang="en-US" altLang="ja-JP" sz="2800" smtClean="0"/>
          </a:p>
          <a:p>
            <a:pPr marL="514350" indent="-514350">
              <a:buFont typeface="+mj-lt"/>
              <a:buAutoNum type="arabicPeriod"/>
            </a:pPr>
            <a:r>
              <a:rPr lang="ja-JP" altLang="en-US" sz="2800" smtClean="0"/>
              <a:t>テンプレート技法</a:t>
            </a:r>
            <a:endParaRPr lang="en-US" altLang="ja-JP" sz="2800" smtClean="0"/>
          </a:p>
          <a:p>
            <a:pPr marL="514350" indent="-514350">
              <a:buFont typeface="+mj-lt"/>
              <a:buAutoNum type="arabicPeriod"/>
            </a:pPr>
            <a:r>
              <a:rPr kumimoji="1" lang="ja-JP" altLang="en-US" sz="2800"/>
              <a:t>未来</a:t>
            </a:r>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5271" y="6254552"/>
            <a:ext cx="272353" cy="603448"/>
          </a:xfrm>
          <a:prstGeom prst="rect">
            <a:avLst/>
          </a:prstGeom>
        </p:spPr>
      </p:pic>
    </p:spTree>
    <p:extLst>
      <p:ext uri="{BB962C8B-B14F-4D97-AF65-F5344CB8AC3E}">
        <p14:creationId xmlns:p14="http://schemas.microsoft.com/office/powerpoint/2010/main" val="988219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p:cNvSpPr>
            <a:spLocks noGrp="1"/>
          </p:cNvSpPr>
          <p:nvPr>
            <p:ph idx="1"/>
          </p:nvPr>
        </p:nvSpPr>
        <p:spPr>
          <a:xfrm>
            <a:off x="457200" y="2852936"/>
            <a:ext cx="8229600" cy="936104"/>
          </a:xfrm>
        </p:spPr>
        <p:txBody>
          <a:bodyPr>
            <a:normAutofit/>
          </a:bodyPr>
          <a:lstStyle/>
          <a:p>
            <a:pPr marL="0" indent="0" algn="ctr">
              <a:buNone/>
            </a:pPr>
            <a:r>
              <a:rPr kumimoji="1" lang="ja-JP" altLang="en-US" sz="3600" smtClean="0">
                <a:solidFill>
                  <a:srgbClr val="C00000"/>
                </a:solidFill>
              </a:rPr>
              <a:t>テンプレート入門</a:t>
            </a:r>
            <a:endParaRPr kumimoji="1" lang="ja-JP" altLang="en-US" sz="3600" dirty="0">
              <a:solidFill>
                <a:srgbClr val="C00000"/>
              </a:solidFill>
            </a:endParaRPr>
          </a:p>
        </p:txBody>
      </p:sp>
      <p:sp>
        <p:nvSpPr>
          <p:cNvPr id="5" name="コンテンツ プレースホルダー 2"/>
          <p:cNvSpPr txBox="1">
            <a:spLocks/>
          </p:cNvSpPr>
          <p:nvPr/>
        </p:nvSpPr>
        <p:spPr>
          <a:xfrm>
            <a:off x="2915816" y="2400027"/>
            <a:ext cx="1872208" cy="5040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Font typeface="Arial" pitchFamily="34" charset="0"/>
              <a:buNone/>
            </a:pPr>
            <a:r>
              <a:rPr lang="en-US" altLang="ja-JP" sz="2400" smtClean="0"/>
              <a:t>Chapter 01</a:t>
            </a:r>
            <a:endParaRPr lang="ja-JP" altLang="en-US" sz="2400"/>
          </a:p>
        </p:txBody>
      </p:sp>
      <p:sp>
        <p:nvSpPr>
          <p:cNvPr id="6" name="テキスト ボックス 5"/>
          <p:cNvSpPr txBox="1"/>
          <p:nvPr/>
        </p:nvSpPr>
        <p:spPr>
          <a:xfrm>
            <a:off x="2915816" y="3501008"/>
            <a:ext cx="3361177" cy="461665"/>
          </a:xfrm>
          <a:prstGeom prst="rect">
            <a:avLst/>
          </a:prstGeom>
          <a:noFill/>
        </p:spPr>
        <p:txBody>
          <a:bodyPr wrap="none" rtlCol="0">
            <a:spAutoFit/>
          </a:bodyPr>
          <a:lstStyle/>
          <a:p>
            <a:r>
              <a:rPr kumimoji="1" lang="en-US" altLang="ja-JP" sz="2400" i="1" smtClean="0">
                <a:solidFill>
                  <a:srgbClr val="C00000"/>
                </a:solidFill>
              </a:rPr>
              <a:t>Introduction to Templates</a:t>
            </a:r>
            <a:endParaRPr kumimoji="1" lang="ja-JP" altLang="en-US" sz="2400" i="1" dirty="0">
              <a:solidFill>
                <a:srgbClr val="C00000"/>
              </a:solidFill>
            </a:endParaRPr>
          </a:p>
        </p:txBody>
      </p:sp>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3303" y="6254552"/>
            <a:ext cx="272353" cy="603448"/>
          </a:xfrm>
          <a:prstGeom prst="rect">
            <a:avLst/>
          </a:prstGeom>
        </p:spPr>
      </p:pic>
    </p:spTree>
    <p:extLst>
      <p:ext uri="{BB962C8B-B14F-4D97-AF65-F5344CB8AC3E}">
        <p14:creationId xmlns:p14="http://schemas.microsoft.com/office/powerpoint/2010/main" val="1033918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smtClean="0"/>
              <a:t>テンプレートとは何か</a:t>
            </a:r>
            <a:endParaRPr kumimoji="1" lang="ja-JP" altLang="en-US" sz="3600"/>
          </a:p>
        </p:txBody>
      </p:sp>
      <p:sp>
        <p:nvSpPr>
          <p:cNvPr id="3" name="コンテンツ プレースホルダー 2"/>
          <p:cNvSpPr>
            <a:spLocks noGrp="1"/>
          </p:cNvSpPr>
          <p:nvPr>
            <p:ph idx="1"/>
          </p:nvPr>
        </p:nvSpPr>
        <p:spPr/>
        <p:txBody>
          <a:bodyPr>
            <a:normAutofit/>
          </a:bodyPr>
          <a:lstStyle/>
          <a:p>
            <a:r>
              <a:rPr kumimoji="1" lang="ja-JP" altLang="en-US" sz="2400" smtClean="0"/>
              <a:t>日本語では「雛形」</a:t>
            </a:r>
            <a:endParaRPr kumimoji="1" lang="en-US" altLang="ja-JP" sz="2400" smtClean="0"/>
          </a:p>
          <a:p>
            <a:r>
              <a:rPr lang="ja-JP" altLang="en-US" sz="2400"/>
              <a:t>型</a:t>
            </a:r>
            <a:r>
              <a:rPr lang="ja-JP" altLang="en-US" sz="2400" smtClean="0"/>
              <a:t>のパラメータ化によってコードの共通化を行う</a:t>
            </a:r>
            <a:endParaRPr lang="en-US" altLang="ja-JP" sz="2400" smtClean="0"/>
          </a:p>
          <a:p>
            <a:r>
              <a:rPr lang="ja-JP" altLang="en-US" sz="2400" smtClean="0"/>
              <a:t>基本的</a:t>
            </a:r>
            <a:r>
              <a:rPr kumimoji="1" lang="ja-JP" altLang="en-US" sz="2400" smtClean="0"/>
              <a:t>な目的：</a:t>
            </a:r>
            <a:endParaRPr kumimoji="1" lang="en-US" altLang="ja-JP" sz="2400" smtClean="0"/>
          </a:p>
          <a:p>
            <a:pPr lvl="1"/>
            <a:r>
              <a:rPr lang="ja-JP" altLang="en-US" sz="2000"/>
              <a:t>任意の</a:t>
            </a:r>
            <a:r>
              <a:rPr kumimoji="1" lang="ja-JP" altLang="en-US" sz="2000" smtClean="0"/>
              <a:t>データ型のオブジェクトを格納できるコンテナ</a:t>
            </a:r>
            <a:endParaRPr kumimoji="1" lang="en-US" altLang="ja-JP" sz="2000" smtClean="0"/>
          </a:p>
          <a:p>
            <a:pPr lvl="1"/>
            <a:r>
              <a:rPr lang="ja-JP" altLang="en-US" sz="2000" smtClean="0"/>
              <a:t>データ型に依存しないアルゴリズム</a:t>
            </a:r>
            <a:endParaRPr kumimoji="1" lang="ja-JP" altLang="en-US" sz="200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1335" y="6254552"/>
            <a:ext cx="272353" cy="603448"/>
          </a:xfrm>
          <a:prstGeom prst="rect">
            <a:avLst/>
          </a:prstGeom>
        </p:spPr>
      </p:pic>
    </p:spTree>
    <p:extLst>
      <p:ext uri="{BB962C8B-B14F-4D97-AF65-F5344CB8AC3E}">
        <p14:creationId xmlns:p14="http://schemas.microsoft.com/office/powerpoint/2010/main" val="612623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sz="2800" smtClean="0"/>
              <a:t>任意の型のオブジェクトを格納できるコンテナ</a:t>
            </a:r>
            <a:endParaRPr kumimoji="1" lang="ja-JP" altLang="en-US" sz="2800"/>
          </a:p>
        </p:txBody>
      </p:sp>
      <p:sp>
        <p:nvSpPr>
          <p:cNvPr id="4" name="テキスト ボックス 3"/>
          <p:cNvSpPr txBox="1"/>
          <p:nvPr/>
        </p:nvSpPr>
        <p:spPr>
          <a:xfrm>
            <a:off x="467544" y="1268760"/>
            <a:ext cx="8208912" cy="4801314"/>
          </a:xfrm>
          <a:prstGeom prst="rect">
            <a:avLst/>
          </a:prstGeom>
          <a:noFill/>
          <a:ln>
            <a:solidFill>
              <a:schemeClr val="tx1"/>
            </a:solidFill>
          </a:ln>
        </p:spPr>
        <p:txBody>
          <a:bodyPr wrap="square" rtlCol="0">
            <a:spAutoFit/>
          </a:bodyPr>
          <a:lstStyle/>
          <a:p>
            <a:r>
              <a:rPr lang="en-US" altLang="ja-JP" dirty="0">
                <a:latin typeface="VL ゴシック" pitchFamily="49" charset="-128"/>
                <a:ea typeface="VL ゴシック" pitchFamily="49" charset="-128"/>
              </a:rPr>
              <a:t>template &lt;class </a:t>
            </a:r>
            <a:r>
              <a:rPr lang="en-US" altLang="ja-JP" b="1" dirty="0">
                <a:solidFill>
                  <a:srgbClr val="C00000"/>
                </a:solidFill>
                <a:latin typeface="VL ゴシック" pitchFamily="49" charset="-128"/>
                <a:ea typeface="VL ゴシック" pitchFamily="49" charset="-128"/>
              </a:rPr>
              <a:t>T</a:t>
            </a:r>
            <a:r>
              <a:rPr lang="en-US" altLang="ja-JP" dirty="0">
                <a:latin typeface="VL ゴシック" pitchFamily="49" charset="-128"/>
                <a:ea typeface="VL ゴシック" pitchFamily="49" charset="-128"/>
              </a:rPr>
              <a:t>&gt;</a:t>
            </a:r>
          </a:p>
          <a:p>
            <a:r>
              <a:rPr lang="en-US" altLang="ja-JP" dirty="0">
                <a:latin typeface="VL ゴシック" pitchFamily="49" charset="-128"/>
                <a:ea typeface="VL ゴシック" pitchFamily="49" charset="-128"/>
              </a:rPr>
              <a:t>class List {</a:t>
            </a:r>
          </a:p>
          <a:p>
            <a:r>
              <a:rPr lang="en-US" altLang="ja-JP" dirty="0">
                <a:latin typeface="VL ゴシック" pitchFamily="49" charset="-128"/>
                <a:ea typeface="VL ゴシック" pitchFamily="49" charset="-128"/>
              </a:rPr>
              <a:t>  </a:t>
            </a:r>
            <a:r>
              <a:rPr lang="en-US" altLang="ja-JP" b="1" dirty="0">
                <a:solidFill>
                  <a:srgbClr val="C00000"/>
                </a:solidFill>
                <a:latin typeface="VL ゴシック" pitchFamily="49" charset="-128"/>
                <a:ea typeface="VL ゴシック" pitchFamily="49" charset="-128"/>
              </a:rPr>
              <a:t>T</a:t>
            </a:r>
            <a:r>
              <a:rPr lang="en-US" altLang="ja-JP" dirty="0">
                <a:latin typeface="VL ゴシック" pitchFamily="49" charset="-128"/>
                <a:ea typeface="VL ゴシック" pitchFamily="49" charset="-128"/>
              </a:rPr>
              <a:t>* data_;</a:t>
            </a:r>
          </a:p>
          <a:p>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size_t</a:t>
            </a:r>
            <a:r>
              <a:rPr lang="en-US" altLang="ja-JP" dirty="0" smtClean="0">
                <a:latin typeface="VL ゴシック" pitchFamily="49" charset="-128"/>
                <a:ea typeface="VL ゴシック" pitchFamily="49" charset="-128"/>
              </a:rPr>
              <a:t> </a:t>
            </a:r>
            <a:r>
              <a:rPr lang="en-US" altLang="ja-JP" dirty="0">
                <a:latin typeface="VL ゴシック" pitchFamily="49" charset="-128"/>
                <a:ea typeface="VL ゴシック" pitchFamily="49" charset="-128"/>
              </a:rPr>
              <a:t>size_;</a:t>
            </a:r>
          </a:p>
          <a:p>
            <a:r>
              <a:rPr lang="en-US" altLang="ja-JP" dirty="0">
                <a:latin typeface="VL ゴシック" pitchFamily="49" charset="-128"/>
                <a:ea typeface="VL ゴシック" pitchFamily="49" charset="-128"/>
              </a:rPr>
              <a:t>public:</a:t>
            </a:r>
          </a:p>
          <a:p>
            <a:r>
              <a:rPr lang="en-US" altLang="ja-JP" smtClean="0">
                <a:latin typeface="VL ゴシック" pitchFamily="49" charset="-128"/>
                <a:ea typeface="VL ゴシック" pitchFamily="49" charset="-128"/>
              </a:rPr>
              <a:t>  void </a:t>
            </a:r>
            <a:r>
              <a:rPr lang="en-US" altLang="ja-JP" dirty="0" smtClean="0">
                <a:latin typeface="VL ゴシック" pitchFamily="49" charset="-128"/>
                <a:ea typeface="VL ゴシック" pitchFamily="49" charset="-128"/>
              </a:rPr>
              <a:t>add(</a:t>
            </a:r>
            <a:r>
              <a:rPr lang="en-US" altLang="ja-JP" dirty="0" err="1" smtClean="0">
                <a:latin typeface="VL ゴシック" pitchFamily="49" charset="-128"/>
                <a:ea typeface="VL ゴシック" pitchFamily="49" charset="-128"/>
              </a:rPr>
              <a:t>const</a:t>
            </a:r>
            <a:r>
              <a:rPr lang="en-US" altLang="ja-JP" dirty="0" smtClean="0">
                <a:latin typeface="VL ゴシック" pitchFamily="49" charset="-128"/>
                <a:ea typeface="VL ゴシック" pitchFamily="49" charset="-128"/>
              </a:rPr>
              <a:t> </a:t>
            </a:r>
            <a:r>
              <a:rPr lang="en-US" altLang="ja-JP" b="1" dirty="0" smtClean="0">
                <a:solidFill>
                  <a:srgbClr val="C00000"/>
                </a:solidFill>
                <a:latin typeface="VL ゴシック" pitchFamily="49" charset="-128"/>
                <a:ea typeface="VL ゴシック" pitchFamily="49" charset="-128"/>
              </a:rPr>
              <a:t>T</a:t>
            </a:r>
            <a:r>
              <a:rPr lang="en-US" altLang="ja-JP" dirty="0" smtClean="0">
                <a:latin typeface="VL ゴシック" pitchFamily="49" charset="-128"/>
                <a:ea typeface="VL ゴシック" pitchFamily="49" charset="-128"/>
              </a:rPr>
              <a:t>&amp; </a:t>
            </a:r>
            <a:r>
              <a:rPr lang="en-US" altLang="ja-JP">
                <a:latin typeface="VL ゴシック" pitchFamily="49" charset="-128"/>
                <a:ea typeface="VL ゴシック" pitchFamily="49" charset="-128"/>
              </a:rPr>
              <a:t>x</a:t>
            </a:r>
            <a:r>
              <a:rPr lang="en-US" altLang="ja-JP" smtClean="0">
                <a:latin typeface="VL ゴシック" pitchFamily="49" charset="-128"/>
                <a:ea typeface="VL ゴシック" pitchFamily="49" charset="-128"/>
              </a:rPr>
              <a:t>) {</a:t>
            </a:r>
            <a:endParaRPr lang="en-US" altLang="ja-JP" dirty="0">
              <a:latin typeface="VL ゴシック" pitchFamily="49" charset="-128"/>
              <a:ea typeface="VL ゴシック" pitchFamily="49" charset="-128"/>
            </a:endParaRPr>
          </a:p>
          <a:p>
            <a:r>
              <a:rPr lang="en-US" altLang="ja-JP" dirty="0">
                <a:latin typeface="VL ゴシック" pitchFamily="49" charset="-128"/>
                <a:ea typeface="VL ゴシック" pitchFamily="49" charset="-128"/>
              </a:rPr>
              <a:t>    </a:t>
            </a:r>
            <a:r>
              <a:rPr lang="en-US" altLang="ja-JP" b="1" dirty="0">
                <a:solidFill>
                  <a:srgbClr val="C00000"/>
                </a:solidFill>
                <a:latin typeface="VL ゴシック" pitchFamily="49" charset="-128"/>
                <a:ea typeface="VL ゴシック" pitchFamily="49" charset="-128"/>
              </a:rPr>
              <a:t>T</a:t>
            </a:r>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tmp</a:t>
            </a:r>
            <a:r>
              <a:rPr lang="en-US" altLang="ja-JP" dirty="0">
                <a:latin typeface="VL ゴシック" pitchFamily="49" charset="-128"/>
                <a:ea typeface="VL ゴシック" pitchFamily="49" charset="-128"/>
              </a:rPr>
              <a:t> = new </a:t>
            </a:r>
            <a:r>
              <a:rPr lang="en-US" altLang="ja-JP" b="1" dirty="0">
                <a:solidFill>
                  <a:srgbClr val="C00000"/>
                </a:solidFill>
                <a:latin typeface="VL ゴシック" pitchFamily="49" charset="-128"/>
                <a:ea typeface="VL ゴシック" pitchFamily="49" charset="-128"/>
              </a:rPr>
              <a:t>T</a:t>
            </a:r>
            <a:r>
              <a:rPr lang="en-US" altLang="ja-JP" dirty="0">
                <a:latin typeface="VL ゴシック" pitchFamily="49" charset="-128"/>
                <a:ea typeface="VL ゴシック" pitchFamily="49" charset="-128"/>
              </a:rPr>
              <a:t>[size_ + 1];</a:t>
            </a:r>
          </a:p>
          <a:p>
            <a:r>
              <a:rPr lang="en-US" altLang="ja-JP" dirty="0">
                <a:latin typeface="VL ゴシック" pitchFamily="49" charset="-128"/>
                <a:ea typeface="VL ゴシック" pitchFamily="49" charset="-128"/>
              </a:rPr>
              <a:t>    for </a:t>
            </a:r>
            <a:r>
              <a:rPr lang="en-US" altLang="ja-JP" dirty="0" smtClean="0">
                <a:latin typeface="VL ゴシック" pitchFamily="49" charset="-128"/>
                <a:ea typeface="VL ゴシック" pitchFamily="49" charset="-128"/>
              </a:rPr>
              <a:t>(</a:t>
            </a:r>
            <a:r>
              <a:rPr lang="en-US" altLang="ja-JP" dirty="0" err="1" smtClean="0">
                <a:latin typeface="VL ゴシック" pitchFamily="49" charset="-128"/>
                <a:ea typeface="VL ゴシック" pitchFamily="49" charset="-128"/>
              </a:rPr>
              <a:t>size_t</a:t>
            </a:r>
            <a:r>
              <a:rPr lang="en-US" altLang="ja-JP" dirty="0" smtClean="0">
                <a:latin typeface="VL ゴシック" pitchFamily="49" charset="-128"/>
                <a:ea typeface="VL ゴシック" pitchFamily="49" charset="-128"/>
              </a:rPr>
              <a:t> </a:t>
            </a:r>
            <a:r>
              <a:rPr lang="en-US" altLang="ja-JP" dirty="0">
                <a:latin typeface="VL ゴシック" pitchFamily="49" charset="-128"/>
                <a:ea typeface="VL ゴシック" pitchFamily="49" charset="-128"/>
              </a:rPr>
              <a:t>i = 0; i &lt; size_; ++i) </a:t>
            </a:r>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tmp</a:t>
            </a:r>
            <a:r>
              <a:rPr lang="en-US" altLang="ja-JP" dirty="0" smtClean="0">
                <a:latin typeface="VL ゴシック" pitchFamily="49" charset="-128"/>
                <a:ea typeface="VL ゴシック" pitchFamily="49" charset="-128"/>
              </a:rPr>
              <a:t>[i</a:t>
            </a:r>
            <a:r>
              <a:rPr lang="en-US" altLang="ja-JP" dirty="0">
                <a:latin typeface="VL ゴシック" pitchFamily="49" charset="-128"/>
                <a:ea typeface="VL ゴシック" pitchFamily="49" charset="-128"/>
              </a:rPr>
              <a:t>] = data_[i</a:t>
            </a:r>
            <a:r>
              <a:rPr lang="en-US" altLang="ja-JP" dirty="0" smtClean="0">
                <a:latin typeface="VL ゴシック" pitchFamily="49" charset="-128"/>
                <a:ea typeface="VL ゴシック" pitchFamily="49" charset="-128"/>
              </a:rPr>
              <a:t>]; </a:t>
            </a:r>
            <a:r>
              <a:rPr lang="en-US" altLang="ja-JP" dirty="0">
                <a:latin typeface="VL ゴシック" pitchFamily="49" charset="-128"/>
                <a:ea typeface="VL ゴシック" pitchFamily="49" charset="-128"/>
              </a:rPr>
              <a:t>}</a:t>
            </a:r>
          </a:p>
          <a:p>
            <a:r>
              <a:rPr lang="en-US" altLang="ja-JP" dirty="0">
                <a:latin typeface="VL ゴシック" pitchFamily="49" charset="-128"/>
                <a:ea typeface="VL ゴシック" pitchFamily="49" charset="-128"/>
              </a:rPr>
              <a:t>    delete[] data_;</a:t>
            </a:r>
          </a:p>
          <a:p>
            <a:endParaRPr lang="en-US" altLang="ja-JP" dirty="0">
              <a:latin typeface="VL ゴシック" pitchFamily="49" charset="-128"/>
              <a:ea typeface="VL ゴシック" pitchFamily="49" charset="-128"/>
            </a:endParaRPr>
          </a:p>
          <a:p>
            <a:r>
              <a:rPr lang="en-US" altLang="ja-JP" dirty="0">
                <a:latin typeface="VL ゴシック" pitchFamily="49" charset="-128"/>
                <a:ea typeface="VL ゴシック" pitchFamily="49" charset="-128"/>
              </a:rPr>
              <a:t>    data_ = </a:t>
            </a:r>
            <a:r>
              <a:rPr lang="en-US" altLang="ja-JP" dirty="0" err="1">
                <a:latin typeface="VL ゴシック" pitchFamily="49" charset="-128"/>
                <a:ea typeface="VL ゴシック" pitchFamily="49" charset="-128"/>
              </a:rPr>
              <a:t>tmp</a:t>
            </a:r>
            <a:r>
              <a:rPr lang="en-US" altLang="ja-JP" dirty="0">
                <a:latin typeface="VL ゴシック" pitchFamily="49" charset="-128"/>
                <a:ea typeface="VL ゴシック" pitchFamily="49" charset="-128"/>
              </a:rPr>
              <a:t>;</a:t>
            </a:r>
          </a:p>
          <a:p>
            <a:r>
              <a:rPr lang="en-US" altLang="ja-JP" dirty="0">
                <a:latin typeface="VL ゴシック" pitchFamily="49" charset="-128"/>
                <a:ea typeface="VL ゴシック" pitchFamily="49" charset="-128"/>
              </a:rPr>
              <a:t>    data_[size_++] = x;</a:t>
            </a:r>
          </a:p>
          <a:p>
            <a:r>
              <a:rPr lang="en-US" altLang="ja-JP" dirty="0">
                <a:latin typeface="VL ゴシック" pitchFamily="49" charset="-128"/>
                <a:ea typeface="VL ゴシック" pitchFamily="49" charset="-128"/>
              </a:rPr>
              <a:t>  }</a:t>
            </a:r>
          </a:p>
          <a:p>
            <a:endParaRPr lang="en-US" altLang="ja-JP" dirty="0">
              <a:latin typeface="VL ゴシック" pitchFamily="49" charset="-128"/>
              <a:ea typeface="VL ゴシック" pitchFamily="49" charset="-128"/>
            </a:endParaRPr>
          </a:p>
          <a:p>
            <a:r>
              <a:rPr lang="en-US" altLang="ja-JP" dirty="0">
                <a:latin typeface="VL ゴシック" pitchFamily="49" charset="-128"/>
                <a:ea typeface="VL ゴシック" pitchFamily="49" charset="-128"/>
              </a:rPr>
              <a:t>  </a:t>
            </a:r>
            <a:r>
              <a:rPr lang="en-US" altLang="ja-JP" b="1" dirty="0">
                <a:solidFill>
                  <a:srgbClr val="C00000"/>
                </a:solidFill>
                <a:latin typeface="VL ゴシック" pitchFamily="49" charset="-128"/>
                <a:ea typeface="VL ゴシック" pitchFamily="49" charset="-128"/>
              </a:rPr>
              <a:t>T</a:t>
            </a:r>
            <a:r>
              <a:rPr lang="en-US" altLang="ja-JP" dirty="0">
                <a:latin typeface="VL ゴシック" pitchFamily="49" charset="-128"/>
                <a:ea typeface="VL ゴシック" pitchFamily="49" charset="-128"/>
              </a:rPr>
              <a:t>&amp; operator</a:t>
            </a:r>
            <a:r>
              <a:rPr lang="en-US" altLang="ja-JP" dirty="0" smtClean="0">
                <a:latin typeface="VL ゴシック" pitchFamily="49" charset="-128"/>
                <a:ea typeface="VL ゴシック" pitchFamily="49" charset="-128"/>
              </a:rPr>
              <a:t>[](</a:t>
            </a:r>
            <a:r>
              <a:rPr lang="en-US" altLang="ja-JP" dirty="0" err="1" smtClean="0">
                <a:latin typeface="VL ゴシック" pitchFamily="49" charset="-128"/>
                <a:ea typeface="VL ゴシック" pitchFamily="49" charset="-128"/>
              </a:rPr>
              <a:t>size_t</a:t>
            </a:r>
            <a:r>
              <a:rPr lang="en-US" altLang="ja-JP" dirty="0" smtClean="0">
                <a:latin typeface="VL ゴシック" pitchFamily="49" charset="-128"/>
                <a:ea typeface="VL ゴシック" pitchFamily="49" charset="-128"/>
              </a:rPr>
              <a:t> </a:t>
            </a:r>
            <a:r>
              <a:rPr lang="en-US" altLang="ja-JP" dirty="0">
                <a:latin typeface="VL ゴシック" pitchFamily="49" charset="-128"/>
                <a:ea typeface="VL ゴシック" pitchFamily="49" charset="-128"/>
              </a:rPr>
              <a:t>i) { return data_[i]; }</a:t>
            </a:r>
          </a:p>
          <a:p>
            <a:r>
              <a:rPr lang="en-US" altLang="ja-JP" dirty="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size_t</a:t>
            </a:r>
            <a:r>
              <a:rPr lang="en-US" altLang="ja-JP" dirty="0" smtClean="0">
                <a:latin typeface="VL ゴシック" pitchFamily="49" charset="-128"/>
                <a:ea typeface="VL ゴシック" pitchFamily="49" charset="-128"/>
              </a:rPr>
              <a:t> </a:t>
            </a:r>
            <a:r>
              <a:rPr lang="en-US" altLang="ja-JP" dirty="0">
                <a:latin typeface="VL ゴシック" pitchFamily="49" charset="-128"/>
                <a:ea typeface="VL ゴシック" pitchFamily="49" charset="-128"/>
              </a:rPr>
              <a:t>size() </a:t>
            </a:r>
            <a:r>
              <a:rPr lang="en-US" altLang="ja-JP" dirty="0" err="1">
                <a:latin typeface="VL ゴシック" pitchFamily="49" charset="-128"/>
                <a:ea typeface="VL ゴシック" pitchFamily="49" charset="-128"/>
              </a:rPr>
              <a:t>const</a:t>
            </a:r>
            <a:r>
              <a:rPr lang="en-US" altLang="ja-JP" dirty="0">
                <a:latin typeface="VL ゴシック" pitchFamily="49" charset="-128"/>
                <a:ea typeface="VL ゴシック" pitchFamily="49" charset="-128"/>
              </a:rPr>
              <a:t> { return size_; }</a:t>
            </a:r>
          </a:p>
          <a:p>
            <a:r>
              <a:rPr lang="en-US" altLang="ja-JP" dirty="0">
                <a:latin typeface="VL ゴシック" pitchFamily="49" charset="-128"/>
                <a:ea typeface="VL ゴシック" pitchFamily="49" charset="-128"/>
              </a:rPr>
              <a:t>};</a:t>
            </a:r>
            <a:endParaRPr lang="en-US" altLang="ja-JP" dirty="0" smtClean="0">
              <a:latin typeface="VL ゴシック" pitchFamily="49" charset="-128"/>
              <a:ea typeface="VL ゴシック" pitchFamily="49" charset="-128"/>
            </a:endParaRPr>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9367" y="6254552"/>
            <a:ext cx="272353" cy="603448"/>
          </a:xfrm>
          <a:prstGeom prst="rect">
            <a:avLst/>
          </a:prstGeom>
        </p:spPr>
      </p:pic>
    </p:spTree>
    <p:extLst>
      <p:ext uri="{BB962C8B-B14F-4D97-AF65-F5344CB8AC3E}">
        <p14:creationId xmlns:p14="http://schemas.microsoft.com/office/powerpoint/2010/main" val="4135650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2800"/>
              <a:t>任意の</a:t>
            </a:r>
            <a:r>
              <a:rPr kumimoji="1" lang="ja-JP" altLang="en-US" sz="2800" smtClean="0"/>
              <a:t>型のオブジェクトを格納できるコンテナ</a:t>
            </a:r>
            <a:endParaRPr kumimoji="1" lang="ja-JP" altLang="en-US" sz="2800"/>
          </a:p>
        </p:txBody>
      </p:sp>
      <p:sp>
        <p:nvSpPr>
          <p:cNvPr id="5" name="テキスト ボックス 4"/>
          <p:cNvSpPr txBox="1"/>
          <p:nvPr/>
        </p:nvSpPr>
        <p:spPr>
          <a:xfrm>
            <a:off x="467544" y="1336700"/>
            <a:ext cx="4968552" cy="2308324"/>
          </a:xfrm>
          <a:prstGeom prst="rect">
            <a:avLst/>
          </a:prstGeom>
          <a:noFill/>
          <a:ln>
            <a:solidFill>
              <a:schemeClr val="tx1"/>
            </a:solidFill>
          </a:ln>
        </p:spPr>
        <p:txBody>
          <a:bodyPr wrap="square" rtlCol="0">
            <a:spAutoFit/>
          </a:bodyPr>
          <a:lstStyle/>
          <a:p>
            <a:r>
              <a:rPr lang="en-US" altLang="ja-JP" dirty="0">
                <a:latin typeface="VL ゴシック" pitchFamily="49" charset="-128"/>
                <a:ea typeface="VL ゴシック" pitchFamily="49" charset="-128"/>
              </a:rPr>
              <a:t>List&lt;</a:t>
            </a:r>
            <a:r>
              <a:rPr lang="en-US" altLang="ja-JP" b="1" dirty="0" err="1">
                <a:solidFill>
                  <a:srgbClr val="C00000"/>
                </a:solidFill>
                <a:latin typeface="VL ゴシック" pitchFamily="49" charset="-128"/>
                <a:ea typeface="VL ゴシック" pitchFamily="49" charset="-128"/>
              </a:rPr>
              <a:t>int</a:t>
            </a:r>
            <a:r>
              <a:rPr lang="en-US" altLang="ja-JP" dirty="0">
                <a:latin typeface="VL ゴシック" pitchFamily="49" charset="-128"/>
                <a:ea typeface="VL ゴシック" pitchFamily="49" charset="-128"/>
              </a:rPr>
              <a:t>&gt; </a:t>
            </a:r>
            <a:r>
              <a:rPr lang="en-US" altLang="ja-JP" dirty="0" err="1">
                <a:latin typeface="VL ゴシック" pitchFamily="49" charset="-128"/>
                <a:ea typeface="VL ゴシック" pitchFamily="49" charset="-128"/>
              </a:rPr>
              <a:t>ls</a:t>
            </a:r>
            <a:r>
              <a:rPr lang="en-US" altLang="ja-JP" dirty="0">
                <a:latin typeface="VL ゴシック" pitchFamily="49" charset="-128"/>
                <a:ea typeface="VL ゴシック" pitchFamily="49" charset="-128"/>
              </a:rPr>
              <a:t>;</a:t>
            </a:r>
          </a:p>
          <a:p>
            <a:r>
              <a:rPr lang="en-US" altLang="ja-JP" dirty="0" err="1">
                <a:latin typeface="VL ゴシック" pitchFamily="49" charset="-128"/>
                <a:ea typeface="VL ゴシック" pitchFamily="49" charset="-128"/>
              </a:rPr>
              <a:t>ls.add</a:t>
            </a:r>
            <a:r>
              <a:rPr lang="en-US" altLang="ja-JP" dirty="0">
                <a:latin typeface="VL ゴシック" pitchFamily="49" charset="-128"/>
                <a:ea typeface="VL ゴシック" pitchFamily="49" charset="-128"/>
              </a:rPr>
              <a:t>(3);</a:t>
            </a:r>
          </a:p>
          <a:p>
            <a:r>
              <a:rPr lang="en-US" altLang="ja-JP" dirty="0" err="1">
                <a:latin typeface="VL ゴシック" pitchFamily="49" charset="-128"/>
                <a:ea typeface="VL ゴシック" pitchFamily="49" charset="-128"/>
              </a:rPr>
              <a:t>ls.add</a:t>
            </a:r>
            <a:r>
              <a:rPr lang="en-US" altLang="ja-JP" dirty="0">
                <a:latin typeface="VL ゴシック" pitchFamily="49" charset="-128"/>
                <a:ea typeface="VL ゴシック" pitchFamily="49" charset="-128"/>
              </a:rPr>
              <a:t>(1);</a:t>
            </a:r>
          </a:p>
          <a:p>
            <a:r>
              <a:rPr lang="en-US" altLang="ja-JP" dirty="0" err="1">
                <a:latin typeface="VL ゴシック" pitchFamily="49" charset="-128"/>
                <a:ea typeface="VL ゴシック" pitchFamily="49" charset="-128"/>
              </a:rPr>
              <a:t>ls.add</a:t>
            </a:r>
            <a:r>
              <a:rPr lang="en-US" altLang="ja-JP" dirty="0">
                <a:latin typeface="VL ゴシック" pitchFamily="49" charset="-128"/>
                <a:ea typeface="VL ゴシック" pitchFamily="49" charset="-128"/>
              </a:rPr>
              <a:t>(4);</a:t>
            </a:r>
          </a:p>
          <a:p>
            <a:endParaRPr lang="en-US" altLang="ja-JP" dirty="0">
              <a:latin typeface="VL ゴシック" pitchFamily="49" charset="-128"/>
              <a:ea typeface="VL ゴシック" pitchFamily="49" charset="-128"/>
            </a:endParaRPr>
          </a:p>
          <a:p>
            <a:r>
              <a:rPr lang="en-US" altLang="ja-JP" dirty="0">
                <a:latin typeface="VL ゴシック" pitchFamily="49" charset="-128"/>
                <a:ea typeface="VL ゴシック" pitchFamily="49" charset="-128"/>
              </a:rPr>
              <a:t>for </a:t>
            </a:r>
            <a:r>
              <a:rPr lang="en-US" altLang="ja-JP" dirty="0" smtClean="0">
                <a:latin typeface="VL ゴシック" pitchFamily="49" charset="-128"/>
                <a:ea typeface="VL ゴシック" pitchFamily="49" charset="-128"/>
              </a:rPr>
              <a:t>(</a:t>
            </a:r>
            <a:r>
              <a:rPr lang="en-US" altLang="ja-JP" dirty="0" err="1" smtClean="0">
                <a:latin typeface="VL ゴシック" pitchFamily="49" charset="-128"/>
                <a:ea typeface="VL ゴシック" pitchFamily="49" charset="-128"/>
              </a:rPr>
              <a:t>size_t</a:t>
            </a:r>
            <a:r>
              <a:rPr lang="en-US" altLang="ja-JP" dirty="0" smtClean="0">
                <a:latin typeface="VL ゴシック" pitchFamily="49" charset="-128"/>
                <a:ea typeface="VL ゴシック" pitchFamily="49" charset="-128"/>
              </a:rPr>
              <a:t> </a:t>
            </a:r>
            <a:r>
              <a:rPr lang="en-US" altLang="ja-JP" dirty="0">
                <a:latin typeface="VL ゴシック" pitchFamily="49" charset="-128"/>
                <a:ea typeface="VL ゴシック" pitchFamily="49" charset="-128"/>
              </a:rPr>
              <a:t>i = 0; i &lt; </a:t>
            </a:r>
            <a:r>
              <a:rPr lang="en-US" altLang="ja-JP" dirty="0" err="1">
                <a:latin typeface="VL ゴシック" pitchFamily="49" charset="-128"/>
                <a:ea typeface="VL ゴシック" pitchFamily="49" charset="-128"/>
              </a:rPr>
              <a:t>ls.size</a:t>
            </a:r>
            <a:r>
              <a:rPr lang="en-US" altLang="ja-JP" dirty="0">
                <a:latin typeface="VL ゴシック" pitchFamily="49" charset="-128"/>
                <a:ea typeface="VL ゴシック" pitchFamily="49" charset="-128"/>
              </a:rPr>
              <a:t>(); ++i) {</a:t>
            </a:r>
          </a:p>
          <a:p>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cout</a:t>
            </a:r>
            <a:r>
              <a:rPr lang="en-US" altLang="ja-JP" dirty="0" smtClean="0">
                <a:latin typeface="VL ゴシック" pitchFamily="49" charset="-128"/>
                <a:ea typeface="VL ゴシック" pitchFamily="49" charset="-128"/>
              </a:rPr>
              <a:t> </a:t>
            </a:r>
            <a:r>
              <a:rPr lang="en-US" altLang="ja-JP" dirty="0">
                <a:latin typeface="VL ゴシック" pitchFamily="49" charset="-128"/>
                <a:ea typeface="VL ゴシック" pitchFamily="49" charset="-128"/>
              </a:rPr>
              <a:t>&lt;&lt; </a:t>
            </a:r>
            <a:r>
              <a:rPr lang="en-US" altLang="ja-JP" dirty="0" err="1">
                <a:latin typeface="VL ゴシック" pitchFamily="49" charset="-128"/>
                <a:ea typeface="VL ゴシック" pitchFamily="49" charset="-128"/>
              </a:rPr>
              <a:t>ls</a:t>
            </a:r>
            <a:r>
              <a:rPr lang="en-US" altLang="ja-JP" dirty="0">
                <a:latin typeface="VL ゴシック" pitchFamily="49" charset="-128"/>
                <a:ea typeface="VL ゴシック" pitchFamily="49" charset="-128"/>
              </a:rPr>
              <a:t>[i] &lt;&lt; </a:t>
            </a:r>
            <a:r>
              <a:rPr lang="en-US" altLang="ja-JP" dirty="0" err="1" smtClean="0">
                <a:latin typeface="VL ゴシック" pitchFamily="49" charset="-128"/>
                <a:ea typeface="VL ゴシック" pitchFamily="49" charset="-128"/>
              </a:rPr>
              <a:t>endl</a:t>
            </a:r>
            <a:r>
              <a:rPr lang="en-US" altLang="ja-JP" dirty="0">
                <a:latin typeface="VL ゴシック" pitchFamily="49" charset="-128"/>
                <a:ea typeface="VL ゴシック" pitchFamily="49" charset="-128"/>
              </a:rPr>
              <a:t>;</a:t>
            </a:r>
          </a:p>
          <a:p>
            <a:r>
              <a:rPr lang="en-US" altLang="ja-JP" dirty="0">
                <a:latin typeface="VL ゴシック" pitchFamily="49" charset="-128"/>
                <a:ea typeface="VL ゴシック" pitchFamily="49" charset="-128"/>
              </a:rPr>
              <a:t>}</a:t>
            </a:r>
            <a:endParaRPr lang="en-US" altLang="ja-JP" dirty="0" smtClean="0">
              <a:latin typeface="VL ゴシック" pitchFamily="49" charset="-128"/>
              <a:ea typeface="VL ゴシック" pitchFamily="49" charset="-128"/>
            </a:endParaRPr>
          </a:p>
        </p:txBody>
      </p:sp>
      <p:sp>
        <p:nvSpPr>
          <p:cNvPr id="6" name="テキスト ボックス 5"/>
          <p:cNvSpPr txBox="1"/>
          <p:nvPr/>
        </p:nvSpPr>
        <p:spPr>
          <a:xfrm>
            <a:off x="467544" y="3717032"/>
            <a:ext cx="4968552" cy="2308324"/>
          </a:xfrm>
          <a:prstGeom prst="rect">
            <a:avLst/>
          </a:prstGeom>
          <a:noFill/>
          <a:ln>
            <a:solidFill>
              <a:schemeClr val="tx1"/>
            </a:solidFill>
          </a:ln>
        </p:spPr>
        <p:txBody>
          <a:bodyPr wrap="square" rtlCol="0">
            <a:spAutoFit/>
          </a:bodyPr>
          <a:lstStyle/>
          <a:p>
            <a:r>
              <a:rPr lang="en-US" altLang="ja-JP" dirty="0" smtClean="0">
                <a:latin typeface="VL ゴシック" pitchFamily="49" charset="-128"/>
                <a:ea typeface="VL ゴシック" pitchFamily="49" charset="-128"/>
              </a:rPr>
              <a:t>List&lt;</a:t>
            </a:r>
            <a:r>
              <a:rPr lang="en-US" altLang="ja-JP" b="1" dirty="0" smtClean="0">
                <a:solidFill>
                  <a:srgbClr val="C00000"/>
                </a:solidFill>
                <a:latin typeface="VL ゴシック" pitchFamily="49" charset="-128"/>
                <a:ea typeface="VL ゴシック" pitchFamily="49" charset="-128"/>
              </a:rPr>
              <a:t>string</a:t>
            </a:r>
            <a:r>
              <a:rPr lang="en-US" altLang="ja-JP" dirty="0" smtClean="0">
                <a:latin typeface="VL ゴシック" pitchFamily="49" charset="-128"/>
                <a:ea typeface="VL ゴシック" pitchFamily="49" charset="-128"/>
              </a:rPr>
              <a:t>&gt; </a:t>
            </a:r>
            <a:r>
              <a:rPr lang="en-US" altLang="ja-JP" dirty="0" err="1">
                <a:latin typeface="VL ゴシック" pitchFamily="49" charset="-128"/>
                <a:ea typeface="VL ゴシック" pitchFamily="49" charset="-128"/>
              </a:rPr>
              <a:t>ls</a:t>
            </a:r>
            <a:r>
              <a:rPr lang="en-US" altLang="ja-JP" dirty="0">
                <a:latin typeface="VL ゴシック" pitchFamily="49" charset="-128"/>
                <a:ea typeface="VL ゴシック" pitchFamily="49" charset="-128"/>
              </a:rPr>
              <a:t>;</a:t>
            </a:r>
          </a:p>
          <a:p>
            <a:r>
              <a:rPr lang="en-US" altLang="ja-JP" dirty="0" err="1">
                <a:latin typeface="VL ゴシック" pitchFamily="49" charset="-128"/>
                <a:ea typeface="VL ゴシック" pitchFamily="49" charset="-128"/>
              </a:rPr>
              <a:t>ls.add</a:t>
            </a:r>
            <a:r>
              <a:rPr lang="en-US" altLang="ja-JP" dirty="0" smtClean="0">
                <a:latin typeface="VL ゴシック" pitchFamily="49" charset="-128"/>
                <a:ea typeface="VL ゴシック" pitchFamily="49" charset="-128"/>
              </a:rPr>
              <a:t>("</a:t>
            </a:r>
            <a:r>
              <a:rPr lang="en-US" altLang="ja-JP" dirty="0" err="1" smtClean="0">
                <a:latin typeface="VL ゴシック" pitchFamily="49" charset="-128"/>
                <a:ea typeface="VL ゴシック" pitchFamily="49" charset="-128"/>
              </a:rPr>
              <a:t>abc</a:t>
            </a:r>
            <a:r>
              <a:rPr lang="en-US" altLang="ja-JP" dirty="0" smtClean="0">
                <a:latin typeface="VL ゴシック" pitchFamily="49" charset="-128"/>
                <a:ea typeface="VL ゴシック" pitchFamily="49" charset="-128"/>
              </a:rPr>
              <a:t>");</a:t>
            </a:r>
            <a:endParaRPr lang="en-US" altLang="ja-JP" dirty="0">
              <a:latin typeface="VL ゴシック" pitchFamily="49" charset="-128"/>
              <a:ea typeface="VL ゴシック" pitchFamily="49" charset="-128"/>
            </a:endParaRPr>
          </a:p>
          <a:p>
            <a:r>
              <a:rPr lang="en-US" altLang="ja-JP" dirty="0" err="1">
                <a:latin typeface="VL ゴシック" pitchFamily="49" charset="-128"/>
                <a:ea typeface="VL ゴシック" pitchFamily="49" charset="-128"/>
              </a:rPr>
              <a:t>ls.add</a:t>
            </a:r>
            <a:r>
              <a:rPr lang="en-US" altLang="ja-JP" dirty="0" smtClean="0">
                <a:latin typeface="VL ゴシック" pitchFamily="49" charset="-128"/>
                <a:ea typeface="VL ゴシック" pitchFamily="49" charset="-128"/>
              </a:rPr>
              <a:t>("hello");</a:t>
            </a:r>
            <a:endParaRPr lang="en-US" altLang="ja-JP" dirty="0">
              <a:latin typeface="VL ゴシック" pitchFamily="49" charset="-128"/>
              <a:ea typeface="VL ゴシック" pitchFamily="49" charset="-128"/>
            </a:endParaRPr>
          </a:p>
          <a:p>
            <a:r>
              <a:rPr lang="en-US" altLang="ja-JP" dirty="0" err="1">
                <a:latin typeface="VL ゴシック" pitchFamily="49" charset="-128"/>
                <a:ea typeface="VL ゴシック" pitchFamily="49" charset="-128"/>
              </a:rPr>
              <a:t>ls.add</a:t>
            </a:r>
            <a:r>
              <a:rPr lang="en-US" altLang="ja-JP" dirty="0" smtClean="0">
                <a:latin typeface="VL ゴシック" pitchFamily="49" charset="-128"/>
                <a:ea typeface="VL ゴシック" pitchFamily="49" charset="-128"/>
              </a:rPr>
              <a:t>("goodbye");</a:t>
            </a:r>
            <a:endParaRPr lang="en-US" altLang="ja-JP" dirty="0">
              <a:latin typeface="VL ゴシック" pitchFamily="49" charset="-128"/>
              <a:ea typeface="VL ゴシック" pitchFamily="49" charset="-128"/>
            </a:endParaRPr>
          </a:p>
          <a:p>
            <a:endParaRPr lang="en-US" altLang="ja-JP" dirty="0">
              <a:latin typeface="VL ゴシック" pitchFamily="49" charset="-128"/>
              <a:ea typeface="VL ゴシック" pitchFamily="49" charset="-128"/>
            </a:endParaRPr>
          </a:p>
          <a:p>
            <a:r>
              <a:rPr lang="en-US" altLang="ja-JP" dirty="0">
                <a:latin typeface="VL ゴシック" pitchFamily="49" charset="-128"/>
                <a:ea typeface="VL ゴシック" pitchFamily="49" charset="-128"/>
              </a:rPr>
              <a:t>for </a:t>
            </a:r>
            <a:r>
              <a:rPr lang="en-US" altLang="ja-JP" dirty="0" smtClean="0">
                <a:latin typeface="VL ゴシック" pitchFamily="49" charset="-128"/>
                <a:ea typeface="VL ゴシック" pitchFamily="49" charset="-128"/>
              </a:rPr>
              <a:t>(</a:t>
            </a:r>
            <a:r>
              <a:rPr lang="en-US" altLang="ja-JP" dirty="0" err="1" smtClean="0">
                <a:latin typeface="VL ゴシック" pitchFamily="49" charset="-128"/>
                <a:ea typeface="VL ゴシック" pitchFamily="49" charset="-128"/>
              </a:rPr>
              <a:t>size_t</a:t>
            </a:r>
            <a:r>
              <a:rPr lang="en-US" altLang="ja-JP" dirty="0" smtClean="0">
                <a:latin typeface="VL ゴシック" pitchFamily="49" charset="-128"/>
                <a:ea typeface="VL ゴシック" pitchFamily="49" charset="-128"/>
              </a:rPr>
              <a:t> </a:t>
            </a:r>
            <a:r>
              <a:rPr lang="en-US" altLang="ja-JP" dirty="0">
                <a:latin typeface="VL ゴシック" pitchFamily="49" charset="-128"/>
                <a:ea typeface="VL ゴシック" pitchFamily="49" charset="-128"/>
              </a:rPr>
              <a:t>i = 0; i &lt; </a:t>
            </a:r>
            <a:r>
              <a:rPr lang="en-US" altLang="ja-JP" dirty="0" err="1">
                <a:latin typeface="VL ゴシック" pitchFamily="49" charset="-128"/>
                <a:ea typeface="VL ゴシック" pitchFamily="49" charset="-128"/>
              </a:rPr>
              <a:t>ls.size</a:t>
            </a:r>
            <a:r>
              <a:rPr lang="en-US" altLang="ja-JP" dirty="0">
                <a:latin typeface="VL ゴシック" pitchFamily="49" charset="-128"/>
                <a:ea typeface="VL ゴシック" pitchFamily="49" charset="-128"/>
              </a:rPr>
              <a:t>(); ++i) {</a:t>
            </a:r>
          </a:p>
          <a:p>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cout</a:t>
            </a:r>
            <a:r>
              <a:rPr lang="en-US" altLang="ja-JP" dirty="0" smtClean="0">
                <a:latin typeface="VL ゴシック" pitchFamily="49" charset="-128"/>
                <a:ea typeface="VL ゴシック" pitchFamily="49" charset="-128"/>
              </a:rPr>
              <a:t> </a:t>
            </a:r>
            <a:r>
              <a:rPr lang="en-US" altLang="ja-JP" dirty="0">
                <a:latin typeface="VL ゴシック" pitchFamily="49" charset="-128"/>
                <a:ea typeface="VL ゴシック" pitchFamily="49" charset="-128"/>
              </a:rPr>
              <a:t>&lt;&lt; </a:t>
            </a:r>
            <a:r>
              <a:rPr lang="en-US" altLang="ja-JP" dirty="0" err="1">
                <a:latin typeface="VL ゴシック" pitchFamily="49" charset="-128"/>
                <a:ea typeface="VL ゴシック" pitchFamily="49" charset="-128"/>
              </a:rPr>
              <a:t>ls</a:t>
            </a:r>
            <a:r>
              <a:rPr lang="en-US" altLang="ja-JP" dirty="0">
                <a:latin typeface="VL ゴシック" pitchFamily="49" charset="-128"/>
                <a:ea typeface="VL ゴシック" pitchFamily="49" charset="-128"/>
              </a:rPr>
              <a:t>[i] &lt;&lt; </a:t>
            </a:r>
            <a:r>
              <a:rPr lang="en-US" altLang="ja-JP" dirty="0" err="1" smtClean="0">
                <a:latin typeface="VL ゴシック" pitchFamily="49" charset="-128"/>
                <a:ea typeface="VL ゴシック" pitchFamily="49" charset="-128"/>
              </a:rPr>
              <a:t>endl</a:t>
            </a:r>
            <a:r>
              <a:rPr lang="en-US" altLang="ja-JP" dirty="0">
                <a:latin typeface="VL ゴシック" pitchFamily="49" charset="-128"/>
                <a:ea typeface="VL ゴシック" pitchFamily="49" charset="-128"/>
              </a:rPr>
              <a:t>;</a:t>
            </a:r>
          </a:p>
          <a:p>
            <a:r>
              <a:rPr lang="en-US" altLang="ja-JP" dirty="0">
                <a:latin typeface="VL ゴシック" pitchFamily="49" charset="-128"/>
                <a:ea typeface="VL ゴシック" pitchFamily="49" charset="-128"/>
              </a:rPr>
              <a:t>}</a:t>
            </a:r>
            <a:endParaRPr lang="en-US" altLang="ja-JP" dirty="0" smtClean="0">
              <a:latin typeface="VL ゴシック" pitchFamily="49" charset="-128"/>
              <a:ea typeface="VL ゴシック" pitchFamily="49" charset="-128"/>
            </a:endParaRPr>
          </a:p>
        </p:txBody>
      </p:sp>
      <p:sp>
        <p:nvSpPr>
          <p:cNvPr id="3" name="テキスト ボックス 2"/>
          <p:cNvSpPr txBox="1"/>
          <p:nvPr/>
        </p:nvSpPr>
        <p:spPr>
          <a:xfrm>
            <a:off x="5508104" y="3321858"/>
            <a:ext cx="3456384" cy="830997"/>
          </a:xfrm>
          <a:prstGeom prst="rect">
            <a:avLst/>
          </a:prstGeom>
          <a:noFill/>
        </p:spPr>
        <p:txBody>
          <a:bodyPr wrap="square" rtlCol="0">
            <a:spAutoFit/>
          </a:bodyPr>
          <a:lstStyle/>
          <a:p>
            <a:r>
              <a:rPr kumimoji="1" lang="ja-JP" altLang="en-US" sz="2400" smtClean="0"/>
              <a:t>内部の型が異なるだけで</a:t>
            </a:r>
            <a:endParaRPr kumimoji="1" lang="en-US" altLang="ja-JP" sz="2400" smtClean="0"/>
          </a:p>
          <a:p>
            <a:r>
              <a:rPr lang="ja-JP" altLang="en-US" sz="2400"/>
              <a:t>使い方</a:t>
            </a:r>
            <a:r>
              <a:rPr lang="ja-JP" altLang="en-US" sz="2400" smtClean="0"/>
              <a:t>は</a:t>
            </a:r>
            <a:r>
              <a:rPr lang="ja-JP" altLang="en-US" sz="2400"/>
              <a:t>同じ</a:t>
            </a:r>
            <a:endParaRPr kumimoji="1" lang="ja-JP" altLang="en-US" sz="2400"/>
          </a:p>
        </p:txBody>
      </p:sp>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67399" y="6254552"/>
            <a:ext cx="272353" cy="603448"/>
          </a:xfrm>
          <a:prstGeom prst="rect">
            <a:avLst/>
          </a:prstGeom>
        </p:spPr>
      </p:pic>
    </p:spTree>
    <p:extLst>
      <p:ext uri="{BB962C8B-B14F-4D97-AF65-F5344CB8AC3E}">
        <p14:creationId xmlns:p14="http://schemas.microsoft.com/office/powerpoint/2010/main" val="168097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smtClean="0"/>
              <a:t>データ型に依存しないアルゴリズム</a:t>
            </a:r>
            <a:endParaRPr kumimoji="1" lang="ja-JP" altLang="en-US" sz="3200"/>
          </a:p>
        </p:txBody>
      </p:sp>
      <p:sp>
        <p:nvSpPr>
          <p:cNvPr id="4" name="コンテンツ プレースホルダー 2"/>
          <p:cNvSpPr>
            <a:spLocks noGrp="1"/>
          </p:cNvSpPr>
          <p:nvPr>
            <p:ph idx="1"/>
          </p:nvPr>
        </p:nvSpPr>
        <p:spPr>
          <a:xfrm>
            <a:off x="457200" y="1340769"/>
            <a:ext cx="8229600" cy="504055"/>
          </a:xfrm>
        </p:spPr>
        <p:txBody>
          <a:bodyPr>
            <a:normAutofit fontScale="92500"/>
          </a:bodyPr>
          <a:lstStyle/>
          <a:p>
            <a:pPr marL="0" indent="0">
              <a:buNone/>
            </a:pPr>
            <a:r>
              <a:rPr kumimoji="1" lang="ja-JP" altLang="en-US" sz="2400" dirty="0" smtClean="0"/>
              <a:t>以下</a:t>
            </a:r>
            <a:r>
              <a:rPr kumimoji="1" lang="ja-JP" altLang="en-US" sz="2400" smtClean="0"/>
              <a:t>の</a:t>
            </a:r>
            <a:r>
              <a:rPr kumimoji="1" lang="en-US" altLang="ja-JP" sz="2400" smtClean="0">
                <a:latin typeface="VL ゴシック" pitchFamily="49" charset="-128"/>
                <a:ea typeface="VL ゴシック" pitchFamily="49" charset="-128"/>
              </a:rPr>
              <a:t>min()</a:t>
            </a:r>
            <a:r>
              <a:rPr kumimoji="1" lang="ja-JP" altLang="en-US" sz="2400" smtClean="0"/>
              <a:t>関数</a:t>
            </a:r>
            <a:r>
              <a:rPr kumimoji="1" lang="ja-JP" altLang="en-US" sz="2400" dirty="0" smtClean="0"/>
              <a:t>は、</a:t>
            </a:r>
            <a:r>
              <a:rPr lang="en-US" altLang="ja-JP" sz="2400" smtClean="0">
                <a:latin typeface="VL ゴシック" pitchFamily="49" charset="-128"/>
                <a:ea typeface="VL ゴシック" pitchFamily="49" charset="-128"/>
              </a:rPr>
              <a:t>operator&lt;</a:t>
            </a:r>
            <a:r>
              <a:rPr lang="ja-JP" altLang="en-US" sz="2400" smtClean="0"/>
              <a:t>持つあらゆる</a:t>
            </a:r>
            <a:r>
              <a:rPr lang="ja-JP" altLang="en-US" sz="2400" smtClean="0"/>
              <a:t>型に適用可能な関数</a:t>
            </a:r>
            <a:endParaRPr kumimoji="1" lang="ja-JP" altLang="en-US" sz="2400" dirty="0"/>
          </a:p>
        </p:txBody>
      </p:sp>
      <p:sp>
        <p:nvSpPr>
          <p:cNvPr id="5" name="テキスト ボックス 4"/>
          <p:cNvSpPr txBox="1"/>
          <p:nvPr/>
        </p:nvSpPr>
        <p:spPr>
          <a:xfrm>
            <a:off x="467544" y="2394754"/>
            <a:ext cx="8064896" cy="1477328"/>
          </a:xfrm>
          <a:prstGeom prst="rect">
            <a:avLst/>
          </a:prstGeom>
          <a:noFill/>
          <a:ln>
            <a:solidFill>
              <a:schemeClr val="tx1"/>
            </a:solidFill>
          </a:ln>
        </p:spPr>
        <p:txBody>
          <a:bodyPr wrap="square" rtlCol="0">
            <a:spAutoFit/>
          </a:bodyPr>
          <a:lstStyle/>
          <a:p>
            <a:r>
              <a:rPr lang="en-US" altLang="ja-JP" dirty="0">
                <a:latin typeface="VL ゴシック" pitchFamily="49" charset="-128"/>
                <a:ea typeface="VL ゴシック" pitchFamily="49" charset="-128"/>
              </a:rPr>
              <a:t>template &lt;class </a:t>
            </a:r>
            <a:r>
              <a:rPr lang="en-US" altLang="ja-JP" b="1" dirty="0">
                <a:solidFill>
                  <a:srgbClr val="C00000"/>
                </a:solidFill>
                <a:latin typeface="VL ゴシック" pitchFamily="49" charset="-128"/>
                <a:ea typeface="VL ゴシック" pitchFamily="49" charset="-128"/>
              </a:rPr>
              <a:t>T</a:t>
            </a:r>
            <a:r>
              <a:rPr lang="en-US" altLang="ja-JP" dirty="0">
                <a:latin typeface="VL ゴシック" pitchFamily="49" charset="-128"/>
                <a:ea typeface="VL ゴシック" pitchFamily="49" charset="-128"/>
              </a:rPr>
              <a:t>&gt;</a:t>
            </a:r>
          </a:p>
          <a:p>
            <a:r>
              <a:rPr lang="en-US" altLang="ja-JP" b="1" dirty="0">
                <a:solidFill>
                  <a:srgbClr val="C00000"/>
                </a:solidFill>
                <a:latin typeface="VL ゴシック" pitchFamily="49" charset="-128"/>
                <a:ea typeface="VL ゴシック" pitchFamily="49" charset="-128"/>
              </a:rPr>
              <a:t>T</a:t>
            </a:r>
            <a:r>
              <a:rPr lang="en-US" altLang="ja-JP" dirty="0">
                <a:latin typeface="VL ゴシック" pitchFamily="49" charset="-128"/>
                <a:ea typeface="VL ゴシック" pitchFamily="49" charset="-128"/>
              </a:rPr>
              <a:t> min(</a:t>
            </a:r>
            <a:r>
              <a:rPr lang="en-US" altLang="ja-JP" b="1" dirty="0">
                <a:solidFill>
                  <a:srgbClr val="C00000"/>
                </a:solidFill>
                <a:latin typeface="VL ゴシック" pitchFamily="49" charset="-128"/>
                <a:ea typeface="VL ゴシック" pitchFamily="49" charset="-128"/>
              </a:rPr>
              <a:t>T</a:t>
            </a:r>
            <a:r>
              <a:rPr lang="en-US" altLang="ja-JP" dirty="0">
                <a:latin typeface="VL ゴシック" pitchFamily="49" charset="-128"/>
                <a:ea typeface="VL ゴシック" pitchFamily="49" charset="-128"/>
              </a:rPr>
              <a:t> a, </a:t>
            </a:r>
            <a:r>
              <a:rPr lang="en-US" altLang="ja-JP" b="1" dirty="0">
                <a:solidFill>
                  <a:srgbClr val="C00000"/>
                </a:solidFill>
                <a:latin typeface="VL ゴシック" pitchFamily="49" charset="-128"/>
                <a:ea typeface="VL ゴシック" pitchFamily="49" charset="-128"/>
              </a:rPr>
              <a:t>T</a:t>
            </a:r>
            <a:r>
              <a:rPr lang="en-US" altLang="ja-JP" dirty="0">
                <a:latin typeface="VL ゴシック" pitchFamily="49" charset="-128"/>
                <a:ea typeface="VL ゴシック" pitchFamily="49" charset="-128"/>
              </a:rPr>
              <a:t> b)</a:t>
            </a:r>
          </a:p>
          <a:p>
            <a:r>
              <a:rPr lang="en-US" altLang="ja-JP" dirty="0">
                <a:latin typeface="VL ゴシック" pitchFamily="49" charset="-128"/>
                <a:ea typeface="VL ゴシック" pitchFamily="49" charset="-128"/>
              </a:rPr>
              <a:t>{</a:t>
            </a:r>
          </a:p>
          <a:p>
            <a:r>
              <a:rPr lang="en-US" altLang="ja-JP" dirty="0">
                <a:latin typeface="VL ゴシック" pitchFamily="49" charset="-128"/>
                <a:ea typeface="VL ゴシック" pitchFamily="49" charset="-128"/>
              </a:rPr>
              <a:t>  return a &lt; b ? a : b;</a:t>
            </a:r>
          </a:p>
          <a:p>
            <a:r>
              <a:rPr lang="en-US" altLang="ja-JP" dirty="0">
                <a:latin typeface="VL ゴシック" pitchFamily="49" charset="-128"/>
                <a:ea typeface="VL ゴシック" pitchFamily="49" charset="-128"/>
              </a:rPr>
              <a:t>}</a:t>
            </a:r>
            <a:endParaRPr lang="en-US" altLang="ja-JP" dirty="0" smtClean="0">
              <a:latin typeface="VL ゴシック" pitchFamily="49" charset="-128"/>
              <a:ea typeface="VL ゴシック" pitchFamily="49" charset="-128"/>
            </a:endParaRPr>
          </a:p>
        </p:txBody>
      </p:sp>
      <p:sp>
        <p:nvSpPr>
          <p:cNvPr id="6" name="テキスト ボックス 5"/>
          <p:cNvSpPr txBox="1"/>
          <p:nvPr/>
        </p:nvSpPr>
        <p:spPr>
          <a:xfrm>
            <a:off x="467544" y="4077072"/>
            <a:ext cx="8064896" cy="923330"/>
          </a:xfrm>
          <a:prstGeom prst="rect">
            <a:avLst/>
          </a:prstGeom>
          <a:noFill/>
          <a:ln>
            <a:solidFill>
              <a:schemeClr val="tx1"/>
            </a:solidFill>
          </a:ln>
        </p:spPr>
        <p:txBody>
          <a:bodyPr wrap="square" rtlCol="0">
            <a:spAutoFit/>
          </a:bodyPr>
          <a:lstStyle/>
          <a:p>
            <a:r>
              <a:rPr lang="en-US" altLang="ja-JP" b="1" dirty="0" err="1">
                <a:solidFill>
                  <a:srgbClr val="C00000"/>
                </a:solidFill>
                <a:latin typeface="VL ゴシック" pitchFamily="49" charset="-128"/>
                <a:ea typeface="VL ゴシック" pitchFamily="49" charset="-128"/>
              </a:rPr>
              <a:t>int</a:t>
            </a:r>
            <a:r>
              <a:rPr lang="en-US" altLang="ja-JP" dirty="0">
                <a:latin typeface="VL ゴシック" pitchFamily="49" charset="-128"/>
                <a:ea typeface="VL ゴシック" pitchFamily="49" charset="-128"/>
              </a:rPr>
              <a:t>    x = </a:t>
            </a:r>
            <a:r>
              <a:rPr lang="en-US" altLang="ja-JP" dirty="0" smtClean="0">
                <a:latin typeface="VL ゴシック" pitchFamily="49" charset="-128"/>
                <a:ea typeface="VL ゴシック" pitchFamily="49" charset="-128"/>
              </a:rPr>
              <a:t>min(1</a:t>
            </a:r>
            <a:r>
              <a:rPr lang="en-US" altLang="ja-JP" dirty="0">
                <a:latin typeface="VL ゴシック" pitchFamily="49" charset="-128"/>
                <a:ea typeface="VL ゴシック" pitchFamily="49" charset="-128"/>
              </a:rPr>
              <a:t>, 2);     </a:t>
            </a:r>
            <a:r>
              <a:rPr lang="en-US" altLang="ja-JP" dirty="0" smtClean="0">
                <a:latin typeface="VL ゴシック" pitchFamily="49" charset="-128"/>
                <a:ea typeface="VL ゴシック" pitchFamily="49" charset="-128"/>
              </a:rPr>
              <a:t>// T</a:t>
            </a:r>
            <a:r>
              <a:rPr lang="ja-JP" altLang="en-US" dirty="0" smtClean="0">
                <a:latin typeface="VL ゴシック" pitchFamily="49" charset="-128"/>
                <a:ea typeface="VL ゴシック" pitchFamily="49" charset="-128"/>
              </a:rPr>
              <a:t>は</a:t>
            </a:r>
            <a:r>
              <a:rPr lang="en-US" altLang="ja-JP" dirty="0" err="1" smtClean="0">
                <a:latin typeface="VL ゴシック" pitchFamily="49" charset="-128"/>
                <a:ea typeface="VL ゴシック" pitchFamily="49" charset="-128"/>
              </a:rPr>
              <a:t>int</a:t>
            </a:r>
            <a:r>
              <a:rPr lang="ja-JP" altLang="en-US" dirty="0" smtClean="0">
                <a:latin typeface="VL ゴシック" pitchFamily="49" charset="-128"/>
                <a:ea typeface="VL ゴシック" pitchFamily="49" charset="-128"/>
              </a:rPr>
              <a:t>に置き換えられる</a:t>
            </a:r>
            <a:endParaRPr lang="en-US" altLang="ja-JP" dirty="0">
              <a:latin typeface="VL ゴシック" pitchFamily="49" charset="-128"/>
              <a:ea typeface="VL ゴシック" pitchFamily="49" charset="-128"/>
            </a:endParaRPr>
          </a:p>
          <a:p>
            <a:r>
              <a:rPr lang="en-US" altLang="ja-JP" b="1" dirty="0">
                <a:solidFill>
                  <a:srgbClr val="C00000"/>
                </a:solidFill>
                <a:latin typeface="VL ゴシック" pitchFamily="49" charset="-128"/>
                <a:ea typeface="VL ゴシック" pitchFamily="49" charset="-128"/>
              </a:rPr>
              <a:t>double</a:t>
            </a:r>
            <a:r>
              <a:rPr lang="en-US" altLang="ja-JP" dirty="0">
                <a:latin typeface="VL ゴシック" pitchFamily="49" charset="-128"/>
                <a:ea typeface="VL ゴシック" pitchFamily="49" charset="-128"/>
              </a:rPr>
              <a:t> d = </a:t>
            </a:r>
            <a:r>
              <a:rPr lang="en-US" altLang="ja-JP" dirty="0" smtClean="0">
                <a:latin typeface="VL ゴシック" pitchFamily="49" charset="-128"/>
                <a:ea typeface="VL ゴシック" pitchFamily="49" charset="-128"/>
              </a:rPr>
              <a:t>min(1.0, 2.0); // T</a:t>
            </a:r>
            <a:r>
              <a:rPr lang="ja-JP" altLang="en-US" dirty="0" smtClean="0">
                <a:latin typeface="VL ゴシック" pitchFamily="49" charset="-128"/>
                <a:ea typeface="VL ゴシック" pitchFamily="49" charset="-128"/>
              </a:rPr>
              <a:t>は</a:t>
            </a:r>
            <a:r>
              <a:rPr lang="en-US" altLang="ja-JP" dirty="0" smtClean="0">
                <a:latin typeface="VL ゴシック" pitchFamily="49" charset="-128"/>
                <a:ea typeface="VL ゴシック" pitchFamily="49" charset="-128"/>
              </a:rPr>
              <a:t>double</a:t>
            </a:r>
            <a:r>
              <a:rPr lang="ja-JP" altLang="en-US" dirty="0" smtClean="0">
                <a:latin typeface="VL ゴシック" pitchFamily="49" charset="-128"/>
                <a:ea typeface="VL ゴシック" pitchFamily="49" charset="-128"/>
              </a:rPr>
              <a:t>に置き換えられる</a:t>
            </a:r>
            <a:endParaRPr lang="en-US" altLang="ja-JP" dirty="0">
              <a:latin typeface="VL ゴシック" pitchFamily="49" charset="-128"/>
              <a:ea typeface="VL ゴシック" pitchFamily="49" charset="-128"/>
            </a:endParaRPr>
          </a:p>
          <a:p>
            <a:r>
              <a:rPr lang="en-US" altLang="ja-JP" b="1" dirty="0">
                <a:solidFill>
                  <a:srgbClr val="C00000"/>
                </a:solidFill>
                <a:latin typeface="VL ゴシック" pitchFamily="49" charset="-128"/>
                <a:ea typeface="VL ゴシック" pitchFamily="49" charset="-128"/>
              </a:rPr>
              <a:t>char</a:t>
            </a:r>
            <a:r>
              <a:rPr lang="en-US" altLang="ja-JP" dirty="0">
                <a:latin typeface="VL ゴシック" pitchFamily="49" charset="-128"/>
                <a:ea typeface="VL ゴシック" pitchFamily="49" charset="-128"/>
              </a:rPr>
              <a:t>   c = </a:t>
            </a:r>
            <a:r>
              <a:rPr lang="en-US" altLang="ja-JP" dirty="0" smtClean="0">
                <a:latin typeface="VL ゴシック" pitchFamily="49" charset="-128"/>
                <a:ea typeface="VL ゴシック" pitchFamily="49" charset="-128"/>
              </a:rPr>
              <a:t>min('1', '1'); // T</a:t>
            </a:r>
            <a:r>
              <a:rPr lang="ja-JP" altLang="en-US" dirty="0" smtClean="0">
                <a:latin typeface="VL ゴシック" pitchFamily="49" charset="-128"/>
                <a:ea typeface="VL ゴシック" pitchFamily="49" charset="-128"/>
              </a:rPr>
              <a:t>は</a:t>
            </a:r>
            <a:r>
              <a:rPr lang="en-US" altLang="ja-JP" dirty="0" smtClean="0">
                <a:latin typeface="VL ゴシック" pitchFamily="49" charset="-128"/>
                <a:ea typeface="VL ゴシック" pitchFamily="49" charset="-128"/>
              </a:rPr>
              <a:t>char</a:t>
            </a:r>
            <a:r>
              <a:rPr lang="ja-JP" altLang="en-US" dirty="0" smtClean="0">
                <a:latin typeface="VL ゴシック" pitchFamily="49" charset="-128"/>
                <a:ea typeface="VL ゴシック" pitchFamily="49" charset="-128"/>
              </a:rPr>
              <a:t>に置き換えられる</a:t>
            </a:r>
            <a:endParaRPr lang="en-US" altLang="ja-JP" dirty="0">
              <a:latin typeface="VL ゴシック" pitchFamily="49" charset="-128"/>
              <a:ea typeface="VL ゴシック" pitchFamily="49" charset="-128"/>
            </a:endParaRPr>
          </a:p>
        </p:txBody>
      </p:sp>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55431" y="6254552"/>
            <a:ext cx="272353" cy="603448"/>
          </a:xfrm>
          <a:prstGeom prst="rect">
            <a:avLst/>
          </a:prstGeom>
        </p:spPr>
      </p:pic>
    </p:spTree>
    <p:extLst>
      <p:ext uri="{BB962C8B-B14F-4D97-AF65-F5344CB8AC3E}">
        <p14:creationId xmlns:p14="http://schemas.microsoft.com/office/powerpoint/2010/main" val="287448353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888</TotalTime>
  <Words>2059</Words>
  <Application>Microsoft Office PowerPoint</Application>
  <PresentationFormat>画面に合わせる (4:3)</PresentationFormat>
  <Paragraphs>288</Paragraphs>
  <Slides>32</Slides>
  <Notes>0</Notes>
  <HiddenSlides>0</HiddenSlides>
  <MMClips>0</MMClips>
  <ScaleCrop>false</ScaleCrop>
  <HeadingPairs>
    <vt:vector size="4" baseType="variant">
      <vt:variant>
        <vt:lpstr>テーマ</vt:lpstr>
      </vt:variant>
      <vt:variant>
        <vt:i4>1</vt:i4>
      </vt:variant>
      <vt:variant>
        <vt:lpstr>スライド タイトル</vt:lpstr>
      </vt:variant>
      <vt:variant>
        <vt:i4>32</vt:i4>
      </vt:variant>
    </vt:vector>
  </HeadingPairs>
  <TitlesOfParts>
    <vt:vector size="33" baseType="lpstr">
      <vt:lpstr>Office ​​テーマ</vt:lpstr>
      <vt:lpstr>Template ＜Programming＞</vt:lpstr>
      <vt:lpstr>自己紹介</vt:lpstr>
      <vt:lpstr>自己紹介</vt:lpstr>
      <vt:lpstr>本日のお題</vt:lpstr>
      <vt:lpstr>PowerPoint プレゼンテーション</vt:lpstr>
      <vt:lpstr>テンプレートとは何か</vt:lpstr>
      <vt:lpstr>任意の型のオブジェクトを格納できるコンテナ</vt:lpstr>
      <vt:lpstr>任意の型のオブジェクトを格納できるコンテナ</vt:lpstr>
      <vt:lpstr>データ型に依存しないアルゴリズム</vt:lpstr>
      <vt:lpstr>クラステンプレート</vt:lpstr>
      <vt:lpstr>関数テンプレート</vt:lpstr>
      <vt:lpstr>可変引数テンプレート</vt:lpstr>
      <vt:lpstr>テンプレートの特殊化</vt:lpstr>
      <vt:lpstr>デフォルトテンプレート引数</vt:lpstr>
      <vt:lpstr>非型テンプレートパラメータ</vt:lpstr>
      <vt:lpstr>エイリアステンプレート</vt:lpstr>
      <vt:lpstr>PowerPoint プレゼンテーション</vt:lpstr>
      <vt:lpstr>テンプレートをどんな場面で使用するか</vt:lpstr>
      <vt:lpstr>同じ意味論とインタフェース持つ値を 一様に扱いたい場面で使用する</vt:lpstr>
      <vt:lpstr>クラス・関数の内部操作をコンパイル時に切り替える</vt:lpstr>
      <vt:lpstr>実行時エラーを阻止する</vt:lpstr>
      <vt:lpstr>いつでもテンプレート</vt:lpstr>
      <vt:lpstr>PowerPoint プレゼンテーション</vt:lpstr>
      <vt:lpstr>テンプレート技法について</vt:lpstr>
      <vt:lpstr>テンプレート技法各種</vt:lpstr>
      <vt:lpstr>テンプレート技法各種</vt:lpstr>
      <vt:lpstr>PowerPoint プレゼンテーション</vt:lpstr>
      <vt:lpstr>C++11の次</vt:lpstr>
      <vt:lpstr>非型テンプレートパラメータの制限緩和</vt:lpstr>
      <vt:lpstr>コンパイル時if文</vt:lpstr>
      <vt:lpstr>2つしかなかった！</vt:lpstr>
      <vt:lpstr>おわりに</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テンプレートとは何か</dc:title>
  <dc:creator>高橋　晶</dc:creator>
  <cp:lastModifiedBy>高橋　晶</cp:lastModifiedBy>
  <cp:revision>114</cp:revision>
  <dcterms:created xsi:type="dcterms:W3CDTF">2012-11-13T02:36:41Z</dcterms:created>
  <dcterms:modified xsi:type="dcterms:W3CDTF">2012-11-22T05:56:38Z</dcterms:modified>
</cp:coreProperties>
</file>