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6" r:id="rId3"/>
    <p:sldId id="262" r:id="rId4"/>
    <p:sldId id="263" r:id="rId5"/>
    <p:sldId id="292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29A37-7808-4AA1-ABE3-E4F5E662E041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D251B-83BE-4F69-9622-CAC2A83F8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66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08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5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7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5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34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3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6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1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E2C1-DF28-409D-8DC3-3B1BAC1672EC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yaocat.j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wankuma.com/andoch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sapporocpp/linguamag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ickpalace.net/" TargetMode="External"/><Relationship Id="rId2" Type="http://schemas.openxmlformats.org/officeDocument/2006/relationships/hyperlink" Target="http://d.hatena.ne.jp/wraith1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icklib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v.activebasic.com/egtra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Boost.</a:t>
            </a:r>
            <a:r>
              <a:rPr kumimoji="1" lang="ja-JP" altLang="en-US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勉強会 </a:t>
            </a:r>
            <a:r>
              <a:rPr kumimoji="1" lang="en-US" altLang="ja-JP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#11 </a:t>
            </a:r>
            <a:r>
              <a:rPr kumimoji="1" lang="ja-JP" altLang="en-US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東京</a:t>
            </a:r>
            <a:endParaRPr kumimoji="1" lang="ja-JP" altLang="en-US" dirty="0">
              <a:solidFill>
                <a:srgbClr val="C00000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3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ポケットリファレンス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448272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C++11</a:t>
            </a:r>
            <a:r>
              <a:rPr lang="ja-JP" altLang="en-US" sz="3600" dirty="0"/>
              <a:t>対応の逆引き</a:t>
            </a:r>
            <a:r>
              <a:rPr lang="ja-JP" altLang="en-US" sz="3600" dirty="0" smtClean="0"/>
              <a:t>リファレンス</a:t>
            </a:r>
            <a:endParaRPr lang="en-US" altLang="ja-JP" sz="3600" dirty="0" smtClean="0"/>
          </a:p>
          <a:p>
            <a:r>
              <a:rPr lang="ja-JP" altLang="en-US" sz="3600" dirty="0"/>
              <a:t>「何がしたい」から「どうやって」を調べられる</a:t>
            </a:r>
            <a:r>
              <a:rPr lang="ja-JP" altLang="en-US" sz="3600" dirty="0" smtClean="0"/>
              <a:t>！</a:t>
            </a:r>
            <a:endParaRPr lang="en-US" altLang="ja-JP" sz="3600" dirty="0" smtClean="0"/>
          </a:p>
          <a:p>
            <a:r>
              <a:rPr lang="en-US" altLang="ja-JP" sz="3600" dirty="0"/>
              <a:t>528</a:t>
            </a:r>
            <a:r>
              <a:rPr lang="ja-JP" altLang="en-US" sz="3600" dirty="0"/>
              <a:t>ページ！！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4005064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すでに「</a:t>
            </a:r>
            <a:r>
              <a:rPr lang="ja-JP" altLang="en-US" sz="3200" b="1" dirty="0">
                <a:solidFill>
                  <a:srgbClr val="C00000"/>
                </a:solidFill>
              </a:rPr>
              <a:t>ポケット鈍器</a:t>
            </a:r>
            <a:r>
              <a:rPr lang="ja-JP" altLang="en-US" sz="3200" dirty="0"/>
              <a:t>」という愛称で親しまれているようです</a:t>
            </a:r>
            <a:r>
              <a:rPr lang="ja-JP" altLang="en-US" sz="3200" dirty="0" smtClean="0"/>
              <a:t>。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559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800" dirty="0"/>
              <a:t>1</a:t>
            </a:r>
            <a:r>
              <a:rPr lang="ja-JP" altLang="en-US" sz="2800" dirty="0"/>
              <a:t>章 </a:t>
            </a:r>
            <a:r>
              <a:rPr lang="en-US" altLang="ja-JP" sz="2800" dirty="0"/>
              <a:t>C++</a:t>
            </a:r>
            <a:r>
              <a:rPr lang="ja-JP" altLang="en-US" sz="2800" dirty="0"/>
              <a:t>とは</a:t>
            </a:r>
          </a:p>
          <a:p>
            <a:pPr marL="0" indent="0">
              <a:buNone/>
            </a:pPr>
            <a:r>
              <a:rPr lang="en-US" altLang="ja-JP" sz="2800" dirty="0"/>
              <a:t>2</a:t>
            </a:r>
            <a:r>
              <a:rPr lang="ja-JP" altLang="en-US" sz="2800" dirty="0"/>
              <a:t>章 基本文法</a:t>
            </a:r>
          </a:p>
          <a:p>
            <a:pPr marL="0" indent="0">
              <a:buNone/>
            </a:pPr>
            <a:r>
              <a:rPr lang="en-US" altLang="ja-JP" sz="2800" dirty="0"/>
              <a:t>3</a:t>
            </a:r>
            <a:r>
              <a:rPr lang="ja-JP" altLang="en-US" sz="2800" dirty="0"/>
              <a:t>章 例外処理</a:t>
            </a:r>
          </a:p>
          <a:p>
            <a:pPr marL="0" indent="0">
              <a:buNone/>
            </a:pPr>
            <a:r>
              <a:rPr lang="en-US" altLang="ja-JP" sz="2800" dirty="0"/>
              <a:t>4</a:t>
            </a:r>
            <a:r>
              <a:rPr lang="ja-JP" altLang="en-US" sz="2800" dirty="0"/>
              <a:t>章 文字列</a:t>
            </a:r>
          </a:p>
          <a:p>
            <a:pPr marL="0" indent="0">
              <a:buNone/>
            </a:pPr>
            <a:r>
              <a:rPr lang="en-US" altLang="ja-JP" sz="2800" dirty="0"/>
              <a:t>5</a:t>
            </a:r>
            <a:r>
              <a:rPr lang="ja-JP" altLang="en-US" sz="2800" dirty="0"/>
              <a:t>章 入出力</a:t>
            </a:r>
          </a:p>
          <a:p>
            <a:pPr marL="0" indent="0">
              <a:buNone/>
            </a:pPr>
            <a:r>
              <a:rPr lang="en-US" altLang="ja-JP" sz="2800" dirty="0"/>
              <a:t>6</a:t>
            </a:r>
            <a:r>
              <a:rPr lang="ja-JP" altLang="en-US" sz="2800" dirty="0"/>
              <a:t>章 ユーティリティ</a:t>
            </a:r>
          </a:p>
          <a:p>
            <a:pPr marL="0" indent="0">
              <a:buNone/>
            </a:pPr>
            <a:r>
              <a:rPr lang="en-US" altLang="ja-JP" sz="2800" dirty="0"/>
              <a:t>7</a:t>
            </a:r>
            <a:r>
              <a:rPr lang="ja-JP" altLang="en-US" sz="2800" dirty="0"/>
              <a:t>章 コンテナとアルゴリズム</a:t>
            </a:r>
          </a:p>
          <a:p>
            <a:pPr marL="0" indent="0">
              <a:buNone/>
            </a:pPr>
            <a:r>
              <a:rPr lang="en-US" altLang="ja-JP" sz="2800" dirty="0"/>
              <a:t>8</a:t>
            </a:r>
            <a:r>
              <a:rPr lang="ja-JP" altLang="en-US" sz="2800" dirty="0"/>
              <a:t>章 スレッド</a:t>
            </a:r>
          </a:p>
          <a:p>
            <a:pPr marL="0" indent="0">
              <a:buNone/>
            </a:pPr>
            <a:r>
              <a:rPr lang="ja-JP" altLang="en-US" sz="2800" dirty="0"/>
              <a:t>付録</a:t>
            </a:r>
            <a:r>
              <a:rPr lang="en-US" altLang="ja-JP" sz="2800" dirty="0"/>
              <a:t>A </a:t>
            </a:r>
            <a:r>
              <a:rPr lang="ja-JP" altLang="en-US" sz="2800" dirty="0"/>
              <a:t>標準外のライブラリ</a:t>
            </a:r>
          </a:p>
          <a:p>
            <a:pPr marL="0" indent="0">
              <a:buNone/>
            </a:pPr>
            <a:r>
              <a:rPr lang="ja-JP" altLang="en-US" sz="2800" dirty="0"/>
              <a:t>付録</a:t>
            </a:r>
            <a:r>
              <a:rPr lang="en-US" altLang="ja-JP" sz="2800" dirty="0"/>
              <a:t>B </a:t>
            </a:r>
            <a:r>
              <a:rPr lang="ja-JP" altLang="en-US" sz="2800" dirty="0"/>
              <a:t>言語</a:t>
            </a:r>
            <a:r>
              <a:rPr lang="ja-JP" altLang="en-US" sz="2800" dirty="0" smtClean="0"/>
              <a:t>拡張</a:t>
            </a:r>
            <a:r>
              <a:rPr lang="ja-JP" altLang="en-US" sz="2800" dirty="0"/>
              <a:t/>
            </a:r>
            <a:br>
              <a:rPr lang="ja-JP" altLang="en-US" sz="2800" dirty="0"/>
            </a:b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45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著者紹介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fontAlgn="base"/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楠田真矢</a:t>
            </a:r>
          </a:p>
          <a:p>
            <a:pPr fontAlgn="base"/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安藤敏彦</a:t>
            </a:r>
          </a:p>
          <a:p>
            <a:pPr fontAlgn="base"/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湯朝剛介</a:t>
            </a:r>
          </a:p>
          <a:p>
            <a:pPr fontAlgn="base"/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道化師</a:t>
            </a:r>
          </a:p>
          <a:p>
            <a:pPr fontAlgn="base"/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一戸優介</a:t>
            </a:r>
          </a:p>
          <a:p>
            <a:pPr fontAlgn="base"/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高橋晶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41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楠田真矢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Twitter : @</a:t>
            </a:r>
            <a:r>
              <a:rPr lang="en-US" altLang="zh-TW" dirty="0" err="1" smtClean="0">
                <a:latin typeface="ＭＳ Ｐゴシック" pitchFamily="50" charset="-128"/>
                <a:ea typeface="ＭＳ Ｐゴシック" pitchFamily="50" charset="-128"/>
              </a:rPr>
              <a:t>nyaocat</a:t>
            </a:r>
            <a:endParaRPr lang="en-US" altLang="zh-TW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endParaRPr lang="en-US" altLang="zh-TW" sz="24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r>
              <a:rPr lang="en-US" altLang="zh-TW" dirty="0">
                <a:latin typeface="ＭＳ Ｐゴシック" pitchFamily="50" charset="-128"/>
                <a:ea typeface="ＭＳ Ｐゴシック" pitchFamily="50" charset="-128"/>
                <a:hlinkClick r:id="rId2"/>
              </a:rPr>
              <a:t>http://nyaocat.jp</a:t>
            </a:r>
            <a:r>
              <a:rPr lang="en-US" altLang="zh-TW" dirty="0" smtClean="0">
                <a:latin typeface="ＭＳ Ｐゴシック" pitchFamily="50" charset="-128"/>
                <a:ea typeface="ＭＳ Ｐゴシック" pitchFamily="50" charset="-128"/>
                <a:hlinkClick r:id="rId2"/>
              </a:rPr>
              <a:t>/</a:t>
            </a:r>
            <a:endParaRPr lang="en-US" altLang="zh-TW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endParaRPr lang="en-US" altLang="zh-TW" sz="24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東京工科大学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コンピュータサイエンス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学部</a:t>
            </a:r>
            <a:r>
              <a:rPr lang="zh-TW" altLang="en-US" dirty="0" smtClean="0">
                <a:latin typeface="ＭＳ Ｐゴシック" pitchFamily="50" charset="-128"/>
                <a:ea typeface="ＭＳ Ｐゴシック" pitchFamily="50" charset="-128"/>
              </a:rPr>
              <a:t>４年</a:t>
            </a:r>
            <a:endParaRPr lang="en-US" altLang="zh-TW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endParaRPr lang="zh-TW" altLang="en-US" sz="24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株式会社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Aiming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　</a:t>
            </a:r>
          </a:p>
          <a:p>
            <a:pPr marL="0" indent="0" fontAlgn="base">
              <a:buNone/>
            </a:pP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東京開発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G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アルバイトエンジニア</a:t>
            </a:r>
          </a:p>
          <a:p>
            <a:pPr marL="0" indent="0" fontAlgn="base">
              <a:buNone/>
            </a:pPr>
            <a:endParaRPr lang="ja-JP" altLang="en-US" sz="24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執筆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は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今回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が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初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00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安藤敏彦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fontAlgn="base"/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Twitter @</a:t>
            </a:r>
            <a:r>
              <a:rPr lang="en-US" altLang="zh-TW" dirty="0" err="1">
                <a:latin typeface="ＭＳ Ｐゴシック" pitchFamily="50" charset="-128"/>
                <a:ea typeface="ＭＳ Ｐゴシック" pitchFamily="50" charset="-128"/>
              </a:rPr>
              <a:t>andochin</a:t>
            </a:r>
            <a:endParaRPr lang="en-US" altLang="zh-TW" dirty="0">
              <a:latin typeface="ＭＳ Ｐゴシック" pitchFamily="50" charset="-128"/>
              <a:ea typeface="ＭＳ Ｐゴシック" pitchFamily="50" charset="-128"/>
            </a:endParaRPr>
          </a:p>
          <a:p>
            <a:pPr fontAlgn="base"/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Blog 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  <a:hlinkClick r:id="rId2"/>
              </a:rPr>
              <a:t>http://</a:t>
            </a:r>
            <a:r>
              <a:rPr lang="en-US" altLang="zh-TW" dirty="0" smtClean="0">
                <a:latin typeface="ＭＳ Ｐゴシック" pitchFamily="50" charset="-128"/>
                <a:ea typeface="ＭＳ Ｐゴシック" pitchFamily="50" charset="-128"/>
                <a:hlinkClick r:id="rId2"/>
              </a:rPr>
              <a:t>blogs.wankuma.com/andochin</a:t>
            </a:r>
            <a:endParaRPr lang="en-US" altLang="zh-TW" dirty="0">
              <a:latin typeface="ＭＳ Ｐゴシック" pitchFamily="50" charset="-128"/>
              <a:ea typeface="ＭＳ Ｐゴシック" pitchFamily="50" charset="-128"/>
            </a:endParaRPr>
          </a:p>
          <a:p>
            <a:pPr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フリープログラマ</a:t>
            </a:r>
          </a:p>
          <a:p>
            <a:pPr fontAlgn="base"/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下記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の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本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の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査読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メンバ</a:t>
            </a:r>
          </a:p>
          <a:p>
            <a:pPr lvl="1" fontAlgn="base"/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テンプレートテクニック</a:t>
            </a:r>
          </a:p>
          <a:p>
            <a:pPr lvl="1"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ストラウストラップのプログラミング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入門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50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湯朝 剛介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fontAlgn="base"/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Twitter : @</a:t>
            </a:r>
            <a:r>
              <a:rPr lang="en-US" altLang="zh-TW" dirty="0" err="1">
                <a:latin typeface="ＭＳ Ｐゴシック" pitchFamily="50" charset="-128"/>
                <a:ea typeface="ＭＳ Ｐゴシック" pitchFamily="50" charset="-128"/>
              </a:rPr>
              <a:t>hotwatermorning</a:t>
            </a:r>
            <a:endParaRPr lang="en-US" altLang="zh-TW" dirty="0">
              <a:latin typeface="ＭＳ Ｐゴシック" pitchFamily="50" charset="-128"/>
              <a:ea typeface="ＭＳ Ｐゴシック" pitchFamily="50" charset="-128"/>
            </a:endParaRPr>
          </a:p>
          <a:p>
            <a:pPr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ブログ： 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How to disappear completely</a:t>
            </a:r>
          </a:p>
          <a:p>
            <a:pPr fontAlgn="base"/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Sapporo.cpp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主催</a:t>
            </a:r>
          </a:p>
          <a:p>
            <a:pPr fontAlgn="base"/>
            <a:r>
              <a:rPr lang="en-US" altLang="zh-TW" dirty="0" err="1">
                <a:latin typeface="ＭＳ Ｐゴシック" pitchFamily="50" charset="-128"/>
                <a:ea typeface="ＭＳ Ｐゴシック" pitchFamily="50" charset="-128"/>
              </a:rPr>
              <a:t>DTMer</a:t>
            </a:r>
            <a:endParaRPr lang="en-US" altLang="zh-TW" dirty="0">
              <a:latin typeface="ＭＳ Ｐゴシック" pitchFamily="50" charset="-128"/>
              <a:ea typeface="ＭＳ Ｐゴシック" pitchFamily="50" charset="-128"/>
            </a:endParaRPr>
          </a:p>
          <a:p>
            <a:pPr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著書：</a:t>
            </a:r>
          </a:p>
          <a:p>
            <a:pPr lvl="1"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  <a:hlinkClick r:id="rId2"/>
              </a:rPr>
              <a:t>プログラミングの魔導少女</a:t>
            </a:r>
            <a:endParaRPr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8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道化師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fontAlgn="base"/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Twitter: @wraith13</a:t>
            </a:r>
          </a:p>
          <a:p>
            <a:pPr fontAlgn="base"/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標準化委員会エキスパートメンバ</a:t>
            </a:r>
          </a:p>
          <a:p>
            <a:pPr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ブログ： 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  <a:hlinkClick r:id="rId2"/>
              </a:rPr>
              <a:t>http://d.hatena.ne.jp/wraith13</a:t>
            </a:r>
            <a:r>
              <a:rPr lang="en-US" altLang="zh-TW" dirty="0" smtClean="0">
                <a:latin typeface="ＭＳ Ｐゴシック" pitchFamily="50" charset="-128"/>
                <a:ea typeface="ＭＳ Ｐゴシック" pitchFamily="50" charset="-128"/>
                <a:hlinkClick r:id="rId2"/>
              </a:rPr>
              <a:t>/</a:t>
            </a:r>
            <a:endParaRPr lang="en-US" altLang="zh-TW" dirty="0">
              <a:latin typeface="ＭＳ Ｐゴシック" pitchFamily="50" charset="-128"/>
              <a:ea typeface="ＭＳ Ｐゴシック" pitchFamily="50" charset="-128"/>
            </a:endParaRPr>
          </a:p>
          <a:p>
            <a:pPr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情報サイト： 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  <a:hlinkClick r:id="rId3"/>
              </a:rPr>
              <a:t>http://</a:t>
            </a:r>
            <a:r>
              <a:rPr lang="en-US" altLang="zh-TW" dirty="0" smtClean="0">
                <a:latin typeface="ＭＳ Ｐゴシック" pitchFamily="50" charset="-128"/>
                <a:ea typeface="ＭＳ Ｐゴシック" pitchFamily="50" charset="-128"/>
                <a:hlinkClick r:id="rId3"/>
              </a:rPr>
              <a:t>www.trickpalace.net/</a:t>
            </a:r>
            <a:endParaRPr lang="en-US" altLang="zh-TW" dirty="0">
              <a:latin typeface="ＭＳ Ｐゴシック" pitchFamily="50" charset="-128"/>
              <a:ea typeface="ＭＳ Ｐゴシック" pitchFamily="50" charset="-128"/>
            </a:endParaRPr>
          </a:p>
          <a:p>
            <a:pPr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ライブラリサイト： 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  <a:hlinkClick r:id="rId4"/>
              </a:rPr>
              <a:t>http://tricklib.com</a:t>
            </a:r>
            <a:r>
              <a:rPr lang="en-US" altLang="zh-TW" dirty="0" smtClean="0">
                <a:latin typeface="ＭＳ Ｐゴシック" pitchFamily="50" charset="-128"/>
                <a:ea typeface="ＭＳ Ｐゴシック" pitchFamily="50" charset="-128"/>
                <a:hlinkClick r:id="rId4"/>
              </a:rPr>
              <a:t>/</a:t>
            </a:r>
            <a:endParaRPr lang="en-US" altLang="zh-TW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72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一戸 優介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fontAlgn="base"/>
            <a:r>
              <a:rPr lang="nl-NL" altLang="zh-TW" dirty="0">
                <a:latin typeface="ＭＳ Ｐゴシック" pitchFamily="50" charset="-128"/>
                <a:ea typeface="ＭＳ Ｐゴシック" pitchFamily="50" charset="-128"/>
              </a:rPr>
              <a:t>Twitter: @egtra</a:t>
            </a:r>
          </a:p>
          <a:p>
            <a:pPr fontAlgn="base"/>
            <a:r>
              <a:rPr lang="zh-TW" altLang="nl-NL" dirty="0">
                <a:latin typeface="ＭＳ Ｐゴシック" pitchFamily="50" charset="-128"/>
                <a:ea typeface="ＭＳ Ｐゴシック" pitchFamily="50" charset="-128"/>
              </a:rPr>
              <a:t>ブログ</a:t>
            </a:r>
            <a:r>
              <a:rPr lang="nl-NL" altLang="zh-TW" dirty="0">
                <a:latin typeface="ＭＳ Ｐゴシック" pitchFamily="50" charset="-128"/>
                <a:ea typeface="ＭＳ Ｐゴシック" pitchFamily="50" charset="-128"/>
              </a:rPr>
              <a:t>: </a:t>
            </a:r>
            <a:r>
              <a:rPr lang="nl-NL" altLang="zh-TW" dirty="0">
                <a:latin typeface="ＭＳ Ｐゴシック" pitchFamily="50" charset="-128"/>
                <a:ea typeface="ＭＳ Ｐゴシック" pitchFamily="50" charset="-128"/>
                <a:hlinkClick r:id="rId2"/>
              </a:rPr>
              <a:t>http://dev.activebasic.com/egtra</a:t>
            </a:r>
            <a:r>
              <a:rPr lang="nl-NL" altLang="zh-TW" dirty="0" smtClean="0">
                <a:latin typeface="ＭＳ Ｐゴシック" pitchFamily="50" charset="-128"/>
                <a:ea typeface="ＭＳ Ｐゴシック" pitchFamily="50" charset="-128"/>
                <a:hlinkClick r:id="rId2"/>
              </a:rPr>
              <a:t>/</a:t>
            </a:r>
            <a:endParaRPr lang="nl-NL" altLang="zh-TW" dirty="0">
              <a:latin typeface="ＭＳ Ｐゴシック" pitchFamily="50" charset="-128"/>
              <a:ea typeface="ＭＳ Ｐゴシック" pitchFamily="50" charset="-128"/>
            </a:endParaRPr>
          </a:p>
          <a:p>
            <a:pPr fontAlgn="base"/>
            <a:r>
              <a:rPr lang="zh-TW" altLang="nl-NL" dirty="0">
                <a:latin typeface="ＭＳ Ｐゴシック" pitchFamily="50" charset="-128"/>
                <a:ea typeface="ＭＳ Ｐゴシック" pitchFamily="50" charset="-128"/>
              </a:rPr>
              <a:t>株式会社オプティム</a:t>
            </a:r>
          </a:p>
          <a:p>
            <a:pPr fontAlgn="base"/>
            <a:r>
              <a:rPr lang="zh-TW" altLang="nl-NL" dirty="0">
                <a:latin typeface="ＭＳ Ｐゴシック" pitchFamily="50" charset="-128"/>
                <a:ea typeface="ＭＳ Ｐゴシック" pitchFamily="50" charset="-128"/>
              </a:rPr>
              <a:t>著書</a:t>
            </a:r>
            <a:r>
              <a:rPr lang="nl-NL" altLang="zh-TW" dirty="0">
                <a:latin typeface="ＭＳ Ｐゴシック" pitchFamily="50" charset="-128"/>
                <a:ea typeface="ＭＳ Ｐゴシック" pitchFamily="50" charset="-128"/>
              </a:rPr>
              <a:t>:</a:t>
            </a:r>
          </a:p>
          <a:p>
            <a:pPr lvl="1" fontAlgn="base"/>
            <a:r>
              <a:rPr lang="zh-TW" altLang="nl-NL" dirty="0">
                <a:latin typeface="ＭＳ Ｐゴシック" pitchFamily="50" charset="-128"/>
                <a:ea typeface="ＭＳ Ｐゴシック" pitchFamily="50" charset="-128"/>
              </a:rPr>
              <a:t>プログラミングの魔導書 </a:t>
            </a:r>
            <a:r>
              <a:rPr lang="nl-NL" altLang="zh-TW" dirty="0">
                <a:latin typeface="ＭＳ Ｐゴシック" pitchFamily="50" charset="-128"/>
                <a:ea typeface="ＭＳ Ｐゴシック" pitchFamily="50" charset="-128"/>
              </a:rPr>
              <a:t>Vol.1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64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高橋 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fontAlgn="base"/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Twitter : @</a:t>
            </a:r>
            <a:r>
              <a:rPr lang="en-US" altLang="ja-JP" dirty="0" err="1">
                <a:latin typeface="ＭＳ Ｐゴシック" pitchFamily="50" charset="-128"/>
                <a:ea typeface="ＭＳ Ｐゴシック" pitchFamily="50" charset="-128"/>
              </a:rPr>
              <a:t>cpp_akira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pPr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ブログ： </a:t>
            </a: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Faith and Brave - 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で遊ぼう</a:t>
            </a:r>
          </a:p>
          <a:p>
            <a:pPr fontAlgn="base"/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標準化委員会エキスパートメンバ</a:t>
            </a:r>
          </a:p>
          <a:p>
            <a:pPr fontAlgn="base"/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Boost C++ Libraries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コントリビュータ</a:t>
            </a:r>
          </a:p>
          <a:p>
            <a:pPr fontAlgn="base"/>
            <a:r>
              <a:rPr lang="en-US" altLang="ja-JP" dirty="0" err="1">
                <a:latin typeface="ＭＳ Ｐゴシック" pitchFamily="50" charset="-128"/>
                <a:ea typeface="ＭＳ Ｐゴシック" pitchFamily="50" charset="-128"/>
              </a:rPr>
              <a:t>boostjp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／</a:t>
            </a:r>
            <a:r>
              <a:rPr lang="en-US" altLang="ja-JP" dirty="0" err="1">
                <a:latin typeface="ＭＳ Ｐゴシック" pitchFamily="50" charset="-128"/>
                <a:ea typeface="ＭＳ Ｐゴシック" pitchFamily="50" charset="-128"/>
              </a:rPr>
              <a:t>cpprefjp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コアメンバ</a:t>
            </a:r>
          </a:p>
          <a:p>
            <a:pPr fontAlgn="base"/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Boost.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勉強会 東京の主催者</a:t>
            </a:r>
          </a:p>
          <a:p>
            <a:pPr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著書：</a:t>
            </a:r>
          </a:p>
          <a:p>
            <a:pPr lvl="1" fontAlgn="base"/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テンプレートテクニック</a:t>
            </a:r>
          </a:p>
          <a:p>
            <a:pPr lvl="1" fontAlgn="base"/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プログラミングの魔導書 </a:t>
            </a: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Vol.1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コミュニティから生まれた本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ポケットリファレンスは、日本の</a:t>
            </a: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コミュニティから生まれた本です。</a:t>
            </a:r>
          </a:p>
          <a:p>
            <a:pPr marL="0" indent="0" fontAlgn="base">
              <a:buNone/>
            </a:pPr>
            <a:endParaRPr lang="ja-JP" altLang="en-US" dirty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Boost.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勉強会や、古くは</a:t>
            </a:r>
            <a:r>
              <a:rPr lang="en-US" altLang="ja-JP" dirty="0" err="1">
                <a:latin typeface="ＭＳ Ｐゴシック" pitchFamily="50" charset="-128"/>
                <a:ea typeface="ＭＳ Ｐゴシック" pitchFamily="50" charset="-128"/>
              </a:rPr>
              <a:t>cppll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の時代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から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活動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して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いる人たちで書きました。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01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Boost.</a:t>
            </a:r>
            <a:r>
              <a:rPr kumimoji="1" lang="ja-JP" altLang="en-US" dirty="0" smtClean="0"/>
              <a:t>勉強会について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Boost C++ Libraries</a:t>
            </a:r>
            <a:r>
              <a:rPr kumimoji="1" lang="ja-JP" altLang="en-US" dirty="0" smtClean="0"/>
              <a:t>を中心とした</a:t>
            </a:r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全般の勉強会です</a:t>
            </a:r>
            <a:endParaRPr kumimoji="1" lang="en-US" altLang="ja-JP" dirty="0" smtClean="0"/>
          </a:p>
          <a:p>
            <a:r>
              <a:rPr lang="en-US" altLang="ja-JP" dirty="0" smtClean="0"/>
              <a:t>Boost</a:t>
            </a:r>
            <a:r>
              <a:rPr lang="ja-JP" altLang="en-US" dirty="0" smtClean="0"/>
              <a:t>に限らず、広いテーマを扱っています。</a:t>
            </a:r>
            <a:endParaRPr lang="en-US" altLang="ja-JP" dirty="0" smtClean="0"/>
          </a:p>
          <a:p>
            <a:r>
              <a:rPr kumimoji="1" lang="ja-JP" altLang="en-US" dirty="0" smtClean="0"/>
              <a:t>日本各地で開催しています。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東京、大阪、名古屋、札幌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自分</a:t>
            </a:r>
            <a:r>
              <a:rPr lang="ja-JP" altLang="en-US" dirty="0"/>
              <a:t>が</a:t>
            </a:r>
            <a:r>
              <a:rPr lang="ja-JP" altLang="en-US" dirty="0" smtClean="0"/>
              <a:t>いる地域でも</a:t>
            </a:r>
            <a:r>
              <a:rPr lang="en-US" altLang="ja-JP" dirty="0" smtClean="0"/>
              <a:t>Boost.</a:t>
            </a:r>
            <a:r>
              <a:rPr lang="ja-JP" altLang="en-US" dirty="0" smtClean="0"/>
              <a:t>勉強会を開催したい！という方がいたらご連絡ください。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803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コミュニティから生まれた本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ポケットリファレンスは、日本の</a:t>
            </a: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コミュニティから生まれた本です。</a:t>
            </a:r>
          </a:p>
          <a:p>
            <a:pPr marL="0" indent="0" fontAlgn="base">
              <a:buNone/>
            </a:pPr>
            <a:endParaRPr lang="ja-JP" altLang="en-US" dirty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Boost.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勉強会や、古くは</a:t>
            </a:r>
            <a:r>
              <a:rPr lang="en-US" altLang="ja-JP" dirty="0" err="1">
                <a:latin typeface="ＭＳ Ｐゴシック" pitchFamily="50" charset="-128"/>
                <a:ea typeface="ＭＳ Ｐゴシック" pitchFamily="50" charset="-128"/>
              </a:rPr>
              <a:t>cppll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の時代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から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活動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して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いる人たちで書きました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r>
              <a:rPr lang="ja-JP" altLang="en-US" dirty="0">
                <a:solidFill>
                  <a:srgbClr val="C00000"/>
                </a:solidFill>
              </a:rPr>
              <a:t>コミュニティから本を出そう！</a:t>
            </a:r>
            <a:endParaRPr lang="ja-JP" altLang="en-US" dirty="0">
              <a:solidFill>
                <a:srgbClr val="C0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50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コミュニティから生まれた本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ポケットリファレンスは、日本の</a:t>
            </a: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C++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コミュニティから生まれた本です。</a:t>
            </a:r>
          </a:p>
          <a:p>
            <a:pPr marL="0" indent="0" fontAlgn="base">
              <a:buNone/>
            </a:pPr>
            <a:endParaRPr lang="ja-JP" altLang="en-US" dirty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Boost.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勉強会や、古くは</a:t>
            </a:r>
            <a:r>
              <a:rPr lang="en-US" altLang="ja-JP" dirty="0" err="1">
                <a:latin typeface="ＭＳ Ｐゴシック" pitchFamily="50" charset="-128"/>
                <a:ea typeface="ＭＳ Ｐゴシック" pitchFamily="50" charset="-128"/>
              </a:rPr>
              <a:t>cppll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の時代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から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活動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して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いる人たちで書きました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pPr marL="0" indent="0" fontAlgn="base">
              <a:buNone/>
            </a:pPr>
            <a:r>
              <a:rPr lang="ja-JP" altLang="en-US" dirty="0">
                <a:solidFill>
                  <a:srgbClr val="C00000"/>
                </a:solidFill>
              </a:rPr>
              <a:t>コミュニティから本を出そう</a:t>
            </a:r>
            <a:r>
              <a:rPr lang="ja-JP" altLang="en-US" dirty="0" smtClean="0">
                <a:solidFill>
                  <a:srgbClr val="C00000"/>
                </a:solidFill>
              </a:rPr>
              <a:t>！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ja-JP" altLang="en-US" dirty="0">
                <a:solidFill>
                  <a:srgbClr val="C00000"/>
                </a:solidFill>
                <a:latin typeface="ＭＳ Ｐゴシック" pitchFamily="50" charset="-128"/>
                <a:ea typeface="ＭＳ Ｐゴシック" pitchFamily="50" charset="-128"/>
              </a:rPr>
              <a:t>次はきっと、この場にいる誰かが主役の本になるでしょう</a:t>
            </a:r>
            <a:r>
              <a:rPr lang="ja-JP" altLang="en-US" dirty="0" smtClean="0">
                <a:solidFill>
                  <a:srgbClr val="C00000"/>
                </a:solidFill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ja-JP" altLang="en-US" dirty="0">
              <a:solidFill>
                <a:srgbClr val="C0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88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000" dirty="0" smtClean="0"/>
              <a:t>IIJ</a:t>
            </a:r>
            <a:r>
              <a:rPr kumimoji="1" lang="ja-JP" altLang="en-US" sz="4000" dirty="0" err="1" smtClean="0"/>
              <a:t>さん</a:t>
            </a:r>
            <a:r>
              <a:rPr kumimoji="1" lang="ja-JP" altLang="en-US" sz="4000" dirty="0" smtClean="0"/>
              <a:t>から会場についてのご説明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21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本日のタイムテーブル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59269"/>
              </p:ext>
            </p:extLst>
          </p:nvPr>
        </p:nvGraphicFramePr>
        <p:xfrm>
          <a:off x="683568" y="980728"/>
          <a:ext cx="777686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7"/>
                <a:gridCol w="4320480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10:10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Boost.</a:t>
                      </a:r>
                      <a:r>
                        <a:rPr kumimoji="1" lang="ja-JP" altLang="en-US" dirty="0" smtClean="0"/>
                        <a:t>勉強会について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cpp_akira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10:10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10:30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C++</a:t>
                      </a:r>
                      <a:r>
                        <a:rPr kumimoji="1" lang="ja-JP" altLang="en-US" dirty="0" smtClean="0"/>
                        <a:t>ポケットリファレンスについて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著者一同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10:50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11:20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Boost</a:t>
                      </a:r>
                      <a:r>
                        <a:rPr kumimoji="1" lang="ja-JP" altLang="en-US" dirty="0" smtClean="0"/>
                        <a:t>ライブラリ一周の旅</a:t>
                      </a:r>
                      <a:r>
                        <a:rPr kumimoji="1" lang="en-US" altLang="ja-JP" dirty="0" smtClean="0"/>
                        <a:t>1.51.0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1.53.0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cpp_akira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11:40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12:10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C++</a:t>
                      </a:r>
                      <a:r>
                        <a:rPr kumimoji="1" lang="ja-JP" altLang="en-US" dirty="0" smtClean="0"/>
                        <a:t>でデータを</a:t>
                      </a:r>
                      <a:r>
                        <a:rPr kumimoji="1" lang="en-US" altLang="ja-JP" dirty="0" smtClean="0"/>
                        <a:t>DB</a:t>
                      </a:r>
                      <a:r>
                        <a:rPr kumimoji="1" lang="ja-JP" altLang="en-US" dirty="0" err="1" smtClean="0"/>
                        <a:t>に保</a:t>
                      </a:r>
                      <a:r>
                        <a:rPr kumimoji="1" lang="ja-JP" altLang="en-US" dirty="0" smtClean="0"/>
                        <a:t>存して扱ってみよう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sakisaka7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お昼休み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13:20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13:50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The instrumental C++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hotwatermorning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14:00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14:20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C++</a:t>
                      </a:r>
                      <a:r>
                        <a:rPr kumimoji="1" lang="ja-JP" altLang="en-US" dirty="0" smtClean="0"/>
                        <a:t>でぼくが忘れがちなこと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andochin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14:30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15:00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CilkPlus, TBB, OpenMP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krustf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15:10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15:40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Hello, C++ +</a:t>
                      </a:r>
                      <a:r>
                        <a:rPr kumimoji="1" lang="en-US" altLang="ja-JP" baseline="0" dirty="0" smtClean="0"/>
                        <a:t> JavaScript World!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hecomi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16:00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16:30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未来の</a:t>
                      </a:r>
                      <a:r>
                        <a:rPr kumimoji="1" lang="en-US" altLang="ja-JP" dirty="0" smtClean="0"/>
                        <a:t>C++</a:t>
                      </a:r>
                      <a:r>
                        <a:rPr kumimoji="1" lang="ja-JP" altLang="en-US" dirty="0" smtClean="0"/>
                        <a:t>に向けて書いた論文という名のネタ帳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Sigureya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16:40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17:10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コンテナのパフォーマンス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hgodai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17:20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17:50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C++14</a:t>
                      </a:r>
                      <a:r>
                        <a:rPr kumimoji="1" lang="ja-JP" altLang="en-US" dirty="0" smtClean="0"/>
                        <a:t>の概要</a:t>
                      </a:r>
                      <a:r>
                        <a:rPr kumimoji="1" lang="en-US" altLang="ja-JP" dirty="0" smtClean="0"/>
                        <a:t>(draft)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app_akira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1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7920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今回は </a:t>
            </a:r>
            <a:r>
              <a:rPr kumimoji="1" lang="en-US" altLang="ja-JP" b="1" dirty="0" smtClean="0">
                <a:solidFill>
                  <a:srgbClr val="C00000"/>
                </a:solidFill>
              </a:rPr>
              <a:t>C++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ポケットリファレンス</a:t>
            </a:r>
            <a:r>
              <a:rPr kumimoji="1" lang="ja-JP" altLang="en-US" dirty="0" smtClean="0"/>
              <a:t> の発売記念！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65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7504" y="2348880"/>
            <a:ext cx="5328592" cy="1470025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solidFill>
                  <a:srgbClr val="C00000"/>
                </a:solidFill>
              </a:rPr>
              <a:t>C++</a:t>
            </a:r>
            <a:r>
              <a:rPr lang="ja-JP" altLang="en-US" sz="4000" b="1" dirty="0" smtClean="0">
                <a:solidFill>
                  <a:srgbClr val="C00000"/>
                </a:solidFill>
              </a:rPr>
              <a:t>ポケットリファレンスについて</a:t>
            </a:r>
            <a:endParaRPr kumimoji="1" lang="ja-JP" altLang="en-US" sz="4000" dirty="0">
              <a:solidFill>
                <a:srgbClr val="C00000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96" y="908720"/>
            <a:ext cx="34861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ポケットリファレンス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C++11</a:t>
            </a:r>
            <a:r>
              <a:rPr lang="ja-JP" altLang="en-US" sz="3600" dirty="0"/>
              <a:t>対応の逆引きリファレンス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16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ポケットリファレンス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C++11</a:t>
            </a:r>
            <a:r>
              <a:rPr lang="ja-JP" altLang="en-US" sz="3600" dirty="0"/>
              <a:t>対応の逆引き</a:t>
            </a:r>
            <a:r>
              <a:rPr lang="ja-JP" altLang="en-US" sz="3600" dirty="0" smtClean="0"/>
              <a:t>リファレンス</a:t>
            </a:r>
            <a:endParaRPr lang="en-US" altLang="ja-JP" sz="3600" dirty="0" smtClean="0"/>
          </a:p>
          <a:p>
            <a:r>
              <a:rPr lang="ja-JP" altLang="en-US" sz="3600" dirty="0"/>
              <a:t>「何がしたい」から「どうやって」を調べられる！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41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ポケットリファレンス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C++11</a:t>
            </a:r>
            <a:r>
              <a:rPr lang="ja-JP" altLang="en-US" sz="3600" dirty="0"/>
              <a:t>対応の逆引き</a:t>
            </a:r>
            <a:r>
              <a:rPr lang="ja-JP" altLang="en-US" sz="3600" dirty="0" smtClean="0"/>
              <a:t>リファレンス</a:t>
            </a:r>
            <a:endParaRPr lang="en-US" altLang="ja-JP" sz="3600" dirty="0" smtClean="0"/>
          </a:p>
          <a:p>
            <a:r>
              <a:rPr lang="ja-JP" altLang="en-US" sz="3600" dirty="0"/>
              <a:t>「何がしたい」から「どうやって」を調べられる</a:t>
            </a:r>
            <a:r>
              <a:rPr lang="ja-JP" altLang="en-US" sz="3600" dirty="0" smtClean="0"/>
              <a:t>！</a:t>
            </a:r>
            <a:endParaRPr lang="en-US" altLang="ja-JP" sz="3600" dirty="0" smtClean="0"/>
          </a:p>
          <a:p>
            <a:r>
              <a:rPr lang="en-US" altLang="ja-JP" sz="3600" dirty="0"/>
              <a:t>528</a:t>
            </a:r>
            <a:r>
              <a:rPr lang="ja-JP" altLang="en-US" sz="3600" dirty="0"/>
              <a:t>ページ！！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467544" y="692696"/>
            <a:ext cx="828092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686</Words>
  <Application>Microsoft Office PowerPoint</Application>
  <PresentationFormat>画面に合わせる (4:3)</PresentationFormat>
  <Paragraphs>141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​​テーマ</vt:lpstr>
      <vt:lpstr>Boost.勉強会 #11 東京</vt:lpstr>
      <vt:lpstr>Boost.勉強会について</vt:lpstr>
      <vt:lpstr>PowerPoint プレゼンテーション</vt:lpstr>
      <vt:lpstr>本日のタイムテーブル</vt:lpstr>
      <vt:lpstr>PowerPoint プレゼンテーション</vt:lpstr>
      <vt:lpstr>C++ポケットリファレンスについて</vt:lpstr>
      <vt:lpstr>C++ポケットリファレンス</vt:lpstr>
      <vt:lpstr>C++ポケットリファレンス</vt:lpstr>
      <vt:lpstr>C++ポケットリファレンス</vt:lpstr>
      <vt:lpstr>C++ポケットリファレンス</vt:lpstr>
      <vt:lpstr>目次</vt:lpstr>
      <vt:lpstr>著者紹介</vt:lpstr>
      <vt:lpstr>楠田真矢</vt:lpstr>
      <vt:lpstr>安藤敏彦</vt:lpstr>
      <vt:lpstr>湯朝 剛介</vt:lpstr>
      <vt:lpstr>道化師</vt:lpstr>
      <vt:lpstr>一戸 優介</vt:lpstr>
      <vt:lpstr>高橋 晶</vt:lpstr>
      <vt:lpstr>コミュニティから生まれた本</vt:lpstr>
      <vt:lpstr>コミュニティから生まれた本</vt:lpstr>
      <vt:lpstr>コミュニティから生まれた本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Boost.勉強会 #7 東京</dc:title>
  <dc:creator>高橋 晶</dc:creator>
  <cp:lastModifiedBy>Akira.T</cp:lastModifiedBy>
  <cp:revision>25</cp:revision>
  <dcterms:created xsi:type="dcterms:W3CDTF">2011-11-10T11:22:13Z</dcterms:created>
  <dcterms:modified xsi:type="dcterms:W3CDTF">2013-05-31T13:54:42Z</dcterms:modified>
</cp:coreProperties>
</file>