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338" r:id="rId3"/>
    <p:sldId id="370" r:id="rId4"/>
    <p:sldId id="339" r:id="rId5"/>
    <p:sldId id="340" r:id="rId6"/>
    <p:sldId id="341" r:id="rId7"/>
    <p:sldId id="342" r:id="rId8"/>
    <p:sldId id="343" r:id="rId9"/>
    <p:sldId id="344" r:id="rId10"/>
    <p:sldId id="257" r:id="rId11"/>
    <p:sldId id="362" r:id="rId12"/>
    <p:sldId id="363" r:id="rId13"/>
    <p:sldId id="364" r:id="rId14"/>
    <p:sldId id="258" r:id="rId15"/>
    <p:sldId id="259" r:id="rId16"/>
    <p:sldId id="260" r:id="rId17"/>
    <p:sldId id="261" r:id="rId18"/>
    <p:sldId id="371" r:id="rId19"/>
    <p:sldId id="262" r:id="rId20"/>
    <p:sldId id="263" r:id="rId21"/>
    <p:sldId id="356" r:id="rId22"/>
    <p:sldId id="265" r:id="rId23"/>
    <p:sldId id="266" r:id="rId24"/>
    <p:sldId id="267" r:id="rId25"/>
    <p:sldId id="268" r:id="rId26"/>
    <p:sldId id="269" r:id="rId27"/>
    <p:sldId id="357" r:id="rId28"/>
    <p:sldId id="270" r:id="rId29"/>
    <p:sldId id="373" r:id="rId30"/>
    <p:sldId id="271" r:id="rId31"/>
    <p:sldId id="272" r:id="rId32"/>
    <p:sldId id="274" r:id="rId33"/>
    <p:sldId id="275" r:id="rId34"/>
    <p:sldId id="276" r:id="rId35"/>
    <p:sldId id="277" r:id="rId36"/>
    <p:sldId id="348" r:id="rId37"/>
    <p:sldId id="278" r:id="rId38"/>
    <p:sldId id="279" r:id="rId39"/>
    <p:sldId id="280" r:id="rId40"/>
    <p:sldId id="281" r:id="rId41"/>
    <p:sldId id="282" r:id="rId42"/>
    <p:sldId id="283" r:id="rId43"/>
    <p:sldId id="358" r:id="rId44"/>
    <p:sldId id="284" r:id="rId45"/>
    <p:sldId id="285" r:id="rId46"/>
    <p:sldId id="366" r:id="rId47"/>
    <p:sldId id="367" r:id="rId48"/>
    <p:sldId id="368" r:id="rId49"/>
    <p:sldId id="286" r:id="rId50"/>
    <p:sldId id="287" r:id="rId51"/>
    <p:sldId id="359" r:id="rId52"/>
    <p:sldId id="288" r:id="rId53"/>
    <p:sldId id="289" r:id="rId54"/>
    <p:sldId id="290" r:id="rId55"/>
    <p:sldId id="291" r:id="rId56"/>
    <p:sldId id="292" r:id="rId57"/>
    <p:sldId id="369" r:id="rId58"/>
    <p:sldId id="372" r:id="rId59"/>
    <p:sldId id="293" r:id="rId60"/>
    <p:sldId id="294" r:id="rId61"/>
    <p:sldId id="345" r:id="rId62"/>
    <p:sldId id="346" r:id="rId63"/>
    <p:sldId id="295" r:id="rId64"/>
    <p:sldId id="360" r:id="rId65"/>
    <p:sldId id="296" r:id="rId66"/>
    <p:sldId id="297" r:id="rId67"/>
    <p:sldId id="374" r:id="rId68"/>
    <p:sldId id="298" r:id="rId69"/>
    <p:sldId id="375" r:id="rId70"/>
    <p:sldId id="376" r:id="rId71"/>
    <p:sldId id="299" r:id="rId72"/>
    <p:sldId id="300" r:id="rId73"/>
    <p:sldId id="365" r:id="rId74"/>
    <p:sldId id="301" r:id="rId75"/>
    <p:sldId id="361" r:id="rId76"/>
    <p:sldId id="302" r:id="rId77"/>
    <p:sldId id="303" r:id="rId78"/>
    <p:sldId id="304" r:id="rId79"/>
    <p:sldId id="347" r:id="rId80"/>
    <p:sldId id="305" r:id="rId81"/>
    <p:sldId id="349" r:id="rId82"/>
    <p:sldId id="350" r:id="rId83"/>
    <p:sldId id="351" r:id="rId84"/>
    <p:sldId id="352" r:id="rId85"/>
    <p:sldId id="306" r:id="rId86"/>
    <p:sldId id="307" r:id="rId87"/>
    <p:sldId id="308" r:id="rId88"/>
    <p:sldId id="309" r:id="rId89"/>
    <p:sldId id="354" r:id="rId90"/>
    <p:sldId id="355" r:id="rId91"/>
    <p:sldId id="310" r:id="rId92"/>
    <p:sldId id="311" r:id="rId93"/>
    <p:sldId id="312" r:id="rId94"/>
    <p:sldId id="313" r:id="rId95"/>
    <p:sldId id="314" r:id="rId96"/>
    <p:sldId id="317" r:id="rId97"/>
    <p:sldId id="319" r:id="rId98"/>
    <p:sldId id="320" r:id="rId99"/>
    <p:sldId id="321" r:id="rId100"/>
    <p:sldId id="322" r:id="rId101"/>
    <p:sldId id="323" r:id="rId102"/>
    <p:sldId id="324" r:id="rId103"/>
    <p:sldId id="325" r:id="rId104"/>
    <p:sldId id="326" r:id="rId105"/>
    <p:sldId id="327" r:id="rId106"/>
    <p:sldId id="328" r:id="rId107"/>
    <p:sldId id="329" r:id="rId108"/>
    <p:sldId id="330" r:id="rId109"/>
    <p:sldId id="331" r:id="rId110"/>
    <p:sldId id="332" r:id="rId111"/>
    <p:sldId id="333" r:id="rId112"/>
    <p:sldId id="353" r:id="rId113"/>
    <p:sldId id="334" r:id="rId114"/>
    <p:sldId id="335" r:id="rId115"/>
    <p:sldId id="336" r:id="rId116"/>
    <p:sldId id="337" r:id="rId1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2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presProps" Target="presProps.xml"/><Relationship Id="rId121" Type="http://schemas.openxmlformats.org/officeDocument/2006/relationships/viewProps" Target="viewProps.xml"/><Relationship Id="rId122" Type="http://schemas.openxmlformats.org/officeDocument/2006/relationships/theme" Target="theme/theme1.xml"/><Relationship Id="rId12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notesMaster" Target="notesMasters/notesMaster1.xml"/><Relationship Id="rId119" Type="http://schemas.openxmlformats.org/officeDocument/2006/relationships/printerSettings" Target="printerSettings/printerSettings1.bin"/><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DE44C-5F51-44BC-BC44-04C5DA433149}" type="datetimeFigureOut">
              <a:rPr kumimoji="1" lang="ja-JP" altLang="en-US" smtClean="0"/>
              <a:pPr/>
              <a:t>2015/04/27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000CA-E638-449B-8884-853B11D311EE}" type="slidenum">
              <a:rPr kumimoji="1" lang="ja-JP" altLang="en-US" smtClean="0"/>
              <a:pPr/>
              <a:t>‹#›</a:t>
            </a:fld>
            <a:endParaRPr kumimoji="1" lang="ja-JP" altLang="en-US"/>
          </a:p>
        </p:txBody>
      </p:sp>
    </p:spTree>
    <p:extLst>
      <p:ext uri="{BB962C8B-B14F-4D97-AF65-F5344CB8AC3E}">
        <p14:creationId xmlns:p14="http://schemas.microsoft.com/office/powerpoint/2010/main" val="3270843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0BE000CA-E638-449B-8884-853B11D311EE}" type="slidenum">
              <a:rPr kumimoji="1" lang="ja-JP" altLang="en-US" smtClean="0"/>
              <a:pPr/>
              <a:t>14</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654032"/>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2015/04/27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0219-9490-48A3-B99C-7F91985AF6DF}" type="datetimeFigureOut">
              <a:rPr kumimoji="1" lang="ja-JP" altLang="en-US" smtClean="0"/>
              <a:pPr/>
              <a:t>2015/04/27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CD9C6-36F8-4A9B-A60D-D8CA99F213B9}"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d.hatena.ne.jp/faith_and_brave/" TargetMode="External"/><Relationship Id="rId3" Type="http://schemas.openxmlformats.org/officeDocument/2006/relationships/hyperlink" Target="https://twitter.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solidFill>
                  <a:srgbClr val="C00000"/>
                </a:solidFill>
                <a:latin typeface="HGP創英角ﾎﾟｯﾌﾟ体" pitchFamily="50" charset="-128"/>
                <a:ea typeface="HGP創英角ﾎﾟｯﾌﾟ体" pitchFamily="50" charset="-128"/>
              </a:rPr>
              <a:t>Boost</a:t>
            </a:r>
            <a:r>
              <a:rPr kumimoji="1" lang="ja-JP" altLang="en-US" smtClean="0">
                <a:solidFill>
                  <a:srgbClr val="C00000"/>
                </a:solidFill>
                <a:latin typeface="HGP創英角ﾎﾟｯﾌﾟ体" pitchFamily="50" charset="-128"/>
                <a:ea typeface="HGP創英角ﾎﾟｯﾌﾟ体" pitchFamily="50" charset="-128"/>
              </a:rPr>
              <a:t>ライブラリ一周の旅</a:t>
            </a:r>
            <a:endParaRPr kumimoji="1" lang="ja-JP" altLang="en-US">
              <a:solidFill>
                <a:srgbClr val="C00000"/>
              </a:solidFill>
              <a:latin typeface="HGP創英角ﾎﾟｯﾌﾟ体" pitchFamily="50" charset="-128"/>
              <a:ea typeface="HGP創英角ﾎﾟｯﾌﾟ体" pitchFamily="50" charset="-128"/>
            </a:endParaRPr>
          </a:p>
        </p:txBody>
      </p:sp>
      <p:sp>
        <p:nvSpPr>
          <p:cNvPr id="3" name="サブタイトル 2"/>
          <p:cNvSpPr>
            <a:spLocks noGrp="1"/>
          </p:cNvSpPr>
          <p:nvPr>
            <p:ph type="subTitle" idx="1"/>
          </p:nvPr>
        </p:nvSpPr>
        <p:spPr>
          <a:xfrm>
            <a:off x="1800228" y="4643446"/>
            <a:ext cx="6986614" cy="1643074"/>
          </a:xfrm>
        </p:spPr>
        <p:txBody>
          <a:bodyPr>
            <a:normAutofit fontScale="92500" lnSpcReduction="10000"/>
          </a:bodyPr>
          <a:lstStyle/>
          <a:p>
            <a:pPr algn="r"/>
            <a:r>
              <a:rPr lang="ja-JP" altLang="en-US" dirty="0">
                <a:solidFill>
                  <a:schemeClr val="tx1">
                    <a:lumMod val="75000"/>
                    <a:lumOff val="25000"/>
                  </a:schemeClr>
                </a:solidFill>
                <a:latin typeface="HGP創英角ｺﾞｼｯｸUB" pitchFamily="50" charset="-128"/>
                <a:ea typeface="HGP創英角ｺﾞｼｯｸUB" pitchFamily="50" charset="-128"/>
              </a:rPr>
              <a:t>高橋晶</a:t>
            </a:r>
            <a:r>
              <a:rPr lang="en-US" altLang="ja-JP" dirty="0">
                <a:solidFill>
                  <a:schemeClr val="tx1">
                    <a:lumMod val="75000"/>
                    <a:lumOff val="25000"/>
                  </a:schemeClr>
                </a:solidFill>
                <a:latin typeface="HGP創英角ｺﾞｼｯｸUB" pitchFamily="50" charset="-128"/>
                <a:ea typeface="HGP創英角ｺﾞｼｯｸUB" pitchFamily="50" charset="-128"/>
              </a:rPr>
              <a:t>(Akira Takahashi)</a:t>
            </a:r>
          </a:p>
          <a:p>
            <a:pPr algn="r"/>
            <a:r>
              <a:rPr lang="en-US" altLang="ja-JP" dirty="0" err="1">
                <a:solidFill>
                  <a:schemeClr val="tx1">
                    <a:lumMod val="75000"/>
                    <a:lumOff val="25000"/>
                  </a:schemeClr>
                </a:solidFill>
                <a:latin typeface="HGP創英角ｺﾞｼｯｸUB" pitchFamily="50" charset="-128"/>
                <a:ea typeface="HGP創英角ｺﾞｼｯｸUB" pitchFamily="50" charset="-128"/>
                <a:hlinkClick r:id="rId2"/>
              </a:rPr>
              <a:t>id:faith_and_brave</a:t>
            </a:r>
            <a:endParaRPr lang="en-US" altLang="ja-JP" dirty="0">
              <a:solidFill>
                <a:schemeClr val="tx1">
                  <a:lumMod val="75000"/>
                  <a:lumOff val="25000"/>
                </a:schemeClr>
              </a:solidFill>
              <a:latin typeface="HGP創英角ｺﾞｼｯｸUB" pitchFamily="50" charset="-128"/>
              <a:ea typeface="HGP創英角ｺﾞｼｯｸUB" pitchFamily="50" charset="-128"/>
            </a:endParaRPr>
          </a:p>
          <a:p>
            <a:pPr algn="r"/>
            <a:r>
              <a:rPr lang="en-US" altLang="ja-JP" dirty="0">
                <a:solidFill>
                  <a:schemeClr val="tx1">
                    <a:lumMod val="75000"/>
                    <a:lumOff val="25000"/>
                  </a:schemeClr>
                </a:solidFill>
                <a:latin typeface="HGP創英角ｺﾞｼｯｸUB" pitchFamily="50" charset="-128"/>
                <a:ea typeface="HGP創英角ｺﾞｼｯｸUB" pitchFamily="50" charset="-128"/>
                <a:hlinkClick r:id="rId3"/>
              </a:rPr>
              <a:t>@</a:t>
            </a:r>
            <a:r>
              <a:rPr lang="en-US" altLang="ja-JP" dirty="0" err="1">
                <a:solidFill>
                  <a:schemeClr val="tx1">
                    <a:lumMod val="75000"/>
                    <a:lumOff val="25000"/>
                  </a:schemeClr>
                </a:solidFill>
                <a:latin typeface="HGP創英角ｺﾞｼｯｸUB" pitchFamily="50" charset="-128"/>
                <a:ea typeface="HGP創英角ｺﾞｼｯｸUB" pitchFamily="50" charset="-128"/>
                <a:hlinkClick r:id="rId3"/>
              </a:rPr>
              <a:t>cpp_akira</a:t>
            </a:r>
            <a:endParaRPr lang="ja-JP" altLang="en-US" dirty="0">
              <a:solidFill>
                <a:schemeClr val="tx1">
                  <a:lumMod val="75000"/>
                  <a:lumOff val="25000"/>
                </a:schemeClr>
              </a:solidFill>
              <a:latin typeface="HGP創英角ｺﾞｼｯｸUB" pitchFamily="50" charset="-128"/>
              <a:ea typeface="HGP創英角ｺﾞｼｯｸUB" pitchFamily="50" charset="-128"/>
            </a:endParaRPr>
          </a:p>
        </p:txBody>
      </p:sp>
      <p:sp>
        <p:nvSpPr>
          <p:cNvPr id="4" name="テキスト ボックス 3"/>
          <p:cNvSpPr txBox="1"/>
          <p:nvPr/>
        </p:nvSpPr>
        <p:spPr>
          <a:xfrm>
            <a:off x="5143504" y="6417254"/>
            <a:ext cx="4000496" cy="369332"/>
          </a:xfrm>
          <a:prstGeom prst="rect">
            <a:avLst/>
          </a:prstGeom>
          <a:noFill/>
        </p:spPr>
        <p:txBody>
          <a:bodyPr wrap="square" rtlCol="0">
            <a:spAutoFit/>
          </a:bodyPr>
          <a:lstStyle/>
          <a:p>
            <a:pPr algn="r"/>
            <a:r>
              <a:rPr kumimoji="1" lang="en-US" altLang="ja-JP" dirty="0" smtClean="0">
                <a:solidFill>
                  <a:srgbClr val="C00000"/>
                </a:solidFill>
              </a:rPr>
              <a:t>Boost.</a:t>
            </a:r>
            <a:r>
              <a:rPr kumimoji="1" lang="ja-JP" altLang="en-US" dirty="0" smtClean="0">
                <a:solidFill>
                  <a:srgbClr val="C00000"/>
                </a:solidFill>
              </a:rPr>
              <a:t>勉強会</a:t>
            </a:r>
            <a:r>
              <a:rPr kumimoji="1" lang="en-US" altLang="ja-JP" dirty="0" smtClean="0">
                <a:solidFill>
                  <a:srgbClr val="C00000"/>
                </a:solidFill>
              </a:rPr>
              <a:t>#11</a:t>
            </a:r>
            <a:r>
              <a:rPr kumimoji="1" lang="ja-JP" altLang="en-US" dirty="0" smtClean="0">
                <a:solidFill>
                  <a:srgbClr val="C00000"/>
                </a:solidFill>
              </a:rPr>
              <a:t> </a:t>
            </a:r>
            <a:r>
              <a:rPr lang="en-US" altLang="ja-JP" dirty="0" smtClean="0">
                <a:solidFill>
                  <a:srgbClr val="C00000"/>
                </a:solidFill>
              </a:rPr>
              <a:t>2013/06/01(</a:t>
            </a:r>
            <a:r>
              <a:rPr lang="ja-JP" altLang="en-US" dirty="0" smtClean="0">
                <a:solidFill>
                  <a:srgbClr val="C00000"/>
                </a:solidFill>
              </a:rPr>
              <a:t>土</a:t>
            </a:r>
            <a:r>
              <a:rPr lang="en-US" altLang="ja-JP" dirty="0" smtClean="0">
                <a:solidFill>
                  <a:srgbClr val="C00000"/>
                </a:solidFill>
              </a:rPr>
              <a:t>)</a:t>
            </a:r>
            <a:endParaRPr kumimoji="1" lang="ja-JP" altLang="en-US" dirty="0">
              <a:solidFill>
                <a:srgbClr val="C00000"/>
              </a:solidFill>
            </a:endParaRPr>
          </a:p>
        </p:txBody>
      </p:sp>
      <p:sp>
        <p:nvSpPr>
          <p:cNvPr id="5" name="テキスト ボックス 4"/>
          <p:cNvSpPr txBox="1"/>
          <p:nvPr/>
        </p:nvSpPr>
        <p:spPr>
          <a:xfrm>
            <a:off x="4786314" y="3214686"/>
            <a:ext cx="2928958" cy="461665"/>
          </a:xfrm>
          <a:prstGeom prst="rect">
            <a:avLst/>
          </a:prstGeom>
          <a:noFill/>
        </p:spPr>
        <p:txBody>
          <a:bodyPr wrap="square" rtlCol="0">
            <a:spAutoFit/>
          </a:bodyPr>
          <a:lstStyle/>
          <a:p>
            <a:pPr algn="r"/>
            <a:r>
              <a:rPr lang="en-US" altLang="ja-JP" sz="2400" dirty="0" smtClean="0">
                <a:solidFill>
                  <a:srgbClr val="C00000"/>
                </a:solidFill>
                <a:latin typeface="HGP創英角ﾎﾟｯﾌﾟ体" pitchFamily="50" charset="-128"/>
                <a:ea typeface="HGP創英角ﾎﾟｯﾌﾟ体" pitchFamily="50" charset="-128"/>
              </a:rPr>
              <a:t>ver.1.53.0(Merge)</a:t>
            </a:r>
            <a:endParaRPr kumimoji="1" lang="ja-JP"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Accumulators</a:t>
            </a:r>
            <a:endParaRPr kumimoji="1" lang="ja-JP" altLang="en-US"/>
          </a:p>
        </p:txBody>
      </p:sp>
      <p:sp>
        <p:nvSpPr>
          <p:cNvPr id="3" name="コンテンツ プレースホルダ 2"/>
          <p:cNvSpPr>
            <a:spLocks noGrp="1"/>
          </p:cNvSpPr>
          <p:nvPr>
            <p:ph idx="1"/>
          </p:nvPr>
        </p:nvSpPr>
        <p:spPr>
          <a:xfrm>
            <a:off x="457200" y="885820"/>
            <a:ext cx="8229600" cy="614354"/>
          </a:xfrm>
        </p:spPr>
        <p:txBody>
          <a:bodyPr/>
          <a:lstStyle/>
          <a:p>
            <a:pPr>
              <a:buNone/>
            </a:pPr>
            <a:r>
              <a:rPr kumimoji="1" lang="ja-JP" altLang="en-US" smtClean="0"/>
              <a:t>拡張可能な統計計算フレームワーク</a:t>
            </a:r>
            <a:endParaRPr kumimoji="1" lang="ja-JP" altLang="en-US"/>
          </a:p>
        </p:txBody>
      </p:sp>
      <p:sp>
        <p:nvSpPr>
          <p:cNvPr id="4" name="テキスト ボックス 3"/>
          <p:cNvSpPr txBox="1"/>
          <p:nvPr/>
        </p:nvSpPr>
        <p:spPr>
          <a:xfrm>
            <a:off x="500034" y="1714488"/>
            <a:ext cx="8001056" cy="3447098"/>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cs typeface="Courier New" pitchFamily="49" charset="0"/>
              </a:rPr>
              <a:t>using namespace boost;</a:t>
            </a:r>
          </a:p>
          <a:p>
            <a:endParaRPr lang="en-US" altLang="ja-JP" sz="2000" dirty="0" smtClean="0">
              <a:latin typeface="VL ゴシック" pitchFamily="1" charset="-128"/>
              <a:ea typeface="VL ゴシック" pitchFamily="1" charset="-128"/>
              <a:cs typeface="Courier New" pitchFamily="49" charset="0"/>
            </a:endParaRPr>
          </a:p>
          <a:p>
            <a:r>
              <a:rPr lang="en-US" altLang="ja-JP" sz="2000" dirty="0" err="1" smtClean="0">
                <a:latin typeface="VL ゴシック" pitchFamily="1" charset="-128"/>
                <a:ea typeface="VL ゴシック" pitchFamily="1" charset="-128"/>
                <a:cs typeface="Courier New" pitchFamily="49" charset="0"/>
              </a:rPr>
              <a:t>accumulator_set</a:t>
            </a:r>
            <a:r>
              <a:rPr lang="en-US" altLang="ja-JP" sz="2000" dirty="0" smtClean="0">
                <a:latin typeface="VL ゴシック" pitchFamily="1" charset="-128"/>
                <a:ea typeface="VL ゴシック" pitchFamily="1" charset="-128"/>
                <a:cs typeface="Courier New" pitchFamily="49" charset="0"/>
              </a:rPr>
              <a:t>&lt;</a:t>
            </a:r>
            <a:r>
              <a:rPr lang="en-US" altLang="ja-JP" sz="2000" dirty="0" err="1" smtClean="0">
                <a:latin typeface="VL ゴシック" pitchFamily="1" charset="-128"/>
                <a:ea typeface="VL ゴシック" pitchFamily="1" charset="-128"/>
                <a:cs typeface="Courier New" pitchFamily="49" charset="0"/>
              </a:rPr>
              <a:t>int</a:t>
            </a:r>
            <a:r>
              <a:rPr lang="en-US" altLang="ja-JP" sz="2000" dirty="0">
                <a:latin typeface="VL ゴシック" pitchFamily="1" charset="-128"/>
                <a:ea typeface="VL ゴシック" pitchFamily="1" charset="-128"/>
                <a:cs typeface="Courier New" pitchFamily="49" charset="0"/>
              </a:rPr>
              <a:t>, </a:t>
            </a:r>
            <a:r>
              <a:rPr lang="en-US" altLang="ja-JP" sz="2000" dirty="0">
                <a:solidFill>
                  <a:srgbClr val="FF0000"/>
                </a:solidFill>
                <a:latin typeface="VL ゴシック" pitchFamily="1" charset="-128"/>
                <a:ea typeface="VL ゴシック" pitchFamily="1" charset="-128"/>
                <a:cs typeface="Courier New" pitchFamily="49" charset="0"/>
              </a:rPr>
              <a:t>features&lt;tag::min, tag::sum&gt; </a:t>
            </a:r>
            <a:r>
              <a:rPr lang="en-US" altLang="ja-JP" sz="2000" dirty="0">
                <a:latin typeface="VL ゴシック" pitchFamily="1" charset="-128"/>
                <a:ea typeface="VL ゴシック" pitchFamily="1" charset="-128"/>
                <a:cs typeface="Courier New" pitchFamily="49" charset="0"/>
              </a:rPr>
              <a:t>&gt; </a:t>
            </a:r>
            <a:r>
              <a:rPr lang="en-US" altLang="ja-JP" sz="2000" dirty="0" err="1">
                <a:latin typeface="VL ゴシック" pitchFamily="1" charset="-128"/>
                <a:ea typeface="VL ゴシック" pitchFamily="1" charset="-128"/>
                <a:cs typeface="Courier New" pitchFamily="49" charset="0"/>
              </a:rPr>
              <a:t>acc</a:t>
            </a:r>
            <a:r>
              <a:rPr lang="en-US" altLang="ja-JP" sz="2000" dirty="0">
                <a:latin typeface="VL ゴシック" pitchFamily="1" charset="-128"/>
                <a:ea typeface="VL ゴシック" pitchFamily="1" charset="-128"/>
                <a:cs typeface="Courier New" pitchFamily="49" charset="0"/>
              </a:rPr>
              <a:t>;</a:t>
            </a:r>
          </a:p>
          <a:p>
            <a:endParaRPr lang="en-US" altLang="ja-JP" sz="2000" dirty="0">
              <a:latin typeface="VL ゴシック" pitchFamily="1" charset="-128"/>
              <a:ea typeface="VL ゴシック" pitchFamily="1" charset="-128"/>
              <a:cs typeface="Courier New" pitchFamily="49" charset="0"/>
            </a:endParaRPr>
          </a:p>
          <a:p>
            <a:r>
              <a:rPr lang="en-US" altLang="ja-JP" sz="2000" dirty="0" err="1">
                <a:latin typeface="VL ゴシック" pitchFamily="1" charset="-128"/>
                <a:ea typeface="VL ゴシック" pitchFamily="1" charset="-128"/>
                <a:cs typeface="Courier New" pitchFamily="49" charset="0"/>
              </a:rPr>
              <a:t>acc</a:t>
            </a:r>
            <a:r>
              <a:rPr lang="en-US" altLang="ja-JP" sz="2000" dirty="0">
                <a:latin typeface="VL ゴシック" pitchFamily="1" charset="-128"/>
                <a:ea typeface="VL ゴシック" pitchFamily="1" charset="-128"/>
                <a:cs typeface="Courier New" pitchFamily="49" charset="0"/>
              </a:rPr>
              <a:t>(1);</a:t>
            </a:r>
          </a:p>
          <a:p>
            <a:r>
              <a:rPr lang="en-US" altLang="ja-JP" sz="2000" dirty="0" err="1">
                <a:latin typeface="VL ゴシック" pitchFamily="1" charset="-128"/>
                <a:ea typeface="VL ゴシック" pitchFamily="1" charset="-128"/>
                <a:cs typeface="Courier New" pitchFamily="49" charset="0"/>
              </a:rPr>
              <a:t>acc</a:t>
            </a:r>
            <a:r>
              <a:rPr lang="en-US" altLang="ja-JP" sz="2000" dirty="0">
                <a:latin typeface="VL ゴシック" pitchFamily="1" charset="-128"/>
                <a:ea typeface="VL ゴシック" pitchFamily="1" charset="-128"/>
                <a:cs typeface="Courier New" pitchFamily="49" charset="0"/>
              </a:rPr>
              <a:t>(2);</a:t>
            </a:r>
          </a:p>
          <a:p>
            <a:r>
              <a:rPr lang="en-US" altLang="ja-JP" sz="2000" dirty="0" err="1">
                <a:latin typeface="VL ゴシック" pitchFamily="1" charset="-128"/>
                <a:ea typeface="VL ゴシック" pitchFamily="1" charset="-128"/>
                <a:cs typeface="Courier New" pitchFamily="49" charset="0"/>
              </a:rPr>
              <a:t>acc</a:t>
            </a:r>
            <a:r>
              <a:rPr lang="en-US" altLang="ja-JP" sz="2000" dirty="0">
                <a:latin typeface="VL ゴシック" pitchFamily="1" charset="-128"/>
                <a:ea typeface="VL ゴシック" pitchFamily="1" charset="-128"/>
                <a:cs typeface="Courier New" pitchFamily="49" charset="0"/>
              </a:rPr>
              <a:t>(3);</a:t>
            </a:r>
          </a:p>
          <a:p>
            <a:endParaRPr lang="en-US" altLang="ja-JP" sz="2000" dirty="0">
              <a:latin typeface="VL ゴシック" pitchFamily="1" charset="-128"/>
              <a:ea typeface="VL ゴシック" pitchFamily="1" charset="-128"/>
              <a:cs typeface="Courier New" pitchFamily="49" charset="0"/>
            </a:endParaRPr>
          </a:p>
          <a:p>
            <a:r>
              <a:rPr lang="en-US" altLang="ja-JP" sz="2000" dirty="0" err="1" smtClean="0">
                <a:latin typeface="VL ゴシック" pitchFamily="1" charset="-128"/>
                <a:ea typeface="VL ゴシック" pitchFamily="1" charset="-128"/>
                <a:cs typeface="Courier New" pitchFamily="49" charset="0"/>
              </a:rPr>
              <a:t>cout</a:t>
            </a:r>
            <a:r>
              <a:rPr lang="en-US" altLang="ja-JP" sz="2000" dirty="0" smtClean="0">
                <a:latin typeface="VL ゴシック" pitchFamily="1" charset="-128"/>
                <a:ea typeface="VL ゴシック" pitchFamily="1" charset="-128"/>
                <a:cs typeface="Courier New" pitchFamily="49" charset="0"/>
              </a:rPr>
              <a:t> </a:t>
            </a:r>
            <a:r>
              <a:rPr lang="en-US" altLang="ja-JP" sz="2000" dirty="0">
                <a:latin typeface="VL ゴシック" pitchFamily="1" charset="-128"/>
                <a:ea typeface="VL ゴシック" pitchFamily="1" charset="-128"/>
                <a:cs typeface="Courier New" pitchFamily="49" charset="0"/>
              </a:rPr>
              <a:t>&lt;&lt; "Min: " &lt;&lt; </a:t>
            </a:r>
            <a:r>
              <a:rPr lang="en-US" altLang="ja-JP" sz="2000" dirty="0">
                <a:solidFill>
                  <a:srgbClr val="FF0000"/>
                </a:solidFill>
                <a:latin typeface="VL ゴシック" pitchFamily="1" charset="-128"/>
                <a:ea typeface="VL ゴシック" pitchFamily="1" charset="-128"/>
                <a:cs typeface="Courier New" pitchFamily="49" charset="0"/>
              </a:rPr>
              <a:t>min</a:t>
            </a:r>
            <a:r>
              <a:rPr lang="en-US" altLang="ja-JP" sz="2000" dirty="0">
                <a:latin typeface="VL ゴシック" pitchFamily="1" charset="-128"/>
                <a:ea typeface="VL ゴシック" pitchFamily="1" charset="-128"/>
                <a:cs typeface="Courier New" pitchFamily="49" charset="0"/>
              </a:rPr>
              <a:t>(</a:t>
            </a:r>
            <a:r>
              <a:rPr lang="en-US" altLang="ja-JP" sz="2000" dirty="0" err="1">
                <a:latin typeface="VL ゴシック" pitchFamily="1" charset="-128"/>
                <a:ea typeface="VL ゴシック" pitchFamily="1" charset="-128"/>
                <a:cs typeface="Courier New" pitchFamily="49" charset="0"/>
              </a:rPr>
              <a:t>acc</a:t>
            </a:r>
            <a:r>
              <a:rPr lang="en-US" altLang="ja-JP" sz="2000" dirty="0">
                <a:latin typeface="VL ゴシック" pitchFamily="1" charset="-128"/>
                <a:ea typeface="VL ゴシック" pitchFamily="1" charset="-128"/>
                <a:cs typeface="Courier New" pitchFamily="49" charset="0"/>
              </a:rPr>
              <a:t>) &lt;&lt; </a:t>
            </a:r>
            <a:r>
              <a:rPr lang="en-US" altLang="ja-JP" sz="2000" dirty="0" err="1" smtClean="0">
                <a:latin typeface="VL ゴシック" pitchFamily="1" charset="-128"/>
                <a:ea typeface="VL ゴシック" pitchFamily="1" charset="-128"/>
                <a:cs typeface="Courier New" pitchFamily="49" charset="0"/>
              </a:rPr>
              <a:t>endl</a:t>
            </a:r>
            <a:r>
              <a:rPr lang="en-US" altLang="ja-JP" sz="2000" dirty="0">
                <a:latin typeface="VL ゴシック" pitchFamily="1" charset="-128"/>
                <a:ea typeface="VL ゴシック" pitchFamily="1" charset="-128"/>
                <a:cs typeface="Courier New" pitchFamily="49" charset="0"/>
              </a:rPr>
              <a:t>; // 1</a:t>
            </a:r>
          </a:p>
          <a:p>
            <a:r>
              <a:rPr lang="en-US" altLang="ja-JP" sz="2000" dirty="0" err="1" smtClean="0">
                <a:latin typeface="VL ゴシック" pitchFamily="1" charset="-128"/>
                <a:ea typeface="VL ゴシック" pitchFamily="1" charset="-128"/>
                <a:cs typeface="Courier New" pitchFamily="49" charset="0"/>
              </a:rPr>
              <a:t>cout</a:t>
            </a:r>
            <a:r>
              <a:rPr lang="en-US" altLang="ja-JP" sz="2000" dirty="0" smtClean="0">
                <a:latin typeface="VL ゴシック" pitchFamily="1" charset="-128"/>
                <a:ea typeface="VL ゴシック" pitchFamily="1" charset="-128"/>
                <a:cs typeface="Courier New" pitchFamily="49" charset="0"/>
              </a:rPr>
              <a:t> </a:t>
            </a:r>
            <a:r>
              <a:rPr lang="en-US" altLang="ja-JP" sz="2000" dirty="0">
                <a:latin typeface="VL ゴシック" pitchFamily="1" charset="-128"/>
                <a:ea typeface="VL ゴシック" pitchFamily="1" charset="-128"/>
                <a:cs typeface="Courier New" pitchFamily="49" charset="0"/>
              </a:rPr>
              <a:t>&lt;&lt; "Sum: " &lt;&lt; </a:t>
            </a:r>
            <a:r>
              <a:rPr lang="en-US" altLang="ja-JP" sz="2000" dirty="0">
                <a:solidFill>
                  <a:srgbClr val="FF0000"/>
                </a:solidFill>
                <a:latin typeface="VL ゴシック" pitchFamily="1" charset="-128"/>
                <a:ea typeface="VL ゴシック" pitchFamily="1" charset="-128"/>
                <a:cs typeface="Courier New" pitchFamily="49" charset="0"/>
              </a:rPr>
              <a:t>sum</a:t>
            </a:r>
            <a:r>
              <a:rPr lang="en-US" altLang="ja-JP" sz="2000" dirty="0">
                <a:latin typeface="VL ゴシック" pitchFamily="1" charset="-128"/>
                <a:ea typeface="VL ゴシック" pitchFamily="1" charset="-128"/>
                <a:cs typeface="Courier New" pitchFamily="49" charset="0"/>
              </a:rPr>
              <a:t>(</a:t>
            </a:r>
            <a:r>
              <a:rPr lang="en-US" altLang="ja-JP" sz="2000" dirty="0" err="1">
                <a:latin typeface="VL ゴシック" pitchFamily="1" charset="-128"/>
                <a:ea typeface="VL ゴシック" pitchFamily="1" charset="-128"/>
                <a:cs typeface="Courier New" pitchFamily="49" charset="0"/>
              </a:rPr>
              <a:t>acc</a:t>
            </a:r>
            <a:r>
              <a:rPr lang="en-US" altLang="ja-JP" sz="2000" dirty="0">
                <a:latin typeface="VL ゴシック" pitchFamily="1" charset="-128"/>
                <a:ea typeface="VL ゴシック" pitchFamily="1" charset="-128"/>
                <a:cs typeface="Courier New" pitchFamily="49" charset="0"/>
              </a:rPr>
              <a:t>) &lt;&lt; </a:t>
            </a:r>
            <a:r>
              <a:rPr lang="en-US" altLang="ja-JP" sz="2000" dirty="0" err="1" smtClean="0">
                <a:latin typeface="VL ゴシック" pitchFamily="1" charset="-128"/>
                <a:ea typeface="VL ゴシック" pitchFamily="1" charset="-128"/>
                <a:cs typeface="Courier New" pitchFamily="49" charset="0"/>
              </a:rPr>
              <a:t>endl</a:t>
            </a:r>
            <a:r>
              <a:rPr lang="en-US" altLang="ja-JP" sz="2000" dirty="0">
                <a:latin typeface="VL ゴシック" pitchFamily="1" charset="-128"/>
                <a:ea typeface="VL ゴシック" pitchFamily="1" charset="-128"/>
                <a:cs typeface="Courier New" pitchFamily="49" charset="0"/>
              </a:rPr>
              <a:t>; // 6</a:t>
            </a:r>
          </a:p>
          <a:p>
            <a:endParaRPr kumimoji="1" lang="ja-JP"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System</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各</a:t>
            </a:r>
            <a:r>
              <a:rPr lang="en-US" altLang="ja-JP" sz="2400" smtClean="0"/>
              <a:t>OS</a:t>
            </a:r>
            <a:r>
              <a:rPr lang="ja-JP" altLang="en-US" sz="2400" smtClean="0"/>
              <a:t>のエラーコードをラップして汎用化</a:t>
            </a:r>
            <a:endParaRPr lang="en-US" altLang="ja-JP" sz="2400" smtClean="0"/>
          </a:p>
        </p:txBody>
      </p:sp>
      <p:sp>
        <p:nvSpPr>
          <p:cNvPr id="4" name="テキスト ボックス 3"/>
          <p:cNvSpPr txBox="1"/>
          <p:nvPr/>
        </p:nvSpPr>
        <p:spPr>
          <a:xfrm>
            <a:off x="142844" y="1352496"/>
            <a:ext cx="8858312" cy="535531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namespace sys = boost::system;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try {</a:t>
            </a:r>
          </a:p>
          <a:p>
            <a:r>
              <a:rPr lang="en-US" altLang="ja-JP" smtClean="0">
                <a:latin typeface="VL ゴシック" pitchFamily="1" charset="-128"/>
                <a:ea typeface="VL ゴシック" pitchFamily="1" charset="-128"/>
              </a:rPr>
              <a:t>  // OS</a:t>
            </a:r>
            <a:r>
              <a:rPr lang="ja-JP" altLang="en-US" smtClean="0">
                <a:latin typeface="VL ゴシック" pitchFamily="1" charset="-128"/>
                <a:ea typeface="VL ゴシック" pitchFamily="1" charset="-128"/>
              </a:rPr>
              <a:t>固有の</a:t>
            </a:r>
            <a:r>
              <a:rPr lang="en-US" altLang="ja-JP" smtClean="0">
                <a:latin typeface="VL ゴシック" pitchFamily="1" charset="-128"/>
                <a:ea typeface="VL ゴシック" pitchFamily="1" charset="-128"/>
              </a:rPr>
              <a:t>API</a:t>
            </a:r>
            <a:r>
              <a:rPr lang="ja-JP" altLang="en-US" smtClean="0">
                <a:latin typeface="VL ゴシック" pitchFamily="1" charset="-128"/>
                <a:ea typeface="VL ゴシック" pitchFamily="1" charset="-128"/>
              </a:rPr>
              <a:t>でエラーが発生したら</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WSADATA wsa_data;</a:t>
            </a:r>
          </a:p>
          <a:p>
            <a:r>
              <a:rPr lang="en-US" altLang="ja-JP" smtClean="0">
                <a:latin typeface="VL ゴシック" pitchFamily="1" charset="-128"/>
                <a:ea typeface="VL ゴシック" pitchFamily="1" charset="-128"/>
              </a:rPr>
              <a:t>  int result = WSAStartup(MAKEWORD(2, 0), &amp;wsa_data);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 error_code</a:t>
            </a:r>
            <a:r>
              <a:rPr lang="ja-JP" altLang="en-US" smtClean="0">
                <a:latin typeface="VL ゴシック" pitchFamily="1" charset="-128"/>
                <a:ea typeface="VL ゴシック" pitchFamily="1" charset="-128"/>
              </a:rPr>
              <a:t>で</a:t>
            </a:r>
            <a:r>
              <a:rPr lang="en-US" altLang="ja-JP" smtClean="0">
                <a:latin typeface="VL ゴシック" pitchFamily="1" charset="-128"/>
                <a:ea typeface="VL ゴシック" pitchFamily="1" charset="-128"/>
              </a:rPr>
              <a:t>OS</a:t>
            </a:r>
            <a:r>
              <a:rPr lang="ja-JP" altLang="en-US" smtClean="0">
                <a:latin typeface="VL ゴシック" pitchFamily="1" charset="-128"/>
                <a:ea typeface="VL ゴシック" pitchFamily="1" charset="-128"/>
              </a:rPr>
              <a:t>固有のエラー情報を取得して</a:t>
            </a:r>
            <a:r>
              <a:rPr lang="en-US" altLang="ja-JP" smtClean="0">
                <a:latin typeface="VL ゴシック" pitchFamily="1" charset="-128"/>
                <a:ea typeface="VL ゴシック" pitchFamily="1" charset="-128"/>
              </a:rPr>
              <a:t>system_error</a:t>
            </a:r>
            <a:r>
              <a:rPr lang="ja-JP" altLang="en-US" smtClean="0">
                <a:latin typeface="VL ゴシック" pitchFamily="1" charset="-128"/>
                <a:ea typeface="VL ゴシック" pitchFamily="1" charset="-128"/>
              </a:rPr>
              <a:t>例外を投げる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if (result != 0) {</a:t>
            </a:r>
          </a:p>
          <a:p>
            <a:r>
              <a:rPr lang="en-US" altLang="ja-JP" smtClean="0">
                <a:latin typeface="VL ゴシック" pitchFamily="1" charset="-128"/>
                <a:ea typeface="VL ゴシック" pitchFamily="1" charset="-128"/>
              </a:rPr>
              <a:t>    throw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sys::</a:t>
            </a:r>
            <a:r>
              <a:rPr lang="en-US" altLang="ja-JP" smtClean="0">
                <a:solidFill>
                  <a:srgbClr val="FF0000"/>
                </a:solidFill>
                <a:latin typeface="VL ゴシック" pitchFamily="1" charset="-128"/>
                <a:ea typeface="VL ゴシック" pitchFamily="1" charset="-128"/>
              </a:rPr>
              <a:t>error_code</a:t>
            </a:r>
            <a:r>
              <a:rPr lang="en-US" altLang="ja-JP" smtClean="0">
                <a:latin typeface="VL ゴシック" pitchFamily="1" charset="-128"/>
                <a:ea typeface="VL ゴシック" pitchFamily="1" charset="-128"/>
              </a:rPr>
              <a:t>(result,</a:t>
            </a:r>
          </a:p>
          <a:p>
            <a:r>
              <a:rPr lang="en-US" altLang="ja-JP" smtClean="0">
                <a:latin typeface="VL ゴシック" pitchFamily="1" charset="-128"/>
                <a:ea typeface="VL ゴシック" pitchFamily="1" charset="-128"/>
              </a:rPr>
              <a:t>                            sys::error_category::get_system_category()),</a:t>
            </a:r>
          </a:p>
          <a:p>
            <a:r>
              <a:rPr lang="en-US" altLang="ja-JP" smtClean="0">
                <a:latin typeface="VL ゴシック" pitchFamily="1" charset="-128"/>
                <a:ea typeface="VL ゴシック" pitchFamily="1" charset="-128"/>
              </a:rPr>
              <a:t>            "winsock");</a:t>
            </a:r>
          </a:p>
          <a:p>
            <a:r>
              <a:rPr lang="en-US" altLang="ja-JP" smtClean="0">
                <a:latin typeface="VL ゴシック" pitchFamily="1" charset="-128"/>
                <a:ea typeface="VL ゴシック" pitchFamily="1" charset="-128"/>
              </a:rPr>
              <a:t>  }</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catch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&amp; e) {</a:t>
            </a:r>
          </a:p>
          <a:p>
            <a:r>
              <a:rPr lang="en-US" altLang="ja-JP" smtClean="0">
                <a:latin typeface="VL ゴシック" pitchFamily="1" charset="-128"/>
                <a:ea typeface="VL ゴシック" pitchFamily="1" charset="-128"/>
              </a:rPr>
              <a:t>  cout &lt;&lt; e.code() &lt;&lt; "," &lt;&lt; e.what() &lt;&lt; endl;</a:t>
            </a:r>
          </a:p>
          <a:p>
            <a:r>
              <a:rPr lang="en-US" altLang="ja-JP" smtClean="0">
                <a:latin typeface="VL ゴシック" pitchFamily="1" charset="-128"/>
                <a:ea typeface="VL ゴシック" pitchFamily="1" charset="-128"/>
              </a:rPr>
              <a:t>  throw;</a:t>
            </a:r>
          </a:p>
          <a:p>
            <a:r>
              <a:rPr lang="en-US" altLang="ja-JP" smtClean="0">
                <a:latin typeface="VL ゴシック" pitchFamily="1" charset="-128"/>
                <a:ea typeface="VL ゴシック" pitchFamily="1" charset="-128"/>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Test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テストライブラリ</a:t>
            </a:r>
            <a:endParaRPr lang="en-US" altLang="ja-JP" sz="2400" smtClean="0"/>
          </a:p>
        </p:txBody>
      </p:sp>
      <p:sp>
        <p:nvSpPr>
          <p:cNvPr id="4" name="テキスト ボックス 3"/>
          <p:cNvSpPr txBox="1"/>
          <p:nvPr/>
        </p:nvSpPr>
        <p:spPr>
          <a:xfrm>
            <a:off x="71406" y="1142984"/>
            <a:ext cx="8858312" cy="5632311"/>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boost::unit_test_framework;</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void size_test()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std::vector&lt;int&gt; v;</a:t>
            </a:r>
          </a:p>
          <a:p>
            <a:r>
              <a:rPr lang="en-US" altLang="ja-JP" smtClean="0">
                <a:latin typeface="VL ゴシック" pitchFamily="1" charset="-128"/>
                <a:ea typeface="VL ゴシック" pitchFamily="1" charset="-128"/>
              </a:rPr>
              <a:t>  const int size = v.size();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v.push_back(3);</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 + 1);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v.pop_back();</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test_suite* init_unit_test_suite(int argc, char* argv[])</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test_suite* test = BOOST_TEST_SUITE("test");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test-&gt;add(BOOST_TEST_CASE(&amp;size_test));</a:t>
            </a:r>
          </a:p>
          <a:p>
            <a:r>
              <a:rPr lang="en-US" altLang="ja-JP" smtClean="0">
                <a:latin typeface="VL ゴシック" pitchFamily="1" charset="-128"/>
                <a:ea typeface="VL ゴシック" pitchFamily="1" charset="-128"/>
              </a:rPr>
              <a:t>  return test;</a:t>
            </a:r>
          </a:p>
          <a:p>
            <a:r>
              <a:rPr lang="en-US" altLang="ja-JP" smtClean="0">
                <a:latin typeface="VL ゴシック" pitchFamily="1" charset="-128"/>
                <a:ea typeface="VL ゴシック" pitchFamily="1" charset="-128"/>
              </a:rPr>
              <a:t>}</a:t>
            </a:r>
          </a:p>
        </p:txBody>
      </p:sp>
      <p:sp>
        <p:nvSpPr>
          <p:cNvPr id="5" name="テキスト ボックス 4"/>
          <p:cNvSpPr txBox="1"/>
          <p:nvPr/>
        </p:nvSpPr>
        <p:spPr>
          <a:xfrm>
            <a:off x="5643570" y="1142984"/>
            <a:ext cx="3286148" cy="923330"/>
          </a:xfrm>
          <a:prstGeom prst="rect">
            <a:avLst/>
          </a:prstGeom>
          <a:solidFill>
            <a:srgbClr val="00B050"/>
          </a:solidFill>
          <a:ln>
            <a:solidFill>
              <a:schemeClr val="tx1"/>
            </a:solidFill>
          </a:ln>
        </p:spPr>
        <p:txBody>
          <a:bodyPr wrap="square" rtlCol="0">
            <a:spAutoFit/>
          </a:bodyPr>
          <a:lstStyle/>
          <a:p>
            <a:r>
              <a:rPr kumimoji="1" lang="en-US" altLang="ja-JP" smtClean="0"/>
              <a:t>Running 1 test case…</a:t>
            </a:r>
          </a:p>
          <a:p>
            <a:endParaRPr lang="en-US" altLang="ja-JP" smtClean="0"/>
          </a:p>
          <a:p>
            <a:r>
              <a:rPr kumimoji="1" lang="en-US" altLang="ja-JP" smtClean="0"/>
              <a:t>*** No errors detected</a:t>
            </a:r>
            <a:endParaRPr kumimoji="1" lang="ja-JP"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Thread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スレッド</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hello()</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cout &lt;&lt; "Hello Concurrent World" &lt;&lt; endl;</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boost::thread t(hello)</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t.join();</a:t>
            </a:r>
          </a:p>
          <a:p>
            <a:r>
              <a:rPr lang="en-US" altLang="ja-JP" smtClean="0">
                <a:latin typeface="VL ゴシック" pitchFamily="1" charset="-128"/>
                <a:ea typeface="VL ゴシック" pitchFamily="1" charset="-128"/>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Timer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簡単な時間計測</a:t>
            </a:r>
            <a:endParaRPr lang="en-US" altLang="ja-JP" sz="2400" smtClean="0"/>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boost::timer t</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時間のかかる処理</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cout &lt;&lt; "</a:t>
            </a:r>
            <a:r>
              <a:rPr lang="ja-JP" altLang="en-US" smtClean="0">
                <a:latin typeface="VL ゴシック" pitchFamily="1" charset="-128"/>
                <a:ea typeface="VL ゴシック" pitchFamily="1" charset="-128"/>
              </a:rPr>
              <a:t>処理時間 </a:t>
            </a:r>
            <a:r>
              <a:rPr lang="en-US" altLang="ja-JP" smtClean="0">
                <a:latin typeface="VL ゴシック" pitchFamily="1" charset="-128"/>
                <a:ea typeface="VL ゴシック" pitchFamily="1" charset="-128"/>
              </a:rPr>
              <a:t>: " &lt;&lt; </a:t>
            </a:r>
            <a:r>
              <a:rPr lang="en-US" altLang="ja-JP" smtClean="0">
                <a:solidFill>
                  <a:srgbClr val="FF0000"/>
                </a:solidFill>
                <a:latin typeface="VL ゴシック" pitchFamily="1" charset="-128"/>
                <a:ea typeface="VL ゴシック" pitchFamily="1" charset="-128"/>
              </a:rPr>
              <a:t>t.elapsed()</a:t>
            </a:r>
            <a:r>
              <a:rPr lang="en-US" altLang="ja-JP" smtClean="0">
                <a:latin typeface="VL ゴシック" pitchFamily="1" charset="-128"/>
                <a:ea typeface="VL ゴシック" pitchFamily="1" charset="-128"/>
              </a:rPr>
              <a:t> &lt;&lt; "</a:t>
            </a:r>
            <a:r>
              <a:rPr lang="ja-JP" altLang="en-US" smtClean="0">
                <a:latin typeface="VL ゴシック" pitchFamily="1" charset="-128"/>
                <a:ea typeface="VL ゴシック" pitchFamily="1" charset="-128"/>
              </a:rPr>
              <a:t>秒</a:t>
            </a:r>
            <a:r>
              <a:rPr lang="en-US" altLang="ja-JP" smtClean="0">
                <a:latin typeface="VL ゴシック" pitchFamily="1" charset="-128"/>
                <a:ea typeface="VL ゴシック" pitchFamily="1" charset="-128"/>
              </a:rPr>
              <a:t>" &lt;&lt; endl;</a:t>
            </a:r>
          </a:p>
        </p:txBody>
      </p:sp>
      <p:sp>
        <p:nvSpPr>
          <p:cNvPr id="5" name="テキスト ボックス 4"/>
          <p:cNvSpPr txBox="1"/>
          <p:nvPr/>
        </p:nvSpPr>
        <p:spPr>
          <a:xfrm>
            <a:off x="142844" y="3071810"/>
            <a:ext cx="3286148" cy="369332"/>
          </a:xfrm>
          <a:prstGeom prst="rect">
            <a:avLst/>
          </a:prstGeom>
          <a:solidFill>
            <a:srgbClr val="00B050"/>
          </a:solidFill>
          <a:ln>
            <a:solidFill>
              <a:schemeClr val="tx1"/>
            </a:solidFill>
          </a:ln>
        </p:spPr>
        <p:txBody>
          <a:bodyPr wrap="square" rtlCol="0">
            <a:spAutoFit/>
          </a:bodyPr>
          <a:lstStyle/>
          <a:p>
            <a:r>
              <a:rPr kumimoji="1" lang="ja-JP" altLang="en-US" smtClean="0"/>
              <a:t>処理時間 </a:t>
            </a:r>
            <a:r>
              <a:rPr kumimoji="1" lang="en-US" altLang="ja-JP" smtClean="0"/>
              <a:t>: 3.109</a:t>
            </a:r>
            <a:r>
              <a:rPr kumimoji="1" lang="ja-JP" altLang="en-US" smtClean="0"/>
              <a:t>秒</a:t>
            </a:r>
            <a:endParaRPr kumimoji="1" lang="ja-JP"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Tokenizer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トークン分割</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disp(const string&amp; s) { cout &lt;&lt; s &lt;&lt; endl;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string s = "This is a pen";</a:t>
            </a:r>
          </a:p>
          <a:p>
            <a:r>
              <a:rPr lang="en-US" altLang="ja-JP" smtClean="0">
                <a:solidFill>
                  <a:srgbClr val="FF0000"/>
                </a:solidFill>
                <a:latin typeface="VL ゴシック" pitchFamily="1" charset="-128"/>
                <a:ea typeface="VL ゴシック" pitchFamily="1" charset="-128"/>
              </a:rPr>
              <a:t>boost::tokenizer&lt;&gt; tok(s)</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for_each(tok.</a:t>
            </a:r>
            <a:r>
              <a:rPr lang="en-US" altLang="ja-JP" smtClean="0">
                <a:solidFill>
                  <a:srgbClr val="FF0000"/>
                </a:solidFill>
                <a:latin typeface="VL ゴシック" pitchFamily="1" charset="-128"/>
                <a:ea typeface="VL ゴシック" pitchFamily="1" charset="-128"/>
              </a:rPr>
              <a:t>begin()</a:t>
            </a:r>
            <a:r>
              <a:rPr lang="en-US" altLang="ja-JP" smtClean="0">
                <a:latin typeface="VL ゴシック" pitchFamily="1" charset="-128"/>
                <a:ea typeface="VL ゴシック" pitchFamily="1" charset="-128"/>
              </a:rPr>
              <a:t>, tok.</a:t>
            </a:r>
            <a:r>
              <a:rPr lang="en-US" altLang="ja-JP" smtClean="0">
                <a:solidFill>
                  <a:srgbClr val="FF0000"/>
                </a:solidFill>
                <a:latin typeface="VL ゴシック" pitchFamily="1" charset="-128"/>
                <a:ea typeface="VL ゴシック" pitchFamily="1" charset="-128"/>
              </a:rPr>
              <a:t>end()</a:t>
            </a:r>
            <a:r>
              <a:rPr lang="en-US" altLang="ja-JP" smtClean="0">
                <a:latin typeface="VL ゴシック" pitchFamily="1" charset="-128"/>
                <a:ea typeface="VL ゴシック" pitchFamily="1" charset="-128"/>
              </a:rPr>
              <a:t>, disp);</a:t>
            </a:r>
          </a:p>
        </p:txBody>
      </p:sp>
      <p:sp>
        <p:nvSpPr>
          <p:cNvPr id="5" name="テキスト ボックス 4"/>
          <p:cNvSpPr txBox="1"/>
          <p:nvPr/>
        </p:nvSpPr>
        <p:spPr>
          <a:xfrm>
            <a:off x="142844" y="3300241"/>
            <a:ext cx="3286148" cy="1200329"/>
          </a:xfrm>
          <a:prstGeom prst="rect">
            <a:avLst/>
          </a:prstGeom>
          <a:solidFill>
            <a:srgbClr val="00B050"/>
          </a:solidFill>
          <a:ln>
            <a:solidFill>
              <a:schemeClr val="tx1"/>
            </a:solidFill>
          </a:ln>
        </p:spPr>
        <p:txBody>
          <a:bodyPr wrap="square" rtlCol="0">
            <a:spAutoFit/>
          </a:bodyPr>
          <a:lstStyle/>
          <a:p>
            <a:r>
              <a:rPr kumimoji="1" lang="en-US" altLang="ja-JP" smtClean="0"/>
              <a:t>This</a:t>
            </a:r>
          </a:p>
          <a:p>
            <a:r>
              <a:rPr lang="en-US" altLang="ja-JP" smtClean="0"/>
              <a:t>is</a:t>
            </a:r>
          </a:p>
          <a:p>
            <a:r>
              <a:rPr kumimoji="1" lang="en-US" altLang="ja-JP" smtClean="0"/>
              <a:t>a</a:t>
            </a:r>
          </a:p>
          <a:p>
            <a:r>
              <a:rPr lang="en-US" altLang="ja-JP" smtClean="0"/>
              <a:t>pen</a:t>
            </a:r>
            <a:endParaRPr kumimoji="1" lang="ja-JP"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Tribool</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3</a:t>
            </a:r>
            <a:r>
              <a:rPr lang="ja-JP" altLang="en-US" sz="2400" smtClean="0"/>
              <a:t>値</a:t>
            </a:r>
            <a:r>
              <a:rPr lang="en-US" altLang="ja-JP" sz="2400" smtClean="0"/>
              <a:t>bool</a:t>
            </a:r>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boost::logic;</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tribool</a:t>
            </a:r>
            <a:r>
              <a:rPr lang="en-US" altLang="ja-JP" smtClean="0">
                <a:latin typeface="VL ゴシック" pitchFamily="1" charset="-128"/>
                <a:ea typeface="VL ゴシック" pitchFamily="1" charset="-128"/>
              </a:rPr>
              <a:t> a = true;  // </a:t>
            </a:r>
            <a:r>
              <a:rPr lang="ja-JP" altLang="en-US" smtClean="0">
                <a:latin typeface="VL ゴシック" pitchFamily="1" charset="-128"/>
                <a:ea typeface="VL ゴシック" pitchFamily="1" charset="-128"/>
              </a:rPr>
              <a:t>真</a:t>
            </a:r>
          </a:p>
          <a:p>
            <a:r>
              <a:rPr lang="en-US" altLang="ja-JP" smtClean="0">
                <a:latin typeface="VL ゴシック" pitchFamily="1" charset="-128"/>
                <a:ea typeface="VL ゴシック" pitchFamily="1" charset="-128"/>
              </a:rPr>
              <a:t>a = false;         // </a:t>
            </a:r>
            <a:r>
              <a:rPr lang="ja-JP" altLang="en-US" smtClean="0">
                <a:latin typeface="VL ゴシック" pitchFamily="1" charset="-128"/>
                <a:ea typeface="VL ゴシック" pitchFamily="1" charset="-128"/>
              </a:rPr>
              <a:t>偽</a:t>
            </a:r>
          </a:p>
          <a:p>
            <a:r>
              <a:rPr lang="en-US" altLang="ja-JP" smtClean="0">
                <a:latin typeface="VL ゴシック" pitchFamily="1" charset="-128"/>
                <a:ea typeface="VL ゴシック" pitchFamily="1" charset="-128"/>
              </a:rPr>
              <a:t>a = </a:t>
            </a:r>
            <a:r>
              <a:rPr lang="en-US" altLang="ja-JP" smtClean="0">
                <a:solidFill>
                  <a:srgbClr val="FF0000"/>
                </a:solidFill>
                <a:latin typeface="VL ゴシック" pitchFamily="1" charset="-128"/>
                <a:ea typeface="VL ゴシック" pitchFamily="1" charset="-128"/>
              </a:rPr>
              <a:t>indeterminate</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不定</a:t>
            </a:r>
            <a:endParaRPr lang="en-US" altLang="ja-JP" smtClean="0">
              <a:latin typeface="VL ゴシック" pitchFamily="1" charset="-128"/>
              <a:ea typeface="VL ゴシック" pitchFamily="1" charset="-128"/>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Tuple</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タプル</a:t>
            </a:r>
            <a:endParaRPr lang="en-US" altLang="ja-JP" sz="2400" smtClean="0"/>
          </a:p>
          <a:p>
            <a:pPr>
              <a:buNone/>
            </a:pPr>
            <a:r>
              <a:rPr lang="ja-JP" altLang="en-US" sz="2400" smtClean="0"/>
              <a:t>　</a:t>
            </a:r>
            <a:r>
              <a:rPr lang="en-US" altLang="ja-JP" sz="2400" smtClean="0"/>
              <a:t>std::pair</a:t>
            </a:r>
            <a:r>
              <a:rPr lang="ja-JP" altLang="en-US" sz="2400" smtClean="0"/>
              <a:t>は</a:t>
            </a:r>
            <a:r>
              <a:rPr lang="en-US" altLang="ja-JP" sz="2400" smtClean="0"/>
              <a:t>2</a:t>
            </a:r>
            <a:r>
              <a:rPr lang="ja-JP" altLang="en-US" sz="2400" smtClean="0"/>
              <a:t>つの値の組だが、</a:t>
            </a:r>
            <a:r>
              <a:rPr lang="en-US" altLang="ja-JP" sz="2400" smtClean="0"/>
              <a:t>tuple</a:t>
            </a:r>
            <a:r>
              <a:rPr lang="ja-JP" altLang="en-US" sz="2400" smtClean="0"/>
              <a:t>は</a:t>
            </a:r>
            <a:r>
              <a:rPr lang="en-US" altLang="ja-JP" sz="2400" smtClean="0"/>
              <a:t>3</a:t>
            </a:r>
            <a:r>
              <a:rPr lang="ja-JP" altLang="en-US" sz="2400" smtClean="0"/>
              <a:t>つ以上の値も可能</a:t>
            </a:r>
            <a:endParaRPr lang="en-US" altLang="ja-JP" sz="2400" smtClean="0"/>
          </a:p>
        </p:txBody>
      </p:sp>
      <p:sp>
        <p:nvSpPr>
          <p:cNvPr id="4" name="テキスト ボックス 3"/>
          <p:cNvSpPr txBox="1"/>
          <p:nvPr/>
        </p:nvSpPr>
        <p:spPr>
          <a:xfrm>
            <a:off x="142844" y="1735945"/>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boost::tuples;</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tuple&lt;int, string, double&gt;</a:t>
            </a:r>
            <a:r>
              <a:rPr lang="en-US" altLang="ja-JP" smtClean="0">
                <a:latin typeface="VL ゴシック" pitchFamily="1" charset="-128"/>
                <a:ea typeface="VL ゴシック" pitchFamily="1" charset="-128"/>
              </a:rPr>
              <a:t> get_info() // </a:t>
            </a:r>
            <a:r>
              <a:rPr lang="ja-JP" altLang="en-US" smtClean="0">
                <a:latin typeface="VL ゴシック" pitchFamily="1" charset="-128"/>
                <a:ea typeface="VL ゴシック" pitchFamily="1" charset="-128"/>
              </a:rPr>
              <a:t>多値を返す関数</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a:t>
            </a:r>
            <a:r>
              <a:rPr lang="en-US" altLang="ja-JP" smtClean="0">
                <a:solidFill>
                  <a:srgbClr val="FF0000"/>
                </a:solidFill>
                <a:latin typeface="VL ゴシック" pitchFamily="1" charset="-128"/>
                <a:ea typeface="VL ゴシック" pitchFamily="1" charset="-128"/>
              </a:rPr>
              <a:t>make_tuple</a:t>
            </a:r>
            <a:r>
              <a:rPr lang="en-US" altLang="ja-JP" smtClean="0">
                <a:latin typeface="VL ゴシック" pitchFamily="1" charset="-128"/>
                <a:ea typeface="VL ゴシック" pitchFamily="1" charset="-128"/>
              </a:rPr>
              <a:t>(5, "Hello", 3.14);</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tuple&lt;int, string, double&gt; t = get_info();</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n;</a:t>
            </a:r>
          </a:p>
          <a:p>
            <a:r>
              <a:rPr lang="en-US" altLang="ja-JP" smtClean="0">
                <a:latin typeface="VL ゴシック" pitchFamily="1" charset="-128"/>
                <a:ea typeface="VL ゴシック" pitchFamily="1" charset="-128"/>
              </a:rPr>
              <a:t>double d;</a:t>
            </a:r>
          </a:p>
          <a:p>
            <a:r>
              <a:rPr lang="en-US" altLang="ja-JP" smtClean="0">
                <a:solidFill>
                  <a:srgbClr val="FF0000"/>
                </a:solidFill>
                <a:latin typeface="VL ゴシック" pitchFamily="1" charset="-128"/>
                <a:ea typeface="VL ゴシック" pitchFamily="1" charset="-128"/>
              </a:rPr>
              <a:t>tie</a:t>
            </a:r>
            <a:r>
              <a:rPr lang="en-US" altLang="ja-JP" smtClean="0">
                <a:latin typeface="VL ゴシック" pitchFamily="1" charset="-128"/>
                <a:ea typeface="VL ゴシック" pitchFamily="1" charset="-128"/>
              </a:rPr>
              <a:t>(n, </a:t>
            </a:r>
            <a:r>
              <a:rPr lang="en-US" altLang="ja-JP" smtClean="0">
                <a:solidFill>
                  <a:srgbClr val="FF0000"/>
                </a:solidFill>
                <a:latin typeface="VL ゴシック" pitchFamily="1" charset="-128"/>
                <a:ea typeface="VL ゴシック" pitchFamily="1" charset="-128"/>
              </a:rPr>
              <a:t>ignore</a:t>
            </a:r>
            <a:r>
              <a:rPr lang="en-US" altLang="ja-JP" smtClean="0">
                <a:latin typeface="VL ゴシック" pitchFamily="1" charset="-128"/>
                <a:ea typeface="VL ゴシック" pitchFamily="1" charset="-128"/>
              </a:rPr>
              <a:t>, d) = get_info(); // </a:t>
            </a:r>
            <a:r>
              <a:rPr lang="ja-JP" altLang="en-US" smtClean="0">
                <a:latin typeface="VL ゴシック" pitchFamily="1" charset="-128"/>
                <a:ea typeface="VL ゴシック" pitchFamily="1" charset="-128"/>
              </a:rPr>
              <a:t>一部の値を取り出す</a:t>
            </a:r>
            <a:r>
              <a:rPr lang="en-US" altLang="ja-JP" smtClean="0">
                <a:latin typeface="VL ゴシック" pitchFamily="1" charset="-128"/>
                <a:ea typeface="VL ゴシック" pitchFamily="1" charset="-128"/>
              </a:rPr>
              <a:t>(2</a:t>
            </a:r>
            <a:r>
              <a:rPr lang="ja-JP" altLang="en-US" smtClean="0">
                <a:latin typeface="VL ゴシック" pitchFamily="1" charset="-128"/>
                <a:ea typeface="VL ゴシック" pitchFamily="1" charset="-128"/>
              </a:rPr>
              <a:t>番目はいらない</a:t>
            </a:r>
            <a:r>
              <a:rPr lang="en-US" altLang="ja-JP" smtClean="0">
                <a:latin typeface="VL ゴシック" pitchFamily="1" charset="-128"/>
                <a:ea typeface="VL ゴシック" pitchFamily="1" charset="-128"/>
              </a:rPr>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Typeof</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型推論</a:t>
            </a:r>
            <a:endParaRPr lang="en-US" altLang="ja-JP" sz="2400" smtClean="0"/>
          </a:p>
          <a:p>
            <a:pPr>
              <a:buNone/>
            </a:pPr>
            <a:r>
              <a:rPr lang="ja-JP" altLang="en-US" sz="2400" smtClean="0"/>
              <a:t>　</a:t>
            </a:r>
            <a:r>
              <a:rPr lang="en-US" altLang="ja-JP" sz="2400" smtClean="0"/>
              <a:t>C++0x</a:t>
            </a:r>
            <a:r>
              <a:rPr lang="ja-JP" altLang="en-US" sz="2400" smtClean="0"/>
              <a:t>の</a:t>
            </a:r>
            <a:r>
              <a:rPr lang="en-US" altLang="ja-JP" sz="2400" smtClean="0"/>
              <a:t>auto</a:t>
            </a:r>
            <a:r>
              <a:rPr lang="ja-JP" altLang="en-US" sz="2400" smtClean="0"/>
              <a:t>と</a:t>
            </a:r>
            <a:r>
              <a:rPr lang="en-US" altLang="ja-JP" sz="2400" smtClean="0"/>
              <a:t>decltype</a:t>
            </a:r>
            <a:r>
              <a:rPr lang="ja-JP" altLang="en-US" sz="2400" smtClean="0"/>
              <a:t>をエミュレーション</a:t>
            </a:r>
            <a:endParaRPr lang="en-US" altLang="ja-JP" sz="2400" smtClean="0"/>
          </a:p>
        </p:txBody>
      </p:sp>
      <p:sp>
        <p:nvSpPr>
          <p:cNvPr id="4" name="テキスト ボックス 3"/>
          <p:cNvSpPr txBox="1"/>
          <p:nvPr/>
        </p:nvSpPr>
        <p:spPr>
          <a:xfrm>
            <a:off x="142844" y="173594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BOOST_TYPEOF(a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BOOST_AUTO(c, b + 2)</a:t>
            </a:r>
            <a:r>
              <a:rPr lang="en-US" altLang="ja-JP" smtClean="0">
                <a:latin typeface="VL ゴシック" pitchFamily="1" charset="-128"/>
                <a:ea typeface="VL ゴシック" pitchFamily="1" charset="-128"/>
              </a:rPr>
              <a:t>;</a:t>
            </a:r>
          </a:p>
        </p:txBody>
      </p:sp>
      <p:sp>
        <p:nvSpPr>
          <p:cNvPr id="6" name="テキスト ボックス 5"/>
          <p:cNvSpPr txBox="1"/>
          <p:nvPr/>
        </p:nvSpPr>
        <p:spPr>
          <a:xfrm>
            <a:off x="142844" y="461238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decltype(a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auto c = b + 2)</a:t>
            </a:r>
            <a:r>
              <a:rPr lang="en-US" altLang="ja-JP" smtClean="0">
                <a:latin typeface="VL ゴシック" pitchFamily="1" charset="-128"/>
                <a:ea typeface="VL ゴシック" pitchFamily="1" charset="-128"/>
              </a:rPr>
              <a:t>;</a:t>
            </a:r>
          </a:p>
        </p:txBody>
      </p:sp>
      <p:sp>
        <p:nvSpPr>
          <p:cNvPr id="7" name="テキスト ボックス 6"/>
          <p:cNvSpPr txBox="1"/>
          <p:nvPr/>
        </p:nvSpPr>
        <p:spPr>
          <a:xfrm>
            <a:off x="142844" y="4110343"/>
            <a:ext cx="2538515" cy="461665"/>
          </a:xfrm>
          <a:prstGeom prst="rect">
            <a:avLst/>
          </a:prstGeom>
          <a:noFill/>
        </p:spPr>
        <p:txBody>
          <a:bodyPr wrap="none" rtlCol="0">
            <a:spAutoFit/>
          </a:bodyPr>
          <a:lstStyle/>
          <a:p>
            <a:r>
              <a:rPr kumimoji="1" lang="en-US" altLang="ja-JP" sz="2400" smtClean="0"/>
              <a:t>C++0x</a:t>
            </a:r>
            <a:r>
              <a:rPr kumimoji="1" lang="ja-JP" altLang="en-US" sz="2400" smtClean="0"/>
              <a:t>ではこうなる</a:t>
            </a:r>
            <a:endParaRPr kumimoji="1" lang="ja-JP" altLang="en-US" sz="2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uBLAS</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ベクトルや行列といった線形代数のライブラリ</a:t>
            </a:r>
            <a:endParaRPr lang="en-US" altLang="ja-JP" sz="2400" smtClean="0"/>
          </a:p>
          <a:p>
            <a:pPr>
              <a:buNone/>
            </a:pPr>
            <a:r>
              <a:rPr lang="ja-JP" altLang="en-US" sz="2400" smtClean="0"/>
              <a:t>　</a:t>
            </a:r>
            <a:r>
              <a:rPr lang="en-US" altLang="ja-JP" sz="2400" smtClean="0"/>
              <a:t>Expression Template</a:t>
            </a:r>
            <a:r>
              <a:rPr lang="ja-JP" altLang="en-US" sz="2400" smtClean="0"/>
              <a:t>で組まれているため高速なのが特徴</a:t>
            </a:r>
            <a:endParaRPr lang="en-US" altLang="ja-JP" sz="2400" smtClean="0"/>
          </a:p>
        </p:txBody>
      </p:sp>
      <p:sp>
        <p:nvSpPr>
          <p:cNvPr id="4" name="テキスト ボックス 3"/>
          <p:cNvSpPr txBox="1"/>
          <p:nvPr/>
        </p:nvSpPr>
        <p:spPr>
          <a:xfrm>
            <a:off x="142844" y="1735945"/>
            <a:ext cx="8858312" cy="452431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boost::numeric::ublas;</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a(3);</a:t>
            </a:r>
          </a:p>
          <a:p>
            <a:r>
              <a:rPr lang="en-US" altLang="ja-JP" smtClean="0">
                <a:latin typeface="VL ゴシック" pitchFamily="1" charset="-128"/>
                <a:ea typeface="VL ゴシック" pitchFamily="1" charset="-128"/>
              </a:rPr>
              <a:t>a[0] = 0;</a:t>
            </a:r>
          </a:p>
          <a:p>
            <a:r>
              <a:rPr lang="en-US" altLang="ja-JP" smtClean="0">
                <a:latin typeface="VL ゴシック" pitchFamily="1" charset="-128"/>
                <a:ea typeface="VL ゴシック" pitchFamily="1" charset="-128"/>
              </a:rPr>
              <a:t>a[1] = 0;</a:t>
            </a:r>
          </a:p>
          <a:p>
            <a:r>
              <a:rPr lang="en-US" altLang="ja-JP" smtClean="0">
                <a:latin typeface="VL ゴシック" pitchFamily="1" charset="-128"/>
                <a:ea typeface="VL ゴシック" pitchFamily="1" charset="-128"/>
              </a:rPr>
              <a:t>a[2]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b(3);</a:t>
            </a:r>
          </a:p>
          <a:p>
            <a:r>
              <a:rPr lang="en-US" altLang="ja-JP" smtClean="0">
                <a:latin typeface="VL ゴシック" pitchFamily="1" charset="-128"/>
                <a:ea typeface="VL ゴシック" pitchFamily="1" charset="-128"/>
              </a:rPr>
              <a:t>b[0] = 10;</a:t>
            </a:r>
          </a:p>
          <a:p>
            <a:r>
              <a:rPr lang="en-US" altLang="ja-JP" smtClean="0">
                <a:latin typeface="VL ゴシック" pitchFamily="1" charset="-128"/>
                <a:ea typeface="VL ゴシック" pitchFamily="1" charset="-128"/>
              </a:rPr>
              <a:t>b[1] = 0;</a:t>
            </a:r>
          </a:p>
          <a:p>
            <a:r>
              <a:rPr lang="en-US" altLang="ja-JP" smtClean="0">
                <a:latin typeface="VL ゴシック" pitchFamily="1" charset="-128"/>
                <a:ea typeface="VL ゴシック" pitchFamily="1" charset="-128"/>
              </a:rPr>
              <a:t>b[2]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v = </a:t>
            </a:r>
            <a:r>
              <a:rPr lang="en-US" altLang="ja-JP" smtClean="0">
                <a:solidFill>
                  <a:srgbClr val="FF0000"/>
                </a:solidFill>
                <a:latin typeface="VL ゴシック" pitchFamily="1" charset="-128"/>
                <a:ea typeface="VL ゴシック" pitchFamily="1" charset="-128"/>
              </a:rPr>
              <a:t>b - a</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目的地へのベクトル</a:t>
            </a:r>
          </a:p>
          <a:p>
            <a:r>
              <a:rPr lang="en-US" altLang="ja-JP" smtClean="0">
                <a:latin typeface="VL ゴシック" pitchFamily="1" charset="-128"/>
                <a:ea typeface="VL ゴシック" pitchFamily="1" charset="-128"/>
              </a:rPr>
              <a:t>v = </a:t>
            </a:r>
            <a:r>
              <a:rPr lang="en-US" altLang="ja-JP" smtClean="0">
                <a:solidFill>
                  <a:srgbClr val="FF0000"/>
                </a:solidFill>
                <a:latin typeface="VL ゴシック" pitchFamily="1" charset="-128"/>
                <a:ea typeface="VL ゴシック" pitchFamily="1" charset="-128"/>
              </a:rPr>
              <a:t>v / norm_2(v)</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正規化</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std::cout &lt;&lt; v &lt;&lt; std::endl; // [3](1,0,0)</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Units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単位計算</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boost::units;</a:t>
            </a:r>
          </a:p>
          <a:p>
            <a:r>
              <a:rPr lang="en-US" altLang="ja-JP" smtClean="0">
                <a:latin typeface="VL ゴシック" pitchFamily="1" charset="-128"/>
                <a:ea typeface="VL ゴシック" pitchFamily="1" charset="-128"/>
              </a:rPr>
              <a:t>using namespace boost::units::si;</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quantity&lt;length&gt; x(</a:t>
            </a:r>
            <a:r>
              <a:rPr lang="en-US" altLang="ja-JP" smtClean="0">
                <a:solidFill>
                  <a:srgbClr val="FF0000"/>
                </a:solidFill>
                <a:latin typeface="VL ゴシック" pitchFamily="1" charset="-128"/>
                <a:ea typeface="VL ゴシック" pitchFamily="1" charset="-128"/>
              </a:rPr>
              <a:t>1.5 * meter</a:t>
            </a:r>
            <a:r>
              <a:rPr lang="en-US" altLang="ja-JP" smtClean="0">
                <a:latin typeface="VL ゴシック" pitchFamily="1" charset="-128"/>
                <a:ea typeface="VL ゴシック" pitchFamily="1" charset="-128"/>
              </a:rPr>
              <a:t>);         // 1.5m</a:t>
            </a:r>
          </a:p>
          <a:p>
            <a:r>
              <a:rPr lang="en-US" altLang="ja-JP" smtClean="0">
                <a:latin typeface="VL ゴシック" pitchFamily="1" charset="-128"/>
                <a:ea typeface="VL ゴシック" pitchFamily="1" charset="-128"/>
              </a:rPr>
              <a:t>quantity&lt;length&gt; y(</a:t>
            </a:r>
            <a:r>
              <a:rPr lang="en-US" altLang="ja-JP" smtClean="0">
                <a:solidFill>
                  <a:srgbClr val="FF0000"/>
                </a:solidFill>
                <a:latin typeface="VL ゴシック" pitchFamily="1" charset="-128"/>
                <a:ea typeface="VL ゴシック" pitchFamily="1" charset="-128"/>
              </a:rPr>
              <a:t>120 * centi * meter</a:t>
            </a:r>
            <a:r>
              <a:rPr lang="en-US" altLang="ja-JP" smtClean="0">
                <a:latin typeface="VL ゴシック" pitchFamily="1" charset="-128"/>
                <a:ea typeface="VL ゴシック" pitchFamily="1" charset="-128"/>
              </a:rPr>
              <a:t>); // 120cm</a:t>
            </a:r>
          </a:p>
          <a:p>
            <a:r>
              <a:rPr lang="en-US" altLang="ja-JP" smtClean="0">
                <a:latin typeface="VL ゴシック" pitchFamily="1" charset="-128"/>
                <a:ea typeface="VL ゴシック" pitchFamily="1" charset="-128"/>
              </a:rPr>
              <a:t>cout &lt;&lt; </a:t>
            </a:r>
            <a:r>
              <a:rPr lang="en-US" altLang="ja-JP" smtClean="0">
                <a:solidFill>
                  <a:srgbClr val="FF0000"/>
                </a:solidFill>
                <a:latin typeface="VL ゴシック" pitchFamily="1" charset="-128"/>
                <a:ea typeface="VL ゴシック" pitchFamily="1" charset="-128"/>
              </a:rPr>
              <a:t>x * y</a:t>
            </a:r>
            <a:r>
              <a:rPr lang="en-US" altLang="ja-JP" smtClean="0">
                <a:latin typeface="VL ゴシック" pitchFamily="1" charset="-128"/>
                <a:ea typeface="VL ゴシック" pitchFamily="1" charset="-128"/>
              </a:rPr>
              <a:t> &lt;&lt; endl; // </a:t>
            </a:r>
            <a:r>
              <a:rPr lang="ja-JP" altLang="en-US" smtClean="0">
                <a:latin typeface="VL ゴシック" pitchFamily="1" charset="-128"/>
                <a:ea typeface="VL ゴシック" pitchFamily="1" charset="-128"/>
              </a:rPr>
              <a:t>面積 </a:t>
            </a:r>
            <a:r>
              <a:rPr lang="en-US" altLang="ja-JP" smtClean="0">
                <a:latin typeface="VL ゴシック" pitchFamily="1" charset="-128"/>
                <a:ea typeface="VL ゴシック" pitchFamily="1" charset="-128"/>
              </a:rPr>
              <a:t>: 1.8 m^2</a:t>
            </a:r>
            <a:endParaRPr lang="ja-JP" altLang="en-US" smtClean="0">
              <a:latin typeface="VL ゴシック" pitchFamily="1" charset="-128"/>
              <a:ea typeface="VL ゴシック" pitchFamily="1"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Algorithm</a:t>
            </a:r>
            <a:r>
              <a:rPr lang="ja-JP" altLang="en-US" dirty="0"/>
              <a:t> </a:t>
            </a:r>
            <a:r>
              <a:rPr lang="en-US" altLang="ja-JP" dirty="0" smtClean="0"/>
              <a:t>1/3</a:t>
            </a:r>
            <a:endParaRPr kumimoji="1" lang="ja-JP" altLang="en-US" dirty="0"/>
          </a:p>
        </p:txBody>
      </p:sp>
      <p:sp>
        <p:nvSpPr>
          <p:cNvPr id="3" name="コンテンツ プレースホルダ 2"/>
          <p:cNvSpPr>
            <a:spLocks noGrp="1"/>
          </p:cNvSpPr>
          <p:nvPr>
            <p:ph idx="1"/>
          </p:nvPr>
        </p:nvSpPr>
        <p:spPr>
          <a:xfrm>
            <a:off x="457200" y="1700808"/>
            <a:ext cx="8579296" cy="3695308"/>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 text </a:t>
            </a:r>
            <a:r>
              <a:rPr lang="en-US" altLang="ja-JP" sz="1800" dirty="0" smtClean="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the stick, and made believe to worry it: then Alice dodged behind a";</a:t>
            </a:r>
          </a:p>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 pattern = "behind";</a:t>
            </a:r>
          </a:p>
          <a:p>
            <a:pPr>
              <a:buNone/>
            </a:pP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 BM</a:t>
            </a:r>
            <a:r>
              <a:rPr lang="ja-JP" altLang="en-US" sz="1800" dirty="0" smtClean="0">
                <a:latin typeface="VL ゴシック" pitchFamily="1" charset="-128"/>
                <a:ea typeface="VL ゴシック" pitchFamily="1" charset="-128"/>
                <a:cs typeface="Courier New" pitchFamily="49" charset="0"/>
              </a:rPr>
              <a:t>法で文字列検索</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decltype</a:t>
            </a:r>
            <a:r>
              <a:rPr lang="en-US" altLang="ja-JP" sz="1800" dirty="0">
                <a:latin typeface="VL ゴシック" pitchFamily="1" charset="-128"/>
                <a:ea typeface="VL ゴシック" pitchFamily="1" charset="-128"/>
                <a:cs typeface="Courier New" pitchFamily="49" charset="0"/>
              </a:rPr>
              <a:t>(text)::</a:t>
            </a:r>
            <a:r>
              <a:rPr lang="en-US" altLang="ja-JP" sz="1800" dirty="0" err="1">
                <a:latin typeface="VL ゴシック" pitchFamily="1" charset="-128"/>
                <a:ea typeface="VL ゴシック" pitchFamily="1" charset="-128"/>
                <a:cs typeface="Courier New" pitchFamily="49" charset="0"/>
              </a:rPr>
              <a:t>const_iterator</a:t>
            </a:r>
            <a:r>
              <a:rPr lang="en-US" altLang="ja-JP" sz="1800" dirty="0">
                <a:latin typeface="VL ゴシック" pitchFamily="1" charset="-128"/>
                <a:ea typeface="VL ゴシック" pitchFamily="1" charset="-128"/>
                <a:cs typeface="Courier New" pitchFamily="49" charset="0"/>
              </a:rPr>
              <a:t> it =</a:t>
            </a:r>
          </a:p>
          <a:p>
            <a:pPr>
              <a:buNone/>
            </a:pPr>
            <a:r>
              <a:rPr lang="en-US" altLang="ja-JP" sz="1800" dirty="0">
                <a:latin typeface="VL ゴシック" pitchFamily="1" charset="-128"/>
                <a:ea typeface="VL ゴシック" pitchFamily="1" charset="-128"/>
                <a:cs typeface="Courier New" pitchFamily="49" charset="0"/>
              </a:rPr>
              <a:t>	boost::algorithm::</a:t>
            </a:r>
            <a:r>
              <a:rPr lang="en-US" altLang="ja-JP" sz="1800" dirty="0" err="1">
                <a:solidFill>
                  <a:srgbClr val="FF0000"/>
                </a:solidFill>
                <a:latin typeface="VL ゴシック" pitchFamily="1" charset="-128"/>
                <a:ea typeface="VL ゴシック" pitchFamily="1" charset="-128"/>
                <a:cs typeface="Courier New" pitchFamily="49" charset="0"/>
              </a:rPr>
              <a:t>boyer_moore_search</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text.begin</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text.end</a:t>
            </a:r>
            <a:r>
              <a:rPr lang="en-US" altLang="ja-JP" sz="1800" dirty="0" smtClean="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smtClean="0">
                <a:latin typeface="VL ゴシック" pitchFamily="1" charset="-128"/>
                <a:ea typeface="VL ゴシック" pitchFamily="1" charset="-128"/>
                <a:cs typeface="Courier New" pitchFamily="49" charset="0"/>
              </a:rPr>
              <a:t>pattern.begin</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pattern.end</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if (it != </a:t>
            </a:r>
            <a:r>
              <a:rPr lang="en-US" altLang="ja-JP" sz="1800" dirty="0" err="1">
                <a:latin typeface="VL ゴシック" pitchFamily="1" charset="-128"/>
                <a:ea typeface="VL ゴシック" pitchFamily="1" charset="-128"/>
                <a:cs typeface="Courier New" pitchFamily="49" charset="0"/>
              </a:rPr>
              <a:t>text.end</a:t>
            </a:r>
            <a:r>
              <a:rPr lang="en-US" altLang="ja-JP" sz="1800" dirty="0" smtClean="0">
                <a:latin typeface="VL ゴシック" pitchFamily="1" charset="-128"/>
                <a:ea typeface="VL ゴシック" pitchFamily="1" charset="-128"/>
                <a:cs typeface="Courier New" pitchFamily="49" charset="0"/>
              </a:rPr>
              <a:t>()) </a:t>
            </a:r>
            <a:r>
              <a:rPr lang="en-US" altLang="ja-JP" sz="1800" dirty="0" err="1" smtClean="0">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"found"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else                  </a:t>
            </a:r>
            <a:r>
              <a:rPr lang="en-US" altLang="ja-JP" sz="1800" dirty="0" err="1" smtClean="0">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"not found"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アルゴリズム集。文字列検索、</a:t>
            </a: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アルゴリズム、</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ユーティリティが含まれる</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5517232"/>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found</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11155251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Unordered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ハッシュ表の連想コンテナ</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boost::unordered_map&lt;string, int&gt;</a:t>
            </a:r>
            <a:r>
              <a:rPr lang="en-US" altLang="ja-JP" smtClean="0">
                <a:latin typeface="VL ゴシック" pitchFamily="1" charset="-128"/>
                <a:ea typeface="VL ゴシック" pitchFamily="1" charset="-128"/>
              </a:rPr>
              <a:t> 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辞書作成</a:t>
            </a:r>
          </a:p>
          <a:p>
            <a:r>
              <a:rPr lang="en-US" altLang="ja-JP" smtClean="0">
                <a:solidFill>
                  <a:srgbClr val="FF0000"/>
                </a:solidFill>
                <a:latin typeface="VL ゴシック" pitchFamily="1" charset="-128"/>
                <a:ea typeface="VL ゴシック" pitchFamily="1" charset="-128"/>
              </a:rPr>
              <a:t>m["Akira"]  = 3</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m["Millia"] = 1;</a:t>
            </a:r>
          </a:p>
          <a:p>
            <a:r>
              <a:rPr lang="en-US" altLang="ja-JP" smtClean="0">
                <a:latin typeface="VL ゴシック" pitchFamily="1" charset="-128"/>
                <a:ea typeface="VL ゴシック" pitchFamily="1" charset="-128"/>
              </a:rPr>
              <a:t>m["Johnny"] = 4;</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要素の検索 </a:t>
            </a:r>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見つからなかったら</a:t>
            </a:r>
            <a:r>
              <a:rPr lang="en-US" altLang="ja-JP" smtClean="0">
                <a:latin typeface="VL ゴシック" pitchFamily="1" charset="-128"/>
                <a:ea typeface="VL ゴシック" pitchFamily="1" charset="-128"/>
              </a:rPr>
              <a:t>out_of_range</a:t>
            </a:r>
            <a:r>
              <a:rPr lang="ja-JP" altLang="en-US" smtClean="0">
                <a:latin typeface="VL ゴシック" pitchFamily="1" charset="-128"/>
                <a:ea typeface="VL ゴシック" pitchFamily="1" charset="-128"/>
              </a:rPr>
              <a:t>例外が投げられる</a:t>
            </a:r>
          </a:p>
          <a:p>
            <a:r>
              <a:rPr lang="en-US" altLang="ja-JP" smtClean="0">
                <a:latin typeface="VL ゴシック" pitchFamily="1" charset="-128"/>
                <a:ea typeface="VL ゴシック" pitchFamily="1" charset="-128"/>
              </a:rPr>
              <a:t>int&amp; id = </a:t>
            </a:r>
            <a:r>
              <a:rPr lang="en-US" altLang="ja-JP" smtClean="0">
                <a:solidFill>
                  <a:srgbClr val="FF0000"/>
                </a:solidFill>
                <a:latin typeface="VL ゴシック" pitchFamily="1" charset="-128"/>
                <a:ea typeface="VL ゴシック" pitchFamily="1" charset="-128"/>
              </a:rPr>
              <a:t>m.at</a:t>
            </a:r>
            <a:r>
              <a:rPr lang="en-US" altLang="ja-JP" smtClean="0">
                <a:latin typeface="VL ゴシック" pitchFamily="1" charset="-128"/>
                <a:ea typeface="VL ゴシック" pitchFamily="1" charset="-128"/>
              </a:rPr>
              <a:t>("Akira");</a:t>
            </a:r>
          </a:p>
          <a:p>
            <a:r>
              <a:rPr lang="en-US" altLang="ja-JP" smtClean="0">
                <a:latin typeface="VL ゴシック" pitchFamily="1" charset="-128"/>
                <a:ea typeface="VL ゴシック" pitchFamily="1" charset="-128"/>
              </a:rPr>
              <a:t>assert(id == 3);</a:t>
            </a:r>
            <a:endParaRPr lang="ja-JP" altLang="en-US" smtClean="0">
              <a:latin typeface="VL ゴシック" pitchFamily="1" charset="-128"/>
              <a:ea typeface="VL ゴシック" pitchFamily="1" charset="-128"/>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Utility</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その名の通りユーティリティ</a:t>
            </a:r>
            <a:endParaRPr lang="en-US" altLang="ja-JP" sz="2400" smtClean="0"/>
          </a:p>
        </p:txBody>
      </p:sp>
      <p:sp>
        <p:nvSpPr>
          <p:cNvPr id="4" name="テキスト ボックス 3"/>
          <p:cNvSpPr txBox="1"/>
          <p:nvPr/>
        </p:nvSpPr>
        <p:spPr>
          <a:xfrm>
            <a:off x="142844" y="1352496"/>
            <a:ext cx="8858312" cy="397031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Window : </a:t>
            </a:r>
            <a:r>
              <a:rPr lang="en-US" altLang="ja-JP" smtClean="0">
                <a:solidFill>
                  <a:srgbClr val="FF0000"/>
                </a:solidFill>
                <a:latin typeface="VL ゴシック" pitchFamily="1" charset="-128"/>
                <a:ea typeface="VL ゴシック" pitchFamily="1" charset="-128"/>
              </a:rPr>
              <a:t>private boost::noncopyable </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コピー禁止のクラスにする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struct functor {</a:t>
            </a:r>
          </a:p>
          <a:p>
            <a:r>
              <a:rPr lang="en-US" altLang="ja-JP" smtClean="0">
                <a:latin typeface="VL ゴシック" pitchFamily="1" charset="-128"/>
                <a:ea typeface="VL ゴシック" pitchFamily="1" charset="-128"/>
              </a:rPr>
              <a:t>  typedef int </a:t>
            </a:r>
            <a:r>
              <a:rPr lang="en-US" altLang="ja-JP" smtClean="0">
                <a:solidFill>
                  <a:srgbClr val="FF0000"/>
                </a:solidFill>
                <a:latin typeface="VL ゴシック" pitchFamily="1" charset="-128"/>
                <a:ea typeface="VL ゴシック" pitchFamily="1" charset="-128"/>
              </a:rPr>
              <a:t>result_type</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 const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関数</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オブジェクト</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の戻り値の型を取得</a:t>
            </a: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boost::result_of&lt;functor()&gt;::type </a:t>
            </a:r>
            <a:r>
              <a:rPr lang="en-US" altLang="ja-JP" smtClean="0">
                <a:latin typeface="VL ゴシック" pitchFamily="1" charset="-128"/>
                <a:ea typeface="VL ゴシック" pitchFamily="1" charset="-128"/>
              </a:rPr>
              <a:t>result_type;</a:t>
            </a:r>
          </a:p>
          <a:p>
            <a:r>
              <a:rPr lang="en-US" altLang="ja-JP" smtClean="0">
                <a:latin typeface="VL ゴシック" pitchFamily="1" charset="-128"/>
                <a:ea typeface="VL ゴシック" pitchFamily="1" charset="-128"/>
              </a:rPr>
              <a:t>BOOST_STATIC_ASSERT((boost::is_same&lt;result_type, int&gt;::value));</a:t>
            </a:r>
            <a:endParaRPr lang="ja-JP" altLang="en-US" smtClean="0">
              <a:latin typeface="VL ゴシック" pitchFamily="1" charset="-128"/>
              <a:ea typeface="VL ゴシック" pitchFamily="1" charset="-128"/>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Uuid</a:t>
            </a:r>
            <a:endParaRPr kumimoji="1" lang="ja-JP" altLang="en-US"/>
          </a:p>
        </p:txBody>
      </p:sp>
      <p:sp>
        <p:nvSpPr>
          <p:cNvPr id="5" name="コンテンツ プレースホルダ 2"/>
          <p:cNvSpPr>
            <a:spLocks noGrp="1"/>
          </p:cNvSpPr>
          <p:nvPr>
            <p:ph idx="1"/>
          </p:nvPr>
        </p:nvSpPr>
        <p:spPr>
          <a:xfrm>
            <a:off x="457200" y="885820"/>
            <a:ext cx="8229600" cy="1185858"/>
          </a:xfrm>
        </p:spPr>
        <p:txBody>
          <a:bodyPr>
            <a:noAutofit/>
          </a:bodyPr>
          <a:lstStyle/>
          <a:p>
            <a:pPr>
              <a:buNone/>
            </a:pPr>
            <a:r>
              <a:rPr lang="ja-JP" altLang="en-US" sz="2400" smtClean="0">
                <a:latin typeface="VL ゴシック" pitchFamily="1" charset="-128"/>
                <a:ea typeface="VL ゴシック" pitchFamily="1" charset="-128"/>
                <a:cs typeface="Courier New" pitchFamily="49" charset="0"/>
              </a:rPr>
              <a:t>ユニーク</a:t>
            </a:r>
            <a:r>
              <a:rPr lang="en-US" altLang="ja-JP" sz="2400" smtClean="0">
                <a:latin typeface="VL ゴシック" pitchFamily="1" charset="-128"/>
                <a:ea typeface="VL ゴシック" pitchFamily="1" charset="-128"/>
                <a:cs typeface="Courier New" pitchFamily="49" charset="0"/>
              </a:rPr>
              <a:t>ID</a:t>
            </a:r>
            <a:r>
              <a:rPr lang="ja-JP" altLang="en-US" sz="2400" smtClean="0">
                <a:latin typeface="VL ゴシック" pitchFamily="1" charset="-128"/>
                <a:ea typeface="VL ゴシック" pitchFamily="1" charset="-128"/>
                <a:cs typeface="Courier New" pitchFamily="49" charset="0"/>
              </a:rPr>
              <a:t>の生成。</a:t>
            </a:r>
            <a:endParaRPr lang="en-US" altLang="ja-JP" sz="2400" smtClean="0">
              <a:latin typeface="VL ゴシック" pitchFamily="1" charset="-128"/>
              <a:ea typeface="VL ゴシック" pitchFamily="1" charset="-128"/>
              <a:cs typeface="Courier New" pitchFamily="49" charset="0"/>
            </a:endParaRPr>
          </a:p>
          <a:p>
            <a:pPr>
              <a:buNone/>
            </a:pPr>
            <a:r>
              <a:rPr lang="en-US" altLang="ja-JP" sz="2400" smtClean="0">
                <a:latin typeface="VL ゴシック" pitchFamily="1" charset="-128"/>
                <a:ea typeface="VL ゴシック" pitchFamily="1" charset="-128"/>
                <a:cs typeface="Courier New" pitchFamily="49" charset="0"/>
              </a:rPr>
              <a:t>COM</a:t>
            </a:r>
            <a:r>
              <a:rPr lang="ja-JP" altLang="en-US" sz="2400" smtClean="0">
                <a:latin typeface="VL ゴシック" pitchFamily="1" charset="-128"/>
                <a:ea typeface="VL ゴシック" pitchFamily="1" charset="-128"/>
                <a:cs typeface="Courier New" pitchFamily="49" charset="0"/>
              </a:rPr>
              <a:t>とか、分散環境での情報の識別とかで</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使われることが多い。</a:t>
            </a:r>
            <a:endParaRPr lang="en-US" altLang="ja-JP" sz="24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317009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boost::uuids;</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擬似乱数生成器での</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生成。デフォルトは</a:t>
            </a:r>
            <a:r>
              <a:rPr lang="en-US" altLang="ja-JP" sz="2000" smtClean="0">
                <a:latin typeface="VL ゴシック" pitchFamily="49" charset="-128"/>
                <a:ea typeface="VL ゴシック" pitchFamily="49" charset="-128"/>
              </a:rPr>
              <a:t>mt19937</a:t>
            </a:r>
          </a:p>
          <a:p>
            <a:r>
              <a:rPr lang="en-US" altLang="ja-JP" sz="2000" smtClean="0">
                <a:solidFill>
                  <a:srgbClr val="FF0000"/>
                </a:solidFill>
                <a:latin typeface="VL ゴシック" pitchFamily="49" charset="-128"/>
                <a:ea typeface="VL ゴシック" pitchFamily="49" charset="-128"/>
              </a:rPr>
              <a:t>uuid</a:t>
            </a:r>
            <a:r>
              <a:rPr lang="en-US" altLang="ja-JP" sz="2000" smtClean="0">
                <a:latin typeface="VL ゴシック" pitchFamily="49" charset="-128"/>
                <a:ea typeface="VL ゴシック" pitchFamily="49" charset="-128"/>
              </a:rPr>
              <a:t> u1 = </a:t>
            </a:r>
            <a:r>
              <a:rPr lang="en-US" altLang="ja-JP" sz="2000" smtClean="0">
                <a:solidFill>
                  <a:srgbClr val="FF0000"/>
                </a:solidFill>
                <a:latin typeface="VL ゴシック" pitchFamily="49" charset="-128"/>
                <a:ea typeface="VL ゴシック" pitchFamily="49" charset="-128"/>
              </a:rPr>
              <a:t>random_generator</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文字列から</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uuid u2 = </a:t>
            </a:r>
            <a:r>
              <a:rPr lang="en-US" altLang="ja-JP" sz="2000" smtClean="0">
                <a:solidFill>
                  <a:srgbClr val="FF0000"/>
                </a:solidFill>
                <a:latin typeface="VL ゴシック" pitchFamily="49" charset="-128"/>
                <a:ea typeface="VL ゴシック" pitchFamily="49" charset="-128"/>
              </a:rPr>
              <a:t>string_generator</a:t>
            </a:r>
            <a:r>
              <a:rPr lang="en-US" altLang="ja-JP" sz="2000" smtClean="0">
                <a:latin typeface="VL ゴシック" pitchFamily="49" charset="-128"/>
                <a:ea typeface="VL ゴシック" pitchFamily="49" charset="-128"/>
              </a:rPr>
              <a:t>()("0123456789abcdef0123456789abcdef");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cout &lt;&lt; u1 &lt;&lt; endl;</a:t>
            </a:r>
          </a:p>
          <a:p>
            <a:r>
              <a:rPr lang="en-US" altLang="ja-JP" sz="2000" smtClean="0">
                <a:latin typeface="VL ゴシック" pitchFamily="49" charset="-128"/>
                <a:ea typeface="VL ゴシック" pitchFamily="49" charset="-128"/>
              </a:rPr>
              <a:t>cout &lt;&lt; u2 &lt;&lt; endl;</a:t>
            </a:r>
          </a:p>
        </p:txBody>
      </p:sp>
      <p:sp>
        <p:nvSpPr>
          <p:cNvPr id="7" name="テキスト ボックス 6"/>
          <p:cNvSpPr txBox="1"/>
          <p:nvPr/>
        </p:nvSpPr>
        <p:spPr>
          <a:xfrm>
            <a:off x="2643174" y="5791818"/>
            <a:ext cx="5715040"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31951f08-5512-4942-99ce-ae2f19351b82</a:t>
            </a:r>
          </a:p>
          <a:p>
            <a:r>
              <a:rPr lang="en-US" altLang="ja-JP" smtClean="0">
                <a:latin typeface="M+2P+IPAG" pitchFamily="2" charset="-128"/>
                <a:ea typeface="M+2P+IPAG" pitchFamily="2" charset="-128"/>
              </a:rPr>
              <a:t>01234567-89ab-cdef-0123-456789abcdef</a:t>
            </a:r>
          </a:p>
          <a:p>
            <a:endParaRPr lang="en-US" altLang="ja-JP" smtClean="0">
              <a:latin typeface="M+2P+IPAG" pitchFamily="2" charset="-128"/>
              <a:ea typeface="M+2P+IPAG" pitchFamily="2" charset="-128"/>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Variant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指定した型を格納できる</a:t>
            </a:r>
            <a:r>
              <a:rPr lang="en-US" altLang="ja-JP" sz="2400" smtClean="0"/>
              <a:t>Union</a:t>
            </a:r>
          </a:p>
        </p:txBody>
      </p:sp>
      <p:sp>
        <p:nvSpPr>
          <p:cNvPr id="4" name="テキスト ボックス 3"/>
          <p:cNvSpPr txBox="1"/>
          <p:nvPr/>
        </p:nvSpPr>
        <p:spPr>
          <a:xfrm>
            <a:off x="142844" y="1352496"/>
            <a:ext cx="8858312" cy="4247317"/>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my_visitor : public </a:t>
            </a:r>
            <a:r>
              <a:rPr lang="en-US" altLang="ja-JP" smtClean="0">
                <a:solidFill>
                  <a:srgbClr val="FF0000"/>
                </a:solidFill>
                <a:latin typeface="VL ゴシック" pitchFamily="1" charset="-128"/>
                <a:ea typeface="VL ゴシック" pitchFamily="1" charset="-128"/>
              </a:rPr>
              <a:t>boost::static_visitor&lt;int&gt;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public:</a:t>
            </a:r>
          </a:p>
          <a:p>
            <a:r>
              <a:rPr lang="en-US" altLang="ja-JP" smtClean="0">
                <a:latin typeface="VL ゴシック" pitchFamily="1" charset="-128"/>
                <a:ea typeface="VL ゴシック" pitchFamily="1" charset="-128"/>
              </a:rPr>
              <a:t>  int operator()(int i) const</a:t>
            </a:r>
          </a:p>
          <a:p>
            <a:r>
              <a:rPr lang="en-US" altLang="ja-JP" smtClean="0">
                <a:latin typeface="VL ゴシック" pitchFamily="1" charset="-128"/>
                <a:ea typeface="VL ゴシック" pitchFamily="1" charset="-128"/>
              </a:rPr>
              <a:t>    { return i;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operator()(const string&amp; str) const</a:t>
            </a:r>
          </a:p>
          <a:p>
            <a:r>
              <a:rPr lang="en-US" altLang="ja-JP" smtClean="0">
                <a:latin typeface="VL ゴシック" pitchFamily="1" charset="-128"/>
                <a:ea typeface="VL ゴシック" pitchFamily="1" charset="-128"/>
              </a:rPr>
              <a:t>    { return str.length();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boost::variant&lt;int, std::string&gt;</a:t>
            </a:r>
            <a:r>
              <a:rPr lang="en-US" altLang="ja-JP" smtClean="0">
                <a:latin typeface="VL ゴシック" pitchFamily="1" charset="-128"/>
                <a:ea typeface="VL ゴシック" pitchFamily="1" charset="-128"/>
              </a:rPr>
              <a:t> u("hello world");</a:t>
            </a:r>
          </a:p>
          <a:p>
            <a:r>
              <a:rPr lang="en-US" altLang="ja-JP" smtClean="0">
                <a:latin typeface="VL ゴシック" pitchFamily="1" charset="-128"/>
                <a:ea typeface="VL ゴシック" pitchFamily="1" charset="-128"/>
              </a:rPr>
              <a:t>cout &lt;&lt; u; // "hello world"</a:t>
            </a:r>
            <a:r>
              <a:rPr lang="ja-JP" altLang="en-US" smtClean="0">
                <a:latin typeface="VL ゴシック" pitchFamily="1" charset="-128"/>
                <a:ea typeface="VL ゴシック" pitchFamily="1" charset="-128"/>
              </a:rPr>
              <a:t>が出力される</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result = </a:t>
            </a:r>
            <a:r>
              <a:rPr lang="en-US" altLang="ja-JP" smtClean="0">
                <a:solidFill>
                  <a:srgbClr val="FF0000"/>
                </a:solidFill>
                <a:latin typeface="VL ゴシック" pitchFamily="1" charset="-128"/>
                <a:ea typeface="VL ゴシック" pitchFamily="1" charset="-128"/>
              </a:rPr>
              <a:t>boost::apply_visitor</a:t>
            </a:r>
            <a:r>
              <a:rPr lang="en-US" altLang="ja-JP" smtClean="0">
                <a:latin typeface="VL ゴシック" pitchFamily="1" charset="-128"/>
                <a:ea typeface="VL ゴシック" pitchFamily="1" charset="-128"/>
              </a:rPr>
              <a:t>(my_visitor(), u);</a:t>
            </a:r>
          </a:p>
          <a:p>
            <a:r>
              <a:rPr lang="en-US" altLang="ja-JP" smtClean="0">
                <a:latin typeface="VL ゴシック" pitchFamily="1" charset="-128"/>
                <a:ea typeface="VL ゴシック" pitchFamily="1" charset="-128"/>
              </a:rPr>
              <a:t>cout &lt;&lt; result; // 11</a:t>
            </a:r>
            <a:r>
              <a:rPr lang="ja-JP" altLang="en-US" smtClean="0">
                <a:latin typeface="VL ゴシック" pitchFamily="1" charset="-128"/>
                <a:ea typeface="VL ゴシック" pitchFamily="1" charset="-128"/>
              </a:rPr>
              <a:t>が出力される</a:t>
            </a:r>
            <a:r>
              <a:rPr lang="en-US" altLang="ja-JP" smtClean="0">
                <a:latin typeface="VL ゴシック" pitchFamily="1" charset="-128"/>
                <a:ea typeface="VL ゴシック" pitchFamily="1" charset="-128"/>
              </a:rPr>
              <a:t>("hello world"</a:t>
            </a:r>
            <a:r>
              <a:rPr lang="ja-JP" altLang="en-US" smtClean="0">
                <a:latin typeface="VL ゴシック" pitchFamily="1" charset="-128"/>
                <a:ea typeface="VL ゴシック" pitchFamily="1" charset="-128"/>
              </a:rPr>
              <a:t>の文字列長</a:t>
            </a:r>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1/2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C99, C++</a:t>
            </a:r>
            <a:r>
              <a:rPr lang="ja-JP" altLang="en-US" sz="2400" smtClean="0"/>
              <a:t>のプリプロセッサ</a:t>
            </a:r>
            <a:endParaRPr lang="en-US" altLang="ja-JP" sz="2400" smtClean="0"/>
          </a:p>
        </p:txBody>
      </p:sp>
      <p:sp>
        <p:nvSpPr>
          <p:cNvPr id="4" name="テキスト ボックス 3"/>
          <p:cNvSpPr txBox="1"/>
          <p:nvPr/>
        </p:nvSpPr>
        <p:spPr>
          <a:xfrm>
            <a:off x="142844" y="1708273"/>
            <a:ext cx="8786874" cy="5078313"/>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boost::wave;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std::ifstream file(argv[1]);</a:t>
            </a:r>
          </a:p>
          <a:p>
            <a:r>
              <a:rPr lang="en-US" altLang="ja-JP" smtClean="0">
                <a:latin typeface="VL ゴシック" pitchFamily="1" charset="-128"/>
                <a:ea typeface="VL ゴシック" pitchFamily="1" charset="-128"/>
              </a:rPr>
              <a:t>std::string source(std::istreambuf_iterator&lt;char&gt;(file.rdbuf()),</a:t>
            </a:r>
          </a:p>
          <a:p>
            <a:r>
              <a:rPr lang="en-US" altLang="ja-JP" smtClean="0">
                <a:latin typeface="VL ゴシック" pitchFamily="1" charset="-128"/>
                <a:ea typeface="VL ゴシック" pitchFamily="1" charset="-128"/>
              </a:rPr>
              <a:t>                   std::istreambuf_iterator&lt;char&gt;());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context</a:t>
            </a:r>
            <a:r>
              <a:rPr lang="en-US" altLang="ja-JP" smtClean="0">
                <a:latin typeface="VL ゴシック" pitchFamily="1" charset="-128"/>
                <a:ea typeface="VL ゴシック" pitchFamily="1" charset="-128"/>
              </a:rPr>
              <a:t>&lt;std::string::iterator,</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cpplexer::lex_iterator&lt;cpplexer::lex_token&lt;&gt; &gt;</a:t>
            </a:r>
            <a:r>
              <a:rPr lang="en-US" altLang="ja-JP" smtClean="0">
                <a:latin typeface="VL ゴシック" pitchFamily="1" charset="-128"/>
                <a:ea typeface="VL ゴシック" pitchFamily="1" charset="-128"/>
              </a:rPr>
              <a:t> &gt; context_type;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 ctx(source.begin(), source.end(), argv[1]);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context_type::iterator_type first = ctx.begin();</a:t>
            </a:r>
          </a:p>
          <a:p>
            <a:r>
              <a:rPr lang="en-US" altLang="ja-JP" smtClean="0">
                <a:latin typeface="VL ゴシック" pitchFamily="1" charset="-128"/>
                <a:ea typeface="VL ゴシック" pitchFamily="1" charset="-128"/>
              </a:rPr>
              <a:t>context_type::iterator_type last  = ctx.end();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while (first != last) {</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std::cout &lt;&lt; (*first).get_value()</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++first;</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1357298"/>
            <a:ext cx="4071966" cy="369332"/>
          </a:xfrm>
          <a:prstGeom prst="rect">
            <a:avLst/>
          </a:prstGeom>
          <a:noFill/>
        </p:spPr>
        <p:txBody>
          <a:bodyPr wrap="square" rtlCol="0">
            <a:spAutoFit/>
          </a:bodyPr>
          <a:lstStyle/>
          <a:p>
            <a:r>
              <a:rPr kumimoji="1" lang="en-US" altLang="ja-JP" smtClean="0"/>
              <a:t>1. </a:t>
            </a:r>
            <a:r>
              <a:rPr kumimoji="1" lang="ja-JP" altLang="en-US" smtClean="0"/>
              <a:t>プリプロセッサを用意</a:t>
            </a:r>
            <a:r>
              <a:rPr kumimoji="1" lang="en-US" altLang="ja-JP" smtClean="0"/>
              <a:t>(wave.exe</a:t>
            </a:r>
            <a:r>
              <a:rPr kumimoji="1" lang="ja-JP" altLang="en-US" smtClean="0"/>
              <a:t>とする</a:t>
            </a:r>
            <a:r>
              <a:rPr kumimoji="1" lang="en-US" altLang="ja-JP" smtClean="0"/>
              <a:t>)</a:t>
            </a:r>
            <a:endParaRPr kumimoji="1" lang="ja-JP"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2/2</a:t>
            </a:r>
            <a:endParaRPr kumimoji="1" lang="ja-JP" altLang="en-US"/>
          </a:p>
        </p:txBody>
      </p:sp>
      <p:sp>
        <p:nvSpPr>
          <p:cNvPr id="3" name="コンテンツ プレースホルダ 2"/>
          <p:cNvSpPr>
            <a:spLocks noGrp="1"/>
          </p:cNvSpPr>
          <p:nvPr>
            <p:ph idx="1"/>
          </p:nvPr>
        </p:nvSpPr>
        <p:spPr>
          <a:xfrm>
            <a:off x="214282" y="1071546"/>
            <a:ext cx="8572560" cy="500066"/>
          </a:xfrm>
        </p:spPr>
        <p:txBody>
          <a:bodyPr>
            <a:noAutofit/>
          </a:bodyPr>
          <a:lstStyle/>
          <a:p>
            <a:pPr>
              <a:buNone/>
            </a:pPr>
            <a:r>
              <a:rPr lang="en-US" altLang="ja-JP" sz="1800" smtClean="0"/>
              <a:t>2. C++</a:t>
            </a:r>
            <a:r>
              <a:rPr lang="ja-JP" altLang="en-US" sz="1800" smtClean="0"/>
              <a:t>のソースコードを用意する</a:t>
            </a:r>
            <a:r>
              <a:rPr lang="en-US" altLang="ja-JP" sz="1800" smtClean="0"/>
              <a:t>(a.cpp</a:t>
            </a:r>
            <a:r>
              <a:rPr lang="ja-JP" altLang="en-US" sz="1800" smtClean="0"/>
              <a:t>とする</a:t>
            </a:r>
            <a:r>
              <a:rPr lang="en-US" altLang="ja-JP" sz="1800" smtClean="0"/>
              <a:t>)</a:t>
            </a:r>
          </a:p>
        </p:txBody>
      </p:sp>
      <p:sp>
        <p:nvSpPr>
          <p:cNvPr id="4" name="テキスト ボックス 3"/>
          <p:cNvSpPr txBox="1"/>
          <p:nvPr/>
        </p:nvSpPr>
        <p:spPr>
          <a:xfrm>
            <a:off x="142844" y="1571612"/>
            <a:ext cx="8858312" cy="1200329"/>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#define HELLO "Hello World"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a:t>
            </a:r>
            <a:r>
              <a:rPr lang="en-US" altLang="ja-JP" smtClean="0">
                <a:latin typeface="VL ゴシック" pitchFamily="1" charset="-128"/>
                <a:ea typeface="VL ゴシック" pitchFamily="1" charset="-128"/>
              </a:rPr>
              <a:t> &lt;&lt; std::endl; }</a:t>
            </a:r>
          </a:p>
        </p:txBody>
      </p:sp>
      <p:sp>
        <p:nvSpPr>
          <p:cNvPr id="5" name="コンテンツ プレースホルダ 2"/>
          <p:cNvSpPr txBox="1">
            <a:spLocks/>
          </p:cNvSpPr>
          <p:nvPr/>
        </p:nvSpPr>
        <p:spPr>
          <a:xfrm>
            <a:off x="214282" y="3571876"/>
            <a:ext cx="8572560" cy="50006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3. a.cpp</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を</a:t>
            </a: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Boost.Wave</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でプリプロセス処理する</a:t>
            </a:r>
            <a:endParaRPr kumimoji="1" lang="en-US" altLang="ja-JP" sz="18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テキスト ボックス 5"/>
          <p:cNvSpPr txBox="1"/>
          <p:nvPr/>
        </p:nvSpPr>
        <p:spPr>
          <a:xfrm>
            <a:off x="142844" y="4071942"/>
            <a:ext cx="8858312" cy="120032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&gt;</a:t>
            </a:r>
            <a:r>
              <a:rPr lang="en-US" altLang="ja-JP" smtClean="0">
                <a:solidFill>
                  <a:srgbClr val="FF0000"/>
                </a:solidFill>
                <a:latin typeface="VL ゴシック" pitchFamily="1" charset="-128"/>
                <a:ea typeface="VL ゴシック" pitchFamily="1" charset="-128"/>
              </a:rPr>
              <a:t> wave.exe a.cpp</a:t>
            </a:r>
          </a:p>
          <a:p>
            <a:endParaRPr lang="en-US" altLang="ja-JP" smtClean="0">
              <a:solidFill>
                <a:srgbClr val="FF0000"/>
              </a:solidFill>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 World”</a:t>
            </a:r>
            <a:r>
              <a:rPr lang="en-US" altLang="ja-JP" smtClean="0">
                <a:latin typeface="VL ゴシック" pitchFamily="1" charset="-128"/>
                <a:ea typeface="VL ゴシック" pitchFamily="1" charset="-128"/>
              </a:rPr>
              <a:t> &lt;&lt; std::endl;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Xpressive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正規表現</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文字列中の </a:t>
            </a:r>
            <a:r>
              <a:rPr lang="en-US" altLang="ja-JP" smtClean="0">
                <a:solidFill>
                  <a:srgbClr val="FF0000"/>
                </a:solidFill>
                <a:latin typeface="VL ゴシック" pitchFamily="1" charset="-128"/>
                <a:ea typeface="VL ゴシック" pitchFamily="1" charset="-128"/>
              </a:rPr>
              <a:t>&lt;</a:t>
            </a:r>
            <a:r>
              <a:rPr lang="ja-JP" altLang="en-US" smtClean="0">
                <a:latin typeface="VL ゴシック" pitchFamily="1" charset="-128"/>
                <a:ea typeface="VL ゴシック" pitchFamily="1" charset="-128"/>
              </a:rPr>
              <a:t>ほげほげ</a:t>
            </a:r>
            <a:r>
              <a:rPr lang="en-US" altLang="ja-JP" smtClean="0">
                <a:solidFill>
                  <a:srgbClr val="FF0000"/>
                </a:solidFill>
                <a:latin typeface="VL ゴシック" pitchFamily="1" charset="-128"/>
                <a:ea typeface="VL ゴシック" pitchFamily="1" charset="-128"/>
              </a:rPr>
              <a:t>&gt; </a:t>
            </a:r>
            <a:r>
              <a:rPr lang="ja-JP" altLang="en-US" smtClean="0">
                <a:latin typeface="VL ゴシック" pitchFamily="1" charset="-128"/>
                <a:ea typeface="VL ゴシック" pitchFamily="1" charset="-128"/>
              </a:rPr>
              <a:t>にマッチするものを検索</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using namespace boost::xpressive;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std::string str = </a:t>
            </a:r>
            <a:r>
              <a:rPr lang="en-US" altLang="ja-JP" smtClean="0">
                <a:solidFill>
                  <a:srgbClr val="FF0000"/>
                </a:solidFill>
                <a:latin typeface="VL ゴシック" pitchFamily="1" charset="-128"/>
                <a:ea typeface="VL ゴシック" pitchFamily="1" charset="-128"/>
              </a:rPr>
              <a:t>"The HTML tag &lt;title&gt; means that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sregex rex = sregex::compile(“&lt;[^&gt;]+&gt;”);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smatch result;</a:t>
            </a:r>
          </a:p>
          <a:p>
            <a:r>
              <a:rPr lang="en-US" altLang="ja-JP" smtClean="0">
                <a:latin typeface="VL ゴシック" pitchFamily="1" charset="-128"/>
                <a:ea typeface="VL ゴシック" pitchFamily="1" charset="-128"/>
              </a:rPr>
              <a:t>if (regex_search(str, result, rex)) {</a:t>
            </a:r>
          </a:p>
          <a:p>
            <a:r>
              <a:rPr lang="en-US" altLang="ja-JP" smtClean="0">
                <a:latin typeface="VL ゴシック" pitchFamily="1" charset="-128"/>
                <a:ea typeface="VL ゴシック" pitchFamily="1" charset="-128"/>
              </a:rPr>
              <a:t>  std::cout &lt;&lt; "match : " &lt;&lt; result.str() &lt;&lt; std::endl;</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4357694"/>
            <a:ext cx="2786082" cy="646331"/>
          </a:xfrm>
          <a:prstGeom prst="rect">
            <a:avLst/>
          </a:prstGeom>
          <a:solidFill>
            <a:srgbClr val="00B050"/>
          </a:solidFill>
          <a:ln>
            <a:solidFill>
              <a:schemeClr val="tx1"/>
            </a:solidFill>
          </a:ln>
        </p:spPr>
        <p:txBody>
          <a:bodyPr wrap="square" rtlCol="0">
            <a:spAutoFit/>
          </a:bodyPr>
          <a:lstStyle/>
          <a:p>
            <a:r>
              <a:rPr kumimoji="1" lang="en-US" altLang="ja-JP" smtClean="0"/>
              <a:t>match : &lt;title&gt;</a:t>
            </a:r>
          </a:p>
          <a:p>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Algorithm 2/3</a:t>
            </a:r>
            <a:endParaRPr kumimoji="1" lang="ja-JP" altLang="en-US" dirty="0"/>
          </a:p>
        </p:txBody>
      </p:sp>
      <p:sp>
        <p:nvSpPr>
          <p:cNvPr id="3" name="コンテンツ プレースホルダ 2"/>
          <p:cNvSpPr>
            <a:spLocks noGrp="1"/>
          </p:cNvSpPr>
          <p:nvPr>
            <p:ph idx="1"/>
          </p:nvPr>
        </p:nvSpPr>
        <p:spPr>
          <a:xfrm>
            <a:off x="457200" y="1700808"/>
            <a:ext cx="8579296" cy="2160240"/>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::vector&lt;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 v = {2, 4, 6, 8, 10};</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ja-JP" altLang="en-US" sz="1800" dirty="0">
                <a:latin typeface="VL ゴシック" pitchFamily="1" charset="-128"/>
                <a:ea typeface="VL ゴシック" pitchFamily="1" charset="-128"/>
                <a:cs typeface="Courier New" pitchFamily="49" charset="0"/>
              </a:rPr>
              <a:t>全ての値が偶数かを調べる</a:t>
            </a:r>
          </a:p>
          <a:p>
            <a:pPr>
              <a:buNone/>
            </a:pPr>
            <a:r>
              <a:rPr lang="en-US" altLang="ja-JP" sz="1800" dirty="0" err="1">
                <a:latin typeface="VL ゴシック" pitchFamily="1" charset="-128"/>
                <a:ea typeface="VL ゴシック" pitchFamily="1" charset="-128"/>
                <a:cs typeface="Courier New" pitchFamily="49" charset="0"/>
              </a:rPr>
              <a:t>bool</a:t>
            </a:r>
            <a:r>
              <a:rPr lang="en-US" altLang="ja-JP" sz="1800" dirty="0">
                <a:latin typeface="VL ゴシック" pitchFamily="1" charset="-128"/>
                <a:ea typeface="VL ゴシック" pitchFamily="1" charset="-128"/>
                <a:cs typeface="Courier New" pitchFamily="49" charset="0"/>
              </a:rPr>
              <a:t> result = boost::algorithm::</a:t>
            </a:r>
            <a:r>
              <a:rPr lang="en-US" altLang="ja-JP" sz="1800" dirty="0" err="1">
                <a:latin typeface="VL ゴシック" pitchFamily="1" charset="-128"/>
                <a:ea typeface="VL ゴシック" pitchFamily="1" charset="-128"/>
                <a:cs typeface="Courier New" pitchFamily="49" charset="0"/>
              </a:rPr>
              <a:t>all_of</a:t>
            </a:r>
            <a:r>
              <a:rPr lang="en-US" altLang="ja-JP" sz="1800" dirty="0">
                <a:latin typeface="VL ゴシック" pitchFamily="1" charset="-128"/>
                <a:ea typeface="VL ゴシック" pitchFamily="1" charset="-128"/>
                <a:cs typeface="Courier New" pitchFamily="49" charset="0"/>
              </a:rPr>
              <a:t>(v, </a:t>
            </a:r>
            <a:r>
              <a:rPr lang="en-US" altLang="ja-JP" sz="1800" dirty="0" err="1">
                <a:latin typeface="VL ゴシック" pitchFamily="1" charset="-128"/>
                <a:ea typeface="VL ゴシック" pitchFamily="1" charset="-128"/>
                <a:cs typeface="Courier New" pitchFamily="49" charset="0"/>
              </a:rPr>
              <a:t>is_even</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boolalpha</a:t>
            </a:r>
            <a:r>
              <a:rPr lang="en-US" altLang="ja-JP" sz="1800" dirty="0">
                <a:latin typeface="VL ゴシック" pitchFamily="1" charset="-128"/>
                <a:ea typeface="VL ゴシック" pitchFamily="1" charset="-128"/>
                <a:cs typeface="Courier New" pitchFamily="49" charset="0"/>
              </a:rPr>
              <a:t> &lt;&lt; result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a:latin typeface="VL ゴシック" pitchFamily="1" charset="-128"/>
                <a:ea typeface="VL ゴシック" pitchFamily="1" charset="-128"/>
                <a:cs typeface="Courier New" pitchFamily="49" charset="0"/>
              </a:rPr>
              <a:t>;</a:t>
            </a: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アルゴリズム集。文字列検索、</a:t>
            </a: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アルゴリズム、</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ユーティリティが含まれる</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4077072"/>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true</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84138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Algorithm 3/3</a:t>
            </a:r>
            <a:endParaRPr kumimoji="1" lang="ja-JP" altLang="en-US" dirty="0"/>
          </a:p>
        </p:txBody>
      </p:sp>
      <p:sp>
        <p:nvSpPr>
          <p:cNvPr id="3" name="コンテンツ プレースホルダ 2"/>
          <p:cNvSpPr>
            <a:spLocks noGrp="1"/>
          </p:cNvSpPr>
          <p:nvPr>
            <p:ph idx="1"/>
          </p:nvPr>
        </p:nvSpPr>
        <p:spPr>
          <a:xfrm>
            <a:off x="457200" y="1700808"/>
            <a:ext cx="8579296" cy="3695308"/>
          </a:xfrm>
          <a:ln>
            <a:solidFill>
              <a:schemeClr val="tx1"/>
            </a:solidFill>
          </a:ln>
        </p:spPr>
        <p:txBody>
          <a:bodyPr>
            <a:noAutofit/>
          </a:bodyPr>
          <a:lstStyle/>
          <a:p>
            <a:pPr>
              <a:buNone/>
            </a:pPr>
            <a:r>
              <a:rPr lang="en-US" altLang="ja-JP" sz="1800" dirty="0">
                <a:latin typeface="VL ゴシック" pitchFamily="1" charset="-128"/>
                <a:ea typeface="VL ゴシック" pitchFamily="1" charset="-128"/>
                <a:cs typeface="Courier New" pitchFamily="49" charset="0"/>
              </a:rPr>
              <a:t>using boost::algorithm::clamp;</a:t>
            </a:r>
          </a:p>
          <a:p>
            <a:pPr>
              <a:buNone/>
            </a:pP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 x</a:t>
            </a:r>
            <a:r>
              <a:rPr lang="ja-JP" altLang="en-US" sz="1800" dirty="0" smtClean="0">
                <a:latin typeface="VL ゴシック" pitchFamily="1" charset="-128"/>
                <a:ea typeface="VL ゴシック" pitchFamily="1" charset="-128"/>
                <a:cs typeface="Courier New" pitchFamily="49" charset="0"/>
              </a:rPr>
              <a:t>を</a:t>
            </a:r>
            <a:r>
              <a:rPr lang="en-US" altLang="ja-JP" sz="1800" dirty="0" smtClean="0">
                <a:latin typeface="VL ゴシック" pitchFamily="1" charset="-128"/>
                <a:ea typeface="VL ゴシック" pitchFamily="1" charset="-128"/>
                <a:cs typeface="Courier New" pitchFamily="49" charset="0"/>
              </a:rPr>
              <a:t>0</a:t>
            </a:r>
            <a:r>
              <a:rPr lang="ja-JP" altLang="en-US" sz="1800" dirty="0" smtClean="0">
                <a:latin typeface="VL ゴシック" pitchFamily="1" charset="-128"/>
                <a:ea typeface="VL ゴシック" pitchFamily="1" charset="-128"/>
                <a:cs typeface="Courier New" pitchFamily="49" charset="0"/>
              </a:rPr>
              <a:t>～</a:t>
            </a:r>
            <a:r>
              <a:rPr lang="en-US" altLang="ja-JP" sz="1800" dirty="0" smtClean="0">
                <a:latin typeface="VL ゴシック" pitchFamily="1" charset="-128"/>
                <a:ea typeface="VL ゴシック" pitchFamily="1" charset="-128"/>
                <a:cs typeface="Courier New" pitchFamily="49" charset="0"/>
              </a:rPr>
              <a:t>10</a:t>
            </a:r>
            <a:r>
              <a:rPr lang="ja-JP" altLang="en-US" sz="1800" dirty="0" smtClean="0">
                <a:latin typeface="VL ゴシック" pitchFamily="1" charset="-128"/>
                <a:ea typeface="VL ゴシック" pitchFamily="1" charset="-128"/>
                <a:cs typeface="Courier New" pitchFamily="49" charset="0"/>
              </a:rPr>
              <a:t>の範囲に丸める</a:t>
            </a:r>
            <a:r>
              <a:rPr lang="en-US" altLang="ja-JP" sz="1800" dirty="0" smtClean="0">
                <a:latin typeface="VL ゴシック" pitchFamily="1" charset="-128"/>
                <a:ea typeface="VL ゴシック" pitchFamily="1" charset="-128"/>
                <a:cs typeface="Courier New" pitchFamily="49" charset="0"/>
              </a:rPr>
              <a:t> : min(max(a, x), b)</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x = 11;</a:t>
            </a:r>
          </a:p>
          <a:p>
            <a:pPr>
              <a:buNone/>
            </a:pPr>
            <a:r>
              <a:rPr lang="en-US" altLang="ja-JP" sz="1800" dirty="0">
                <a:latin typeface="VL ゴシック" pitchFamily="1" charset="-128"/>
                <a:ea typeface="VL ゴシック" pitchFamily="1" charset="-128"/>
                <a:cs typeface="Courier New" pitchFamily="49" charset="0"/>
              </a:rPr>
              <a:t>x = clamp(x, 0, 10); // x == 10</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y = -1;</a:t>
            </a:r>
          </a:p>
          <a:p>
            <a:pPr>
              <a:buNone/>
            </a:pPr>
            <a:r>
              <a:rPr lang="en-US" altLang="ja-JP" sz="1800" dirty="0">
                <a:latin typeface="VL ゴシック" pitchFamily="1" charset="-128"/>
                <a:ea typeface="VL ゴシック" pitchFamily="1" charset="-128"/>
                <a:cs typeface="Courier New" pitchFamily="49" charset="0"/>
              </a:rPr>
              <a:t>y = clamp(y, 0, 10); // x == 0</a:t>
            </a: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アルゴリズム集。文字列検索、</a:t>
            </a: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アルゴリズム、</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ユーティリティが含まれる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349856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Any</a:t>
            </a:r>
            <a:endParaRPr kumimoji="1" lang="ja-JP" altLang="en-US"/>
          </a:p>
        </p:txBody>
      </p:sp>
      <p:sp>
        <p:nvSpPr>
          <p:cNvPr id="3" name="コンテンツ プレースホルダ 2"/>
          <p:cNvSpPr>
            <a:spLocks noGrp="1"/>
          </p:cNvSpPr>
          <p:nvPr>
            <p:ph idx="1"/>
          </p:nvPr>
        </p:nvSpPr>
        <p:spPr>
          <a:xfrm>
            <a:off x="214282" y="1000108"/>
            <a:ext cx="8229600" cy="614354"/>
          </a:xfrm>
        </p:spPr>
        <p:txBody>
          <a:bodyPr/>
          <a:lstStyle/>
          <a:p>
            <a:pPr>
              <a:buNone/>
            </a:pPr>
            <a:r>
              <a:rPr kumimoji="1" lang="ja-JP" altLang="en-US" smtClean="0"/>
              <a:t>あらゆる型を保持できる動的型</a:t>
            </a:r>
            <a:endParaRPr kumimoji="1" lang="ja-JP" altLang="en-US"/>
          </a:p>
        </p:txBody>
      </p:sp>
      <p:sp>
        <p:nvSpPr>
          <p:cNvPr id="4" name="テキスト ボックス 3"/>
          <p:cNvSpPr txBox="1"/>
          <p:nvPr/>
        </p:nvSpPr>
        <p:spPr>
          <a:xfrm>
            <a:off x="71406" y="1714488"/>
            <a:ext cx="9001188" cy="4401205"/>
          </a:xfrm>
          <a:prstGeom prst="rect">
            <a:avLst/>
          </a:prstGeom>
          <a:noFill/>
          <a:ln>
            <a:solidFill>
              <a:schemeClr val="tx1"/>
            </a:solidFill>
          </a:ln>
        </p:spPr>
        <p:txBody>
          <a:bodyPr wrap="square" rtlCol="0">
            <a:spAutoFit/>
          </a:bodyPr>
          <a:lstStyle/>
          <a:p>
            <a:r>
              <a:rPr lang="en-US" altLang="ja-JP" sz="2000" dirty="0" smtClean="0">
                <a:solidFill>
                  <a:srgbClr val="FF0000"/>
                </a:solidFill>
                <a:latin typeface="VL ゴシック" pitchFamily="1" charset="-128"/>
                <a:ea typeface="VL ゴシック" pitchFamily="1" charset="-128"/>
              </a:rPr>
              <a:t>list&lt;boost</a:t>
            </a:r>
            <a:r>
              <a:rPr lang="en-US" altLang="ja-JP" sz="2000" dirty="0">
                <a:solidFill>
                  <a:srgbClr val="FF0000"/>
                </a:solidFill>
                <a:latin typeface="VL ゴシック" pitchFamily="1" charset="-128"/>
                <a:ea typeface="VL ゴシック" pitchFamily="1" charset="-128"/>
              </a:rPr>
              <a:t>::any&gt;</a:t>
            </a:r>
            <a:r>
              <a:rPr lang="en-US" altLang="ja-JP" sz="2000" dirty="0">
                <a:latin typeface="VL ゴシック" pitchFamily="1" charset="-128"/>
                <a:ea typeface="VL ゴシック" pitchFamily="1" charset="-128"/>
              </a:rPr>
              <a:t> </a:t>
            </a:r>
            <a:r>
              <a:rPr lang="en-US" altLang="ja-JP" sz="2000" dirty="0" err="1">
                <a:latin typeface="VL ゴシック" pitchFamily="1" charset="-128"/>
                <a:ea typeface="VL ゴシック" pitchFamily="1" charset="-128"/>
              </a:rPr>
              <a:t>ls</a:t>
            </a:r>
            <a:r>
              <a:rPr lang="en-US" altLang="ja-JP" sz="2000" dirty="0">
                <a:latin typeface="VL ゴシック" pitchFamily="1" charset="-128"/>
                <a:ea typeface="VL ゴシック" pitchFamily="1" charset="-128"/>
              </a:rPr>
              <a:t>;</a:t>
            </a:r>
          </a:p>
          <a:p>
            <a:r>
              <a:rPr lang="en-US" altLang="ja-JP" sz="2000" dirty="0" err="1">
                <a:latin typeface="VL ゴシック" pitchFamily="1" charset="-128"/>
                <a:ea typeface="VL ゴシック" pitchFamily="1" charset="-128"/>
              </a:rPr>
              <a:t>ls.push_back</a:t>
            </a:r>
            <a:r>
              <a:rPr lang="en-US" altLang="ja-JP" sz="2000" dirty="0">
                <a:latin typeface="VL ゴシック" pitchFamily="1" charset="-128"/>
                <a:ea typeface="VL ゴシック" pitchFamily="1" charset="-128"/>
              </a:rPr>
              <a:t>(</a:t>
            </a:r>
            <a:r>
              <a:rPr lang="en-US" altLang="ja-JP" sz="2000" dirty="0">
                <a:solidFill>
                  <a:srgbClr val="FF0000"/>
                </a:solidFill>
                <a:latin typeface="VL ゴシック" pitchFamily="1" charset="-128"/>
                <a:ea typeface="VL ゴシック" pitchFamily="1" charset="-128"/>
              </a:rPr>
              <a:t>1</a:t>
            </a:r>
            <a:r>
              <a:rPr lang="en-US" altLang="ja-JP" sz="2000" dirty="0">
                <a:latin typeface="VL ゴシック" pitchFamily="1" charset="-128"/>
                <a:ea typeface="VL ゴシック" pitchFamily="1" charset="-128"/>
              </a:rPr>
              <a:t>);             </a:t>
            </a:r>
            <a:r>
              <a:rPr lang="en-US" altLang="ja-JP" sz="2000" dirty="0" smtClean="0">
                <a:latin typeface="VL ゴシック" pitchFamily="1" charset="-128"/>
                <a:ea typeface="VL ゴシック" pitchFamily="1" charset="-128"/>
              </a:rPr>
              <a:t>// </a:t>
            </a:r>
            <a:r>
              <a:rPr lang="en-US" altLang="ja-JP" sz="2000" dirty="0" err="1">
                <a:latin typeface="VL ゴシック" pitchFamily="1" charset="-128"/>
                <a:ea typeface="VL ゴシック" pitchFamily="1" charset="-128"/>
              </a:rPr>
              <a:t>int</a:t>
            </a:r>
            <a:endParaRPr lang="en-US" altLang="ja-JP" sz="2000" dirty="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ls.push_back</a:t>
            </a:r>
            <a:r>
              <a:rPr lang="en-US" altLang="ja-JP" sz="2000" dirty="0" smtClean="0">
                <a:latin typeface="VL ゴシック" pitchFamily="1" charset="-128"/>
                <a:ea typeface="VL ゴシック" pitchFamily="1" charset="-128"/>
              </a:rPr>
              <a:t>(</a:t>
            </a:r>
            <a:r>
              <a:rPr lang="en-US" altLang="ja-JP" sz="2000" dirty="0" smtClean="0">
                <a:solidFill>
                  <a:srgbClr val="FF0000"/>
                </a:solidFill>
                <a:latin typeface="VL ゴシック" pitchFamily="1" charset="-128"/>
                <a:ea typeface="VL ゴシック" pitchFamily="1" charset="-128"/>
              </a:rPr>
              <a:t>string</a:t>
            </a:r>
            <a:r>
              <a:rPr lang="en-US" altLang="ja-JP" sz="2000" dirty="0">
                <a:solidFill>
                  <a:srgbClr val="FF0000"/>
                </a:solidFill>
                <a:latin typeface="VL ゴシック" pitchFamily="1" charset="-128"/>
                <a:ea typeface="VL ゴシック" pitchFamily="1" charset="-128"/>
              </a:rPr>
              <a:t>("</a:t>
            </a:r>
            <a:r>
              <a:rPr lang="en-US" altLang="ja-JP" sz="2000" dirty="0" err="1">
                <a:solidFill>
                  <a:srgbClr val="FF0000"/>
                </a:solidFill>
                <a:latin typeface="VL ゴシック" pitchFamily="1" charset="-128"/>
                <a:ea typeface="VL ゴシック" pitchFamily="1" charset="-128"/>
              </a:rPr>
              <a:t>abc</a:t>
            </a:r>
            <a:r>
              <a:rPr lang="en-US" altLang="ja-JP" sz="2000" dirty="0">
                <a:solidFill>
                  <a:srgbClr val="FF0000"/>
                </a:solidFill>
                <a:latin typeface="VL ゴシック" pitchFamily="1" charset="-128"/>
                <a:ea typeface="VL ゴシック" pitchFamily="1" charset="-128"/>
              </a:rPr>
              <a:t>")</a:t>
            </a:r>
            <a:r>
              <a:rPr lang="en-US" altLang="ja-JP" sz="2000" dirty="0">
                <a:latin typeface="VL ゴシック" pitchFamily="1" charset="-128"/>
                <a:ea typeface="VL ゴシック" pitchFamily="1" charset="-128"/>
              </a:rPr>
              <a:t>); // </a:t>
            </a:r>
            <a:r>
              <a:rPr lang="en-US" altLang="ja-JP" sz="2000" dirty="0" smtClean="0">
                <a:latin typeface="VL ゴシック" pitchFamily="1" charset="-128"/>
                <a:ea typeface="VL ゴシック" pitchFamily="1" charset="-128"/>
              </a:rPr>
              <a:t>string</a:t>
            </a:r>
            <a:endParaRPr lang="en-US" altLang="ja-JP" sz="2000" dirty="0">
              <a:latin typeface="VL ゴシック" pitchFamily="1" charset="-128"/>
              <a:ea typeface="VL ゴシック" pitchFamily="1" charset="-128"/>
            </a:endParaRPr>
          </a:p>
          <a:p>
            <a:r>
              <a:rPr lang="en-US" altLang="ja-JP" sz="2000" dirty="0" err="1">
                <a:latin typeface="VL ゴシック" pitchFamily="1" charset="-128"/>
                <a:ea typeface="VL ゴシック" pitchFamily="1" charset="-128"/>
              </a:rPr>
              <a:t>ls.push_back</a:t>
            </a:r>
            <a:r>
              <a:rPr lang="en-US" altLang="ja-JP" sz="2000" dirty="0">
                <a:latin typeface="VL ゴシック" pitchFamily="1" charset="-128"/>
                <a:ea typeface="VL ゴシック" pitchFamily="1" charset="-128"/>
              </a:rPr>
              <a:t>(</a:t>
            </a:r>
            <a:r>
              <a:rPr lang="en-US" altLang="ja-JP" sz="2000" dirty="0">
                <a:solidFill>
                  <a:srgbClr val="FF0000"/>
                </a:solidFill>
                <a:latin typeface="VL ゴシック" pitchFamily="1" charset="-128"/>
                <a:ea typeface="VL ゴシック" pitchFamily="1" charset="-128"/>
              </a:rPr>
              <a:t>3.14</a:t>
            </a:r>
            <a:r>
              <a:rPr lang="en-US" altLang="ja-JP" sz="2000" dirty="0">
                <a:latin typeface="VL ゴシック" pitchFamily="1" charset="-128"/>
                <a:ea typeface="VL ゴシック" pitchFamily="1" charset="-128"/>
              </a:rPr>
              <a:t>);       </a:t>
            </a:r>
            <a:r>
              <a:rPr lang="en-US" altLang="ja-JP" sz="2000" dirty="0" smtClean="0">
                <a:latin typeface="VL ゴシック" pitchFamily="1" charset="-128"/>
                <a:ea typeface="VL ゴシック" pitchFamily="1" charset="-128"/>
              </a:rPr>
              <a:t>   </a:t>
            </a:r>
            <a:r>
              <a:rPr lang="en-US" altLang="ja-JP" sz="2000" dirty="0">
                <a:latin typeface="VL ゴシック" pitchFamily="1" charset="-128"/>
                <a:ea typeface="VL ゴシック" pitchFamily="1" charset="-128"/>
              </a:rPr>
              <a:t>// double</a:t>
            </a:r>
          </a:p>
          <a:p>
            <a:endParaRPr lang="en-US" altLang="ja-JP" sz="2000" dirty="0">
              <a:latin typeface="VL ゴシック" pitchFamily="1" charset="-128"/>
              <a:ea typeface="VL ゴシック" pitchFamily="1" charset="-128"/>
            </a:endParaRPr>
          </a:p>
          <a:p>
            <a:r>
              <a:rPr lang="en-US" altLang="ja-JP" sz="2000" dirty="0">
                <a:latin typeface="VL ゴシック" pitchFamily="1" charset="-128"/>
                <a:ea typeface="VL ゴシック" pitchFamily="1" charset="-128"/>
              </a:rPr>
              <a:t>while (!</a:t>
            </a:r>
            <a:r>
              <a:rPr lang="en-US" altLang="ja-JP" sz="2000" dirty="0" err="1">
                <a:latin typeface="VL ゴシック" pitchFamily="1" charset="-128"/>
                <a:ea typeface="VL ゴシック" pitchFamily="1" charset="-128"/>
              </a:rPr>
              <a:t>ls.empty</a:t>
            </a:r>
            <a:r>
              <a:rPr lang="en-US" altLang="ja-JP" sz="2000" dirty="0">
                <a:latin typeface="VL ゴシック" pitchFamily="1" charset="-128"/>
                <a:ea typeface="VL ゴシック" pitchFamily="1" charset="-128"/>
              </a:rPr>
              <a:t>()) {</a:t>
            </a:r>
          </a:p>
          <a:p>
            <a:r>
              <a:rPr lang="en-US" altLang="ja-JP" sz="2000" dirty="0">
                <a:latin typeface="VL ゴシック" pitchFamily="1" charset="-128"/>
                <a:ea typeface="VL ゴシック" pitchFamily="1" charset="-128"/>
              </a:rPr>
              <a:t>  </a:t>
            </a:r>
            <a:r>
              <a:rPr lang="en-US" altLang="ja-JP" sz="2000" dirty="0" smtClean="0">
                <a:latin typeface="VL ゴシック" pitchFamily="1" charset="-128"/>
                <a:ea typeface="VL ゴシック" pitchFamily="1" charset="-128"/>
              </a:rPr>
              <a:t>boost</a:t>
            </a:r>
            <a:r>
              <a:rPr lang="en-US" altLang="ja-JP" sz="2000" dirty="0">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any&amp; </a:t>
            </a:r>
            <a:r>
              <a:rPr lang="en-US" altLang="ja-JP" sz="2000" dirty="0">
                <a:latin typeface="VL ゴシック" pitchFamily="1" charset="-128"/>
                <a:ea typeface="VL ゴシック" pitchFamily="1" charset="-128"/>
              </a:rPr>
              <a:t>a = </a:t>
            </a:r>
            <a:r>
              <a:rPr lang="en-US" altLang="ja-JP" sz="2000" dirty="0" err="1">
                <a:latin typeface="VL ゴシック" pitchFamily="1" charset="-128"/>
                <a:ea typeface="VL ゴシック" pitchFamily="1" charset="-128"/>
              </a:rPr>
              <a:t>ls.front</a:t>
            </a:r>
            <a:r>
              <a:rPr lang="en-US" altLang="ja-JP" sz="2000" dirty="0">
                <a:latin typeface="VL ゴシック" pitchFamily="1" charset="-128"/>
                <a:ea typeface="VL ゴシック" pitchFamily="1" charset="-128"/>
              </a:rPr>
              <a:t>();</a:t>
            </a:r>
          </a:p>
          <a:p>
            <a:endParaRPr lang="en-US" altLang="ja-JP" sz="2000" dirty="0">
              <a:latin typeface="VL ゴシック" pitchFamily="1" charset="-128"/>
              <a:ea typeface="VL ゴシック" pitchFamily="1" charset="-128"/>
            </a:endParaRPr>
          </a:p>
          <a:p>
            <a:r>
              <a:rPr lang="en-US" altLang="ja-JP" sz="2000" dirty="0">
                <a:latin typeface="VL ゴシック" pitchFamily="1" charset="-128"/>
                <a:ea typeface="VL ゴシック" pitchFamily="1" charset="-128"/>
              </a:rPr>
              <a:t>  </a:t>
            </a:r>
            <a:r>
              <a:rPr lang="en-US" altLang="ja-JP" sz="2000" dirty="0" smtClean="0">
                <a:latin typeface="VL ゴシック" pitchFamily="1" charset="-128"/>
                <a:ea typeface="VL ゴシック" pitchFamily="1" charset="-128"/>
              </a:rPr>
              <a:t>if </a:t>
            </a:r>
            <a:r>
              <a:rPr lang="en-US" altLang="ja-JP" sz="2000" dirty="0">
                <a:latin typeface="VL ゴシック" pitchFamily="1" charset="-128"/>
                <a:ea typeface="VL ゴシック" pitchFamily="1" charset="-128"/>
              </a:rPr>
              <a:t>(</a:t>
            </a:r>
            <a:r>
              <a:rPr lang="en-US" altLang="ja-JP" sz="2000" dirty="0" err="1">
                <a:solidFill>
                  <a:srgbClr val="FF0000"/>
                </a:solidFill>
                <a:latin typeface="VL ゴシック" pitchFamily="1" charset="-128"/>
                <a:ea typeface="VL ゴシック" pitchFamily="1" charset="-128"/>
              </a:rPr>
              <a:t>a.type</a:t>
            </a:r>
            <a:r>
              <a:rPr lang="en-US" altLang="ja-JP" sz="2000" dirty="0">
                <a:solidFill>
                  <a:srgbClr val="FF0000"/>
                </a:solidFill>
                <a:latin typeface="VL ゴシック" pitchFamily="1" charset="-128"/>
                <a:ea typeface="VL ゴシック" pitchFamily="1" charset="-128"/>
              </a:rPr>
              <a:t>() == </a:t>
            </a:r>
            <a:r>
              <a:rPr lang="en-US" altLang="ja-JP" sz="2000" dirty="0" err="1">
                <a:solidFill>
                  <a:srgbClr val="FF0000"/>
                </a:solidFill>
                <a:latin typeface="VL ゴシック" pitchFamily="1" charset="-128"/>
                <a:ea typeface="VL ゴシック" pitchFamily="1" charset="-128"/>
              </a:rPr>
              <a:t>typeid</a:t>
            </a:r>
            <a:r>
              <a:rPr lang="en-US" altLang="ja-JP" sz="2000" dirty="0">
                <a:solidFill>
                  <a:srgbClr val="FF0000"/>
                </a:solidFill>
                <a:latin typeface="VL ゴシック" pitchFamily="1" charset="-128"/>
                <a:ea typeface="VL ゴシック" pitchFamily="1" charset="-128"/>
              </a:rPr>
              <a:t>(</a:t>
            </a:r>
            <a:r>
              <a:rPr lang="en-US" altLang="ja-JP" sz="2000" dirty="0" err="1">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 {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any_cast</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&gt;</a:t>
            </a:r>
            <a:r>
              <a:rPr lang="en-US" altLang="ja-JP" sz="2000" dirty="0" smtClean="0">
                <a:latin typeface="VL ゴシック" pitchFamily="1" charset="-128"/>
                <a:ea typeface="VL ゴシック" pitchFamily="1" charset="-128"/>
              </a:rPr>
              <a:t>(a); }</a:t>
            </a:r>
          </a:p>
          <a:p>
            <a:r>
              <a:rPr lang="en-US" altLang="ja-JP" sz="2000" dirty="0" smtClean="0">
                <a:latin typeface="VL ゴシック" pitchFamily="1" charset="-128"/>
                <a:ea typeface="VL ゴシック" pitchFamily="1" charset="-128"/>
              </a:rPr>
              <a:t>  if (</a:t>
            </a:r>
            <a:r>
              <a:rPr lang="en-US" altLang="ja-JP" sz="2000" dirty="0" err="1" smtClean="0">
                <a:latin typeface="VL ゴシック" pitchFamily="1" charset="-128"/>
                <a:ea typeface="VL ゴシック" pitchFamily="1" charset="-128"/>
              </a:rPr>
              <a:t>a.type</a:t>
            </a:r>
            <a:r>
              <a:rPr lang="en-US" altLang="ja-JP" sz="2000" dirty="0" smtClean="0">
                <a:latin typeface="VL ゴシック" pitchFamily="1" charset="-128"/>
                <a:ea typeface="VL ゴシック" pitchFamily="1" charset="-128"/>
              </a:rPr>
              <a:t>() == </a:t>
            </a:r>
            <a:r>
              <a:rPr lang="en-US" altLang="ja-JP" sz="2000" dirty="0" err="1" smtClean="0">
                <a:latin typeface="VL ゴシック" pitchFamily="1" charset="-128"/>
                <a:ea typeface="VL ゴシック" pitchFamily="1" charset="-128"/>
              </a:rPr>
              <a:t>typeid</a:t>
            </a:r>
            <a:r>
              <a:rPr lang="en-US" altLang="ja-JP" sz="2000" dirty="0" smtClean="0">
                <a:latin typeface="VL ゴシック" pitchFamily="1" charset="-128"/>
                <a:ea typeface="VL ゴシック" pitchFamily="1" charset="-128"/>
              </a:rPr>
              <a:t>(string)) ...</a:t>
            </a:r>
          </a:p>
          <a:p>
            <a:r>
              <a:rPr lang="en-US" altLang="ja-JP" sz="2000" dirty="0" smtClean="0">
                <a:latin typeface="VL ゴシック" pitchFamily="1" charset="-128"/>
                <a:ea typeface="VL ゴシック" pitchFamily="1" charset="-128"/>
              </a:rPr>
              <a:t>  if </a:t>
            </a:r>
            <a:r>
              <a:rPr lang="en-US" altLang="ja-JP" sz="2000" dirty="0">
                <a:latin typeface="VL ゴシック" pitchFamily="1" charset="-128"/>
                <a:ea typeface="VL ゴシック" pitchFamily="1" charset="-128"/>
              </a:rPr>
              <a:t>(</a:t>
            </a:r>
            <a:r>
              <a:rPr lang="en-US" altLang="ja-JP" sz="2000" dirty="0" err="1">
                <a:latin typeface="VL ゴシック" pitchFamily="1" charset="-128"/>
                <a:ea typeface="VL ゴシック" pitchFamily="1" charset="-128"/>
              </a:rPr>
              <a:t>a.type</a:t>
            </a:r>
            <a:r>
              <a:rPr lang="en-US" altLang="ja-JP" sz="2000" dirty="0">
                <a:latin typeface="VL ゴシック" pitchFamily="1" charset="-128"/>
                <a:ea typeface="VL ゴシック" pitchFamily="1" charset="-128"/>
              </a:rPr>
              <a:t>() == </a:t>
            </a:r>
            <a:r>
              <a:rPr lang="en-US" altLang="ja-JP" sz="2000" dirty="0" err="1">
                <a:latin typeface="VL ゴシック" pitchFamily="1" charset="-128"/>
                <a:ea typeface="VL ゴシック" pitchFamily="1" charset="-128"/>
              </a:rPr>
              <a:t>typeid</a:t>
            </a:r>
            <a:r>
              <a:rPr lang="en-US" altLang="ja-JP" sz="2000" dirty="0">
                <a:latin typeface="VL ゴシック" pitchFamily="1" charset="-128"/>
                <a:ea typeface="VL ゴシック" pitchFamily="1" charset="-128"/>
              </a:rPr>
              <a:t>(double)) </a:t>
            </a:r>
            <a:r>
              <a:rPr lang="en-US" altLang="ja-JP" sz="2000" dirty="0" smtClean="0">
                <a:latin typeface="VL ゴシック" pitchFamily="1" charset="-128"/>
                <a:ea typeface="VL ゴシック" pitchFamily="1" charset="-128"/>
              </a:rPr>
              <a:t>...</a:t>
            </a:r>
            <a:endParaRPr lang="en-US" altLang="ja-JP" sz="2000" dirty="0">
              <a:latin typeface="VL ゴシック" pitchFamily="1" charset="-128"/>
              <a:ea typeface="VL ゴシック" pitchFamily="1" charset="-128"/>
            </a:endParaRPr>
          </a:p>
          <a:p>
            <a:endParaRPr lang="en-US" altLang="ja-JP" sz="2000" dirty="0">
              <a:latin typeface="VL ゴシック" pitchFamily="1" charset="-128"/>
              <a:ea typeface="VL ゴシック" pitchFamily="1" charset="-128"/>
            </a:endParaRPr>
          </a:p>
          <a:p>
            <a:r>
              <a:rPr lang="en-US" altLang="ja-JP" sz="2000" dirty="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ls.pop_front</a:t>
            </a:r>
            <a:r>
              <a:rPr lang="en-US" altLang="ja-JP" sz="2000" dirty="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endParaRPr lang="en-US" altLang="ja-JP" sz="2000" dirty="0">
              <a:latin typeface="VL ゴシック" pitchFamily="1" charset="-128"/>
              <a:ea typeface="VL ゴシック" pitchFamily="1"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Array</a:t>
            </a:r>
            <a:endParaRPr kumimoji="1" lang="ja-JP" altLang="en-US"/>
          </a:p>
        </p:txBody>
      </p:sp>
      <p:sp>
        <p:nvSpPr>
          <p:cNvPr id="3" name="コンテンツ プレースホルダ 2"/>
          <p:cNvSpPr>
            <a:spLocks noGrp="1"/>
          </p:cNvSpPr>
          <p:nvPr>
            <p:ph idx="1"/>
          </p:nvPr>
        </p:nvSpPr>
        <p:spPr>
          <a:xfrm>
            <a:off x="457200" y="1071546"/>
            <a:ext cx="8686800" cy="714380"/>
          </a:xfrm>
        </p:spPr>
        <p:txBody>
          <a:bodyPr>
            <a:noAutofit/>
          </a:bodyPr>
          <a:lstStyle/>
          <a:p>
            <a:pPr>
              <a:buNone/>
            </a:pPr>
            <a:r>
              <a:rPr kumimoji="1" lang="ja-JP" altLang="en-US" smtClean="0"/>
              <a:t>配列</a:t>
            </a:r>
            <a:r>
              <a:rPr lang="en-US" altLang="ja-JP" smtClean="0"/>
              <a:t>(</a:t>
            </a:r>
            <a:r>
              <a:rPr lang="ja-JP" altLang="en-US" smtClean="0"/>
              <a:t>コンテナのインタフェースが使える</a:t>
            </a:r>
            <a:r>
              <a:rPr lang="en-US" altLang="ja-JP" smtClean="0"/>
              <a:t>)</a:t>
            </a:r>
            <a:endParaRPr kumimoji="1" lang="ja-JP" altLang="en-US"/>
          </a:p>
        </p:txBody>
      </p:sp>
      <p:sp>
        <p:nvSpPr>
          <p:cNvPr id="4" name="テキスト ボックス 3"/>
          <p:cNvSpPr txBox="1"/>
          <p:nvPr/>
        </p:nvSpPr>
        <p:spPr>
          <a:xfrm>
            <a:off x="500034" y="2071678"/>
            <a:ext cx="8001056" cy="1938992"/>
          </a:xfrm>
          <a:prstGeom prst="rect">
            <a:avLst/>
          </a:prstGeom>
          <a:noFill/>
          <a:ln>
            <a:solidFill>
              <a:schemeClr val="tx1"/>
            </a:solidFill>
          </a:ln>
        </p:spPr>
        <p:txBody>
          <a:bodyPr wrap="square" rtlCol="0">
            <a:spAutoFit/>
          </a:bodyPr>
          <a:lstStyle/>
          <a:p>
            <a:r>
              <a:rPr lang="en-US" altLang="ja-JP" sz="2000" dirty="0" smtClean="0">
                <a:solidFill>
                  <a:srgbClr val="FF0000"/>
                </a:solidFill>
                <a:latin typeface="VL ゴシック" pitchFamily="1" charset="-128"/>
                <a:ea typeface="VL ゴシック" pitchFamily="1" charset="-128"/>
                <a:cs typeface="Courier New" pitchFamily="49" charset="0"/>
              </a:rPr>
              <a:t>boost::array&lt;</a:t>
            </a:r>
            <a:r>
              <a:rPr lang="en-US" altLang="ja-JP" sz="2000" dirty="0" err="1" smtClean="0">
                <a:solidFill>
                  <a:srgbClr val="FF0000"/>
                </a:solidFill>
                <a:latin typeface="VL ゴシック" pitchFamily="1" charset="-128"/>
                <a:ea typeface="VL ゴシック" pitchFamily="1" charset="-128"/>
                <a:cs typeface="Courier New" pitchFamily="49" charset="0"/>
              </a:rPr>
              <a:t>int</a:t>
            </a:r>
            <a:r>
              <a:rPr lang="en-US" altLang="ja-JP" sz="2000" dirty="0" smtClean="0">
                <a:solidFill>
                  <a:srgbClr val="FF0000"/>
                </a:solidFill>
                <a:latin typeface="VL ゴシック" pitchFamily="1" charset="-128"/>
                <a:ea typeface="VL ゴシック" pitchFamily="1" charset="-128"/>
                <a:cs typeface="Courier New" pitchFamily="49" charset="0"/>
              </a:rPr>
              <a:t>, 3&gt; </a:t>
            </a:r>
            <a:r>
              <a:rPr lang="en-US" altLang="ja-JP" sz="2000" dirty="0" err="1" smtClean="0">
                <a:solidFill>
                  <a:srgbClr val="FF0000"/>
                </a:solidFill>
                <a:latin typeface="VL ゴシック" pitchFamily="1" charset="-128"/>
                <a:ea typeface="VL ゴシック" pitchFamily="1" charset="-128"/>
                <a:cs typeface="Courier New" pitchFamily="49" charset="0"/>
              </a:rPr>
              <a:t>ar</a:t>
            </a:r>
            <a:r>
              <a:rPr lang="en-US" altLang="ja-JP" sz="2000" dirty="0" smtClean="0">
                <a:solidFill>
                  <a:srgbClr val="FF0000"/>
                </a:solidFill>
                <a:latin typeface="VL ゴシック" pitchFamily="1" charset="-128"/>
                <a:ea typeface="VL ゴシック" pitchFamily="1" charset="-128"/>
                <a:cs typeface="Courier New" pitchFamily="49" charset="0"/>
              </a:rPr>
              <a:t> = {1, 2, 3};</a:t>
            </a:r>
          </a:p>
          <a:p>
            <a:endParaRPr lang="en-US" altLang="ja-JP" sz="2000" dirty="0" smtClean="0">
              <a:latin typeface="VL ゴシック" pitchFamily="1" charset="-128"/>
              <a:ea typeface="VL ゴシック" pitchFamily="1" charset="-128"/>
              <a:cs typeface="Courier New" pitchFamily="49" charset="0"/>
            </a:endParaRPr>
          </a:p>
          <a:p>
            <a:r>
              <a:rPr lang="en-US" altLang="ja-JP" sz="2000" dirty="0" smtClean="0">
                <a:latin typeface="VL ゴシック" pitchFamily="1" charset="-128"/>
                <a:ea typeface="VL ゴシック" pitchFamily="1" charset="-128"/>
                <a:cs typeface="Courier New" pitchFamily="49" charset="0"/>
              </a:rPr>
              <a:t>for (</a:t>
            </a:r>
            <a:r>
              <a:rPr lang="en-US" altLang="ja-JP" sz="2000" dirty="0" err="1" smtClean="0">
                <a:latin typeface="VL ゴシック" pitchFamily="1" charset="-128"/>
                <a:ea typeface="VL ゴシック" pitchFamily="1" charset="-128"/>
                <a:cs typeface="Courier New" pitchFamily="49" charset="0"/>
              </a:rPr>
              <a:t>size_t</a:t>
            </a:r>
            <a:r>
              <a:rPr lang="en-US" altLang="ja-JP" sz="2000" dirty="0" smtClean="0">
                <a:latin typeface="VL ゴシック" pitchFamily="1" charset="-128"/>
                <a:ea typeface="VL ゴシック" pitchFamily="1" charset="-128"/>
                <a:cs typeface="Courier New" pitchFamily="49" charset="0"/>
              </a:rPr>
              <a:t> </a:t>
            </a:r>
            <a:r>
              <a:rPr lang="en-US" altLang="ja-JP" sz="2000" dirty="0" err="1" smtClean="0">
                <a:latin typeface="VL ゴシック" pitchFamily="1" charset="-128"/>
                <a:ea typeface="VL ゴシック" pitchFamily="1" charset="-128"/>
                <a:cs typeface="Courier New" pitchFamily="49" charset="0"/>
              </a:rPr>
              <a:t>i</a:t>
            </a:r>
            <a:r>
              <a:rPr lang="en-US" altLang="ja-JP" sz="2000" dirty="0" smtClean="0">
                <a:latin typeface="VL ゴシック" pitchFamily="1" charset="-128"/>
                <a:ea typeface="VL ゴシック" pitchFamily="1" charset="-128"/>
                <a:cs typeface="Courier New" pitchFamily="49" charset="0"/>
              </a:rPr>
              <a:t> = 0; </a:t>
            </a:r>
            <a:r>
              <a:rPr lang="en-US" altLang="ja-JP" sz="2000" dirty="0" err="1" smtClean="0">
                <a:latin typeface="VL ゴシック" pitchFamily="1" charset="-128"/>
                <a:ea typeface="VL ゴシック" pitchFamily="1" charset="-128"/>
                <a:cs typeface="Courier New" pitchFamily="49" charset="0"/>
              </a:rPr>
              <a:t>i</a:t>
            </a:r>
            <a:r>
              <a:rPr lang="en-US" altLang="ja-JP" sz="2000" dirty="0" smtClean="0">
                <a:latin typeface="VL ゴシック" pitchFamily="1" charset="-128"/>
                <a:ea typeface="VL ゴシック" pitchFamily="1" charset="-128"/>
                <a:cs typeface="Courier New" pitchFamily="49" charset="0"/>
              </a:rPr>
              <a:t> &lt; </a:t>
            </a:r>
            <a:r>
              <a:rPr lang="en-US" altLang="ja-JP" sz="2000" dirty="0" err="1" smtClean="0">
                <a:solidFill>
                  <a:srgbClr val="FF0000"/>
                </a:solidFill>
                <a:latin typeface="VL ゴシック" pitchFamily="1" charset="-128"/>
                <a:ea typeface="VL ゴシック" pitchFamily="1" charset="-128"/>
                <a:cs typeface="Courier New" pitchFamily="49" charset="0"/>
              </a:rPr>
              <a:t>ar.size</a:t>
            </a:r>
            <a:r>
              <a:rPr lang="en-US" altLang="ja-JP" sz="2000" dirty="0" smtClean="0">
                <a:solidFill>
                  <a:srgbClr val="FF0000"/>
                </a:solidFill>
                <a:latin typeface="VL ゴシック" pitchFamily="1" charset="-128"/>
                <a:ea typeface="VL ゴシック" pitchFamily="1" charset="-128"/>
                <a:cs typeface="Courier New" pitchFamily="49" charset="0"/>
              </a:rPr>
              <a:t>()</a:t>
            </a:r>
            <a:r>
              <a:rPr lang="en-US" altLang="ja-JP" sz="2000" dirty="0" smtClean="0">
                <a:latin typeface="VL ゴシック" pitchFamily="1" charset="-128"/>
                <a:ea typeface="VL ゴシック" pitchFamily="1" charset="-128"/>
                <a:cs typeface="Courier New" pitchFamily="49" charset="0"/>
              </a:rPr>
              <a:t>; ++</a:t>
            </a:r>
            <a:r>
              <a:rPr lang="en-US" altLang="ja-JP" sz="2000" dirty="0" err="1" smtClean="0">
                <a:latin typeface="VL ゴシック" pitchFamily="1" charset="-128"/>
                <a:ea typeface="VL ゴシック" pitchFamily="1" charset="-128"/>
                <a:cs typeface="Courier New" pitchFamily="49" charset="0"/>
              </a:rPr>
              <a:t>i</a:t>
            </a:r>
            <a:r>
              <a:rPr lang="en-US" altLang="ja-JP" sz="2000" dirty="0" smtClean="0">
                <a:latin typeface="VL ゴシック" pitchFamily="1" charset="-128"/>
                <a:ea typeface="VL ゴシック" pitchFamily="1" charset="-128"/>
                <a:cs typeface="Courier New" pitchFamily="49" charset="0"/>
              </a:rPr>
              <a:t>)</a:t>
            </a:r>
          </a:p>
          <a:p>
            <a:r>
              <a:rPr lang="en-US" altLang="ja-JP" sz="2000" dirty="0" smtClean="0">
                <a:latin typeface="VL ゴシック" pitchFamily="1" charset="-128"/>
                <a:ea typeface="VL ゴシック" pitchFamily="1" charset="-128"/>
                <a:cs typeface="Courier New" pitchFamily="49" charset="0"/>
              </a:rPr>
              <a:t>  </a:t>
            </a:r>
            <a:r>
              <a:rPr lang="en-US" altLang="ja-JP" sz="2000" dirty="0" err="1" smtClean="0">
                <a:latin typeface="VL ゴシック" pitchFamily="1" charset="-128"/>
                <a:ea typeface="VL ゴシック" pitchFamily="1" charset="-128"/>
                <a:cs typeface="Courier New" pitchFamily="49" charset="0"/>
              </a:rPr>
              <a:t>cout</a:t>
            </a:r>
            <a:r>
              <a:rPr lang="en-US" altLang="ja-JP" sz="2000" dirty="0" smtClean="0">
                <a:latin typeface="VL ゴシック" pitchFamily="1" charset="-128"/>
                <a:ea typeface="VL ゴシック" pitchFamily="1" charset="-128"/>
                <a:cs typeface="Courier New" pitchFamily="49" charset="0"/>
              </a:rPr>
              <a:t> &lt;&lt; </a:t>
            </a:r>
            <a:r>
              <a:rPr lang="en-US" altLang="ja-JP" sz="2000" dirty="0" err="1" smtClean="0">
                <a:latin typeface="VL ゴシック" pitchFamily="1" charset="-128"/>
                <a:ea typeface="VL ゴシック" pitchFamily="1" charset="-128"/>
                <a:cs typeface="Courier New" pitchFamily="49" charset="0"/>
              </a:rPr>
              <a:t>ar</a:t>
            </a:r>
            <a:r>
              <a:rPr lang="en-US" altLang="ja-JP" sz="2000" dirty="0" smtClean="0">
                <a:solidFill>
                  <a:srgbClr val="FF0000"/>
                </a:solidFill>
                <a:latin typeface="VL ゴシック" pitchFamily="1" charset="-128"/>
                <a:ea typeface="VL ゴシック" pitchFamily="1" charset="-128"/>
                <a:cs typeface="Courier New" pitchFamily="49" charset="0"/>
              </a:rPr>
              <a:t>[</a:t>
            </a:r>
            <a:r>
              <a:rPr lang="en-US" altLang="ja-JP" sz="2000" dirty="0" err="1" smtClean="0">
                <a:solidFill>
                  <a:srgbClr val="FF0000"/>
                </a:solidFill>
                <a:latin typeface="VL ゴシック" pitchFamily="1" charset="-128"/>
                <a:ea typeface="VL ゴシック" pitchFamily="1" charset="-128"/>
                <a:cs typeface="Courier New" pitchFamily="49" charset="0"/>
              </a:rPr>
              <a:t>i</a:t>
            </a:r>
            <a:r>
              <a:rPr lang="en-US" altLang="ja-JP" sz="2000" dirty="0" smtClean="0">
                <a:solidFill>
                  <a:srgbClr val="FF0000"/>
                </a:solidFill>
                <a:latin typeface="VL ゴシック" pitchFamily="1" charset="-128"/>
                <a:ea typeface="VL ゴシック" pitchFamily="1" charset="-128"/>
                <a:cs typeface="Courier New" pitchFamily="49" charset="0"/>
              </a:rPr>
              <a:t>]</a:t>
            </a:r>
            <a:r>
              <a:rPr lang="en-US" altLang="ja-JP" sz="2000" dirty="0" smtClean="0">
                <a:latin typeface="VL ゴシック" pitchFamily="1" charset="-128"/>
                <a:ea typeface="VL ゴシック" pitchFamily="1" charset="-128"/>
                <a:cs typeface="Courier New" pitchFamily="49" charset="0"/>
              </a:rPr>
              <a:t> &lt;&lt; </a:t>
            </a:r>
            <a:r>
              <a:rPr lang="en-US" altLang="ja-JP" sz="2000" dirty="0" err="1" smtClean="0">
                <a:latin typeface="VL ゴシック" pitchFamily="1" charset="-128"/>
                <a:ea typeface="VL ゴシック" pitchFamily="1" charset="-128"/>
                <a:cs typeface="Courier New" pitchFamily="49" charset="0"/>
              </a:rPr>
              <a:t>endl</a:t>
            </a:r>
            <a:r>
              <a:rPr lang="en-US" altLang="ja-JP" sz="2000" dirty="0" smtClean="0">
                <a:latin typeface="VL ゴシック" pitchFamily="1" charset="-128"/>
                <a:ea typeface="VL ゴシック" pitchFamily="1" charset="-128"/>
                <a:cs typeface="Courier New" pitchFamily="49" charset="0"/>
              </a:rPr>
              <a:t>;</a:t>
            </a:r>
          </a:p>
          <a:p>
            <a:endParaRPr lang="en-US" altLang="ja-JP" sz="2000" dirty="0" smtClean="0">
              <a:latin typeface="VL ゴシック" pitchFamily="1" charset="-128"/>
              <a:ea typeface="VL ゴシック" pitchFamily="1" charset="-128"/>
              <a:cs typeface="Courier New" pitchFamily="49" charset="0"/>
            </a:endParaRPr>
          </a:p>
          <a:p>
            <a:r>
              <a:rPr lang="en-US" altLang="ja-JP" sz="2000" dirty="0" err="1" smtClean="0">
                <a:latin typeface="VL ゴシック" pitchFamily="1" charset="-128"/>
                <a:ea typeface="VL ゴシック" pitchFamily="1" charset="-128"/>
                <a:cs typeface="Courier New" pitchFamily="49" charset="0"/>
              </a:rPr>
              <a:t>for_each</a:t>
            </a:r>
            <a:r>
              <a:rPr lang="en-US" altLang="ja-JP" sz="2000" dirty="0" smtClean="0">
                <a:latin typeface="VL ゴシック" pitchFamily="1" charset="-128"/>
                <a:ea typeface="VL ゴシック" pitchFamily="1" charset="-128"/>
                <a:cs typeface="Courier New" pitchFamily="49" charset="0"/>
              </a:rPr>
              <a:t>(</a:t>
            </a:r>
            <a:r>
              <a:rPr lang="en-US" altLang="ja-JP" sz="2000" dirty="0" err="1" smtClean="0">
                <a:solidFill>
                  <a:srgbClr val="FF0000"/>
                </a:solidFill>
                <a:latin typeface="VL ゴシック" pitchFamily="1" charset="-128"/>
                <a:ea typeface="VL ゴシック" pitchFamily="1" charset="-128"/>
                <a:cs typeface="Courier New" pitchFamily="49" charset="0"/>
              </a:rPr>
              <a:t>ar.begin</a:t>
            </a:r>
            <a:r>
              <a:rPr lang="en-US" altLang="ja-JP" sz="2000" dirty="0" smtClean="0">
                <a:solidFill>
                  <a:srgbClr val="FF0000"/>
                </a:solidFill>
                <a:latin typeface="VL ゴシック" pitchFamily="1" charset="-128"/>
                <a:ea typeface="VL ゴシック" pitchFamily="1" charset="-128"/>
                <a:cs typeface="Courier New" pitchFamily="49" charset="0"/>
              </a:rPr>
              <a:t>()</a:t>
            </a:r>
            <a:r>
              <a:rPr lang="en-US" altLang="ja-JP" sz="2000" dirty="0" smtClean="0">
                <a:latin typeface="VL ゴシック" pitchFamily="1" charset="-128"/>
                <a:ea typeface="VL ゴシック" pitchFamily="1" charset="-128"/>
                <a:cs typeface="Courier New" pitchFamily="49" charset="0"/>
              </a:rPr>
              <a:t>, </a:t>
            </a:r>
            <a:r>
              <a:rPr lang="en-US" altLang="ja-JP" sz="2000" dirty="0" err="1" smtClean="0">
                <a:solidFill>
                  <a:srgbClr val="FF0000"/>
                </a:solidFill>
                <a:latin typeface="VL ゴシック" pitchFamily="1" charset="-128"/>
                <a:ea typeface="VL ゴシック" pitchFamily="1" charset="-128"/>
                <a:cs typeface="Courier New" pitchFamily="49" charset="0"/>
              </a:rPr>
              <a:t>ar.end</a:t>
            </a:r>
            <a:r>
              <a:rPr lang="en-US" altLang="ja-JP" sz="2000" dirty="0" smtClean="0">
                <a:solidFill>
                  <a:srgbClr val="FF0000"/>
                </a:solidFill>
                <a:latin typeface="VL ゴシック" pitchFamily="1" charset="-128"/>
                <a:ea typeface="VL ゴシック" pitchFamily="1" charset="-128"/>
                <a:cs typeface="Courier New" pitchFamily="49" charset="0"/>
              </a:rPr>
              <a:t>()</a:t>
            </a:r>
            <a:r>
              <a:rPr lang="en-US" altLang="ja-JP" sz="2000" dirty="0" smtClean="0">
                <a:latin typeface="VL ゴシック" pitchFamily="1" charset="-128"/>
                <a:ea typeface="VL ゴシック" pitchFamily="1" charset="-128"/>
                <a:cs typeface="Courier New" pitchFamily="49" charset="0"/>
              </a:rPr>
              <a:t>, f);</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Asio</a:t>
            </a:r>
            <a:endParaRPr kumimoji="1" lang="ja-JP" altLang="en-US"/>
          </a:p>
        </p:txBody>
      </p:sp>
      <p:sp>
        <p:nvSpPr>
          <p:cNvPr id="3" name="コンテンツ プレースホルダ 2"/>
          <p:cNvSpPr>
            <a:spLocks noGrp="1"/>
          </p:cNvSpPr>
          <p:nvPr>
            <p:ph idx="1"/>
          </p:nvPr>
        </p:nvSpPr>
        <p:spPr>
          <a:xfrm>
            <a:off x="457200" y="857232"/>
            <a:ext cx="8229600" cy="614354"/>
          </a:xfrm>
        </p:spPr>
        <p:txBody>
          <a:bodyPr/>
          <a:lstStyle/>
          <a:p>
            <a:pPr>
              <a:buNone/>
            </a:pPr>
            <a:r>
              <a:rPr kumimoji="1" lang="ja-JP" altLang="en-US" smtClean="0"/>
              <a:t>非同期</a:t>
            </a:r>
            <a:r>
              <a:rPr lang="ja-JP" altLang="en-US" smtClean="0"/>
              <a:t>ネットワークライブラリ</a:t>
            </a:r>
            <a:endParaRPr kumimoji="1" lang="ja-JP" altLang="en-US"/>
          </a:p>
        </p:txBody>
      </p:sp>
      <p:sp>
        <p:nvSpPr>
          <p:cNvPr id="4" name="テキスト ボックス 3"/>
          <p:cNvSpPr txBox="1"/>
          <p:nvPr/>
        </p:nvSpPr>
        <p:spPr>
          <a:xfrm>
            <a:off x="500034" y="1500174"/>
            <a:ext cx="8001056" cy="532453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a:t>
            </a:r>
            <a:r>
              <a:rPr lang="en-US" altLang="ja-JP" sz="2000" dirty="0" err="1" smtClean="0">
                <a:latin typeface="VL ゴシック" pitchFamily="1" charset="-128"/>
                <a:ea typeface="VL ゴシック" pitchFamily="1" charset="-128"/>
              </a:rPr>
              <a:t>asio</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void connection(</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port)</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io_service</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io</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tcp</a:t>
            </a:r>
            <a:r>
              <a:rPr lang="en-US" altLang="ja-JP" sz="2000" dirty="0" smtClean="0">
                <a:latin typeface="VL ゴシック" pitchFamily="1" charset="-128"/>
                <a:ea typeface="VL ゴシック" pitchFamily="1" charset="-128"/>
              </a:rPr>
              <a:t>::acceptor </a:t>
            </a:r>
            <a:r>
              <a:rPr lang="en-US" altLang="ja-JP" sz="2000" dirty="0" err="1" smtClean="0">
                <a:latin typeface="VL ゴシック" pitchFamily="1" charset="-128"/>
                <a:ea typeface="VL ゴシック" pitchFamily="1" charset="-128"/>
              </a:rPr>
              <a:t>acc</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io</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tcp</a:t>
            </a:r>
            <a:r>
              <a:rPr lang="en-US" altLang="ja-JP" sz="2000" dirty="0" smtClean="0">
                <a:latin typeface="VL ゴシック" pitchFamily="1" charset="-128"/>
                <a:ea typeface="VL ゴシック" pitchFamily="1" charset="-128"/>
              </a:rPr>
              <a:t>::endpoint(</a:t>
            </a:r>
            <a:r>
              <a:rPr lang="en-US" altLang="ja-JP" sz="2000" dirty="0" err="1" smtClean="0">
                <a:latin typeface="VL ゴシック" pitchFamily="1" charset="-128"/>
                <a:ea typeface="VL ゴシック" pitchFamily="1" charset="-128"/>
              </a:rPr>
              <a:t>tcp</a:t>
            </a:r>
            <a:r>
              <a:rPr lang="en-US" altLang="ja-JP" sz="2000" dirty="0" smtClean="0">
                <a:latin typeface="VL ゴシック" pitchFamily="1" charset="-128"/>
                <a:ea typeface="VL ゴシック" pitchFamily="1" charset="-128"/>
              </a:rPr>
              <a:t>::v4(), port));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for (;;) {</a:t>
            </a:r>
          </a:p>
          <a:p>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tcp</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iostream</a:t>
            </a:r>
            <a:r>
              <a:rPr lang="en-US" altLang="ja-JP" sz="2000" dirty="0" smtClean="0">
                <a:solidFill>
                  <a:srgbClr val="FF0000"/>
                </a:solidFill>
                <a:latin typeface="VL ゴシック" pitchFamily="1" charset="-128"/>
                <a:ea typeface="VL ゴシック" pitchFamily="1" charset="-128"/>
              </a:rPr>
              <a:t> </a:t>
            </a:r>
            <a:r>
              <a:rPr lang="en-US" altLang="ja-JP" sz="2000" dirty="0" smtClean="0">
                <a:latin typeface="VL ゴシック" pitchFamily="1" charset="-128"/>
                <a:ea typeface="VL ゴシック" pitchFamily="1" charset="-128"/>
              </a:rPr>
              <a:t>s;</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acc.</a:t>
            </a:r>
            <a:r>
              <a:rPr lang="en-US" altLang="ja-JP" sz="2000" dirty="0" err="1" smtClean="0">
                <a:solidFill>
                  <a:srgbClr val="FF0000"/>
                </a:solidFill>
                <a:latin typeface="VL ゴシック" pitchFamily="1" charset="-128"/>
                <a:ea typeface="VL ゴシック" pitchFamily="1" charset="-128"/>
              </a:rPr>
              <a:t>accept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s.rdbuf</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string line;</a:t>
            </a:r>
          </a:p>
          <a:p>
            <a:r>
              <a:rPr lang="en-US" altLang="ja-JP" sz="2000" dirty="0" smtClean="0">
                <a:latin typeface="VL ゴシック" pitchFamily="1" charset="-128"/>
                <a:ea typeface="VL ゴシック" pitchFamily="1" charset="-128"/>
              </a:rPr>
              <a:t>    while (</a:t>
            </a:r>
            <a:r>
              <a:rPr lang="en-US" altLang="ja-JP" sz="2000" dirty="0" err="1" smtClean="0">
                <a:solidFill>
                  <a:srgbClr val="FF0000"/>
                </a:solidFill>
                <a:latin typeface="VL ゴシック" pitchFamily="1" charset="-128"/>
                <a:ea typeface="VL ゴシック" pitchFamily="1" charset="-128"/>
              </a:rPr>
              <a:t>getline</a:t>
            </a:r>
            <a:r>
              <a:rPr lang="en-US" altLang="ja-JP" sz="2000" dirty="0" smtClean="0">
                <a:solidFill>
                  <a:srgbClr val="FF0000"/>
                </a:solidFill>
                <a:latin typeface="VL ゴシック" pitchFamily="1" charset="-128"/>
                <a:ea typeface="VL ゴシック" pitchFamily="1" charset="-128"/>
              </a:rPr>
              <a:t>(s, line)</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line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a:t>
            </a:r>
            <a:endParaRPr kumimoji="1" lang="ja-JP" altLang="en-US" dirty="0">
              <a:latin typeface="VL ゴシック" pitchFamily="1" charset="-128"/>
              <a:ea typeface="VL ゴシック" pitchFamily="1"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Assign</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lstStyle/>
          <a:p>
            <a:pPr>
              <a:buNone/>
            </a:pPr>
            <a:r>
              <a:rPr kumimoji="1" lang="ja-JP" altLang="en-US" smtClean="0"/>
              <a:t>コンテナの簡易構築</a:t>
            </a:r>
            <a:endParaRPr kumimoji="1" lang="ja-JP" altLang="en-US"/>
          </a:p>
        </p:txBody>
      </p:sp>
      <p:sp>
        <p:nvSpPr>
          <p:cNvPr id="4" name="テキスト ボックス 3"/>
          <p:cNvSpPr txBox="1"/>
          <p:nvPr/>
        </p:nvSpPr>
        <p:spPr>
          <a:xfrm>
            <a:off x="500034" y="1857364"/>
            <a:ext cx="8001056" cy="2862322"/>
          </a:xfrm>
          <a:prstGeom prst="rect">
            <a:avLst/>
          </a:prstGeom>
          <a:noFill/>
          <a:ln>
            <a:solidFill>
              <a:schemeClr val="tx1"/>
            </a:solidFill>
          </a:ln>
        </p:spPr>
        <p:txBody>
          <a:bodyPr wrap="square" rtlCol="0">
            <a:spAutoFit/>
          </a:bodyPr>
          <a:lstStyle/>
          <a:p>
            <a:r>
              <a:rPr kumimoji="1" lang="en-US" altLang="ja-JP" sz="2000" dirty="0" smtClean="0">
                <a:latin typeface="VL ゴシック" pitchFamily="1" charset="-128"/>
                <a:ea typeface="VL ゴシック" pitchFamily="1" charset="-128"/>
              </a:rPr>
              <a:t>using namespace boost::assign;</a:t>
            </a:r>
          </a:p>
          <a:p>
            <a:endParaRPr lang="en-US" altLang="ja-JP" sz="2000" dirty="0" smtClean="0">
              <a:latin typeface="VL ゴシック" pitchFamily="1" charset="-128"/>
              <a:ea typeface="VL ゴシック" pitchFamily="1" charset="-128"/>
            </a:endParaRPr>
          </a:p>
          <a:p>
            <a:r>
              <a:rPr kumimoji="1" lang="en-US" altLang="ja-JP" sz="2000" dirty="0" smtClean="0">
                <a:latin typeface="VL ゴシック" pitchFamily="1" charset="-128"/>
                <a:ea typeface="VL ゴシック" pitchFamily="1" charset="-128"/>
              </a:rPr>
              <a:t>vector&lt;</a:t>
            </a:r>
            <a:r>
              <a:rPr kumimoji="1" lang="en-US" altLang="ja-JP" sz="2000" dirty="0" err="1" smtClean="0">
                <a:latin typeface="VL ゴシック" pitchFamily="1" charset="-128"/>
                <a:ea typeface="VL ゴシック" pitchFamily="1" charset="-128"/>
              </a:rPr>
              <a:t>int</a:t>
            </a:r>
            <a:r>
              <a:rPr kumimoji="1" lang="en-US" altLang="ja-JP" sz="2000" dirty="0" smtClean="0">
                <a:latin typeface="VL ゴシック" pitchFamily="1" charset="-128"/>
                <a:ea typeface="VL ゴシック" pitchFamily="1" charset="-128"/>
              </a:rPr>
              <a:t>&gt; v;</a:t>
            </a:r>
          </a:p>
          <a:p>
            <a:r>
              <a:rPr lang="en-US" altLang="ja-JP" sz="2000" dirty="0" smtClean="0">
                <a:solidFill>
                  <a:srgbClr val="FF0000"/>
                </a:solidFill>
                <a:latin typeface="VL ゴシック" pitchFamily="1" charset="-128"/>
                <a:ea typeface="VL ゴシック" pitchFamily="1" charset="-128"/>
              </a:rPr>
              <a:t>v += 3, 1, 4</a:t>
            </a:r>
            <a:r>
              <a:rPr lang="en-US" altLang="ja-JP" sz="2000" dirty="0" smtClean="0">
                <a:latin typeface="VL ゴシック" pitchFamily="1" charset="-128"/>
                <a:ea typeface="VL ゴシック" pitchFamily="1" charset="-128"/>
              </a:rPr>
              <a:t>;</a:t>
            </a:r>
          </a:p>
          <a:p>
            <a:endParaRPr kumimoji="1"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list&lt;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a:t>
            </a:r>
            <a:r>
              <a:rPr lang="en-US" altLang="ja-JP" sz="2000" dirty="0" err="1" smtClean="0">
                <a:latin typeface="VL ゴシック" pitchFamily="1" charset="-128"/>
                <a:ea typeface="VL ゴシック" pitchFamily="1" charset="-128"/>
              </a:rPr>
              <a:t>ls</a:t>
            </a:r>
            <a:r>
              <a:rPr lang="en-US" altLang="ja-JP" sz="2000" dirty="0" smtClean="0">
                <a:latin typeface="VL ゴシック" pitchFamily="1" charset="-128"/>
                <a:ea typeface="VL ゴシック" pitchFamily="1" charset="-128"/>
              </a:rPr>
              <a:t> = </a:t>
            </a:r>
            <a:r>
              <a:rPr lang="en-US" altLang="ja-JP" sz="2000" dirty="0" err="1" smtClean="0">
                <a:solidFill>
                  <a:srgbClr val="FF0000"/>
                </a:solidFill>
                <a:latin typeface="VL ゴシック" pitchFamily="1" charset="-128"/>
                <a:ea typeface="VL ゴシック" pitchFamily="1" charset="-128"/>
              </a:rPr>
              <a:t>list_of</a:t>
            </a:r>
            <a:r>
              <a:rPr lang="en-US" altLang="ja-JP" sz="2000" dirty="0" smtClean="0">
                <a:solidFill>
                  <a:srgbClr val="FF0000"/>
                </a:solidFill>
                <a:latin typeface="VL ゴシック" pitchFamily="1" charset="-128"/>
                <a:ea typeface="VL ゴシック" pitchFamily="1" charset="-128"/>
              </a:rPr>
              <a:t>(3)(1)(4)</a:t>
            </a:r>
            <a:r>
              <a:rPr lang="en-US" altLang="ja-JP" sz="2000" dirty="0" smtClean="0">
                <a:latin typeface="VL ゴシック" pitchFamily="1" charset="-128"/>
                <a:ea typeface="VL ゴシック" pitchFamily="1" charset="-128"/>
              </a:rPr>
              <a:t>;</a:t>
            </a:r>
            <a:endParaRPr kumimoji="1" lang="en-US" altLang="ja-JP" sz="2000" dirty="0" smtClean="0">
              <a:latin typeface="VL ゴシック" pitchFamily="1" charset="-128"/>
              <a:ea typeface="VL ゴシック" pitchFamily="1" charset="-128"/>
            </a:endParaRPr>
          </a:p>
          <a:p>
            <a:endParaRPr kumimoji="1"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map&lt;string,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m;</a:t>
            </a:r>
          </a:p>
          <a:p>
            <a:r>
              <a:rPr lang="en-US" altLang="ja-JP" sz="2000" dirty="0" smtClean="0">
                <a:solidFill>
                  <a:srgbClr val="FF0000"/>
                </a:solidFill>
                <a:latin typeface="VL ゴシック" pitchFamily="1" charset="-128"/>
                <a:ea typeface="VL ゴシック" pitchFamily="1" charset="-128"/>
              </a:rPr>
              <a:t>insert(m)(“Akira”, 24)(“</a:t>
            </a:r>
            <a:r>
              <a:rPr lang="en-US" altLang="ja-JP" sz="2000" dirty="0" err="1" smtClean="0">
                <a:solidFill>
                  <a:srgbClr val="FF0000"/>
                </a:solidFill>
                <a:latin typeface="VL ゴシック" pitchFamily="1" charset="-128"/>
                <a:ea typeface="VL ゴシック" pitchFamily="1" charset="-128"/>
              </a:rPr>
              <a:t>Millia</a:t>
            </a:r>
            <a:r>
              <a:rPr lang="en-US" altLang="ja-JP" sz="2000" dirty="0" smtClean="0">
                <a:solidFill>
                  <a:srgbClr val="FF0000"/>
                </a:solidFill>
                <a:latin typeface="VL ゴシック" pitchFamily="1" charset="-128"/>
                <a:ea typeface="VL ゴシック" pitchFamily="1" charset="-128"/>
              </a:rPr>
              <a:t>”, 16)(“Johnny”, 38)</a:t>
            </a:r>
            <a:r>
              <a:rPr lang="en-US" altLang="ja-JP" sz="2000" dirty="0" smtClean="0">
                <a:latin typeface="VL ゴシック" pitchFamily="1" charset="-128"/>
                <a:ea typeface="VL ゴシック" pitchFamily="1" charset="-128"/>
              </a:rPr>
              <a:t>;</a:t>
            </a:r>
            <a:endParaRPr kumimoji="1" lang="ja-JP" altLang="en-US" sz="2000" dirty="0">
              <a:latin typeface="VL ゴシック" pitchFamily="1" charset="-128"/>
              <a:ea typeface="VL ゴシック" pitchFamily="1"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Atomic</a:t>
            </a:r>
            <a:endParaRPr kumimoji="1" lang="ja-JP" altLang="en-US" dirty="0"/>
          </a:p>
        </p:txBody>
      </p:sp>
      <p:sp>
        <p:nvSpPr>
          <p:cNvPr id="3" name="コンテンツ プレースホルダ 2"/>
          <p:cNvSpPr>
            <a:spLocks noGrp="1"/>
          </p:cNvSpPr>
          <p:nvPr>
            <p:ph idx="1"/>
          </p:nvPr>
        </p:nvSpPr>
        <p:spPr>
          <a:xfrm>
            <a:off x="457200" y="1700808"/>
            <a:ext cx="8229600" cy="1440160"/>
          </a:xfrm>
          <a:ln>
            <a:solidFill>
              <a:schemeClr val="tx1"/>
            </a:solidFill>
          </a:ln>
        </p:spPr>
        <p:txBody>
          <a:bodyPr>
            <a:noAutofit/>
          </a:bodyPr>
          <a:lstStyle/>
          <a:p>
            <a:pPr>
              <a:buNone/>
            </a:pPr>
            <a:r>
              <a:rPr lang="ja-JP" altLang="en-US" sz="1800" b="1" dirty="0" smtClean="0">
                <a:latin typeface="VL ゴシック" pitchFamily="1" charset="-128"/>
                <a:ea typeface="VL ゴシック" pitchFamily="1" charset="-128"/>
                <a:cs typeface="Courier New" pitchFamily="49" charset="0"/>
              </a:rPr>
              <a:t>共有データ</a:t>
            </a:r>
            <a:endParaRPr lang="en-US" altLang="ja-JP" sz="1800" b="1" dirty="0" smtClean="0">
              <a:latin typeface="VL ゴシック" pitchFamily="1" charset="-128"/>
              <a:ea typeface="VL ゴシック" pitchFamily="1" charset="-128"/>
              <a:cs typeface="Courier New" pitchFamily="49" charset="0"/>
            </a:endParaRPr>
          </a:p>
          <a:p>
            <a:pPr>
              <a:buNone/>
            </a:pP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int</a:t>
            </a:r>
            <a:r>
              <a:rPr lang="en-US" altLang="ja-JP" sz="1800" dirty="0" smtClean="0">
                <a:latin typeface="VL ゴシック" pitchFamily="1" charset="-128"/>
                <a:ea typeface="VL ゴシック" pitchFamily="1" charset="-128"/>
                <a:cs typeface="Courier New" pitchFamily="49" charset="0"/>
              </a:rPr>
              <a:t> data;</a:t>
            </a:r>
          </a:p>
          <a:p>
            <a:pPr>
              <a:buNone/>
            </a:pPr>
            <a:r>
              <a:rPr lang="en-US" altLang="ja-JP" sz="1800" dirty="0" smtClean="0">
                <a:latin typeface="VL ゴシック" pitchFamily="1" charset="-128"/>
                <a:ea typeface="VL ゴシック" pitchFamily="1" charset="-128"/>
                <a:cs typeface="Courier New" pitchFamily="49" charset="0"/>
              </a:rPr>
              <a:t>atomic&lt;</a:t>
            </a:r>
            <a:r>
              <a:rPr lang="en-US" altLang="ja-JP" sz="1800" dirty="0" err="1" smtClean="0">
                <a:latin typeface="VL ゴシック" pitchFamily="1" charset="-128"/>
                <a:ea typeface="VL ゴシック" pitchFamily="1" charset="-128"/>
                <a:cs typeface="Courier New" pitchFamily="49" charset="0"/>
              </a:rPr>
              <a:t>bool</a:t>
            </a:r>
            <a:r>
              <a:rPr lang="en-US" altLang="ja-JP" sz="1800" dirty="0" smtClean="0">
                <a:latin typeface="VL ゴシック" pitchFamily="1" charset="-128"/>
                <a:ea typeface="VL ゴシック" pitchFamily="1" charset="-128"/>
                <a:cs typeface="Courier New" pitchFamily="49" charset="0"/>
              </a:rPr>
              <a:t>&gt; ready(false); // </a:t>
            </a:r>
            <a:r>
              <a:rPr lang="ja-JP" altLang="en-US" sz="1800" dirty="0" smtClean="0">
                <a:latin typeface="VL ゴシック" pitchFamily="1" charset="-128"/>
                <a:ea typeface="VL ゴシック" pitchFamily="1" charset="-128"/>
                <a:cs typeface="Courier New" pitchFamily="49" charset="0"/>
              </a:rPr>
              <a:t>アトミックな</a:t>
            </a:r>
            <a:r>
              <a:rPr lang="en-US" altLang="ja-JP" sz="1800" dirty="0" err="1" smtClean="0">
                <a:latin typeface="VL ゴシック" pitchFamily="1" charset="-128"/>
                <a:ea typeface="VL ゴシック" pitchFamily="1" charset="-128"/>
                <a:cs typeface="Courier New" pitchFamily="49" charset="0"/>
              </a:rPr>
              <a:t>bool</a:t>
            </a:r>
            <a:r>
              <a:rPr lang="ja-JP" altLang="en-US" sz="1800" dirty="0" smtClean="0">
                <a:latin typeface="VL ゴシック" pitchFamily="1" charset="-128"/>
                <a:ea typeface="VL ゴシック" pitchFamily="1" charset="-128"/>
                <a:cs typeface="Courier New" pitchFamily="49" charset="0"/>
              </a:rPr>
              <a:t>型変数</a:t>
            </a:r>
            <a:endParaRPr lang="en-US" altLang="ja-JP" sz="1800" dirty="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アトミックライブラリの</a:t>
            </a:r>
            <a:r>
              <a:rPr lang="en-US" altLang="ja-JP" sz="2400" dirty="0" smtClean="0">
                <a:latin typeface="VL ゴシック" pitchFamily="1" charset="-128"/>
                <a:ea typeface="VL ゴシック" pitchFamily="1" charset="-128"/>
                <a:cs typeface="Courier New" pitchFamily="49" charset="0"/>
              </a:rPr>
              <a:t>C++03</a:t>
            </a:r>
            <a:r>
              <a:rPr lang="ja-JP" altLang="en-US" sz="2400" dirty="0" smtClean="0">
                <a:latin typeface="VL ゴシック" pitchFamily="1" charset="-128"/>
                <a:ea typeface="VL ゴシック" pitchFamily="1" charset="-128"/>
                <a:cs typeface="Courier New" pitchFamily="49" charset="0"/>
              </a:rPr>
              <a:t>実装。</a:t>
            </a:r>
            <a:endParaRPr lang="en-US" altLang="ja-JP" sz="2400" dirty="0" smtClean="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67544" y="3356992"/>
            <a:ext cx="8229600" cy="1512168"/>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800" b="1" dirty="0">
                <a:latin typeface="VL ゴシック" pitchFamily="1" charset="-128"/>
                <a:ea typeface="VL ゴシック" pitchFamily="1" charset="-128"/>
                <a:cs typeface="Courier New" pitchFamily="49" charset="0"/>
              </a:rPr>
              <a:t>スレッド</a:t>
            </a:r>
            <a:r>
              <a:rPr lang="en-US" altLang="ja-JP" sz="1800" b="1" dirty="0">
                <a:latin typeface="VL ゴシック" pitchFamily="1" charset="-128"/>
                <a:ea typeface="VL ゴシック" pitchFamily="1" charset="-128"/>
                <a:cs typeface="Courier New" pitchFamily="49" charset="0"/>
              </a:rPr>
              <a:t>1</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while (!</a:t>
            </a:r>
            <a:r>
              <a:rPr lang="en-US" altLang="ja-JP" sz="1800" dirty="0" err="1">
                <a:latin typeface="VL ゴシック" pitchFamily="1" charset="-128"/>
                <a:ea typeface="VL ゴシック" pitchFamily="1" charset="-128"/>
                <a:cs typeface="Courier New" pitchFamily="49" charset="0"/>
              </a:rPr>
              <a:t>ready.load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memory_order_acquire</a:t>
            </a:r>
            <a:r>
              <a:rPr lang="en-US" altLang="ja-JP" sz="1800" dirty="0">
                <a:latin typeface="VL ゴシック" pitchFamily="1" charset="-128"/>
                <a:ea typeface="VL ゴシック" pitchFamily="1" charset="-128"/>
                <a:cs typeface="Courier New" pitchFamily="49" charset="0"/>
              </a:rPr>
              <a:t>)) </a:t>
            </a:r>
            <a:r>
              <a:rPr lang="en-US" altLang="ja-JP" sz="1800" dirty="0" smtClean="0">
                <a:latin typeface="VL ゴシック" pitchFamily="1" charset="-128"/>
                <a:ea typeface="VL ゴシック" pitchFamily="1" charset="-128"/>
                <a:cs typeface="Courier New" pitchFamily="49" charset="0"/>
              </a:rPr>
              <a:t>{} // </a:t>
            </a:r>
            <a:r>
              <a:rPr lang="ja-JP" altLang="en-US" sz="1800" dirty="0" smtClean="0">
                <a:latin typeface="VL ゴシック" pitchFamily="1" charset="-128"/>
                <a:ea typeface="VL ゴシック" pitchFamily="1" charset="-128"/>
                <a:cs typeface="Courier New" pitchFamily="49" charset="0"/>
              </a:rPr>
              <a:t>書き込まれるまで待機</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data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 // 3</a:t>
            </a:r>
            <a:r>
              <a:rPr lang="ja-JP" altLang="en-US" sz="1800" dirty="0" smtClean="0">
                <a:latin typeface="VL ゴシック" pitchFamily="1" charset="-128"/>
                <a:ea typeface="VL ゴシック" pitchFamily="1" charset="-128"/>
                <a:cs typeface="Courier New" pitchFamily="49" charset="0"/>
              </a:rPr>
              <a:t>が出力されることが保証される</a:t>
            </a:r>
            <a:endParaRPr lang="en-US" altLang="ja-JP" sz="1800" dirty="0">
              <a:latin typeface="VL ゴシック" pitchFamily="1" charset="-128"/>
              <a:ea typeface="VL ゴシック" pitchFamily="1" charset="-128"/>
              <a:cs typeface="Courier New" pitchFamily="49" charset="0"/>
            </a:endParaRPr>
          </a:p>
        </p:txBody>
      </p:sp>
      <p:sp>
        <p:nvSpPr>
          <p:cNvPr id="7" name="コンテンツ プレースホルダ 2"/>
          <p:cNvSpPr txBox="1">
            <a:spLocks/>
          </p:cNvSpPr>
          <p:nvPr/>
        </p:nvSpPr>
        <p:spPr>
          <a:xfrm>
            <a:off x="467544" y="5013176"/>
            <a:ext cx="8229600" cy="1512168"/>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ja-JP" altLang="en-US" sz="1800" b="1" dirty="0" smtClean="0">
                <a:latin typeface="VL ゴシック" pitchFamily="1" charset="-128"/>
                <a:ea typeface="VL ゴシック" pitchFamily="1" charset="-128"/>
                <a:cs typeface="Courier New" pitchFamily="49" charset="0"/>
              </a:rPr>
              <a:t>スレッド</a:t>
            </a:r>
            <a:r>
              <a:rPr lang="en-US" altLang="ja-JP" sz="1800" b="1" dirty="0" smtClean="0">
                <a:latin typeface="VL ゴシック" pitchFamily="1" charset="-128"/>
                <a:ea typeface="VL ゴシック" pitchFamily="1" charset="-128"/>
                <a:cs typeface="Courier New" pitchFamily="49" charset="0"/>
              </a:rPr>
              <a:t>2</a:t>
            </a:r>
            <a:endParaRPr lang="en-US" altLang="ja-JP" sz="1800" b="1" dirty="0">
              <a:latin typeface="VL ゴシック" pitchFamily="1" charset="-128"/>
              <a:ea typeface="VL ゴシック" pitchFamily="1" charset="-128"/>
              <a:cs typeface="Courier New" pitchFamily="49" charset="0"/>
            </a:endParaRP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data = 3;</a:t>
            </a:r>
          </a:p>
          <a:p>
            <a:pPr>
              <a:buNone/>
            </a:pPr>
            <a:r>
              <a:rPr lang="en-US" altLang="ja-JP" sz="1800" dirty="0" err="1">
                <a:latin typeface="VL ゴシック" pitchFamily="1" charset="-128"/>
                <a:ea typeface="VL ゴシック" pitchFamily="1" charset="-128"/>
                <a:cs typeface="Courier New" pitchFamily="49" charset="0"/>
              </a:rPr>
              <a:t>ready.store</a:t>
            </a:r>
            <a:r>
              <a:rPr lang="en-US" altLang="ja-JP" sz="1800" dirty="0">
                <a:latin typeface="VL ゴシック" pitchFamily="1" charset="-128"/>
                <a:ea typeface="VL ゴシック" pitchFamily="1" charset="-128"/>
                <a:cs typeface="Courier New" pitchFamily="49" charset="0"/>
              </a:rPr>
              <a:t>(true, </a:t>
            </a:r>
            <a:r>
              <a:rPr lang="en-US" altLang="ja-JP" sz="1800" dirty="0" err="1">
                <a:latin typeface="VL ゴシック" pitchFamily="1" charset="-128"/>
                <a:ea typeface="VL ゴシック" pitchFamily="1" charset="-128"/>
                <a:cs typeface="Courier New" pitchFamily="49" charset="0"/>
              </a:rPr>
              <a:t>memory_order_release</a:t>
            </a:r>
            <a:r>
              <a:rPr lang="en-US" altLang="ja-JP" sz="1800" dirty="0" smtClean="0">
                <a:latin typeface="VL ゴシック" pitchFamily="1" charset="-128"/>
                <a:ea typeface="VL ゴシック" pitchFamily="1" charset="-128"/>
                <a:cs typeface="Courier New" pitchFamily="49" charset="0"/>
              </a:rPr>
              <a:t>); // </a:t>
            </a:r>
            <a:r>
              <a:rPr lang="ja-JP" altLang="en-US" sz="1800" dirty="0" smtClean="0">
                <a:latin typeface="VL ゴシック" pitchFamily="1" charset="-128"/>
                <a:ea typeface="VL ゴシック" pitchFamily="1" charset="-128"/>
                <a:cs typeface="Courier New" pitchFamily="49" charset="0"/>
              </a:rPr>
              <a:t>書き込み</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755870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Bimap</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kumimoji="1" lang="ja-JP" altLang="en-US" smtClean="0"/>
              <a:t>双方向</a:t>
            </a:r>
            <a:r>
              <a:rPr kumimoji="1" lang="en-US" altLang="ja-JP" smtClean="0"/>
              <a:t>map</a:t>
            </a:r>
          </a:p>
          <a:p>
            <a:pPr>
              <a:buNone/>
            </a:pPr>
            <a:r>
              <a:rPr lang="en-US" altLang="ja-JP" smtClean="0"/>
              <a:t>bimap&lt;X, Y&gt;</a:t>
            </a:r>
            <a:r>
              <a:rPr lang="ja-JP" altLang="en-US" smtClean="0"/>
              <a:t>は、</a:t>
            </a:r>
            <a:r>
              <a:rPr lang="en-US" altLang="ja-JP" smtClean="0"/>
              <a:t>std::map&lt;X, Y&gt;</a:t>
            </a:r>
            <a:r>
              <a:rPr lang="ja-JP" altLang="en-US" smtClean="0"/>
              <a:t>と</a:t>
            </a:r>
            <a:r>
              <a:rPr lang="en-US" altLang="ja-JP" smtClean="0"/>
              <a:t>std::map&lt;Y, X&gt;</a:t>
            </a:r>
            <a:r>
              <a:rPr lang="ja-JP" altLang="en-US" smtClean="0"/>
              <a:t>両方の用途</a:t>
            </a:r>
            <a:endParaRPr kumimoji="1" lang="ja-JP" altLang="en-US"/>
          </a:p>
        </p:txBody>
      </p:sp>
      <p:sp>
        <p:nvSpPr>
          <p:cNvPr id="4" name="テキスト ボックス 3"/>
          <p:cNvSpPr txBox="1"/>
          <p:nvPr/>
        </p:nvSpPr>
        <p:spPr>
          <a:xfrm>
            <a:off x="500034" y="2071678"/>
            <a:ext cx="8001056" cy="3785652"/>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boost::</a:t>
            </a:r>
            <a:r>
              <a:rPr lang="en-US" altLang="ja-JP" sz="2000" dirty="0" err="1" smtClean="0">
                <a:latin typeface="VL ゴシック" pitchFamily="1" charset="-128"/>
                <a:ea typeface="VL ゴシック" pitchFamily="1" charset="-128"/>
              </a:rPr>
              <a:t>bimaps</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bimap</a:t>
            </a:r>
            <a:r>
              <a:rPr lang="en-US" altLang="ja-JP" sz="2000" dirty="0" smtClean="0">
                <a:latin typeface="VL ゴシック" pitchFamily="1" charset="-128"/>
                <a:ea typeface="VL ゴシック" pitchFamily="1" charset="-128"/>
              </a:rPr>
              <a:t>&lt;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string&gt; </a:t>
            </a:r>
            <a:r>
              <a:rPr lang="en-US" altLang="ja-JP" sz="2000" dirty="0" err="1" smtClean="0">
                <a:latin typeface="VL ゴシック" pitchFamily="1" charset="-128"/>
                <a:ea typeface="VL ゴシック" pitchFamily="1" charset="-128"/>
              </a:rPr>
              <a:t>bm_type</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bm_type</a:t>
            </a:r>
            <a:r>
              <a:rPr lang="en-US" altLang="ja-JP" sz="2000" dirty="0" smtClean="0">
                <a:latin typeface="VL ゴシック" pitchFamily="1" charset="-128"/>
                <a:ea typeface="VL ゴシック" pitchFamily="1" charset="-128"/>
              </a:rPr>
              <a:t> m;</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m.</a:t>
            </a:r>
            <a:r>
              <a:rPr lang="en-US" altLang="ja-JP" sz="2000" dirty="0" err="1" smtClean="0">
                <a:solidFill>
                  <a:srgbClr val="FF0000"/>
                </a:solidFill>
                <a:latin typeface="VL ゴシック" pitchFamily="1" charset="-128"/>
                <a:ea typeface="VL ゴシック" pitchFamily="1" charset="-128"/>
              </a:rPr>
              <a:t>left.insert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bm_type</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left_value_type</a:t>
            </a:r>
            <a:r>
              <a:rPr lang="en-US" altLang="ja-JP" sz="2000" dirty="0" smtClean="0">
                <a:latin typeface="VL ゴシック" pitchFamily="1" charset="-128"/>
                <a:ea typeface="VL ゴシック" pitchFamily="1" charset="-128"/>
              </a:rPr>
              <a:t>(3, "Akira"));</a:t>
            </a:r>
          </a:p>
          <a:p>
            <a:r>
              <a:rPr lang="en-US" altLang="ja-JP" sz="2000" dirty="0" err="1" smtClean="0">
                <a:latin typeface="VL ゴシック" pitchFamily="1" charset="-128"/>
                <a:ea typeface="VL ゴシック" pitchFamily="1" charset="-128"/>
              </a:rPr>
              <a:t>m.</a:t>
            </a:r>
            <a:r>
              <a:rPr lang="en-US" altLang="ja-JP" sz="2000" dirty="0" err="1" smtClean="0">
                <a:solidFill>
                  <a:srgbClr val="FF0000"/>
                </a:solidFill>
                <a:latin typeface="VL ゴシック" pitchFamily="1" charset="-128"/>
                <a:ea typeface="VL ゴシック" pitchFamily="1" charset="-128"/>
              </a:rPr>
              <a:t>right.insert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bm_type</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right_value_type</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Millia</a:t>
            </a:r>
            <a:r>
              <a:rPr lang="en-US" altLang="ja-JP" sz="2000" dirty="0" smtClean="0">
                <a:latin typeface="VL ゴシック" pitchFamily="1" charset="-128"/>
                <a:ea typeface="VL ゴシック" pitchFamily="1" charset="-128"/>
              </a:rPr>
              <a:t>", 1));</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m.</a:t>
            </a:r>
            <a:r>
              <a:rPr lang="en-US" altLang="ja-JP" sz="2000" dirty="0" err="1" smtClean="0">
                <a:solidFill>
                  <a:srgbClr val="FF0000"/>
                </a:solidFill>
                <a:latin typeface="VL ゴシック" pitchFamily="1" charset="-128"/>
                <a:ea typeface="VL ゴシック" pitchFamily="1" charset="-128"/>
              </a:rPr>
              <a:t>left.at</a:t>
            </a:r>
            <a:r>
              <a:rPr lang="en-US" altLang="ja-JP" sz="2000" dirty="0" smtClean="0">
                <a:latin typeface="VL ゴシック" pitchFamily="1" charset="-128"/>
                <a:ea typeface="VL ゴシック" pitchFamily="1" charset="-128"/>
              </a:rPr>
              <a:t>(3)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Akira</a:t>
            </a: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m.</a:t>
            </a:r>
            <a:r>
              <a:rPr lang="en-US" altLang="ja-JP" sz="2000" dirty="0" err="1" smtClean="0">
                <a:solidFill>
                  <a:srgbClr val="FF0000"/>
                </a:solidFill>
                <a:latin typeface="VL ゴシック" pitchFamily="1" charset="-128"/>
                <a:ea typeface="VL ゴシック" pitchFamily="1" charset="-128"/>
              </a:rPr>
              <a:t>right.at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Millia</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1</a:t>
            </a:r>
          </a:p>
          <a:p>
            <a:endParaRPr kumimoji="1" lang="en-US" altLang="ja-JP" sz="2000" dirty="0" smtClean="0">
              <a:solidFill>
                <a:srgbClr val="FF0000"/>
              </a:solidFill>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m.right.at</a:t>
            </a:r>
            <a:r>
              <a:rPr lang="en-US" altLang="ja-JP" sz="2000" dirty="0" smtClean="0">
                <a:latin typeface="VL ゴシック" pitchFamily="1" charset="-128"/>
                <a:ea typeface="VL ゴシック" pitchFamily="1" charset="-128"/>
              </a:rPr>
              <a:t>(“Akira”)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3</a:t>
            </a:r>
          </a:p>
          <a:p>
            <a:r>
              <a:rPr kumimoji="1" lang="en-US" altLang="ja-JP" sz="2000" dirty="0" err="1" smtClean="0">
                <a:latin typeface="VL ゴシック" pitchFamily="1" charset="-128"/>
                <a:ea typeface="VL ゴシック" pitchFamily="1" charset="-128"/>
              </a:rPr>
              <a:t>cout</a:t>
            </a:r>
            <a:r>
              <a:rPr kumimoji="1" lang="en-US" altLang="ja-JP" sz="2000" dirty="0" smtClean="0">
                <a:latin typeface="VL ゴシック" pitchFamily="1" charset="-128"/>
                <a:ea typeface="VL ゴシック" pitchFamily="1" charset="-128"/>
              </a:rPr>
              <a:t> &lt;&lt; </a:t>
            </a:r>
            <a:r>
              <a:rPr kumimoji="1" lang="en-US" altLang="ja-JP" sz="2000" dirty="0" err="1" smtClean="0">
                <a:latin typeface="VL ゴシック" pitchFamily="1" charset="-128"/>
                <a:ea typeface="VL ゴシック" pitchFamily="1" charset="-128"/>
              </a:rPr>
              <a:t>m.left.at</a:t>
            </a:r>
            <a:r>
              <a:rPr kumimoji="1" lang="en-US" altLang="ja-JP" sz="2000" dirty="0" smtClean="0">
                <a:latin typeface="VL ゴシック" pitchFamily="1" charset="-128"/>
                <a:ea typeface="VL ゴシック" pitchFamily="1" charset="-128"/>
              </a:rPr>
              <a:t>(1)         &lt;&lt; </a:t>
            </a:r>
            <a:r>
              <a:rPr kumimoji="1" lang="en-US" altLang="ja-JP" sz="2000" dirty="0" err="1" smtClean="0">
                <a:latin typeface="VL ゴシック" pitchFamily="1" charset="-128"/>
                <a:ea typeface="VL ゴシック" pitchFamily="1" charset="-128"/>
              </a:rPr>
              <a:t>endl</a:t>
            </a:r>
            <a:r>
              <a:rPr kumimoji="1" lang="en-US" altLang="ja-JP" sz="2000" dirty="0" smtClean="0">
                <a:latin typeface="VL ゴシック" pitchFamily="1" charset="-128"/>
                <a:ea typeface="VL ゴシック" pitchFamily="1" charset="-128"/>
              </a:rPr>
              <a:t>; // </a:t>
            </a:r>
            <a:r>
              <a:rPr kumimoji="1" lang="en-US" altLang="ja-JP" sz="2000" dirty="0" err="1" smtClean="0">
                <a:latin typeface="VL ゴシック" pitchFamily="1" charset="-128"/>
                <a:ea typeface="VL ゴシック" pitchFamily="1" charset="-128"/>
              </a:rPr>
              <a:t>Millia</a:t>
            </a:r>
            <a:endParaRPr kumimoji="1" lang="ja-JP" altLang="en-US" sz="2000" dirty="0">
              <a:latin typeface="VL ゴシック" pitchFamily="1" charset="-128"/>
              <a:ea typeface="VL ゴシック" pitchFamily="1"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はじめに</a:t>
            </a:r>
            <a:endParaRPr kumimoji="1" lang="ja-JP" altLang="en-US"/>
          </a:p>
        </p:txBody>
      </p:sp>
      <p:sp>
        <p:nvSpPr>
          <p:cNvPr id="3" name="コンテンツ プレースホルダ 2"/>
          <p:cNvSpPr>
            <a:spLocks noGrp="1"/>
          </p:cNvSpPr>
          <p:nvPr>
            <p:ph idx="1"/>
          </p:nvPr>
        </p:nvSpPr>
        <p:spPr>
          <a:xfrm>
            <a:off x="142844" y="1000108"/>
            <a:ext cx="8715436" cy="5572164"/>
          </a:xfrm>
        </p:spPr>
        <p:txBody>
          <a:bodyPr>
            <a:normAutofit/>
          </a:bodyPr>
          <a:lstStyle/>
          <a:p>
            <a:pPr>
              <a:buNone/>
            </a:pPr>
            <a:r>
              <a:rPr kumimoji="1" lang="ja-JP" altLang="en-US" dirty="0" smtClean="0"/>
              <a:t>この</a:t>
            </a:r>
            <a:r>
              <a:rPr lang="ja-JP" altLang="en-US" dirty="0" smtClean="0"/>
              <a:t>資料</a:t>
            </a:r>
            <a:r>
              <a:rPr kumimoji="1" lang="ja-JP" altLang="en-US" dirty="0" smtClean="0"/>
              <a:t>は</a:t>
            </a:r>
            <a:endParaRPr kumimoji="1" lang="en-US" altLang="ja-JP" dirty="0" smtClean="0"/>
          </a:p>
          <a:p>
            <a:pPr>
              <a:buNone/>
            </a:pPr>
            <a:endParaRPr kumimoji="1" lang="en-US" altLang="ja-JP" dirty="0" smtClean="0"/>
          </a:p>
          <a:p>
            <a:pPr>
              <a:buNone/>
            </a:pPr>
            <a:r>
              <a:rPr lang="ja-JP" altLang="en-US" dirty="0" smtClean="0"/>
              <a:t>　・</a:t>
            </a:r>
            <a:r>
              <a:rPr lang="en-US" altLang="ja-JP" dirty="0" smtClean="0"/>
              <a:t>Boost</a:t>
            </a:r>
            <a:r>
              <a:rPr lang="ja-JP" altLang="en-US" dirty="0" smtClean="0"/>
              <a:t>に興味があるけど触ったことがない</a:t>
            </a:r>
            <a:endParaRPr lang="en-US" altLang="ja-JP" dirty="0" smtClean="0"/>
          </a:p>
          <a:p>
            <a:pPr>
              <a:buNone/>
            </a:pPr>
            <a:r>
              <a:rPr kumimoji="1" lang="ja-JP" altLang="en-US" dirty="0" smtClean="0"/>
              <a:t>　・バージョンアップについていけなくなった</a:t>
            </a:r>
            <a:endParaRPr kumimoji="1" lang="en-US" altLang="ja-JP" dirty="0" smtClean="0"/>
          </a:p>
          <a:p>
            <a:pPr>
              <a:buNone/>
            </a:pPr>
            <a:r>
              <a:rPr lang="ja-JP" altLang="en-US" dirty="0" smtClean="0"/>
              <a:t>　・</a:t>
            </a:r>
            <a:r>
              <a:rPr lang="en-US" altLang="ja-JP" dirty="0" smtClean="0"/>
              <a:t>Boost</a:t>
            </a:r>
            <a:r>
              <a:rPr lang="ja-JP" altLang="en-US" dirty="0" smtClean="0"/>
              <a:t>の全容を知りたい</a:t>
            </a:r>
            <a:endParaRPr lang="en-US" altLang="ja-JP" dirty="0" smtClean="0"/>
          </a:p>
          <a:p>
            <a:pPr>
              <a:buNone/>
            </a:pPr>
            <a:endParaRPr lang="en-US" altLang="ja-JP" dirty="0" smtClean="0"/>
          </a:p>
          <a:p>
            <a:pPr>
              <a:buNone/>
            </a:pPr>
            <a:r>
              <a:rPr kumimoji="1" lang="ja-JP" altLang="en-US" dirty="0" smtClean="0"/>
              <a:t>といった方のために、</a:t>
            </a:r>
            <a:r>
              <a:rPr kumimoji="1" lang="en-US" altLang="ja-JP" dirty="0" smtClean="0">
                <a:solidFill>
                  <a:srgbClr val="FF0000"/>
                </a:solidFill>
              </a:rPr>
              <a:t>Boost 1.53.0</a:t>
            </a:r>
            <a:r>
              <a:rPr kumimoji="1" lang="ja-JP" altLang="en-US" dirty="0" smtClean="0"/>
              <a:t>時点での</a:t>
            </a:r>
            <a:endParaRPr kumimoji="1" lang="en-US" altLang="ja-JP" dirty="0" smtClean="0"/>
          </a:p>
          <a:p>
            <a:pPr>
              <a:buNone/>
            </a:pPr>
            <a:r>
              <a:rPr kumimoji="1" lang="ja-JP" altLang="en-US" dirty="0" smtClean="0">
                <a:solidFill>
                  <a:srgbClr val="FF0000"/>
                </a:solidFill>
              </a:rPr>
              <a:t>なるべく</a:t>
            </a:r>
            <a:r>
              <a:rPr kumimoji="1" lang="ja-JP" altLang="en-US" dirty="0" smtClean="0"/>
              <a:t>全てのライブラリの概要を知ってもらう</a:t>
            </a:r>
            <a:endParaRPr kumimoji="1" lang="en-US" altLang="ja-JP" dirty="0" smtClean="0"/>
          </a:p>
          <a:p>
            <a:pPr>
              <a:buNone/>
            </a:pPr>
            <a:r>
              <a:rPr kumimoji="1" lang="ja-JP" altLang="en-US" dirty="0" smtClean="0"/>
              <a:t>ためのものです</a:t>
            </a:r>
            <a:endParaRPr kumimoji="1"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Bind</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normAutofit/>
          </a:bodyPr>
          <a:lstStyle/>
          <a:p>
            <a:pPr>
              <a:buNone/>
            </a:pPr>
            <a:r>
              <a:rPr lang="ja-JP" altLang="en-US" smtClean="0"/>
              <a:t>部分評価</a:t>
            </a:r>
            <a:endParaRPr kumimoji="1" lang="ja-JP" altLang="en-US"/>
          </a:p>
        </p:txBody>
      </p:sp>
      <p:sp>
        <p:nvSpPr>
          <p:cNvPr id="4" name="テキスト ボックス 3"/>
          <p:cNvSpPr txBox="1"/>
          <p:nvPr/>
        </p:nvSpPr>
        <p:spPr>
          <a:xfrm>
            <a:off x="500034" y="1852562"/>
            <a:ext cx="8001056" cy="286232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void </a:t>
            </a:r>
            <a:r>
              <a:rPr lang="en-US" altLang="ja-JP" sz="2000" dirty="0" smtClean="0">
                <a:solidFill>
                  <a:srgbClr val="0070C0"/>
                </a:solidFill>
                <a:latin typeface="VL ゴシック" pitchFamily="1" charset="-128"/>
                <a:ea typeface="VL ゴシック" pitchFamily="1" charset="-128"/>
              </a:rPr>
              <a:t>foo</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x,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y) {} // 3 : 3</a:t>
            </a:r>
            <a:r>
              <a:rPr lang="ja-JP" altLang="en-US" sz="2000" dirty="0" smtClean="0">
                <a:latin typeface="VL ゴシック" pitchFamily="1" charset="-128"/>
                <a:ea typeface="VL ゴシック" pitchFamily="1" charset="-128"/>
              </a:rPr>
              <a:t>と</a:t>
            </a:r>
            <a:r>
              <a:rPr lang="en-US" altLang="ja-JP" sz="2000" dirty="0" smtClean="0">
                <a:latin typeface="VL ゴシック" pitchFamily="1" charset="-128"/>
                <a:ea typeface="VL ゴシック" pitchFamily="1" charset="-128"/>
              </a:rPr>
              <a:t>4</a:t>
            </a:r>
            <a:r>
              <a:rPr lang="ja-JP" altLang="en-US" sz="2000" dirty="0" smtClean="0">
                <a:latin typeface="VL ゴシック" pitchFamily="1" charset="-128"/>
                <a:ea typeface="VL ゴシック" pitchFamily="1" charset="-128"/>
              </a:rPr>
              <a:t>が渡される</a:t>
            </a:r>
          </a:p>
          <a:p>
            <a:endParaRPr lang="ja-JP" altLang="en-US"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template &lt;class F&gt;</a:t>
            </a:r>
          </a:p>
          <a:p>
            <a:r>
              <a:rPr lang="en-US" altLang="ja-JP" sz="2000" dirty="0" smtClean="0">
                <a:latin typeface="VL ゴシック" pitchFamily="1" charset="-128"/>
                <a:ea typeface="VL ゴシック" pitchFamily="1" charset="-128"/>
              </a:rPr>
              <a:t>void bar(F f)</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f(4)</a:t>
            </a:r>
            <a:r>
              <a:rPr lang="en-US" altLang="ja-JP" sz="2000" dirty="0" smtClean="0">
                <a:latin typeface="VL ゴシック" pitchFamily="1" charset="-128"/>
                <a:ea typeface="VL ゴシック" pitchFamily="1" charset="-128"/>
              </a:rPr>
              <a:t>; // 2 : </a:t>
            </a:r>
            <a:r>
              <a:rPr lang="ja-JP" altLang="en-US" sz="2000" dirty="0" smtClean="0">
                <a:latin typeface="VL ゴシック" pitchFamily="1" charset="-128"/>
                <a:ea typeface="VL ゴシック" pitchFamily="1" charset="-128"/>
              </a:rPr>
              <a:t>残りの引数を渡す</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bar(</a:t>
            </a:r>
            <a:r>
              <a:rPr lang="en-US" altLang="ja-JP" sz="2000" dirty="0" smtClean="0">
                <a:solidFill>
                  <a:srgbClr val="FF0000"/>
                </a:solidFill>
                <a:latin typeface="VL ゴシック" pitchFamily="1" charset="-128"/>
                <a:ea typeface="VL ゴシック" pitchFamily="1" charset="-128"/>
              </a:rPr>
              <a:t>boost::bind(</a:t>
            </a:r>
            <a:r>
              <a:rPr lang="en-US" altLang="ja-JP" sz="2000" dirty="0" smtClean="0">
                <a:solidFill>
                  <a:srgbClr val="0070C0"/>
                </a:solidFill>
                <a:latin typeface="VL ゴシック" pitchFamily="1" charset="-128"/>
                <a:ea typeface="VL ゴシック" pitchFamily="1" charset="-128"/>
              </a:rPr>
              <a:t>foo</a:t>
            </a:r>
            <a:r>
              <a:rPr lang="en-US" altLang="ja-JP" sz="2000" dirty="0" smtClean="0">
                <a:solidFill>
                  <a:srgbClr val="FF0000"/>
                </a:solidFill>
                <a:latin typeface="VL ゴシック" pitchFamily="1" charset="-128"/>
                <a:ea typeface="VL ゴシック" pitchFamily="1" charset="-128"/>
              </a:rPr>
              <a:t>, 3, _1)</a:t>
            </a:r>
            <a:r>
              <a:rPr lang="en-US" altLang="ja-JP" sz="2000" dirty="0" smtClean="0">
                <a:latin typeface="VL ゴシック" pitchFamily="1" charset="-128"/>
                <a:ea typeface="VL ゴシック" pitchFamily="1" charset="-128"/>
              </a:rPr>
              <a:t>); // 1 : 2</a:t>
            </a:r>
            <a:r>
              <a:rPr lang="ja-JP" altLang="en-US" sz="2000" dirty="0" smtClean="0">
                <a:latin typeface="VL ゴシック" pitchFamily="1" charset="-128"/>
                <a:ea typeface="VL ゴシック" pitchFamily="1" charset="-128"/>
              </a:rPr>
              <a:t>引数のうち、</a:t>
            </a:r>
            <a:r>
              <a:rPr lang="en-US" altLang="ja-JP" sz="2000" dirty="0" smtClean="0">
                <a:latin typeface="VL ゴシック" pitchFamily="1" charset="-128"/>
                <a:ea typeface="VL ゴシック" pitchFamily="1" charset="-128"/>
              </a:rPr>
              <a:t>1</a:t>
            </a:r>
            <a:r>
              <a:rPr lang="ja-JP" altLang="en-US" sz="2000" dirty="0" smtClean="0">
                <a:latin typeface="VL ゴシック" pitchFamily="1" charset="-128"/>
                <a:ea typeface="VL ゴシック" pitchFamily="1" charset="-128"/>
              </a:rPr>
              <a:t>つだけ渡す</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57200" y="-24"/>
            <a:ext cx="8229600" cy="654032"/>
          </a:xfrm>
        </p:spPr>
        <p:txBody>
          <a:bodyPr>
            <a:normAutofit/>
          </a:bodyPr>
          <a:lstStyle/>
          <a:p>
            <a:r>
              <a:rPr kumimoji="1" lang="en-US" altLang="ja-JP" sz="3600" dirty="0" err="1" smtClean="0"/>
              <a:t>Chrono</a:t>
            </a:r>
            <a:endParaRPr kumimoji="1" lang="ja-JP" altLang="en-US" sz="3600" dirty="0"/>
          </a:p>
        </p:txBody>
      </p:sp>
      <p:sp>
        <p:nvSpPr>
          <p:cNvPr id="6" name="コンテンツ プレースホルダ 2"/>
          <p:cNvSpPr>
            <a:spLocks noGrp="1"/>
          </p:cNvSpPr>
          <p:nvPr>
            <p:ph idx="1"/>
          </p:nvPr>
        </p:nvSpPr>
        <p:spPr>
          <a:xfrm>
            <a:off x="457200" y="2060848"/>
            <a:ext cx="8229600" cy="2088232"/>
          </a:xfrm>
          <a:ln>
            <a:solidFill>
              <a:schemeClr val="tx1"/>
            </a:solidFill>
          </a:ln>
        </p:spPr>
        <p:txBody>
          <a:bodyPr>
            <a:noAutofit/>
          </a:bodyPr>
          <a:lstStyle/>
          <a:p>
            <a:pPr>
              <a:buNone/>
            </a:pPr>
            <a:r>
              <a:rPr lang="en-US" altLang="ja-JP" sz="1800" dirty="0" smtClean="0">
                <a:latin typeface="VL ゴシック" pitchFamily="1" charset="-128"/>
                <a:ea typeface="VL ゴシック" pitchFamily="1" charset="-128"/>
                <a:cs typeface="Courier New" pitchFamily="49" charset="0"/>
              </a:rPr>
              <a:t>// 500</a:t>
            </a:r>
            <a:r>
              <a:rPr lang="ja-JP" altLang="en-US" sz="1800" dirty="0" smtClean="0">
                <a:latin typeface="VL ゴシック" pitchFamily="1" charset="-128"/>
                <a:ea typeface="VL ゴシック" pitchFamily="1" charset="-128"/>
                <a:cs typeface="Courier New" pitchFamily="49" charset="0"/>
              </a:rPr>
              <a:t>ナノ秒</a:t>
            </a:r>
            <a:r>
              <a:rPr lang="ja-JP" altLang="en-US" sz="1800" dirty="0">
                <a:latin typeface="VL ゴシック" pitchFamily="1" charset="-128"/>
                <a:ea typeface="VL ゴシック" pitchFamily="1" charset="-128"/>
                <a:cs typeface="Courier New" pitchFamily="49" charset="0"/>
              </a:rPr>
              <a:t>遅延</a:t>
            </a:r>
            <a:r>
              <a:rPr lang="ja-JP" altLang="en-US" sz="1800" dirty="0" smtClean="0">
                <a:latin typeface="VL ゴシック" pitchFamily="1" charset="-128"/>
                <a:ea typeface="VL ゴシック" pitchFamily="1" charset="-128"/>
                <a:cs typeface="Courier New" pitchFamily="49" charset="0"/>
              </a:rPr>
              <a:t>する</a:t>
            </a: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namespace </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smtClean="0">
                <a:latin typeface="VL ゴシック" pitchFamily="1" charset="-128"/>
                <a:ea typeface="VL ゴシック" pitchFamily="1" charset="-128"/>
                <a:cs typeface="Courier New" pitchFamily="49" charset="0"/>
              </a:rPr>
              <a:t> = boost::</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auto </a:t>
            </a:r>
            <a:r>
              <a:rPr lang="en-US" altLang="ja-JP" sz="1800" dirty="0">
                <a:latin typeface="VL ゴシック" pitchFamily="1" charset="-128"/>
                <a:ea typeface="VL ゴシック" pitchFamily="1" charset="-128"/>
                <a:cs typeface="Courier New" pitchFamily="49" charset="0"/>
              </a:rPr>
              <a:t>go = </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steady_clock</a:t>
            </a:r>
            <a:r>
              <a:rPr lang="en-US" altLang="ja-JP" sz="1800" dirty="0">
                <a:latin typeface="VL ゴシック" pitchFamily="1" charset="-128"/>
                <a:ea typeface="VL ゴシック" pitchFamily="1" charset="-128"/>
                <a:cs typeface="Courier New" pitchFamily="49" charset="0"/>
              </a:rPr>
              <a:t>::now() + </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a:latin typeface="VL ゴシック" pitchFamily="1" charset="-128"/>
                <a:ea typeface="VL ゴシック" pitchFamily="1" charset="-128"/>
                <a:cs typeface="Courier New" pitchFamily="49" charset="0"/>
              </a:rPr>
              <a:t>::</a:t>
            </a:r>
            <a:r>
              <a:rPr lang="en-US" altLang="ja-JP" sz="1800" dirty="0">
                <a:solidFill>
                  <a:srgbClr val="C00000"/>
                </a:solidFill>
                <a:latin typeface="VL ゴシック" pitchFamily="1" charset="-128"/>
                <a:ea typeface="VL ゴシック" pitchFamily="1" charset="-128"/>
                <a:cs typeface="Courier New" pitchFamily="49" charset="0"/>
              </a:rPr>
              <a:t>nanoseconds</a:t>
            </a:r>
            <a:r>
              <a:rPr lang="en-US" altLang="ja-JP" sz="1800" dirty="0">
                <a:latin typeface="VL ゴシック" pitchFamily="1" charset="-128"/>
                <a:ea typeface="VL ゴシック" pitchFamily="1" charset="-128"/>
                <a:cs typeface="Courier New" pitchFamily="49" charset="0"/>
              </a:rPr>
              <a:t>(500);</a:t>
            </a:r>
          </a:p>
          <a:p>
            <a:pPr>
              <a:buNone/>
            </a:pPr>
            <a:r>
              <a:rPr lang="en-US" altLang="ja-JP" sz="1800" dirty="0">
                <a:latin typeface="VL ゴシック" pitchFamily="1" charset="-128"/>
                <a:ea typeface="VL ゴシック" pitchFamily="1" charset="-128"/>
                <a:cs typeface="Courier New" pitchFamily="49" charset="0"/>
              </a:rPr>
              <a:t>while </a:t>
            </a:r>
            <a:r>
              <a:rPr lang="en-US" altLang="ja-JP" sz="1800" dirty="0" smtClean="0">
                <a:latin typeface="VL ゴシック" pitchFamily="1" charset="-128"/>
                <a:ea typeface="VL ゴシック" pitchFamily="1" charset="-128"/>
                <a:cs typeface="Courier New" pitchFamily="49" charset="0"/>
              </a:rPr>
              <a:t>(</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steady_clock</a:t>
            </a:r>
            <a:r>
              <a:rPr lang="en-US" altLang="ja-JP" sz="1800" dirty="0">
                <a:latin typeface="VL ゴシック" pitchFamily="1" charset="-128"/>
                <a:ea typeface="VL ゴシック" pitchFamily="1" charset="-128"/>
                <a:cs typeface="Courier New" pitchFamily="49" charset="0"/>
              </a:rPr>
              <a:t>::now() &lt; go)</a:t>
            </a:r>
          </a:p>
          <a:p>
            <a:pPr>
              <a:buNone/>
            </a:pPr>
            <a:r>
              <a:rPr lang="en-US" altLang="ja-JP" sz="1800" dirty="0">
                <a:latin typeface="VL ゴシック" pitchFamily="1" charset="-128"/>
                <a:ea typeface="VL ゴシック" pitchFamily="1" charset="-128"/>
                <a:cs typeface="Courier New" pitchFamily="49" charset="0"/>
              </a:rPr>
              <a:t>    ;</a:t>
            </a:r>
          </a:p>
        </p:txBody>
      </p:sp>
      <p:sp>
        <p:nvSpPr>
          <p:cNvPr id="7" name="コンテンツ プレースホルダ 2"/>
          <p:cNvSpPr txBox="1">
            <a:spLocks/>
          </p:cNvSpPr>
          <p:nvPr/>
        </p:nvSpPr>
        <p:spPr>
          <a:xfrm>
            <a:off x="457200" y="836712"/>
            <a:ext cx="8229600"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時間計算のためのライブラリ。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標準ライブラリに導入されたものと、その拡張。</a:t>
            </a:r>
            <a:endParaRPr lang="en-US" altLang="ja-JP" sz="2400" dirty="0" smtClean="0">
              <a:latin typeface="VL ゴシック" pitchFamily="1" charset="-128"/>
              <a:ea typeface="VL ゴシック" pitchFamily="1" charset="-128"/>
              <a:cs typeface="Courier New" pitchFamily="49" charset="0"/>
            </a:endParaRPr>
          </a:p>
        </p:txBody>
      </p:sp>
      <p:sp>
        <p:nvSpPr>
          <p:cNvPr id="8" name="コンテンツ プレースホルダ 2"/>
          <p:cNvSpPr txBox="1">
            <a:spLocks/>
          </p:cNvSpPr>
          <p:nvPr/>
        </p:nvSpPr>
        <p:spPr>
          <a:xfrm>
            <a:off x="467544" y="4653136"/>
            <a:ext cx="8229600"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様々な時間の単位と、いくつかの特性をもった時計クラス</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err="1" smtClean="0">
                <a:latin typeface="VL ゴシック" pitchFamily="1" charset="-128"/>
                <a:ea typeface="VL ゴシック" pitchFamily="1" charset="-128"/>
                <a:cs typeface="Courier New" pitchFamily="49" charset="0"/>
              </a:rPr>
              <a:t>が提</a:t>
            </a:r>
            <a:r>
              <a:rPr lang="ja-JP" altLang="en-US" sz="2400" dirty="0" smtClean="0">
                <a:latin typeface="VL ゴシック" pitchFamily="1" charset="-128"/>
                <a:ea typeface="VL ゴシック" pitchFamily="1" charset="-128"/>
                <a:cs typeface="Courier New" pitchFamily="49" charset="0"/>
              </a:rPr>
              <a:t>供される。</a:t>
            </a:r>
            <a:r>
              <a:rPr lang="en-US" altLang="ja-JP" sz="2400" dirty="0" smtClean="0">
                <a:latin typeface="VL ゴシック" pitchFamily="1" charset="-128"/>
                <a:ea typeface="VL ゴシック" pitchFamily="1" charset="-128"/>
                <a:cs typeface="Courier New" pitchFamily="49" charset="0"/>
              </a:rPr>
              <a:t>CPU</a:t>
            </a:r>
            <a:r>
              <a:rPr lang="ja-JP" altLang="en-US" sz="2400" dirty="0" smtClean="0">
                <a:latin typeface="VL ゴシック" pitchFamily="1" charset="-128"/>
                <a:ea typeface="VL ゴシック" pitchFamily="1" charset="-128"/>
                <a:cs typeface="Courier New" pitchFamily="49" charset="0"/>
              </a:rPr>
              <a:t>時間を扱う拡張もある。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31797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Circular Buffer</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lang="ja-JP" altLang="en-US" smtClean="0"/>
              <a:t>循環バッファ</a:t>
            </a:r>
            <a:endParaRPr lang="en-US" altLang="ja-JP" smtClean="0"/>
          </a:p>
          <a:p>
            <a:pPr>
              <a:buNone/>
            </a:pPr>
            <a:r>
              <a:rPr lang="ja-JP" altLang="en-US" smtClean="0"/>
              <a:t>バッファがいっぱいになったら</a:t>
            </a:r>
            <a:r>
              <a:rPr kumimoji="1" lang="ja-JP" altLang="en-US" smtClean="0"/>
              <a:t>上書きしていく</a:t>
            </a:r>
            <a:endParaRPr kumimoji="1" lang="ja-JP" altLang="en-US"/>
          </a:p>
        </p:txBody>
      </p:sp>
      <p:sp>
        <p:nvSpPr>
          <p:cNvPr id="4" name="テキスト ボックス 3"/>
          <p:cNvSpPr txBox="1"/>
          <p:nvPr/>
        </p:nvSpPr>
        <p:spPr>
          <a:xfrm>
            <a:off x="500034" y="2000240"/>
            <a:ext cx="8429684" cy="4093428"/>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boost::</a:t>
            </a:r>
            <a:r>
              <a:rPr lang="en-US" altLang="ja-JP" sz="2000" dirty="0" err="1" smtClean="0">
                <a:latin typeface="VL ゴシック" pitchFamily="1" charset="-128"/>
                <a:ea typeface="VL ゴシック" pitchFamily="1" charset="-128"/>
              </a:rPr>
              <a:t>circular_buffer</a:t>
            </a:r>
            <a:r>
              <a:rPr lang="en-US" altLang="ja-JP" sz="2000" dirty="0" smtClean="0">
                <a:latin typeface="VL ゴシック" pitchFamily="1" charset="-128"/>
                <a:ea typeface="VL ゴシック" pitchFamily="1" charset="-128"/>
              </a:rPr>
              <a:t>&lt;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buff(3);</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buff.push_back</a:t>
            </a:r>
            <a:r>
              <a:rPr lang="en-US" altLang="ja-JP" sz="2000" dirty="0" smtClean="0">
                <a:latin typeface="VL ゴシック" pitchFamily="1" charset="-128"/>
                <a:ea typeface="VL ゴシック" pitchFamily="1" charset="-128"/>
              </a:rPr>
              <a:t>(1); </a:t>
            </a:r>
            <a:r>
              <a:rPr lang="en-US" altLang="ja-JP" sz="2000" dirty="0" err="1" smtClean="0">
                <a:latin typeface="VL ゴシック" pitchFamily="1" charset="-128"/>
                <a:ea typeface="VL ゴシック" pitchFamily="1" charset="-128"/>
              </a:rPr>
              <a:t>buff.push_back</a:t>
            </a:r>
            <a:r>
              <a:rPr lang="en-US" altLang="ja-JP" sz="2000" dirty="0" smtClean="0">
                <a:latin typeface="VL ゴシック" pitchFamily="1" charset="-128"/>
                <a:ea typeface="VL ゴシック" pitchFamily="1" charset="-128"/>
              </a:rPr>
              <a:t>(2); </a:t>
            </a:r>
            <a:r>
              <a:rPr lang="en-US" altLang="ja-JP" sz="2000" dirty="0" err="1" smtClean="0">
                <a:latin typeface="VL ゴシック" pitchFamily="1" charset="-128"/>
                <a:ea typeface="VL ゴシック" pitchFamily="1" charset="-128"/>
              </a:rPr>
              <a:t>buff.push_back</a:t>
            </a:r>
            <a:r>
              <a:rPr lang="en-US" altLang="ja-JP" sz="2000" dirty="0" smtClean="0">
                <a:latin typeface="VL ゴシック" pitchFamily="1" charset="-128"/>
                <a:ea typeface="VL ゴシック" pitchFamily="1" charset="-128"/>
              </a:rPr>
              <a:t>(3);</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 = buff[0]; // </a:t>
            </a:r>
            <a:r>
              <a:rPr lang="en-US" altLang="ja-JP" sz="2000" dirty="0" smtClean="0">
                <a:solidFill>
                  <a:srgbClr val="FF0000"/>
                </a:solidFill>
                <a:latin typeface="VL ゴシック" pitchFamily="1" charset="-128"/>
                <a:ea typeface="VL ゴシック" pitchFamily="1" charset="-128"/>
              </a:rPr>
              <a:t>a : 1</a:t>
            </a: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b = buff[1]; // </a:t>
            </a:r>
            <a:r>
              <a:rPr lang="en-US" altLang="ja-JP" sz="2000" dirty="0" smtClean="0">
                <a:solidFill>
                  <a:srgbClr val="FF0000"/>
                </a:solidFill>
                <a:latin typeface="VL ゴシック" pitchFamily="1" charset="-128"/>
                <a:ea typeface="VL ゴシック" pitchFamily="1" charset="-128"/>
              </a:rPr>
              <a:t>b : 2</a:t>
            </a: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c = buff[2]; // </a:t>
            </a:r>
            <a:r>
              <a:rPr lang="en-US" altLang="ja-JP" sz="2000" dirty="0" smtClean="0">
                <a:solidFill>
                  <a:srgbClr val="FF0000"/>
                </a:solidFill>
                <a:latin typeface="VL ゴシック" pitchFamily="1" charset="-128"/>
                <a:ea typeface="VL ゴシック" pitchFamily="1" charset="-128"/>
              </a:rPr>
              <a:t>c : 3</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buff.push_back</a:t>
            </a:r>
            <a:r>
              <a:rPr lang="en-US" altLang="ja-JP" sz="2000" dirty="0" smtClean="0">
                <a:latin typeface="VL ゴシック" pitchFamily="1" charset="-128"/>
                <a:ea typeface="VL ゴシック" pitchFamily="1" charset="-128"/>
              </a:rPr>
              <a:t>(4); </a:t>
            </a:r>
            <a:r>
              <a:rPr lang="en-US" altLang="ja-JP" sz="2000" dirty="0" err="1" smtClean="0">
                <a:latin typeface="VL ゴシック" pitchFamily="1" charset="-128"/>
                <a:ea typeface="VL ゴシック" pitchFamily="1" charset="-128"/>
              </a:rPr>
              <a:t>buff.push_back</a:t>
            </a:r>
            <a:r>
              <a:rPr lang="en-US" altLang="ja-JP" sz="2000" dirty="0" smtClean="0">
                <a:latin typeface="VL ゴシック" pitchFamily="1" charset="-128"/>
                <a:ea typeface="VL ゴシック" pitchFamily="1" charset="-128"/>
              </a:rPr>
              <a:t>(5);</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a = buff[0]; // </a:t>
            </a:r>
            <a:r>
              <a:rPr lang="en-US" altLang="ja-JP" sz="2000" dirty="0" smtClean="0">
                <a:solidFill>
                  <a:srgbClr val="FF0000"/>
                </a:solidFill>
                <a:latin typeface="VL ゴシック" pitchFamily="1" charset="-128"/>
                <a:ea typeface="VL ゴシック" pitchFamily="1" charset="-128"/>
              </a:rPr>
              <a:t>a : 3</a:t>
            </a:r>
          </a:p>
          <a:p>
            <a:r>
              <a:rPr lang="en-US" altLang="ja-JP" sz="2000" dirty="0" smtClean="0">
                <a:latin typeface="VL ゴシック" pitchFamily="1" charset="-128"/>
                <a:ea typeface="VL ゴシック" pitchFamily="1" charset="-128"/>
              </a:rPr>
              <a:t>b = buff[1]; // </a:t>
            </a:r>
            <a:r>
              <a:rPr lang="en-US" altLang="ja-JP" sz="2000" dirty="0" smtClean="0">
                <a:solidFill>
                  <a:srgbClr val="FF0000"/>
                </a:solidFill>
                <a:latin typeface="VL ゴシック" pitchFamily="1" charset="-128"/>
                <a:ea typeface="VL ゴシック" pitchFamily="1" charset="-128"/>
              </a:rPr>
              <a:t>b : 4</a:t>
            </a:r>
          </a:p>
          <a:p>
            <a:r>
              <a:rPr lang="en-US" altLang="ja-JP" sz="2000" dirty="0" smtClean="0">
                <a:latin typeface="VL ゴシック" pitchFamily="1" charset="-128"/>
                <a:ea typeface="VL ゴシック" pitchFamily="1" charset="-128"/>
              </a:rPr>
              <a:t>c = buff[2]; // </a:t>
            </a:r>
            <a:r>
              <a:rPr lang="en-US" altLang="ja-JP" sz="2000" dirty="0" smtClean="0">
                <a:solidFill>
                  <a:srgbClr val="FF0000"/>
                </a:solidFill>
                <a:latin typeface="VL ゴシック" pitchFamily="1" charset="-128"/>
                <a:ea typeface="VL ゴシック" pitchFamily="1" charset="-128"/>
              </a:rPr>
              <a:t>c : 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Compressed Pair</a:t>
            </a:r>
            <a:endParaRPr kumimoji="1" lang="ja-JP" altLang="en-US"/>
          </a:p>
        </p:txBody>
      </p:sp>
      <p:sp>
        <p:nvSpPr>
          <p:cNvPr id="3" name="コンテンツ プレースホルダ 2"/>
          <p:cNvSpPr>
            <a:spLocks noGrp="1"/>
          </p:cNvSpPr>
          <p:nvPr>
            <p:ph idx="1"/>
          </p:nvPr>
        </p:nvSpPr>
        <p:spPr>
          <a:xfrm>
            <a:off x="457200" y="1071546"/>
            <a:ext cx="8472518" cy="828667"/>
          </a:xfrm>
          <a:ln>
            <a:noFill/>
          </a:ln>
        </p:spPr>
        <p:txBody>
          <a:bodyPr>
            <a:normAutofit fontScale="77500" lnSpcReduction="20000"/>
          </a:bodyPr>
          <a:lstStyle/>
          <a:p>
            <a:pPr>
              <a:buNone/>
            </a:pPr>
            <a:r>
              <a:rPr kumimoji="1" lang="ja-JP" altLang="en-US" smtClean="0"/>
              <a:t>テンプレート引数のどちらかが空クラスだった場合に</a:t>
            </a:r>
            <a:endParaRPr kumimoji="1" lang="en-US" altLang="ja-JP" smtClean="0"/>
          </a:p>
          <a:p>
            <a:pPr>
              <a:buNone/>
            </a:pPr>
            <a:r>
              <a:rPr kumimoji="1" lang="ja-JP" altLang="en-US" smtClean="0"/>
              <a:t>最適化されやすい</a:t>
            </a:r>
            <a:r>
              <a:rPr kumimoji="1" lang="en-US" altLang="ja-JP" smtClean="0"/>
              <a:t>pair</a:t>
            </a:r>
            <a:endParaRPr kumimoji="1" lang="ja-JP" altLang="en-US"/>
          </a:p>
        </p:txBody>
      </p:sp>
      <p:sp>
        <p:nvSpPr>
          <p:cNvPr id="4" name="テキスト ボックス 3"/>
          <p:cNvSpPr txBox="1"/>
          <p:nvPr/>
        </p:nvSpPr>
        <p:spPr>
          <a:xfrm>
            <a:off x="500034" y="2285992"/>
            <a:ext cx="8429684" cy="1938992"/>
          </a:xfrm>
          <a:prstGeom prst="rect">
            <a:avLst/>
          </a:prstGeom>
          <a:noFill/>
          <a:ln>
            <a:solidFill>
              <a:schemeClr val="tx1"/>
            </a:solidFill>
          </a:ln>
        </p:spPr>
        <p:txBody>
          <a:bodyPr wrap="square" rtlCol="0">
            <a:spAutoFit/>
          </a:bodyPr>
          <a:lstStyle/>
          <a:p>
            <a:r>
              <a:rPr lang="en-US" altLang="ja-JP" sz="2000" dirty="0" err="1" smtClean="0">
                <a:solidFill>
                  <a:srgbClr val="FF0000"/>
                </a:solidFill>
                <a:latin typeface="VL ゴシック" pitchFamily="1" charset="-128"/>
                <a:ea typeface="VL ゴシック" pitchFamily="1" charset="-128"/>
              </a:rPr>
              <a:t>struct</a:t>
            </a:r>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hoge</a:t>
            </a:r>
            <a:r>
              <a:rPr lang="en-US" altLang="ja-JP" sz="2000" dirty="0" smtClean="0">
                <a:solidFill>
                  <a:srgbClr val="FF0000"/>
                </a:solidFill>
                <a:latin typeface="VL ゴシック" pitchFamily="1" charset="-128"/>
                <a:ea typeface="VL ゴシック" pitchFamily="1" charset="-128"/>
              </a:rPr>
              <a:t> {}; // empty class</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boost::</a:t>
            </a:r>
            <a:r>
              <a:rPr lang="en-US" altLang="ja-JP" sz="2000" dirty="0" err="1" smtClean="0">
                <a:latin typeface="VL ゴシック" pitchFamily="1" charset="-128"/>
                <a:ea typeface="VL ゴシック" pitchFamily="1" charset="-128"/>
              </a:rPr>
              <a:t>compressed_pair</a:t>
            </a:r>
            <a:r>
              <a:rPr lang="en-US" altLang="ja-JP" sz="2000" dirty="0" smtClean="0">
                <a:latin typeface="VL ゴシック" pitchFamily="1" charset="-128"/>
                <a:ea typeface="VL ゴシック" pitchFamily="1" charset="-128"/>
              </a:rPr>
              <a:t>&lt;</a:t>
            </a:r>
            <a:r>
              <a:rPr lang="en-US" altLang="ja-JP" sz="2000" dirty="0" err="1" smtClean="0">
                <a:solidFill>
                  <a:srgbClr val="FF0000"/>
                </a:solidFill>
                <a:latin typeface="VL ゴシック" pitchFamily="1" charset="-128"/>
                <a:ea typeface="VL ゴシック" pitchFamily="1" charset="-128"/>
              </a:rPr>
              <a:t>hoge</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p(</a:t>
            </a:r>
            <a:r>
              <a:rPr lang="en-US" altLang="ja-JP" sz="2000" dirty="0" err="1" smtClean="0">
                <a:latin typeface="VL ゴシック" pitchFamily="1" charset="-128"/>
                <a:ea typeface="VL ゴシック" pitchFamily="1" charset="-128"/>
              </a:rPr>
              <a:t>hoge</a:t>
            </a:r>
            <a:r>
              <a:rPr lang="en-US" altLang="ja-JP" sz="2000" dirty="0" smtClean="0">
                <a:latin typeface="VL ゴシック" pitchFamily="1" charset="-128"/>
                <a:ea typeface="VL ゴシック" pitchFamily="1" charset="-128"/>
              </a:rPr>
              <a:t>(), 1);</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hoge</a:t>
            </a:r>
            <a:r>
              <a:rPr lang="en-US" altLang="ja-JP" sz="2000" dirty="0" smtClean="0">
                <a:latin typeface="VL ゴシック" pitchFamily="1" charset="-128"/>
                <a:ea typeface="VL ゴシック" pitchFamily="1" charset="-128"/>
              </a:rPr>
              <a:t>&amp; h = </a:t>
            </a:r>
            <a:r>
              <a:rPr lang="en-US" altLang="ja-JP" sz="2000" dirty="0" err="1" smtClean="0">
                <a:solidFill>
                  <a:srgbClr val="FF0000"/>
                </a:solidFill>
                <a:latin typeface="VL ゴシック" pitchFamily="1" charset="-128"/>
                <a:ea typeface="VL ゴシック" pitchFamily="1" charset="-128"/>
              </a:rPr>
              <a:t>p.first</a:t>
            </a:r>
            <a:r>
              <a:rPr lang="en-US" altLang="ja-JP" sz="2000" dirty="0" smtClean="0">
                <a:solidFill>
                  <a:srgbClr val="FF0000"/>
                </a:solidFill>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&amp;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 </a:t>
            </a:r>
            <a:r>
              <a:rPr lang="en-US" altLang="ja-JP" sz="2000" dirty="0" err="1" smtClean="0">
                <a:solidFill>
                  <a:srgbClr val="FF0000"/>
                </a:solidFill>
                <a:latin typeface="VL ゴシック" pitchFamily="1" charset="-128"/>
                <a:ea typeface="VL ゴシック" pitchFamily="1" charset="-128"/>
              </a:rPr>
              <a:t>p.second</a:t>
            </a:r>
            <a:r>
              <a:rPr lang="en-US" altLang="ja-JP" sz="2000" dirty="0" smtClean="0">
                <a:solidFill>
                  <a:srgbClr val="FF0000"/>
                </a:solidFill>
                <a:latin typeface="VL ゴシック" pitchFamily="1" charset="-128"/>
                <a:ea typeface="VL ゴシック" pitchFamily="1" charset="-128"/>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Concept Check   1/3</a:t>
            </a:r>
            <a:endParaRPr kumimoji="1" lang="ja-JP" altLang="en-US"/>
          </a:p>
        </p:txBody>
      </p:sp>
      <p:sp>
        <p:nvSpPr>
          <p:cNvPr id="3" name="コンテンツ プレースホルダ 2"/>
          <p:cNvSpPr>
            <a:spLocks noGrp="1"/>
          </p:cNvSpPr>
          <p:nvPr>
            <p:ph idx="1"/>
          </p:nvPr>
        </p:nvSpPr>
        <p:spPr>
          <a:xfrm>
            <a:off x="457200" y="1071546"/>
            <a:ext cx="8472518" cy="971544"/>
          </a:xfrm>
        </p:spPr>
        <p:txBody>
          <a:bodyPr>
            <a:normAutofit/>
          </a:bodyPr>
          <a:lstStyle/>
          <a:p>
            <a:pPr>
              <a:buNone/>
            </a:pPr>
            <a:r>
              <a:rPr kumimoji="1" lang="ja-JP" altLang="en-US" smtClean="0"/>
              <a:t>テンプレートパラメータの制約</a:t>
            </a:r>
            <a:endParaRPr kumimoji="1" lang="en-US" altLang="ja-JP" smtClean="0"/>
          </a:p>
          <a:p>
            <a:pPr>
              <a:buNone/>
            </a:pPr>
            <a:r>
              <a:rPr lang="en-US" altLang="ja-JP" sz="2000" smtClean="0"/>
              <a:t>(C++0x</a:t>
            </a:r>
            <a:r>
              <a:rPr lang="ja-JP" altLang="en-US" sz="2000" smtClean="0"/>
              <a:t>でお亡くなりになられたアレのライブラリ版</a:t>
            </a:r>
            <a:r>
              <a:rPr lang="en-US" altLang="ja-JP" sz="2000" smtClean="0"/>
              <a:t>)</a:t>
            </a:r>
            <a:endParaRPr kumimoji="1" lang="ja-JP" altLang="en-US" sz="2000"/>
          </a:p>
        </p:txBody>
      </p:sp>
      <p:sp>
        <p:nvSpPr>
          <p:cNvPr id="4" name="テキスト ボックス 3"/>
          <p:cNvSpPr txBox="1"/>
          <p:nvPr/>
        </p:nvSpPr>
        <p:spPr>
          <a:xfrm>
            <a:off x="500034" y="2214554"/>
            <a:ext cx="8429684" cy="286232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template &lt;class Iterator&gt;</a:t>
            </a:r>
          </a:p>
          <a:p>
            <a:r>
              <a:rPr lang="en-US" altLang="ja-JP" sz="2000" dirty="0" smtClean="0">
                <a:latin typeface="VL ゴシック" pitchFamily="1" charset="-128"/>
                <a:ea typeface="VL ゴシック" pitchFamily="1" charset="-128"/>
              </a:rPr>
              <a:t>void </a:t>
            </a:r>
            <a:r>
              <a:rPr lang="en-US" altLang="ja-JP" sz="2000" dirty="0" err="1" smtClean="0">
                <a:latin typeface="VL ゴシック" pitchFamily="1" charset="-128"/>
                <a:ea typeface="VL ゴシック" pitchFamily="1" charset="-128"/>
              </a:rPr>
              <a:t>my_sort</a:t>
            </a:r>
            <a:r>
              <a:rPr lang="en-US" altLang="ja-JP" sz="2000" dirty="0" smtClean="0">
                <a:latin typeface="VL ゴシック" pitchFamily="1" charset="-128"/>
                <a:ea typeface="VL ゴシック" pitchFamily="1" charset="-128"/>
              </a:rPr>
              <a:t>(Iterator first, Iterator last)</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BOOST_CONCEPT_ASSERT((boost::</a:t>
            </a:r>
            <a:r>
              <a:rPr lang="en-US" altLang="ja-JP" sz="2000" dirty="0" err="1" smtClean="0">
                <a:solidFill>
                  <a:srgbClr val="FF0000"/>
                </a:solidFill>
                <a:latin typeface="VL ゴシック" pitchFamily="1" charset="-128"/>
                <a:ea typeface="VL ゴシック" pitchFamily="1" charset="-128"/>
              </a:rPr>
              <a:t>RandomAccessIterator</a:t>
            </a:r>
            <a:r>
              <a:rPr lang="en-US" altLang="ja-JP" sz="2000" dirty="0" smtClean="0">
                <a:solidFill>
                  <a:srgbClr val="FF0000"/>
                </a:solidFill>
                <a:latin typeface="VL ゴシック" pitchFamily="1" charset="-128"/>
                <a:ea typeface="VL ゴシック" pitchFamily="1" charset="-128"/>
              </a:rPr>
              <a:t>&lt;Iterator&gt;));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::sort(first, last);</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solidFill>
                  <a:srgbClr val="FF0000"/>
                </a:solidFill>
                <a:latin typeface="VL ゴシック" pitchFamily="1" charset="-128"/>
                <a:ea typeface="VL ゴシック" pitchFamily="1" charset="-128"/>
              </a:rPr>
              <a:t>list</a:t>
            </a:r>
            <a:r>
              <a:rPr lang="en-US" altLang="ja-JP" sz="2000" dirty="0" smtClean="0">
                <a:latin typeface="VL ゴシック" pitchFamily="1" charset="-128"/>
                <a:ea typeface="VL ゴシック" pitchFamily="1" charset="-128"/>
              </a:rPr>
              <a:t>&lt;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a:t>
            </a:r>
            <a:r>
              <a:rPr lang="en-US" altLang="ja-JP" sz="2000" dirty="0" err="1" smtClean="0">
                <a:latin typeface="VL ゴシック" pitchFamily="1" charset="-128"/>
                <a:ea typeface="VL ゴシック" pitchFamily="1" charset="-128"/>
              </a:rPr>
              <a:t>ls</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my_sort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ls.begin</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ls.end</a:t>
            </a:r>
            <a:r>
              <a:rPr lang="en-US" altLang="ja-JP" sz="2000" dirty="0" smtClean="0">
                <a:latin typeface="VL ゴシック" pitchFamily="1" charset="-128"/>
                <a:ea typeface="VL ゴシック" pitchFamily="1" charset="-128"/>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4"/>
            <a:ext cx="9144000" cy="654032"/>
          </a:xfrm>
        </p:spPr>
        <p:txBody>
          <a:bodyPr>
            <a:noAutofit/>
          </a:bodyPr>
          <a:lstStyle/>
          <a:p>
            <a:r>
              <a:rPr kumimoji="1" lang="en-US" altLang="ja-JP" sz="4000" smtClean="0"/>
              <a:t>Concept Check   2/3</a:t>
            </a:r>
            <a:endParaRPr kumimoji="1" lang="ja-JP" altLang="en-US" sz="4000"/>
          </a:p>
        </p:txBody>
      </p:sp>
      <p:sp>
        <p:nvSpPr>
          <p:cNvPr id="3" name="コンテンツ プレースホルダ 2"/>
          <p:cNvSpPr>
            <a:spLocks noGrp="1"/>
          </p:cNvSpPr>
          <p:nvPr>
            <p:ph idx="1"/>
          </p:nvPr>
        </p:nvSpPr>
        <p:spPr>
          <a:xfrm>
            <a:off x="457200" y="1600201"/>
            <a:ext cx="8043890" cy="3400436"/>
          </a:xfrm>
          <a:ln>
            <a:solidFill>
              <a:schemeClr val="tx1"/>
            </a:solidFill>
          </a:ln>
        </p:spPr>
        <p:txBody>
          <a:bodyPr>
            <a:normAutofit/>
          </a:bodyPr>
          <a:lstStyle/>
          <a:p>
            <a:pPr>
              <a:buNone/>
            </a:pPr>
            <a:r>
              <a:rPr lang="en-US" altLang="ja-JP" sz="2000" dirty="0" smtClean="0"/>
              <a:t>error C2784:</a:t>
            </a:r>
          </a:p>
          <a:p>
            <a:pPr>
              <a:buNone/>
            </a:pPr>
            <a:r>
              <a:rPr lang="en-US" altLang="ja-JP" sz="2000" dirty="0" smtClean="0"/>
              <a:t>'</a:t>
            </a:r>
            <a:r>
              <a:rPr lang="en-US" altLang="ja-JP" sz="2000" dirty="0" err="1" smtClean="0"/>
              <a:t>reverse_iterator</a:t>
            </a:r>
            <a:r>
              <a:rPr lang="en-US" altLang="ja-JP" sz="2000" dirty="0" smtClean="0"/>
              <a:t>&lt;_</a:t>
            </a:r>
            <a:r>
              <a:rPr lang="en-US" altLang="ja-JP" sz="2000" dirty="0" err="1" smtClean="0"/>
              <a:t>RanIt</a:t>
            </a:r>
            <a:r>
              <a:rPr lang="en-US" altLang="ja-JP" sz="2000" dirty="0" smtClean="0"/>
              <a:t>&gt;::</a:t>
            </a:r>
            <a:r>
              <a:rPr lang="en-US" altLang="ja-JP" sz="2000" dirty="0" err="1" smtClean="0"/>
              <a:t>difference_type</a:t>
            </a:r>
            <a:endParaRPr lang="en-US" altLang="ja-JP" sz="2000" dirty="0" smtClean="0"/>
          </a:p>
          <a:p>
            <a:pPr>
              <a:buNone/>
            </a:pPr>
            <a:r>
              <a:rPr lang="en-US" altLang="ja-JP" sz="2000" dirty="0" smtClean="0"/>
              <a:t>  </a:t>
            </a:r>
            <a:r>
              <a:rPr lang="en-US" altLang="ja-JP" sz="2000" dirty="0" err="1" smtClean="0"/>
              <a:t>std</a:t>
            </a:r>
            <a:r>
              <a:rPr lang="en-US" altLang="ja-JP" sz="2000" dirty="0" smtClean="0"/>
              <a:t>::operator -(</a:t>
            </a:r>
            <a:r>
              <a:rPr lang="en-US" altLang="ja-JP" sz="2000" dirty="0" err="1" smtClean="0"/>
              <a:t>const</a:t>
            </a:r>
            <a:r>
              <a:rPr lang="en-US" altLang="ja-JP" sz="2000" dirty="0" smtClean="0"/>
              <a:t> </a:t>
            </a:r>
            <a:r>
              <a:rPr lang="en-US" altLang="ja-JP" sz="2000" dirty="0" err="1" smtClean="0"/>
              <a:t>std</a:t>
            </a:r>
            <a:r>
              <a:rPr lang="en-US" altLang="ja-JP" sz="2000" dirty="0" smtClean="0"/>
              <a:t>::</a:t>
            </a:r>
            <a:r>
              <a:rPr lang="en-US" altLang="ja-JP" sz="2000" dirty="0" err="1" smtClean="0"/>
              <a:t>reverse_iterator</a:t>
            </a:r>
            <a:r>
              <a:rPr lang="en-US" altLang="ja-JP" sz="2000" dirty="0" smtClean="0"/>
              <a:t>&lt;_</a:t>
            </a:r>
            <a:r>
              <a:rPr lang="en-US" altLang="ja-JP" sz="2000" dirty="0" err="1" smtClean="0"/>
              <a:t>RanIt</a:t>
            </a:r>
            <a:r>
              <a:rPr lang="en-US" altLang="ja-JP" sz="2000" dirty="0" smtClean="0"/>
              <a:t>&gt; &amp;,</a:t>
            </a:r>
            <a:r>
              <a:rPr lang="en-US" altLang="ja-JP" sz="2000" dirty="0" err="1" smtClean="0"/>
              <a:t>const</a:t>
            </a:r>
            <a:r>
              <a:rPr lang="en-US" altLang="ja-JP" sz="2000" dirty="0" smtClean="0"/>
              <a:t>                    </a:t>
            </a:r>
          </a:p>
          <a:p>
            <a:pPr>
              <a:buNone/>
            </a:pPr>
            <a:r>
              <a:rPr lang="en-US" altLang="ja-JP" sz="2000" dirty="0" smtClean="0"/>
              <a:t>                             </a:t>
            </a:r>
            <a:r>
              <a:rPr lang="en-US" altLang="ja-JP" sz="2000" dirty="0" err="1" smtClean="0"/>
              <a:t>std</a:t>
            </a:r>
            <a:r>
              <a:rPr lang="en-US" altLang="ja-JP" sz="2000" dirty="0" smtClean="0"/>
              <a:t>::</a:t>
            </a:r>
            <a:r>
              <a:rPr lang="en-US" altLang="ja-JP" sz="2000" dirty="0" err="1" smtClean="0"/>
              <a:t>reverse_iterator</a:t>
            </a:r>
            <a:r>
              <a:rPr lang="en-US" altLang="ja-JP" sz="2000" dirty="0" smtClean="0"/>
              <a:t>&lt;_RanIt2&gt; &amp;)’</a:t>
            </a:r>
          </a:p>
          <a:p>
            <a:pPr>
              <a:buNone/>
            </a:pPr>
            <a:r>
              <a:rPr lang="en-US" altLang="ja-JP" sz="2000" dirty="0" smtClean="0"/>
              <a:t>: </a:t>
            </a:r>
            <a:r>
              <a:rPr lang="ja-JP" altLang="en-US" sz="2000" dirty="0" smtClean="0"/>
              <a:t>テンプレート 引数を </a:t>
            </a:r>
            <a:r>
              <a:rPr lang="en-US" altLang="ja-JP" sz="2000" dirty="0" smtClean="0"/>
              <a:t>'</a:t>
            </a:r>
            <a:r>
              <a:rPr lang="en-US" altLang="ja-JP" sz="2000" dirty="0" err="1" smtClean="0"/>
              <a:t>const</a:t>
            </a:r>
            <a:r>
              <a:rPr lang="en-US" altLang="ja-JP" sz="2000" dirty="0" smtClean="0"/>
              <a:t> </a:t>
            </a:r>
            <a:r>
              <a:rPr lang="en-US" altLang="ja-JP" sz="2000" dirty="0" err="1" smtClean="0"/>
              <a:t>std</a:t>
            </a:r>
            <a:r>
              <a:rPr lang="en-US" altLang="ja-JP" sz="2000" dirty="0" smtClean="0"/>
              <a:t>::</a:t>
            </a:r>
            <a:r>
              <a:rPr lang="en-US" altLang="ja-JP" sz="2000" dirty="0" err="1" smtClean="0"/>
              <a:t>reverse_iterator</a:t>
            </a:r>
            <a:r>
              <a:rPr lang="en-US" altLang="ja-JP" sz="2000" dirty="0" smtClean="0"/>
              <a:t>&lt;_</a:t>
            </a:r>
            <a:r>
              <a:rPr lang="en-US" altLang="ja-JP" sz="2000" dirty="0" err="1" smtClean="0"/>
              <a:t>RanIt</a:t>
            </a:r>
            <a:r>
              <a:rPr lang="en-US" altLang="ja-JP" sz="2000" dirty="0" smtClean="0"/>
              <a:t>&gt; &amp;' </a:t>
            </a:r>
            <a:r>
              <a:rPr lang="ja-JP" altLang="en-US" sz="2000" dirty="0" smtClean="0"/>
              <a:t>に対して </a:t>
            </a:r>
            <a:endParaRPr lang="en-US" altLang="ja-JP" sz="2000" dirty="0" smtClean="0"/>
          </a:p>
          <a:p>
            <a:pPr>
              <a:buNone/>
            </a:pPr>
            <a:r>
              <a:rPr lang="en-US" altLang="ja-JP" sz="2000" dirty="0" smtClean="0"/>
              <a:t>'</a:t>
            </a:r>
            <a:r>
              <a:rPr lang="en-US" altLang="ja-JP" sz="2000" dirty="0" err="1" smtClean="0"/>
              <a:t>std</a:t>
            </a:r>
            <a:r>
              <a:rPr lang="en-US" altLang="ja-JP" sz="2000" dirty="0" smtClean="0"/>
              <a:t>::list&lt;_Ty&gt;::_Iterator&lt;_</a:t>
            </a:r>
            <a:r>
              <a:rPr lang="en-US" altLang="ja-JP" sz="2000" dirty="0" err="1" smtClean="0"/>
              <a:t>Secure_validation</a:t>
            </a:r>
            <a:r>
              <a:rPr lang="en-US" altLang="ja-JP" sz="2000" dirty="0" smtClean="0"/>
              <a:t>&gt;' </a:t>
            </a:r>
            <a:r>
              <a:rPr lang="ja-JP" altLang="en-US" sz="2000" dirty="0" smtClean="0"/>
              <a:t>から減少できませんでした</a:t>
            </a:r>
          </a:p>
          <a:p>
            <a:pPr>
              <a:buNone/>
            </a:pPr>
            <a:endParaRPr lang="ja-JP" altLang="en-US" sz="2000" dirty="0" smtClean="0"/>
          </a:p>
          <a:p>
            <a:pPr>
              <a:buNone/>
            </a:pPr>
            <a:r>
              <a:rPr lang="en-US" altLang="ja-JP" sz="2000" dirty="0" smtClean="0"/>
              <a:t>'</a:t>
            </a:r>
            <a:r>
              <a:rPr lang="en-US" altLang="ja-JP" sz="2000" dirty="0" err="1" smtClean="0"/>
              <a:t>std</a:t>
            </a:r>
            <a:r>
              <a:rPr lang="en-US" altLang="ja-JP" sz="2000" dirty="0" smtClean="0"/>
              <a:t>::operator -' </a:t>
            </a:r>
            <a:r>
              <a:rPr lang="ja-JP" altLang="en-US" sz="2000" dirty="0" smtClean="0"/>
              <a:t>の宣言を確認してください。</a:t>
            </a:r>
          </a:p>
          <a:p>
            <a:pPr>
              <a:buNone/>
            </a:pPr>
            <a:r>
              <a:rPr lang="en-US" altLang="ja-JP" sz="2000" dirty="0" smtClean="0"/>
              <a:t>...</a:t>
            </a:r>
            <a:endParaRPr kumimoji="1" lang="ja-JP" altLang="en-US" sz="2000" dirty="0"/>
          </a:p>
        </p:txBody>
      </p:sp>
      <p:sp>
        <p:nvSpPr>
          <p:cNvPr id="4" name="テキスト ボックス 3"/>
          <p:cNvSpPr txBox="1"/>
          <p:nvPr/>
        </p:nvSpPr>
        <p:spPr>
          <a:xfrm>
            <a:off x="428596" y="5286388"/>
            <a:ext cx="8001056" cy="584775"/>
          </a:xfrm>
          <a:prstGeom prst="rect">
            <a:avLst/>
          </a:prstGeom>
          <a:noFill/>
        </p:spPr>
        <p:txBody>
          <a:bodyPr wrap="square" rtlCol="0">
            <a:spAutoFit/>
          </a:bodyPr>
          <a:lstStyle/>
          <a:p>
            <a:pPr algn="ctr"/>
            <a:r>
              <a:rPr kumimoji="1" lang="ja-JP" altLang="en-US" sz="3200" smtClean="0">
                <a:solidFill>
                  <a:srgbClr val="FF0000"/>
                </a:solidFill>
              </a:rPr>
              <a:t>全然わからない！</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を使わない場合のエラーメッセージ</a:t>
            </a:r>
            <a:r>
              <a:rPr lang="en-US" altLang="ja-JP" sz="2800" smtClean="0"/>
              <a:t>(VC9)</a:t>
            </a:r>
            <a:endParaRPr kumimoji="1" lang="ja-JP"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4000" smtClean="0"/>
              <a:t>Concept Check   3/3</a:t>
            </a:r>
            <a:endParaRPr kumimoji="1" lang="ja-JP" altLang="en-US" sz="4000"/>
          </a:p>
        </p:txBody>
      </p:sp>
      <p:sp>
        <p:nvSpPr>
          <p:cNvPr id="3" name="コンテンツ プレースホルダ 2"/>
          <p:cNvSpPr>
            <a:spLocks noGrp="1"/>
          </p:cNvSpPr>
          <p:nvPr>
            <p:ph idx="1"/>
          </p:nvPr>
        </p:nvSpPr>
        <p:spPr>
          <a:xfrm>
            <a:off x="457200" y="1600201"/>
            <a:ext cx="8472518" cy="3114684"/>
          </a:xfrm>
          <a:ln>
            <a:solidFill>
              <a:schemeClr val="tx1"/>
            </a:solidFill>
          </a:ln>
        </p:spPr>
        <p:txBody>
          <a:bodyPr>
            <a:normAutofit/>
          </a:bodyPr>
          <a:lstStyle/>
          <a:p>
            <a:pPr>
              <a:buNone/>
            </a:pPr>
            <a:r>
              <a:rPr lang="en-US" altLang="ja-JP" sz="2000" dirty="0" smtClean="0"/>
              <a:t>error C2676:</a:t>
            </a:r>
          </a:p>
          <a:p>
            <a:pPr>
              <a:buNone/>
            </a:pPr>
            <a:r>
              <a:rPr lang="ja-JP" altLang="en-US" sz="2000" dirty="0" smtClean="0"/>
              <a:t>二項演算子 </a:t>
            </a:r>
            <a:r>
              <a:rPr lang="en-US" altLang="ja-JP" sz="2000" dirty="0" smtClean="0"/>
              <a:t>'+=' : '</a:t>
            </a:r>
            <a:r>
              <a:rPr lang="en-US" altLang="ja-JP" sz="2000" dirty="0" err="1" smtClean="0"/>
              <a:t>std</a:t>
            </a:r>
            <a:r>
              <a:rPr lang="en-US" altLang="ja-JP" sz="2000" dirty="0" smtClean="0"/>
              <a:t>::list&lt;_Ty&gt;::_Iterator&lt;_</a:t>
            </a:r>
            <a:r>
              <a:rPr lang="en-US" altLang="ja-JP" sz="2000" dirty="0" err="1" smtClean="0"/>
              <a:t>Secure_validation</a:t>
            </a:r>
            <a:r>
              <a:rPr lang="en-US" altLang="ja-JP" sz="2000" dirty="0" smtClean="0"/>
              <a:t>&gt;' </a:t>
            </a:r>
            <a:r>
              <a:rPr lang="ja-JP" altLang="en-US" sz="2000" dirty="0" smtClean="0"/>
              <a:t>は、</a:t>
            </a:r>
            <a:endParaRPr lang="en-US" altLang="ja-JP" sz="2000" dirty="0" smtClean="0"/>
          </a:p>
          <a:p>
            <a:pPr>
              <a:buNone/>
            </a:pPr>
            <a:r>
              <a:rPr lang="ja-JP" altLang="en-US" sz="2000" dirty="0" smtClean="0"/>
              <a:t>この演算子または定義済の演算子に適切な型への変換の定義を行いません。</a:t>
            </a:r>
          </a:p>
          <a:p>
            <a:pPr>
              <a:buNone/>
            </a:pPr>
            <a:endParaRPr lang="ja-JP" altLang="en-US" sz="2000" dirty="0" smtClean="0"/>
          </a:p>
          <a:p>
            <a:pPr>
              <a:buNone/>
            </a:pPr>
            <a:r>
              <a:rPr lang="ja-JP" altLang="en-US" sz="2000" dirty="0" smtClean="0"/>
              <a:t>クラス テンプレート のメンバ関数</a:t>
            </a:r>
            <a:endParaRPr lang="en-US" altLang="ja-JP" sz="2000" dirty="0" smtClean="0"/>
          </a:p>
          <a:p>
            <a:pPr>
              <a:buNone/>
            </a:pPr>
            <a:r>
              <a:rPr lang="en-US" altLang="ja-JP" sz="2000" dirty="0" smtClean="0"/>
              <a:t>'boost::</a:t>
            </a:r>
            <a:r>
              <a:rPr lang="en-US" altLang="ja-JP" sz="2000" dirty="0" err="1" smtClean="0"/>
              <a:t>RandomAccessIterator</a:t>
            </a:r>
            <a:r>
              <a:rPr lang="en-US" altLang="ja-JP" sz="2000" dirty="0" smtClean="0"/>
              <a:t>&lt;TT&gt;::~</a:t>
            </a:r>
            <a:r>
              <a:rPr lang="en-US" altLang="ja-JP" sz="2000" dirty="0" err="1" smtClean="0"/>
              <a:t>RandomAccessIterator</a:t>
            </a:r>
            <a:r>
              <a:rPr lang="en-US" altLang="ja-JP" sz="2000" dirty="0" smtClean="0"/>
              <a:t>(void)' </a:t>
            </a:r>
            <a:r>
              <a:rPr lang="ja-JP" altLang="en-US" sz="2000" dirty="0" smtClean="0"/>
              <a:t>の</a:t>
            </a:r>
            <a:endParaRPr lang="en-US" altLang="ja-JP" sz="2000" dirty="0" smtClean="0"/>
          </a:p>
          <a:p>
            <a:pPr>
              <a:buNone/>
            </a:pPr>
            <a:r>
              <a:rPr lang="ja-JP" altLang="en-US" sz="2000" dirty="0" smtClean="0"/>
              <a:t>コンパイル中</a:t>
            </a:r>
            <a:endParaRPr lang="en-US" altLang="ja-JP" sz="2000" dirty="0" smtClean="0"/>
          </a:p>
          <a:p>
            <a:pPr>
              <a:buNone/>
            </a:pPr>
            <a:r>
              <a:rPr lang="en-US" altLang="ja-JP" sz="2000" dirty="0" smtClean="0"/>
              <a:t>...</a:t>
            </a:r>
            <a:endParaRPr lang="ja-JP" altLang="en-US" sz="2000" dirty="0" smtClean="0"/>
          </a:p>
        </p:txBody>
      </p:sp>
      <p:sp>
        <p:nvSpPr>
          <p:cNvPr id="4" name="テキスト ボックス 3"/>
          <p:cNvSpPr txBox="1"/>
          <p:nvPr/>
        </p:nvSpPr>
        <p:spPr>
          <a:xfrm>
            <a:off x="428596" y="5429264"/>
            <a:ext cx="8001056" cy="584775"/>
          </a:xfrm>
          <a:prstGeom prst="rect">
            <a:avLst/>
          </a:prstGeom>
          <a:noFill/>
        </p:spPr>
        <p:txBody>
          <a:bodyPr wrap="square" rtlCol="0">
            <a:spAutoFit/>
          </a:bodyPr>
          <a:lstStyle/>
          <a:p>
            <a:pPr algn="ctr"/>
            <a:r>
              <a:rPr kumimoji="1" lang="ja-JP" altLang="en-US" sz="3200" smtClean="0">
                <a:solidFill>
                  <a:srgbClr val="FF0000"/>
                </a:solidFill>
              </a:rPr>
              <a:t>かなりよくなった</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を使った場合のエラーメッセージ</a:t>
            </a:r>
            <a:r>
              <a:rPr lang="en-US" altLang="ja-JP" sz="2800" smtClean="0"/>
              <a:t>(VC9)</a:t>
            </a:r>
            <a:endParaRPr kumimoji="1" lang="ja-JP"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Container</a:t>
            </a:r>
            <a:endParaRPr kumimoji="1" lang="ja-JP" altLang="en-US" sz="3600" dirty="0"/>
          </a:p>
        </p:txBody>
      </p:sp>
      <p:sp>
        <p:nvSpPr>
          <p:cNvPr id="5" name="コンテンツ プレースホルダ 2"/>
          <p:cNvSpPr>
            <a:spLocks noGrp="1"/>
          </p:cNvSpPr>
          <p:nvPr>
            <p:ph idx="1"/>
          </p:nvPr>
        </p:nvSpPr>
        <p:spPr>
          <a:xfrm>
            <a:off x="457200" y="1916832"/>
            <a:ext cx="8229600" cy="4680520"/>
          </a:xfrm>
          <a:ln>
            <a:solidFill>
              <a:schemeClr val="tx1"/>
            </a:solidFill>
          </a:ln>
        </p:spPr>
        <p:txBody>
          <a:bodyPr>
            <a:noAutofit/>
          </a:bodyPr>
          <a:lstStyle/>
          <a:p>
            <a:pPr>
              <a:buNone/>
            </a:pPr>
            <a:r>
              <a:rPr lang="en-US" altLang="ja-JP" sz="1800" dirty="0" err="1" smtClean="0">
                <a:latin typeface="VL ゴシック" pitchFamily="1" charset="-128"/>
                <a:ea typeface="VL ゴシック" pitchFamily="1" charset="-128"/>
                <a:cs typeface="Courier New" pitchFamily="49" charset="0"/>
              </a:rPr>
              <a:t>struct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Person {</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id;</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 name;</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Person() {}</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Person(</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id,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 name</a:t>
            </a:r>
            <a:r>
              <a:rPr lang="en-US" altLang="ja-JP" sz="1800" dirty="0" smtClean="0">
                <a:latin typeface="VL ゴシック" pitchFamily="1" charset="-128"/>
                <a:ea typeface="VL ゴシック" pitchFamily="1" charset="-128"/>
                <a:cs typeface="Courier New" pitchFamily="49" charset="0"/>
              </a:rPr>
              <a:t>) : </a:t>
            </a:r>
            <a:r>
              <a:rPr lang="en-US" altLang="ja-JP" sz="1800" dirty="0">
                <a:latin typeface="VL ゴシック" pitchFamily="1" charset="-128"/>
                <a:ea typeface="VL ゴシック" pitchFamily="1" charset="-128"/>
                <a:cs typeface="Courier New" pitchFamily="49" charset="0"/>
              </a:rPr>
              <a:t>id(id), name(name) {}</a:t>
            </a:r>
          </a:p>
          <a:p>
            <a:pPr>
              <a:buNone/>
            </a:pP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::container::</a:t>
            </a:r>
            <a:r>
              <a:rPr lang="en-US" altLang="ja-JP" sz="1800" dirty="0">
                <a:solidFill>
                  <a:srgbClr val="C00000"/>
                </a:solidFill>
                <a:latin typeface="VL ゴシック" pitchFamily="1" charset="-128"/>
                <a:ea typeface="VL ゴシック" pitchFamily="1" charset="-128"/>
                <a:cs typeface="Courier New" pitchFamily="49" charset="0"/>
              </a:rPr>
              <a:t>vector</a:t>
            </a:r>
            <a:r>
              <a:rPr lang="en-US" altLang="ja-JP" sz="1800" dirty="0">
                <a:latin typeface="VL ゴシック" pitchFamily="1" charset="-128"/>
                <a:ea typeface="VL ゴシック" pitchFamily="1" charset="-128"/>
                <a:cs typeface="Courier New" pitchFamily="49" charset="0"/>
              </a:rPr>
              <a:t>&lt;Person&gt; v</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ja-JP" altLang="en-US" sz="1800" dirty="0">
                <a:latin typeface="VL ゴシック" pitchFamily="1" charset="-128"/>
                <a:ea typeface="VL ゴシック" pitchFamily="1" charset="-128"/>
                <a:cs typeface="Courier New" pitchFamily="49" charset="0"/>
              </a:rPr>
              <a:t>これまで通りの</a:t>
            </a:r>
            <a:r>
              <a:rPr lang="en-US" altLang="ja-JP" sz="1800" dirty="0" err="1">
                <a:latin typeface="VL ゴシック" pitchFamily="1" charset="-128"/>
                <a:ea typeface="VL ゴシック" pitchFamily="1" charset="-128"/>
                <a:cs typeface="Courier New" pitchFamily="49" charset="0"/>
              </a:rPr>
              <a:t>push_back</a:t>
            </a:r>
            <a:r>
              <a:rPr lang="ja-JP" altLang="en-US" sz="1800" dirty="0">
                <a:latin typeface="VL ゴシック" pitchFamily="1" charset="-128"/>
                <a:ea typeface="VL ゴシック" pitchFamily="1" charset="-128"/>
                <a:cs typeface="Courier New" pitchFamily="49" charset="0"/>
              </a:rPr>
              <a:t>だが、一時オブジェクトなら</a:t>
            </a:r>
            <a:r>
              <a:rPr lang="en-US" altLang="ja-JP" sz="1800" dirty="0">
                <a:latin typeface="VL ゴシック" pitchFamily="1" charset="-128"/>
                <a:ea typeface="VL ゴシック" pitchFamily="1" charset="-128"/>
                <a:cs typeface="Courier New" pitchFamily="49" charset="0"/>
              </a:rPr>
              <a:t>move</a:t>
            </a:r>
            <a:r>
              <a:rPr lang="ja-JP" altLang="en-US" sz="1800" dirty="0">
                <a:latin typeface="VL ゴシック" pitchFamily="1" charset="-128"/>
                <a:ea typeface="VL ゴシック" pitchFamily="1" charset="-128"/>
                <a:cs typeface="Courier New" pitchFamily="49" charset="0"/>
              </a:rPr>
              <a:t>される</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v.push_back</a:t>
            </a:r>
            <a:r>
              <a:rPr lang="en-US" altLang="ja-JP" sz="1800" dirty="0">
                <a:latin typeface="VL ゴシック" pitchFamily="1" charset="-128"/>
                <a:ea typeface="VL ゴシック" pitchFamily="1" charset="-128"/>
                <a:cs typeface="Courier New" pitchFamily="49" charset="0"/>
              </a:rPr>
              <a:t>({1, "Alice</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ja-JP" altLang="en-US" sz="1800" dirty="0">
                <a:latin typeface="VL ゴシック" pitchFamily="1" charset="-128"/>
                <a:ea typeface="VL ゴシック" pitchFamily="1" charset="-128"/>
                <a:cs typeface="Courier New" pitchFamily="49" charset="0"/>
              </a:rPr>
              <a:t>関数内部でコンストラクタを呼び出す</a:t>
            </a:r>
            <a:r>
              <a:rPr lang="en-US" altLang="ja-JP" sz="1800" dirty="0">
                <a:latin typeface="VL ゴシック" pitchFamily="1" charset="-128"/>
                <a:ea typeface="VL ゴシック" pitchFamily="1" charset="-128"/>
                <a:cs typeface="Courier New" pitchFamily="49" charset="0"/>
              </a:rPr>
              <a:t>placement </a:t>
            </a:r>
            <a:r>
              <a:rPr lang="en-US" altLang="ja-JP" sz="1800" dirty="0" smtClean="0">
                <a:latin typeface="VL ゴシック" pitchFamily="1" charset="-128"/>
                <a:ea typeface="VL ゴシック" pitchFamily="1" charset="-128"/>
                <a:cs typeface="Courier New" pitchFamily="49" charset="0"/>
              </a:rPr>
              <a:t>insert</a:t>
            </a:r>
          </a:p>
          <a:p>
            <a:pPr>
              <a:buNone/>
            </a:pPr>
            <a:r>
              <a:rPr lang="en-US" altLang="ja-JP" sz="1800" dirty="0" err="1" smtClean="0">
                <a:latin typeface="VL ゴシック" pitchFamily="1" charset="-128"/>
                <a:ea typeface="VL ゴシック" pitchFamily="1" charset="-128"/>
                <a:cs typeface="Courier New" pitchFamily="49" charset="0"/>
              </a:rPr>
              <a:t>v.</a:t>
            </a:r>
            <a:r>
              <a:rPr lang="en-US" altLang="ja-JP" sz="1800" dirty="0" err="1" smtClean="0">
                <a:solidFill>
                  <a:srgbClr val="C00000"/>
                </a:solidFill>
                <a:latin typeface="VL ゴシック" pitchFamily="1" charset="-128"/>
                <a:ea typeface="VL ゴシック" pitchFamily="1" charset="-128"/>
                <a:cs typeface="Courier New" pitchFamily="49" charset="0"/>
              </a:rPr>
              <a:t>emplace_back</a:t>
            </a:r>
            <a:r>
              <a:rPr lang="en-US" altLang="ja-JP" sz="1800" dirty="0" smtClean="0">
                <a:latin typeface="VL ゴシック" pitchFamily="1" charset="-128"/>
                <a:ea typeface="VL ゴシック" pitchFamily="1" charset="-128"/>
                <a:cs typeface="Courier New" pitchFamily="49" charset="0"/>
              </a:rPr>
              <a:t>(2</a:t>
            </a:r>
            <a:r>
              <a:rPr lang="en-US" altLang="ja-JP" sz="1800" dirty="0">
                <a:latin typeface="VL ゴシック" pitchFamily="1" charset="-128"/>
                <a:ea typeface="VL ゴシック" pitchFamily="1" charset="-128"/>
                <a:cs typeface="Courier New" pitchFamily="49" charset="0"/>
              </a:rPr>
              <a:t>, "Bob</a:t>
            </a:r>
            <a:r>
              <a:rPr lang="en-US" altLang="ja-JP" sz="1800" dirty="0" smtClean="0">
                <a:latin typeface="VL ゴシック" pitchFamily="1" charset="-128"/>
                <a:ea typeface="VL ゴシック" pitchFamily="1" charset="-128"/>
                <a:cs typeface="Courier New" pitchFamily="49" charset="0"/>
              </a:rPr>
              <a:t>");</a:t>
            </a:r>
            <a:endParaRPr lang="ja-JP" altLang="en-US" sz="1800" dirty="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57200" y="836712"/>
            <a:ext cx="8229600" cy="10801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標準コンテナの</a:t>
            </a:r>
            <a:r>
              <a:rPr lang="en-US" altLang="ja-JP" sz="2400" dirty="0" smtClean="0">
                <a:latin typeface="VL ゴシック" pitchFamily="1" charset="-128"/>
                <a:ea typeface="VL ゴシック" pitchFamily="1" charset="-128"/>
                <a:cs typeface="Courier New" pitchFamily="49" charset="0"/>
              </a:rPr>
              <a:t>Boost</a:t>
            </a:r>
            <a:r>
              <a:rPr lang="ja-JP" altLang="en-US" sz="2400" dirty="0" smtClean="0">
                <a:latin typeface="VL ゴシック" pitchFamily="1" charset="-128"/>
                <a:ea typeface="VL ゴシック" pitchFamily="1" charset="-128"/>
                <a:cs typeface="Courier New" pitchFamily="49" charset="0"/>
              </a:rPr>
              <a:t>実装。</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placement insert</a:t>
            </a:r>
            <a:r>
              <a:rPr lang="ja-JP" altLang="en-US" sz="2400" dirty="0" smtClean="0">
                <a:latin typeface="VL ゴシック" pitchFamily="1" charset="-128"/>
                <a:ea typeface="VL ゴシック" pitchFamily="1" charset="-128"/>
                <a:cs typeface="Courier New" pitchFamily="49" charset="0"/>
              </a:rPr>
              <a:t>や</a:t>
            </a:r>
            <a:r>
              <a:rPr lang="en-US" altLang="ja-JP" sz="2400" dirty="0" smtClean="0">
                <a:latin typeface="VL ゴシック" pitchFamily="1" charset="-128"/>
                <a:ea typeface="VL ゴシック" pitchFamily="1" charset="-128"/>
                <a:cs typeface="Courier New" pitchFamily="49" charset="0"/>
              </a:rPr>
              <a:t>move</a:t>
            </a:r>
            <a:r>
              <a:rPr lang="ja-JP" altLang="en-US" sz="2400" dirty="0" smtClean="0">
                <a:latin typeface="VL ゴシック" pitchFamily="1" charset="-128"/>
                <a:ea typeface="VL ゴシック" pitchFamily="1" charset="-128"/>
                <a:cs typeface="Courier New" pitchFamily="49" charset="0"/>
              </a:rPr>
              <a:t>などの最新の仕様が提供される。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231851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Conversion</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ja-JP" altLang="en-US" smtClean="0"/>
              <a:t>型変換ライブラリ</a:t>
            </a:r>
            <a:endParaRPr kumimoji="1" lang="ja-JP" altLang="en-US"/>
          </a:p>
        </p:txBody>
      </p:sp>
      <p:sp>
        <p:nvSpPr>
          <p:cNvPr id="4" name="テキスト ボックス 3"/>
          <p:cNvSpPr txBox="1"/>
          <p:nvPr/>
        </p:nvSpPr>
        <p:spPr>
          <a:xfrm>
            <a:off x="500034" y="1857364"/>
            <a:ext cx="8429684" cy="378565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lexical_cast</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数値と文字列の相互変換</a:t>
            </a:r>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n =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lexical_cast</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&gt;(“123”);</a:t>
            </a:r>
          </a:p>
          <a:p>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::string s =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lexical_cast</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FF0000"/>
                </a:solidFill>
                <a:latin typeface="VL ゴシック" pitchFamily="1" charset="-128"/>
                <a:ea typeface="VL ゴシック" pitchFamily="1" charset="-128"/>
              </a:rPr>
              <a:t>std</a:t>
            </a:r>
            <a:r>
              <a:rPr lang="en-US" altLang="ja-JP" sz="2000" dirty="0" smtClean="0">
                <a:solidFill>
                  <a:srgbClr val="FF0000"/>
                </a:solidFill>
                <a:latin typeface="VL ゴシック" pitchFamily="1" charset="-128"/>
                <a:ea typeface="VL ゴシック" pitchFamily="1" charset="-128"/>
              </a:rPr>
              <a:t>::string&gt;(123);</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Base* b;</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polymorphic_downcast</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アサート </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static_cast</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Derived* d =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polymorphic_downcast</a:t>
            </a:r>
            <a:r>
              <a:rPr lang="en-US" altLang="ja-JP" sz="2000" dirty="0" smtClean="0">
                <a:solidFill>
                  <a:srgbClr val="FF0000"/>
                </a:solidFill>
                <a:latin typeface="VL ゴシック" pitchFamily="1" charset="-128"/>
                <a:ea typeface="VL ゴシック" pitchFamily="1" charset="-128"/>
              </a:rPr>
              <a:t>&lt;Derived*&gt;(b);</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polymorphic_cast</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失敗時は例外を投げる</a:t>
            </a:r>
            <a:r>
              <a:rPr lang="en-US" altLang="ja-JP" sz="2000" dirty="0" err="1" smtClean="0">
                <a:latin typeface="VL ゴシック" pitchFamily="1" charset="-128"/>
                <a:ea typeface="VL ゴシック" pitchFamily="1" charset="-128"/>
              </a:rPr>
              <a:t>dynamic_cast</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Derived* d =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polymorphic_cast</a:t>
            </a:r>
            <a:r>
              <a:rPr lang="en-US" altLang="ja-JP" sz="2000" dirty="0" smtClean="0">
                <a:solidFill>
                  <a:srgbClr val="FF0000"/>
                </a:solidFill>
                <a:latin typeface="VL ゴシック" pitchFamily="1" charset="-128"/>
                <a:ea typeface="VL ゴシック" pitchFamily="1" charset="-128"/>
              </a:rPr>
              <a:t>&lt;Derived*&gt;(b);</a:t>
            </a:r>
          </a:p>
          <a:p>
            <a:endParaRPr lang="en-US" altLang="ja-JP" sz="2000" dirty="0" smtClean="0">
              <a:latin typeface="VL ゴシック" pitchFamily="1" charset="-128"/>
              <a:ea typeface="VL ゴシック" pitchFamily="1"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Coroutine</a:t>
            </a:r>
            <a:endParaRPr kumimoji="1" lang="ja-JP" altLang="en-US" dirty="0"/>
          </a:p>
        </p:txBody>
      </p:sp>
      <p:sp>
        <p:nvSpPr>
          <p:cNvPr id="3" name="コンテンツ プレースホルダ 2"/>
          <p:cNvSpPr>
            <a:spLocks noGrp="1"/>
          </p:cNvSpPr>
          <p:nvPr>
            <p:ph idx="1"/>
          </p:nvPr>
        </p:nvSpPr>
        <p:spPr>
          <a:xfrm>
            <a:off x="457200" y="1412776"/>
            <a:ext cx="8239944" cy="4680520"/>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typedef</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coroutine</a:t>
            </a:r>
            <a:r>
              <a:rPr lang="en-US" altLang="ja-JP" sz="1800" dirty="0">
                <a:latin typeface="VL ゴシック" pitchFamily="1" charset="-128"/>
                <a:ea typeface="VL ゴシック" pitchFamily="1" charset="-128"/>
                <a:cs typeface="Courier New" pitchFamily="49" charset="0"/>
              </a:rPr>
              <a:t>&lt;void()&gt; </a:t>
            </a:r>
            <a:r>
              <a:rPr lang="en-US" altLang="ja-JP" sz="1800" dirty="0" err="1">
                <a:latin typeface="VL ゴシック" pitchFamily="1" charset="-128"/>
                <a:ea typeface="VL ゴシック" pitchFamily="1" charset="-128"/>
                <a:cs typeface="Courier New" pitchFamily="49" charset="0"/>
              </a:rPr>
              <a:t>coroutine</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void f(</a:t>
            </a:r>
            <a:r>
              <a:rPr lang="en-US" altLang="ja-JP" sz="1800" dirty="0" err="1">
                <a:latin typeface="VL ゴシック" pitchFamily="1" charset="-128"/>
                <a:ea typeface="VL ゴシック" pitchFamily="1" charset="-128"/>
                <a:cs typeface="Courier New" pitchFamily="49" charset="0"/>
              </a:rPr>
              <a:t>coroutine</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caller_type</a:t>
            </a:r>
            <a:r>
              <a:rPr lang="en-US" altLang="ja-JP" sz="1800" dirty="0">
                <a:latin typeface="VL ゴシック" pitchFamily="1" charset="-128"/>
                <a:ea typeface="VL ゴシック" pitchFamily="1" charset="-128"/>
                <a:cs typeface="Courier New" pitchFamily="49" charset="0"/>
              </a:rPr>
              <a:t>&amp; </a:t>
            </a:r>
            <a:r>
              <a:rPr lang="en-US" altLang="ja-JP" sz="1800" dirty="0" err="1">
                <a:latin typeface="VL ゴシック" pitchFamily="1" charset="-128"/>
                <a:ea typeface="VL ゴシック" pitchFamily="1" charset="-128"/>
                <a:cs typeface="Courier New" pitchFamily="49" charset="0"/>
              </a:rPr>
              <a:t>coro</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for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 0;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&lt; 10;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a:t>
            </a:r>
            <a:r>
              <a:rPr lang="en-US" altLang="ja-JP" sz="1800" dirty="0" smtClean="0">
                <a:latin typeface="VL ゴシック" pitchFamily="1" charset="-128"/>
                <a:ea typeface="VL ゴシック" pitchFamily="1" charset="-128"/>
                <a:cs typeface="Courier New" pitchFamily="49" charset="0"/>
              </a:rPr>
              <a:t>a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coro</a:t>
            </a:r>
            <a:r>
              <a:rPr lang="en-US" altLang="ja-JP" sz="1800" dirty="0">
                <a:latin typeface="VL ゴシック" pitchFamily="1" charset="-128"/>
                <a:ea typeface="VL ゴシック" pitchFamily="1" charset="-128"/>
                <a:cs typeface="Courier New" pitchFamily="49" charset="0"/>
              </a:rPr>
              <a:t>(); // </a:t>
            </a:r>
            <a:r>
              <a:rPr lang="ja-JP" altLang="en-US" sz="1800" dirty="0">
                <a:latin typeface="VL ゴシック" pitchFamily="1" charset="-128"/>
                <a:ea typeface="VL ゴシック" pitchFamily="1" charset="-128"/>
                <a:cs typeface="Courier New" pitchFamily="49" charset="0"/>
              </a:rPr>
              <a:t>中断</a:t>
            </a:r>
          </a:p>
          <a:p>
            <a:pPr>
              <a:buNone/>
            </a:pPr>
            <a:r>
              <a:rPr lang="ja-JP" altLang="en-US" sz="1800" dirty="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coroutine</a:t>
            </a:r>
            <a:r>
              <a:rPr lang="en-US" altLang="ja-JP" sz="1800" dirty="0">
                <a:latin typeface="VL ゴシック" pitchFamily="1" charset="-128"/>
                <a:ea typeface="VL ゴシック" pitchFamily="1" charset="-128"/>
                <a:cs typeface="Courier New" pitchFamily="49" charset="0"/>
              </a:rPr>
              <a:t> c(f</a:t>
            </a:r>
            <a:r>
              <a:rPr lang="en-US" altLang="ja-JP" sz="1800" dirty="0" smtClean="0">
                <a:latin typeface="VL ゴシック" pitchFamily="1" charset="-128"/>
                <a:ea typeface="VL ゴシック" pitchFamily="1" charset="-128"/>
                <a:cs typeface="Courier New" pitchFamily="49" charset="0"/>
              </a:rPr>
              <a:t>); // </a:t>
            </a:r>
            <a:r>
              <a:rPr lang="ja-JP" altLang="en-US" sz="1800" dirty="0" smtClean="0">
                <a:latin typeface="VL ゴシック" pitchFamily="1" charset="-128"/>
                <a:ea typeface="VL ゴシック" pitchFamily="1" charset="-128"/>
                <a:cs typeface="Courier New" pitchFamily="49" charset="0"/>
              </a:rPr>
              <a:t>関数</a:t>
            </a:r>
            <a:r>
              <a:rPr lang="en-US" altLang="ja-JP" sz="1800" dirty="0" smtClean="0">
                <a:latin typeface="VL ゴシック" pitchFamily="1" charset="-128"/>
                <a:ea typeface="VL ゴシック" pitchFamily="1" charset="-128"/>
                <a:cs typeface="Courier New" pitchFamily="49" charset="0"/>
              </a:rPr>
              <a:t>f()</a:t>
            </a:r>
            <a:r>
              <a:rPr lang="ja-JP" altLang="en-US" sz="1800" dirty="0" smtClean="0">
                <a:latin typeface="VL ゴシック" pitchFamily="1" charset="-128"/>
                <a:ea typeface="VL ゴシック" pitchFamily="1" charset="-128"/>
                <a:cs typeface="Courier New" pitchFamily="49" charset="0"/>
              </a:rPr>
              <a:t>をコルーチン実行可能にする</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for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 0;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&lt; 10;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a:t>
            </a:r>
            <a:r>
              <a:rPr lang="en-US" altLang="ja-JP" sz="1800" dirty="0" smtClean="0">
                <a:latin typeface="VL ゴシック" pitchFamily="1" charset="-128"/>
                <a:ea typeface="VL ゴシック" pitchFamily="1" charset="-128"/>
                <a:cs typeface="Courier New" pitchFamily="49" charset="0"/>
              </a:rPr>
              <a:t>b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c</a:t>
            </a:r>
            <a:r>
              <a:rPr lang="en-US" altLang="ja-JP" sz="1800" dirty="0" smtClean="0">
                <a:latin typeface="VL ゴシック" pitchFamily="1" charset="-128"/>
                <a:ea typeface="VL ゴシック" pitchFamily="1" charset="-128"/>
                <a:cs typeface="Courier New" pitchFamily="49" charset="0"/>
              </a:rPr>
              <a:t>(); // </a:t>
            </a:r>
            <a:r>
              <a:rPr lang="ja-JP" altLang="en-US" sz="1800" dirty="0" smtClean="0">
                <a:latin typeface="VL ゴシック" pitchFamily="1" charset="-128"/>
                <a:ea typeface="VL ゴシック" pitchFamily="1" charset="-128"/>
                <a:cs typeface="Courier New" pitchFamily="49" charset="0"/>
              </a:rPr>
              <a:t>再開</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a:t>
            </a: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処理の中断と再開を制御する、コルーチンのライブラリ。</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6201308"/>
            <a:ext cx="8229600" cy="54006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a b a b a b a b …</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102308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Boost</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457200" y="980728"/>
            <a:ext cx="8229600" cy="5145435"/>
          </a:xfrm>
        </p:spPr>
        <p:txBody>
          <a:bodyPr>
            <a:normAutofit/>
          </a:bodyPr>
          <a:lstStyle/>
          <a:p>
            <a:r>
              <a:rPr kumimoji="1" lang="en-US" altLang="ja-JP" sz="2400" dirty="0" smtClean="0"/>
              <a:t>C++</a:t>
            </a:r>
            <a:r>
              <a:rPr kumimoji="1" lang="ja-JP" altLang="en-US" sz="2400" dirty="0" smtClean="0"/>
              <a:t>標準化委員会の人たちが作った</a:t>
            </a:r>
            <a:r>
              <a:rPr kumimoji="1" lang="en-US" altLang="ja-JP" sz="2400" dirty="0" smtClean="0"/>
              <a:t>C++</a:t>
            </a:r>
            <a:r>
              <a:rPr kumimoji="1" lang="ja-JP" altLang="en-US" sz="2400" dirty="0" smtClean="0"/>
              <a:t>のライブラリ群</a:t>
            </a:r>
            <a:r>
              <a:rPr kumimoji="1" lang="en-US" altLang="ja-JP" sz="2400" dirty="0" smtClean="0"/>
              <a:t/>
            </a:r>
            <a:br>
              <a:rPr kumimoji="1" lang="en-US" altLang="ja-JP" sz="2400" dirty="0" smtClean="0"/>
            </a:br>
            <a:endParaRPr kumimoji="1" lang="en-US" altLang="ja-JP" sz="2400" dirty="0" smtClean="0"/>
          </a:p>
          <a:p>
            <a:r>
              <a:rPr lang="ja-JP" altLang="en-US" sz="2400" dirty="0"/>
              <a:t>普段</a:t>
            </a:r>
            <a:r>
              <a:rPr lang="ja-JP" altLang="en-US" sz="2400" dirty="0" smtClean="0"/>
              <a:t>のプログラミング全般で使える基本的なものから、専門特化したものまでいろいろなライブラリがある</a:t>
            </a:r>
            <a:r>
              <a:rPr lang="en-US" altLang="ja-JP" sz="2400" dirty="0" smtClean="0"/>
              <a:t/>
            </a:r>
            <a:br>
              <a:rPr lang="en-US" altLang="ja-JP" sz="2400" dirty="0" smtClean="0"/>
            </a:br>
            <a:endParaRPr lang="en-US" altLang="ja-JP" sz="2400" dirty="0" smtClean="0"/>
          </a:p>
          <a:p>
            <a:r>
              <a:rPr lang="en-US" altLang="ja-JP" sz="2400" dirty="0" smtClean="0"/>
              <a:t>Google</a:t>
            </a:r>
            <a:r>
              <a:rPr lang="ja-JP" altLang="en-US" sz="2400" dirty="0" err="1" smtClean="0"/>
              <a:t>、</a:t>
            </a:r>
            <a:r>
              <a:rPr lang="en-US" altLang="ja-JP" sz="2400" dirty="0" smtClean="0"/>
              <a:t>Intel</a:t>
            </a:r>
            <a:r>
              <a:rPr lang="ja-JP" altLang="en-US" sz="2400" dirty="0" err="1" smtClean="0"/>
              <a:t>、</a:t>
            </a:r>
            <a:r>
              <a:rPr lang="en-US" altLang="ja-JP" sz="2400" dirty="0" smtClean="0"/>
              <a:t>Adobe</a:t>
            </a:r>
            <a:r>
              <a:rPr lang="ja-JP" altLang="en-US" sz="2400" dirty="0" smtClean="0"/>
              <a:t>も開発に関わっている</a:t>
            </a:r>
            <a:r>
              <a:rPr lang="en-US" altLang="ja-JP" sz="2400" dirty="0" smtClean="0"/>
              <a:t/>
            </a:r>
            <a:br>
              <a:rPr lang="en-US" altLang="ja-JP" sz="2400" dirty="0" smtClean="0"/>
            </a:br>
            <a:endParaRPr lang="en-US" altLang="ja-JP" sz="2400" dirty="0" smtClean="0"/>
          </a:p>
          <a:p>
            <a:r>
              <a:rPr lang="ja-JP" altLang="en-US" sz="2400" dirty="0"/>
              <a:t>ライセンス</a:t>
            </a:r>
            <a:r>
              <a:rPr lang="ja-JP" altLang="en-US" sz="2400" dirty="0" smtClean="0"/>
              <a:t>は</a:t>
            </a:r>
            <a:r>
              <a:rPr lang="en-US" altLang="ja-JP" sz="2400" dirty="0" smtClean="0"/>
              <a:t>Boost Software License 1.0</a:t>
            </a:r>
          </a:p>
          <a:p>
            <a:pPr lvl="1"/>
            <a:r>
              <a:rPr lang="ja-JP" altLang="en-US" sz="2000" dirty="0" smtClean="0"/>
              <a:t>無償で商用利用可能</a:t>
            </a:r>
            <a:endParaRPr lang="en-US" altLang="ja-JP" sz="2000" dirty="0" smtClean="0"/>
          </a:p>
          <a:p>
            <a:pPr lvl="1"/>
            <a:r>
              <a:rPr lang="ja-JP" altLang="en-US" sz="2000" dirty="0"/>
              <a:t>著作権</a:t>
            </a:r>
            <a:r>
              <a:rPr lang="ja-JP" altLang="en-US" sz="2000" dirty="0" smtClean="0"/>
              <a:t>表記の必要なし</a:t>
            </a:r>
            <a:endParaRPr lang="en-US" altLang="ja-JP" sz="2000" dirty="0" smtClean="0"/>
          </a:p>
          <a:p>
            <a:pPr lvl="1"/>
            <a:r>
              <a:rPr lang="ja-JP" altLang="en-US" sz="2000" dirty="0" smtClean="0"/>
              <a:t>ソースコードの改変自由</a:t>
            </a:r>
            <a:endParaRPr lang="en-US" altLang="ja-JP" sz="2000" dirty="0" smtClean="0"/>
          </a:p>
          <a:p>
            <a:endParaRPr kumimoji="1" lang="ja-JP" altLang="en-US" sz="2400" dirty="0"/>
          </a:p>
        </p:txBody>
      </p:sp>
    </p:spTree>
    <p:extLst>
      <p:ext uri="{BB962C8B-B14F-4D97-AF65-F5344CB8AC3E}">
        <p14:creationId xmlns:p14="http://schemas.microsoft.com/office/powerpoint/2010/main" val="3532451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CRC</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en-US" altLang="ja-JP" smtClean="0"/>
              <a:t>CRC</a:t>
            </a:r>
            <a:r>
              <a:rPr kumimoji="1" lang="ja-JP" altLang="en-US" smtClean="0"/>
              <a:t>計算</a:t>
            </a:r>
            <a:endParaRPr kumimoji="1" lang="ja-JP" altLang="en-US"/>
          </a:p>
        </p:txBody>
      </p:sp>
      <p:sp>
        <p:nvSpPr>
          <p:cNvPr id="4" name="テキスト ボックス 3"/>
          <p:cNvSpPr txBox="1"/>
          <p:nvPr/>
        </p:nvSpPr>
        <p:spPr>
          <a:xfrm>
            <a:off x="285720" y="1808513"/>
            <a:ext cx="8643998" cy="347787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 "123456789"</a:t>
            </a:r>
            <a:r>
              <a:rPr lang="ja-JP" altLang="en-US" sz="2000" dirty="0" smtClean="0">
                <a:latin typeface="VL ゴシック" pitchFamily="1" charset="-128"/>
                <a:ea typeface="VL ゴシック" pitchFamily="1" charset="-128"/>
              </a:rPr>
              <a:t>の</a:t>
            </a:r>
            <a:r>
              <a:rPr lang="en-US" altLang="ja-JP" sz="2000" dirty="0" smtClean="0">
                <a:latin typeface="VL ゴシック" pitchFamily="1" charset="-128"/>
                <a:ea typeface="VL ゴシック" pitchFamily="1" charset="-128"/>
              </a:rPr>
              <a:t>ASCII</a:t>
            </a:r>
            <a:r>
              <a:rPr lang="ja-JP" altLang="en-US" sz="2000" dirty="0" smtClean="0">
                <a:latin typeface="VL ゴシック" pitchFamily="1" charset="-128"/>
                <a:ea typeface="VL ゴシック" pitchFamily="1" charset="-128"/>
              </a:rPr>
              <a:t>コード</a:t>
            </a:r>
          </a:p>
          <a:p>
            <a:r>
              <a:rPr lang="en-US" altLang="ja-JP" sz="2000" dirty="0" smtClean="0">
                <a:latin typeface="VL ゴシック" pitchFamily="1" charset="-128"/>
                <a:ea typeface="VL ゴシック" pitchFamily="1" charset="-128"/>
              </a:rPr>
              <a:t>unsigned char </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data[] =</a:t>
            </a:r>
          </a:p>
          <a:p>
            <a:r>
              <a:rPr lang="en-US" altLang="ja-JP" sz="2000" dirty="0" smtClean="0">
                <a:latin typeface="VL ゴシック" pitchFamily="1" charset="-128"/>
                <a:ea typeface="VL ゴシック" pitchFamily="1" charset="-128"/>
              </a:rPr>
              <a:t>    { 0x31, 0x32, 0x33, 0x34, 0x35, 0x36, 0x37, 0x38, 0x39 };</a:t>
            </a:r>
          </a:p>
          <a:p>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size_t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data_len</a:t>
            </a:r>
            <a:r>
              <a:rPr lang="en-US" altLang="ja-JP" sz="2000" dirty="0" smtClean="0">
                <a:latin typeface="VL ゴシック" pitchFamily="1" charset="-128"/>
                <a:ea typeface="VL ゴシック" pitchFamily="1" charset="-128"/>
              </a:rPr>
              <a:t> = </a:t>
            </a:r>
            <a:r>
              <a:rPr lang="en-US" altLang="ja-JP" sz="2000" dirty="0" err="1" smtClean="0">
                <a:latin typeface="VL ゴシック" pitchFamily="1" charset="-128"/>
                <a:ea typeface="VL ゴシック" pitchFamily="1" charset="-128"/>
              </a:rPr>
              <a:t>sizeof</a:t>
            </a:r>
            <a:r>
              <a:rPr lang="en-US" altLang="ja-JP" sz="2000" dirty="0" smtClean="0">
                <a:latin typeface="VL ゴシック" pitchFamily="1" charset="-128"/>
                <a:ea typeface="VL ゴシック" pitchFamily="1" charset="-128"/>
              </a:rPr>
              <a:t>(data) / </a:t>
            </a:r>
            <a:r>
              <a:rPr lang="en-US" altLang="ja-JP" sz="2000" dirty="0" err="1" smtClean="0">
                <a:latin typeface="VL ゴシック" pitchFamily="1" charset="-128"/>
                <a:ea typeface="VL ゴシック" pitchFamily="1" charset="-128"/>
              </a:rPr>
              <a:t>sizeof</a:t>
            </a:r>
            <a:r>
              <a:rPr lang="en-US" altLang="ja-JP" sz="2000" dirty="0" smtClean="0">
                <a:latin typeface="VL ゴシック" pitchFamily="1" charset="-128"/>
                <a:ea typeface="VL ゴシック" pitchFamily="1" charset="-128"/>
              </a:rPr>
              <a:t>(data[0]);</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boost::uint16_t </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expected = 0x29B1;</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CRC-CCITT</a:t>
            </a:r>
          </a:p>
          <a:p>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crc_basic</a:t>
            </a:r>
            <a:r>
              <a:rPr lang="en-US" altLang="ja-JP" sz="2000" dirty="0" smtClean="0">
                <a:solidFill>
                  <a:srgbClr val="FF0000"/>
                </a:solidFill>
                <a:latin typeface="VL ゴシック" pitchFamily="1" charset="-128"/>
                <a:ea typeface="VL ゴシック" pitchFamily="1" charset="-128"/>
              </a:rPr>
              <a:t>&lt;16&gt;</a:t>
            </a:r>
            <a:r>
              <a:rPr lang="en-US" altLang="ja-JP" sz="2000" dirty="0" smtClean="0">
                <a:latin typeface="VL ゴシック" pitchFamily="1" charset="-128"/>
                <a:ea typeface="VL ゴシック" pitchFamily="1" charset="-128"/>
              </a:rPr>
              <a:t> crc_ccitt1(0x1021, 0xFFFF, 0, false, false);</a:t>
            </a:r>
          </a:p>
          <a:p>
            <a:r>
              <a:rPr lang="en-US" altLang="ja-JP" sz="2000" dirty="0" smtClean="0">
                <a:latin typeface="VL ゴシック" pitchFamily="1" charset="-128"/>
                <a:ea typeface="VL ゴシック" pitchFamily="1" charset="-128"/>
              </a:rPr>
              <a:t>crc_ccitt1.</a:t>
            </a:r>
            <a:r>
              <a:rPr lang="en-US" altLang="ja-JP" sz="2000" dirty="0" smtClean="0">
                <a:solidFill>
                  <a:srgbClr val="FF0000"/>
                </a:solidFill>
                <a:latin typeface="VL ゴシック" pitchFamily="1" charset="-128"/>
                <a:ea typeface="VL ゴシック" pitchFamily="1" charset="-128"/>
              </a:rPr>
              <a:t>process_bytes(data, </a:t>
            </a:r>
            <a:r>
              <a:rPr lang="en-US" altLang="ja-JP" sz="2000" dirty="0" err="1" smtClean="0">
                <a:solidFill>
                  <a:srgbClr val="FF0000"/>
                </a:solidFill>
                <a:latin typeface="VL ゴシック" pitchFamily="1" charset="-128"/>
                <a:ea typeface="VL ゴシック" pitchFamily="1" charset="-128"/>
              </a:rPr>
              <a:t>data_len</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assert(crc_ccitt1.</a:t>
            </a:r>
            <a:r>
              <a:rPr lang="en-US" altLang="ja-JP" sz="2000" dirty="0" smtClean="0">
                <a:solidFill>
                  <a:srgbClr val="FF0000"/>
                </a:solidFill>
                <a:latin typeface="VL ゴシック" pitchFamily="1" charset="-128"/>
                <a:ea typeface="VL ゴシック" pitchFamily="1" charset="-128"/>
              </a:rPr>
              <a:t>checksum()</a:t>
            </a:r>
            <a:r>
              <a:rPr lang="en-US" altLang="ja-JP" sz="2000" dirty="0" smtClean="0">
                <a:latin typeface="VL ゴシック" pitchFamily="1" charset="-128"/>
                <a:ea typeface="VL ゴシック" pitchFamily="1" charset="-128"/>
              </a:rPr>
              <a:t> == expected);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Date Time</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日付・時間ライブラリ</a:t>
            </a:r>
            <a:endParaRPr kumimoji="1" lang="ja-JP" altLang="en-US"/>
          </a:p>
        </p:txBody>
      </p:sp>
      <p:sp>
        <p:nvSpPr>
          <p:cNvPr id="4" name="テキスト ボックス 3"/>
          <p:cNvSpPr txBox="1"/>
          <p:nvPr/>
        </p:nvSpPr>
        <p:spPr>
          <a:xfrm>
            <a:off x="285720" y="1785926"/>
            <a:ext cx="8643998" cy="347787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a:t>
            </a:r>
            <a:r>
              <a:rPr lang="en-US" altLang="ja-JP" sz="2000" dirty="0" err="1" smtClean="0">
                <a:latin typeface="VL ゴシック" pitchFamily="1" charset="-128"/>
                <a:ea typeface="VL ゴシック" pitchFamily="1" charset="-128"/>
              </a:rPr>
              <a:t>gregorian</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using namespace boost::</a:t>
            </a:r>
            <a:r>
              <a:rPr lang="en-US" altLang="ja-JP" sz="2000" dirty="0" err="1" smtClean="0">
                <a:latin typeface="VL ゴシック" pitchFamily="1" charset="-128"/>
                <a:ea typeface="VL ゴシック" pitchFamily="1" charset="-128"/>
              </a:rPr>
              <a:t>posix_time</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ptime</a:t>
            </a:r>
            <a:r>
              <a:rPr lang="en-US" altLang="ja-JP" sz="2000" dirty="0" smtClean="0">
                <a:latin typeface="VL ゴシック" pitchFamily="1" charset="-128"/>
                <a:ea typeface="VL ゴシック" pitchFamily="1" charset="-128"/>
              </a:rPr>
              <a:t> now = </a:t>
            </a:r>
            <a:r>
              <a:rPr lang="en-US" altLang="ja-JP" sz="2000" dirty="0" err="1" smtClean="0">
                <a:solidFill>
                  <a:srgbClr val="FF0000"/>
                </a:solidFill>
                <a:latin typeface="VL ゴシック" pitchFamily="1" charset="-128"/>
                <a:ea typeface="VL ゴシック" pitchFamily="1" charset="-128"/>
              </a:rPr>
              <a:t>second_clock</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local_time</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日付計算</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date today    = </a:t>
            </a:r>
            <a:r>
              <a:rPr lang="en-US" altLang="ja-JP" sz="2000" dirty="0" err="1" smtClean="0">
                <a:latin typeface="VL ゴシック" pitchFamily="1" charset="-128"/>
                <a:ea typeface="VL ゴシック" pitchFamily="1" charset="-128"/>
              </a:rPr>
              <a:t>now.</a:t>
            </a:r>
            <a:r>
              <a:rPr lang="en-US" altLang="ja-JP" sz="2000" dirty="0" err="1" smtClean="0">
                <a:solidFill>
                  <a:srgbClr val="FF0000"/>
                </a:solidFill>
                <a:latin typeface="VL ゴシック" pitchFamily="1" charset="-128"/>
                <a:ea typeface="VL ゴシック" pitchFamily="1" charset="-128"/>
              </a:rPr>
              <a:t>date</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date tomorrow = today + </a:t>
            </a:r>
            <a:r>
              <a:rPr lang="en-US" altLang="ja-JP" sz="2000" dirty="0" err="1" smtClean="0">
                <a:solidFill>
                  <a:srgbClr val="FF0000"/>
                </a:solidFill>
                <a:latin typeface="VL ゴシック" pitchFamily="1" charset="-128"/>
                <a:ea typeface="VL ゴシック" pitchFamily="1" charset="-128"/>
              </a:rPr>
              <a:t>date_duration</a:t>
            </a:r>
            <a:r>
              <a:rPr lang="en-US" altLang="ja-JP" sz="2000" dirty="0" smtClean="0">
                <a:solidFill>
                  <a:srgbClr val="FF0000"/>
                </a:solidFill>
                <a:latin typeface="VL ゴシック" pitchFamily="1" charset="-128"/>
                <a:ea typeface="VL ゴシック" pitchFamily="1" charset="-128"/>
              </a:rPr>
              <a:t>(1)</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時間計算</a:t>
            </a:r>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ptime</a:t>
            </a:r>
            <a:r>
              <a:rPr lang="en-US" altLang="ja-JP" sz="2000" dirty="0" smtClean="0">
                <a:latin typeface="VL ゴシック" pitchFamily="1" charset="-128"/>
                <a:ea typeface="VL ゴシック" pitchFamily="1" charset="-128"/>
              </a:rPr>
              <a:t> t = now + </a:t>
            </a:r>
            <a:r>
              <a:rPr lang="en-US" altLang="ja-JP" sz="2000" dirty="0" smtClean="0">
                <a:solidFill>
                  <a:srgbClr val="FF0000"/>
                </a:solidFill>
                <a:latin typeface="VL ゴシック" pitchFamily="1" charset="-128"/>
                <a:ea typeface="VL ゴシック" pitchFamily="1" charset="-128"/>
              </a:rPr>
              <a:t>minutes(3)</a:t>
            </a:r>
            <a:r>
              <a:rPr lang="en-US" altLang="ja-JP" sz="2000" dirty="0" smtClean="0">
                <a:latin typeface="VL ゴシック" pitchFamily="1" charset="-128"/>
                <a:ea typeface="VL ゴシック" pitchFamily="1" charset="-128"/>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Dynamic Bitset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大きさを動的に変えられる</a:t>
            </a:r>
            <a:r>
              <a:rPr kumimoji="1" lang="en-US" altLang="ja-JP" smtClean="0"/>
              <a:t>bitset</a:t>
            </a:r>
            <a:endParaRPr kumimoji="1" lang="ja-JP" altLang="en-US"/>
          </a:p>
        </p:txBody>
      </p:sp>
      <p:sp>
        <p:nvSpPr>
          <p:cNvPr id="4" name="テキスト ボックス 3"/>
          <p:cNvSpPr txBox="1"/>
          <p:nvPr/>
        </p:nvSpPr>
        <p:spPr>
          <a:xfrm>
            <a:off x="285720" y="1714488"/>
            <a:ext cx="8643998" cy="286232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boost::</a:t>
            </a:r>
            <a:r>
              <a:rPr lang="en-US" altLang="ja-JP" sz="2000" dirty="0" err="1" smtClean="0">
                <a:latin typeface="VL ゴシック" pitchFamily="1" charset="-128"/>
                <a:ea typeface="VL ゴシック" pitchFamily="1" charset="-128"/>
              </a:rPr>
              <a:t>dynamic_bitset</a:t>
            </a:r>
            <a:r>
              <a:rPr lang="en-US" altLang="ja-JP" sz="2000" dirty="0" smtClean="0">
                <a:latin typeface="VL ゴシック" pitchFamily="1" charset="-128"/>
                <a:ea typeface="VL ゴシック" pitchFamily="1" charset="-128"/>
              </a:rPr>
              <a:t>&lt;&gt; </a:t>
            </a:r>
            <a:r>
              <a:rPr lang="en-US" altLang="ja-JP" sz="2000" dirty="0" err="1" smtClean="0">
                <a:latin typeface="VL ゴシック" pitchFamily="1" charset="-128"/>
                <a:ea typeface="VL ゴシック" pitchFamily="1" charset="-128"/>
              </a:rPr>
              <a:t>bs</a:t>
            </a:r>
            <a:r>
              <a:rPr lang="en-US" altLang="ja-JP" sz="2000" dirty="0" smtClean="0">
                <a:latin typeface="VL ゴシック" pitchFamily="1" charset="-128"/>
                <a:ea typeface="VL ゴシック" pitchFamily="1" charset="-128"/>
              </a:rPr>
              <a:t>(</a:t>
            </a:r>
            <a:r>
              <a:rPr lang="en-US" altLang="ja-JP" sz="2000" dirty="0" smtClean="0">
                <a:solidFill>
                  <a:srgbClr val="FF0000"/>
                </a:solidFill>
                <a:latin typeface="VL ゴシック" pitchFamily="1" charset="-128"/>
                <a:ea typeface="VL ゴシック" pitchFamily="1" charset="-128"/>
              </a:rPr>
              <a:t>10</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偶数番目のビットを立てる</a:t>
            </a:r>
          </a:p>
          <a:p>
            <a:r>
              <a:rPr lang="en-US" altLang="ja-JP" sz="2000" dirty="0" smtClean="0">
                <a:latin typeface="VL ゴシック" pitchFamily="1" charset="-128"/>
                <a:ea typeface="VL ゴシック" pitchFamily="1" charset="-128"/>
              </a:rPr>
              <a:t>for (</a:t>
            </a:r>
            <a:r>
              <a:rPr lang="en-US" altLang="ja-JP" sz="2000" dirty="0" err="1" smtClean="0">
                <a:latin typeface="VL ゴシック" pitchFamily="1" charset="-128"/>
                <a:ea typeface="VL ゴシック" pitchFamily="1" charset="-128"/>
              </a:rPr>
              <a:t>size_t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 0;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&lt; </a:t>
            </a:r>
            <a:r>
              <a:rPr lang="en-US" altLang="ja-JP" sz="2000" dirty="0" err="1" smtClean="0">
                <a:solidFill>
                  <a:srgbClr val="FF0000"/>
                </a:solidFill>
                <a:latin typeface="VL ゴシック" pitchFamily="1" charset="-128"/>
                <a:ea typeface="VL ゴシック" pitchFamily="1" charset="-128"/>
              </a:rPr>
              <a:t>bs.size</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a:t>
            </a:r>
          </a:p>
          <a:p>
            <a:r>
              <a:rPr lang="ja-JP" altLang="en-US" sz="2000" dirty="0" smtClean="0">
                <a:latin typeface="VL ゴシック" pitchFamily="1" charset="-128"/>
                <a:ea typeface="VL ゴシック" pitchFamily="1" charset="-128"/>
              </a:rPr>
              <a:t>  </a:t>
            </a:r>
            <a:r>
              <a:rPr lang="en-US" altLang="ja-JP" sz="2000" dirty="0" smtClean="0">
                <a:latin typeface="VL ゴシック" pitchFamily="1" charset="-128"/>
                <a:ea typeface="VL ゴシック" pitchFamily="1" charset="-128"/>
              </a:rPr>
              <a:t>if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 2 == 0)</a:t>
            </a:r>
          </a:p>
          <a:p>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bs</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i</a:t>
            </a:r>
            <a:r>
              <a:rPr lang="en-US" altLang="ja-JP" sz="2000" dirty="0" smtClean="0">
                <a:solidFill>
                  <a:srgbClr val="FF0000"/>
                </a:solidFill>
                <a:latin typeface="VL ゴシック" pitchFamily="1" charset="-128"/>
                <a:ea typeface="VL ゴシック" pitchFamily="1" charset="-128"/>
              </a:rPr>
              <a:t>] = 1</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添字アクセス</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bs</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a:t>
            </a:r>
            <a:r>
              <a:rPr lang="en-US" altLang="ja-JP" sz="2000" dirty="0" smtClean="0">
                <a:solidFill>
                  <a:srgbClr val="FF0000"/>
                </a:solidFill>
                <a:latin typeface="VL ゴシック" pitchFamily="1" charset="-128"/>
                <a:ea typeface="VL ゴシック" pitchFamily="1" charset="-128"/>
              </a:rPr>
              <a:t>0101010101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Enable If</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型特性によるオーバーロード</a:t>
            </a:r>
            <a:endParaRPr kumimoji="1" lang="ja-JP" altLang="en-US"/>
          </a:p>
        </p:txBody>
      </p:sp>
      <p:sp>
        <p:nvSpPr>
          <p:cNvPr id="4" name="テキスト ボックス 3"/>
          <p:cNvSpPr txBox="1"/>
          <p:nvPr/>
        </p:nvSpPr>
        <p:spPr>
          <a:xfrm>
            <a:off x="214282" y="1714488"/>
            <a:ext cx="8715436" cy="440120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template &lt;class T&gt;</a:t>
            </a:r>
          </a:p>
          <a:p>
            <a:r>
              <a:rPr lang="en-US" altLang="ja-JP" sz="2000" dirty="0" smtClean="0">
                <a:latin typeface="VL ゴシック" pitchFamily="1" charset="-128"/>
                <a:ea typeface="VL ゴシック" pitchFamily="1" charset="-128"/>
              </a:rPr>
              <a:t>void f(T x, </a:t>
            </a:r>
            <a:r>
              <a:rPr lang="en-US" altLang="ja-JP" sz="2000" dirty="0" err="1" smtClean="0">
                <a:latin typeface="VL ゴシック" pitchFamily="1" charset="-128"/>
                <a:ea typeface="VL ゴシック" pitchFamily="1" charset="-128"/>
              </a:rPr>
              <a:t>typename</a:t>
            </a:r>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enable_if</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0070C0"/>
                </a:solidFill>
                <a:latin typeface="VL ゴシック" pitchFamily="1" charset="-128"/>
                <a:ea typeface="VL ゴシック" pitchFamily="1" charset="-128"/>
              </a:rPr>
              <a:t>is_integral</a:t>
            </a:r>
            <a:r>
              <a:rPr lang="en-US" altLang="ja-JP" sz="2000" dirty="0" smtClean="0">
                <a:solidFill>
                  <a:srgbClr val="0070C0"/>
                </a:solidFill>
                <a:latin typeface="VL ゴシック" pitchFamily="1" charset="-128"/>
                <a:ea typeface="VL ゴシック" pitchFamily="1" charset="-128"/>
              </a:rPr>
              <a:t>&lt;T&gt;</a:t>
            </a:r>
            <a:r>
              <a:rPr lang="en-US" altLang="ja-JP" sz="2000" dirty="0" smtClean="0">
                <a:solidFill>
                  <a:srgbClr val="FF0000"/>
                </a:solidFill>
                <a:latin typeface="VL ゴシック" pitchFamily="1" charset="-128"/>
                <a:ea typeface="VL ゴシック" pitchFamily="1" charset="-128"/>
              </a:rPr>
              <a:t> &gt;::type* = 0</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ja-JP" altLang="en-US" sz="2000" dirty="0" smtClean="0">
                <a:latin typeface="VL ゴシック" pitchFamily="1" charset="-128"/>
                <a:ea typeface="VL ゴシック" pitchFamily="1" charset="-128"/>
              </a:rPr>
              <a:t>整数型</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template &lt;class T&gt;</a:t>
            </a:r>
          </a:p>
          <a:p>
            <a:r>
              <a:rPr lang="en-US" altLang="ja-JP" sz="2000" dirty="0" smtClean="0">
                <a:latin typeface="VL ゴシック" pitchFamily="1" charset="-128"/>
                <a:ea typeface="VL ゴシック" pitchFamily="1" charset="-128"/>
              </a:rPr>
              <a:t>void f(T x, </a:t>
            </a:r>
            <a:r>
              <a:rPr lang="en-US" altLang="ja-JP" sz="2000" dirty="0" err="1" smtClean="0">
                <a:latin typeface="VL ゴシック" pitchFamily="1" charset="-128"/>
                <a:ea typeface="VL ゴシック" pitchFamily="1" charset="-128"/>
              </a:rPr>
              <a:t>typename</a:t>
            </a:r>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disable_if</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0070C0"/>
                </a:solidFill>
                <a:latin typeface="VL ゴシック" pitchFamily="1" charset="-128"/>
                <a:ea typeface="VL ゴシック" pitchFamily="1" charset="-128"/>
              </a:rPr>
              <a:t>is_integral</a:t>
            </a:r>
            <a:r>
              <a:rPr lang="en-US" altLang="ja-JP" sz="2000" dirty="0" smtClean="0">
                <a:solidFill>
                  <a:srgbClr val="0070C0"/>
                </a:solidFill>
                <a:latin typeface="VL ゴシック" pitchFamily="1" charset="-128"/>
                <a:ea typeface="VL ゴシック" pitchFamily="1" charset="-128"/>
              </a:rPr>
              <a:t>&lt;T&gt;</a:t>
            </a:r>
            <a:r>
              <a:rPr lang="en-US" altLang="ja-JP" sz="2000" dirty="0" smtClean="0">
                <a:solidFill>
                  <a:srgbClr val="FF0000"/>
                </a:solidFill>
                <a:latin typeface="VL ゴシック" pitchFamily="1" charset="-128"/>
                <a:ea typeface="VL ゴシック" pitchFamily="1" charset="-128"/>
              </a:rPr>
              <a:t> &gt;::type* = 0</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ja-JP" altLang="en-US" sz="2000" dirty="0" smtClean="0">
                <a:latin typeface="VL ゴシック" pitchFamily="1" charset="-128"/>
                <a:ea typeface="VL ゴシック" pitchFamily="1" charset="-128"/>
              </a:rPr>
              <a:t>整数型以外</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char c; double d;</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f(</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 </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    : </a:t>
            </a:r>
            <a:r>
              <a:rPr lang="ja-JP" altLang="en-US" sz="2000" dirty="0" smtClean="0">
                <a:solidFill>
                  <a:srgbClr val="FF0000"/>
                </a:solidFill>
                <a:latin typeface="VL ゴシック" pitchFamily="1" charset="-128"/>
                <a:ea typeface="VL ゴシック" pitchFamily="1" charset="-128"/>
              </a:rPr>
              <a:t>整数型</a:t>
            </a:r>
          </a:p>
          <a:p>
            <a:r>
              <a:rPr lang="en-US" altLang="ja-JP" sz="2000" dirty="0" smtClean="0">
                <a:latin typeface="VL ゴシック" pitchFamily="1" charset="-128"/>
                <a:ea typeface="VL ゴシック" pitchFamily="1" charset="-128"/>
              </a:rPr>
              <a:t>f(c); // </a:t>
            </a:r>
            <a:r>
              <a:rPr lang="en-US" altLang="ja-JP" sz="2000" dirty="0" smtClean="0">
                <a:solidFill>
                  <a:srgbClr val="FF0000"/>
                </a:solidFill>
                <a:latin typeface="VL ゴシック" pitchFamily="1" charset="-128"/>
                <a:ea typeface="VL ゴシック" pitchFamily="1" charset="-128"/>
              </a:rPr>
              <a:t>char   : </a:t>
            </a:r>
            <a:r>
              <a:rPr lang="ja-JP" altLang="en-US" sz="2000" dirty="0" smtClean="0">
                <a:solidFill>
                  <a:srgbClr val="FF0000"/>
                </a:solidFill>
                <a:latin typeface="VL ゴシック" pitchFamily="1" charset="-128"/>
                <a:ea typeface="VL ゴシック" pitchFamily="1" charset="-128"/>
              </a:rPr>
              <a:t>整数型</a:t>
            </a:r>
          </a:p>
          <a:p>
            <a:r>
              <a:rPr lang="en-US" altLang="ja-JP" sz="2000" dirty="0" smtClean="0">
                <a:latin typeface="VL ゴシック" pitchFamily="1" charset="-128"/>
                <a:ea typeface="VL ゴシック" pitchFamily="1" charset="-128"/>
              </a:rPr>
              <a:t>f(d); // </a:t>
            </a:r>
            <a:r>
              <a:rPr lang="en-US" altLang="ja-JP" sz="2000" dirty="0" smtClean="0">
                <a:solidFill>
                  <a:srgbClr val="FF0000"/>
                </a:solidFill>
                <a:latin typeface="VL ゴシック" pitchFamily="1" charset="-128"/>
                <a:ea typeface="VL ゴシック" pitchFamily="1" charset="-128"/>
              </a:rPr>
              <a:t>double : </a:t>
            </a:r>
            <a:r>
              <a:rPr lang="ja-JP" altLang="en-US" sz="2000" dirty="0" smtClean="0">
                <a:solidFill>
                  <a:srgbClr val="FF0000"/>
                </a:solidFill>
                <a:latin typeface="VL ゴシック" pitchFamily="1" charset="-128"/>
                <a:ea typeface="VL ゴシック" pitchFamily="1" charset="-128"/>
              </a:rPr>
              <a:t>整数型以外</a:t>
            </a:r>
          </a:p>
          <a:p>
            <a:endParaRPr lang="en-US" altLang="ja-JP" sz="2000" dirty="0" smtClean="0">
              <a:solidFill>
                <a:srgbClr val="FF0000"/>
              </a:solidFill>
              <a:latin typeface="VL ゴシック" pitchFamily="1" charset="-128"/>
              <a:ea typeface="VL ゴシック" pitchFamily="1"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Exception</a:t>
            </a:r>
            <a:endParaRPr kumimoji="1" lang="ja-JP" altLang="en-US"/>
          </a:p>
        </p:txBody>
      </p:sp>
      <p:sp>
        <p:nvSpPr>
          <p:cNvPr id="3" name="コンテンツ プレースホルダ 2"/>
          <p:cNvSpPr>
            <a:spLocks noGrp="1"/>
          </p:cNvSpPr>
          <p:nvPr>
            <p:ph idx="1"/>
          </p:nvPr>
        </p:nvSpPr>
        <p:spPr>
          <a:xfrm>
            <a:off x="457200" y="857232"/>
            <a:ext cx="8472518" cy="642942"/>
          </a:xfrm>
        </p:spPr>
        <p:txBody>
          <a:bodyPr>
            <a:normAutofit/>
          </a:bodyPr>
          <a:lstStyle/>
          <a:p>
            <a:pPr>
              <a:buNone/>
            </a:pPr>
            <a:r>
              <a:rPr kumimoji="1" lang="en-US" altLang="ja-JP" smtClean="0"/>
              <a:t>catch</a:t>
            </a:r>
            <a:r>
              <a:rPr kumimoji="1" lang="ja-JP" altLang="en-US" smtClean="0"/>
              <a:t>する度にエラー情報を付加する</a:t>
            </a:r>
            <a:endParaRPr kumimoji="1" lang="ja-JP" altLang="en-US"/>
          </a:p>
        </p:txBody>
      </p:sp>
      <p:sp>
        <p:nvSpPr>
          <p:cNvPr id="4" name="テキスト ボックス 3"/>
          <p:cNvSpPr txBox="1"/>
          <p:nvPr/>
        </p:nvSpPr>
        <p:spPr>
          <a:xfrm>
            <a:off x="0" y="1500174"/>
            <a:ext cx="9144000" cy="532453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class </a:t>
            </a:r>
            <a:r>
              <a:rPr lang="en-US" altLang="ja-JP" sz="2000" dirty="0" err="1" smtClean="0">
                <a:latin typeface="VL ゴシック" pitchFamily="1" charset="-128"/>
                <a:ea typeface="VL ゴシック" pitchFamily="1" charset="-128"/>
              </a:rPr>
              <a:t>MyException</a:t>
            </a:r>
            <a:r>
              <a:rPr lang="en-US" altLang="ja-JP" sz="2000" dirty="0" smtClean="0">
                <a:latin typeface="VL ゴシック" pitchFamily="1" charset="-128"/>
                <a:ea typeface="VL ゴシック" pitchFamily="1" charset="-128"/>
              </a:rPr>
              <a:t> : public </a:t>
            </a:r>
            <a:r>
              <a:rPr lang="en-US" altLang="ja-JP" sz="2000" dirty="0" smtClean="0">
                <a:solidFill>
                  <a:srgbClr val="FF0000"/>
                </a:solidFill>
                <a:latin typeface="VL ゴシック" pitchFamily="1" charset="-128"/>
                <a:ea typeface="VL ゴシック" pitchFamily="1" charset="-128"/>
              </a:rPr>
              <a:t>boost::exception</a:t>
            </a:r>
            <a:r>
              <a:rPr lang="en-US" altLang="ja-JP" sz="2000" dirty="0" smtClean="0">
                <a:latin typeface="VL ゴシック" pitchFamily="1" charset="-128"/>
                <a:ea typeface="VL ゴシック" pitchFamily="1" charset="-128"/>
              </a:rPr>
              <a:t>, public </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::exception {};</a:t>
            </a: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boost::</a:t>
            </a:r>
            <a:r>
              <a:rPr lang="en-US" altLang="ja-JP" sz="2000" dirty="0" err="1" smtClean="0">
                <a:latin typeface="VL ゴシック" pitchFamily="1" charset="-128"/>
                <a:ea typeface="VL ゴシック" pitchFamily="1" charset="-128"/>
              </a:rPr>
              <a:t>error_info</a:t>
            </a:r>
            <a:r>
              <a:rPr lang="en-US" altLang="ja-JP" sz="2000" dirty="0" smtClean="0">
                <a:latin typeface="VL ゴシック" pitchFamily="1" charset="-128"/>
                <a:ea typeface="VL ゴシック" pitchFamily="1" charset="-128"/>
              </a:rPr>
              <a:t>&lt;</a:t>
            </a:r>
            <a:r>
              <a:rPr lang="en-US" altLang="ja-JP" sz="2000" dirty="0" err="1" smtClean="0">
                <a:latin typeface="VL ゴシック" pitchFamily="1" charset="-128"/>
                <a:ea typeface="VL ゴシック" pitchFamily="1" charset="-128"/>
              </a:rPr>
              <a:t>struct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tag_errmsg</a:t>
            </a:r>
            <a:r>
              <a:rPr lang="en-US" altLang="ja-JP" sz="2000" dirty="0" smtClean="0">
                <a:latin typeface="VL ゴシック" pitchFamily="1" charset="-128"/>
                <a:ea typeface="VL ゴシック" pitchFamily="1" charset="-128"/>
              </a:rPr>
              <a:t>, string&gt; </a:t>
            </a:r>
            <a:r>
              <a:rPr lang="en-US" altLang="ja-JP" sz="2000" dirty="0" err="1" smtClean="0">
                <a:latin typeface="VL ゴシック" pitchFamily="1" charset="-128"/>
                <a:ea typeface="VL ゴシック" pitchFamily="1" charset="-128"/>
              </a:rPr>
              <a:t>error_message</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void g() { </a:t>
            </a:r>
            <a:r>
              <a:rPr lang="en-US" altLang="ja-JP" sz="2000" dirty="0" smtClean="0">
                <a:solidFill>
                  <a:srgbClr val="FF0000"/>
                </a:solidFill>
                <a:latin typeface="VL ゴシック" pitchFamily="1" charset="-128"/>
                <a:ea typeface="VL ゴシック" pitchFamily="1" charset="-128"/>
              </a:rPr>
              <a:t>BOOST_THROW_EXCEPTION(</a:t>
            </a:r>
            <a:r>
              <a:rPr lang="en-US" altLang="ja-JP" sz="2000" dirty="0" err="1" smtClean="0">
                <a:solidFill>
                  <a:srgbClr val="FF0000"/>
                </a:solidFill>
                <a:latin typeface="VL ゴシック" pitchFamily="1" charset="-128"/>
                <a:ea typeface="VL ゴシック" pitchFamily="1" charset="-128"/>
              </a:rPr>
              <a:t>MyException</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 }</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void f() {</a:t>
            </a:r>
          </a:p>
          <a:p>
            <a:r>
              <a:rPr lang="en-US" altLang="ja-JP" sz="2000" dirty="0" smtClean="0">
                <a:latin typeface="VL ゴシック" pitchFamily="1" charset="-128"/>
                <a:ea typeface="VL ゴシック" pitchFamily="1" charset="-128"/>
              </a:rPr>
              <a:t>  try { g(); }</a:t>
            </a:r>
          </a:p>
          <a:p>
            <a:r>
              <a:rPr lang="en-US" altLang="ja-JP" sz="2000" dirty="0" smtClean="0">
                <a:latin typeface="VL ゴシック" pitchFamily="1" charset="-128"/>
                <a:ea typeface="VL ゴシック" pitchFamily="1" charset="-128"/>
              </a:rPr>
              <a:t>  catch (</a:t>
            </a:r>
            <a:r>
              <a:rPr lang="en-US" altLang="ja-JP" sz="2000" dirty="0" err="1" smtClean="0">
                <a:latin typeface="VL ゴシック" pitchFamily="1" charset="-128"/>
                <a:ea typeface="VL ゴシック" pitchFamily="1" charset="-128"/>
              </a:rPr>
              <a:t>MyException</a:t>
            </a:r>
            <a:r>
              <a:rPr lang="en-US" altLang="ja-JP" sz="2000" dirty="0" smtClean="0">
                <a:latin typeface="VL ゴシック" pitchFamily="1" charset="-128"/>
                <a:ea typeface="VL ゴシック" pitchFamily="1" charset="-128"/>
              </a:rPr>
              <a:t>&amp; e) {</a:t>
            </a:r>
          </a:p>
          <a:p>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e &lt;&lt; </a:t>
            </a:r>
            <a:r>
              <a:rPr lang="en-US" altLang="ja-JP" sz="2000" dirty="0" err="1" smtClean="0">
                <a:solidFill>
                  <a:srgbClr val="FF0000"/>
                </a:solidFill>
                <a:latin typeface="VL ゴシック" pitchFamily="1" charset="-128"/>
                <a:ea typeface="VL ゴシック" pitchFamily="1" charset="-128"/>
              </a:rPr>
              <a:t>error_message</a:t>
            </a:r>
            <a:r>
              <a:rPr lang="en-US" altLang="ja-JP" sz="2000" dirty="0" smtClean="0">
                <a:solidFill>
                  <a:srgbClr val="FF0000"/>
                </a:solidFill>
                <a:latin typeface="VL ゴシック" pitchFamily="1" charset="-128"/>
                <a:ea typeface="VL ゴシック" pitchFamily="1" charset="-128"/>
              </a:rPr>
              <a:t>(“</a:t>
            </a:r>
            <a:r>
              <a:rPr lang="ja-JP" altLang="en-US" sz="2000" dirty="0" smtClean="0">
                <a:solidFill>
                  <a:srgbClr val="FF0000"/>
                </a:solidFill>
                <a:latin typeface="VL ゴシック" pitchFamily="1" charset="-128"/>
                <a:ea typeface="VL ゴシック" pitchFamily="1" charset="-128"/>
              </a:rPr>
              <a:t>何か悪いことをした</a:t>
            </a:r>
            <a:r>
              <a:rPr lang="en-US" altLang="ja-JP" sz="2000" dirty="0" smtClean="0">
                <a:solidFill>
                  <a:srgbClr val="FF0000"/>
                </a:solidFill>
                <a:latin typeface="VL ゴシック" pitchFamily="1" charset="-128"/>
                <a:ea typeface="VL ゴシック" pitchFamily="1" charset="-128"/>
              </a:rPr>
              <a:t>”); // </a:t>
            </a:r>
            <a:r>
              <a:rPr lang="ja-JP" altLang="en-US" sz="2000" dirty="0" smtClean="0">
                <a:solidFill>
                  <a:srgbClr val="FF0000"/>
                </a:solidFill>
                <a:latin typeface="VL ゴシック" pitchFamily="1" charset="-128"/>
                <a:ea typeface="VL ゴシック" pitchFamily="1" charset="-128"/>
              </a:rPr>
              <a:t>エラー情報を付加して</a:t>
            </a:r>
            <a:endParaRPr lang="en-US" altLang="ja-JP" sz="2000" dirty="0" smtClean="0">
              <a:solidFill>
                <a:srgbClr val="FF0000"/>
              </a:solidFill>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throw; // </a:t>
            </a:r>
            <a:r>
              <a:rPr lang="ja-JP" altLang="en-US" sz="2000" dirty="0" smtClean="0">
                <a:latin typeface="VL ゴシック" pitchFamily="1" charset="-128"/>
                <a:ea typeface="VL ゴシック" pitchFamily="1" charset="-128"/>
              </a:rPr>
              <a:t>再スロー</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try { f(); }</a:t>
            </a:r>
          </a:p>
          <a:p>
            <a:r>
              <a:rPr lang="en-US" altLang="ja-JP" sz="2000" dirty="0" smtClean="0">
                <a:latin typeface="VL ゴシック" pitchFamily="1" charset="-128"/>
                <a:ea typeface="VL ゴシック" pitchFamily="1" charset="-128"/>
              </a:rPr>
              <a:t>catch (</a:t>
            </a:r>
            <a:r>
              <a:rPr lang="en-US" altLang="ja-JP" sz="2000" dirty="0" err="1" smtClean="0">
                <a:latin typeface="VL ゴシック" pitchFamily="1" charset="-128"/>
                <a:ea typeface="VL ゴシック" pitchFamily="1" charset="-128"/>
              </a:rPr>
              <a:t>MyException</a:t>
            </a:r>
            <a:r>
              <a:rPr lang="en-US" altLang="ja-JP" sz="2000" dirty="0" smtClean="0">
                <a:latin typeface="VL ゴシック" pitchFamily="1" charset="-128"/>
                <a:ea typeface="VL ゴシック" pitchFamily="1" charset="-128"/>
              </a:rPr>
              <a:t>&amp; e) { // </a:t>
            </a:r>
            <a:r>
              <a:rPr lang="ja-JP" altLang="en-US" sz="2000" dirty="0" smtClean="0">
                <a:latin typeface="VL ゴシック" pitchFamily="1" charset="-128"/>
                <a:ea typeface="VL ゴシック" pitchFamily="1" charset="-128"/>
              </a:rPr>
              <a:t>階層的に情報が付加された例外を受け取る</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boost::</a:t>
            </a:r>
            <a:r>
              <a:rPr lang="en-US" altLang="ja-JP" sz="2000" dirty="0" err="1" smtClean="0">
                <a:latin typeface="VL ゴシック" pitchFamily="1" charset="-128"/>
                <a:ea typeface="VL ゴシック" pitchFamily="1" charset="-128"/>
              </a:rPr>
              <a:t>diagnostic_information</a:t>
            </a:r>
            <a:r>
              <a:rPr lang="en-US" altLang="ja-JP" sz="2000" dirty="0" smtClean="0">
                <a:latin typeface="VL ゴシック" pitchFamily="1" charset="-128"/>
                <a:ea typeface="VL ゴシック" pitchFamily="1" charset="-128"/>
              </a:rPr>
              <a:t>(e)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表示</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Filesystem</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パス、ファイル、ディレクトリ操作</a:t>
            </a:r>
            <a:endParaRPr kumimoji="1" lang="ja-JP" altLang="en-US"/>
          </a:p>
        </p:txBody>
      </p:sp>
      <p:sp>
        <p:nvSpPr>
          <p:cNvPr id="4" name="テキスト ボックス 3"/>
          <p:cNvSpPr txBox="1"/>
          <p:nvPr/>
        </p:nvSpPr>
        <p:spPr>
          <a:xfrm>
            <a:off x="214282" y="1714488"/>
            <a:ext cx="8715436" cy="378565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a:t>
            </a:r>
            <a:r>
              <a:rPr lang="en-US" altLang="ja-JP" sz="2000" dirty="0" err="1" smtClean="0">
                <a:latin typeface="VL ゴシック" pitchFamily="1" charset="-128"/>
                <a:ea typeface="VL ゴシック" pitchFamily="1" charset="-128"/>
              </a:rPr>
              <a:t>filesystem</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remove_all</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my_dir</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ディレクトリ内のファイル削除</a:t>
            </a:r>
            <a:endParaRPr lang="en-US" altLang="ja-JP" sz="2000" dirty="0" smtClean="0">
              <a:latin typeface="VL ゴシック" pitchFamily="1" charset="-128"/>
              <a:ea typeface="VL ゴシック" pitchFamily="1" charset="-128"/>
            </a:endParaRP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create_directory</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my_dir</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ディレクトリ作成</a:t>
            </a:r>
            <a:endParaRPr lang="en-US" altLang="ja-JP" sz="2000" dirty="0" smtClean="0">
              <a:latin typeface="VL ゴシック" pitchFamily="1" charset="-128"/>
              <a:ea typeface="VL ゴシック" pitchFamily="1" charset="-128"/>
            </a:endParaRP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ofstream</a:t>
            </a:r>
            <a:r>
              <a:rPr lang="en-US" altLang="ja-JP" sz="2000" dirty="0" smtClean="0">
                <a:latin typeface="VL ゴシック" pitchFamily="1" charset="-128"/>
                <a:ea typeface="VL ゴシック" pitchFamily="1" charset="-128"/>
              </a:rPr>
              <a:t> file(“</a:t>
            </a:r>
            <a:r>
              <a:rPr lang="en-US" altLang="ja-JP" sz="2000" dirty="0" err="1" smtClean="0">
                <a:latin typeface="VL ゴシック" pitchFamily="1" charset="-128"/>
                <a:ea typeface="VL ゴシック" pitchFamily="1" charset="-128"/>
              </a:rPr>
              <a:t>my_dir</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a.txt</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ファイル書き込み</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file &lt;&lt; “test\n";</a:t>
            </a:r>
          </a:p>
          <a:p>
            <a:r>
              <a:rPr lang="en-US" altLang="ja-JP" sz="2000" dirty="0" err="1" smtClean="0">
                <a:latin typeface="VL ゴシック" pitchFamily="1" charset="-128"/>
                <a:ea typeface="VL ゴシック" pitchFamily="1" charset="-128"/>
              </a:rPr>
              <a:t>file.close</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if (!exists(“</a:t>
            </a:r>
            <a:r>
              <a:rPr lang="en-US" altLang="ja-JP" sz="2000" dirty="0" err="1" smtClean="0">
                <a:latin typeface="VL ゴシック" pitchFamily="1" charset="-128"/>
                <a:ea typeface="VL ゴシック" pitchFamily="1" charset="-128"/>
              </a:rPr>
              <a:t>my_dir</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a.txt</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ファイルの存在チェック</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ja-JP" altLang="en-US" sz="2000" dirty="0" smtClean="0">
                <a:latin typeface="VL ゴシック" pitchFamily="1" charset="-128"/>
                <a:ea typeface="VL ゴシック" pitchFamily="1" charset="-128"/>
              </a:rPr>
              <a:t>ファイルがない</a:t>
            </a:r>
            <a:r>
              <a:rPr lang="en-US" altLang="ja-JP" sz="2000" dirty="0" smtClean="0">
                <a:latin typeface="VL ゴシック" pitchFamily="1" charset="-128"/>
                <a:ea typeface="VL ゴシック" pitchFamily="1" charset="-128"/>
              </a:rPr>
              <a:t>\n";</a:t>
            </a:r>
            <a:endParaRPr lang="en-US" altLang="ja-JP" sz="2000" dirty="0" smtClean="0">
              <a:solidFill>
                <a:srgbClr val="FF0000"/>
              </a:solidFill>
              <a:latin typeface="VL ゴシック" pitchFamily="1" charset="-128"/>
              <a:ea typeface="VL ゴシック" pitchFamily="1"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a:xfrm>
            <a:off x="457200" y="-24"/>
            <a:ext cx="8229600" cy="654032"/>
          </a:xfrm>
        </p:spPr>
        <p:txBody>
          <a:bodyPr>
            <a:normAutofit fontScale="90000"/>
          </a:bodyPr>
          <a:lstStyle/>
          <a:p>
            <a:r>
              <a:rPr kumimoji="1" lang="en-US" altLang="ja-JP" smtClean="0"/>
              <a:t>Filesystem v3</a:t>
            </a:r>
            <a:endParaRPr kumimoji="1" lang="ja-JP" altLang="en-US"/>
          </a:p>
        </p:txBody>
      </p:sp>
      <p:sp>
        <p:nvSpPr>
          <p:cNvPr id="14" name="コンテンツ プレースホルダ 2"/>
          <p:cNvSpPr>
            <a:spLocks noGrp="1"/>
          </p:cNvSpPr>
          <p:nvPr>
            <p:ph idx="1"/>
          </p:nvPr>
        </p:nvSpPr>
        <p:spPr>
          <a:xfrm>
            <a:off x="357158" y="1000108"/>
            <a:ext cx="8329642" cy="1357322"/>
          </a:xfrm>
        </p:spPr>
        <p:txBody>
          <a:bodyPr>
            <a:noAutofit/>
          </a:bodyPr>
          <a:lstStyle/>
          <a:p>
            <a:pPr>
              <a:buNone/>
            </a:pPr>
            <a:r>
              <a:rPr kumimoji="1" lang="en-US" altLang="ja-JP" sz="2400" smtClean="0">
                <a:latin typeface="VL ゴシック" pitchFamily="49" charset="-128"/>
                <a:ea typeface="VL ゴシック" pitchFamily="49" charset="-128"/>
              </a:rPr>
              <a:t>path</a:t>
            </a:r>
            <a:r>
              <a:rPr kumimoji="1" lang="ja-JP" altLang="en-US" sz="2400" smtClean="0">
                <a:latin typeface="VL ゴシック" pitchFamily="49" charset="-128"/>
                <a:ea typeface="VL ゴシック" pitchFamily="49" charset="-128"/>
              </a:rPr>
              <a:t>の日本語対応等。</a:t>
            </a:r>
            <a:endParaRPr kumimoji="1" lang="en-US" altLang="ja-JP" sz="2400" smtClean="0">
              <a:latin typeface="VL ゴシック" pitchFamily="49" charset="-128"/>
              <a:ea typeface="VL ゴシック" pitchFamily="49" charset="-128"/>
            </a:endParaRPr>
          </a:p>
          <a:p>
            <a:pPr>
              <a:buNone/>
            </a:pPr>
            <a:r>
              <a:rPr lang="en-US" altLang="ja-JP" sz="2400" smtClean="0">
                <a:latin typeface="VL ゴシック" pitchFamily="49" charset="-128"/>
                <a:ea typeface="VL ゴシック" pitchFamily="49" charset="-128"/>
              </a:rPr>
              <a:t>string</a:t>
            </a:r>
            <a:r>
              <a:rPr lang="ja-JP" altLang="en-US" sz="2400" smtClean="0">
                <a:latin typeface="VL ゴシック" pitchFamily="49" charset="-128"/>
                <a:ea typeface="VL ゴシック" pitchFamily="49" charset="-128"/>
              </a:rPr>
              <a:t>と</a:t>
            </a:r>
            <a:r>
              <a:rPr lang="en-US" altLang="ja-JP" sz="2400" smtClean="0">
                <a:latin typeface="VL ゴシック" pitchFamily="49" charset="-128"/>
                <a:ea typeface="VL ゴシック" pitchFamily="49" charset="-128"/>
              </a:rPr>
              <a:t>wstring</a:t>
            </a:r>
            <a:r>
              <a:rPr lang="ja-JP" altLang="en-US" sz="2400" smtClean="0">
                <a:latin typeface="VL ゴシック" pitchFamily="49" charset="-128"/>
                <a:ea typeface="VL ゴシック" pitchFamily="49" charset="-128"/>
              </a:rPr>
              <a:t>の両方を使用するためにオーバーロードが</a:t>
            </a:r>
            <a:endParaRPr lang="en-US" altLang="ja-JP" sz="2400" smtClean="0">
              <a:latin typeface="VL ゴシック" pitchFamily="49" charset="-128"/>
              <a:ea typeface="VL ゴシック" pitchFamily="49" charset="-128"/>
            </a:endParaRPr>
          </a:p>
          <a:p>
            <a:pPr>
              <a:buNone/>
            </a:pPr>
            <a:r>
              <a:rPr lang="ja-JP" altLang="en-US" sz="2400" smtClean="0">
                <a:latin typeface="VL ゴシック" pitchFamily="49" charset="-128"/>
                <a:ea typeface="VL ゴシック" pitchFamily="49" charset="-128"/>
              </a:rPr>
              <a:t>必要なくなったり。</a:t>
            </a:r>
            <a:endParaRPr kumimoji="1" lang="en-US" altLang="ja-JP" sz="2400" smtClean="0"/>
          </a:p>
        </p:txBody>
      </p:sp>
      <p:sp>
        <p:nvSpPr>
          <p:cNvPr id="15" name="テキスト ボックス 14"/>
          <p:cNvSpPr txBox="1"/>
          <p:nvPr/>
        </p:nvSpPr>
        <p:spPr>
          <a:xfrm>
            <a:off x="214282" y="2687793"/>
            <a:ext cx="8786874" cy="3170099"/>
          </a:xfrm>
          <a:prstGeom prst="rect">
            <a:avLst/>
          </a:prstGeom>
          <a:noFill/>
        </p:spPr>
        <p:txBody>
          <a:bodyPr wrap="square" rtlCol="0">
            <a:spAutoFit/>
          </a:bodyPr>
          <a:lstStyle/>
          <a:p>
            <a:r>
              <a:rPr lang="en-US" altLang="ja-JP" sz="2000" dirty="0" smtClean="0">
                <a:latin typeface="VL ゴシック" pitchFamily="49" charset="-128"/>
                <a:ea typeface="VL ゴシック" pitchFamily="49" charset="-128"/>
              </a:rPr>
              <a:t>#define BOOST_FILESYSTEM_VERSION 3</a:t>
            </a:r>
          </a:p>
          <a:p>
            <a:r>
              <a:rPr lang="en-US" altLang="ja-JP" sz="2000" dirty="0" smtClean="0">
                <a:latin typeface="VL ゴシック" pitchFamily="49" charset="-128"/>
                <a:ea typeface="VL ゴシック" pitchFamily="49" charset="-128"/>
              </a:rPr>
              <a:t>#include &lt;boost/</a:t>
            </a:r>
            <a:r>
              <a:rPr lang="en-US" altLang="ja-JP" sz="2000" dirty="0" err="1" smtClean="0">
                <a:latin typeface="VL ゴシック" pitchFamily="49" charset="-128"/>
                <a:ea typeface="VL ゴシック" pitchFamily="49" charset="-128"/>
              </a:rPr>
              <a:t>filesystem.hpp</a:t>
            </a:r>
            <a:r>
              <a:rPr lang="en-US" altLang="ja-JP" sz="2000" dirty="0" smtClean="0">
                <a:latin typeface="VL ゴシック" pitchFamily="49" charset="-128"/>
                <a:ea typeface="VL ゴシック" pitchFamily="49" charset="-128"/>
              </a:rPr>
              <a:t>&gt;</a:t>
            </a:r>
          </a:p>
          <a:p>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void foo(</a:t>
            </a:r>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a:t>
            </a:r>
            <a:r>
              <a:rPr lang="en-US" altLang="ja-JP" sz="2000" dirty="0" smtClean="0">
                <a:solidFill>
                  <a:srgbClr val="FF0000"/>
                </a:solidFill>
                <a:latin typeface="VL ゴシック" pitchFamily="49" charset="-128"/>
                <a:ea typeface="VL ゴシック" pitchFamily="49" charset="-128"/>
              </a:rPr>
              <a:t>boost::</a:t>
            </a:r>
            <a:r>
              <a:rPr lang="en-US" altLang="ja-JP" sz="2000" dirty="0" err="1" smtClean="0">
                <a:solidFill>
                  <a:srgbClr val="FF0000"/>
                </a:solidFill>
                <a:latin typeface="VL ゴシック" pitchFamily="49" charset="-128"/>
                <a:ea typeface="VL ゴシック" pitchFamily="49" charset="-128"/>
              </a:rPr>
              <a:t>filesystem</a:t>
            </a:r>
            <a:r>
              <a:rPr lang="en-US" altLang="ja-JP" sz="2000" dirty="0" smtClean="0">
                <a:solidFill>
                  <a:srgbClr val="FF0000"/>
                </a:solidFill>
                <a:latin typeface="VL ゴシック" pitchFamily="49" charset="-128"/>
                <a:ea typeface="VL ゴシック" pitchFamily="49" charset="-128"/>
              </a:rPr>
              <a:t>::path&amp;</a:t>
            </a:r>
            <a:r>
              <a:rPr lang="en-US" altLang="ja-JP" sz="2000" dirty="0" smtClean="0">
                <a:latin typeface="VL ゴシック" pitchFamily="49" charset="-128"/>
                <a:ea typeface="VL ゴシック" pitchFamily="49" charset="-128"/>
              </a:rPr>
              <a:t> path) {}</a:t>
            </a:r>
          </a:p>
          <a:p>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 main()</a:t>
            </a:r>
          </a:p>
          <a:p>
            <a:r>
              <a:rPr lang="en-US" altLang="ja-JP" sz="2000" dirty="0" smtClean="0">
                <a:latin typeface="VL ゴシック" pitchFamily="49" charset="-128"/>
                <a:ea typeface="VL ゴシック" pitchFamily="49" charset="-128"/>
              </a:rPr>
              <a:t>{</a:t>
            </a:r>
          </a:p>
          <a:p>
            <a:r>
              <a:rPr lang="en-US" altLang="ja-JP" sz="2000" dirty="0" smtClean="0">
                <a:latin typeface="VL ゴシック" pitchFamily="49" charset="-128"/>
                <a:ea typeface="VL ゴシック" pitchFamily="49" charset="-128"/>
              </a:rPr>
              <a:t>    foo("</a:t>
            </a:r>
            <a:r>
              <a:rPr lang="en-US" altLang="ja-JP" sz="2000" dirty="0" err="1" smtClean="0">
                <a:latin typeface="VL ゴシック" pitchFamily="49" charset="-128"/>
                <a:ea typeface="VL ゴシック" pitchFamily="49" charset="-128"/>
              </a:rPr>
              <a:t>english</a:t>
            </a:r>
            <a:r>
              <a:rPr lang="en-US" altLang="ja-JP" sz="2000" dirty="0" smtClean="0">
                <a:latin typeface="VL ゴシック" pitchFamily="49" charset="-128"/>
                <a:ea typeface="VL ゴシック" pitchFamily="49" charset="-128"/>
              </a:rPr>
              <a:t>");</a:t>
            </a:r>
          </a:p>
          <a:p>
            <a:r>
              <a:rPr lang="en-US" altLang="ja-JP" sz="2000" dirty="0" smtClean="0">
                <a:latin typeface="VL ゴシック" pitchFamily="49" charset="-128"/>
                <a:ea typeface="VL ゴシック" pitchFamily="49" charset="-128"/>
              </a:rPr>
              <a:t>    foo(</a:t>
            </a:r>
            <a:r>
              <a:rPr lang="en-US" altLang="ja-JP" sz="2000" dirty="0" smtClean="0">
                <a:solidFill>
                  <a:srgbClr val="FF0000"/>
                </a:solidFill>
                <a:latin typeface="VL ゴシック" pitchFamily="49" charset="-128"/>
                <a:ea typeface="VL ゴシック" pitchFamily="49" charset="-128"/>
              </a:rPr>
              <a:t>L</a:t>
            </a:r>
            <a:r>
              <a:rPr lang="en-US" altLang="ja-JP" sz="2000" dirty="0" smtClean="0">
                <a:latin typeface="VL ゴシック" pitchFamily="49" charset="-128"/>
                <a:ea typeface="VL ゴシック" pitchFamily="49" charset="-128"/>
              </a:rPr>
              <a:t>"</a:t>
            </a:r>
            <a:r>
              <a:rPr lang="ja-JP" altLang="en-US" sz="2000" dirty="0" smtClean="0">
                <a:latin typeface="VL ゴシック" pitchFamily="49" charset="-128"/>
                <a:ea typeface="VL ゴシック" pitchFamily="49" charset="-128"/>
              </a:rPr>
              <a:t>日本語</a:t>
            </a:r>
            <a:r>
              <a:rPr lang="en-US" altLang="ja-JP" sz="2000" dirty="0" smtClean="0">
                <a:latin typeface="VL ゴシック" pitchFamily="49" charset="-128"/>
                <a:ea typeface="VL ゴシック" pitchFamily="49" charset="-128"/>
              </a:rPr>
              <a:t>"); // v2</a:t>
            </a:r>
            <a:r>
              <a:rPr lang="ja-JP" altLang="en-US" sz="2000" dirty="0" smtClean="0">
                <a:latin typeface="VL ゴシック" pitchFamily="49" charset="-128"/>
                <a:ea typeface="VL ゴシック" pitchFamily="49" charset="-128"/>
              </a:rPr>
              <a:t>ではエラー</a:t>
            </a:r>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Flyweight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リソースの共有</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boost::flyweights::flyweight;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flyweight&lt;</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::string&gt; f1(</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abc</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flyweight&lt;</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::string&gt; f2(</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abc</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f1</a:t>
            </a:r>
            <a:r>
              <a:rPr lang="ja-JP" altLang="en-US" sz="2000" dirty="0" smtClean="0">
                <a:latin typeface="VL ゴシック" pitchFamily="1" charset="-128"/>
                <a:ea typeface="VL ゴシック" pitchFamily="1" charset="-128"/>
              </a:rPr>
              <a:t>と</a:t>
            </a:r>
            <a:r>
              <a:rPr lang="en-US" altLang="ja-JP" sz="2000" dirty="0" smtClean="0">
                <a:latin typeface="VL ゴシック" pitchFamily="1" charset="-128"/>
                <a:ea typeface="VL ゴシック" pitchFamily="1" charset="-128"/>
              </a:rPr>
              <a:t>f2</a:t>
            </a:r>
            <a:r>
              <a:rPr lang="ja-JP" altLang="en-US" sz="2000" dirty="0" smtClean="0">
                <a:latin typeface="VL ゴシック" pitchFamily="1" charset="-128"/>
                <a:ea typeface="VL ゴシック" pitchFamily="1" charset="-128"/>
              </a:rPr>
              <a:t>は同じオブジェクトを指している</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assert(</a:t>
            </a:r>
            <a:r>
              <a:rPr lang="en-US" altLang="ja-JP" sz="2000" dirty="0" smtClean="0">
                <a:solidFill>
                  <a:srgbClr val="FF0000"/>
                </a:solidFill>
                <a:latin typeface="VL ゴシック" pitchFamily="1" charset="-128"/>
                <a:ea typeface="VL ゴシック" pitchFamily="1" charset="-128"/>
              </a:rPr>
              <a:t>&amp;f1.get() == &amp;f2.get()</a:t>
            </a:r>
            <a:r>
              <a:rPr lang="en-US" altLang="ja-JP" sz="2000" dirty="0" smtClean="0">
                <a:latin typeface="VL ゴシック" pitchFamily="1" charset="-128"/>
                <a:ea typeface="VL ゴシック" pitchFamily="1" charset="-128"/>
              </a:rPr>
              <a:t>);</a:t>
            </a:r>
            <a:endParaRPr lang="ja-JP" altLang="en-US" sz="2000" dirty="0" smtClean="0">
              <a:latin typeface="VL ゴシック" pitchFamily="1" charset="-128"/>
              <a:ea typeface="VL ゴシック" pitchFamily="1"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Foreach</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en-US" altLang="ja-JP" smtClean="0"/>
              <a:t>foreach</a:t>
            </a:r>
            <a:r>
              <a:rPr kumimoji="1" lang="ja-JP" altLang="en-US" smtClean="0"/>
              <a:t>文。コンテナ</a:t>
            </a:r>
            <a:r>
              <a:rPr kumimoji="1" lang="en-US" altLang="ja-JP" smtClean="0"/>
              <a:t>/</a:t>
            </a:r>
            <a:r>
              <a:rPr kumimoji="1" lang="ja-JP" altLang="en-US" smtClean="0"/>
              <a:t>配列を順番に処理する</a:t>
            </a:r>
            <a:endParaRPr kumimoji="1" lang="ja-JP" altLang="en-US"/>
          </a:p>
        </p:txBody>
      </p:sp>
      <p:sp>
        <p:nvSpPr>
          <p:cNvPr id="4" name="テキスト ボックス 3"/>
          <p:cNvSpPr txBox="1"/>
          <p:nvPr/>
        </p:nvSpPr>
        <p:spPr>
          <a:xfrm>
            <a:off x="214282" y="1714488"/>
            <a:ext cx="8715436" cy="255454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vector&lt;string&gt; v;</a:t>
            </a:r>
          </a:p>
          <a:p>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abc</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("123");</a:t>
            </a:r>
          </a:p>
          <a:p>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("xyz");</a:t>
            </a:r>
          </a:p>
          <a:p>
            <a:endParaRPr lang="en-US" altLang="ja-JP" sz="2000" dirty="0" smtClean="0">
              <a:latin typeface="VL ゴシック" pitchFamily="1" charset="-128"/>
              <a:ea typeface="VL ゴシック" pitchFamily="1" charset="-128"/>
            </a:endParaRPr>
          </a:p>
          <a:p>
            <a:r>
              <a:rPr lang="en-US" altLang="ja-JP" sz="2000" dirty="0" smtClean="0">
                <a:solidFill>
                  <a:srgbClr val="FF0000"/>
                </a:solidFill>
                <a:latin typeface="VL ゴシック" pitchFamily="1" charset="-128"/>
                <a:ea typeface="VL ゴシック" pitchFamily="1" charset="-128"/>
              </a:rPr>
              <a:t>BOOST_FOREACH (</a:t>
            </a:r>
            <a:r>
              <a:rPr lang="en-US" altLang="ja-JP" sz="2000" dirty="0" err="1" smtClean="0">
                <a:solidFill>
                  <a:srgbClr val="FF0000"/>
                </a:solidFill>
                <a:latin typeface="VL ゴシック" pitchFamily="1" charset="-128"/>
                <a:ea typeface="VL ゴシック" pitchFamily="1" charset="-128"/>
              </a:rPr>
              <a:t>const</a:t>
            </a:r>
            <a:r>
              <a:rPr lang="en-US" altLang="ja-JP" sz="2000" dirty="0" smtClean="0">
                <a:solidFill>
                  <a:srgbClr val="FF0000"/>
                </a:solidFill>
                <a:latin typeface="VL ゴシック" pitchFamily="1" charset="-128"/>
                <a:ea typeface="VL ゴシック" pitchFamily="1" charset="-128"/>
              </a:rPr>
              <a:t> string&amp; s, v)</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s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endParaRPr lang="ja-JP" altLang="en-US" sz="2000" dirty="0" smtClean="0">
              <a:latin typeface="VL ゴシック" pitchFamily="1" charset="-128"/>
              <a:ea typeface="VL ゴシック" pitchFamily="1" charset="-128"/>
            </a:endParaRPr>
          </a:p>
        </p:txBody>
      </p:sp>
      <p:sp>
        <p:nvSpPr>
          <p:cNvPr id="5" name="テキスト ボックス 4"/>
          <p:cNvSpPr txBox="1"/>
          <p:nvPr/>
        </p:nvSpPr>
        <p:spPr>
          <a:xfrm>
            <a:off x="214282" y="4429132"/>
            <a:ext cx="8715436" cy="923330"/>
          </a:xfrm>
          <a:prstGeom prst="rect">
            <a:avLst/>
          </a:prstGeom>
          <a:solidFill>
            <a:srgbClr val="00B050"/>
          </a:solidFill>
          <a:ln>
            <a:solidFill>
              <a:schemeClr val="tx1"/>
            </a:solidFill>
          </a:ln>
        </p:spPr>
        <p:txBody>
          <a:bodyPr wrap="square" rtlCol="0">
            <a:spAutoFit/>
          </a:bodyPr>
          <a:lstStyle/>
          <a:p>
            <a:r>
              <a:rPr kumimoji="1" lang="en-US" altLang="ja-JP" smtClean="0"/>
              <a:t>abc</a:t>
            </a:r>
          </a:p>
          <a:p>
            <a:r>
              <a:rPr lang="en-US" altLang="ja-JP" smtClean="0"/>
              <a:t>123</a:t>
            </a:r>
          </a:p>
          <a:p>
            <a:r>
              <a:rPr kumimoji="1" lang="en-US" altLang="ja-JP" smtClean="0"/>
              <a:t>xyz</a:t>
            </a:r>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Format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文字列のフォーマット</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sprintf</a:t>
            </a:r>
            <a:r>
              <a:rPr lang="ja-JP" altLang="en-US" sz="2000" dirty="0" smtClean="0">
                <a:latin typeface="VL ゴシック" pitchFamily="1" charset="-128"/>
                <a:ea typeface="VL ゴシック" pitchFamily="1" charset="-128"/>
              </a:rPr>
              <a:t>風のフォーマット</a:t>
            </a:r>
          </a:p>
          <a:p>
            <a:r>
              <a:rPr lang="en-US" altLang="ja-JP" sz="2000" dirty="0" smtClean="0">
                <a:latin typeface="VL ゴシック" pitchFamily="1" charset="-128"/>
                <a:ea typeface="VL ゴシック" pitchFamily="1" charset="-128"/>
              </a:rPr>
              <a:t>string s1 = (</a:t>
            </a:r>
            <a:r>
              <a:rPr lang="en-US" altLang="ja-JP" sz="2000" dirty="0" smtClean="0">
                <a:solidFill>
                  <a:srgbClr val="FF0000"/>
                </a:solidFill>
                <a:latin typeface="VL ゴシック" pitchFamily="1" charset="-128"/>
                <a:ea typeface="VL ゴシック" pitchFamily="1" charset="-128"/>
              </a:rPr>
              <a:t>boost::format("this year is %d.") % 2009</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str</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s1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a:t>
            </a:r>
            <a:r>
              <a:rPr lang="en-US" altLang="ja-JP" sz="2000" dirty="0" smtClean="0">
                <a:solidFill>
                  <a:srgbClr val="FF0000"/>
                </a:solidFill>
                <a:latin typeface="VL ゴシック" pitchFamily="1" charset="-128"/>
                <a:ea typeface="VL ゴシック" pitchFamily="1" charset="-128"/>
              </a:rPr>
              <a:t>this year is 2009.</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プレースホルダーによるフォーマット</a:t>
            </a:r>
          </a:p>
          <a:p>
            <a:r>
              <a:rPr lang="en-US" altLang="ja-JP" sz="2000" dirty="0" smtClean="0">
                <a:latin typeface="VL ゴシック" pitchFamily="1" charset="-128"/>
                <a:ea typeface="VL ゴシック" pitchFamily="1" charset="-128"/>
              </a:rPr>
              <a:t>string s2 = (boost::format("next year is </a:t>
            </a:r>
            <a:r>
              <a:rPr lang="en-US" altLang="ja-JP" sz="2000" dirty="0" smtClean="0">
                <a:solidFill>
                  <a:srgbClr val="FF0000"/>
                </a:solidFill>
                <a:latin typeface="VL ゴシック" pitchFamily="1" charset="-128"/>
                <a:ea typeface="VL ゴシック" pitchFamily="1" charset="-128"/>
              </a:rPr>
              <a:t>%1%</a:t>
            </a:r>
            <a:r>
              <a:rPr lang="en-US" altLang="ja-JP" sz="2000" dirty="0" smtClean="0">
                <a:latin typeface="VL ゴシック" pitchFamily="1" charset="-128"/>
                <a:ea typeface="VL ゴシック" pitchFamily="1" charset="-128"/>
              </a:rPr>
              <a:t>.") % 2010).</a:t>
            </a:r>
            <a:r>
              <a:rPr lang="en-US" altLang="ja-JP" sz="2000" dirty="0" err="1" smtClean="0">
                <a:latin typeface="VL ゴシック" pitchFamily="1" charset="-128"/>
                <a:ea typeface="VL ゴシック" pitchFamily="1" charset="-128"/>
              </a:rPr>
              <a:t>str</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s2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a:t>
            </a:r>
            <a:r>
              <a:rPr lang="en-US" altLang="ja-JP" sz="2000" dirty="0" smtClean="0">
                <a:solidFill>
                  <a:srgbClr val="FF0000"/>
                </a:solidFill>
                <a:latin typeface="VL ゴシック" pitchFamily="1" charset="-128"/>
                <a:ea typeface="VL ゴシック" pitchFamily="1" charset="-128"/>
              </a:rPr>
              <a:t>next year is 2010</a:t>
            </a:r>
            <a:endParaRPr lang="ja-JP" altLang="en-US" sz="2000" dirty="0" smtClean="0">
              <a:solidFill>
                <a:srgbClr val="FF0000"/>
              </a:solidFill>
              <a:latin typeface="VL ゴシック" pitchFamily="1" charset="-128"/>
              <a:ea typeface="VL ゴシック" pitchFamily="1"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今回紹介するライブラリ</a:t>
            </a:r>
            <a:endParaRPr kumimoji="1" lang="ja-JP" altLang="en-US" dirty="0"/>
          </a:p>
        </p:txBody>
      </p:sp>
      <p:sp>
        <p:nvSpPr>
          <p:cNvPr id="3" name="コンテンツ プレースホルダ 2"/>
          <p:cNvSpPr>
            <a:spLocks noGrp="1"/>
          </p:cNvSpPr>
          <p:nvPr>
            <p:ph idx="1"/>
          </p:nvPr>
        </p:nvSpPr>
        <p:spPr>
          <a:xfrm>
            <a:off x="214314" y="785794"/>
            <a:ext cx="2000232" cy="5929354"/>
          </a:xfrm>
          <a:noFill/>
          <a:ln>
            <a:solidFill>
              <a:schemeClr val="tx1"/>
            </a:solidFill>
          </a:ln>
        </p:spPr>
        <p:txBody>
          <a:bodyPr>
            <a:noAutofit/>
          </a:bodyPr>
          <a:lstStyle/>
          <a:p>
            <a:pPr>
              <a:buNone/>
            </a:pPr>
            <a:r>
              <a:rPr lang="en-US" altLang="ja-JP" sz="1300" dirty="0" smtClean="0"/>
              <a:t>01.Accumulators</a:t>
            </a:r>
          </a:p>
          <a:p>
            <a:pPr>
              <a:buNone/>
            </a:pPr>
            <a:r>
              <a:rPr lang="en-US" altLang="ja-JP" sz="1300" dirty="0" smtClean="0"/>
              <a:t>02.Algorithm</a:t>
            </a:r>
          </a:p>
          <a:p>
            <a:pPr>
              <a:buNone/>
            </a:pPr>
            <a:r>
              <a:rPr lang="en-US" altLang="ja-JP" sz="1300" dirty="0" smtClean="0"/>
              <a:t>03.Any</a:t>
            </a:r>
          </a:p>
          <a:p>
            <a:pPr>
              <a:buNone/>
            </a:pPr>
            <a:r>
              <a:rPr lang="en-US" altLang="ja-JP" sz="1300" dirty="0" smtClean="0"/>
              <a:t>04.Array</a:t>
            </a:r>
          </a:p>
          <a:p>
            <a:pPr>
              <a:buNone/>
            </a:pPr>
            <a:r>
              <a:rPr lang="en-US" altLang="ja-JP" sz="1300" dirty="0" smtClean="0"/>
              <a:t>05.Asio</a:t>
            </a:r>
          </a:p>
          <a:p>
            <a:pPr>
              <a:buNone/>
            </a:pPr>
            <a:r>
              <a:rPr lang="en-US" altLang="ja-JP" sz="1300" dirty="0" smtClean="0"/>
              <a:t>06.Assign</a:t>
            </a:r>
          </a:p>
          <a:p>
            <a:pPr>
              <a:buNone/>
            </a:pPr>
            <a:r>
              <a:rPr lang="en-US" altLang="ja-JP" sz="1300" dirty="0" smtClean="0"/>
              <a:t>07.Atomic</a:t>
            </a:r>
          </a:p>
          <a:p>
            <a:pPr>
              <a:buNone/>
            </a:pPr>
            <a:r>
              <a:rPr lang="en-US" altLang="ja-JP" sz="1300" dirty="0" smtClean="0"/>
              <a:t>08.Bimap</a:t>
            </a:r>
          </a:p>
          <a:p>
            <a:pPr>
              <a:buNone/>
            </a:pPr>
            <a:r>
              <a:rPr lang="en-US" altLang="ja-JP" sz="1300" dirty="0" smtClean="0"/>
              <a:t>09.Bind</a:t>
            </a:r>
          </a:p>
          <a:p>
            <a:pPr>
              <a:buNone/>
            </a:pPr>
            <a:r>
              <a:rPr lang="en-US" altLang="ja-JP" sz="1300" dirty="0" smtClean="0"/>
              <a:t>10.Chrono</a:t>
            </a:r>
          </a:p>
          <a:p>
            <a:pPr>
              <a:buNone/>
            </a:pPr>
            <a:r>
              <a:rPr lang="en-US" altLang="ja-JP" sz="1300" dirty="0" smtClean="0"/>
              <a:t>11.Circular Buffer</a:t>
            </a:r>
          </a:p>
          <a:p>
            <a:pPr>
              <a:buNone/>
            </a:pPr>
            <a:r>
              <a:rPr lang="en-US" altLang="ja-JP" sz="1300" dirty="0" smtClean="0"/>
              <a:t>12.Compressed Pair</a:t>
            </a:r>
          </a:p>
          <a:p>
            <a:pPr>
              <a:buNone/>
            </a:pPr>
            <a:r>
              <a:rPr lang="en-US" altLang="ja-JP" sz="1300" dirty="0" smtClean="0"/>
              <a:t>13.Concept Check</a:t>
            </a:r>
          </a:p>
          <a:p>
            <a:pPr>
              <a:buNone/>
            </a:pPr>
            <a:r>
              <a:rPr lang="en-US" altLang="ja-JP" sz="1300" dirty="0" smtClean="0"/>
              <a:t>14.Container</a:t>
            </a:r>
          </a:p>
          <a:p>
            <a:pPr>
              <a:buNone/>
            </a:pPr>
            <a:r>
              <a:rPr lang="en-US" altLang="ja-JP" sz="1300" dirty="0" smtClean="0"/>
              <a:t>15.Conversion</a:t>
            </a:r>
          </a:p>
          <a:p>
            <a:pPr>
              <a:buNone/>
            </a:pPr>
            <a:r>
              <a:rPr lang="en-US" altLang="ja-JP" sz="1300" dirty="0" smtClean="0"/>
              <a:t>16.Coroutine</a:t>
            </a:r>
          </a:p>
          <a:p>
            <a:pPr>
              <a:buNone/>
            </a:pPr>
            <a:r>
              <a:rPr lang="en-US" altLang="ja-JP" sz="1300" dirty="0" smtClean="0"/>
              <a:t>17.CRC</a:t>
            </a:r>
          </a:p>
          <a:p>
            <a:pPr>
              <a:buNone/>
            </a:pPr>
            <a:r>
              <a:rPr lang="en-US" altLang="ja-JP" sz="1300" dirty="0" smtClean="0"/>
              <a:t>18.Date Time</a:t>
            </a:r>
          </a:p>
          <a:p>
            <a:pPr>
              <a:buNone/>
            </a:pPr>
            <a:r>
              <a:rPr lang="en-US" altLang="ja-JP" sz="1300" dirty="0" smtClean="0"/>
              <a:t>19.Dynamic </a:t>
            </a:r>
            <a:r>
              <a:rPr lang="en-US" altLang="ja-JP" sz="1300" dirty="0" err="1" smtClean="0"/>
              <a:t>Bitset</a:t>
            </a:r>
            <a:endParaRPr lang="en-US" altLang="ja-JP" sz="1300" dirty="0" smtClean="0"/>
          </a:p>
          <a:p>
            <a:pPr>
              <a:buNone/>
            </a:pPr>
            <a:r>
              <a:rPr lang="en-US" altLang="ja-JP" sz="1300" dirty="0" smtClean="0"/>
              <a:t>20.Enable If</a:t>
            </a:r>
          </a:p>
          <a:p>
            <a:pPr>
              <a:buNone/>
            </a:pPr>
            <a:r>
              <a:rPr lang="en-US" altLang="ja-JP" sz="1300" dirty="0" smtClean="0"/>
              <a:t>21.Exception</a:t>
            </a:r>
          </a:p>
          <a:p>
            <a:pPr>
              <a:buNone/>
            </a:pPr>
            <a:r>
              <a:rPr lang="en-US" altLang="ja-JP" sz="1300" dirty="0" smtClean="0"/>
              <a:t>22.Filesystem</a:t>
            </a:r>
          </a:p>
          <a:p>
            <a:pPr>
              <a:buNone/>
            </a:pPr>
            <a:r>
              <a:rPr lang="en-US" altLang="ja-JP" sz="1300" dirty="0" smtClean="0"/>
              <a:t>23.Flyweight</a:t>
            </a:r>
          </a:p>
          <a:p>
            <a:pPr>
              <a:buNone/>
            </a:pPr>
            <a:r>
              <a:rPr lang="en-US" altLang="ja-JP" sz="1300" dirty="0" smtClean="0"/>
              <a:t>24.Foreach</a:t>
            </a:r>
            <a:endParaRPr lang="en-US" altLang="ja-JP" sz="1300" dirty="0"/>
          </a:p>
        </p:txBody>
      </p:sp>
      <p:sp>
        <p:nvSpPr>
          <p:cNvPr id="4" name="コンテンツ プレースホルダ 2"/>
          <p:cNvSpPr txBox="1">
            <a:spLocks/>
          </p:cNvSpPr>
          <p:nvPr/>
        </p:nvSpPr>
        <p:spPr>
          <a:xfrm>
            <a:off x="2285984" y="785794"/>
            <a:ext cx="2286016" cy="5929354"/>
          </a:xfrm>
          <a:prstGeom prst="rect">
            <a:avLst/>
          </a:prstGeom>
          <a:ln>
            <a:solidFill>
              <a:schemeClr val="tx1"/>
            </a:solidFill>
          </a:ln>
        </p:spPr>
        <p:txBody>
          <a:bodyPr vert="horz" lIns="91440" tIns="45720" rIns="91440" bIns="45720" rtlCol="0">
            <a:normAutofit/>
          </a:bodyPr>
          <a:lstStyle/>
          <a:p>
            <a:r>
              <a:rPr lang="en-US" altLang="ja-JP" sz="1400" dirty="0" smtClean="0"/>
              <a:t>25.Format</a:t>
            </a:r>
          </a:p>
          <a:p>
            <a:pPr>
              <a:buNone/>
            </a:pPr>
            <a:r>
              <a:rPr lang="en-US" altLang="ja-JP" sz="1400" dirty="0" smtClean="0"/>
              <a:t>26.Function</a:t>
            </a:r>
          </a:p>
          <a:p>
            <a:pPr>
              <a:buNone/>
            </a:pPr>
            <a:r>
              <a:rPr lang="en-US" altLang="ja-JP" sz="1400" dirty="0" smtClean="0"/>
              <a:t>27.Function Types</a:t>
            </a:r>
          </a:p>
          <a:p>
            <a:pPr>
              <a:buNone/>
            </a:pPr>
            <a:r>
              <a:rPr lang="en-US" altLang="ja-JP" sz="1400" dirty="0" smtClean="0"/>
              <a:t>28.Fusion</a:t>
            </a:r>
          </a:p>
          <a:p>
            <a:pPr>
              <a:buNone/>
            </a:pPr>
            <a:r>
              <a:rPr lang="en-US" altLang="ja-JP" sz="1400" dirty="0" smtClean="0"/>
              <a:t>29.Geometry</a:t>
            </a:r>
          </a:p>
          <a:p>
            <a:pPr>
              <a:buNone/>
            </a:pPr>
            <a:r>
              <a:rPr lang="en-US" altLang="ja-JP" sz="1400" dirty="0" smtClean="0"/>
              <a:t>30.GIL</a:t>
            </a:r>
          </a:p>
          <a:p>
            <a:pPr>
              <a:buNone/>
            </a:pPr>
            <a:r>
              <a:rPr lang="en-US" altLang="ja-JP" sz="1400" dirty="0" smtClean="0"/>
              <a:t>31.Graph</a:t>
            </a:r>
          </a:p>
          <a:p>
            <a:pPr>
              <a:buNone/>
            </a:pPr>
            <a:r>
              <a:rPr lang="en-US" altLang="ja-JP" sz="1400" dirty="0" smtClean="0"/>
              <a:t>32.Heap</a:t>
            </a:r>
          </a:p>
          <a:p>
            <a:pPr>
              <a:buNone/>
            </a:pPr>
            <a:r>
              <a:rPr lang="en-US" altLang="ja-JP" sz="1400" dirty="0" smtClean="0"/>
              <a:t>33.Identity Type</a:t>
            </a:r>
          </a:p>
          <a:p>
            <a:pPr>
              <a:buNone/>
            </a:pPr>
            <a:r>
              <a:rPr lang="en-US" altLang="ja-JP" sz="1400" dirty="0" smtClean="0"/>
              <a:t>34.Interprocess</a:t>
            </a:r>
          </a:p>
          <a:p>
            <a:pPr>
              <a:buNone/>
            </a:pPr>
            <a:r>
              <a:rPr lang="en-US" altLang="ja-JP" sz="1400" dirty="0" smtClean="0"/>
              <a:t>35.Interval</a:t>
            </a:r>
          </a:p>
          <a:p>
            <a:pPr>
              <a:buNone/>
            </a:pPr>
            <a:r>
              <a:rPr lang="en-US" altLang="ja-JP" sz="1400" dirty="0" smtClean="0"/>
              <a:t>36.Interval Container</a:t>
            </a:r>
          </a:p>
          <a:p>
            <a:pPr>
              <a:buNone/>
            </a:pPr>
            <a:r>
              <a:rPr lang="en-US" altLang="ja-JP" sz="1400" dirty="0" smtClean="0"/>
              <a:t>37.Intrusive</a:t>
            </a:r>
          </a:p>
          <a:p>
            <a:pPr>
              <a:buNone/>
            </a:pPr>
            <a:r>
              <a:rPr lang="en-US" altLang="ja-JP" sz="1400" dirty="0" smtClean="0"/>
              <a:t>38.IO State Server</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39.Iostreams</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40.Iterators</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41.Lambda</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lang="en-US" altLang="ja-JP" sz="1400" dirty="0" smtClean="0"/>
              <a:t>42.Local Function</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43.Lockfree</a:t>
            </a:r>
          </a:p>
          <a:p>
            <a:pPr marL="342900" lvl="0" indent="-342900">
              <a:spcBef>
                <a:spcPct val="20000"/>
              </a:spcBef>
              <a:defRPr/>
            </a:pPr>
            <a:r>
              <a:rPr lang="en-US" altLang="ja-JP" sz="1400" dirty="0"/>
              <a:t>44.Math</a:t>
            </a:r>
          </a:p>
          <a:p>
            <a:pPr marL="342900" lvl="0" indent="-342900">
              <a:spcBef>
                <a:spcPct val="20000"/>
              </a:spcBef>
              <a:defRPr/>
            </a:pPr>
            <a:r>
              <a:rPr lang="en-US" altLang="ja-JP" sz="1400" dirty="0"/>
              <a:t>45.Member Function</a:t>
            </a:r>
          </a:p>
          <a:p>
            <a:pPr marL="342900" lvl="0" indent="-342900">
              <a:spcBef>
                <a:spcPct val="20000"/>
              </a:spcBef>
              <a:defRPr/>
            </a:pPr>
            <a:r>
              <a:rPr lang="en-US" altLang="ja-JP" sz="1400" dirty="0"/>
              <a:t>46.Meta State Machine</a:t>
            </a:r>
          </a:p>
          <a:p>
            <a:pPr marL="342900" lvl="0" indent="-342900">
              <a:spcBef>
                <a:spcPct val="20000"/>
              </a:spcBef>
              <a:defRPr/>
            </a:pPr>
            <a:r>
              <a:rPr lang="en-US" altLang="ja-JP" sz="1400" dirty="0"/>
              <a:t>47.Move</a:t>
            </a:r>
          </a:p>
          <a:p>
            <a:pPr marL="342900" lvl="0" indent="-342900">
              <a:spcBef>
                <a:spcPct val="20000"/>
              </a:spcBef>
              <a:defRPr/>
            </a:pPr>
            <a:r>
              <a:rPr lang="en-US" altLang="ja-JP" sz="1400" dirty="0" smtClean="0"/>
              <a:t>48.MPL</a:t>
            </a:r>
            <a:endParaRPr lang="en-US" altLang="ja-JP" sz="1400" dirty="0"/>
          </a:p>
        </p:txBody>
      </p:sp>
      <p:sp>
        <p:nvSpPr>
          <p:cNvPr id="5" name="コンテンツ プレースホルダ 2"/>
          <p:cNvSpPr txBox="1">
            <a:spLocks/>
          </p:cNvSpPr>
          <p:nvPr/>
        </p:nvSpPr>
        <p:spPr>
          <a:xfrm>
            <a:off x="4643438" y="785818"/>
            <a:ext cx="2143140" cy="5929330"/>
          </a:xfrm>
          <a:prstGeom prst="rect">
            <a:avLst/>
          </a:prstGeom>
          <a:ln>
            <a:solidFill>
              <a:schemeClr val="tx1"/>
            </a:solidFill>
          </a:ln>
        </p:spPr>
        <p:txBody>
          <a:bodyPr vert="horz" lIns="91440" tIns="36000" rIns="91440" bIns="45720" rtlCol="0">
            <a:normAutofit/>
          </a:bodyPr>
          <a:lstStyle/>
          <a:p>
            <a:pPr marL="342900" lvl="0" indent="-342900">
              <a:spcBef>
                <a:spcPct val="20000"/>
              </a:spcBef>
              <a:defRPr/>
            </a:pPr>
            <a:r>
              <a:rPr lang="en-US" altLang="ja-JP" sz="1300" dirty="0" smtClean="0"/>
              <a:t>49.Multi </a:t>
            </a:r>
            <a:r>
              <a:rPr lang="en-US" altLang="ja-JP" sz="1300" dirty="0"/>
              <a:t>Array</a:t>
            </a:r>
          </a:p>
          <a:p>
            <a:pPr marL="342900" lvl="0" indent="-342900">
              <a:spcBef>
                <a:spcPct val="20000"/>
              </a:spcBef>
              <a:defRPr/>
            </a:pPr>
            <a:r>
              <a:rPr lang="en-US" altLang="ja-JP" sz="1300" dirty="0" smtClean="0"/>
              <a:t>50.Multi Index</a:t>
            </a:r>
          </a:p>
          <a:p>
            <a:pPr marL="342900" lvl="0" indent="-342900">
              <a:spcBef>
                <a:spcPct val="20000"/>
              </a:spcBef>
              <a:defRPr/>
            </a:pPr>
            <a:r>
              <a:rPr lang="en-US" altLang="ja-JP" sz="1300" dirty="0" smtClean="0"/>
              <a:t>51.Multiprecision</a:t>
            </a:r>
            <a:endParaRPr lang="en-US" altLang="ja-JP" sz="1300" dirty="0"/>
          </a:p>
          <a:p>
            <a:pPr marL="342900" lvl="0" indent="-342900">
              <a:spcBef>
                <a:spcPct val="20000"/>
              </a:spcBef>
              <a:defRPr/>
            </a:pPr>
            <a:r>
              <a:rPr lang="en-US" altLang="ja-JP" sz="1300" dirty="0" smtClean="0"/>
              <a:t>52.Numeric Conversion</a:t>
            </a:r>
          </a:p>
          <a:p>
            <a:pPr marL="342900" lvl="0" indent="-342900">
              <a:spcBef>
                <a:spcPct val="20000"/>
              </a:spcBef>
              <a:defRPr/>
            </a:pPr>
            <a:r>
              <a:rPr lang="en-US" altLang="ja-JP" sz="1300" dirty="0" smtClean="0"/>
              <a:t>53.Odeint</a:t>
            </a:r>
          </a:p>
          <a:p>
            <a:pPr marL="342900" lvl="0" indent="-342900">
              <a:spcBef>
                <a:spcPct val="20000"/>
              </a:spcBef>
              <a:defRPr/>
            </a:pPr>
            <a:r>
              <a:rPr lang="en-US" altLang="ja-JP" sz="1300" dirty="0" smtClean="0"/>
              <a:t>54.Operators</a:t>
            </a:r>
            <a:endParaRPr lang="en-US" altLang="ja-JP" sz="1300" dirty="0"/>
          </a:p>
          <a:p>
            <a:pPr marL="342900" indent="-342900">
              <a:spcBef>
                <a:spcPct val="20000"/>
              </a:spcBef>
              <a:defRPr/>
            </a:pPr>
            <a:r>
              <a:rPr lang="en-US" altLang="ja-JP" sz="1300" dirty="0" smtClean="0"/>
              <a:t>55.Optional</a:t>
            </a:r>
          </a:p>
          <a:p>
            <a:pPr marL="342900" indent="-342900">
              <a:spcBef>
                <a:spcPct val="20000"/>
              </a:spcBef>
              <a:defRPr/>
            </a:pPr>
            <a:r>
              <a:rPr lang="en-US" altLang="ja-JP" sz="1300" dirty="0" smtClean="0"/>
              <a:t>56.Overloaded Function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57.Parameter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300" dirty="0" smtClean="0"/>
              <a:t>58.Phoenix</a:t>
            </a:r>
            <a:endParaRPr kumimoji="1" lang="en-US" altLang="ja-JP" sz="13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59.Pointer Container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300" dirty="0" smtClean="0"/>
              <a:t>60.Polygon</a:t>
            </a:r>
            <a:endParaRPr kumimoji="1" lang="en-US" altLang="ja-JP" sz="13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61.Pool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62.Preprocessor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63.Property Map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300" dirty="0" smtClean="0"/>
              <a:t>64.Property Tree</a:t>
            </a:r>
            <a:endParaRPr kumimoji="1" lang="en-US" altLang="ja-JP" sz="13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65.Proto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66.Python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67.Random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68.Range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69.Ref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70.Scope Exit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300" b="0" i="0" u="none" strike="noStrike" kern="1200" cap="none" spc="0" normalizeH="0" baseline="0" noProof="0" dirty="0" smtClean="0">
                <a:ln>
                  <a:noFill/>
                </a:ln>
                <a:solidFill>
                  <a:schemeClr val="tx1"/>
                </a:solidFill>
                <a:effectLst/>
                <a:uLnTx/>
                <a:uFillTx/>
              </a:rPr>
              <a:t>71.Serialization</a:t>
            </a:r>
          </a:p>
          <a:p>
            <a:pPr marL="342900" indent="-342900">
              <a:spcBef>
                <a:spcPct val="20000"/>
              </a:spcBef>
              <a:defRPr/>
            </a:pPr>
            <a:r>
              <a:rPr lang="en-US" altLang="ja-JP" sz="1300" dirty="0" smtClean="0"/>
              <a:t>72.Signals2</a:t>
            </a:r>
            <a:endParaRPr lang="en-US" altLang="ja-JP" sz="1300" dirty="0"/>
          </a:p>
        </p:txBody>
      </p:sp>
      <p:sp>
        <p:nvSpPr>
          <p:cNvPr id="6" name="コンテンツ プレースホルダ 2"/>
          <p:cNvSpPr txBox="1">
            <a:spLocks/>
          </p:cNvSpPr>
          <p:nvPr/>
        </p:nvSpPr>
        <p:spPr>
          <a:xfrm>
            <a:off x="6858016" y="785794"/>
            <a:ext cx="2000232" cy="5929354"/>
          </a:xfrm>
          <a:prstGeom prst="rect">
            <a:avLst/>
          </a:prstGeom>
          <a:ln>
            <a:solidFill>
              <a:schemeClr val="tx1"/>
            </a:solidFill>
          </a:ln>
        </p:spPr>
        <p:txBody>
          <a:bodyPr vert="horz" lIns="91440" tIns="45720" rIns="91440" bIns="45720" rtlCol="0">
            <a:noAutofit/>
          </a:bodyPr>
          <a:lstStyle/>
          <a:p>
            <a:pPr marL="342900" lvl="0" indent="-342900">
              <a:spcBef>
                <a:spcPct val="20000"/>
              </a:spcBef>
              <a:defRPr/>
            </a:pPr>
            <a:r>
              <a:rPr lang="en-US" altLang="ja-JP" sz="1400" dirty="0" smtClean="0"/>
              <a:t>73.Smart </a:t>
            </a:r>
            <a:r>
              <a:rPr lang="en-US" altLang="ja-JP" sz="1400" dirty="0"/>
              <a:t>Pointers</a:t>
            </a:r>
          </a:p>
          <a:p>
            <a:pPr marL="342900" lvl="0" indent="-342900">
              <a:spcBef>
                <a:spcPct val="20000"/>
              </a:spcBef>
              <a:defRPr/>
            </a:pPr>
            <a:r>
              <a:rPr lang="en-US" altLang="ja-JP" sz="1400" dirty="0" smtClean="0"/>
              <a:t>74.Spirit</a:t>
            </a:r>
            <a:endParaRPr lang="en-US" altLang="ja-JP" sz="1400" dirty="0"/>
          </a:p>
          <a:p>
            <a:pPr marL="342900" lvl="0" indent="-342900">
              <a:spcBef>
                <a:spcPct val="20000"/>
              </a:spcBef>
              <a:defRPr/>
            </a:pPr>
            <a:r>
              <a:rPr lang="en-US" altLang="ja-JP" sz="1400" dirty="0" smtClean="0"/>
              <a:t>75.Static </a:t>
            </a:r>
            <a:r>
              <a:rPr lang="en-US" altLang="ja-JP" sz="1400" dirty="0"/>
              <a:t>Assert</a:t>
            </a:r>
          </a:p>
          <a:p>
            <a:pPr marL="342900" lvl="0" indent="-342900">
              <a:spcBef>
                <a:spcPct val="20000"/>
              </a:spcBef>
              <a:defRPr/>
            </a:pPr>
            <a:r>
              <a:rPr lang="en-US" altLang="ja-JP" sz="1400" dirty="0" smtClean="0"/>
              <a:t>76.String </a:t>
            </a:r>
            <a:r>
              <a:rPr lang="en-US" altLang="ja-JP" sz="1400" dirty="0" err="1" smtClean="0"/>
              <a:t>Algo</a:t>
            </a:r>
            <a:endParaRPr lang="en-US" altLang="ja-JP" sz="1400" dirty="0" smtClean="0"/>
          </a:p>
          <a:p>
            <a:pPr marL="342900" indent="-342900">
              <a:spcBef>
                <a:spcPct val="20000"/>
              </a:spcBef>
              <a:defRPr/>
            </a:pPr>
            <a:r>
              <a:rPr lang="en-US" altLang="ja-JP" sz="1400" dirty="0" smtClean="0"/>
              <a:t>77.Swap</a:t>
            </a:r>
          </a:p>
          <a:p>
            <a:pPr marL="342900" indent="-342900">
              <a:spcBef>
                <a:spcPct val="20000"/>
              </a:spcBef>
              <a:defRPr/>
            </a:pPr>
            <a:r>
              <a:rPr lang="en-US" altLang="ja-JP" sz="1400" dirty="0" smtClean="0"/>
              <a:t>78.System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79.Test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80.Thread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81.Timer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82.Tokenizer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83</a:t>
            </a:r>
            <a:r>
              <a:rPr kumimoji="1" lang="en-US" altLang="ja-JP" sz="1400" b="0" i="0" u="none" strike="noStrike" kern="1200" cap="none" spc="0" normalizeH="0" baseline="0" noProof="0" dirty="0" smtClean="0">
                <a:ln>
                  <a:noFill/>
                </a:ln>
                <a:solidFill>
                  <a:schemeClr val="tx1"/>
                </a:solidFill>
                <a:effectLst/>
                <a:uLnTx/>
                <a:uFillTx/>
              </a:rPr>
              <a:t>.</a:t>
            </a:r>
            <a:r>
              <a:rPr kumimoji="1" lang="en-US" altLang="ja-JP" sz="1400" b="0" i="0" u="none" strike="noStrike" kern="1200" cap="none" spc="0" normalizeH="0" baseline="0" noProof="0" dirty="0" err="1" smtClean="0">
                <a:ln>
                  <a:noFill/>
                </a:ln>
                <a:solidFill>
                  <a:schemeClr val="tx1"/>
                </a:solidFill>
                <a:effectLst/>
                <a:uLnTx/>
                <a:uFillTx/>
              </a:rPr>
              <a:t>Tribool</a:t>
            </a:r>
            <a:endParaRPr kumimoji="1" lang="en-US" altLang="ja-JP" sz="14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84Tuple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85</a:t>
            </a:r>
            <a:r>
              <a:rPr kumimoji="1" lang="en-US" altLang="ja-JP" sz="1400" b="0" i="0" u="none" strike="noStrike" kern="1200" cap="none" spc="0" normalizeH="0" baseline="0" noProof="0" dirty="0" smtClean="0">
                <a:ln>
                  <a:noFill/>
                </a:ln>
                <a:solidFill>
                  <a:schemeClr val="tx1"/>
                </a:solidFill>
                <a:effectLst/>
                <a:uLnTx/>
                <a:uFillTx/>
              </a:rPr>
              <a:t>.</a:t>
            </a:r>
            <a:r>
              <a:rPr kumimoji="1" lang="en-US" altLang="ja-JP" sz="1400" b="0" i="0" u="none" strike="noStrike" kern="1200" cap="none" spc="0" normalizeH="0" baseline="0" noProof="0" dirty="0" err="1" smtClean="0">
                <a:ln>
                  <a:noFill/>
                </a:ln>
                <a:solidFill>
                  <a:schemeClr val="tx1"/>
                </a:solidFill>
                <a:effectLst/>
                <a:uLnTx/>
                <a:uFillTx/>
              </a:rPr>
              <a:t>Typeof</a:t>
            </a:r>
            <a:endParaRPr kumimoji="1" lang="en-US" altLang="ja-JP" sz="14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86.uBLAS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87.Units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88.Unordered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89.Utility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90.Uuid</a:t>
            </a:r>
            <a:endParaRPr kumimoji="1" lang="en-US" altLang="ja-JP" sz="14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91</a:t>
            </a:r>
            <a:r>
              <a:rPr kumimoji="1" lang="en-US" altLang="ja-JP" sz="1400" b="0" i="0" u="none" strike="noStrike" kern="1200" cap="none" spc="0" normalizeH="0" baseline="0" noProof="0" dirty="0" smtClean="0">
                <a:ln>
                  <a:noFill/>
                </a:ln>
                <a:solidFill>
                  <a:schemeClr val="tx1"/>
                </a:solidFill>
                <a:effectLst/>
                <a:uLnTx/>
                <a:uFillTx/>
              </a:rPr>
              <a:t>.Variant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92.</a:t>
            </a:r>
            <a:r>
              <a:rPr kumimoji="1" lang="en-US" altLang="ja-JP" sz="1400" b="0" i="0" u="none" strike="noStrike" kern="1200" cap="none" spc="0" normalizeH="0" baseline="0" noProof="0" dirty="0" smtClean="0">
                <a:ln>
                  <a:noFill/>
                </a:ln>
                <a:solidFill>
                  <a:schemeClr val="tx1"/>
                </a:solidFill>
                <a:effectLst/>
                <a:uLnTx/>
                <a:uFillTx/>
              </a:rPr>
              <a:t>Wave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93.Xpressive</a:t>
            </a:r>
            <a:endParaRPr kumimoji="1" lang="ja-JP" altLang="en-US" sz="1400" b="0" i="0" u="none" strike="noStrike" kern="1200" cap="none" spc="0" normalizeH="0" baseline="0" noProof="0" dirty="0">
              <a:ln>
                <a:noFill/>
              </a:ln>
              <a:solidFill>
                <a:schemeClr val="tx1"/>
              </a:solidFill>
              <a:effectLst/>
              <a:uLnTx/>
              <a:uFillTx/>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endParaRPr kumimoji="1" lang="ja-JP" altLang="en-US"/>
          </a:p>
        </p:txBody>
      </p:sp>
      <p:sp>
        <p:nvSpPr>
          <p:cNvPr id="3" name="コンテンツ プレースホルダ 2"/>
          <p:cNvSpPr>
            <a:spLocks noGrp="1"/>
          </p:cNvSpPr>
          <p:nvPr>
            <p:ph idx="1"/>
          </p:nvPr>
        </p:nvSpPr>
        <p:spPr>
          <a:xfrm>
            <a:off x="0" y="928670"/>
            <a:ext cx="9286908" cy="928694"/>
          </a:xfrm>
        </p:spPr>
        <p:txBody>
          <a:bodyPr>
            <a:noAutofit/>
          </a:bodyPr>
          <a:lstStyle/>
          <a:p>
            <a:pPr>
              <a:buNone/>
            </a:pPr>
            <a:r>
              <a:rPr kumimoji="1" lang="ja-JP" altLang="en-US" sz="2200" dirty="0" smtClean="0"/>
              <a:t>汎用関数オブジェクト</a:t>
            </a:r>
            <a:endParaRPr kumimoji="1" lang="en-US" altLang="ja-JP" sz="2200" dirty="0" smtClean="0"/>
          </a:p>
          <a:p>
            <a:pPr>
              <a:buNone/>
            </a:pPr>
            <a:r>
              <a:rPr lang="ja-JP" altLang="en-US" sz="2200" dirty="0" smtClean="0"/>
              <a:t>  テンプレート引数は関数の型ではなく関数の形</a:t>
            </a:r>
            <a:r>
              <a:rPr lang="en-US" altLang="ja-JP" sz="2200" dirty="0" smtClean="0"/>
              <a:t>(</a:t>
            </a:r>
            <a:r>
              <a:rPr lang="ja-JP" altLang="en-US" sz="2200" dirty="0" smtClean="0"/>
              <a:t>戻り値の型とパラメータの型</a:t>
            </a:r>
            <a:r>
              <a:rPr lang="en-US" altLang="ja-JP" sz="2200" dirty="0" smtClean="0"/>
              <a:t>)</a:t>
            </a:r>
            <a:endParaRPr kumimoji="1" lang="en-US" altLang="ja-JP" sz="2200" dirty="0" smtClean="0"/>
          </a:p>
        </p:txBody>
      </p:sp>
      <p:sp>
        <p:nvSpPr>
          <p:cNvPr id="4" name="テキスト ボックス 3"/>
          <p:cNvSpPr txBox="1"/>
          <p:nvPr/>
        </p:nvSpPr>
        <p:spPr>
          <a:xfrm>
            <a:off x="214282" y="1956753"/>
            <a:ext cx="8715436" cy="4401205"/>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solidFill>
                  <a:srgbClr val="0070C0"/>
                </a:solidFill>
                <a:latin typeface="VL ゴシック" pitchFamily="1" charset="-128"/>
                <a:ea typeface="VL ゴシック" pitchFamily="1" charset="-128"/>
              </a:rPr>
              <a:t>func</a:t>
            </a:r>
            <a:r>
              <a:rPr lang="en-US" altLang="ja-JP" sz="2000" dirty="0" smtClean="0">
                <a:latin typeface="VL ゴシック" pitchFamily="1" charset="-128"/>
                <a:ea typeface="VL ゴシック" pitchFamily="1" charset="-128"/>
              </a:rPr>
              <a:t>(double) { return 1; }</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struct</a:t>
            </a:r>
            <a:r>
              <a:rPr lang="en-US" altLang="ja-JP" sz="2000" dirty="0" smtClean="0">
                <a:latin typeface="VL ゴシック" pitchFamily="1" charset="-128"/>
                <a:ea typeface="VL ゴシック" pitchFamily="1" charset="-128"/>
              </a:rPr>
              <a:t> </a:t>
            </a:r>
            <a:r>
              <a:rPr lang="en-US" altLang="ja-JP" sz="2000" dirty="0" err="1" smtClean="0">
                <a:solidFill>
                  <a:srgbClr val="00B050"/>
                </a:solidFill>
                <a:latin typeface="VL ゴシック" pitchFamily="1" charset="-128"/>
                <a:ea typeface="VL ゴシック" pitchFamily="1" charset="-128"/>
              </a:rPr>
              <a:t>functor</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result_type</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operator()(double) </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 return 2; }</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関数ポインタ</a:t>
            </a:r>
          </a:p>
          <a:p>
            <a:r>
              <a:rPr lang="en-US" altLang="ja-JP" sz="2000" dirty="0" smtClean="0">
                <a:latin typeface="VL ゴシック" pitchFamily="1" charset="-128"/>
                <a:ea typeface="VL ゴシック" pitchFamily="1" charset="-128"/>
              </a:rPr>
              <a:t>boost::function&lt;</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(double)</a:t>
            </a:r>
            <a:r>
              <a:rPr lang="en-US" altLang="ja-JP" sz="2000" dirty="0" smtClean="0">
                <a:latin typeface="VL ゴシック" pitchFamily="1" charset="-128"/>
                <a:ea typeface="VL ゴシック" pitchFamily="1" charset="-128"/>
              </a:rPr>
              <a:t>&gt; f1 = </a:t>
            </a:r>
            <a:r>
              <a:rPr lang="en-US" altLang="ja-JP" sz="2000" dirty="0" err="1" smtClean="0">
                <a:solidFill>
                  <a:srgbClr val="0070C0"/>
                </a:solidFill>
                <a:latin typeface="VL ゴシック" pitchFamily="1" charset="-128"/>
                <a:ea typeface="VL ゴシック" pitchFamily="1" charset="-128"/>
              </a:rPr>
              <a:t>func</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r1 = </a:t>
            </a:r>
            <a:r>
              <a:rPr lang="en-US" altLang="ja-JP" sz="2000" dirty="0" smtClean="0">
                <a:solidFill>
                  <a:srgbClr val="FF0000"/>
                </a:solidFill>
                <a:latin typeface="VL ゴシック" pitchFamily="1" charset="-128"/>
                <a:ea typeface="VL ゴシック" pitchFamily="1" charset="-128"/>
              </a:rPr>
              <a:t>f1(3.14)</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関数オブジェクト</a:t>
            </a:r>
          </a:p>
          <a:p>
            <a:r>
              <a:rPr lang="en-US" altLang="ja-JP" sz="2000" dirty="0" smtClean="0">
                <a:latin typeface="VL ゴシック" pitchFamily="1" charset="-128"/>
                <a:ea typeface="VL ゴシック" pitchFamily="1" charset="-128"/>
              </a:rPr>
              <a:t>boost::function&lt;</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(double)</a:t>
            </a:r>
            <a:r>
              <a:rPr lang="en-US" altLang="ja-JP" sz="2000" dirty="0" smtClean="0">
                <a:latin typeface="VL ゴシック" pitchFamily="1" charset="-128"/>
                <a:ea typeface="VL ゴシック" pitchFamily="1" charset="-128"/>
              </a:rPr>
              <a:t>&gt; f2 = </a:t>
            </a:r>
            <a:r>
              <a:rPr lang="en-US" altLang="ja-JP" sz="2000" dirty="0" err="1" smtClean="0">
                <a:solidFill>
                  <a:srgbClr val="00B050"/>
                </a:solidFill>
                <a:latin typeface="VL ゴシック" pitchFamily="1" charset="-128"/>
                <a:ea typeface="VL ゴシック" pitchFamily="1" charset="-128"/>
              </a:rPr>
              <a:t>functor</a:t>
            </a:r>
            <a:r>
              <a:rPr lang="en-US" altLang="ja-JP" sz="2000" dirty="0" smtClean="0">
                <a:solidFill>
                  <a:srgbClr val="00B05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r2 = </a:t>
            </a:r>
            <a:r>
              <a:rPr lang="en-US" altLang="ja-JP" sz="2000" dirty="0" smtClean="0">
                <a:solidFill>
                  <a:srgbClr val="FF0000"/>
                </a:solidFill>
                <a:latin typeface="VL ゴシック" pitchFamily="1" charset="-128"/>
                <a:ea typeface="VL ゴシック" pitchFamily="1" charset="-128"/>
              </a:rPr>
              <a:t>f2(3.14)</a:t>
            </a:r>
            <a:r>
              <a:rPr lang="en-US" altLang="ja-JP" sz="2000" dirty="0" smtClean="0">
                <a:latin typeface="VL ゴシック" pitchFamily="1" charset="-128"/>
                <a:ea typeface="VL ゴシック" pitchFamily="1" charset="-128"/>
              </a:rPr>
              <a:t>;</a:t>
            </a:r>
            <a:endParaRPr lang="ja-JP" altLang="en-US" sz="2000" dirty="0" smtClean="0">
              <a:solidFill>
                <a:srgbClr val="FF0000"/>
              </a:solidFill>
              <a:latin typeface="VL ゴシック" pitchFamily="1" charset="-128"/>
              <a:ea typeface="VL ゴシック" pitchFamily="1"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r>
              <a:rPr lang="ja-JP" altLang="en-US" smtClean="0"/>
              <a:t> </a:t>
            </a:r>
            <a:r>
              <a:rPr lang="en-US" altLang="ja-JP" smtClean="0"/>
              <a:t>Types</a:t>
            </a:r>
            <a:endParaRPr kumimoji="1" lang="ja-JP" altLang="en-US"/>
          </a:p>
        </p:txBody>
      </p:sp>
      <p:sp>
        <p:nvSpPr>
          <p:cNvPr id="3" name="コンテンツ プレースホルダ 2"/>
          <p:cNvSpPr>
            <a:spLocks noGrp="1"/>
          </p:cNvSpPr>
          <p:nvPr>
            <p:ph idx="1"/>
          </p:nvPr>
        </p:nvSpPr>
        <p:spPr>
          <a:xfrm>
            <a:off x="214282" y="928670"/>
            <a:ext cx="8572560" cy="714380"/>
          </a:xfrm>
        </p:spPr>
        <p:txBody>
          <a:bodyPr>
            <a:noAutofit/>
          </a:bodyPr>
          <a:lstStyle/>
          <a:p>
            <a:pPr>
              <a:buNone/>
            </a:pPr>
            <a:r>
              <a:rPr kumimoji="1" lang="ja-JP" altLang="en-US" smtClean="0"/>
              <a:t>関数の型情報を取得するメタ関数</a:t>
            </a:r>
            <a:endParaRPr kumimoji="1" lang="en-US" altLang="ja-JP" smtClean="0"/>
          </a:p>
        </p:txBody>
      </p:sp>
      <p:sp>
        <p:nvSpPr>
          <p:cNvPr id="4" name="テキスト ボックス 3"/>
          <p:cNvSpPr txBox="1"/>
          <p:nvPr/>
        </p:nvSpPr>
        <p:spPr>
          <a:xfrm>
            <a:off x="214282" y="1956753"/>
            <a:ext cx="8572560" cy="286232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a:t>
            </a:r>
            <a:r>
              <a:rPr lang="en-US" altLang="ja-JP" sz="2000" dirty="0" err="1" smtClean="0">
                <a:latin typeface="VL ゴシック" pitchFamily="1" charset="-128"/>
                <a:ea typeface="VL ゴシック" pitchFamily="1" charset="-128"/>
              </a:rPr>
              <a:t>function_types</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型が関数ポインタかどうか判別</a:t>
            </a:r>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bool</a:t>
            </a:r>
            <a:r>
              <a:rPr lang="en-US" altLang="ja-JP" sz="2000" dirty="0" smtClean="0">
                <a:latin typeface="VL ゴシック" pitchFamily="1" charset="-128"/>
                <a:ea typeface="VL ゴシック" pitchFamily="1" charset="-128"/>
              </a:rPr>
              <a:t> b = </a:t>
            </a:r>
            <a:r>
              <a:rPr lang="en-US" altLang="ja-JP" sz="2000" dirty="0" err="1" smtClean="0">
                <a:solidFill>
                  <a:srgbClr val="FF0000"/>
                </a:solidFill>
                <a:latin typeface="VL ゴシック" pitchFamily="1" charset="-128"/>
                <a:ea typeface="VL ゴシック" pitchFamily="1" charset="-128"/>
              </a:rPr>
              <a:t>is_function_pointer</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0070C0"/>
                </a:solidFill>
                <a:latin typeface="VL ゴシック" pitchFamily="1" charset="-128"/>
                <a:ea typeface="VL ゴシック" pitchFamily="1" charset="-128"/>
              </a:rPr>
              <a:t>bool</a:t>
            </a:r>
            <a:r>
              <a:rPr lang="en-US" altLang="ja-JP" sz="2000" dirty="0" smtClean="0">
                <a:solidFill>
                  <a:srgbClr val="0070C0"/>
                </a:solidFill>
                <a:latin typeface="VL ゴシック" pitchFamily="1" charset="-128"/>
                <a:ea typeface="VL ゴシック" pitchFamily="1" charset="-128"/>
              </a:rPr>
              <a:t>(*)(</a:t>
            </a:r>
            <a:r>
              <a:rPr lang="en-US" altLang="ja-JP" sz="2000" dirty="0" err="1" smtClean="0">
                <a:solidFill>
                  <a:srgbClr val="0070C0"/>
                </a:solidFill>
                <a:latin typeface="VL ゴシック" pitchFamily="1" charset="-128"/>
                <a:ea typeface="VL ゴシック" pitchFamily="1" charset="-128"/>
              </a:rPr>
              <a:t>int</a:t>
            </a:r>
            <a:r>
              <a:rPr lang="en-US" altLang="ja-JP" sz="2000" dirty="0" smtClean="0">
                <a:solidFill>
                  <a:srgbClr val="0070C0"/>
                </a:solidFill>
                <a:latin typeface="VL ゴシック" pitchFamily="1" charset="-128"/>
                <a:ea typeface="VL ゴシック" pitchFamily="1" charset="-128"/>
              </a:rPr>
              <a:t>)</a:t>
            </a:r>
            <a:r>
              <a:rPr lang="en-US" altLang="ja-JP" sz="2000" dirty="0" smtClean="0">
                <a:solidFill>
                  <a:srgbClr val="FF0000"/>
                </a:solidFill>
                <a:latin typeface="VL ゴシック" pitchFamily="1" charset="-128"/>
                <a:ea typeface="VL ゴシック" pitchFamily="1" charset="-128"/>
              </a:rPr>
              <a:t>&gt;::value</a:t>
            </a:r>
            <a:r>
              <a:rPr lang="en-US" altLang="ja-JP" sz="2000" dirty="0" smtClean="0">
                <a:latin typeface="VL ゴシック" pitchFamily="1" charset="-128"/>
                <a:ea typeface="VL ゴシック" pitchFamily="1" charset="-128"/>
              </a:rPr>
              <a:t>; // == true</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関数</a:t>
            </a:r>
            <a:r>
              <a:rPr lang="en-US" altLang="ja-JP" sz="2000" dirty="0" smtClean="0">
                <a:latin typeface="VL ゴシック" pitchFamily="1" charset="-128"/>
                <a:ea typeface="VL ゴシック" pitchFamily="1" charset="-128"/>
              </a:rPr>
              <a:t>(</a:t>
            </a:r>
            <a:r>
              <a:rPr lang="ja-JP" altLang="en-US" sz="2000" dirty="0" smtClean="0">
                <a:latin typeface="VL ゴシック" pitchFamily="1" charset="-128"/>
                <a:ea typeface="VL ゴシック" pitchFamily="1" charset="-128"/>
              </a:rPr>
              <a:t>関数ポインタ </a:t>
            </a:r>
            <a:r>
              <a:rPr lang="en-US" altLang="ja-JP" sz="2000" dirty="0" smtClean="0">
                <a:latin typeface="VL ゴシック" pitchFamily="1" charset="-128"/>
                <a:ea typeface="VL ゴシック" pitchFamily="1" charset="-128"/>
              </a:rPr>
              <a:t>or </a:t>
            </a:r>
            <a:r>
              <a:rPr lang="ja-JP" altLang="en-US" sz="2000" dirty="0" smtClean="0">
                <a:latin typeface="VL ゴシック" pitchFamily="1" charset="-128"/>
                <a:ea typeface="VL ゴシック" pitchFamily="1" charset="-128"/>
              </a:rPr>
              <a:t>関数オブジェクト</a:t>
            </a:r>
            <a:r>
              <a:rPr lang="en-US" altLang="ja-JP" sz="2000" dirty="0" smtClean="0">
                <a:latin typeface="VL ゴシック" pitchFamily="1" charset="-128"/>
                <a:ea typeface="VL ゴシック" pitchFamily="1" charset="-128"/>
              </a:rPr>
              <a:t>)</a:t>
            </a:r>
            <a:r>
              <a:rPr lang="ja-JP" altLang="en-US" sz="2000" dirty="0" smtClean="0">
                <a:latin typeface="VL ゴシック" pitchFamily="1" charset="-128"/>
                <a:ea typeface="VL ゴシック" pitchFamily="1" charset="-128"/>
              </a:rPr>
              <a:t>の戻り値の型を取得</a:t>
            </a:r>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result_type</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0070C0"/>
                </a:solidFill>
                <a:latin typeface="VL ゴシック" pitchFamily="1" charset="-128"/>
                <a:ea typeface="VL ゴシック" pitchFamily="1" charset="-128"/>
              </a:rPr>
              <a:t>bool</a:t>
            </a:r>
            <a:r>
              <a:rPr lang="en-US" altLang="ja-JP" sz="2000" dirty="0" smtClean="0">
                <a:solidFill>
                  <a:srgbClr val="0070C0"/>
                </a:solidFill>
                <a:latin typeface="VL ゴシック" pitchFamily="1" charset="-128"/>
                <a:ea typeface="VL ゴシック" pitchFamily="1" charset="-128"/>
              </a:rPr>
              <a:t>(&amp;)(</a:t>
            </a:r>
            <a:r>
              <a:rPr lang="en-US" altLang="ja-JP" sz="2000" dirty="0" err="1" smtClean="0">
                <a:solidFill>
                  <a:srgbClr val="0070C0"/>
                </a:solidFill>
                <a:latin typeface="VL ゴシック" pitchFamily="1" charset="-128"/>
                <a:ea typeface="VL ゴシック" pitchFamily="1" charset="-128"/>
              </a:rPr>
              <a:t>int</a:t>
            </a:r>
            <a:r>
              <a:rPr lang="en-US" altLang="ja-JP" sz="2000" dirty="0" smtClean="0">
                <a:solidFill>
                  <a:srgbClr val="0070C0"/>
                </a:solidFill>
                <a:latin typeface="VL ゴシック" pitchFamily="1" charset="-128"/>
                <a:ea typeface="VL ゴシック" pitchFamily="1" charset="-128"/>
              </a:rPr>
              <a:t>)</a:t>
            </a:r>
            <a:r>
              <a:rPr lang="en-US" altLang="ja-JP" sz="2000" dirty="0" smtClean="0">
                <a:solidFill>
                  <a:srgbClr val="FF0000"/>
                </a:solidFill>
                <a:latin typeface="VL ゴシック" pitchFamily="1" charset="-128"/>
                <a:ea typeface="VL ゴシック" pitchFamily="1" charset="-128"/>
              </a:rPr>
              <a:t>&gt;::type</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result_type</a:t>
            </a:r>
            <a:r>
              <a:rPr lang="en-US" altLang="ja-JP" sz="2000" dirty="0" smtClean="0">
                <a:latin typeface="VL ゴシック" pitchFamily="1" charset="-128"/>
                <a:ea typeface="VL ゴシック" pitchFamily="1" charset="-128"/>
              </a:rPr>
              <a:t>; // is </a:t>
            </a:r>
            <a:r>
              <a:rPr lang="en-US" altLang="ja-JP" sz="2000" dirty="0" err="1" smtClean="0">
                <a:latin typeface="VL ゴシック" pitchFamily="1" charset="-128"/>
                <a:ea typeface="VL ゴシック" pitchFamily="1" charset="-128"/>
              </a:rPr>
              <a:t>bool</a:t>
            </a:r>
            <a:endParaRPr lang="en-US" altLang="ja-JP" sz="2000" dirty="0" smtClean="0">
              <a:latin typeface="VL ゴシック" pitchFamily="1" charset="-128"/>
              <a:ea typeface="VL ゴシック" pitchFamily="1" charset="-128"/>
            </a:endParaRPr>
          </a:p>
          <a:p>
            <a:endParaRPr lang="en-US" altLang="ja-JP" sz="2000" dirty="0" smtClean="0">
              <a:solidFill>
                <a:srgbClr val="FF0000"/>
              </a:solidFill>
              <a:latin typeface="VL ゴシック" pitchFamily="1" charset="-128"/>
              <a:ea typeface="VL ゴシック" pitchFamily="1" charset="-128"/>
            </a:endParaRPr>
          </a:p>
          <a:p>
            <a:endParaRPr lang="ja-JP" altLang="en-US" sz="2000" dirty="0" smtClean="0">
              <a:solidFill>
                <a:srgbClr val="FF0000"/>
              </a:solidFill>
              <a:latin typeface="VL ゴシック" pitchFamily="1" charset="-128"/>
              <a:ea typeface="VL ゴシック" pitchFamily="1"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Fusion</a:t>
            </a:r>
            <a:endParaRPr kumimoji="1" lang="ja-JP" altLang="en-US"/>
          </a:p>
        </p:txBody>
      </p:sp>
      <p:sp>
        <p:nvSpPr>
          <p:cNvPr id="3" name="コンテンツ プレースホルダ 2"/>
          <p:cNvSpPr>
            <a:spLocks noGrp="1"/>
          </p:cNvSpPr>
          <p:nvPr>
            <p:ph idx="1"/>
          </p:nvPr>
        </p:nvSpPr>
        <p:spPr>
          <a:xfrm>
            <a:off x="214282" y="928670"/>
            <a:ext cx="8572560" cy="1071570"/>
          </a:xfrm>
        </p:spPr>
        <p:txBody>
          <a:bodyPr>
            <a:noAutofit/>
          </a:bodyPr>
          <a:lstStyle/>
          <a:p>
            <a:pPr>
              <a:buNone/>
            </a:pPr>
            <a:r>
              <a:rPr kumimoji="1" lang="ja-JP" altLang="en-US" sz="2800" smtClean="0"/>
              <a:t>様々なデータ構造を持つ</a:t>
            </a:r>
            <a:endParaRPr kumimoji="1" lang="en-US" altLang="ja-JP" sz="2800" smtClean="0"/>
          </a:p>
          <a:p>
            <a:pPr>
              <a:buNone/>
            </a:pPr>
            <a:r>
              <a:rPr kumimoji="1" lang="ja-JP" altLang="en-US" sz="2800" smtClean="0"/>
              <a:t>コンパイル時＆実行時タプル</a:t>
            </a:r>
            <a:r>
              <a:rPr lang="ja-JP" altLang="en-US" sz="2800" smtClean="0"/>
              <a:t>ライブラリ</a:t>
            </a:r>
            <a:endParaRPr lang="en-US" altLang="ja-JP" sz="2800" smtClean="0"/>
          </a:p>
        </p:txBody>
      </p:sp>
      <p:sp>
        <p:nvSpPr>
          <p:cNvPr id="4" name="テキスト ボックス 3"/>
          <p:cNvSpPr txBox="1"/>
          <p:nvPr/>
        </p:nvSpPr>
        <p:spPr>
          <a:xfrm>
            <a:off x="142876" y="2000240"/>
            <a:ext cx="8929718" cy="4708981"/>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struct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disp</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template &lt;class T&gt;</a:t>
            </a:r>
          </a:p>
          <a:p>
            <a:r>
              <a:rPr lang="en-US" altLang="ja-JP" sz="2000" dirty="0" smtClean="0">
                <a:latin typeface="VL ゴシック" pitchFamily="1" charset="-128"/>
                <a:ea typeface="VL ゴシック" pitchFamily="1" charset="-128"/>
              </a:rPr>
              <a:t>  void operator()(T x) </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x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using namespace boost::fusion;</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コンパイル時のタプル</a:t>
            </a:r>
            <a:r>
              <a:rPr lang="en-US" altLang="ja-JP" sz="2000" dirty="0" smtClean="0">
                <a:latin typeface="VL ゴシック" pitchFamily="1" charset="-128"/>
                <a:ea typeface="VL ゴシック" pitchFamily="1" charset="-128"/>
              </a:rPr>
              <a:t>(</a:t>
            </a:r>
            <a:r>
              <a:rPr lang="ja-JP" altLang="en-US" sz="2000" dirty="0" smtClean="0">
                <a:latin typeface="VL ゴシック" pitchFamily="1" charset="-128"/>
                <a:ea typeface="VL ゴシック" pitchFamily="1" charset="-128"/>
              </a:rPr>
              <a:t>型リスト</a:t>
            </a:r>
            <a:r>
              <a:rPr lang="en-US" altLang="ja-JP" sz="2000" dirty="0" smtClean="0">
                <a:latin typeface="VL ゴシック" pitchFamily="1" charset="-128"/>
                <a:ea typeface="VL ゴシック" pitchFamily="1" charset="-128"/>
              </a:rPr>
              <a:t>)</a:t>
            </a:r>
            <a:r>
              <a:rPr lang="ja-JP" altLang="en-US" sz="2000" dirty="0" smtClean="0">
                <a:latin typeface="VL ゴシック" pitchFamily="1" charset="-128"/>
                <a:ea typeface="VL ゴシック" pitchFamily="1" charset="-128"/>
              </a:rPr>
              <a:t>操作：一番後ろの型を取り除く</a:t>
            </a:r>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vector&lt;</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 double, string, </a:t>
            </a:r>
            <a:r>
              <a:rPr lang="en-US" altLang="ja-JP" sz="2000" dirty="0" smtClean="0">
                <a:solidFill>
                  <a:srgbClr val="0070C0"/>
                </a:solidFill>
                <a:latin typeface="VL ゴシック" pitchFamily="1" charset="-128"/>
                <a:ea typeface="VL ゴシック" pitchFamily="1" charset="-128"/>
              </a:rPr>
              <a:t>string</a:t>
            </a:r>
            <a:r>
              <a:rPr lang="en-US" altLang="ja-JP" sz="2000" dirty="0" smtClean="0">
                <a:solidFill>
                  <a:srgbClr val="FF0000"/>
                </a:solidFill>
                <a:latin typeface="VL ゴシック" pitchFamily="1" charset="-128"/>
                <a:ea typeface="VL ゴシック" pitchFamily="1" charset="-128"/>
              </a:rPr>
              <a:t>&gt;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typelist</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result_of</a:t>
            </a:r>
            <a:r>
              <a:rPr lang="en-US" altLang="ja-JP" sz="2000" dirty="0" smtClean="0">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pop_back</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FF0000"/>
                </a:solidFill>
                <a:latin typeface="VL ゴシック" pitchFamily="1" charset="-128"/>
                <a:ea typeface="VL ゴシック" pitchFamily="1" charset="-128"/>
              </a:rPr>
              <a:t>typelist</a:t>
            </a:r>
            <a:r>
              <a:rPr lang="en-US" altLang="ja-JP" sz="2000" dirty="0" smtClean="0">
                <a:solidFill>
                  <a:srgbClr val="FF0000"/>
                </a:solidFill>
                <a:latin typeface="VL ゴシック" pitchFamily="1" charset="-128"/>
                <a:ea typeface="VL ゴシック" pitchFamily="1" charset="-128"/>
              </a:rPr>
              <a:t>&gt;</a:t>
            </a:r>
            <a:r>
              <a:rPr lang="en-US" altLang="ja-JP" sz="2000" dirty="0" smtClean="0">
                <a:latin typeface="VL ゴシック" pitchFamily="1" charset="-128"/>
                <a:ea typeface="VL ゴシック" pitchFamily="1" charset="-128"/>
              </a:rPr>
              <a:t>::type         </a:t>
            </a:r>
            <a:r>
              <a:rPr lang="en-US" altLang="ja-JP" sz="2000" dirty="0" err="1" smtClean="0">
                <a:latin typeface="VL ゴシック" pitchFamily="1" charset="-128"/>
                <a:ea typeface="VL ゴシック" pitchFamily="1" charset="-128"/>
              </a:rPr>
              <a:t>unique_typelist</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result_of</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as_vector</a:t>
            </a:r>
            <a:r>
              <a:rPr lang="en-US" altLang="ja-JP" sz="2000" dirty="0" smtClean="0">
                <a:latin typeface="VL ゴシック" pitchFamily="1" charset="-128"/>
                <a:ea typeface="VL ゴシック" pitchFamily="1" charset="-128"/>
              </a:rPr>
              <a:t>&lt;</a:t>
            </a:r>
            <a:r>
              <a:rPr lang="en-US" altLang="ja-JP" sz="2000" dirty="0" err="1" smtClean="0">
                <a:latin typeface="VL ゴシック" pitchFamily="1" charset="-128"/>
                <a:ea typeface="VL ゴシック" pitchFamily="1" charset="-128"/>
              </a:rPr>
              <a:t>unique_typelist</a:t>
            </a:r>
            <a:r>
              <a:rPr lang="en-US" altLang="ja-JP" sz="2000" dirty="0" smtClean="0">
                <a:latin typeface="VL ゴシック" pitchFamily="1" charset="-128"/>
                <a:ea typeface="VL ゴシック" pitchFamily="1" charset="-128"/>
              </a:rPr>
              <a:t>&gt;::type </a:t>
            </a:r>
            <a:r>
              <a:rPr lang="en-US" altLang="ja-JP" sz="2000" dirty="0" err="1" smtClean="0">
                <a:latin typeface="VL ゴシック" pitchFamily="1" charset="-128"/>
                <a:ea typeface="VL ゴシック" pitchFamily="1" charset="-128"/>
              </a:rPr>
              <a:t>vector_type</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実行時のタプル操作：タプルの全要素を出力</a:t>
            </a:r>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vector_type</a:t>
            </a:r>
            <a:r>
              <a:rPr lang="en-US" altLang="ja-JP" sz="2000" dirty="0" smtClean="0">
                <a:latin typeface="VL ゴシック" pitchFamily="1" charset="-128"/>
                <a:ea typeface="VL ゴシック" pitchFamily="1" charset="-128"/>
              </a:rPr>
              <a:t> v</a:t>
            </a:r>
            <a:r>
              <a:rPr lang="en-US" altLang="ja-JP" sz="2000" dirty="0" smtClean="0">
                <a:solidFill>
                  <a:srgbClr val="FF0000"/>
                </a:solidFill>
                <a:latin typeface="VL ゴシック" pitchFamily="1" charset="-128"/>
                <a:ea typeface="VL ゴシック" pitchFamily="1" charset="-128"/>
              </a:rPr>
              <a:t>(1, 3.14, "</a:t>
            </a:r>
            <a:r>
              <a:rPr lang="en-US" altLang="ja-JP" sz="2000" dirty="0" err="1" smtClean="0">
                <a:solidFill>
                  <a:srgbClr val="FF0000"/>
                </a:solidFill>
                <a:latin typeface="VL ゴシック" pitchFamily="1" charset="-128"/>
                <a:ea typeface="VL ゴシック" pitchFamily="1" charset="-128"/>
              </a:rPr>
              <a:t>abc</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r>
              <a:rPr lang="en-US" altLang="ja-JP" sz="2000" dirty="0" err="1" smtClean="0">
                <a:solidFill>
                  <a:srgbClr val="FF0000"/>
                </a:solidFill>
                <a:latin typeface="VL ゴシック" pitchFamily="1" charset="-128"/>
                <a:ea typeface="VL ゴシック" pitchFamily="1" charset="-128"/>
              </a:rPr>
              <a:t>for_each</a:t>
            </a:r>
            <a:r>
              <a:rPr lang="en-US" altLang="ja-JP" sz="2000" dirty="0" smtClean="0">
                <a:solidFill>
                  <a:srgbClr val="FF0000"/>
                </a:solidFill>
                <a:latin typeface="VL ゴシック" pitchFamily="1" charset="-128"/>
                <a:ea typeface="VL ゴシック" pitchFamily="1" charset="-128"/>
              </a:rPr>
              <a:t>(v, </a:t>
            </a:r>
            <a:r>
              <a:rPr lang="en-US" altLang="ja-JP" sz="2000" dirty="0" err="1" smtClean="0">
                <a:solidFill>
                  <a:srgbClr val="FF0000"/>
                </a:solidFill>
                <a:latin typeface="VL ゴシック" pitchFamily="1" charset="-128"/>
                <a:ea typeface="VL ゴシック" pitchFamily="1" charset="-128"/>
              </a:rPr>
              <a:t>disp</a:t>
            </a:r>
            <a:r>
              <a:rPr lang="en-US" altLang="ja-JP" sz="2000" dirty="0" smtClean="0">
                <a:solidFill>
                  <a:srgbClr val="FF0000"/>
                </a:solidFill>
                <a:latin typeface="VL ゴシック" pitchFamily="1" charset="-128"/>
                <a:ea typeface="VL ゴシック" pitchFamily="1" charset="-128"/>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Geometry</a:t>
            </a:r>
            <a:endParaRPr kumimoji="1" lang="ja-JP" altLang="en-US" sz="3600" dirty="0"/>
          </a:p>
        </p:txBody>
      </p:sp>
      <p:sp>
        <p:nvSpPr>
          <p:cNvPr id="5" name="コンテンツ プレースホルダ 2"/>
          <p:cNvSpPr>
            <a:spLocks noGrp="1"/>
          </p:cNvSpPr>
          <p:nvPr>
            <p:ph idx="1"/>
          </p:nvPr>
        </p:nvSpPr>
        <p:spPr>
          <a:xfrm>
            <a:off x="323528" y="2276872"/>
            <a:ext cx="8229600" cy="3456384"/>
          </a:xfrm>
          <a:ln>
            <a:solidFill>
              <a:schemeClr val="tx1"/>
            </a:solidFill>
          </a:ln>
        </p:spPr>
        <p:txBody>
          <a:bodyPr>
            <a:noAutofit/>
          </a:bodyPr>
          <a:lstStyle/>
          <a:p>
            <a:pPr marL="0" indent="0">
              <a:buNone/>
            </a:pPr>
            <a:r>
              <a:rPr lang="en-US" altLang="ja-JP" sz="1800" b="1" dirty="0">
                <a:solidFill>
                  <a:srgbClr val="C00000"/>
                </a:solidFill>
                <a:latin typeface="VL ゴシック" pitchFamily="49" charset="-128"/>
                <a:ea typeface="VL ゴシック" pitchFamily="49" charset="-128"/>
              </a:rPr>
              <a:t>polygon</a:t>
            </a:r>
            <a:r>
              <a:rPr lang="en-US" altLang="ja-JP" sz="1800" dirty="0">
                <a:latin typeface="VL ゴシック" pitchFamily="49" charset="-128"/>
                <a:ea typeface="VL ゴシック" pitchFamily="49" charset="-128"/>
              </a:rPr>
              <a:t> a, b;</a:t>
            </a:r>
          </a:p>
          <a:p>
            <a:pPr marL="0" indent="0">
              <a:buNone/>
            </a:pPr>
            <a:r>
              <a:rPr lang="en-US" altLang="ja-JP" sz="1800" dirty="0">
                <a:latin typeface="VL ゴシック" pitchFamily="49" charset="-128"/>
                <a:ea typeface="VL ゴシック" pitchFamily="49" charset="-128"/>
              </a:rPr>
              <a:t>geometry::</a:t>
            </a:r>
            <a:r>
              <a:rPr lang="en-US" altLang="ja-JP" sz="1800" dirty="0" err="1">
                <a:latin typeface="VL ゴシック" pitchFamily="49" charset="-128"/>
                <a:ea typeface="VL ゴシック" pitchFamily="49" charset="-128"/>
              </a:rPr>
              <a:t>exterior_ring</a:t>
            </a:r>
            <a:r>
              <a:rPr lang="en-US" altLang="ja-JP" sz="1800" dirty="0">
                <a:latin typeface="VL ゴシック" pitchFamily="49" charset="-128"/>
                <a:ea typeface="VL ゴシック" pitchFamily="49" charset="-128"/>
              </a:rPr>
              <a:t>(a) =</a:t>
            </a:r>
          </a:p>
          <a:p>
            <a:pPr marL="0" indent="0">
              <a:buNone/>
            </a:pPr>
            <a:r>
              <a:rPr lang="en-US" altLang="ja-JP" sz="1800" dirty="0">
                <a:latin typeface="VL ゴシック" pitchFamily="49" charset="-128"/>
                <a:ea typeface="VL ゴシック" pitchFamily="49" charset="-128"/>
              </a:rPr>
              <a:t>    assign::</a:t>
            </a:r>
            <a:r>
              <a:rPr lang="en-US" altLang="ja-JP" sz="1800" dirty="0" err="1">
                <a:latin typeface="VL ゴシック" pitchFamily="49" charset="-128"/>
                <a:ea typeface="VL ゴシック" pitchFamily="49" charset="-128"/>
              </a:rPr>
              <a:t>list_of</a:t>
            </a:r>
            <a:r>
              <a:rPr lang="en-US" altLang="ja-JP" sz="1800" dirty="0">
                <a:latin typeface="VL ゴシック" pitchFamily="49" charset="-128"/>
                <a:ea typeface="VL ゴシック" pitchFamily="49" charset="-128"/>
              </a:rPr>
              <a:t>&lt;point&gt;(0, 0)(3, 3)(0, 3)(0, 0);</a:t>
            </a:r>
          </a:p>
          <a:p>
            <a:pPr marL="0" indent="0">
              <a:buNone/>
            </a:pPr>
            <a:endParaRPr lang="en-US" altLang="ja-JP" sz="1800" dirty="0">
              <a:latin typeface="VL ゴシック" pitchFamily="49" charset="-128"/>
              <a:ea typeface="VL ゴシック" pitchFamily="49" charset="-128"/>
            </a:endParaRPr>
          </a:p>
          <a:p>
            <a:pPr marL="0" indent="0">
              <a:buNone/>
            </a:pPr>
            <a:r>
              <a:rPr lang="en-US" altLang="ja-JP" sz="1800" dirty="0">
                <a:latin typeface="VL ゴシック" pitchFamily="49" charset="-128"/>
                <a:ea typeface="VL ゴシック" pitchFamily="49" charset="-128"/>
              </a:rPr>
              <a:t>geometry::</a:t>
            </a:r>
            <a:r>
              <a:rPr lang="en-US" altLang="ja-JP" sz="1800" dirty="0" err="1">
                <a:latin typeface="VL ゴシック" pitchFamily="49" charset="-128"/>
                <a:ea typeface="VL ゴシック" pitchFamily="49" charset="-128"/>
              </a:rPr>
              <a:t>exterior_ring</a:t>
            </a:r>
            <a:r>
              <a:rPr lang="en-US" altLang="ja-JP" sz="1800" dirty="0">
                <a:latin typeface="VL ゴシック" pitchFamily="49" charset="-128"/>
                <a:ea typeface="VL ゴシック" pitchFamily="49" charset="-128"/>
              </a:rPr>
              <a:t>(b) =</a:t>
            </a:r>
          </a:p>
          <a:p>
            <a:pPr marL="0" indent="0">
              <a:buNone/>
            </a:pPr>
            <a:r>
              <a:rPr lang="en-US" altLang="ja-JP" sz="1800" dirty="0">
                <a:latin typeface="VL ゴシック" pitchFamily="49" charset="-128"/>
                <a:ea typeface="VL ゴシック" pitchFamily="49" charset="-128"/>
              </a:rPr>
              <a:t>    assign::</a:t>
            </a:r>
            <a:r>
              <a:rPr lang="en-US" altLang="ja-JP" sz="1800" dirty="0" err="1">
                <a:latin typeface="VL ゴシック" pitchFamily="49" charset="-128"/>
                <a:ea typeface="VL ゴシック" pitchFamily="49" charset="-128"/>
              </a:rPr>
              <a:t>list_of</a:t>
            </a:r>
            <a:r>
              <a:rPr lang="en-US" altLang="ja-JP" sz="1800" dirty="0">
                <a:latin typeface="VL ゴシック" pitchFamily="49" charset="-128"/>
                <a:ea typeface="VL ゴシック" pitchFamily="49" charset="-128"/>
              </a:rPr>
              <a:t>&lt;point&gt;(1.5, 1.5)(4.5, 4.5)(1.5, 4.5)(1.5, 1.5);</a:t>
            </a:r>
          </a:p>
          <a:p>
            <a:pPr marL="0" indent="0">
              <a:buNone/>
            </a:pPr>
            <a:endParaRPr lang="en-US" altLang="ja-JP" sz="1800" dirty="0">
              <a:latin typeface="VL ゴシック" pitchFamily="49" charset="-128"/>
              <a:ea typeface="VL ゴシック" pitchFamily="49" charset="-128"/>
            </a:endParaRPr>
          </a:p>
          <a:p>
            <a:pPr marL="0" indent="0">
              <a:buNone/>
            </a:pPr>
            <a:r>
              <a:rPr lang="en-US" altLang="ja-JP" sz="1800" dirty="0">
                <a:latin typeface="VL ゴシック" pitchFamily="49" charset="-128"/>
                <a:ea typeface="VL ゴシック" pitchFamily="49" charset="-128"/>
              </a:rPr>
              <a:t>// 2</a:t>
            </a:r>
            <a:r>
              <a:rPr lang="ja-JP" altLang="en-US" sz="1800" dirty="0" err="1">
                <a:latin typeface="VL ゴシック" pitchFamily="49" charset="-128"/>
                <a:ea typeface="VL ゴシック" pitchFamily="49" charset="-128"/>
              </a:rPr>
              <a:t>つの</a:t>
            </a:r>
            <a:r>
              <a:rPr lang="ja-JP" altLang="en-US" sz="1800" dirty="0">
                <a:latin typeface="VL ゴシック" pitchFamily="49" charset="-128"/>
                <a:ea typeface="VL ゴシック" pitchFamily="49" charset="-128"/>
              </a:rPr>
              <a:t>ポリゴンが交わっているか</a:t>
            </a:r>
            <a:endParaRPr lang="en-US" altLang="ja-JP" sz="1800" dirty="0">
              <a:latin typeface="VL ゴシック" pitchFamily="49" charset="-128"/>
              <a:ea typeface="VL ゴシック" pitchFamily="49" charset="-128"/>
            </a:endParaRPr>
          </a:p>
          <a:p>
            <a:pPr marL="0" indent="0">
              <a:buNone/>
            </a:pPr>
            <a:r>
              <a:rPr lang="en-US" altLang="ja-JP" sz="1800" dirty="0" err="1">
                <a:latin typeface="VL ゴシック" pitchFamily="49" charset="-128"/>
                <a:ea typeface="VL ゴシック" pitchFamily="49" charset="-128"/>
              </a:rPr>
              <a:t>const</a:t>
            </a:r>
            <a:r>
              <a:rPr lang="en-US" altLang="ja-JP" sz="1800" dirty="0">
                <a:latin typeface="VL ゴシック" pitchFamily="49" charset="-128"/>
                <a:ea typeface="VL ゴシック" pitchFamily="49" charset="-128"/>
              </a:rPr>
              <a:t> </a:t>
            </a:r>
            <a:r>
              <a:rPr lang="en-US" altLang="ja-JP" sz="1800" dirty="0" err="1">
                <a:latin typeface="VL ゴシック" pitchFamily="49" charset="-128"/>
                <a:ea typeface="VL ゴシック" pitchFamily="49" charset="-128"/>
              </a:rPr>
              <a:t>bool</a:t>
            </a:r>
            <a:r>
              <a:rPr lang="en-US" altLang="ja-JP" sz="1800" dirty="0">
                <a:latin typeface="VL ゴシック" pitchFamily="49" charset="-128"/>
                <a:ea typeface="VL ゴシック" pitchFamily="49" charset="-128"/>
              </a:rPr>
              <a:t> result = </a:t>
            </a:r>
            <a:r>
              <a:rPr lang="en-US" altLang="ja-JP" sz="1800" b="1" dirty="0">
                <a:solidFill>
                  <a:srgbClr val="C00000"/>
                </a:solidFill>
                <a:latin typeface="VL ゴシック" pitchFamily="49" charset="-128"/>
                <a:ea typeface="VL ゴシック" pitchFamily="49" charset="-128"/>
              </a:rPr>
              <a:t>geometry::intersects(a, b)</a:t>
            </a:r>
            <a:r>
              <a:rPr lang="en-US" altLang="ja-JP" sz="1800" dirty="0">
                <a:latin typeface="VL ゴシック" pitchFamily="49" charset="-128"/>
                <a:ea typeface="VL ゴシック" pitchFamily="49" charset="-128"/>
              </a:rPr>
              <a:t>;</a:t>
            </a:r>
          </a:p>
          <a:p>
            <a:pPr marL="0" indent="0">
              <a:buNone/>
            </a:pPr>
            <a:r>
              <a:rPr lang="en-US" altLang="ja-JP" sz="1800" dirty="0">
                <a:latin typeface="VL ゴシック" pitchFamily="49" charset="-128"/>
                <a:ea typeface="VL ゴシック" pitchFamily="49" charset="-128"/>
              </a:rPr>
              <a:t>BOOST_ASSERT(result);</a:t>
            </a:r>
          </a:p>
        </p:txBody>
      </p:sp>
      <p:sp>
        <p:nvSpPr>
          <p:cNvPr id="6" name="コンテンツ プレースホルダ 2"/>
          <p:cNvSpPr txBox="1">
            <a:spLocks/>
          </p:cNvSpPr>
          <p:nvPr/>
        </p:nvSpPr>
        <p:spPr>
          <a:xfrm>
            <a:off x="457200" y="836712"/>
            <a:ext cx="8229600"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計算幾何のライブラリ。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N</a:t>
            </a:r>
            <a:r>
              <a:rPr lang="ja-JP" altLang="en-US" sz="2400" dirty="0" smtClean="0">
                <a:latin typeface="VL ゴシック" pitchFamily="1" charset="-128"/>
                <a:ea typeface="VL ゴシック" pitchFamily="1" charset="-128"/>
                <a:cs typeface="Courier New" pitchFamily="49" charset="0"/>
              </a:rPr>
              <a:t>次元の点、線、三角形、四角形などのモデルと、</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それらに対するアルゴリズムが提供される。</a:t>
            </a:r>
            <a:endParaRPr lang="en-US" altLang="ja-JP" sz="2400" dirty="0" smtClean="0">
              <a:latin typeface="VL ゴシック" pitchFamily="1" charset="-128"/>
              <a:ea typeface="VL ゴシック" pitchFamily="1" charset="-128"/>
              <a:cs typeface="Courier New" pitchFamily="49" charset="0"/>
            </a:endParaRPr>
          </a:p>
        </p:txBody>
      </p:sp>
      <p:sp>
        <p:nvSpPr>
          <p:cNvPr id="7" name="正方形/長方形 6"/>
          <p:cNvSpPr/>
          <p:nvPr/>
        </p:nvSpPr>
        <p:spPr>
          <a:xfrm>
            <a:off x="6272642" y="4479995"/>
            <a:ext cx="2448272" cy="237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Picture 2" descr="C:\Language\cpp\polyg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667" y="4507211"/>
            <a:ext cx="2350789" cy="2350789"/>
          </a:xfrm>
          <a:prstGeom prst="rect">
            <a:avLst/>
          </a:prstGeom>
          <a:noFill/>
        </p:spPr>
      </p:pic>
    </p:spTree>
    <p:extLst>
      <p:ext uri="{BB962C8B-B14F-4D97-AF65-F5344CB8AC3E}">
        <p14:creationId xmlns:p14="http://schemas.microsoft.com/office/powerpoint/2010/main" val="1410960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GIL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smtClean="0"/>
              <a:t>画像処理</a:t>
            </a:r>
            <a:endParaRPr lang="en-US" altLang="ja-JP" sz="280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a:t>
            </a:r>
            <a:r>
              <a:rPr lang="en-US" altLang="ja-JP" sz="2000" dirty="0" err="1" smtClean="0">
                <a:latin typeface="VL ゴシック" pitchFamily="1" charset="-128"/>
                <a:ea typeface="VL ゴシック" pitchFamily="1" charset="-128"/>
              </a:rPr>
              <a:t>gil</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rgb8_image_t </a:t>
            </a:r>
            <a:r>
              <a:rPr lang="en-US" altLang="ja-JP" sz="2000" dirty="0" err="1" smtClean="0">
                <a:latin typeface="VL ゴシック" pitchFamily="1" charset="-128"/>
                <a:ea typeface="VL ゴシック" pitchFamily="1" charset="-128"/>
              </a:rPr>
              <a:t>img</a:t>
            </a:r>
            <a:r>
              <a:rPr lang="en-US" altLang="ja-JP" sz="2000" dirty="0" smtClean="0">
                <a:latin typeface="VL ゴシック" pitchFamily="1" charset="-128"/>
                <a:ea typeface="VL ゴシック" pitchFamily="1" charset="-128"/>
              </a:rPr>
              <a:t>;</a:t>
            </a:r>
          </a:p>
          <a:p>
            <a:r>
              <a:rPr lang="en-US" altLang="ja-JP" sz="2000" dirty="0" err="1" smtClean="0">
                <a:solidFill>
                  <a:srgbClr val="FF0000"/>
                </a:solidFill>
                <a:latin typeface="VL ゴシック" pitchFamily="1" charset="-128"/>
                <a:ea typeface="VL ゴシック" pitchFamily="1" charset="-128"/>
              </a:rPr>
              <a:t>jpeg_read_image</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a.jpg</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img</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100x100</a:t>
            </a:r>
            <a:r>
              <a:rPr lang="ja-JP" altLang="en-US" sz="2000" dirty="0" smtClean="0">
                <a:latin typeface="VL ゴシック" pitchFamily="1" charset="-128"/>
                <a:ea typeface="VL ゴシック" pitchFamily="1" charset="-128"/>
              </a:rPr>
              <a:t>にリサイズ</a:t>
            </a:r>
          </a:p>
          <a:p>
            <a:r>
              <a:rPr lang="en-US" altLang="ja-JP" sz="2000" dirty="0" smtClean="0">
                <a:latin typeface="VL ゴシック" pitchFamily="1" charset="-128"/>
                <a:ea typeface="VL ゴシック" pitchFamily="1" charset="-128"/>
              </a:rPr>
              <a:t>rgb8_image_t square (100, 100);</a:t>
            </a:r>
          </a:p>
          <a:p>
            <a:r>
              <a:rPr lang="en-US" altLang="ja-JP" sz="2000" dirty="0" err="1" smtClean="0">
                <a:solidFill>
                  <a:srgbClr val="FF0000"/>
                </a:solidFill>
                <a:latin typeface="VL ゴシック" pitchFamily="1" charset="-128"/>
                <a:ea typeface="VL ゴシック" pitchFamily="1" charset="-128"/>
              </a:rPr>
              <a:t>resize_view</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const_view</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img</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view(square),</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bilinear_sampler</a:t>
            </a:r>
            <a:r>
              <a:rPr lang="en-US" altLang="ja-JP" sz="2000" dirty="0" smtClean="0">
                <a:latin typeface="VL ゴシック" pitchFamily="1" charset="-128"/>
                <a:ea typeface="VL ゴシック" pitchFamily="1" charset="-128"/>
              </a:rPr>
              <a:t>());</a:t>
            </a:r>
          </a:p>
          <a:p>
            <a:r>
              <a:rPr lang="en-US" altLang="ja-JP" sz="2000" dirty="0" err="1" smtClean="0">
                <a:solidFill>
                  <a:srgbClr val="FF0000"/>
                </a:solidFill>
                <a:latin typeface="VL ゴシック" pitchFamily="1" charset="-128"/>
                <a:ea typeface="VL ゴシック" pitchFamily="1" charset="-128"/>
              </a:rPr>
              <a:t>jpeg_write_view</a:t>
            </a:r>
            <a:r>
              <a:rPr lang="en-US" altLang="ja-JP" sz="2000" dirty="0" smtClean="0">
                <a:latin typeface="VL ゴシック" pitchFamily="1" charset="-128"/>
                <a:ea typeface="VL ゴシック" pitchFamily="1" charset="-128"/>
              </a:rPr>
              <a:t>("out-</a:t>
            </a:r>
            <a:r>
              <a:rPr lang="en-US" altLang="ja-JP" sz="2000" dirty="0" err="1" smtClean="0">
                <a:latin typeface="VL ゴシック" pitchFamily="1" charset="-128"/>
                <a:ea typeface="VL ゴシック" pitchFamily="1" charset="-128"/>
              </a:rPr>
              <a:t>resize.jpg</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const_view</a:t>
            </a:r>
            <a:r>
              <a:rPr lang="en-US" altLang="ja-JP" sz="2000" dirty="0" smtClean="0">
                <a:latin typeface="VL ゴシック" pitchFamily="1" charset="-128"/>
                <a:ea typeface="VL ゴシック" pitchFamily="1" charset="-128"/>
              </a:rPr>
              <a:t>(square));</a:t>
            </a:r>
            <a:endParaRPr lang="en-US" altLang="ja-JP" sz="2000" dirty="0" smtClean="0">
              <a:solidFill>
                <a:srgbClr val="FF0000"/>
              </a:solidFill>
              <a:latin typeface="VL ゴシック" pitchFamily="1" charset="-128"/>
              <a:ea typeface="VL ゴシック" pitchFamily="1"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Graph</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800" smtClean="0"/>
              <a:t>グラフ構造</a:t>
            </a:r>
            <a:endParaRPr lang="en-US" altLang="ja-JP" sz="28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adjacency_list</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FF0000"/>
                </a:solidFill>
                <a:latin typeface="VL ゴシック" pitchFamily="1" charset="-128"/>
                <a:ea typeface="VL ゴシック" pitchFamily="1" charset="-128"/>
              </a:rPr>
              <a:t>vecS</a:t>
            </a:r>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vecS</a:t>
            </a:r>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bidirectionalS</a:t>
            </a:r>
            <a:r>
              <a:rPr lang="en-US" altLang="ja-JP" sz="2000" dirty="0" smtClean="0">
                <a:solidFill>
                  <a:srgbClr val="FF0000"/>
                </a:solidFill>
                <a:latin typeface="VL ゴシック" pitchFamily="1" charset="-128"/>
                <a:ea typeface="VL ゴシック" pitchFamily="1" charset="-128"/>
              </a:rPr>
              <a:t>&gt;</a:t>
            </a:r>
            <a:r>
              <a:rPr lang="en-US" altLang="ja-JP" sz="2000" dirty="0" smtClean="0">
                <a:latin typeface="VL ゴシック" pitchFamily="1" charset="-128"/>
                <a:ea typeface="VL ゴシック" pitchFamily="1" charset="-128"/>
              </a:rPr>
              <a:t> Graph;</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頂点のため便宜上のラベルを作る</a:t>
            </a:r>
          </a:p>
          <a:p>
            <a:r>
              <a:rPr lang="en-US" altLang="ja-JP" sz="2000" dirty="0" err="1" smtClean="0">
                <a:latin typeface="VL ゴシック" pitchFamily="1" charset="-128"/>
                <a:ea typeface="VL ゴシック" pitchFamily="1" charset="-128"/>
              </a:rPr>
              <a:t>enum</a:t>
            </a:r>
            <a:r>
              <a:rPr lang="en-US" altLang="ja-JP" sz="2000" dirty="0" smtClean="0">
                <a:latin typeface="VL ゴシック" pitchFamily="1" charset="-128"/>
                <a:ea typeface="VL ゴシック" pitchFamily="1" charset="-128"/>
              </a:rPr>
              <a:t> { A, B, C, D, E, N };</a:t>
            </a:r>
          </a:p>
          <a:p>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num_vertices</a:t>
            </a:r>
            <a:r>
              <a:rPr lang="en-US" altLang="ja-JP" sz="2000" dirty="0" smtClean="0">
                <a:latin typeface="VL ゴシック" pitchFamily="1" charset="-128"/>
                <a:ea typeface="VL ゴシック" pitchFamily="1" charset="-128"/>
              </a:rPr>
              <a:t> = N;</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グラフの辺を書き出す</a:t>
            </a: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::pair&lt;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Edge;</a:t>
            </a:r>
          </a:p>
          <a:p>
            <a:r>
              <a:rPr lang="en-US" altLang="ja-JP" sz="2000" dirty="0" smtClean="0">
                <a:latin typeface="VL ゴシック" pitchFamily="1" charset="-128"/>
                <a:ea typeface="VL ゴシック" pitchFamily="1" charset="-128"/>
              </a:rPr>
              <a:t>Edge </a:t>
            </a:r>
            <a:r>
              <a:rPr lang="en-US" altLang="ja-JP" sz="2000" dirty="0" err="1" smtClean="0">
                <a:latin typeface="VL ゴシック" pitchFamily="1" charset="-128"/>
                <a:ea typeface="VL ゴシック" pitchFamily="1" charset="-128"/>
              </a:rPr>
              <a:t>edge_array</a:t>
            </a:r>
            <a:r>
              <a:rPr lang="en-US" altLang="ja-JP" sz="2000" dirty="0" smtClean="0">
                <a:latin typeface="VL ゴシック" pitchFamily="1" charset="-128"/>
                <a:ea typeface="VL ゴシック" pitchFamily="1" charset="-128"/>
              </a:rPr>
              <a:t>[] = </a:t>
            </a:r>
          </a:p>
          <a:p>
            <a:r>
              <a:rPr lang="en-US" altLang="ja-JP" sz="2000" dirty="0" smtClean="0">
                <a:latin typeface="VL ゴシック" pitchFamily="1" charset="-128"/>
                <a:ea typeface="VL ゴシック" pitchFamily="1" charset="-128"/>
              </a:rPr>
              <a:t>  { </a:t>
            </a:r>
            <a:r>
              <a:rPr lang="en-US" altLang="ja-JP" sz="2000" dirty="0" smtClean="0">
                <a:solidFill>
                  <a:srgbClr val="FF0000"/>
                </a:solidFill>
                <a:latin typeface="VL ゴシック" pitchFamily="1" charset="-128"/>
                <a:ea typeface="VL ゴシック" pitchFamily="1" charset="-128"/>
              </a:rPr>
              <a:t>Edge(A,B), Edge(A,D), Edge(C,A), Edge(D,C),</a:t>
            </a:r>
          </a:p>
          <a:p>
            <a:r>
              <a:rPr lang="en-US" altLang="ja-JP" sz="2000" dirty="0" smtClean="0">
                <a:solidFill>
                  <a:srgbClr val="FF0000"/>
                </a:solidFill>
                <a:latin typeface="VL ゴシック" pitchFamily="1" charset="-128"/>
                <a:ea typeface="VL ゴシック" pitchFamily="1" charset="-128"/>
              </a:rPr>
              <a:t>    Edge(C,E), Edge(B,D), Edge(D,E)</a:t>
            </a:r>
            <a:r>
              <a:rPr lang="en-US" altLang="ja-JP" sz="2000" dirty="0" smtClean="0">
                <a:latin typeface="VL ゴシック" pitchFamily="1" charset="-128"/>
                <a:ea typeface="VL ゴシック" pitchFamily="1" charset="-128"/>
              </a:rPr>
              <a:t> };</a:t>
            </a:r>
          </a:p>
          <a:p>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num_edges</a:t>
            </a:r>
            <a:r>
              <a:rPr lang="en-US" altLang="ja-JP" sz="2000" dirty="0" smtClean="0">
                <a:latin typeface="VL ゴシック" pitchFamily="1" charset="-128"/>
                <a:ea typeface="VL ゴシック" pitchFamily="1" charset="-128"/>
              </a:rPr>
              <a:t> = </a:t>
            </a:r>
            <a:r>
              <a:rPr lang="en-US" altLang="ja-JP" sz="2000" dirty="0" err="1" smtClean="0">
                <a:latin typeface="VL ゴシック" pitchFamily="1" charset="-128"/>
                <a:ea typeface="VL ゴシック" pitchFamily="1" charset="-128"/>
              </a:rPr>
              <a:t>sizeof</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edge_array</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sizeof</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edge_array</a:t>
            </a:r>
            <a:r>
              <a:rPr lang="en-US" altLang="ja-JP" sz="2000" dirty="0" smtClean="0">
                <a:latin typeface="VL ゴシック" pitchFamily="1" charset="-128"/>
                <a:ea typeface="VL ゴシック" pitchFamily="1" charset="-128"/>
              </a:rPr>
              <a:t>[0]);</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Graph g(</a:t>
            </a:r>
            <a:r>
              <a:rPr lang="en-US" altLang="ja-JP" sz="2000" dirty="0" err="1" smtClean="0">
                <a:latin typeface="VL ゴシック" pitchFamily="1" charset="-128"/>
                <a:ea typeface="VL ゴシック" pitchFamily="1" charset="-128"/>
              </a:rPr>
              <a:t>num_vertices</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グラフオブジェクトを宣言</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グラフオブジェクトに辺を追加</a:t>
            </a:r>
          </a:p>
          <a:p>
            <a:r>
              <a:rPr lang="en-US" altLang="ja-JP" sz="2000" dirty="0" smtClean="0">
                <a:latin typeface="VL ゴシック" pitchFamily="1" charset="-128"/>
                <a:ea typeface="VL ゴシック" pitchFamily="1" charset="-128"/>
              </a:rPr>
              <a:t>for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 0;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&lt; </a:t>
            </a:r>
            <a:r>
              <a:rPr lang="en-US" altLang="ja-JP" sz="2000" dirty="0" err="1" smtClean="0">
                <a:latin typeface="VL ゴシック" pitchFamily="1" charset="-128"/>
                <a:ea typeface="VL ゴシック" pitchFamily="1" charset="-128"/>
              </a:rPr>
              <a:t>num_edges</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add_edge</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edge_array</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].first, </a:t>
            </a:r>
            <a:r>
              <a:rPr lang="en-US" altLang="ja-JP" sz="2000" dirty="0" err="1" smtClean="0">
                <a:latin typeface="VL ゴシック" pitchFamily="1" charset="-128"/>
                <a:ea typeface="VL ゴシック" pitchFamily="1" charset="-128"/>
              </a:rPr>
              <a:t>edge_array</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].second, g);</a:t>
            </a:r>
            <a:endParaRPr lang="en-US" altLang="ja-JP" sz="2000" dirty="0" smtClean="0">
              <a:solidFill>
                <a:srgbClr val="FF0000"/>
              </a:solidFill>
              <a:latin typeface="VL ゴシック" pitchFamily="1" charset="-128"/>
              <a:ea typeface="VL ゴシック" pitchFamily="1" charset="-128"/>
            </a:endParaRPr>
          </a:p>
        </p:txBody>
      </p:sp>
      <p:pic>
        <p:nvPicPr>
          <p:cNvPr id="1026" name="Picture 2"/>
          <p:cNvPicPr>
            <a:picLocks noChangeAspect="1" noChangeArrowheads="1"/>
          </p:cNvPicPr>
          <p:nvPr/>
        </p:nvPicPr>
        <p:blipFill>
          <a:blip r:embed="rId2" cstate="print"/>
          <a:srcRect/>
          <a:stretch>
            <a:fillRect/>
          </a:stretch>
        </p:blipFill>
        <p:spPr bwMode="auto">
          <a:xfrm>
            <a:off x="6858016" y="1785926"/>
            <a:ext cx="1857388" cy="2236079"/>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Heap 1/2</a:t>
            </a:r>
            <a:endParaRPr kumimoji="1" lang="ja-JP" altLang="en-US" dirty="0"/>
          </a:p>
        </p:txBody>
      </p:sp>
      <p:sp>
        <p:nvSpPr>
          <p:cNvPr id="3" name="コンテンツ プレースホルダ 2"/>
          <p:cNvSpPr>
            <a:spLocks noGrp="1"/>
          </p:cNvSpPr>
          <p:nvPr>
            <p:ph idx="1"/>
          </p:nvPr>
        </p:nvSpPr>
        <p:spPr>
          <a:xfrm>
            <a:off x="457200" y="1700808"/>
            <a:ext cx="8229600" cy="3695308"/>
          </a:xfrm>
          <a:ln>
            <a:solidFill>
              <a:schemeClr val="tx1"/>
            </a:solidFill>
          </a:ln>
        </p:spPr>
        <p:txBody>
          <a:bodyPr>
            <a:noAutofit/>
          </a:bodyPr>
          <a:lstStyle/>
          <a:p>
            <a:pPr>
              <a:buNone/>
            </a:pP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::heap::</a:t>
            </a:r>
            <a:r>
              <a:rPr lang="en-US" altLang="ja-JP" sz="1800" dirty="0" err="1">
                <a:solidFill>
                  <a:srgbClr val="FF0000"/>
                </a:solidFill>
                <a:latin typeface="VL ゴシック" pitchFamily="1" charset="-128"/>
                <a:ea typeface="VL ゴシック" pitchFamily="1" charset="-128"/>
                <a:cs typeface="Courier New" pitchFamily="49" charset="0"/>
              </a:rPr>
              <a:t>fibonacci_heap</a:t>
            </a:r>
            <a:r>
              <a:rPr lang="en-US" altLang="ja-JP" sz="1800" dirty="0">
                <a:latin typeface="VL ゴシック" pitchFamily="1" charset="-128"/>
                <a:ea typeface="VL ゴシック" pitchFamily="1" charset="-128"/>
                <a:cs typeface="Courier New" pitchFamily="49" charset="0"/>
              </a:rPr>
              <a:t>&lt;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 </a:t>
            </a:r>
            <a:r>
              <a:rPr lang="en-US" altLang="ja-JP" sz="1800" dirty="0" err="1">
                <a:latin typeface="VL ゴシック" pitchFamily="1" charset="-128"/>
                <a:ea typeface="VL ゴシック" pitchFamily="1" charset="-128"/>
                <a:cs typeface="Courier New" pitchFamily="49" charset="0"/>
              </a:rPr>
              <a:t>que</a:t>
            </a:r>
            <a:r>
              <a:rPr lang="en-US" altLang="ja-JP" sz="1800" dirty="0" smtClean="0">
                <a:latin typeface="VL ゴシック" pitchFamily="1" charset="-128"/>
                <a:ea typeface="VL ゴシック" pitchFamily="1" charset="-128"/>
                <a:cs typeface="Courier New" pitchFamily="49" charset="0"/>
              </a:rPr>
              <a:t>; // </a:t>
            </a:r>
            <a:r>
              <a:rPr lang="ja-JP" altLang="en-US" sz="1800" dirty="0" smtClean="0">
                <a:latin typeface="VL ゴシック" pitchFamily="1" charset="-128"/>
                <a:ea typeface="VL ゴシック" pitchFamily="1" charset="-128"/>
                <a:cs typeface="Courier New" pitchFamily="49" charset="0"/>
              </a:rPr>
              <a:t>フィボナッチヒープ</a:t>
            </a:r>
            <a:endParaRPr lang="en-US" altLang="ja-JP" sz="1800" dirty="0">
              <a:latin typeface="VL ゴシック" pitchFamily="1" charset="-128"/>
              <a:ea typeface="VL ゴシック" pitchFamily="1" charset="-128"/>
              <a:cs typeface="Courier New" pitchFamily="49" charset="0"/>
            </a:endParaRP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que.push</a:t>
            </a:r>
            <a:r>
              <a:rPr lang="en-US" altLang="ja-JP" sz="1800" dirty="0" smtClean="0">
                <a:latin typeface="VL ゴシック" pitchFamily="1" charset="-128"/>
                <a:ea typeface="VL ゴシック" pitchFamily="1" charset="-128"/>
                <a:cs typeface="Courier New" pitchFamily="49" charset="0"/>
              </a:rPr>
              <a:t>(3</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err="1" smtClean="0">
                <a:latin typeface="VL ゴシック" pitchFamily="1" charset="-128"/>
                <a:ea typeface="VL ゴシック" pitchFamily="1" charset="-128"/>
                <a:cs typeface="Courier New" pitchFamily="49" charset="0"/>
              </a:rPr>
              <a:t>que.push</a:t>
            </a:r>
            <a:r>
              <a:rPr lang="en-US" altLang="ja-JP" sz="1800" dirty="0" smtClean="0">
                <a:latin typeface="VL ゴシック" pitchFamily="1" charset="-128"/>
                <a:ea typeface="VL ゴシック" pitchFamily="1" charset="-128"/>
                <a:cs typeface="Courier New" pitchFamily="49" charset="0"/>
              </a:rPr>
              <a:t>(1</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err="1" smtClean="0">
                <a:latin typeface="VL ゴシック" pitchFamily="1" charset="-128"/>
                <a:ea typeface="VL ゴシック" pitchFamily="1" charset="-128"/>
                <a:cs typeface="Courier New" pitchFamily="49" charset="0"/>
              </a:rPr>
              <a:t>que.push</a:t>
            </a:r>
            <a:r>
              <a:rPr lang="en-US" altLang="ja-JP" sz="1800" dirty="0" smtClean="0">
                <a:latin typeface="VL ゴシック" pitchFamily="1" charset="-128"/>
                <a:ea typeface="VL ゴシック" pitchFamily="1" charset="-128"/>
                <a:cs typeface="Courier New" pitchFamily="49" charset="0"/>
              </a:rPr>
              <a:t>(4</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while </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que.empty</a:t>
            </a: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que.top</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que.pop</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優先順位付きキューのデータ構造</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5517232"/>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a:latin typeface="VL ゴシック" pitchFamily="1" charset="-128"/>
                <a:ea typeface="VL ゴシック" pitchFamily="1" charset="-128"/>
                <a:cs typeface="Courier New" pitchFamily="49" charset="0"/>
              </a:rPr>
              <a:t>4</a:t>
            </a:r>
          </a:p>
          <a:p>
            <a:pPr>
              <a:buNone/>
            </a:pPr>
            <a:r>
              <a:rPr lang="en-US" altLang="ja-JP" sz="1800" dirty="0">
                <a:latin typeface="VL ゴシック" pitchFamily="1" charset="-128"/>
                <a:ea typeface="VL ゴシック" pitchFamily="1" charset="-128"/>
                <a:cs typeface="Courier New" pitchFamily="49" charset="0"/>
              </a:rPr>
              <a:t>3</a:t>
            </a:r>
          </a:p>
          <a:p>
            <a:pPr>
              <a:buNone/>
            </a:pPr>
            <a:r>
              <a:rPr lang="en-US" altLang="ja-JP" sz="1800" dirty="0">
                <a:latin typeface="VL ゴシック" pitchFamily="1" charset="-128"/>
                <a:ea typeface="VL ゴシック" pitchFamily="1" charset="-128"/>
                <a:cs typeface="Courier New" pitchFamily="49" charset="0"/>
              </a:rPr>
              <a:t>1</a:t>
            </a:r>
          </a:p>
        </p:txBody>
      </p:sp>
    </p:spTree>
    <p:extLst>
      <p:ext uri="{BB962C8B-B14F-4D97-AF65-F5344CB8AC3E}">
        <p14:creationId xmlns:p14="http://schemas.microsoft.com/office/powerpoint/2010/main" val="244825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Heap 2/2</a:t>
            </a:r>
            <a:endParaRPr kumimoji="1" lang="ja-JP" altLang="en-US" dirty="0"/>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en-US" altLang="ja-JP" sz="2800" dirty="0" err="1" smtClean="0">
                <a:ea typeface="VL ゴシック" pitchFamily="1" charset="-128"/>
                <a:cs typeface="Courier New" pitchFamily="49" charset="0"/>
              </a:rPr>
              <a:t>Boost.Heap</a:t>
            </a:r>
            <a:r>
              <a:rPr lang="ja-JP" altLang="en-US" sz="2800" dirty="0" smtClean="0">
                <a:ea typeface="VL ゴシック" pitchFamily="1" charset="-128"/>
                <a:cs typeface="Courier New" pitchFamily="49" charset="0"/>
              </a:rPr>
              <a:t>の特徴：</a:t>
            </a:r>
            <a:endParaRPr lang="en-US" altLang="ja-JP" sz="2800" dirty="0" smtClean="0">
              <a:ea typeface="VL ゴシック" pitchFamily="1" charset="-128"/>
              <a:cs typeface="Courier New" pitchFamily="49" charset="0"/>
            </a:endParaRPr>
          </a:p>
        </p:txBody>
      </p:sp>
      <p:sp>
        <p:nvSpPr>
          <p:cNvPr id="6" name="コンテンツ プレースホルダー 5"/>
          <p:cNvSpPr>
            <a:spLocks noGrp="1"/>
          </p:cNvSpPr>
          <p:nvPr>
            <p:ph idx="1"/>
          </p:nvPr>
        </p:nvSpPr>
        <p:spPr/>
        <p:txBody>
          <a:bodyPr>
            <a:normAutofit/>
          </a:bodyPr>
          <a:lstStyle/>
          <a:p>
            <a:r>
              <a:rPr kumimoji="1" lang="ja-JP" altLang="en-US" sz="2800" dirty="0" smtClean="0"/>
              <a:t>要素の修正ができる </a:t>
            </a:r>
            <a:r>
              <a:rPr kumimoji="1" lang="en-US" altLang="ja-JP" sz="2800" dirty="0" smtClean="0"/>
              <a:t>(Mutability)</a:t>
            </a:r>
          </a:p>
          <a:p>
            <a:r>
              <a:rPr kumimoji="1" lang="ja-JP" altLang="en-US" sz="2800" dirty="0" smtClean="0"/>
              <a:t>イテレータを持っている </a:t>
            </a:r>
            <a:r>
              <a:rPr kumimoji="1" lang="en-US" altLang="ja-JP" sz="2800" dirty="0" smtClean="0"/>
              <a:t>(Iterators)</a:t>
            </a:r>
            <a:endParaRPr lang="en-US" altLang="ja-JP" sz="2800" dirty="0" smtClean="0"/>
          </a:p>
          <a:p>
            <a:r>
              <a:rPr kumimoji="1" lang="ja-JP" altLang="en-US" sz="2800" dirty="0" smtClean="0"/>
              <a:t>マージできる </a:t>
            </a:r>
            <a:r>
              <a:rPr kumimoji="1" lang="en-US" altLang="ja-JP" sz="2800" dirty="0" smtClean="0"/>
              <a:t>(</a:t>
            </a:r>
            <a:r>
              <a:rPr kumimoji="1" lang="en-US" altLang="ja-JP" sz="2800" dirty="0" err="1" smtClean="0"/>
              <a:t>Mergable</a:t>
            </a:r>
            <a:r>
              <a:rPr kumimoji="1" lang="en-US" altLang="ja-JP" sz="2800" dirty="0" smtClean="0"/>
              <a:t>)</a:t>
            </a:r>
          </a:p>
          <a:p>
            <a:r>
              <a:rPr kumimoji="1" lang="ja-JP" altLang="en-US" sz="2800" dirty="0" smtClean="0"/>
              <a:t>安定 </a:t>
            </a:r>
            <a:r>
              <a:rPr kumimoji="1" lang="en-US" altLang="ja-JP" sz="2800" dirty="0" smtClean="0"/>
              <a:t>(Stability)</a:t>
            </a:r>
          </a:p>
        </p:txBody>
      </p:sp>
    </p:spTree>
    <p:extLst>
      <p:ext uri="{BB962C8B-B14F-4D97-AF65-F5344CB8AC3E}">
        <p14:creationId xmlns:p14="http://schemas.microsoft.com/office/powerpoint/2010/main" val="2117791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err="1" smtClean="0"/>
              <a:t>IdentityType</a:t>
            </a:r>
            <a:endParaRPr kumimoji="1" lang="ja-JP" altLang="en-US" sz="3200" dirty="0"/>
          </a:p>
        </p:txBody>
      </p:sp>
      <p:sp>
        <p:nvSpPr>
          <p:cNvPr id="3" name="コンテンツ プレースホルダ 2"/>
          <p:cNvSpPr>
            <a:spLocks noGrp="1"/>
          </p:cNvSpPr>
          <p:nvPr>
            <p:ph idx="1"/>
          </p:nvPr>
        </p:nvSpPr>
        <p:spPr>
          <a:xfrm>
            <a:off x="457200" y="1484784"/>
            <a:ext cx="8239944" cy="2520280"/>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::map&lt;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 m = {{1, 3}, {2, 4}};</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BOOST_FOREACH</a:t>
            </a:r>
            <a:r>
              <a:rPr lang="en-US" altLang="ja-JP" sz="1800" dirty="0" smtClean="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smtClean="0">
                <a:latin typeface="VL ゴシック" pitchFamily="1" charset="-128"/>
                <a:ea typeface="VL ゴシック" pitchFamily="1" charset="-128"/>
                <a:cs typeface="Courier New" pitchFamily="49" charset="0"/>
              </a:rPr>
              <a:t> </a:t>
            </a:r>
            <a:r>
              <a:rPr lang="en-US" altLang="ja-JP" sz="1800" dirty="0" smtClean="0">
                <a:solidFill>
                  <a:srgbClr val="FF0000"/>
                </a:solidFill>
                <a:latin typeface="VL ゴシック" pitchFamily="1" charset="-128"/>
                <a:ea typeface="VL ゴシック" pitchFamily="1" charset="-128"/>
                <a:cs typeface="Courier New" pitchFamily="49" charset="0"/>
              </a:rPr>
              <a:t>BOOST_IDENTITY_TYPE</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::map&lt;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a:t>
            </a:r>
            <a:r>
              <a:rPr lang="en-US" altLang="ja-JP" sz="1800" dirty="0" err="1">
                <a:latin typeface="VL ゴシック" pitchFamily="1" charset="-128"/>
                <a:ea typeface="VL ゴシック" pitchFamily="1" charset="-128"/>
                <a:cs typeface="Courier New" pitchFamily="49" charset="0"/>
              </a:rPr>
              <a:t>const_reference</a:t>
            </a:r>
            <a:r>
              <a:rPr lang="en-US" altLang="ja-JP" sz="1800" dirty="0">
                <a:latin typeface="VL ゴシック" pitchFamily="1" charset="-128"/>
                <a:ea typeface="VL ゴシック" pitchFamily="1" charset="-128"/>
                <a:cs typeface="Courier New" pitchFamily="49" charset="0"/>
              </a:rPr>
              <a:t> </a:t>
            </a:r>
            <a:r>
              <a:rPr lang="en-US" altLang="ja-JP" sz="1800" dirty="0" smtClean="0">
                <a:latin typeface="VL ゴシック" pitchFamily="1" charset="-128"/>
                <a:ea typeface="VL ゴシック" pitchFamily="1" charset="-128"/>
                <a:cs typeface="Courier New" pitchFamily="49" charset="0"/>
              </a:rPr>
              <a:t>x, m</a:t>
            </a: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x.first</a:t>
            </a:r>
            <a:r>
              <a:rPr lang="en-US" altLang="ja-JP" sz="1800" dirty="0">
                <a:latin typeface="VL ゴシック" pitchFamily="1" charset="-128"/>
                <a:ea typeface="VL ゴシック" pitchFamily="1" charset="-128"/>
                <a:cs typeface="Courier New" pitchFamily="49" charset="0"/>
              </a:rPr>
              <a:t> &lt;&lt; "," &lt;&lt; </a:t>
            </a:r>
            <a:r>
              <a:rPr lang="en-US" altLang="ja-JP" sz="1800" dirty="0" err="1">
                <a:latin typeface="VL ゴシック" pitchFamily="1" charset="-128"/>
                <a:ea typeface="VL ゴシック" pitchFamily="1" charset="-128"/>
                <a:cs typeface="Courier New" pitchFamily="49" charset="0"/>
              </a:rPr>
              <a:t>x.second</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a:t>
            </a: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関数マクロに渡す引数でカンマを付けれるようにする</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57200" y="4221088"/>
            <a:ext cx="8229600" cy="864096"/>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a:latin typeface="VL ゴシック" pitchFamily="1" charset="-128"/>
                <a:ea typeface="VL ゴシック" pitchFamily="1" charset="-128"/>
                <a:cs typeface="Courier New" pitchFamily="49" charset="0"/>
              </a:rPr>
              <a:t>1,3</a:t>
            </a:r>
          </a:p>
          <a:p>
            <a:pPr>
              <a:buNone/>
            </a:pPr>
            <a:r>
              <a:rPr lang="en-US" altLang="ja-JP" sz="1800" dirty="0">
                <a:latin typeface="VL ゴシック" pitchFamily="1" charset="-128"/>
                <a:ea typeface="VL ゴシック" pitchFamily="1" charset="-128"/>
                <a:cs typeface="Courier New" pitchFamily="49" charset="0"/>
              </a:rPr>
              <a:t>2,4</a:t>
            </a:r>
          </a:p>
        </p:txBody>
      </p:sp>
    </p:spTree>
    <p:extLst>
      <p:ext uri="{BB962C8B-B14F-4D97-AF65-F5344CB8AC3E}">
        <p14:creationId xmlns:p14="http://schemas.microsoft.com/office/powerpoint/2010/main" val="149019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Interprocess</a:t>
            </a:r>
            <a:endParaRPr kumimoji="1" lang="ja-JP" altLang="en-US"/>
          </a:p>
        </p:txBody>
      </p:sp>
      <p:sp>
        <p:nvSpPr>
          <p:cNvPr id="3" name="コンテンツ プレースホルダ 2"/>
          <p:cNvSpPr>
            <a:spLocks noGrp="1"/>
          </p:cNvSpPr>
          <p:nvPr>
            <p:ph idx="1"/>
          </p:nvPr>
        </p:nvSpPr>
        <p:spPr>
          <a:xfrm>
            <a:off x="214282" y="857232"/>
            <a:ext cx="8572560" cy="571504"/>
          </a:xfrm>
        </p:spPr>
        <p:txBody>
          <a:bodyPr>
            <a:noAutofit/>
          </a:bodyPr>
          <a:lstStyle/>
          <a:p>
            <a:pPr>
              <a:buNone/>
            </a:pPr>
            <a:r>
              <a:rPr lang="ja-JP" altLang="en-US" sz="2800" smtClean="0"/>
              <a:t>プロセス間共有メモリ</a:t>
            </a:r>
            <a:endParaRPr lang="en-US" altLang="ja-JP" sz="2800" smtClean="0"/>
          </a:p>
        </p:txBody>
      </p:sp>
      <p:sp>
        <p:nvSpPr>
          <p:cNvPr id="4" name="テキスト ボックス 3"/>
          <p:cNvSpPr txBox="1"/>
          <p:nvPr/>
        </p:nvSpPr>
        <p:spPr>
          <a:xfrm>
            <a:off x="71438" y="1428736"/>
            <a:ext cx="8929718" cy="5324535"/>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main(</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argc</a:t>
            </a:r>
            <a:r>
              <a:rPr lang="en-US" altLang="ja-JP" sz="2000" dirty="0" smtClean="0">
                <a:latin typeface="VL ゴシック" pitchFamily="1" charset="-128"/>
                <a:ea typeface="VL ゴシック" pitchFamily="1" charset="-128"/>
              </a:rPr>
              <a:t>, char* </a:t>
            </a:r>
            <a:r>
              <a:rPr lang="en-US" altLang="ja-JP" sz="2000" dirty="0" err="1" smtClean="0">
                <a:latin typeface="VL ゴシック" pitchFamily="1" charset="-128"/>
                <a:ea typeface="VL ゴシック" pitchFamily="1" charset="-128"/>
              </a:rPr>
              <a:t>argv</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using namespace boost::</a:t>
            </a:r>
            <a:r>
              <a:rPr lang="en-US" altLang="ja-JP" sz="2000" dirty="0" err="1" smtClean="0">
                <a:latin typeface="VL ゴシック" pitchFamily="1" charset="-128"/>
                <a:ea typeface="VL ゴシック" pitchFamily="1" charset="-128"/>
              </a:rPr>
              <a:t>interprocess</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pair&lt;double,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a:t>
            </a:r>
            <a:r>
              <a:rPr lang="en-US" altLang="ja-JP" sz="2000" dirty="0" err="1" smtClean="0">
                <a:latin typeface="VL ゴシック" pitchFamily="1" charset="-128"/>
                <a:ea typeface="VL ゴシック" pitchFamily="1" charset="-128"/>
              </a:rPr>
              <a:t>MyType</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if (</a:t>
            </a:r>
            <a:r>
              <a:rPr lang="en-US" altLang="ja-JP" sz="2000" dirty="0" err="1" smtClean="0">
                <a:latin typeface="VL ゴシック" pitchFamily="1" charset="-128"/>
                <a:ea typeface="VL ゴシック" pitchFamily="1" charset="-128"/>
              </a:rPr>
              <a:t>argc</a:t>
            </a:r>
            <a:r>
              <a:rPr lang="en-US" altLang="ja-JP" sz="2000" dirty="0" smtClean="0">
                <a:latin typeface="VL ゴシック" pitchFamily="1" charset="-128"/>
                <a:ea typeface="VL ゴシック" pitchFamily="1" charset="-128"/>
              </a:rPr>
              <a:t> == 1) {</a:t>
            </a:r>
          </a:p>
          <a:p>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managed_shared_memory</a:t>
            </a:r>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shm</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create_only</a:t>
            </a:r>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MySharedMemory</a:t>
            </a:r>
            <a:r>
              <a:rPr lang="en-US" altLang="ja-JP" sz="2000" dirty="0" smtClean="0">
                <a:solidFill>
                  <a:srgbClr val="FF0000"/>
                </a:solidFill>
                <a:latin typeface="VL ゴシック" pitchFamily="1" charset="-128"/>
                <a:ea typeface="VL ゴシック" pitchFamily="1" charset="-128"/>
              </a:rPr>
              <a:t>", 128);</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 </a:t>
            </a:r>
            <a:r>
              <a:rPr lang="en-US" altLang="ja-JP" sz="2000" dirty="0" err="1" smtClean="0">
                <a:latin typeface="VL ゴシック" pitchFamily="1" charset="-128"/>
                <a:ea typeface="VL ゴシック" pitchFamily="1" charset="-128"/>
              </a:rPr>
              <a:t>MyType</a:t>
            </a:r>
            <a:r>
              <a:rPr lang="ja-JP" altLang="en-US" sz="2000" dirty="0" smtClean="0">
                <a:latin typeface="VL ゴシック" pitchFamily="1" charset="-128"/>
                <a:ea typeface="VL ゴシック" pitchFamily="1" charset="-128"/>
              </a:rPr>
              <a:t>のオブジェクトを作成して初期化</a:t>
            </a:r>
          </a:p>
          <a:p>
            <a:r>
              <a:rPr lang="ja-JP" altLang="en-US"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MyType</a:t>
            </a:r>
            <a:r>
              <a:rPr lang="en-US" altLang="ja-JP" sz="2000" dirty="0" smtClean="0">
                <a:latin typeface="VL ゴシック" pitchFamily="1" charset="-128"/>
                <a:ea typeface="VL ゴシック" pitchFamily="1" charset="-128"/>
              </a:rPr>
              <a:t>* a = </a:t>
            </a:r>
            <a:r>
              <a:rPr lang="en-US" altLang="ja-JP" sz="2000" dirty="0" err="1" smtClean="0">
                <a:solidFill>
                  <a:srgbClr val="FF0000"/>
                </a:solidFill>
                <a:latin typeface="VL ゴシック" pitchFamily="1" charset="-128"/>
                <a:ea typeface="VL ゴシック" pitchFamily="1" charset="-128"/>
              </a:rPr>
              <a:t>shm.construct</a:t>
            </a:r>
            <a:r>
              <a:rPr lang="en-US" altLang="ja-JP" sz="2000" dirty="0" smtClean="0">
                <a:latin typeface="VL ゴシック" pitchFamily="1" charset="-128"/>
                <a:ea typeface="VL ゴシック" pitchFamily="1" charset="-128"/>
              </a:rPr>
              <a:t>&lt;</a:t>
            </a:r>
            <a:r>
              <a:rPr lang="en-US" altLang="ja-JP" sz="2000" dirty="0" err="1" smtClean="0">
                <a:latin typeface="VL ゴシック" pitchFamily="1" charset="-128"/>
                <a:ea typeface="VL ゴシック" pitchFamily="1" charset="-128"/>
              </a:rPr>
              <a:t>MyType</a:t>
            </a:r>
            <a:r>
              <a:rPr lang="en-US" altLang="ja-JP" sz="2000" dirty="0" smtClean="0">
                <a:latin typeface="VL ゴシック" pitchFamily="1" charset="-128"/>
                <a:ea typeface="VL ゴシック" pitchFamily="1" charset="-128"/>
              </a:rPr>
              <a:t>&gt;("</a:t>
            </a:r>
            <a:r>
              <a:rPr lang="en-US" altLang="ja-JP" sz="2000" dirty="0" err="1" smtClean="0">
                <a:latin typeface="VL ゴシック" pitchFamily="1" charset="-128"/>
                <a:ea typeface="VL ゴシック" pitchFamily="1" charset="-128"/>
              </a:rPr>
              <a:t>MyType</a:t>
            </a:r>
            <a:r>
              <a:rPr lang="en-US" altLang="ja-JP" sz="2000" dirty="0" smtClean="0">
                <a:latin typeface="VL ゴシック" pitchFamily="1" charset="-128"/>
                <a:ea typeface="VL ゴシック" pitchFamily="1" charset="-128"/>
              </a:rPr>
              <a:t> instance")(0.0, 0);</a:t>
            </a:r>
          </a:p>
          <a:p>
            <a:r>
              <a:rPr lang="en-US" altLang="ja-JP" sz="2000" dirty="0" smtClean="0">
                <a:latin typeface="VL ゴシック" pitchFamily="1" charset="-128"/>
                <a:ea typeface="VL ゴシック" pitchFamily="1" charset="-128"/>
              </a:rPr>
              <a:t>  } else {</a:t>
            </a:r>
          </a:p>
          <a:p>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managed_shared_memory</a:t>
            </a:r>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shm</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open_only</a:t>
            </a:r>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MySharedMemory</a:t>
            </a:r>
            <a:r>
              <a:rPr lang="en-US" altLang="ja-JP" sz="2000" dirty="0" smtClean="0">
                <a:solidFill>
                  <a:srgbClr val="FF0000"/>
                </a:solidFill>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pair&lt;</a:t>
            </a:r>
            <a:r>
              <a:rPr lang="en-US" altLang="ja-JP" sz="2000" dirty="0" err="1" smtClean="0">
                <a:latin typeface="VL ゴシック" pitchFamily="1" charset="-128"/>
                <a:ea typeface="VL ゴシック" pitchFamily="1" charset="-128"/>
              </a:rPr>
              <a:t>MyType</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size_t</a:t>
            </a:r>
            <a:r>
              <a:rPr lang="en-US" altLang="ja-JP" sz="2000" dirty="0" smtClean="0">
                <a:latin typeface="VL ゴシック" pitchFamily="1" charset="-128"/>
                <a:ea typeface="VL ゴシック" pitchFamily="1" charset="-128"/>
              </a:rPr>
              <a:t>&gt; res = </a:t>
            </a:r>
            <a:r>
              <a:rPr lang="en-US" altLang="ja-JP" sz="2000" dirty="0" err="1" smtClean="0">
                <a:solidFill>
                  <a:srgbClr val="FF0000"/>
                </a:solidFill>
                <a:latin typeface="VL ゴシック" pitchFamily="1" charset="-128"/>
                <a:ea typeface="VL ゴシック" pitchFamily="1" charset="-128"/>
              </a:rPr>
              <a:t>shm.find</a:t>
            </a:r>
            <a:r>
              <a:rPr lang="en-US" altLang="ja-JP" sz="2000" dirty="0" smtClean="0">
                <a:latin typeface="VL ゴシック" pitchFamily="1" charset="-128"/>
                <a:ea typeface="VL ゴシック" pitchFamily="1" charset="-128"/>
              </a:rPr>
              <a:t>&lt;</a:t>
            </a:r>
            <a:r>
              <a:rPr lang="en-US" altLang="ja-JP" sz="2000" dirty="0" err="1" smtClean="0">
                <a:latin typeface="VL ゴシック" pitchFamily="1" charset="-128"/>
                <a:ea typeface="VL ゴシック" pitchFamily="1" charset="-128"/>
              </a:rPr>
              <a:t>MyType</a:t>
            </a:r>
            <a:r>
              <a:rPr lang="en-US" altLang="ja-JP" sz="2000" dirty="0" smtClean="0">
                <a:latin typeface="VL ゴシック" pitchFamily="1" charset="-128"/>
                <a:ea typeface="VL ゴシック" pitchFamily="1" charset="-128"/>
              </a:rPr>
              <a:t>&gt;("</a:t>
            </a:r>
            <a:r>
              <a:rPr lang="en-US" altLang="ja-JP" sz="2000" dirty="0" err="1" smtClean="0">
                <a:latin typeface="VL ゴシック" pitchFamily="1" charset="-128"/>
                <a:ea typeface="VL ゴシック" pitchFamily="1" charset="-128"/>
              </a:rPr>
              <a:t>MyType</a:t>
            </a:r>
            <a:r>
              <a:rPr lang="en-US" altLang="ja-JP" sz="2000" dirty="0" smtClean="0">
                <a:latin typeface="VL ゴシック" pitchFamily="1" charset="-128"/>
                <a:ea typeface="VL ゴシック" pitchFamily="1" charset="-128"/>
              </a:rPr>
              <a:t> instance");</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shm.destroy</a:t>
            </a:r>
            <a:r>
              <a:rPr lang="en-US" altLang="ja-JP" sz="2000" dirty="0" smtClean="0">
                <a:latin typeface="VL ゴシック" pitchFamily="1" charset="-128"/>
                <a:ea typeface="VL ゴシック" pitchFamily="1" charset="-128"/>
              </a:rPr>
              <a:t>&lt;</a:t>
            </a:r>
            <a:r>
              <a:rPr lang="en-US" altLang="ja-JP" sz="2000" dirty="0" err="1" smtClean="0">
                <a:latin typeface="VL ゴシック" pitchFamily="1" charset="-128"/>
                <a:ea typeface="VL ゴシック" pitchFamily="1" charset="-128"/>
              </a:rPr>
              <a:t>MyType</a:t>
            </a:r>
            <a:r>
              <a:rPr lang="en-US" altLang="ja-JP" sz="2000" dirty="0" smtClean="0">
                <a:latin typeface="VL ゴシック" pitchFamily="1" charset="-128"/>
                <a:ea typeface="VL ゴシック" pitchFamily="1" charset="-128"/>
              </a:rPr>
              <a:t>&gt;("</a:t>
            </a:r>
            <a:r>
              <a:rPr lang="en-US" altLang="ja-JP" sz="2000" dirty="0" err="1" smtClean="0">
                <a:latin typeface="VL ゴシック" pitchFamily="1" charset="-128"/>
                <a:ea typeface="VL ゴシック" pitchFamily="1" charset="-128"/>
              </a:rPr>
              <a:t>MyType</a:t>
            </a:r>
            <a:r>
              <a:rPr lang="en-US" altLang="ja-JP" sz="2000" dirty="0" smtClean="0">
                <a:latin typeface="VL ゴシック" pitchFamily="1" charset="-128"/>
                <a:ea typeface="VL ゴシック" pitchFamily="1" charset="-128"/>
              </a:rPr>
              <a:t> instance");</a:t>
            </a:r>
          </a:p>
          <a:p>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はじめる前に</a:t>
            </a:r>
            <a:endParaRPr kumimoji="1" lang="ja-JP" altLang="en-US"/>
          </a:p>
        </p:txBody>
      </p:sp>
      <p:sp>
        <p:nvSpPr>
          <p:cNvPr id="3" name="コンテンツ プレースホルダ 2"/>
          <p:cNvSpPr>
            <a:spLocks noGrp="1"/>
          </p:cNvSpPr>
          <p:nvPr>
            <p:ph idx="1"/>
          </p:nvPr>
        </p:nvSpPr>
        <p:spPr>
          <a:xfrm>
            <a:off x="457200" y="2786058"/>
            <a:ext cx="8229600" cy="928694"/>
          </a:xfrm>
        </p:spPr>
        <p:txBody>
          <a:bodyPr/>
          <a:lstStyle/>
          <a:p>
            <a:pPr algn="ctr">
              <a:buNone/>
            </a:pPr>
            <a:r>
              <a:rPr lang="en-US" altLang="ja-JP" dirty="0" smtClean="0"/>
              <a:t>1</a:t>
            </a:r>
            <a:r>
              <a:rPr lang="ja-JP" altLang="en-US" dirty="0" smtClean="0"/>
              <a:t>分でわかるテンプレートメタプログラミング</a:t>
            </a:r>
            <a:endParaRPr kumimoji="1" lang="en-US" altLang="ja-JP"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Interval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dirty="0" smtClean="0"/>
              <a:t>区間演算</a:t>
            </a:r>
            <a:endParaRPr lang="en-US" altLang="ja-JP" sz="2800" dirty="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boost::numeric;</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区間内かどうかのチェック</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interval&lt;double&gt; range(</a:t>
            </a:r>
            <a:r>
              <a:rPr lang="en-US" altLang="ja-JP" sz="2000" dirty="0" smtClean="0">
                <a:solidFill>
                  <a:srgbClr val="FF0000"/>
                </a:solidFill>
                <a:latin typeface="VL ゴシック" pitchFamily="1" charset="-128"/>
                <a:ea typeface="VL ゴシック" pitchFamily="1" charset="-128"/>
              </a:rPr>
              <a:t>1.0, 5.0</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assert(</a:t>
            </a:r>
            <a:r>
              <a:rPr lang="en-US" altLang="ja-JP" sz="2000" dirty="0" smtClean="0">
                <a:solidFill>
                  <a:srgbClr val="FF0000"/>
                </a:solidFill>
                <a:latin typeface="VL ゴシック" pitchFamily="1" charset="-128"/>
                <a:ea typeface="VL ゴシック" pitchFamily="1" charset="-128"/>
              </a:rPr>
              <a:t>in(3.0, range)</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区間同士の計算</a:t>
            </a:r>
            <a:endParaRPr lang="en-US" altLang="ja-JP" sz="2000" dirty="0" smtClean="0">
              <a:latin typeface="VL ゴシック" pitchFamily="1" charset="-128"/>
              <a:ea typeface="VL ゴシック" pitchFamily="1" charset="-128"/>
            </a:endParaRPr>
          </a:p>
          <a:p>
            <a:r>
              <a:rPr lang="fr-FR" altLang="ja-JP" sz="2000" dirty="0" err="1" smtClean="0">
                <a:latin typeface="VL ゴシック" pitchFamily="1" charset="-128"/>
                <a:ea typeface="VL ゴシック" pitchFamily="1" charset="-128"/>
              </a:rPr>
              <a:t>interval</a:t>
            </a:r>
            <a:r>
              <a:rPr lang="fr-FR" altLang="ja-JP" sz="2000" dirty="0" smtClean="0">
                <a:latin typeface="VL ゴシック" pitchFamily="1" charset="-128"/>
                <a:ea typeface="VL ゴシック" pitchFamily="1" charset="-128"/>
              </a:rPr>
              <a:t>&lt;double&gt; x(2, 3);</a:t>
            </a:r>
          </a:p>
          <a:p>
            <a:r>
              <a:rPr lang="fr-FR" altLang="ja-JP" sz="2000" dirty="0" err="1" smtClean="0">
                <a:latin typeface="VL ゴシック" pitchFamily="1" charset="-128"/>
                <a:ea typeface="VL ゴシック" pitchFamily="1" charset="-128"/>
              </a:rPr>
              <a:t>interval</a:t>
            </a:r>
            <a:r>
              <a:rPr lang="fr-FR" altLang="ja-JP" sz="2000" dirty="0" smtClean="0">
                <a:latin typeface="VL ゴシック" pitchFamily="1" charset="-128"/>
                <a:ea typeface="VL ゴシック" pitchFamily="1" charset="-128"/>
              </a:rPr>
              <a:t>&lt;double&gt; y(1, 4);</a:t>
            </a:r>
          </a:p>
          <a:p>
            <a:r>
              <a:rPr lang="fr-FR" altLang="ja-JP" sz="2000" dirty="0" err="1" smtClean="0">
                <a:latin typeface="VL ゴシック" pitchFamily="1" charset="-128"/>
                <a:ea typeface="VL ゴシック" pitchFamily="1" charset="-128"/>
              </a:rPr>
              <a:t>interval</a:t>
            </a:r>
            <a:r>
              <a:rPr lang="fr-FR" altLang="ja-JP" sz="2000" dirty="0" smtClean="0">
                <a:latin typeface="VL ゴシック" pitchFamily="1" charset="-128"/>
                <a:ea typeface="VL ゴシック" pitchFamily="1" charset="-128"/>
              </a:rPr>
              <a:t>&lt;double&gt; z = </a:t>
            </a:r>
            <a:r>
              <a:rPr lang="fr-FR" altLang="ja-JP" sz="2000" dirty="0" smtClean="0">
                <a:solidFill>
                  <a:srgbClr val="FF0000"/>
                </a:solidFill>
                <a:latin typeface="VL ゴシック" pitchFamily="1" charset="-128"/>
                <a:ea typeface="VL ゴシック" pitchFamily="1" charset="-128"/>
              </a:rPr>
              <a:t>x + y</a:t>
            </a:r>
            <a:r>
              <a:rPr lang="fr-FR" altLang="ja-JP" sz="2000" dirty="0" smtClean="0">
                <a:latin typeface="VL ゴシック" pitchFamily="1" charset="-128"/>
                <a:ea typeface="VL ゴシック" pitchFamily="1" charset="-128"/>
              </a:rPr>
              <a:t>;</a:t>
            </a:r>
          </a:p>
          <a:p>
            <a:r>
              <a:rPr lang="fr-FR" altLang="ja-JP" sz="2000" dirty="0" smtClean="0">
                <a:latin typeface="VL ゴシック" pitchFamily="1" charset="-128"/>
                <a:ea typeface="VL ゴシック" pitchFamily="1" charset="-128"/>
              </a:rPr>
              <a:t>cout &lt;&lt; z &lt;&lt; </a:t>
            </a:r>
            <a:r>
              <a:rPr lang="fr-FR" altLang="ja-JP" sz="2000" dirty="0" err="1" smtClean="0">
                <a:latin typeface="VL ゴシック" pitchFamily="1" charset="-128"/>
                <a:ea typeface="VL ゴシック" pitchFamily="1" charset="-128"/>
              </a:rPr>
              <a:t>endl</a:t>
            </a:r>
            <a:r>
              <a:rPr lang="fr-FR" altLang="ja-JP" sz="2000" dirty="0" smtClean="0">
                <a:latin typeface="VL ゴシック" pitchFamily="1" charset="-128"/>
                <a:ea typeface="VL ゴシック" pitchFamily="1" charset="-128"/>
              </a:rPr>
              <a:t>; // </a:t>
            </a:r>
            <a:r>
              <a:rPr lang="fr-FR" altLang="ja-JP" sz="2000" dirty="0" smtClean="0">
                <a:solidFill>
                  <a:srgbClr val="FF0000"/>
                </a:solidFill>
                <a:latin typeface="VL ゴシック" pitchFamily="1" charset="-128"/>
                <a:ea typeface="VL ゴシック" pitchFamily="1" charset="-128"/>
              </a:rPr>
              <a:t>[3, 7]</a:t>
            </a:r>
            <a:endParaRPr lang="en-US" altLang="ja-JP" sz="2000" dirty="0" smtClean="0">
              <a:solidFill>
                <a:srgbClr val="FF0000"/>
              </a:solidFill>
              <a:latin typeface="VL ゴシック" pitchFamily="1" charset="-128"/>
              <a:ea typeface="VL ゴシック" pitchFamily="1"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dirty="0" smtClean="0"/>
              <a:t>Interval Container(ICL)</a:t>
            </a:r>
            <a:endParaRPr kumimoji="1" lang="ja-JP" altLang="en-US" dirty="0"/>
          </a:p>
        </p:txBody>
      </p:sp>
      <p:sp>
        <p:nvSpPr>
          <p:cNvPr id="5" name="コンテンツ プレースホルダ 2"/>
          <p:cNvSpPr>
            <a:spLocks noGrp="1"/>
          </p:cNvSpPr>
          <p:nvPr>
            <p:ph idx="1"/>
          </p:nvPr>
        </p:nvSpPr>
        <p:spPr>
          <a:xfrm>
            <a:off x="457200" y="1700808"/>
            <a:ext cx="8229600" cy="3695308"/>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typedef</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::set&lt;string&gt; guests;</a:t>
            </a:r>
          </a:p>
          <a:p>
            <a:pPr>
              <a:buNone/>
            </a:pPr>
            <a:r>
              <a:rPr lang="en-US" altLang="ja-JP" sz="1800" dirty="0" err="1">
                <a:solidFill>
                  <a:srgbClr val="C00000"/>
                </a:solidFill>
                <a:latin typeface="VL ゴシック" pitchFamily="1" charset="-128"/>
                <a:ea typeface="VL ゴシック" pitchFamily="1" charset="-128"/>
                <a:cs typeface="Courier New" pitchFamily="49" charset="0"/>
              </a:rPr>
              <a:t>interval_map</a:t>
            </a:r>
            <a:r>
              <a:rPr lang="en-US" altLang="ja-JP" sz="1800" dirty="0">
                <a:solidFill>
                  <a:srgbClr val="C00000"/>
                </a:solidFill>
                <a:latin typeface="VL ゴシック" pitchFamily="1" charset="-128"/>
                <a:ea typeface="VL ゴシック" pitchFamily="1" charset="-128"/>
                <a:cs typeface="Courier New" pitchFamily="49" charset="0"/>
              </a:rPr>
              <a:t>&lt;</a:t>
            </a:r>
            <a:r>
              <a:rPr lang="en-US" altLang="ja-JP" sz="1800" dirty="0" err="1">
                <a:solidFill>
                  <a:srgbClr val="C00000"/>
                </a:solidFill>
                <a:latin typeface="VL ゴシック" pitchFamily="1" charset="-128"/>
                <a:ea typeface="VL ゴシック" pitchFamily="1" charset="-128"/>
                <a:cs typeface="Courier New" pitchFamily="49" charset="0"/>
              </a:rPr>
              <a:t>ptime</a:t>
            </a:r>
            <a:r>
              <a:rPr lang="en-US" altLang="ja-JP" sz="1800" dirty="0">
                <a:solidFill>
                  <a:srgbClr val="C00000"/>
                </a:solidFill>
                <a:latin typeface="VL ゴシック" pitchFamily="1" charset="-128"/>
                <a:ea typeface="VL ゴシック" pitchFamily="1" charset="-128"/>
                <a:cs typeface="Courier New" pitchFamily="49" charset="0"/>
              </a:rPr>
              <a:t>, guests&gt; </a:t>
            </a:r>
            <a:r>
              <a:rPr lang="en-US" altLang="ja-JP" sz="1800" dirty="0">
                <a:latin typeface="VL ゴシック" pitchFamily="1" charset="-128"/>
                <a:ea typeface="VL ゴシック" pitchFamily="1" charset="-128"/>
                <a:cs typeface="Courier New" pitchFamily="49" charset="0"/>
              </a:rPr>
              <a:t>party; </a:t>
            </a:r>
          </a:p>
          <a:p>
            <a:pPr>
              <a:buNone/>
            </a:pPr>
            <a:r>
              <a:rPr lang="en-US" altLang="ja-JP" sz="1800" dirty="0">
                <a:latin typeface="VL ゴシック" pitchFamily="1" charset="-128"/>
                <a:ea typeface="VL ゴシック" pitchFamily="1" charset="-128"/>
                <a:cs typeface="Courier New" pitchFamily="49" charset="0"/>
              </a:rPr>
              <a:t>party += </a:t>
            </a:r>
            <a:r>
              <a:rPr lang="en-US" altLang="ja-JP" sz="1800" dirty="0" err="1">
                <a:latin typeface="VL ゴシック" pitchFamily="1" charset="-128"/>
                <a:ea typeface="VL ゴシック" pitchFamily="1" charset="-128"/>
                <a:cs typeface="Courier New" pitchFamily="49" charset="0"/>
              </a:rPr>
              <a:t>make_pair</a:t>
            </a:r>
            <a:r>
              <a:rPr lang="en-US" altLang="ja-JP" sz="1800" dirty="0">
                <a:latin typeface="VL ゴシック" pitchFamily="1" charset="-128"/>
                <a:ea typeface="VL ゴシック" pitchFamily="1" charset="-128"/>
                <a:cs typeface="Courier New" pitchFamily="49" charset="0"/>
              </a:rPr>
              <a:t>(interval&lt;</a:t>
            </a:r>
            <a:r>
              <a:rPr lang="en-US" altLang="ja-JP" sz="1800" dirty="0" err="1">
                <a:latin typeface="VL ゴシック" pitchFamily="1" charset="-128"/>
                <a:ea typeface="VL ゴシック" pitchFamily="1" charset="-128"/>
                <a:cs typeface="Courier New" pitchFamily="49" charset="0"/>
              </a:rPr>
              <a:t>ptime</a:t>
            </a:r>
            <a:r>
              <a:rPr lang="en-US" altLang="ja-JP" sz="1800" dirty="0">
                <a:latin typeface="VL ゴシック" pitchFamily="1" charset="-128"/>
                <a:ea typeface="VL ゴシック" pitchFamily="1" charset="-128"/>
                <a:cs typeface="Courier New" pitchFamily="49" charset="0"/>
              </a:rPr>
              <a:t>&gt;::</a:t>
            </a:r>
            <a:r>
              <a:rPr lang="en-US" altLang="ja-JP" sz="1800" dirty="0" err="1">
                <a:latin typeface="VL ゴシック" pitchFamily="1" charset="-128"/>
                <a:ea typeface="VL ゴシック" pitchFamily="1" charset="-128"/>
                <a:cs typeface="Courier New" pitchFamily="49" charset="0"/>
              </a:rPr>
              <a:t>right_open</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("20:00"),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("22:00")),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make_guests</a:t>
            </a:r>
            <a:r>
              <a:rPr lang="en-US" altLang="ja-JP" sz="1800" dirty="0">
                <a:latin typeface="VL ゴシック" pitchFamily="1" charset="-128"/>
                <a:ea typeface="VL ゴシック" pitchFamily="1" charset="-128"/>
                <a:cs typeface="Courier New" pitchFamily="49" charset="0"/>
              </a:rPr>
              <a:t>("Mary"));</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party += </a:t>
            </a:r>
            <a:r>
              <a:rPr lang="en-US" altLang="ja-JP" sz="1800" dirty="0" err="1">
                <a:latin typeface="VL ゴシック" pitchFamily="1" charset="-128"/>
                <a:ea typeface="VL ゴシック" pitchFamily="1" charset="-128"/>
                <a:cs typeface="Courier New" pitchFamily="49" charset="0"/>
              </a:rPr>
              <a:t>make_pair</a:t>
            </a:r>
            <a:r>
              <a:rPr lang="en-US" altLang="ja-JP" sz="1800" dirty="0">
                <a:latin typeface="VL ゴシック" pitchFamily="1" charset="-128"/>
                <a:ea typeface="VL ゴシック" pitchFamily="1" charset="-128"/>
                <a:cs typeface="Courier New" pitchFamily="49" charset="0"/>
              </a:rPr>
              <a:t>(interval&lt;</a:t>
            </a:r>
            <a:r>
              <a:rPr lang="en-US" altLang="ja-JP" sz="1800" dirty="0" err="1">
                <a:latin typeface="VL ゴシック" pitchFamily="1" charset="-128"/>
                <a:ea typeface="VL ゴシック" pitchFamily="1" charset="-128"/>
                <a:cs typeface="Courier New" pitchFamily="49" charset="0"/>
              </a:rPr>
              <a:t>ptime</a:t>
            </a:r>
            <a:r>
              <a:rPr lang="en-US" altLang="ja-JP" sz="1800" dirty="0">
                <a:latin typeface="VL ゴシック" pitchFamily="1" charset="-128"/>
                <a:ea typeface="VL ゴシック" pitchFamily="1" charset="-128"/>
                <a:cs typeface="Courier New" pitchFamily="49" charset="0"/>
              </a:rPr>
              <a:t>&gt;::</a:t>
            </a:r>
            <a:r>
              <a:rPr lang="en-US" altLang="ja-JP" sz="1800" dirty="0" err="1">
                <a:latin typeface="VL ゴシック" pitchFamily="1" charset="-128"/>
                <a:ea typeface="VL ゴシック" pitchFamily="1" charset="-128"/>
                <a:cs typeface="Courier New" pitchFamily="49" charset="0"/>
              </a:rPr>
              <a:t>right_open</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("21:00"),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("23:00")),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make_guests</a:t>
            </a:r>
            <a:r>
              <a:rPr lang="en-US" altLang="ja-JP" sz="1800" dirty="0">
                <a:latin typeface="VL ゴシック" pitchFamily="1" charset="-128"/>
                <a:ea typeface="VL ゴシック" pitchFamily="1" charset="-128"/>
                <a:cs typeface="Courier New" pitchFamily="49" charset="0"/>
              </a:rPr>
              <a:t>("Harry"));</a:t>
            </a:r>
          </a:p>
        </p:txBody>
      </p:sp>
      <p:sp>
        <p:nvSpPr>
          <p:cNvPr id="6"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区間演算のコンテナを提供するライブラリ。</a:t>
            </a:r>
            <a:endParaRPr lang="en-US" altLang="ja-JP" sz="2400" dirty="0" smtClean="0">
              <a:latin typeface="VL ゴシック" pitchFamily="1" charset="-128"/>
              <a:ea typeface="VL ゴシック" pitchFamily="1" charset="-128"/>
              <a:cs typeface="Courier New" pitchFamily="49" charset="0"/>
            </a:endParaRPr>
          </a:p>
        </p:txBody>
      </p:sp>
      <p:sp>
        <p:nvSpPr>
          <p:cNvPr id="7" name="コンテンツ プレースホルダ 2"/>
          <p:cNvSpPr txBox="1">
            <a:spLocks/>
          </p:cNvSpPr>
          <p:nvPr/>
        </p:nvSpPr>
        <p:spPr>
          <a:xfrm>
            <a:off x="467544" y="5517232"/>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a:latin typeface="VL ゴシック" pitchFamily="1" charset="-128"/>
                <a:ea typeface="VL ゴシック" pitchFamily="1" charset="-128"/>
                <a:cs typeface="Courier New" pitchFamily="49" charset="0"/>
              </a:rPr>
              <a:t>[20:00, 21:00)-&gt;{"Mary"} </a:t>
            </a:r>
          </a:p>
          <a:p>
            <a:pPr>
              <a:buNone/>
            </a:pPr>
            <a:r>
              <a:rPr lang="en-US" altLang="ja-JP" sz="1800" dirty="0">
                <a:latin typeface="VL ゴシック" pitchFamily="1" charset="-128"/>
                <a:ea typeface="VL ゴシック" pitchFamily="1" charset="-128"/>
                <a:cs typeface="Courier New" pitchFamily="49" charset="0"/>
              </a:rPr>
              <a:t>[21:00, 22:00)-&gt;{"</a:t>
            </a:r>
            <a:r>
              <a:rPr lang="en-US" altLang="ja-JP" sz="1800" dirty="0" err="1">
                <a:latin typeface="VL ゴシック" pitchFamily="1" charset="-128"/>
                <a:ea typeface="VL ゴシック" pitchFamily="1" charset="-128"/>
                <a:cs typeface="Courier New" pitchFamily="49" charset="0"/>
              </a:rPr>
              <a:t>Harry","Mary</a:t>
            </a:r>
            <a:r>
              <a:rPr lang="en-US" altLang="ja-JP" sz="1800" dirty="0">
                <a:latin typeface="VL ゴシック" pitchFamily="1" charset="-128"/>
                <a:ea typeface="VL ゴシック" pitchFamily="1" charset="-128"/>
                <a:cs typeface="Courier New" pitchFamily="49" charset="0"/>
              </a:rPr>
              <a:t>"} </a:t>
            </a:r>
            <a:r>
              <a:rPr lang="en-US" altLang="ja-JP" sz="1800" dirty="0" smtClean="0">
                <a:latin typeface="VL ゴシック" pitchFamily="1" charset="-128"/>
                <a:ea typeface="VL ゴシック" pitchFamily="1" charset="-128"/>
                <a:cs typeface="Courier New" pitchFamily="49" charset="0"/>
              </a:rPr>
              <a:t>// </a:t>
            </a:r>
            <a:r>
              <a:rPr lang="ja-JP" altLang="en-US" sz="1800" dirty="0" smtClean="0">
                <a:latin typeface="VL ゴシック" pitchFamily="1" charset="-128"/>
                <a:ea typeface="VL ゴシック" pitchFamily="1" charset="-128"/>
                <a:cs typeface="Courier New" pitchFamily="49" charset="0"/>
              </a:rPr>
              <a:t>時間帯</a:t>
            </a:r>
            <a:r>
              <a:rPr lang="ja-JP" altLang="en-US" sz="1800" dirty="0">
                <a:latin typeface="VL ゴシック" pitchFamily="1" charset="-128"/>
                <a:ea typeface="VL ゴシック" pitchFamily="1" charset="-128"/>
                <a:cs typeface="Courier New" pitchFamily="49" charset="0"/>
              </a:rPr>
              <a:t>が重なっていたら集約される</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[22:00, 23:00)-&gt;{"Harry"}</a:t>
            </a:r>
          </a:p>
        </p:txBody>
      </p:sp>
    </p:spTree>
    <p:extLst>
      <p:ext uri="{BB962C8B-B14F-4D97-AF65-F5344CB8AC3E}">
        <p14:creationId xmlns:p14="http://schemas.microsoft.com/office/powerpoint/2010/main" val="3676106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Intrusive</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800" smtClean="0"/>
              <a:t>侵入コンテナ</a:t>
            </a:r>
            <a:endParaRPr lang="en-US" altLang="ja-JP" sz="2800" smtClean="0"/>
          </a:p>
          <a:p>
            <a:pPr>
              <a:buNone/>
            </a:pPr>
            <a:r>
              <a:rPr lang="ja-JP" altLang="en-US" sz="2800" smtClean="0"/>
              <a:t>オブジェクトのコピーではなくオブジェクト自身を格納する</a:t>
            </a:r>
            <a:endParaRPr lang="en-US" altLang="ja-JP" sz="2800" smtClean="0"/>
          </a:p>
        </p:txBody>
      </p:sp>
      <p:sp>
        <p:nvSpPr>
          <p:cNvPr id="4" name="テキスト ボックス 3"/>
          <p:cNvSpPr txBox="1"/>
          <p:nvPr/>
        </p:nvSpPr>
        <p:spPr>
          <a:xfrm>
            <a:off x="0" y="1785926"/>
            <a:ext cx="9144000" cy="5016758"/>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boost::intrusive;</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class Window : public </a:t>
            </a:r>
            <a:r>
              <a:rPr lang="en-US" altLang="ja-JP" sz="2000" dirty="0" err="1" smtClean="0">
                <a:latin typeface="VL ゴシック" pitchFamily="1" charset="-128"/>
                <a:ea typeface="VL ゴシック" pitchFamily="1" charset="-128"/>
              </a:rPr>
              <a:t>list_base_hook</a:t>
            </a:r>
            <a:r>
              <a:rPr lang="en-US" altLang="ja-JP" sz="2000" dirty="0" smtClean="0">
                <a:latin typeface="VL ゴシック" pitchFamily="1" charset="-128"/>
                <a:ea typeface="VL ゴシック" pitchFamily="1" charset="-128"/>
              </a:rPr>
              <a:t>&lt;&gt; {</a:t>
            </a:r>
          </a:p>
          <a:p>
            <a:r>
              <a:rPr lang="en-US" altLang="ja-JP" sz="2000" dirty="0" smtClean="0">
                <a:latin typeface="VL ゴシック" pitchFamily="1" charset="-128"/>
                <a:ea typeface="VL ゴシック" pitchFamily="1" charset="-128"/>
              </a:rPr>
              <a:t>public:</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list&lt;Window&gt;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window_list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static </a:t>
            </a:r>
            <a:r>
              <a:rPr lang="en-US" altLang="ja-JP" sz="2000" dirty="0" err="1" smtClean="0">
                <a:solidFill>
                  <a:srgbClr val="FF0000"/>
                </a:solidFill>
                <a:latin typeface="VL ゴシック" pitchFamily="1" charset="-128"/>
                <a:ea typeface="VL ゴシック" pitchFamily="1" charset="-128"/>
              </a:rPr>
              <a:t>window_list</a:t>
            </a:r>
            <a:r>
              <a:rPr lang="en-US" altLang="ja-JP" sz="2000" dirty="0" smtClean="0">
                <a:solidFill>
                  <a:srgbClr val="FF0000"/>
                </a:solidFill>
                <a:latin typeface="VL ゴシック" pitchFamily="1" charset="-128"/>
                <a:ea typeface="VL ゴシック" pitchFamily="1" charset="-128"/>
              </a:rPr>
              <a:t> windows</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Window()         {</a:t>
            </a:r>
            <a:r>
              <a:rPr lang="en-US" altLang="ja-JP" sz="2000" dirty="0" err="1" smtClean="0">
                <a:solidFill>
                  <a:srgbClr val="FF0000"/>
                </a:solidFill>
                <a:latin typeface="VL ゴシック" pitchFamily="1" charset="-128"/>
                <a:ea typeface="VL ゴシック" pitchFamily="1" charset="-128"/>
              </a:rPr>
              <a:t>windows.push_back</a:t>
            </a:r>
            <a:r>
              <a:rPr lang="en-US" altLang="ja-JP" sz="2000" dirty="0" smtClean="0">
                <a:solidFill>
                  <a:srgbClr val="FF0000"/>
                </a:solidFill>
                <a:latin typeface="VL ゴシック" pitchFamily="1" charset="-128"/>
                <a:ea typeface="VL ゴシック" pitchFamily="1" charset="-128"/>
              </a:rPr>
              <a:t>(</a:t>
            </a:r>
            <a:r>
              <a:rPr lang="en-US" altLang="ja-JP" sz="2000" dirty="0" smtClean="0">
                <a:solidFill>
                  <a:srgbClr val="0070C0"/>
                </a:solidFill>
                <a:latin typeface="VL ゴシック" pitchFamily="1" charset="-128"/>
                <a:ea typeface="VL ゴシック" pitchFamily="1" charset="-128"/>
              </a:rPr>
              <a:t>*this</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virtual ~Window(){</a:t>
            </a:r>
            <a:r>
              <a:rPr lang="en-US" altLang="ja-JP" sz="2000" dirty="0" err="1" smtClean="0">
                <a:solidFill>
                  <a:srgbClr val="FF0000"/>
                </a:solidFill>
                <a:latin typeface="VL ゴシック" pitchFamily="1" charset="-128"/>
                <a:ea typeface="VL ゴシック" pitchFamily="1" charset="-128"/>
              </a:rPr>
              <a:t>windows.erase</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window_list</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s_iterator_to</a:t>
            </a:r>
            <a:r>
              <a:rPr lang="en-US" altLang="ja-JP" sz="2000" dirty="0" smtClean="0">
                <a:solidFill>
                  <a:srgbClr val="FF0000"/>
                </a:solidFill>
                <a:latin typeface="VL ゴシック" pitchFamily="1" charset="-128"/>
                <a:ea typeface="VL ゴシック" pitchFamily="1" charset="-128"/>
              </a:rPr>
              <a:t>(</a:t>
            </a:r>
            <a:r>
              <a:rPr lang="en-US" altLang="ja-JP" sz="2000" dirty="0" smtClean="0">
                <a:solidFill>
                  <a:srgbClr val="0070C0"/>
                </a:solidFill>
                <a:latin typeface="VL ゴシック" pitchFamily="1" charset="-128"/>
                <a:ea typeface="VL ゴシック" pitchFamily="1" charset="-128"/>
              </a:rPr>
              <a:t>*this</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virtual void Paint() = 0;</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Window::</a:t>
            </a:r>
            <a:r>
              <a:rPr lang="en-US" altLang="ja-JP" sz="2000" dirty="0" err="1" smtClean="0">
                <a:latin typeface="VL ゴシック" pitchFamily="1" charset="-128"/>
                <a:ea typeface="VL ゴシック" pitchFamily="1" charset="-128"/>
              </a:rPr>
              <a:t>window_list</a:t>
            </a:r>
            <a:r>
              <a:rPr lang="en-US" altLang="ja-JP" sz="2000" dirty="0" smtClean="0">
                <a:latin typeface="VL ゴシック" pitchFamily="1" charset="-128"/>
                <a:ea typeface="VL ゴシック" pitchFamily="1" charset="-128"/>
              </a:rPr>
              <a:t> Window::windows;</a:t>
            </a:r>
          </a:p>
          <a:p>
            <a:endParaRPr lang="en-US" altLang="ja-JP" sz="2000" dirty="0" smtClean="0">
              <a:solidFill>
                <a:srgbClr val="FF0000"/>
              </a:solidFill>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void </a:t>
            </a:r>
            <a:r>
              <a:rPr lang="en-US" altLang="ja-JP" sz="2000" dirty="0" err="1" smtClean="0">
                <a:latin typeface="VL ゴシック" pitchFamily="1" charset="-128"/>
                <a:ea typeface="VL ゴシック" pitchFamily="1" charset="-128"/>
              </a:rPr>
              <a:t>paint_all_windows</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for_each</a:t>
            </a:r>
            <a:r>
              <a:rPr lang="en-US" altLang="ja-JP" sz="2000" dirty="0" smtClean="0">
                <a:latin typeface="VL ゴシック" pitchFamily="1" charset="-128"/>
                <a:ea typeface="VL ゴシック" pitchFamily="1" charset="-128"/>
              </a:rPr>
              <a:t>(</a:t>
            </a:r>
            <a:r>
              <a:rPr lang="en-US" altLang="ja-JP" sz="2000" dirty="0" smtClean="0">
                <a:solidFill>
                  <a:srgbClr val="FF0000"/>
                </a:solidFill>
                <a:latin typeface="VL ゴシック" pitchFamily="1" charset="-128"/>
                <a:ea typeface="VL ゴシック" pitchFamily="1" charset="-128"/>
              </a:rPr>
              <a:t>Window::windows</a:t>
            </a:r>
            <a:r>
              <a:rPr lang="en-US" altLang="ja-JP" sz="2000" dirty="0" smtClean="0">
                <a:latin typeface="VL ゴシック" pitchFamily="1" charset="-128"/>
                <a:ea typeface="VL ゴシック" pitchFamily="1" charset="-128"/>
              </a:rPr>
              <a:t>, boost::</a:t>
            </a:r>
            <a:r>
              <a:rPr lang="en-US" altLang="ja-JP" sz="2000" dirty="0" err="1" smtClean="0">
                <a:latin typeface="VL ゴシック" pitchFamily="1" charset="-128"/>
                <a:ea typeface="VL ゴシック" pitchFamily="1" charset="-128"/>
              </a:rPr>
              <a:t>mem_fn</a:t>
            </a:r>
            <a:r>
              <a:rPr lang="en-US" altLang="ja-JP" sz="2000" dirty="0" smtClean="0">
                <a:latin typeface="VL ゴシック" pitchFamily="1" charset="-128"/>
                <a:ea typeface="VL ゴシック" pitchFamily="1" charset="-128"/>
              </a:rPr>
              <a:t>(</a:t>
            </a:r>
            <a:r>
              <a:rPr lang="en-US" altLang="ja-JP" sz="2000" dirty="0" smtClean="0">
                <a:solidFill>
                  <a:srgbClr val="FF0000"/>
                </a:solidFill>
                <a:latin typeface="VL ゴシック" pitchFamily="1" charset="-128"/>
                <a:ea typeface="VL ゴシック" pitchFamily="1" charset="-128"/>
              </a:rPr>
              <a:t>&amp;Window::Paint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 State Server</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en-US" altLang="ja-JP" sz="2800" smtClean="0"/>
              <a:t>IO Stream</a:t>
            </a:r>
            <a:r>
              <a:rPr lang="ja-JP" altLang="en-US" sz="2800" smtClean="0"/>
              <a:t>の状態管理</a:t>
            </a:r>
            <a:endParaRPr lang="en-US" altLang="ja-JP" sz="2800" smtClean="0"/>
          </a:p>
        </p:txBody>
      </p:sp>
      <p:sp>
        <p:nvSpPr>
          <p:cNvPr id="4" name="テキスト ボックス 3"/>
          <p:cNvSpPr txBox="1"/>
          <p:nvPr/>
        </p:nvSpPr>
        <p:spPr>
          <a:xfrm>
            <a:off x="142876" y="1643050"/>
            <a:ext cx="8929718" cy="3170099"/>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void </a:t>
            </a:r>
            <a:r>
              <a:rPr lang="en-US" altLang="ja-JP" sz="2000" dirty="0" err="1" smtClean="0">
                <a:latin typeface="VL ゴシック" pitchFamily="1" charset="-128"/>
                <a:ea typeface="VL ゴシック" pitchFamily="1" charset="-128"/>
              </a:rPr>
              <a:t>hex_out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ostream</a:t>
            </a:r>
            <a:r>
              <a:rPr lang="en-US" altLang="ja-JP" sz="2000" dirty="0" smtClean="0">
                <a:latin typeface="VL ゴシック" pitchFamily="1" charset="-128"/>
                <a:ea typeface="VL ゴシック" pitchFamily="1" charset="-128"/>
              </a:rPr>
              <a:t>&amp; </a:t>
            </a:r>
            <a:r>
              <a:rPr lang="en-US" altLang="ja-JP" sz="2000" dirty="0" err="1" smtClean="0">
                <a:latin typeface="VL ゴシック" pitchFamily="1" charset="-128"/>
                <a:ea typeface="VL ゴシック" pitchFamily="1" charset="-128"/>
              </a:rPr>
              <a:t>os</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x)</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io</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ios_flags_saver</a:t>
            </a:r>
            <a:r>
              <a:rPr lang="en-US" altLang="ja-JP" sz="2000" dirty="0" smtClean="0">
                <a:solidFill>
                  <a:srgbClr val="FF0000"/>
                </a:solidFill>
                <a:latin typeface="VL ゴシック" pitchFamily="1" charset="-128"/>
                <a:ea typeface="VL ゴシック" pitchFamily="1" charset="-128"/>
              </a:rPr>
              <a:t> ifs(</a:t>
            </a:r>
            <a:r>
              <a:rPr lang="en-US" altLang="ja-JP" sz="2000" dirty="0" err="1" smtClean="0">
                <a:solidFill>
                  <a:srgbClr val="FF0000"/>
                </a:solidFill>
                <a:latin typeface="VL ゴシック" pitchFamily="1" charset="-128"/>
                <a:ea typeface="VL ゴシック" pitchFamily="1" charset="-128"/>
              </a:rPr>
              <a:t>os</a:t>
            </a:r>
            <a:r>
              <a:rPr lang="en-US" altLang="ja-JP" sz="2000" dirty="0" smtClean="0">
                <a:solidFill>
                  <a:srgbClr val="FF0000"/>
                </a:solidFill>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os</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::hex &lt;&lt; x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ここで</a:t>
            </a:r>
            <a:r>
              <a:rPr lang="en-US" altLang="ja-JP" sz="2000" dirty="0" smtClean="0">
                <a:latin typeface="VL ゴシック" pitchFamily="1" charset="-128"/>
                <a:ea typeface="VL ゴシック" pitchFamily="1" charset="-128"/>
              </a:rPr>
              <a:t>stream</a:t>
            </a:r>
            <a:r>
              <a:rPr lang="ja-JP" altLang="en-US" sz="2000" dirty="0" smtClean="0">
                <a:latin typeface="VL ゴシック" pitchFamily="1" charset="-128"/>
                <a:ea typeface="VL ゴシック" pitchFamily="1" charset="-128"/>
              </a:rPr>
              <a:t>の状態が戻る</a:t>
            </a:r>
            <a:endParaRPr lang="en-US" altLang="ja-JP" sz="2000" dirty="0" smtClean="0">
              <a:latin typeface="VL ゴシック" pitchFamily="1" charset="-128"/>
              <a:ea typeface="VL ゴシック" pitchFamily="1" charset="-128"/>
            </a:endParaRP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x = 20;</a:t>
            </a: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x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20 : 10</a:t>
            </a:r>
            <a:r>
              <a:rPr lang="ja-JP" altLang="en-US" sz="2000" dirty="0" smtClean="0">
                <a:latin typeface="VL ゴシック" pitchFamily="1" charset="-128"/>
                <a:ea typeface="VL ゴシック" pitchFamily="1" charset="-128"/>
              </a:rPr>
              <a:t>進</a:t>
            </a:r>
            <a:r>
              <a:rPr lang="en-US" altLang="ja-JP" sz="2000" dirty="0" smtClean="0">
                <a:latin typeface="VL ゴシック" pitchFamily="1" charset="-128"/>
                <a:ea typeface="VL ゴシック" pitchFamily="1" charset="-128"/>
              </a:rPr>
              <a:t>(</a:t>
            </a:r>
            <a:r>
              <a:rPr lang="ja-JP" altLang="en-US" sz="2000" dirty="0" smtClean="0">
                <a:latin typeface="VL ゴシック" pitchFamily="1" charset="-128"/>
                <a:ea typeface="VL ゴシック" pitchFamily="1" charset="-128"/>
              </a:rPr>
              <a:t>状態変更前</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hex_out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x);  // 14 : 16</a:t>
            </a:r>
            <a:r>
              <a:rPr lang="ja-JP" altLang="en-US" sz="2000" dirty="0" smtClean="0">
                <a:latin typeface="VL ゴシック" pitchFamily="1" charset="-128"/>
                <a:ea typeface="VL ゴシック" pitchFamily="1" charset="-128"/>
              </a:rPr>
              <a:t>進</a:t>
            </a:r>
            <a:r>
              <a:rPr lang="en-US" altLang="ja-JP" sz="2000" dirty="0" smtClean="0">
                <a:latin typeface="VL ゴシック" pitchFamily="1" charset="-128"/>
                <a:ea typeface="VL ゴシック" pitchFamily="1" charset="-128"/>
              </a:rPr>
              <a:t>(</a:t>
            </a:r>
            <a:r>
              <a:rPr lang="ja-JP" altLang="en-US" sz="2000" dirty="0" smtClean="0">
                <a:latin typeface="VL ゴシック" pitchFamily="1" charset="-128"/>
                <a:ea typeface="VL ゴシック" pitchFamily="1" charset="-128"/>
              </a:rPr>
              <a:t>状態変更</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x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20 : 10</a:t>
            </a:r>
            <a:r>
              <a:rPr lang="ja-JP" altLang="en-US" sz="2000" dirty="0" smtClean="0">
                <a:latin typeface="VL ゴシック" pitchFamily="1" charset="-128"/>
                <a:ea typeface="VL ゴシック" pitchFamily="1" charset="-128"/>
              </a:rPr>
              <a:t>進</a:t>
            </a:r>
            <a:r>
              <a:rPr lang="en-US" altLang="ja-JP" sz="2000" dirty="0" smtClean="0">
                <a:latin typeface="VL ゴシック" pitchFamily="1" charset="-128"/>
                <a:ea typeface="VL ゴシック" pitchFamily="1" charset="-128"/>
              </a:rPr>
              <a:t>(</a:t>
            </a:r>
            <a:r>
              <a:rPr lang="ja-JP" altLang="en-US" sz="2000" dirty="0" smtClean="0">
                <a:latin typeface="VL ゴシック" pitchFamily="1" charset="-128"/>
                <a:ea typeface="VL ゴシック" pitchFamily="1" charset="-128"/>
              </a:rPr>
              <a:t>状態が戻ってる</a:t>
            </a:r>
            <a:r>
              <a:rPr lang="en-US" altLang="ja-JP" sz="2000" dirty="0" smtClean="0">
                <a:latin typeface="VL ゴシック" pitchFamily="1" charset="-128"/>
                <a:ea typeface="VL ゴシック" pitchFamily="1" charset="-128"/>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Iostreams</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800" smtClean="0"/>
              <a:t>拡張</a:t>
            </a:r>
            <a:r>
              <a:rPr lang="en-US" altLang="ja-JP" sz="2800" smtClean="0"/>
              <a:t>IO Stream</a:t>
            </a:r>
            <a:r>
              <a:rPr lang="ja-JP" altLang="en-US" sz="2800" smtClean="0"/>
              <a:t>ライブラリ。</a:t>
            </a:r>
            <a:endParaRPr lang="en-US" altLang="ja-JP" sz="2800" smtClean="0"/>
          </a:p>
          <a:p>
            <a:pPr>
              <a:buNone/>
            </a:pPr>
            <a:r>
              <a:rPr lang="ja-JP" altLang="en-US" sz="2400" smtClean="0"/>
              <a:t>　</a:t>
            </a:r>
            <a:r>
              <a:rPr lang="en-US" altLang="ja-JP" sz="2400" smtClean="0"/>
              <a:t>stream</a:t>
            </a:r>
            <a:r>
              <a:rPr lang="ja-JP" altLang="en-US" sz="2400" smtClean="0"/>
              <a:t>クラスを簡単に作る</a:t>
            </a:r>
            <a:r>
              <a:rPr lang="en-US" altLang="ja-JP" sz="2400" smtClean="0"/>
              <a:t>Library for Libraries</a:t>
            </a:r>
            <a:r>
              <a:rPr lang="ja-JP" altLang="en-US" sz="2400" smtClean="0"/>
              <a:t>であり、</a:t>
            </a:r>
            <a:endParaRPr lang="en-US" altLang="ja-JP" sz="2400" smtClean="0"/>
          </a:p>
          <a:p>
            <a:pPr>
              <a:buNone/>
            </a:pPr>
            <a:r>
              <a:rPr lang="ja-JP" altLang="en-US" sz="2400" smtClean="0"/>
              <a:t>　パイプ演算子によるフィルタ設定</a:t>
            </a:r>
            <a:r>
              <a:rPr lang="en-US" altLang="ja-JP" sz="2400" smtClean="0"/>
              <a:t>, etc…</a:t>
            </a:r>
            <a:endParaRPr lang="en-US" altLang="ja-JP" sz="2800" smtClean="0"/>
          </a:p>
        </p:txBody>
      </p:sp>
      <p:sp>
        <p:nvSpPr>
          <p:cNvPr id="4" name="テキスト ボックス 3"/>
          <p:cNvSpPr txBox="1"/>
          <p:nvPr/>
        </p:nvSpPr>
        <p:spPr>
          <a:xfrm>
            <a:off x="142876" y="2077605"/>
            <a:ext cx="8929718" cy="4708981"/>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namespace </a:t>
            </a:r>
            <a:r>
              <a:rPr lang="en-US" altLang="ja-JP" sz="2000" dirty="0" err="1" smtClean="0">
                <a:latin typeface="VL ゴシック" pitchFamily="1" charset="-128"/>
                <a:ea typeface="VL ゴシック" pitchFamily="1" charset="-128"/>
              </a:rPr>
              <a:t>io</a:t>
            </a:r>
            <a:r>
              <a:rPr lang="en-US" altLang="ja-JP" sz="2000" dirty="0" smtClean="0">
                <a:latin typeface="VL ゴシック" pitchFamily="1" charset="-128"/>
                <a:ea typeface="VL ゴシック" pitchFamily="1" charset="-128"/>
              </a:rPr>
              <a:t> = boost::</a:t>
            </a:r>
            <a:r>
              <a:rPr lang="en-US" altLang="ja-JP" sz="2000" dirty="0" err="1" smtClean="0">
                <a:latin typeface="VL ゴシック" pitchFamily="1" charset="-128"/>
                <a:ea typeface="VL ゴシック" pitchFamily="1" charset="-128"/>
              </a:rPr>
              <a:t>iostreams</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struct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upper_filter</a:t>
            </a:r>
            <a:r>
              <a:rPr lang="en-US" altLang="ja-JP" sz="2000" dirty="0" smtClean="0">
                <a:latin typeface="VL ゴシック" pitchFamily="1" charset="-128"/>
                <a:ea typeface="VL ゴシック" pitchFamily="1" charset="-128"/>
              </a:rPr>
              <a:t> : </a:t>
            </a:r>
            <a:r>
              <a:rPr lang="en-US" altLang="ja-JP" sz="2000" dirty="0" err="1" smtClean="0">
                <a:solidFill>
                  <a:srgbClr val="FF0000"/>
                </a:solidFill>
                <a:latin typeface="VL ゴシック" pitchFamily="1" charset="-128"/>
                <a:ea typeface="VL ゴシック" pitchFamily="1" charset="-128"/>
              </a:rPr>
              <a:t>io</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stdio_filter</a:t>
            </a:r>
            <a:r>
              <a:rPr lang="en-US" altLang="ja-JP" sz="2000" dirty="0" smtClean="0">
                <a:solidFill>
                  <a:srgbClr val="FF0000"/>
                </a:solidFill>
                <a:latin typeface="VL ゴシック" pitchFamily="1" charset="-128"/>
                <a:ea typeface="VL ゴシック" pitchFamily="1" charset="-128"/>
              </a:rPr>
              <a:t> </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void </a:t>
            </a:r>
            <a:r>
              <a:rPr lang="en-US" altLang="ja-JP" sz="2000" dirty="0" err="1" smtClean="0">
                <a:solidFill>
                  <a:srgbClr val="FF0000"/>
                </a:solidFill>
                <a:latin typeface="VL ゴシック" pitchFamily="1" charset="-128"/>
                <a:ea typeface="VL ゴシック" pitchFamily="1" charset="-128"/>
              </a:rPr>
              <a:t>do_filter</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c;</a:t>
            </a:r>
          </a:p>
          <a:p>
            <a:r>
              <a:rPr lang="en-US" altLang="ja-JP" sz="2000" dirty="0" smtClean="0">
                <a:latin typeface="VL ゴシック" pitchFamily="1" charset="-128"/>
                <a:ea typeface="VL ゴシック" pitchFamily="1" charset="-128"/>
              </a:rPr>
              <a:t>    while ((c = </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cin.get</a:t>
            </a:r>
            <a:r>
              <a:rPr lang="en-US" altLang="ja-JP" sz="2000" dirty="0" smtClean="0">
                <a:latin typeface="VL ゴシック" pitchFamily="1" charset="-128"/>
                <a:ea typeface="VL ゴシック" pitchFamily="1" charset="-128"/>
              </a:rPr>
              <a:t>()) != EOF)</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cout.put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toupper</a:t>
            </a:r>
            <a:r>
              <a:rPr lang="en-US" altLang="ja-JP" sz="2000" dirty="0" smtClean="0">
                <a:latin typeface="VL ゴシック" pitchFamily="1" charset="-128"/>
                <a:ea typeface="VL ゴシック" pitchFamily="1" charset="-128"/>
              </a:rPr>
              <a:t>((unsigned char)c));</a:t>
            </a:r>
          </a:p>
          <a:p>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BOOST_IOSTREAMS_PIPABLE(</a:t>
            </a:r>
            <a:r>
              <a:rPr lang="en-US" altLang="ja-JP" sz="2000" dirty="0" err="1" smtClean="0">
                <a:latin typeface="VL ゴシック" pitchFamily="1" charset="-128"/>
                <a:ea typeface="VL ゴシック" pitchFamily="1" charset="-128"/>
              </a:rPr>
              <a:t>upper_filter</a:t>
            </a:r>
            <a:r>
              <a:rPr lang="en-US" altLang="ja-JP" sz="2000" dirty="0" smtClean="0">
                <a:latin typeface="VL ゴシック" pitchFamily="1" charset="-128"/>
                <a:ea typeface="VL ゴシック" pitchFamily="1" charset="-128"/>
              </a:rPr>
              <a:t>, 0)</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大文字に変換して、</a:t>
            </a:r>
            <a:r>
              <a:rPr lang="en-US" altLang="ja-JP" sz="2000" dirty="0" err="1" smtClean="0">
                <a:latin typeface="VL ゴシック" pitchFamily="1" charset="-128"/>
                <a:ea typeface="VL ゴシック" pitchFamily="1" charset="-128"/>
              </a:rPr>
              <a:t>gzip</a:t>
            </a:r>
            <a:r>
              <a:rPr lang="ja-JP" altLang="en-US" sz="2000" dirty="0" smtClean="0">
                <a:latin typeface="VL ゴシック" pitchFamily="1" charset="-128"/>
                <a:ea typeface="VL ゴシック" pitchFamily="1" charset="-128"/>
              </a:rPr>
              <a:t>圧縮して、ファイルに出力</a:t>
            </a:r>
          </a:p>
          <a:p>
            <a:r>
              <a:rPr lang="en-US" altLang="ja-JP" sz="2000" dirty="0" err="1" smtClean="0">
                <a:solidFill>
                  <a:srgbClr val="FF0000"/>
                </a:solidFill>
                <a:latin typeface="VL ゴシック" pitchFamily="1" charset="-128"/>
                <a:ea typeface="VL ゴシック" pitchFamily="1" charset="-128"/>
              </a:rPr>
              <a:t>io</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filtering_ostream</a:t>
            </a:r>
            <a:r>
              <a:rPr lang="en-US" altLang="ja-JP" sz="2000" dirty="0" smtClean="0">
                <a:solidFill>
                  <a:srgbClr val="FF0000"/>
                </a:solidFill>
                <a:latin typeface="VL ゴシック" pitchFamily="1" charset="-128"/>
                <a:ea typeface="VL ゴシック" pitchFamily="1" charset="-128"/>
              </a:rPr>
              <a:t> out(</a:t>
            </a:r>
            <a:r>
              <a:rPr lang="en-US" altLang="ja-JP" sz="2000" dirty="0" err="1" smtClean="0">
                <a:solidFill>
                  <a:srgbClr val="FF0000"/>
                </a:solidFill>
                <a:latin typeface="VL ゴシック" pitchFamily="1" charset="-128"/>
                <a:ea typeface="VL ゴシック" pitchFamily="1" charset="-128"/>
              </a:rPr>
              <a:t>upper_filter</a:t>
            </a:r>
            <a:r>
              <a:rPr lang="en-US" altLang="ja-JP" sz="2000" dirty="0" smtClean="0">
                <a:solidFill>
                  <a:srgbClr val="FF0000"/>
                </a:solidFill>
                <a:latin typeface="VL ゴシック" pitchFamily="1" charset="-128"/>
                <a:ea typeface="VL ゴシック" pitchFamily="1" charset="-128"/>
              </a:rPr>
              <a:t>()        </a:t>
            </a:r>
            <a:r>
              <a:rPr lang="en-US" altLang="ja-JP" sz="2000" dirty="0" smtClean="0">
                <a:solidFill>
                  <a:srgbClr val="00B050"/>
                </a:solidFill>
                <a:latin typeface="VL ゴシック" pitchFamily="1" charset="-128"/>
                <a:ea typeface="VL ゴシック" pitchFamily="1" charset="-128"/>
              </a:rPr>
              <a:t>|</a:t>
            </a:r>
          </a:p>
          <a:p>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io</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gzip_compressor</a:t>
            </a:r>
            <a:r>
              <a:rPr lang="en-US" altLang="ja-JP" sz="2000" dirty="0" smtClean="0">
                <a:solidFill>
                  <a:srgbClr val="FF0000"/>
                </a:solidFill>
                <a:latin typeface="VL ゴシック" pitchFamily="1" charset="-128"/>
                <a:ea typeface="VL ゴシック" pitchFamily="1" charset="-128"/>
              </a:rPr>
              <a:t>() </a:t>
            </a:r>
            <a:r>
              <a:rPr lang="en-US" altLang="ja-JP" sz="2000" dirty="0" smtClean="0">
                <a:solidFill>
                  <a:srgbClr val="00B050"/>
                </a:solidFill>
                <a:latin typeface="VL ゴシック" pitchFamily="1" charset="-128"/>
                <a:ea typeface="VL ゴシック" pitchFamily="1" charset="-128"/>
              </a:rPr>
              <a:t>|</a:t>
            </a:r>
          </a:p>
          <a:p>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io</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file_sink</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a.txt</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out &lt;&lt; "</a:t>
            </a:r>
            <a:r>
              <a:rPr lang="en-US" altLang="ja-JP" sz="2000" dirty="0" err="1" smtClean="0">
                <a:latin typeface="VL ゴシック" pitchFamily="1" charset="-128"/>
                <a:ea typeface="VL ゴシック" pitchFamily="1" charset="-128"/>
              </a:rPr>
              <a:t>aiueo</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Iterators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イテレータを簡単に作るためのライブラリ</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class </a:t>
            </a:r>
            <a:r>
              <a:rPr lang="en-US" altLang="ja-JP" sz="2000" dirty="0" err="1" smtClean="0">
                <a:latin typeface="VL ゴシック" pitchFamily="1" charset="-128"/>
                <a:ea typeface="VL ゴシック" pitchFamily="1" charset="-128"/>
              </a:rPr>
              <a:t>count_iterator</a:t>
            </a:r>
            <a:r>
              <a:rPr lang="en-US" altLang="ja-JP" sz="2000" dirty="0" smtClean="0">
                <a:latin typeface="VL ゴシック" pitchFamily="1" charset="-128"/>
                <a:ea typeface="VL ゴシック" pitchFamily="1" charset="-128"/>
              </a:rPr>
              <a:t> : public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iterator_facade</a:t>
            </a:r>
            <a:r>
              <a:rPr lang="en-US" altLang="ja-JP" sz="2000" dirty="0" smtClean="0">
                <a:solidFill>
                  <a:srgbClr val="FF0000"/>
                </a:solidFill>
                <a:latin typeface="VL ゴシック" pitchFamily="1" charset="-128"/>
                <a:ea typeface="VL ゴシック" pitchFamily="1" charset="-128"/>
              </a:rPr>
              <a:t>&lt;</a:t>
            </a:r>
          </a:p>
          <a:p>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count_iterator</a:t>
            </a:r>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const</a:t>
            </a:r>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 boost::</a:t>
            </a:r>
            <a:r>
              <a:rPr lang="en-US" altLang="ja-JP" sz="2000" dirty="0" err="1" smtClean="0">
                <a:solidFill>
                  <a:srgbClr val="FF0000"/>
                </a:solidFill>
                <a:latin typeface="VL ゴシック" pitchFamily="1" charset="-128"/>
                <a:ea typeface="VL ゴシック" pitchFamily="1" charset="-128"/>
              </a:rPr>
              <a:t>forward_traversal_tag</a:t>
            </a:r>
            <a:r>
              <a:rPr lang="en-US" altLang="ja-JP" sz="2000" dirty="0" smtClean="0">
                <a:solidFill>
                  <a:srgbClr val="FF0000"/>
                </a:solidFill>
                <a:latin typeface="VL ゴシック" pitchFamily="1" charset="-128"/>
                <a:ea typeface="VL ゴシック" pitchFamily="1" charset="-128"/>
              </a:rPr>
              <a:t>&gt;</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public:</a:t>
            </a:r>
          </a:p>
          <a:p>
            <a:r>
              <a:rPr lang="en-US" altLang="ja-JP" sz="2000" dirty="0" err="1" smtClean="0">
                <a:latin typeface="VL ゴシック" pitchFamily="1" charset="-128"/>
                <a:ea typeface="VL ゴシック" pitchFamily="1" charset="-128"/>
              </a:rPr>
              <a:t>count_iterator</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x) : x_(x) {}</a:t>
            </a:r>
          </a:p>
          <a:p>
            <a:r>
              <a:rPr lang="en-US" altLang="ja-JP" sz="2000" dirty="0" smtClean="0">
                <a:latin typeface="VL ゴシック" pitchFamily="1" charset="-128"/>
                <a:ea typeface="VL ゴシック" pitchFamily="1" charset="-128"/>
              </a:rPr>
              <a:t>private:</a:t>
            </a:r>
          </a:p>
          <a:p>
            <a:r>
              <a:rPr lang="en-US" altLang="ja-JP" sz="2000" dirty="0" smtClean="0">
                <a:latin typeface="VL ゴシック" pitchFamily="1" charset="-128"/>
                <a:ea typeface="VL ゴシック" pitchFamily="1" charset="-128"/>
              </a:rPr>
              <a:t>  friend class boost::</a:t>
            </a:r>
            <a:r>
              <a:rPr lang="en-US" altLang="ja-JP" sz="2000" dirty="0" err="1" smtClean="0">
                <a:latin typeface="VL ゴシック" pitchFamily="1" charset="-128"/>
                <a:ea typeface="VL ゴシック" pitchFamily="1" charset="-128"/>
              </a:rPr>
              <a:t>iterator_core_access</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void       </a:t>
            </a:r>
            <a:r>
              <a:rPr lang="en-US" altLang="ja-JP" sz="2000" dirty="0" smtClean="0">
                <a:solidFill>
                  <a:srgbClr val="FF0000"/>
                </a:solidFill>
                <a:latin typeface="VL ゴシック" pitchFamily="1" charset="-128"/>
                <a:ea typeface="VL ゴシック" pitchFamily="1" charset="-128"/>
              </a:rPr>
              <a:t>increment</a:t>
            </a:r>
            <a:r>
              <a:rPr lang="en-US" altLang="ja-JP" sz="2000" dirty="0" smtClean="0">
                <a:latin typeface="VL ゴシック" pitchFamily="1" charset="-128"/>
                <a:ea typeface="VL ゴシック" pitchFamily="1" charset="-128"/>
              </a:rPr>
              <a:t>() { ++x_;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&amp; </a:t>
            </a:r>
            <a:r>
              <a:rPr lang="en-US" altLang="ja-JP" sz="2000" dirty="0" smtClean="0">
                <a:solidFill>
                  <a:srgbClr val="FF0000"/>
                </a:solidFill>
                <a:latin typeface="VL ゴシック" pitchFamily="1" charset="-128"/>
                <a:ea typeface="VL ゴシック" pitchFamily="1" charset="-128"/>
              </a:rPr>
              <a:t>dereference</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 return x_;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bool</a:t>
            </a:r>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equal</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count_iterator</a:t>
            </a:r>
            <a:r>
              <a:rPr lang="en-US" altLang="ja-JP" sz="2000" dirty="0" smtClean="0">
                <a:latin typeface="VL ゴシック" pitchFamily="1" charset="-128"/>
                <a:ea typeface="VL ゴシック" pitchFamily="1" charset="-128"/>
              </a:rPr>
              <a:t>&amp; other) </a:t>
            </a:r>
            <a:r>
              <a:rPr lang="en-US" altLang="ja-JP" sz="2000" dirty="0" err="1" smtClean="0">
                <a:latin typeface="VL ゴシック" pitchFamily="1" charset="-128"/>
                <a:ea typeface="VL ゴシック" pitchFamily="1" charset="-128"/>
              </a:rPr>
              <a:t>const</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 return x_ == </a:t>
            </a:r>
            <a:r>
              <a:rPr lang="en-US" altLang="ja-JP" sz="2000" dirty="0" err="1" smtClean="0">
                <a:latin typeface="VL ゴシック" pitchFamily="1" charset="-128"/>
                <a:ea typeface="VL ゴシック" pitchFamily="1" charset="-128"/>
              </a:rPr>
              <a:t>other.x</a:t>
            </a:r>
            <a:r>
              <a:rPr lang="en-US" altLang="ja-JP" sz="2000" dirty="0" smtClean="0">
                <a:latin typeface="VL ゴシック" pitchFamily="1" charset="-128"/>
                <a:ea typeface="VL ゴシック" pitchFamily="1" charset="-128"/>
              </a:rPr>
              <a:t>_; }</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x_;</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solidFill>
                  <a:srgbClr val="FF0000"/>
                </a:solidFill>
                <a:latin typeface="VL ゴシック" pitchFamily="1" charset="-128"/>
                <a:ea typeface="VL ゴシック" pitchFamily="1" charset="-128"/>
              </a:rPr>
              <a:t>copy(</a:t>
            </a:r>
            <a:r>
              <a:rPr lang="en-US" altLang="ja-JP" sz="2000" dirty="0" err="1" smtClean="0">
                <a:solidFill>
                  <a:srgbClr val="FF0000"/>
                </a:solidFill>
                <a:latin typeface="VL ゴシック" pitchFamily="1" charset="-128"/>
                <a:ea typeface="VL ゴシック" pitchFamily="1" charset="-128"/>
              </a:rPr>
              <a:t>count_iterator</a:t>
            </a:r>
            <a:r>
              <a:rPr lang="en-US" altLang="ja-JP" sz="2000" dirty="0" smtClean="0">
                <a:solidFill>
                  <a:srgbClr val="FF0000"/>
                </a:solidFill>
                <a:latin typeface="VL ゴシック" pitchFamily="1" charset="-128"/>
                <a:ea typeface="VL ゴシック" pitchFamily="1" charset="-128"/>
              </a:rPr>
              <a:t>(0), </a:t>
            </a:r>
            <a:r>
              <a:rPr lang="en-US" altLang="ja-JP" sz="2000" dirty="0" err="1" smtClean="0">
                <a:solidFill>
                  <a:srgbClr val="FF0000"/>
                </a:solidFill>
                <a:latin typeface="VL ゴシック" pitchFamily="1" charset="-128"/>
                <a:ea typeface="VL ゴシック" pitchFamily="1" charset="-128"/>
              </a:rPr>
              <a:t>count_iterator</a:t>
            </a:r>
            <a:r>
              <a:rPr lang="en-US" altLang="ja-JP" sz="2000" dirty="0" smtClean="0">
                <a:solidFill>
                  <a:srgbClr val="FF0000"/>
                </a:solidFill>
                <a:latin typeface="VL ゴシック" pitchFamily="1" charset="-128"/>
                <a:ea typeface="VL ゴシック" pitchFamily="1" charset="-128"/>
              </a:rPr>
              <a:t>(5),</a:t>
            </a:r>
          </a:p>
          <a:p>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ostream_iterator</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&gt;(</a:t>
            </a:r>
            <a:r>
              <a:rPr lang="en-US" altLang="ja-JP" sz="2000" dirty="0" err="1" smtClean="0">
                <a:solidFill>
                  <a:srgbClr val="FF0000"/>
                </a:solidFill>
                <a:latin typeface="VL ゴシック" pitchFamily="1" charset="-128"/>
                <a:ea typeface="VL ゴシック" pitchFamily="1" charset="-128"/>
              </a:rPr>
              <a:t>cout</a:t>
            </a:r>
            <a:r>
              <a:rPr lang="en-US" altLang="ja-JP" sz="2000" dirty="0" smtClean="0">
                <a:solidFill>
                  <a:srgbClr val="FF0000"/>
                </a:solidFill>
                <a:latin typeface="VL ゴシック" pitchFamily="1" charset="-128"/>
                <a:ea typeface="VL ゴシック" pitchFamily="1" charset="-128"/>
              </a:rPr>
              <a:t>, “")); // 01234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Lambda</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dirty="0" smtClean="0"/>
              <a:t>ラムダ式。その場で関数オブジェクトを作成する</a:t>
            </a:r>
            <a:endParaRPr lang="en-US" altLang="ja-JP" sz="2800" dirty="0" smtClean="0"/>
          </a:p>
        </p:txBody>
      </p:sp>
      <p:sp>
        <p:nvSpPr>
          <p:cNvPr id="4" name="テキスト ボックス 3"/>
          <p:cNvSpPr txBox="1"/>
          <p:nvPr/>
        </p:nvSpPr>
        <p:spPr>
          <a:xfrm>
            <a:off x="142876" y="1428736"/>
            <a:ext cx="8929718" cy="193899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boost::lambda;</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vector&lt;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v;</a:t>
            </a:r>
          </a:p>
          <a:p>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(1); </a:t>
            </a:r>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(2); </a:t>
            </a:r>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(3);</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for_each</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v.begin</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v.end</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en-US" altLang="ja-JP" sz="2000" dirty="0" smtClean="0">
                <a:solidFill>
                  <a:srgbClr val="FF0000"/>
                </a:solidFill>
                <a:latin typeface="VL ゴシック" pitchFamily="1" charset="-128"/>
                <a:ea typeface="VL ゴシック" pitchFamily="1" charset="-128"/>
              </a:rPr>
              <a:t>_1</a:t>
            </a:r>
            <a:r>
              <a:rPr lang="en-US" altLang="ja-JP" sz="2000" dirty="0" smtClean="0">
                <a:latin typeface="VL ゴシック" pitchFamily="1" charset="-128"/>
                <a:ea typeface="VL ゴシック" pitchFamily="1" charset="-128"/>
              </a:rPr>
              <a:t> &lt;&lt; ' '); // 1 2 3</a:t>
            </a:r>
            <a:endParaRPr lang="en-US" altLang="ja-JP" sz="2000" dirty="0" smtClean="0">
              <a:solidFill>
                <a:srgbClr val="FF0000"/>
              </a:solidFill>
              <a:latin typeface="VL ゴシック" pitchFamily="1" charset="-128"/>
              <a:ea typeface="VL ゴシック" pitchFamily="1" charset="-128"/>
            </a:endParaRPr>
          </a:p>
        </p:txBody>
      </p:sp>
      <p:sp>
        <p:nvSpPr>
          <p:cNvPr id="5" name="テキスト ボックス 4"/>
          <p:cNvSpPr txBox="1"/>
          <p:nvPr/>
        </p:nvSpPr>
        <p:spPr>
          <a:xfrm>
            <a:off x="142844" y="3929066"/>
            <a:ext cx="8001056" cy="2369880"/>
          </a:xfrm>
          <a:prstGeom prst="rect">
            <a:avLst/>
          </a:prstGeom>
          <a:noFill/>
        </p:spPr>
        <p:txBody>
          <a:bodyPr wrap="square" rtlCol="0">
            <a:spAutoFit/>
          </a:bodyPr>
          <a:lstStyle/>
          <a:p>
            <a:r>
              <a:rPr lang="en-US" altLang="ja-JP" sz="2400" dirty="0" err="1" smtClean="0">
                <a:latin typeface="VL ゴシック" pitchFamily="1" charset="-128"/>
                <a:ea typeface="VL ゴシック" pitchFamily="1" charset="-128"/>
              </a:rPr>
              <a:t>cout</a:t>
            </a:r>
            <a:r>
              <a:rPr lang="en-US" altLang="ja-JP" sz="2400" dirty="0" smtClean="0">
                <a:latin typeface="VL ゴシック" pitchFamily="1" charset="-128"/>
                <a:ea typeface="VL ゴシック" pitchFamily="1" charset="-128"/>
              </a:rPr>
              <a:t> &lt;&lt; </a:t>
            </a:r>
            <a:r>
              <a:rPr lang="en-US" altLang="ja-JP" sz="2400" dirty="0" smtClean="0">
                <a:solidFill>
                  <a:srgbClr val="FF0000"/>
                </a:solidFill>
                <a:latin typeface="VL ゴシック" pitchFamily="1" charset="-128"/>
                <a:ea typeface="VL ゴシック" pitchFamily="1" charset="-128"/>
              </a:rPr>
              <a:t>_1</a:t>
            </a:r>
            <a:r>
              <a:rPr lang="en-US" altLang="ja-JP" sz="2400" dirty="0" smtClean="0">
                <a:latin typeface="VL ゴシック" pitchFamily="1" charset="-128"/>
                <a:ea typeface="VL ゴシック" pitchFamily="1" charset="-128"/>
              </a:rPr>
              <a:t> &lt;&lt; ‘ ’;</a:t>
            </a:r>
          </a:p>
          <a:p>
            <a:r>
              <a:rPr lang="ja-JP" altLang="en-US" sz="2400" dirty="0" smtClean="0">
                <a:latin typeface="VL ゴシック" pitchFamily="1" charset="-128"/>
                <a:ea typeface="VL ゴシック" pitchFamily="1" charset="-128"/>
              </a:rPr>
              <a:t>で</a:t>
            </a:r>
            <a:r>
              <a:rPr kumimoji="1" lang="ja-JP" altLang="en-US" sz="2400" dirty="0" smtClean="0"/>
              <a:t>こんな感じの関数オブジェクトができると思ってもらえれば。</a:t>
            </a:r>
            <a:endParaRPr kumimoji="1" lang="en-US" altLang="ja-JP" sz="2400" dirty="0" smtClean="0"/>
          </a:p>
          <a:p>
            <a:r>
              <a:rPr lang="en-US" altLang="ja-JP" sz="2000" dirty="0" err="1" smtClean="0">
                <a:latin typeface="VL ゴシック" pitchFamily="1" charset="-128"/>
                <a:ea typeface="VL ゴシック" pitchFamily="1" charset="-128"/>
              </a:rPr>
              <a:t>struct</a:t>
            </a:r>
            <a:r>
              <a:rPr lang="en-US" altLang="ja-JP" sz="2000" dirty="0" smtClean="0">
                <a:latin typeface="VL ゴシック" pitchFamily="1" charset="-128"/>
                <a:ea typeface="VL ゴシック" pitchFamily="1" charset="-128"/>
              </a:rPr>
              <a:t> F {</a:t>
            </a:r>
          </a:p>
          <a:p>
            <a:r>
              <a:rPr lang="en-US" altLang="ja-JP" sz="2000" dirty="0" smtClean="0">
                <a:latin typeface="VL ゴシック" pitchFamily="1" charset="-128"/>
                <a:ea typeface="VL ゴシック" pitchFamily="1" charset="-128"/>
              </a:rPr>
              <a:t>  template &lt;class T&gt;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ostream</a:t>
            </a:r>
            <a:r>
              <a:rPr lang="en-US" altLang="ja-JP" sz="2000" dirty="0" smtClean="0">
                <a:latin typeface="VL ゴシック" pitchFamily="1" charset="-128"/>
                <a:ea typeface="VL ゴシック" pitchFamily="1" charset="-128"/>
              </a:rPr>
              <a:t>&amp; operator()(</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T&amp; x) </a:t>
            </a:r>
            <a:r>
              <a:rPr lang="en-US" altLang="ja-JP" sz="2000" dirty="0" err="1" smtClean="0">
                <a:latin typeface="VL ゴシック" pitchFamily="1" charset="-128"/>
                <a:ea typeface="VL ゴシック" pitchFamily="1" charset="-128"/>
              </a:rPr>
              <a:t>const</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 return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x &lt;&lt; ‘ ’; }</a:t>
            </a:r>
          </a:p>
          <a:p>
            <a:r>
              <a:rPr kumimoji="1" lang="en-US" altLang="ja-JP" sz="2000" dirty="0" smtClean="0">
                <a:latin typeface="VL ゴシック" pitchFamily="1" charset="-128"/>
                <a:ea typeface="VL ゴシック" pitchFamily="1" charset="-128"/>
              </a:rPr>
              <a:t>};</a:t>
            </a:r>
            <a:endParaRPr kumimoji="1" lang="ja-JP" altLang="en-US" sz="2000" dirty="0">
              <a:latin typeface="VL ゴシック" pitchFamily="1" charset="-128"/>
              <a:ea typeface="VL ゴシック" pitchFamily="1"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Local Function</a:t>
            </a:r>
            <a:endParaRPr kumimoji="1" lang="ja-JP" altLang="en-US" sz="3200" dirty="0"/>
          </a:p>
        </p:txBody>
      </p:sp>
      <p:sp>
        <p:nvSpPr>
          <p:cNvPr id="3" name="コンテンツ プレースホルダ 2"/>
          <p:cNvSpPr>
            <a:spLocks noGrp="1"/>
          </p:cNvSpPr>
          <p:nvPr>
            <p:ph idx="1"/>
          </p:nvPr>
        </p:nvSpPr>
        <p:spPr>
          <a:xfrm>
            <a:off x="457200" y="1484784"/>
            <a:ext cx="8239944" cy="4464496"/>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main()</a:t>
            </a:r>
          </a:p>
          <a:p>
            <a:pPr>
              <a:buNone/>
            </a:pP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sum = 0;</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void </a:t>
            </a:r>
            <a:r>
              <a:rPr lang="en-US" altLang="ja-JP" sz="1800" dirty="0">
                <a:solidFill>
                  <a:srgbClr val="FF0000"/>
                </a:solidFill>
                <a:latin typeface="VL ゴシック" pitchFamily="1" charset="-128"/>
                <a:ea typeface="VL ゴシック" pitchFamily="1" charset="-128"/>
                <a:cs typeface="Courier New" pitchFamily="49" charset="0"/>
              </a:rPr>
              <a:t>BOOST_LOCAL_FUNCTION</a:t>
            </a:r>
            <a:r>
              <a:rPr lang="en-US" altLang="ja-JP" sz="1800" dirty="0">
                <a:latin typeface="VL ゴシック" pitchFamily="1" charset="-128"/>
                <a:ea typeface="VL ゴシック" pitchFamily="1" charset="-128"/>
                <a:cs typeface="Courier New" pitchFamily="49" charset="0"/>
              </a:rPr>
              <a:t>(bind&amp; sum,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x) {</a:t>
            </a:r>
          </a:p>
          <a:p>
            <a:pPr>
              <a:buNone/>
            </a:pPr>
            <a:r>
              <a:rPr lang="en-US" altLang="ja-JP" sz="1800" dirty="0">
                <a:latin typeface="VL ゴシック" pitchFamily="1" charset="-128"/>
                <a:ea typeface="VL ゴシック" pitchFamily="1" charset="-128"/>
                <a:cs typeface="Courier New" pitchFamily="49" charset="0"/>
              </a:rPr>
              <a:t>        sum += x;</a:t>
            </a:r>
          </a:p>
          <a:p>
            <a:pPr>
              <a:buNone/>
            </a:pPr>
            <a:r>
              <a:rPr lang="en-US" altLang="ja-JP" sz="1800" dirty="0">
                <a:latin typeface="VL ゴシック" pitchFamily="1" charset="-128"/>
                <a:ea typeface="VL ゴシック" pitchFamily="1" charset="-128"/>
                <a:cs typeface="Courier New" pitchFamily="49" charset="0"/>
              </a:rPr>
              <a:t>    } BOOST_LOCAL_FUNCTION_NAME(add);</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::vector&lt;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 v = {1, 2, 3, 4, 5};</a:t>
            </a:r>
          </a:p>
          <a:p>
            <a:pPr>
              <a:buNone/>
            </a:pPr>
            <a:r>
              <a:rPr lang="en-US" altLang="ja-JP" sz="1800" dirty="0">
                <a:latin typeface="VL ゴシック" pitchFamily="1" charset="-128"/>
                <a:ea typeface="VL ゴシック" pitchFamily="1" charset="-128"/>
                <a:cs typeface="Courier New" pitchFamily="49" charset="0"/>
              </a:rPr>
              <a:t>    boost::</a:t>
            </a:r>
            <a:r>
              <a:rPr lang="en-US" altLang="ja-JP" sz="1800" dirty="0" err="1">
                <a:latin typeface="VL ゴシック" pitchFamily="1" charset="-128"/>
                <a:ea typeface="VL ゴシック" pitchFamily="1" charset="-128"/>
                <a:cs typeface="Courier New" pitchFamily="49" charset="0"/>
              </a:rPr>
              <a:t>for_each</a:t>
            </a:r>
            <a:r>
              <a:rPr lang="en-US" altLang="ja-JP" sz="1800" dirty="0">
                <a:latin typeface="VL ゴシック" pitchFamily="1" charset="-128"/>
                <a:ea typeface="VL ゴシック" pitchFamily="1" charset="-128"/>
                <a:cs typeface="Courier New" pitchFamily="49" charset="0"/>
              </a:rPr>
              <a:t>(v, add);</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sum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a:t>
            </a:r>
            <a:endParaRPr lang="en-US" altLang="ja-JP" sz="1800" dirty="0" smtClean="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ローカル関数を定義する</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6036602"/>
            <a:ext cx="8229600" cy="54006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15</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2311629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Lockfree</a:t>
            </a:r>
            <a:endParaRPr kumimoji="1" lang="ja-JP" altLang="en-US" dirty="0"/>
          </a:p>
        </p:txBody>
      </p:sp>
      <p:sp>
        <p:nvSpPr>
          <p:cNvPr id="3" name="コンテンツ プレースホルダ 2"/>
          <p:cNvSpPr>
            <a:spLocks noGrp="1"/>
          </p:cNvSpPr>
          <p:nvPr>
            <p:ph idx="1"/>
          </p:nvPr>
        </p:nvSpPr>
        <p:spPr>
          <a:xfrm>
            <a:off x="457200" y="1700808"/>
            <a:ext cx="8229600" cy="5040560"/>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lockfree</a:t>
            </a:r>
            <a:r>
              <a:rPr lang="en-US" altLang="ja-JP" sz="1800" dirty="0">
                <a:latin typeface="VL ゴシック" pitchFamily="1" charset="-128"/>
                <a:ea typeface="VL ゴシック" pitchFamily="1" charset="-128"/>
                <a:cs typeface="Courier New" pitchFamily="49" charset="0"/>
              </a:rPr>
              <a:t>::queue&lt;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 </a:t>
            </a:r>
            <a:r>
              <a:rPr lang="en-US" altLang="ja-JP" sz="1800" dirty="0" err="1">
                <a:latin typeface="VL ゴシック" pitchFamily="1" charset="-128"/>
                <a:ea typeface="VL ゴシック" pitchFamily="1" charset="-128"/>
                <a:cs typeface="Courier New" pitchFamily="49" charset="0"/>
              </a:rPr>
              <a:t>que</a:t>
            </a:r>
            <a:r>
              <a:rPr lang="en-US" altLang="ja-JP" sz="1800" dirty="0">
                <a:latin typeface="VL ゴシック" pitchFamily="1" charset="-128"/>
                <a:ea typeface="VL ゴシック" pitchFamily="1" charset="-128"/>
                <a:cs typeface="Courier New" pitchFamily="49" charset="0"/>
              </a:rPr>
              <a:t>(128);</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void producer</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for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 0;;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a:latin typeface="VL ゴシック" pitchFamily="1" charset="-128"/>
                <a:ea typeface="VL ゴシック" pitchFamily="1" charset="-128"/>
                <a:cs typeface="Courier New" pitchFamily="49" charset="0"/>
              </a:rPr>
              <a:t>        while (!</a:t>
            </a:r>
            <a:r>
              <a:rPr lang="en-US" altLang="ja-JP" sz="1800" dirty="0" err="1">
                <a:latin typeface="VL ゴシック" pitchFamily="1" charset="-128"/>
                <a:ea typeface="VL ゴシック" pitchFamily="1" charset="-128"/>
                <a:cs typeface="Courier New" pitchFamily="49" charset="0"/>
              </a:rPr>
              <a:t>que.push</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void consumer</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for (;;)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x = 0;</a:t>
            </a:r>
          </a:p>
          <a:p>
            <a:pPr>
              <a:buNone/>
            </a:pPr>
            <a:r>
              <a:rPr lang="en-US" altLang="ja-JP" sz="1800" dirty="0">
                <a:latin typeface="VL ゴシック" pitchFamily="1" charset="-128"/>
                <a:ea typeface="VL ゴシック" pitchFamily="1" charset="-128"/>
                <a:cs typeface="Courier New" pitchFamily="49" charset="0"/>
              </a:rPr>
              <a:t>        if (</a:t>
            </a:r>
            <a:r>
              <a:rPr lang="en-US" altLang="ja-JP" sz="1800" dirty="0" err="1">
                <a:latin typeface="VL ゴシック" pitchFamily="1" charset="-128"/>
                <a:ea typeface="VL ゴシック" pitchFamily="1" charset="-128"/>
                <a:cs typeface="Courier New" pitchFamily="49" charset="0"/>
              </a:rPr>
              <a:t>que.pop</a:t>
            </a:r>
            <a:r>
              <a:rPr lang="en-US" altLang="ja-JP" sz="1800" dirty="0">
                <a:latin typeface="VL ゴシック" pitchFamily="1" charset="-128"/>
                <a:ea typeface="VL ゴシック" pitchFamily="1" charset="-128"/>
                <a:cs typeface="Courier New" pitchFamily="49" charset="0"/>
              </a:rPr>
              <a:t>(x</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x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a:latin typeface="VL ゴシック" pitchFamily="1" charset="-128"/>
                <a:ea typeface="VL ゴシック" pitchFamily="1" charset="-128"/>
                <a:cs typeface="Courier New" pitchFamily="49" charset="0"/>
              </a:rPr>
              <a:t>}</a:t>
            </a: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en-US" altLang="ja-JP" sz="2400" dirty="0" err="1" smtClean="0">
                <a:latin typeface="VL ゴシック" pitchFamily="1" charset="-128"/>
                <a:ea typeface="VL ゴシック" pitchFamily="1" charset="-128"/>
                <a:cs typeface="Courier New" pitchFamily="49" charset="0"/>
              </a:rPr>
              <a:t>Boost.Atomic</a:t>
            </a:r>
            <a:r>
              <a:rPr lang="ja-JP" altLang="en-US" sz="2400" dirty="0" smtClean="0">
                <a:latin typeface="VL ゴシック" pitchFamily="1" charset="-128"/>
                <a:ea typeface="VL ゴシック" pitchFamily="1" charset="-128"/>
                <a:cs typeface="Courier New" pitchFamily="49" charset="0"/>
              </a:rPr>
              <a:t>ベースのロックフリーコンテナライブラリ。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キュー、スタック、優先順位付きキューの実装がある。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2729598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Math</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数学の特殊関数とか</a:t>
            </a:r>
            <a:endParaRPr lang="en-US" altLang="ja-JP" sz="2800" smtClean="0"/>
          </a:p>
        </p:txBody>
      </p:sp>
      <p:sp>
        <p:nvSpPr>
          <p:cNvPr id="4" name="テキスト ボックス 3"/>
          <p:cNvSpPr txBox="1"/>
          <p:nvPr/>
        </p:nvSpPr>
        <p:spPr>
          <a:xfrm>
            <a:off x="142876" y="1428736"/>
            <a:ext cx="8929718" cy="1631216"/>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boost::math;</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factorial&lt;double&gt;(3)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階乗       </a:t>
            </a:r>
            <a:r>
              <a:rPr lang="en-US" altLang="ja-JP" sz="2000" dirty="0" smtClean="0">
                <a:latin typeface="VL ゴシック" pitchFamily="1" charset="-128"/>
                <a:ea typeface="VL ゴシック" pitchFamily="1" charset="-128"/>
              </a:rPr>
              <a:t>: 6</a:t>
            </a: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round(3.14)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四捨五入   </a:t>
            </a:r>
            <a:r>
              <a:rPr lang="en-US" altLang="ja-JP" sz="2000" dirty="0" smtClean="0">
                <a:latin typeface="VL ゴシック" pitchFamily="1" charset="-128"/>
                <a:ea typeface="VL ゴシック" pitchFamily="1" charset="-128"/>
              </a:rPr>
              <a:t>: 3</a:t>
            </a: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gcd</a:t>
            </a:r>
            <a:r>
              <a:rPr lang="en-US" altLang="ja-JP" sz="2000" dirty="0" smtClean="0">
                <a:latin typeface="VL ゴシック" pitchFamily="1" charset="-128"/>
                <a:ea typeface="VL ゴシック" pitchFamily="1" charset="-128"/>
              </a:rPr>
              <a:t>(6, 15)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最大公約数 </a:t>
            </a:r>
            <a:r>
              <a:rPr lang="en-US" altLang="ja-JP" sz="2000" dirty="0" smtClean="0">
                <a:latin typeface="VL ゴシック" pitchFamily="1" charset="-128"/>
                <a:ea typeface="VL ゴシック" pitchFamily="1" charset="-128"/>
              </a:rPr>
              <a:t>: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0184" y="-24"/>
            <a:ext cx="7872410" cy="654032"/>
          </a:xfrm>
        </p:spPr>
        <p:txBody>
          <a:bodyPr>
            <a:normAutofit fontScale="90000"/>
          </a:bodyPr>
          <a:lstStyle/>
          <a:p>
            <a:r>
              <a:rPr kumimoji="1" lang="ja-JP" altLang="en-US" smtClean="0"/>
              <a:t>テンプレートメタプログラミングとは</a:t>
            </a:r>
            <a:endParaRPr kumimoji="1" lang="ja-JP" altLang="en-US"/>
          </a:p>
        </p:txBody>
      </p:sp>
      <p:sp>
        <p:nvSpPr>
          <p:cNvPr id="3" name="コンテンツ プレースホルダ 2"/>
          <p:cNvSpPr>
            <a:spLocks noGrp="1"/>
          </p:cNvSpPr>
          <p:nvPr>
            <p:ph idx="1"/>
          </p:nvPr>
        </p:nvSpPr>
        <p:spPr>
          <a:xfrm>
            <a:off x="0" y="1928803"/>
            <a:ext cx="9144000" cy="3571899"/>
          </a:xfrm>
        </p:spPr>
        <p:txBody>
          <a:bodyPr/>
          <a:lstStyle/>
          <a:p>
            <a:pPr>
              <a:buNone/>
            </a:pPr>
            <a:r>
              <a:rPr kumimoji="1" lang="ja-JP" altLang="en-US" smtClean="0"/>
              <a:t>テンプレートのインスタンス化を利用して</a:t>
            </a:r>
            <a:endParaRPr kumimoji="1" lang="en-US" altLang="ja-JP" smtClean="0"/>
          </a:p>
          <a:p>
            <a:pPr>
              <a:buNone/>
            </a:pPr>
            <a:endParaRPr kumimoji="1" lang="en-US" altLang="ja-JP" smtClean="0"/>
          </a:p>
          <a:p>
            <a:pPr>
              <a:buNone/>
            </a:pPr>
            <a:r>
              <a:rPr lang="ja-JP" altLang="en-US" smtClean="0"/>
              <a:t>あらゆるコンパイル時計算を行うパラダイム。</a:t>
            </a:r>
            <a:endParaRPr lang="en-US" altLang="ja-JP" smtClean="0"/>
          </a:p>
          <a:p>
            <a:pPr>
              <a:buNone/>
            </a:pPr>
            <a:endParaRPr lang="en-US" altLang="ja-JP" smtClean="0"/>
          </a:p>
          <a:p>
            <a:pPr>
              <a:buNone/>
            </a:pPr>
            <a:r>
              <a:rPr kumimoji="1" lang="ja-JP" altLang="en-US" smtClean="0"/>
              <a:t>プログラミングの対象はプログラム自身のメタな情報</a:t>
            </a:r>
            <a:endParaRPr kumimoji="1" lang="ja-JP"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Member Function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en-US" altLang="ja-JP" sz="2800" smtClean="0"/>
              <a:t>std::mem_fun</a:t>
            </a:r>
            <a:r>
              <a:rPr lang="ja-JP" altLang="en-US" sz="2800" smtClean="0"/>
              <a:t>と</a:t>
            </a:r>
            <a:r>
              <a:rPr lang="en-US" altLang="ja-JP" sz="2800" smtClean="0"/>
              <a:t>std::mem_fun_ref</a:t>
            </a:r>
            <a:r>
              <a:rPr lang="ja-JP" altLang="en-US" sz="2800" smtClean="0"/>
              <a:t>を一般化したもの</a:t>
            </a:r>
            <a:endParaRPr lang="en-US" altLang="ja-JP" sz="2800" smtClean="0"/>
          </a:p>
        </p:txBody>
      </p:sp>
      <p:sp>
        <p:nvSpPr>
          <p:cNvPr id="4" name="テキスト ボックス 3"/>
          <p:cNvSpPr txBox="1"/>
          <p:nvPr/>
        </p:nvSpPr>
        <p:spPr>
          <a:xfrm>
            <a:off x="142876" y="1428736"/>
            <a:ext cx="8929718" cy="3785652"/>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struct</a:t>
            </a:r>
            <a:r>
              <a:rPr lang="en-US" altLang="ja-JP" sz="2000" dirty="0" smtClean="0">
                <a:latin typeface="VL ゴシック" pitchFamily="1" charset="-128"/>
                <a:ea typeface="VL ゴシック" pitchFamily="1" charset="-128"/>
              </a:rPr>
              <a:t> button {</a:t>
            </a:r>
          </a:p>
          <a:p>
            <a:r>
              <a:rPr lang="en-US" altLang="ja-JP" sz="2000" dirty="0" smtClean="0">
                <a:latin typeface="VL ゴシック" pitchFamily="1" charset="-128"/>
                <a:ea typeface="VL ゴシック" pitchFamily="1" charset="-128"/>
              </a:rPr>
              <a:t>  explicit button(</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point p);</a:t>
            </a:r>
          </a:p>
          <a:p>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void draw() </a:t>
            </a:r>
            <a:r>
              <a:rPr lang="en-US" altLang="ja-JP" sz="2000" dirty="0" err="1" smtClean="0">
                <a:solidFill>
                  <a:srgbClr val="FF0000"/>
                </a:solidFill>
                <a:latin typeface="VL ゴシック" pitchFamily="1" charset="-128"/>
                <a:ea typeface="VL ゴシック" pitchFamily="1" charset="-128"/>
              </a:rPr>
              <a:t>const</a:t>
            </a:r>
            <a:r>
              <a:rPr lang="en-US" altLang="ja-JP" sz="2000" dirty="0" smtClean="0">
                <a:solidFill>
                  <a:srgbClr val="FF0000"/>
                </a:solidFill>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vector&lt;button&gt; v;</a:t>
            </a:r>
          </a:p>
          <a:p>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(button( 10,  10));</a:t>
            </a:r>
          </a:p>
          <a:p>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(button( 10,  30));</a:t>
            </a:r>
          </a:p>
          <a:p>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(button(200, 180));</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全ての</a:t>
            </a:r>
            <a:r>
              <a:rPr lang="en-US" altLang="ja-JP" sz="2000" dirty="0" smtClean="0">
                <a:latin typeface="VL ゴシック" pitchFamily="1" charset="-128"/>
                <a:ea typeface="VL ゴシック" pitchFamily="1" charset="-128"/>
              </a:rPr>
              <a:t>button</a:t>
            </a:r>
            <a:r>
              <a:rPr lang="ja-JP" altLang="en-US" sz="2000" dirty="0" smtClean="0">
                <a:latin typeface="VL ゴシック" pitchFamily="1" charset="-128"/>
                <a:ea typeface="VL ゴシック" pitchFamily="1" charset="-128"/>
              </a:rPr>
              <a:t>の</a:t>
            </a:r>
            <a:r>
              <a:rPr lang="en-US" altLang="ja-JP" sz="2000" dirty="0" smtClean="0">
                <a:latin typeface="VL ゴシック" pitchFamily="1" charset="-128"/>
                <a:ea typeface="VL ゴシック" pitchFamily="1" charset="-128"/>
              </a:rPr>
              <a:t>draw</a:t>
            </a:r>
            <a:r>
              <a:rPr lang="ja-JP" altLang="en-US" sz="2000" dirty="0" smtClean="0">
                <a:latin typeface="VL ゴシック" pitchFamily="1" charset="-128"/>
                <a:ea typeface="VL ゴシック" pitchFamily="1" charset="-128"/>
              </a:rPr>
              <a:t>メンバ関数を呼ぶ</a:t>
            </a:r>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for_each</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v.begin</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v.end</a:t>
            </a:r>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mem_fn</a:t>
            </a:r>
            <a:r>
              <a:rPr lang="en-US" altLang="ja-JP" sz="2000" dirty="0" smtClean="0">
                <a:solidFill>
                  <a:srgbClr val="FF0000"/>
                </a:solidFill>
                <a:latin typeface="VL ゴシック" pitchFamily="1" charset="-128"/>
                <a:ea typeface="VL ゴシック" pitchFamily="1" charset="-128"/>
              </a:rPr>
              <a:t>(&amp;button::draw)</a:t>
            </a:r>
            <a:r>
              <a:rPr lang="en-US" altLang="ja-JP" sz="2000" dirty="0" smtClean="0">
                <a:latin typeface="VL ゴシック" pitchFamily="1" charset="-128"/>
                <a:ea typeface="VL ゴシック" pitchFamily="1" charset="-128"/>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1/2</a:t>
            </a:r>
            <a:endParaRPr kumimoji="1" lang="ja-JP" altLang="en-US"/>
          </a:p>
        </p:txBody>
      </p:sp>
      <p:sp>
        <p:nvSpPr>
          <p:cNvPr id="5"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状態マシンライブラリ。状態遷移表を直接記述する。</a:t>
            </a:r>
            <a:endParaRPr kumimoji="1" lang="en-US" altLang="ja-JP" sz="2400" smtClean="0"/>
          </a:p>
        </p:txBody>
      </p:sp>
      <p:sp>
        <p:nvSpPr>
          <p:cNvPr id="6" name="テキスト ボックス 5"/>
          <p:cNvSpPr txBox="1"/>
          <p:nvPr/>
        </p:nvSpPr>
        <p:spPr>
          <a:xfrm>
            <a:off x="214282" y="1428736"/>
            <a:ext cx="8715436" cy="5324535"/>
          </a:xfrm>
          <a:prstGeom prst="rect">
            <a:avLst/>
          </a:prstGeom>
          <a:noFill/>
        </p:spPr>
        <p:txBody>
          <a:bodyPr wrap="square" rtlCol="0">
            <a:spAutoFit/>
          </a:bodyPr>
          <a:lstStyle/>
          <a:p>
            <a:r>
              <a:rPr lang="en-US" altLang="ja-JP" sz="2000" dirty="0" smtClean="0">
                <a:latin typeface="VL ゴシック" pitchFamily="49" charset="-128"/>
                <a:ea typeface="VL ゴシック" pitchFamily="49" charset="-128"/>
              </a:rPr>
              <a:t>namespace </a:t>
            </a:r>
            <a:r>
              <a:rPr lang="en-US" altLang="ja-JP" sz="2000" dirty="0" err="1" smtClean="0">
                <a:latin typeface="VL ゴシック" pitchFamily="49" charset="-128"/>
                <a:ea typeface="VL ゴシック" pitchFamily="49" charset="-128"/>
              </a:rPr>
              <a:t>msm</a:t>
            </a:r>
            <a:r>
              <a:rPr lang="en-US" altLang="ja-JP" sz="2000" dirty="0" smtClean="0">
                <a:latin typeface="VL ゴシック" pitchFamily="49" charset="-128"/>
                <a:ea typeface="VL ゴシック" pitchFamily="49" charset="-128"/>
              </a:rPr>
              <a:t> = boost::</a:t>
            </a:r>
            <a:r>
              <a:rPr lang="en-US" altLang="ja-JP" sz="2000" dirty="0" err="1" smtClean="0">
                <a:latin typeface="VL ゴシック" pitchFamily="49" charset="-128"/>
                <a:ea typeface="VL ゴシック" pitchFamily="49" charset="-128"/>
              </a:rPr>
              <a:t>msm</a:t>
            </a:r>
            <a:r>
              <a:rPr lang="en-US" altLang="ja-JP" sz="2000" dirty="0" smtClean="0">
                <a:latin typeface="VL ゴシック" pitchFamily="49" charset="-128"/>
                <a:ea typeface="VL ゴシック" pitchFamily="49" charset="-128"/>
              </a:rPr>
              <a:t>;</a:t>
            </a:r>
          </a:p>
          <a:p>
            <a:r>
              <a:rPr lang="en-US" altLang="ja-JP" sz="2000" dirty="0" err="1" smtClean="0">
                <a:latin typeface="VL ゴシック" pitchFamily="49" charset="-128"/>
                <a:ea typeface="VL ゴシック" pitchFamily="49" charset="-128"/>
              </a:rPr>
              <a:t>struct</a:t>
            </a:r>
            <a:r>
              <a:rPr lang="en-US" altLang="ja-JP" sz="2000" dirty="0" smtClean="0">
                <a:latin typeface="VL ゴシック" pitchFamily="49" charset="-128"/>
                <a:ea typeface="VL ゴシック" pitchFamily="49" charset="-128"/>
              </a:rPr>
              <a:t> </a:t>
            </a:r>
            <a:r>
              <a:rPr lang="en-US" altLang="ja-JP" sz="2000" dirty="0" smtClean="0">
                <a:solidFill>
                  <a:srgbClr val="00B050"/>
                </a:solidFill>
                <a:latin typeface="VL ゴシック" pitchFamily="49" charset="-128"/>
                <a:ea typeface="VL ゴシック" pitchFamily="49" charset="-128"/>
              </a:rPr>
              <a:t>Active</a:t>
            </a:r>
            <a:r>
              <a:rPr lang="en-US" altLang="ja-JP" sz="2000" dirty="0" smtClean="0">
                <a:latin typeface="VL ゴシック" pitchFamily="49" charset="-128"/>
                <a:ea typeface="VL ゴシック" pitchFamily="49" charset="-128"/>
              </a:rPr>
              <a:t>  : </a:t>
            </a:r>
            <a:r>
              <a:rPr lang="en-US" altLang="ja-JP" sz="2000" dirty="0" err="1" smtClean="0">
                <a:latin typeface="VL ゴシック" pitchFamily="49" charset="-128"/>
                <a:ea typeface="VL ゴシック" pitchFamily="49" charset="-128"/>
              </a:rPr>
              <a:t>msm</a:t>
            </a:r>
            <a:r>
              <a:rPr lang="en-US" altLang="ja-JP" sz="2000" dirty="0" smtClean="0">
                <a:latin typeface="VL ゴシック" pitchFamily="49" charset="-128"/>
                <a:ea typeface="VL ゴシック" pitchFamily="49" charset="-128"/>
              </a:rPr>
              <a:t>::front::state&lt;&gt; {};</a:t>
            </a:r>
          </a:p>
          <a:p>
            <a:r>
              <a:rPr lang="en-US" altLang="ja-JP" sz="2000" dirty="0" err="1" smtClean="0">
                <a:latin typeface="VL ゴシック" pitchFamily="49" charset="-128"/>
                <a:ea typeface="VL ゴシック" pitchFamily="49" charset="-128"/>
              </a:rPr>
              <a:t>struct</a:t>
            </a:r>
            <a:r>
              <a:rPr lang="en-US" altLang="ja-JP" sz="2000" dirty="0" smtClean="0">
                <a:latin typeface="VL ゴシック" pitchFamily="49" charset="-128"/>
                <a:ea typeface="VL ゴシック" pitchFamily="49" charset="-128"/>
              </a:rPr>
              <a:t> </a:t>
            </a:r>
            <a:r>
              <a:rPr lang="en-US" altLang="ja-JP" sz="2000" dirty="0" smtClean="0">
                <a:solidFill>
                  <a:srgbClr val="00B050"/>
                </a:solidFill>
                <a:latin typeface="VL ゴシック" pitchFamily="49" charset="-128"/>
                <a:ea typeface="VL ゴシック" pitchFamily="49" charset="-128"/>
              </a:rPr>
              <a:t>Stopped</a:t>
            </a:r>
            <a:r>
              <a:rPr lang="en-US" altLang="ja-JP" sz="2000" dirty="0" smtClean="0">
                <a:latin typeface="VL ゴシック" pitchFamily="49" charset="-128"/>
                <a:ea typeface="VL ゴシック" pitchFamily="49" charset="-128"/>
              </a:rPr>
              <a:t> : </a:t>
            </a:r>
            <a:r>
              <a:rPr lang="en-US" altLang="ja-JP" sz="2000" dirty="0" err="1" smtClean="0">
                <a:latin typeface="VL ゴシック" pitchFamily="49" charset="-128"/>
                <a:ea typeface="VL ゴシック" pitchFamily="49" charset="-128"/>
              </a:rPr>
              <a:t>msm</a:t>
            </a:r>
            <a:r>
              <a:rPr lang="en-US" altLang="ja-JP" sz="2000" dirty="0" smtClean="0">
                <a:latin typeface="VL ゴシック" pitchFamily="49" charset="-128"/>
                <a:ea typeface="VL ゴシック" pitchFamily="49" charset="-128"/>
              </a:rPr>
              <a:t>::front::state&lt;&gt; {};</a:t>
            </a:r>
          </a:p>
          <a:p>
            <a:r>
              <a:rPr lang="en-US" altLang="ja-JP" sz="2000" dirty="0" err="1" smtClean="0">
                <a:latin typeface="VL ゴシック" pitchFamily="49" charset="-128"/>
                <a:ea typeface="VL ゴシック" pitchFamily="49" charset="-128"/>
              </a:rPr>
              <a:t>struct</a:t>
            </a:r>
            <a:r>
              <a:rPr lang="en-US" altLang="ja-JP" sz="2000" dirty="0" smtClean="0">
                <a:latin typeface="VL ゴシック" pitchFamily="49" charset="-128"/>
                <a:ea typeface="VL ゴシック" pitchFamily="49" charset="-128"/>
              </a:rPr>
              <a:t> </a:t>
            </a:r>
            <a:r>
              <a:rPr lang="en-US" altLang="ja-JP" sz="2000" dirty="0" err="1" smtClean="0">
                <a:solidFill>
                  <a:srgbClr val="0070C0"/>
                </a:solidFill>
                <a:latin typeface="VL ゴシック" pitchFamily="49" charset="-128"/>
                <a:ea typeface="VL ゴシック" pitchFamily="49" charset="-128"/>
              </a:rPr>
              <a:t>StartStopEvent</a:t>
            </a:r>
            <a:r>
              <a:rPr lang="en-US" altLang="ja-JP" sz="2000" dirty="0" smtClean="0">
                <a:latin typeface="VL ゴシック" pitchFamily="49" charset="-128"/>
                <a:ea typeface="VL ゴシック" pitchFamily="49" charset="-128"/>
              </a:rPr>
              <a:t> {};</a:t>
            </a:r>
          </a:p>
          <a:p>
            <a:r>
              <a:rPr lang="en-US" altLang="ja-JP" sz="2000" dirty="0" err="1" smtClean="0">
                <a:latin typeface="VL ゴシック" pitchFamily="49" charset="-128"/>
                <a:ea typeface="VL ゴシック" pitchFamily="49" charset="-128"/>
              </a:rPr>
              <a:t>struct</a:t>
            </a:r>
            <a:r>
              <a:rPr lang="en-US" altLang="ja-JP" sz="2000" dirty="0" smtClean="0">
                <a:latin typeface="VL ゴシック" pitchFamily="49" charset="-128"/>
                <a:ea typeface="VL ゴシック" pitchFamily="49" charset="-128"/>
              </a:rPr>
              <a:t> </a:t>
            </a:r>
            <a:r>
              <a:rPr lang="en-US" altLang="ja-JP" sz="2000" dirty="0" err="1" smtClean="0">
                <a:solidFill>
                  <a:srgbClr val="0070C0"/>
                </a:solidFill>
                <a:latin typeface="VL ゴシック" pitchFamily="49" charset="-128"/>
                <a:ea typeface="VL ゴシック" pitchFamily="49" charset="-128"/>
              </a:rPr>
              <a:t>ResetEvent</a:t>
            </a:r>
            <a:r>
              <a:rPr lang="en-US" altLang="ja-JP" sz="2000" dirty="0" smtClean="0">
                <a:latin typeface="VL ゴシック" pitchFamily="49" charset="-128"/>
                <a:ea typeface="VL ゴシック" pitchFamily="49" charset="-128"/>
              </a:rPr>
              <a:t> {};</a:t>
            </a:r>
          </a:p>
          <a:p>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struct</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StopWatch</a:t>
            </a:r>
            <a:r>
              <a:rPr lang="en-US" altLang="ja-JP" sz="2000" dirty="0" smtClean="0">
                <a:latin typeface="VL ゴシック" pitchFamily="49" charset="-128"/>
                <a:ea typeface="VL ゴシック" pitchFamily="49" charset="-128"/>
              </a:rPr>
              <a:t>_ : </a:t>
            </a:r>
            <a:r>
              <a:rPr lang="en-US" altLang="ja-JP" sz="2000" dirty="0" err="1" smtClean="0">
                <a:latin typeface="VL ゴシック" pitchFamily="49" charset="-128"/>
                <a:ea typeface="VL ゴシック" pitchFamily="49" charset="-128"/>
              </a:rPr>
              <a:t>msm</a:t>
            </a:r>
            <a:r>
              <a:rPr lang="en-US" altLang="ja-JP" sz="2000" dirty="0" smtClean="0">
                <a:latin typeface="VL ゴシック" pitchFamily="49" charset="-128"/>
                <a:ea typeface="VL ゴシック" pitchFamily="49" charset="-128"/>
              </a:rPr>
              <a:t>::front::</a:t>
            </a:r>
            <a:r>
              <a:rPr lang="en-US" altLang="ja-JP" sz="2000" dirty="0" err="1" smtClean="0">
                <a:latin typeface="VL ゴシック" pitchFamily="49" charset="-128"/>
                <a:ea typeface="VL ゴシック" pitchFamily="49" charset="-128"/>
              </a:rPr>
              <a:t>state_machine_def</a:t>
            </a:r>
            <a:r>
              <a:rPr lang="en-US" altLang="ja-JP" sz="2000" dirty="0" smtClean="0">
                <a:latin typeface="VL ゴシック" pitchFamily="49" charset="-128"/>
                <a:ea typeface="VL ゴシック" pitchFamily="49" charset="-128"/>
              </a:rPr>
              <a:t>&lt;</a:t>
            </a:r>
            <a:r>
              <a:rPr lang="en-US" altLang="ja-JP" sz="2000" dirty="0" err="1" smtClean="0">
                <a:latin typeface="VL ゴシック" pitchFamily="49" charset="-128"/>
                <a:ea typeface="VL ゴシック" pitchFamily="49" charset="-128"/>
              </a:rPr>
              <a:t>StopWatch</a:t>
            </a:r>
            <a:r>
              <a:rPr lang="en-US" altLang="ja-JP" sz="2000" dirty="0" smtClean="0">
                <a:latin typeface="VL ゴシック" pitchFamily="49" charset="-128"/>
                <a:ea typeface="VL ゴシック" pitchFamily="49" charset="-128"/>
              </a:rPr>
              <a:t>_&gt; {</a:t>
            </a: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typedef</a:t>
            </a:r>
            <a:r>
              <a:rPr lang="en-US" altLang="ja-JP" sz="2000" dirty="0" smtClean="0">
                <a:latin typeface="VL ゴシック" pitchFamily="49" charset="-128"/>
                <a:ea typeface="VL ゴシック" pitchFamily="49" charset="-128"/>
              </a:rPr>
              <a:t> Stopped </a:t>
            </a:r>
            <a:r>
              <a:rPr lang="en-US" altLang="ja-JP" sz="2000" dirty="0" err="1" smtClean="0">
                <a:latin typeface="VL ゴシック" pitchFamily="49" charset="-128"/>
                <a:ea typeface="VL ゴシック" pitchFamily="49" charset="-128"/>
              </a:rPr>
              <a:t>initial_state</a:t>
            </a:r>
            <a:r>
              <a:rPr lang="en-US" altLang="ja-JP" sz="2000" dirty="0" smtClean="0">
                <a:latin typeface="VL ゴシック" pitchFamily="49" charset="-128"/>
                <a:ea typeface="VL ゴシック" pitchFamily="49" charset="-128"/>
              </a:rPr>
              <a:t>;</a:t>
            </a: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struct</a:t>
            </a:r>
            <a:r>
              <a:rPr lang="en-US" altLang="ja-JP" sz="2000" dirty="0" smtClean="0">
                <a:latin typeface="VL ゴシック" pitchFamily="49" charset="-128"/>
                <a:ea typeface="VL ゴシック" pitchFamily="49" charset="-128"/>
              </a:rPr>
              <a:t> </a:t>
            </a:r>
            <a:r>
              <a:rPr lang="en-US" altLang="ja-JP" sz="2000" dirty="0" err="1" smtClean="0">
                <a:solidFill>
                  <a:srgbClr val="FF0000"/>
                </a:solidFill>
                <a:latin typeface="VL ゴシック" pitchFamily="49" charset="-128"/>
                <a:ea typeface="VL ゴシック" pitchFamily="49" charset="-128"/>
              </a:rPr>
              <a:t>transition_table</a:t>
            </a:r>
            <a:r>
              <a:rPr lang="en-US" altLang="ja-JP" sz="2000" dirty="0" smtClean="0">
                <a:latin typeface="VL ゴシック" pitchFamily="49" charset="-128"/>
                <a:ea typeface="VL ゴシック" pitchFamily="49" charset="-128"/>
              </a:rPr>
              <a:t> : boost::</a:t>
            </a:r>
            <a:r>
              <a:rPr lang="en-US" altLang="ja-JP" sz="2000" dirty="0" err="1" smtClean="0">
                <a:latin typeface="VL ゴシック" pitchFamily="49" charset="-128"/>
                <a:ea typeface="VL ゴシック" pitchFamily="49" charset="-128"/>
              </a:rPr>
              <a:t>mpl</a:t>
            </a:r>
            <a:r>
              <a:rPr lang="en-US" altLang="ja-JP" sz="2000" dirty="0" smtClean="0">
                <a:latin typeface="VL ゴシック" pitchFamily="49" charset="-128"/>
                <a:ea typeface="VL ゴシック" pitchFamily="49" charset="-128"/>
              </a:rPr>
              <a:t>::vector&lt;</a:t>
            </a:r>
          </a:p>
          <a:p>
            <a:r>
              <a:rPr lang="en-US" altLang="ja-JP" sz="2000" dirty="0" smtClean="0">
                <a:latin typeface="VL ゴシック" pitchFamily="49" charset="-128"/>
                <a:ea typeface="VL ゴシック" pitchFamily="49" charset="-128"/>
              </a:rPr>
              <a:t>//           Start    Event           Next</a:t>
            </a:r>
          </a:p>
          <a:p>
            <a:r>
              <a:rPr lang="en-US" altLang="ja-JP" sz="2000" dirty="0" smtClean="0">
                <a:latin typeface="VL ゴシック" pitchFamily="49" charset="-128"/>
                <a:ea typeface="VL ゴシック" pitchFamily="49" charset="-128"/>
              </a:rPr>
              <a:t>        _row&lt;</a:t>
            </a:r>
            <a:r>
              <a:rPr lang="en-US" altLang="ja-JP" sz="2000" dirty="0" smtClean="0">
                <a:solidFill>
                  <a:srgbClr val="00B050"/>
                </a:solidFill>
                <a:latin typeface="VL ゴシック" pitchFamily="49" charset="-128"/>
                <a:ea typeface="VL ゴシック" pitchFamily="49" charset="-128"/>
              </a:rPr>
              <a:t>Active</a:t>
            </a:r>
            <a:r>
              <a:rPr lang="en-US" altLang="ja-JP" sz="2000" dirty="0" smtClean="0">
                <a:latin typeface="VL ゴシック" pitchFamily="49" charset="-128"/>
                <a:ea typeface="VL ゴシック" pitchFamily="49" charset="-128"/>
              </a:rPr>
              <a:t>,  </a:t>
            </a:r>
            <a:r>
              <a:rPr lang="en-US" altLang="ja-JP" sz="2000" dirty="0" err="1" smtClean="0">
                <a:solidFill>
                  <a:srgbClr val="0070C0"/>
                </a:solidFill>
                <a:latin typeface="VL ゴシック" pitchFamily="49" charset="-128"/>
                <a:ea typeface="VL ゴシック" pitchFamily="49" charset="-128"/>
              </a:rPr>
              <a:t>StartStopEvent</a:t>
            </a:r>
            <a:r>
              <a:rPr lang="en-US" altLang="ja-JP" sz="2000" dirty="0" smtClean="0">
                <a:latin typeface="VL ゴシック" pitchFamily="49" charset="-128"/>
                <a:ea typeface="VL ゴシック" pitchFamily="49" charset="-128"/>
              </a:rPr>
              <a:t>, </a:t>
            </a:r>
            <a:r>
              <a:rPr lang="en-US" altLang="ja-JP" sz="2000" dirty="0" smtClean="0">
                <a:solidFill>
                  <a:srgbClr val="00B050"/>
                </a:solidFill>
                <a:latin typeface="VL ゴシック" pitchFamily="49" charset="-128"/>
                <a:ea typeface="VL ゴシック" pitchFamily="49" charset="-128"/>
              </a:rPr>
              <a:t>Stopped</a:t>
            </a:r>
            <a:r>
              <a:rPr lang="en-US" altLang="ja-JP" sz="2000" dirty="0" smtClean="0">
                <a:latin typeface="VL ゴシック" pitchFamily="49" charset="-128"/>
                <a:ea typeface="VL ゴシック" pitchFamily="49" charset="-128"/>
              </a:rPr>
              <a:t>&gt;,</a:t>
            </a:r>
          </a:p>
          <a:p>
            <a:r>
              <a:rPr lang="en-US" altLang="ja-JP" sz="2000" dirty="0" smtClean="0">
                <a:latin typeface="VL ゴシック" pitchFamily="49" charset="-128"/>
                <a:ea typeface="VL ゴシック" pitchFamily="49" charset="-128"/>
              </a:rPr>
              <a:t>        _row&lt;</a:t>
            </a:r>
            <a:r>
              <a:rPr lang="en-US" altLang="ja-JP" sz="2000" dirty="0" smtClean="0">
                <a:solidFill>
                  <a:srgbClr val="00B050"/>
                </a:solidFill>
                <a:latin typeface="VL ゴシック" pitchFamily="49" charset="-128"/>
                <a:ea typeface="VL ゴシック" pitchFamily="49" charset="-128"/>
              </a:rPr>
              <a:t>Active</a:t>
            </a:r>
            <a:r>
              <a:rPr lang="en-US" altLang="ja-JP" sz="2000" dirty="0" smtClean="0">
                <a:latin typeface="VL ゴシック" pitchFamily="49" charset="-128"/>
                <a:ea typeface="VL ゴシック" pitchFamily="49" charset="-128"/>
              </a:rPr>
              <a:t>,  </a:t>
            </a:r>
            <a:r>
              <a:rPr lang="en-US" altLang="ja-JP" sz="2000" dirty="0" err="1" smtClean="0">
                <a:solidFill>
                  <a:srgbClr val="0070C0"/>
                </a:solidFill>
                <a:latin typeface="VL ゴシック" pitchFamily="49" charset="-128"/>
                <a:ea typeface="VL ゴシック" pitchFamily="49" charset="-128"/>
              </a:rPr>
              <a:t>ResetEvent</a:t>
            </a:r>
            <a:r>
              <a:rPr lang="en-US" altLang="ja-JP" sz="2000" dirty="0" smtClean="0">
                <a:latin typeface="VL ゴシック" pitchFamily="49" charset="-128"/>
                <a:ea typeface="VL ゴシック" pitchFamily="49" charset="-128"/>
              </a:rPr>
              <a:t>,     </a:t>
            </a:r>
            <a:r>
              <a:rPr lang="en-US" altLang="ja-JP" sz="2000" dirty="0" smtClean="0">
                <a:solidFill>
                  <a:srgbClr val="00B050"/>
                </a:solidFill>
                <a:latin typeface="VL ゴシック" pitchFamily="49" charset="-128"/>
                <a:ea typeface="VL ゴシック" pitchFamily="49" charset="-128"/>
              </a:rPr>
              <a:t>Stopped</a:t>
            </a:r>
            <a:r>
              <a:rPr lang="en-US" altLang="ja-JP" sz="2000" dirty="0" smtClean="0">
                <a:latin typeface="VL ゴシック" pitchFamily="49" charset="-128"/>
                <a:ea typeface="VL ゴシック" pitchFamily="49" charset="-128"/>
              </a:rPr>
              <a:t>&gt;,</a:t>
            </a:r>
          </a:p>
          <a:p>
            <a:r>
              <a:rPr lang="en-US" altLang="ja-JP" sz="2000" dirty="0" smtClean="0">
                <a:latin typeface="VL ゴシック" pitchFamily="49" charset="-128"/>
                <a:ea typeface="VL ゴシック" pitchFamily="49" charset="-128"/>
              </a:rPr>
              <a:t>        _row&lt;</a:t>
            </a:r>
            <a:r>
              <a:rPr lang="en-US" altLang="ja-JP" sz="2000" dirty="0" smtClean="0">
                <a:solidFill>
                  <a:srgbClr val="00B050"/>
                </a:solidFill>
                <a:latin typeface="VL ゴシック" pitchFamily="49" charset="-128"/>
                <a:ea typeface="VL ゴシック" pitchFamily="49" charset="-128"/>
              </a:rPr>
              <a:t>Stopped</a:t>
            </a:r>
            <a:r>
              <a:rPr lang="en-US" altLang="ja-JP" sz="2000" dirty="0" smtClean="0">
                <a:latin typeface="VL ゴシック" pitchFamily="49" charset="-128"/>
                <a:ea typeface="VL ゴシック" pitchFamily="49" charset="-128"/>
              </a:rPr>
              <a:t>, </a:t>
            </a:r>
            <a:r>
              <a:rPr lang="en-US" altLang="ja-JP" sz="2000" dirty="0" err="1" smtClean="0">
                <a:solidFill>
                  <a:srgbClr val="0070C0"/>
                </a:solidFill>
                <a:latin typeface="VL ゴシック" pitchFamily="49" charset="-128"/>
                <a:ea typeface="VL ゴシック" pitchFamily="49" charset="-128"/>
              </a:rPr>
              <a:t>StartStopEvent</a:t>
            </a:r>
            <a:r>
              <a:rPr lang="en-US" altLang="ja-JP" sz="2000" dirty="0" smtClean="0">
                <a:latin typeface="VL ゴシック" pitchFamily="49" charset="-128"/>
                <a:ea typeface="VL ゴシック" pitchFamily="49" charset="-128"/>
              </a:rPr>
              <a:t>, </a:t>
            </a:r>
            <a:r>
              <a:rPr lang="en-US" altLang="ja-JP" sz="2000" dirty="0" smtClean="0">
                <a:solidFill>
                  <a:srgbClr val="00B050"/>
                </a:solidFill>
                <a:latin typeface="VL ゴシック" pitchFamily="49" charset="-128"/>
                <a:ea typeface="VL ゴシック" pitchFamily="49" charset="-128"/>
              </a:rPr>
              <a:t>Active</a:t>
            </a:r>
            <a:r>
              <a:rPr lang="en-US" altLang="ja-JP" sz="2000" dirty="0" smtClean="0">
                <a:latin typeface="VL ゴシック" pitchFamily="49" charset="-128"/>
                <a:ea typeface="VL ゴシック" pitchFamily="49" charset="-128"/>
              </a:rPr>
              <a:t>&gt;</a:t>
            </a:r>
          </a:p>
          <a:p>
            <a:r>
              <a:rPr lang="en-US" altLang="ja-JP" sz="2000" dirty="0" smtClean="0">
                <a:latin typeface="VL ゴシック" pitchFamily="49" charset="-128"/>
                <a:ea typeface="VL ゴシック" pitchFamily="49" charset="-128"/>
              </a:rPr>
              <a:t>    &gt; {};</a:t>
            </a:r>
          </a:p>
          <a:p>
            <a:r>
              <a:rPr lang="en-US" altLang="ja-JP" sz="2000" dirty="0" smtClean="0">
                <a:latin typeface="VL ゴシック" pitchFamily="49" charset="-128"/>
                <a:ea typeface="VL ゴシック" pitchFamily="49" charset="-128"/>
              </a:rPr>
              <a:t>};</a:t>
            </a:r>
          </a:p>
          <a:p>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typedef</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msm</a:t>
            </a:r>
            <a:r>
              <a:rPr lang="en-US" altLang="ja-JP" sz="2000" dirty="0" smtClean="0">
                <a:latin typeface="VL ゴシック" pitchFamily="49" charset="-128"/>
                <a:ea typeface="VL ゴシック" pitchFamily="49" charset="-128"/>
              </a:rPr>
              <a:t>::back::</a:t>
            </a:r>
            <a:r>
              <a:rPr lang="en-US" altLang="ja-JP" sz="2000" dirty="0" err="1" smtClean="0">
                <a:latin typeface="VL ゴシック" pitchFamily="49" charset="-128"/>
                <a:ea typeface="VL ゴシック" pitchFamily="49" charset="-128"/>
              </a:rPr>
              <a:t>state_machine</a:t>
            </a:r>
            <a:r>
              <a:rPr lang="en-US" altLang="ja-JP" sz="2000" dirty="0" smtClean="0">
                <a:latin typeface="VL ゴシック" pitchFamily="49" charset="-128"/>
                <a:ea typeface="VL ゴシック" pitchFamily="49" charset="-128"/>
              </a:rPr>
              <a:t>&lt;</a:t>
            </a:r>
            <a:r>
              <a:rPr lang="en-US" altLang="ja-JP" sz="2000" dirty="0" err="1" smtClean="0">
                <a:latin typeface="VL ゴシック" pitchFamily="49" charset="-128"/>
                <a:ea typeface="VL ゴシック" pitchFamily="49" charset="-128"/>
              </a:rPr>
              <a:t>StopWatch</a:t>
            </a:r>
            <a:r>
              <a:rPr lang="en-US" altLang="ja-JP" sz="2000" dirty="0" smtClean="0">
                <a:latin typeface="VL ゴシック" pitchFamily="49" charset="-128"/>
                <a:ea typeface="VL ゴシック" pitchFamily="49" charset="-128"/>
              </a:rPr>
              <a:t>_&gt; </a:t>
            </a:r>
            <a:r>
              <a:rPr lang="en-US" altLang="ja-JP" sz="2000" dirty="0" err="1" smtClean="0">
                <a:latin typeface="VL ゴシック" pitchFamily="49" charset="-128"/>
                <a:ea typeface="VL ゴシック" pitchFamily="49" charset="-128"/>
              </a:rPr>
              <a:t>StopWatch</a:t>
            </a:r>
            <a:r>
              <a:rPr lang="en-US" altLang="ja-JP" sz="2000" dirty="0" smtClean="0">
                <a:latin typeface="VL ゴシック" pitchFamily="49" charset="-128"/>
                <a:ea typeface="VL ゴシック" pitchFamily="49" charset="-128"/>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2/2</a:t>
            </a:r>
            <a:endParaRPr kumimoji="1" lang="ja-JP" altLang="en-US"/>
          </a:p>
        </p:txBody>
      </p:sp>
      <p:sp>
        <p:nvSpPr>
          <p:cNvPr id="5"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状態マシンライブラリ。状態遷移表を直接記述する。</a:t>
            </a:r>
            <a:endParaRPr kumimoji="1" lang="en-US" altLang="ja-JP" sz="2400" smtClean="0"/>
          </a:p>
        </p:txBody>
      </p:sp>
      <p:sp>
        <p:nvSpPr>
          <p:cNvPr id="6" name="テキスト ボックス 5"/>
          <p:cNvSpPr txBox="1"/>
          <p:nvPr/>
        </p:nvSpPr>
        <p:spPr>
          <a:xfrm>
            <a:off x="214282" y="2187727"/>
            <a:ext cx="8715436" cy="3170099"/>
          </a:xfrm>
          <a:prstGeom prst="rect">
            <a:avLst/>
          </a:prstGeom>
          <a:noFill/>
        </p:spPr>
        <p:txBody>
          <a:bodyPr wrap="square" rtlCol="0">
            <a:spAutoFit/>
          </a:bodyPr>
          <a:lstStyle/>
          <a:p>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 main()</a:t>
            </a:r>
          </a:p>
          <a:p>
            <a:r>
              <a:rPr lang="en-US" altLang="ja-JP" sz="2000" dirty="0" smtClean="0">
                <a:latin typeface="VL ゴシック" pitchFamily="49" charset="-128"/>
                <a:ea typeface="VL ゴシック" pitchFamily="49" charset="-128"/>
              </a:rPr>
              <a:t>{</a:t>
            </a: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StopWatch</a:t>
            </a:r>
            <a:r>
              <a:rPr lang="en-US" altLang="ja-JP" sz="2000" dirty="0" smtClean="0">
                <a:latin typeface="VL ゴシック" pitchFamily="49" charset="-128"/>
                <a:ea typeface="VL ゴシック" pitchFamily="49" charset="-128"/>
              </a:rPr>
              <a:t> watch;</a:t>
            </a:r>
          </a:p>
          <a:p>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watch.start</a:t>
            </a:r>
            <a:r>
              <a:rPr lang="en-US" altLang="ja-JP" sz="2000" dirty="0" smtClean="0">
                <a:latin typeface="VL ゴシック" pitchFamily="49" charset="-128"/>
                <a:ea typeface="VL ゴシック" pitchFamily="49" charset="-128"/>
              </a:rPr>
              <a:t>();</a:t>
            </a: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watch.process_event</a:t>
            </a:r>
            <a:r>
              <a:rPr lang="en-US" altLang="ja-JP" sz="2000" dirty="0" smtClean="0">
                <a:latin typeface="VL ゴシック" pitchFamily="49" charset="-128"/>
                <a:ea typeface="VL ゴシック" pitchFamily="49" charset="-128"/>
              </a:rPr>
              <a:t>(</a:t>
            </a:r>
            <a:r>
              <a:rPr lang="en-US" altLang="ja-JP" sz="2000" dirty="0" err="1" smtClean="0">
                <a:solidFill>
                  <a:srgbClr val="0070C0"/>
                </a:solidFill>
                <a:latin typeface="VL ゴシック" pitchFamily="49" charset="-128"/>
                <a:ea typeface="VL ゴシック" pitchFamily="49" charset="-128"/>
              </a:rPr>
              <a:t>StartStopEvent</a:t>
            </a:r>
            <a:r>
              <a:rPr lang="en-US" altLang="ja-JP" sz="2000" dirty="0" smtClean="0">
                <a:solidFill>
                  <a:srgbClr val="0070C0"/>
                </a:solidFill>
                <a:latin typeface="VL ゴシック" pitchFamily="49" charset="-128"/>
                <a:ea typeface="VL ゴシック" pitchFamily="49" charset="-128"/>
              </a:rPr>
              <a:t>()</a:t>
            </a:r>
            <a:r>
              <a:rPr lang="en-US" altLang="ja-JP" sz="2000" dirty="0" smtClean="0">
                <a:latin typeface="VL ゴシック" pitchFamily="49" charset="-128"/>
                <a:ea typeface="VL ゴシック" pitchFamily="49" charset="-128"/>
              </a:rPr>
              <a:t>); // stop -&gt; run</a:t>
            </a: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watch.process_event</a:t>
            </a:r>
            <a:r>
              <a:rPr lang="en-US" altLang="ja-JP" sz="2000" dirty="0" smtClean="0">
                <a:latin typeface="VL ゴシック" pitchFamily="49" charset="-128"/>
                <a:ea typeface="VL ゴシック" pitchFamily="49" charset="-128"/>
              </a:rPr>
              <a:t>(</a:t>
            </a:r>
            <a:r>
              <a:rPr lang="en-US" altLang="ja-JP" sz="2000" dirty="0" err="1" smtClean="0">
                <a:solidFill>
                  <a:srgbClr val="0070C0"/>
                </a:solidFill>
                <a:latin typeface="VL ゴシック" pitchFamily="49" charset="-128"/>
                <a:ea typeface="VL ゴシック" pitchFamily="49" charset="-128"/>
              </a:rPr>
              <a:t>StartStopEvent</a:t>
            </a:r>
            <a:r>
              <a:rPr lang="en-US" altLang="ja-JP" sz="2000" dirty="0" smtClean="0">
                <a:solidFill>
                  <a:srgbClr val="0070C0"/>
                </a:solidFill>
                <a:latin typeface="VL ゴシック" pitchFamily="49" charset="-128"/>
                <a:ea typeface="VL ゴシック" pitchFamily="49" charset="-128"/>
              </a:rPr>
              <a:t>()</a:t>
            </a:r>
            <a:r>
              <a:rPr lang="en-US" altLang="ja-JP" sz="2000" dirty="0" smtClean="0">
                <a:latin typeface="VL ゴシック" pitchFamily="49" charset="-128"/>
                <a:ea typeface="VL ゴシック" pitchFamily="49" charset="-128"/>
              </a:rPr>
              <a:t>); // run  -&gt; stop</a:t>
            </a: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watch.process_event</a:t>
            </a:r>
            <a:r>
              <a:rPr lang="en-US" altLang="ja-JP" sz="2000" dirty="0" smtClean="0">
                <a:latin typeface="VL ゴシック" pitchFamily="49" charset="-128"/>
                <a:ea typeface="VL ゴシック" pitchFamily="49" charset="-128"/>
              </a:rPr>
              <a:t>(</a:t>
            </a:r>
            <a:r>
              <a:rPr lang="en-US" altLang="ja-JP" sz="2000" dirty="0" err="1" smtClean="0">
                <a:solidFill>
                  <a:srgbClr val="0070C0"/>
                </a:solidFill>
                <a:latin typeface="VL ゴシック" pitchFamily="49" charset="-128"/>
                <a:ea typeface="VL ゴシック" pitchFamily="49" charset="-128"/>
              </a:rPr>
              <a:t>StartStopEvent</a:t>
            </a:r>
            <a:r>
              <a:rPr lang="en-US" altLang="ja-JP" sz="2000" dirty="0" smtClean="0">
                <a:solidFill>
                  <a:srgbClr val="0070C0"/>
                </a:solidFill>
                <a:latin typeface="VL ゴシック" pitchFamily="49" charset="-128"/>
                <a:ea typeface="VL ゴシック" pitchFamily="49" charset="-128"/>
              </a:rPr>
              <a:t>()</a:t>
            </a:r>
            <a:r>
              <a:rPr lang="en-US" altLang="ja-JP" sz="2000" dirty="0" smtClean="0">
                <a:latin typeface="VL ゴシック" pitchFamily="49" charset="-128"/>
                <a:ea typeface="VL ゴシック" pitchFamily="49" charset="-128"/>
              </a:rPr>
              <a:t>); // stop -&gt; run</a:t>
            </a: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watch.process_event</a:t>
            </a:r>
            <a:r>
              <a:rPr lang="en-US" altLang="ja-JP" sz="2000" dirty="0" smtClean="0">
                <a:latin typeface="VL ゴシック" pitchFamily="49" charset="-128"/>
                <a:ea typeface="VL ゴシック" pitchFamily="49" charset="-128"/>
              </a:rPr>
              <a:t>(</a:t>
            </a:r>
            <a:r>
              <a:rPr lang="en-US" altLang="ja-JP" sz="2000" dirty="0" err="1" smtClean="0">
                <a:solidFill>
                  <a:srgbClr val="0070C0"/>
                </a:solidFill>
                <a:latin typeface="VL ゴシック" pitchFamily="49" charset="-128"/>
                <a:ea typeface="VL ゴシック" pitchFamily="49" charset="-128"/>
              </a:rPr>
              <a:t>ResetEvent</a:t>
            </a:r>
            <a:r>
              <a:rPr lang="en-US" altLang="ja-JP" sz="2000" dirty="0" smtClean="0">
                <a:solidFill>
                  <a:srgbClr val="0070C0"/>
                </a:solidFill>
                <a:latin typeface="VL ゴシック" pitchFamily="49" charset="-128"/>
                <a:ea typeface="VL ゴシック" pitchFamily="49" charset="-128"/>
              </a:rPr>
              <a:t>()</a:t>
            </a:r>
            <a:r>
              <a:rPr lang="en-US" altLang="ja-JP" sz="2000" dirty="0" smtClean="0">
                <a:latin typeface="VL ゴシック" pitchFamily="49" charset="-128"/>
                <a:ea typeface="VL ゴシック" pitchFamily="49" charset="-128"/>
              </a:rPr>
              <a:t>);     // run  -&gt; stop</a:t>
            </a:r>
          </a:p>
          <a:p>
            <a:r>
              <a:rPr lang="en-US" altLang="ja-JP" sz="2000" dirty="0" smtClean="0">
                <a:latin typeface="VL ゴシック" pitchFamily="49" charset="-128"/>
                <a:ea typeface="VL ゴシック" pitchFamily="49" charset="-128"/>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MPL</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テンプレートメタプログラミングのライブラリ</a:t>
            </a:r>
            <a:endParaRPr lang="en-US" altLang="ja-JP" sz="2800" smtClean="0"/>
          </a:p>
        </p:txBody>
      </p:sp>
      <p:sp>
        <p:nvSpPr>
          <p:cNvPr id="4" name="テキスト ボックス 3"/>
          <p:cNvSpPr txBox="1"/>
          <p:nvPr/>
        </p:nvSpPr>
        <p:spPr>
          <a:xfrm>
            <a:off x="0" y="1428736"/>
            <a:ext cx="9286908" cy="378565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template &lt;class T&gt;</a:t>
            </a:r>
          </a:p>
          <a:p>
            <a:r>
              <a:rPr lang="en-US" altLang="ja-JP" sz="2000" dirty="0" err="1" smtClean="0">
                <a:latin typeface="VL ゴシック" pitchFamily="1" charset="-128"/>
                <a:ea typeface="VL ゴシック" pitchFamily="1" charset="-128"/>
              </a:rPr>
              <a:t>struct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add_ptr</a:t>
            </a:r>
            <a:r>
              <a:rPr lang="en-US" altLang="ja-JP" sz="2000" dirty="0" smtClean="0">
                <a:latin typeface="VL ゴシック" pitchFamily="1" charset="-128"/>
                <a:ea typeface="VL ゴシック" pitchFamily="1" charset="-128"/>
              </a:rPr>
              <a:t> { </a:t>
            </a:r>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T* type; };</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using namespace boost::</a:t>
            </a:r>
            <a:r>
              <a:rPr lang="en-US" altLang="ja-JP" sz="2000" dirty="0" err="1" smtClean="0">
                <a:latin typeface="VL ゴシック" pitchFamily="1" charset="-128"/>
                <a:ea typeface="VL ゴシック" pitchFamily="1" charset="-128"/>
              </a:rPr>
              <a:t>mpl</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vector&lt;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char&gt;                  vec1; //{</a:t>
            </a:r>
            <a:r>
              <a:rPr lang="en-US" altLang="ja-JP" sz="2000" dirty="0" err="1" smtClean="0">
                <a:latin typeface="VL ゴシック" pitchFamily="1" charset="-128"/>
                <a:ea typeface="VL ゴシック" pitchFamily="1" charset="-128"/>
              </a:rPr>
              <a:t>int,char</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push_back</a:t>
            </a:r>
            <a:r>
              <a:rPr lang="en-US" altLang="ja-JP" sz="2000" dirty="0" smtClean="0">
                <a:latin typeface="VL ゴシック" pitchFamily="1" charset="-128"/>
                <a:ea typeface="VL ゴシック" pitchFamily="1" charset="-128"/>
              </a:rPr>
              <a:t>&lt;vec1, double&gt;::type      vec2; //{</a:t>
            </a:r>
            <a:r>
              <a:rPr lang="en-US" altLang="ja-JP" sz="2000" dirty="0" err="1" smtClean="0">
                <a:latin typeface="VL ゴシック" pitchFamily="1" charset="-128"/>
                <a:ea typeface="VL ゴシック" pitchFamily="1" charset="-128"/>
              </a:rPr>
              <a:t>int,char,double</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reverse&lt;vec2&gt;::type                vec3; //{</a:t>
            </a:r>
            <a:r>
              <a:rPr lang="en-US" altLang="ja-JP" sz="2000" dirty="0" err="1" smtClean="0">
                <a:latin typeface="VL ゴシック" pitchFamily="1" charset="-128"/>
                <a:ea typeface="VL ゴシック" pitchFamily="1" charset="-128"/>
              </a:rPr>
              <a:t>double,char,int</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transform&lt;vec3, </a:t>
            </a:r>
            <a:r>
              <a:rPr lang="en-US" altLang="ja-JP" sz="2000" dirty="0" err="1" smtClean="0">
                <a:latin typeface="VL ゴシック" pitchFamily="1" charset="-128"/>
                <a:ea typeface="VL ゴシック" pitchFamily="1" charset="-128"/>
              </a:rPr>
              <a:t>add_ptr</a:t>
            </a:r>
            <a:r>
              <a:rPr lang="en-US" altLang="ja-JP" sz="2000" dirty="0" smtClean="0">
                <a:latin typeface="VL ゴシック" pitchFamily="1" charset="-128"/>
                <a:ea typeface="VL ゴシック" pitchFamily="1" charset="-128"/>
              </a:rPr>
              <a:t>&lt;_&gt; &gt;::type vec4; //{double*,char*,</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vector&lt;double*, char*,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result;</a:t>
            </a:r>
          </a:p>
          <a:p>
            <a:r>
              <a:rPr lang="en-US" altLang="ja-JP" sz="2000" dirty="0" smtClean="0">
                <a:latin typeface="VL ゴシック" pitchFamily="1" charset="-128"/>
                <a:ea typeface="VL ゴシック" pitchFamily="1" charset="-128"/>
              </a:rPr>
              <a:t>BOOST_MPL_ASSERT(( equal&lt;vec4, result&gt; )); // OK</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Move</a:t>
            </a:r>
            <a:endParaRPr kumimoji="1" lang="ja-JP" altLang="en-US" sz="3600" dirty="0"/>
          </a:p>
        </p:txBody>
      </p:sp>
      <p:sp>
        <p:nvSpPr>
          <p:cNvPr id="5" name="コンテンツ プレースホルダ 2"/>
          <p:cNvSpPr>
            <a:spLocks noGrp="1"/>
          </p:cNvSpPr>
          <p:nvPr>
            <p:ph idx="1"/>
          </p:nvPr>
        </p:nvSpPr>
        <p:spPr>
          <a:xfrm>
            <a:off x="457200" y="2132856"/>
            <a:ext cx="8229600" cy="2448272"/>
          </a:xfrm>
          <a:ln>
            <a:solidFill>
              <a:schemeClr val="tx1"/>
            </a:solidFill>
          </a:ln>
        </p:spPr>
        <p:txBody>
          <a:bodyPr>
            <a:noAutofit/>
          </a:bodyPr>
          <a:lstStyle/>
          <a:p>
            <a:pPr>
              <a:buNone/>
            </a:pPr>
            <a:r>
              <a:rPr lang="en-US" altLang="ja-JP" sz="1800" dirty="0">
                <a:latin typeface="VL ゴシック" pitchFamily="1" charset="-128"/>
                <a:ea typeface="VL ゴシック" pitchFamily="1" charset="-128"/>
                <a:cs typeface="Courier New" pitchFamily="49" charset="0"/>
              </a:rPr>
              <a:t>template &lt;class </a:t>
            </a:r>
            <a:r>
              <a:rPr lang="en-US" altLang="ja-JP" sz="1800" dirty="0" smtClean="0">
                <a:latin typeface="VL ゴシック" pitchFamily="1" charset="-128"/>
                <a:ea typeface="VL ゴシック" pitchFamily="1" charset="-128"/>
                <a:cs typeface="Courier New" pitchFamily="49" charset="0"/>
              </a:rPr>
              <a:t>T&gt;</a:t>
            </a:r>
          </a:p>
          <a:p>
            <a:pPr>
              <a:buNone/>
            </a:pPr>
            <a:r>
              <a:rPr lang="en-US" altLang="ja-JP" sz="1800" dirty="0" smtClean="0">
                <a:latin typeface="VL ゴシック" pitchFamily="1" charset="-128"/>
                <a:ea typeface="VL ゴシック" pitchFamily="1" charset="-128"/>
                <a:cs typeface="Courier New" pitchFamily="49" charset="0"/>
              </a:rPr>
              <a:t>void swap(T</a:t>
            </a:r>
            <a:r>
              <a:rPr lang="en-US" altLang="ja-JP" sz="1800" dirty="0">
                <a:latin typeface="VL ゴシック" pitchFamily="1" charset="-128"/>
                <a:ea typeface="VL ゴシック" pitchFamily="1" charset="-128"/>
                <a:cs typeface="Courier New" pitchFamily="49" charset="0"/>
              </a:rPr>
              <a:t>&amp; a, T&amp; b)</a:t>
            </a:r>
          </a:p>
          <a:p>
            <a:pPr>
              <a:buNone/>
            </a:pP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T </a:t>
            </a:r>
            <a:r>
              <a:rPr lang="en-US" altLang="ja-JP" sz="1800" dirty="0" err="1" smtClean="0">
                <a:latin typeface="VL ゴシック" pitchFamily="1" charset="-128"/>
                <a:ea typeface="VL ゴシック" pitchFamily="1" charset="-128"/>
                <a:cs typeface="Courier New" pitchFamily="49" charset="0"/>
              </a:rPr>
              <a:t>tmp</a:t>
            </a: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a:t>
            </a:r>
            <a:r>
              <a:rPr lang="en-US" altLang="ja-JP" sz="1800" dirty="0">
                <a:solidFill>
                  <a:srgbClr val="C00000"/>
                </a:solidFill>
                <a:latin typeface="VL ゴシック" pitchFamily="1" charset="-128"/>
                <a:ea typeface="VL ゴシック" pitchFamily="1" charset="-128"/>
                <a:cs typeface="Courier New" pitchFamily="49" charset="0"/>
              </a:rPr>
              <a:t>move</a:t>
            </a:r>
            <a:r>
              <a:rPr lang="en-US" altLang="ja-JP" sz="1800" dirty="0">
                <a:latin typeface="VL ゴシック" pitchFamily="1" charset="-128"/>
                <a:ea typeface="VL ゴシック" pitchFamily="1" charset="-128"/>
                <a:cs typeface="Courier New" pitchFamily="49" charset="0"/>
              </a:rPr>
              <a:t>(a));</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a = </a:t>
            </a: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::move(b);</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b = </a:t>
            </a: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::move(</a:t>
            </a:r>
            <a:r>
              <a:rPr lang="en-US" altLang="ja-JP" sz="1800" dirty="0" err="1">
                <a:latin typeface="VL ゴシック" pitchFamily="1" charset="-128"/>
                <a:ea typeface="VL ゴシック" pitchFamily="1" charset="-128"/>
                <a:cs typeface="Courier New" pitchFamily="49" charset="0"/>
              </a:rPr>
              <a:t>tmp</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a:t>
            </a:r>
            <a:endParaRPr lang="ja-JP" altLang="en-US" sz="1800" dirty="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57200" y="836712"/>
            <a:ext cx="8229600" cy="1008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ムーブセマンティクスの</a:t>
            </a:r>
            <a:r>
              <a:rPr lang="en-US" altLang="ja-JP" sz="2400" dirty="0" smtClean="0">
                <a:latin typeface="VL ゴシック" pitchFamily="1" charset="-128"/>
                <a:ea typeface="VL ゴシック" pitchFamily="1" charset="-128"/>
                <a:cs typeface="Courier New" pitchFamily="49" charset="0"/>
              </a:rPr>
              <a:t>C++03</a:t>
            </a:r>
            <a:r>
              <a:rPr lang="ja-JP" altLang="en-US" sz="2400" dirty="0" smtClean="0">
                <a:latin typeface="VL ゴシック" pitchFamily="1" charset="-128"/>
                <a:ea typeface="VL ゴシック" pitchFamily="1" charset="-128"/>
                <a:cs typeface="Courier New" pitchFamily="49" charset="0"/>
              </a:rPr>
              <a:t>実装。</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a:latin typeface="VL ゴシック" pitchFamily="1" charset="-128"/>
                <a:ea typeface="VL ゴシック" pitchFamily="1" charset="-128"/>
                <a:cs typeface="Courier New" pitchFamily="49" charset="0"/>
              </a:rPr>
              <a:t>一時</a:t>
            </a:r>
            <a:r>
              <a:rPr lang="ja-JP" altLang="en-US" sz="2400" dirty="0" smtClean="0">
                <a:latin typeface="VL ゴシック" pitchFamily="1" charset="-128"/>
                <a:ea typeface="VL ゴシック" pitchFamily="1" charset="-128"/>
                <a:cs typeface="Courier New" pitchFamily="49" charset="0"/>
              </a:rPr>
              <a:t>オブジェクトのコストを軽減する。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32260079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Array</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多次元配列</a:t>
            </a:r>
            <a:endParaRPr lang="en-US" altLang="ja-JP" sz="2800" smtClean="0"/>
          </a:p>
        </p:txBody>
      </p:sp>
      <p:sp>
        <p:nvSpPr>
          <p:cNvPr id="4" name="テキスト ボックス 3"/>
          <p:cNvSpPr txBox="1"/>
          <p:nvPr/>
        </p:nvSpPr>
        <p:spPr>
          <a:xfrm>
            <a:off x="142876" y="1428736"/>
            <a:ext cx="8929718" cy="2554545"/>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boost::</a:t>
            </a:r>
            <a:r>
              <a:rPr lang="en-US" altLang="ja-JP" sz="2000" dirty="0" err="1" smtClean="0">
                <a:latin typeface="VL ゴシック" pitchFamily="1" charset="-128"/>
                <a:ea typeface="VL ゴシック" pitchFamily="1" charset="-128"/>
              </a:rPr>
              <a:t>multi_array</a:t>
            </a:r>
            <a:r>
              <a:rPr lang="en-US" altLang="ja-JP" sz="2000" dirty="0" smtClean="0">
                <a:latin typeface="VL ゴシック" pitchFamily="1" charset="-128"/>
                <a:ea typeface="VL ゴシック" pitchFamily="1" charset="-128"/>
              </a:rPr>
              <a:t>&lt;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3</a:t>
            </a:r>
            <a:r>
              <a:rPr lang="en-US" altLang="ja-JP" sz="2000" dirty="0" smtClean="0">
                <a:latin typeface="VL ゴシック" pitchFamily="1" charset="-128"/>
                <a:ea typeface="VL ゴシック" pitchFamily="1" charset="-128"/>
              </a:rPr>
              <a:t>&gt; Array;</a:t>
            </a:r>
          </a:p>
          <a:p>
            <a:r>
              <a:rPr lang="en-US" altLang="ja-JP" sz="2000" dirty="0" smtClean="0">
                <a:latin typeface="VL ゴシック" pitchFamily="1" charset="-128"/>
                <a:ea typeface="VL ゴシック" pitchFamily="1" charset="-128"/>
              </a:rPr>
              <a:t>Array </a:t>
            </a:r>
            <a:r>
              <a:rPr lang="en-US" altLang="ja-JP" sz="2000" dirty="0" err="1" smtClean="0">
                <a:latin typeface="VL ゴシック" pitchFamily="1" charset="-128"/>
                <a:ea typeface="VL ゴシック" pitchFamily="1" charset="-128"/>
              </a:rPr>
              <a:t>ar</a:t>
            </a:r>
            <a:r>
              <a:rPr lang="en-US" altLang="ja-JP" sz="2000" dirty="0" smtClean="0">
                <a:latin typeface="VL ゴシック" pitchFamily="1" charset="-128"/>
                <a:ea typeface="VL ゴシック" pitchFamily="1" charset="-128"/>
              </a:rPr>
              <a:t>(</a:t>
            </a:r>
            <a:r>
              <a:rPr lang="en-US" altLang="ja-JP" sz="2000" dirty="0" smtClean="0">
                <a:solidFill>
                  <a:srgbClr val="FF0000"/>
                </a:solidFill>
                <a:latin typeface="VL ゴシック" pitchFamily="1" charset="-128"/>
                <a:ea typeface="VL ゴシック" pitchFamily="1" charset="-128"/>
              </a:rPr>
              <a:t>boost::extents[3][4][2]</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value = 0;</a:t>
            </a:r>
          </a:p>
          <a:p>
            <a:r>
              <a:rPr lang="en-US" altLang="ja-JP" sz="2000" dirty="0" smtClean="0">
                <a:latin typeface="VL ゴシック" pitchFamily="1" charset="-128"/>
                <a:ea typeface="VL ゴシック" pitchFamily="1" charset="-128"/>
              </a:rPr>
              <a:t>for (</a:t>
            </a:r>
            <a:r>
              <a:rPr lang="en-US" altLang="ja-JP" sz="2000" dirty="0" err="1" smtClean="0">
                <a:latin typeface="VL ゴシック" pitchFamily="1" charset="-128"/>
                <a:ea typeface="VL ゴシック" pitchFamily="1" charset="-128"/>
              </a:rPr>
              <a:t>size_t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 0;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&lt; </a:t>
            </a:r>
            <a:r>
              <a:rPr lang="en-US" altLang="ja-JP" sz="2000" dirty="0" err="1" smtClean="0">
                <a:latin typeface="VL ゴシック" pitchFamily="1" charset="-128"/>
                <a:ea typeface="VL ゴシック" pitchFamily="1" charset="-128"/>
              </a:rPr>
              <a:t>ar.size</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for (</a:t>
            </a:r>
            <a:r>
              <a:rPr lang="en-US" altLang="ja-JP" sz="2000" dirty="0" err="1" smtClean="0">
                <a:latin typeface="VL ゴシック" pitchFamily="1" charset="-128"/>
                <a:ea typeface="VL ゴシック" pitchFamily="1" charset="-128"/>
              </a:rPr>
              <a:t>size_t</a:t>
            </a:r>
            <a:r>
              <a:rPr lang="en-US" altLang="ja-JP" sz="2000" dirty="0" smtClean="0">
                <a:latin typeface="VL ゴシック" pitchFamily="1" charset="-128"/>
                <a:ea typeface="VL ゴシック" pitchFamily="1" charset="-128"/>
              </a:rPr>
              <a:t> j = 0; j &lt; </a:t>
            </a:r>
            <a:r>
              <a:rPr lang="en-US" altLang="ja-JP" sz="2000" dirty="0" err="1" smtClean="0">
                <a:latin typeface="VL ゴシック" pitchFamily="1" charset="-128"/>
                <a:ea typeface="VL ゴシック" pitchFamily="1" charset="-128"/>
              </a:rPr>
              <a:t>ar</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].size(); ++j)</a:t>
            </a:r>
          </a:p>
          <a:p>
            <a:r>
              <a:rPr lang="en-US" altLang="ja-JP" sz="2000" dirty="0" smtClean="0">
                <a:latin typeface="VL ゴシック" pitchFamily="1" charset="-128"/>
                <a:ea typeface="VL ゴシック" pitchFamily="1" charset="-128"/>
              </a:rPr>
              <a:t>    for (</a:t>
            </a:r>
            <a:r>
              <a:rPr lang="en-US" altLang="ja-JP" sz="2000" dirty="0" err="1" smtClean="0">
                <a:latin typeface="VL ゴシック" pitchFamily="1" charset="-128"/>
                <a:ea typeface="VL ゴシック" pitchFamily="1" charset="-128"/>
              </a:rPr>
              <a:t>size_t</a:t>
            </a:r>
            <a:r>
              <a:rPr lang="en-US" altLang="ja-JP" sz="2000" dirty="0" smtClean="0">
                <a:latin typeface="VL ゴシック" pitchFamily="1" charset="-128"/>
                <a:ea typeface="VL ゴシック" pitchFamily="1" charset="-128"/>
              </a:rPr>
              <a:t> k = 0; k &lt; </a:t>
            </a:r>
            <a:r>
              <a:rPr lang="en-US" altLang="ja-JP" sz="2000" dirty="0" err="1" smtClean="0">
                <a:latin typeface="VL ゴシック" pitchFamily="1" charset="-128"/>
                <a:ea typeface="VL ゴシック" pitchFamily="1" charset="-128"/>
              </a:rPr>
              <a:t>ar</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][j].size(); ++k)</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ar</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][j][k] = value++;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Index</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複数のソート順、アクセス順序を持たせることのできるコンテナ</a:t>
            </a:r>
            <a:endParaRPr lang="en-US" altLang="ja-JP" sz="24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using namespace boost::</a:t>
            </a:r>
            <a:r>
              <a:rPr lang="en-US" altLang="ja-JP" sz="2000" dirty="0" err="1" smtClean="0">
                <a:latin typeface="VL ゴシック" pitchFamily="1" charset="-128"/>
                <a:ea typeface="VL ゴシック" pitchFamily="1" charset="-128"/>
              </a:rPr>
              <a:t>multi_index</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multi_index_container</a:t>
            </a:r>
            <a:r>
              <a:rPr lang="en-US" altLang="ja-JP" sz="2000" dirty="0" smtClean="0">
                <a:solidFill>
                  <a:srgbClr val="FF0000"/>
                </a:solidFill>
                <a:latin typeface="VL ゴシック" pitchFamily="1" charset="-128"/>
                <a:ea typeface="VL ゴシック" pitchFamily="1" charset="-128"/>
              </a:rPr>
              <a:t>&lt;</a:t>
            </a:r>
          </a:p>
          <a:p>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std</a:t>
            </a:r>
            <a:r>
              <a:rPr lang="en-US" altLang="ja-JP" sz="2000" dirty="0" smtClean="0">
                <a:solidFill>
                  <a:srgbClr val="FF0000"/>
                </a:solidFill>
                <a:latin typeface="VL ゴシック" pitchFamily="1" charset="-128"/>
                <a:ea typeface="VL ゴシック" pitchFamily="1" charset="-128"/>
              </a:rPr>
              <a:t>::string,</a:t>
            </a:r>
          </a:p>
          <a:p>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indexed_by</a:t>
            </a:r>
            <a:r>
              <a:rPr lang="en-US" altLang="ja-JP" sz="2000" dirty="0" smtClean="0">
                <a:solidFill>
                  <a:srgbClr val="FF0000"/>
                </a:solidFill>
                <a:latin typeface="VL ゴシック" pitchFamily="1" charset="-128"/>
                <a:ea typeface="VL ゴシック" pitchFamily="1" charset="-128"/>
              </a:rPr>
              <a:t>&lt;</a:t>
            </a:r>
          </a:p>
          <a:p>
            <a:r>
              <a:rPr lang="en-US" altLang="ja-JP" sz="2000" dirty="0" smtClean="0">
                <a:solidFill>
                  <a:srgbClr val="FF0000"/>
                </a:solidFill>
                <a:latin typeface="VL ゴシック" pitchFamily="1" charset="-128"/>
                <a:ea typeface="VL ゴシック" pitchFamily="1" charset="-128"/>
              </a:rPr>
              <a:t>    </a:t>
            </a:r>
            <a:r>
              <a:rPr lang="en-US" altLang="ja-JP" sz="2000" dirty="0" smtClean="0">
                <a:solidFill>
                  <a:srgbClr val="0070C0"/>
                </a:solidFill>
                <a:latin typeface="VL ゴシック" pitchFamily="1" charset="-128"/>
                <a:ea typeface="VL ゴシック" pitchFamily="1" charset="-128"/>
              </a:rPr>
              <a:t>sequenced&lt;&gt;</a:t>
            </a:r>
            <a:r>
              <a:rPr lang="en-US" altLang="ja-JP" sz="2000" dirty="0" smtClean="0">
                <a:solidFill>
                  <a:srgbClr val="FF0000"/>
                </a:solidFill>
                <a:latin typeface="VL ゴシック" pitchFamily="1" charset="-128"/>
                <a:ea typeface="VL ゴシック" pitchFamily="1" charset="-128"/>
              </a:rPr>
              <a:t>,</a:t>
            </a:r>
          </a:p>
          <a:p>
            <a:r>
              <a:rPr lang="en-US" altLang="ja-JP" sz="2000" dirty="0" smtClean="0">
                <a:solidFill>
                  <a:srgbClr val="FF0000"/>
                </a:solidFill>
                <a:latin typeface="VL ゴシック" pitchFamily="1" charset="-128"/>
                <a:ea typeface="VL ゴシック" pitchFamily="1" charset="-128"/>
              </a:rPr>
              <a:t>    </a:t>
            </a:r>
            <a:r>
              <a:rPr lang="en-US" altLang="ja-JP" sz="2000" dirty="0" err="1" smtClean="0">
                <a:solidFill>
                  <a:srgbClr val="0070C0"/>
                </a:solidFill>
                <a:latin typeface="VL ゴシック" pitchFamily="1" charset="-128"/>
                <a:ea typeface="VL ゴシック" pitchFamily="1" charset="-128"/>
              </a:rPr>
              <a:t>ordered_non_unique</a:t>
            </a:r>
            <a:r>
              <a:rPr lang="en-US" altLang="ja-JP" sz="2000" dirty="0" smtClean="0">
                <a:solidFill>
                  <a:srgbClr val="0070C0"/>
                </a:solidFill>
                <a:latin typeface="VL ゴシック" pitchFamily="1" charset="-128"/>
                <a:ea typeface="VL ゴシック" pitchFamily="1" charset="-128"/>
              </a:rPr>
              <a:t>&lt;identity&lt;</a:t>
            </a:r>
            <a:r>
              <a:rPr lang="en-US" altLang="ja-JP" sz="2000" dirty="0" err="1" smtClean="0">
                <a:solidFill>
                  <a:srgbClr val="0070C0"/>
                </a:solidFill>
                <a:latin typeface="VL ゴシック" pitchFamily="1" charset="-128"/>
                <a:ea typeface="VL ゴシック" pitchFamily="1" charset="-128"/>
              </a:rPr>
              <a:t>std</a:t>
            </a:r>
            <a:r>
              <a:rPr lang="en-US" altLang="ja-JP" sz="2000" dirty="0" smtClean="0">
                <a:solidFill>
                  <a:srgbClr val="0070C0"/>
                </a:solidFill>
                <a:latin typeface="VL ゴシック" pitchFamily="1" charset="-128"/>
                <a:ea typeface="VL ゴシック" pitchFamily="1" charset="-128"/>
              </a:rPr>
              <a:t>::string&gt; &gt;</a:t>
            </a:r>
          </a:p>
          <a:p>
            <a:r>
              <a:rPr lang="en-US" altLang="ja-JP" sz="2000" dirty="0" smtClean="0">
                <a:solidFill>
                  <a:srgbClr val="FF0000"/>
                </a:solidFill>
                <a:latin typeface="VL ゴシック" pitchFamily="1" charset="-128"/>
                <a:ea typeface="VL ゴシック" pitchFamily="1" charset="-128"/>
              </a:rPr>
              <a:t>  &gt;</a:t>
            </a:r>
          </a:p>
          <a:p>
            <a:r>
              <a:rPr lang="en-US" altLang="ja-JP" sz="2000" dirty="0" smtClean="0">
                <a:latin typeface="VL ゴシック" pitchFamily="1" charset="-128"/>
                <a:ea typeface="VL ゴシック" pitchFamily="1" charset="-128"/>
              </a:rPr>
              <a:t>&gt; container;</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container words;</a:t>
            </a:r>
          </a:p>
          <a:p>
            <a:r>
              <a:rPr lang="en-US" altLang="ja-JP" sz="2000" dirty="0" err="1" smtClean="0">
                <a:latin typeface="VL ゴシック" pitchFamily="1" charset="-128"/>
                <a:ea typeface="VL ゴシック" pitchFamily="1" charset="-128"/>
              </a:rPr>
              <a:t>words.push_back</a:t>
            </a:r>
            <a:r>
              <a:rPr lang="en-US" altLang="ja-JP" sz="2000" dirty="0" smtClean="0">
                <a:latin typeface="VL ゴシック" pitchFamily="1" charset="-128"/>
                <a:ea typeface="VL ゴシック" pitchFamily="1" charset="-128"/>
              </a:rPr>
              <a:t>("C++");</a:t>
            </a:r>
          </a:p>
          <a:p>
            <a:r>
              <a:rPr lang="en-US" altLang="ja-JP" sz="2000" dirty="0" err="1" smtClean="0">
                <a:latin typeface="VL ゴシック" pitchFamily="1" charset="-128"/>
                <a:ea typeface="VL ゴシック" pitchFamily="1" charset="-128"/>
              </a:rPr>
              <a:t>words.push_back</a:t>
            </a:r>
            <a:r>
              <a:rPr lang="en-US" altLang="ja-JP" sz="2000" dirty="0" smtClean="0">
                <a:latin typeface="VL ゴシック" pitchFamily="1" charset="-128"/>
                <a:ea typeface="VL ゴシック" pitchFamily="1" charset="-128"/>
              </a:rPr>
              <a:t>("Action Script");</a:t>
            </a:r>
          </a:p>
          <a:p>
            <a:r>
              <a:rPr lang="en-US" altLang="ja-JP" sz="2000" dirty="0" err="1" smtClean="0">
                <a:latin typeface="VL ゴシック" pitchFamily="1" charset="-128"/>
                <a:ea typeface="VL ゴシック" pitchFamily="1" charset="-128"/>
              </a:rPr>
              <a:t>words.push_back</a:t>
            </a:r>
            <a:r>
              <a:rPr lang="en-US" altLang="ja-JP" sz="2000" dirty="0" smtClean="0">
                <a:latin typeface="VL ゴシック" pitchFamily="1" charset="-128"/>
                <a:ea typeface="VL ゴシック" pitchFamily="1" charset="-128"/>
              </a:rPr>
              <a:t>("Basic");</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copy(words, </a:t>
            </a:r>
            <a:r>
              <a:rPr lang="en-US" altLang="ja-JP" sz="2000" dirty="0" err="1" smtClean="0">
                <a:latin typeface="VL ゴシック" pitchFamily="1" charset="-128"/>
                <a:ea typeface="VL ゴシック" pitchFamily="1" charset="-128"/>
              </a:rPr>
              <a:t>ostream_iterator</a:t>
            </a:r>
            <a:r>
              <a:rPr lang="en-US" altLang="ja-JP" sz="2000" dirty="0" smtClean="0">
                <a:latin typeface="VL ゴシック" pitchFamily="1" charset="-128"/>
                <a:ea typeface="VL ゴシック" pitchFamily="1" charset="-128"/>
              </a:rPr>
              <a:t>&lt;string&gt;(</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“\n”)); // #1 </a:t>
            </a:r>
            <a:r>
              <a:rPr lang="ja-JP" altLang="en-US" sz="2000" dirty="0" smtClean="0">
                <a:latin typeface="VL ゴシック" pitchFamily="1" charset="-128"/>
                <a:ea typeface="VL ゴシック" pitchFamily="1" charset="-128"/>
              </a:rPr>
              <a:t>入れた順</a:t>
            </a:r>
            <a:endParaRPr lang="en-US" altLang="ja-JP" sz="2000" dirty="0" smtClean="0">
              <a:latin typeface="VL ゴシック" pitchFamily="1" charset="-128"/>
              <a:ea typeface="VL ゴシック" pitchFamily="1" charset="-128"/>
            </a:endParaRP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container::</a:t>
            </a:r>
            <a:r>
              <a:rPr lang="en-US" altLang="ja-JP" sz="2000" dirty="0" err="1" smtClean="0">
                <a:latin typeface="VL ゴシック" pitchFamily="1" charset="-128"/>
                <a:ea typeface="VL ゴシック" pitchFamily="1" charset="-128"/>
              </a:rPr>
              <a:t>nth_index</a:t>
            </a:r>
            <a:r>
              <a:rPr lang="en-US" altLang="ja-JP" sz="2000" dirty="0" smtClean="0">
                <a:latin typeface="VL ゴシック" pitchFamily="1" charset="-128"/>
                <a:ea typeface="VL ゴシック" pitchFamily="1" charset="-128"/>
              </a:rPr>
              <a:t>&lt;1&gt;::type&amp; c = </a:t>
            </a:r>
            <a:r>
              <a:rPr lang="en-US" altLang="ja-JP" sz="2000" dirty="0" err="1" smtClean="0">
                <a:solidFill>
                  <a:srgbClr val="FF0000"/>
                </a:solidFill>
                <a:latin typeface="VL ゴシック" pitchFamily="1" charset="-128"/>
                <a:ea typeface="VL ゴシック" pitchFamily="1" charset="-128"/>
              </a:rPr>
              <a:t>words.get</a:t>
            </a:r>
            <a:r>
              <a:rPr lang="en-US" altLang="ja-JP" sz="2000" dirty="0" smtClean="0">
                <a:solidFill>
                  <a:srgbClr val="FF0000"/>
                </a:solidFill>
                <a:latin typeface="VL ゴシック" pitchFamily="1" charset="-128"/>
                <a:ea typeface="VL ゴシック" pitchFamily="1" charset="-128"/>
              </a:rPr>
              <a:t>&lt;1&gt;()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copy(c, </a:t>
            </a:r>
            <a:r>
              <a:rPr lang="en-US" altLang="ja-JP" sz="2000" dirty="0" err="1" smtClean="0">
                <a:latin typeface="VL ゴシック" pitchFamily="1" charset="-128"/>
                <a:ea typeface="VL ゴシック" pitchFamily="1" charset="-128"/>
              </a:rPr>
              <a:t>ostream_iterator</a:t>
            </a:r>
            <a:r>
              <a:rPr lang="en-US" altLang="ja-JP" sz="2000" dirty="0" smtClean="0">
                <a:latin typeface="VL ゴシック" pitchFamily="1" charset="-128"/>
                <a:ea typeface="VL ゴシック" pitchFamily="1" charset="-128"/>
              </a:rPr>
              <a:t>&lt;string&gt;(</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“\n”)); // #2 </a:t>
            </a:r>
            <a:r>
              <a:rPr lang="ja-JP" altLang="en-US" sz="2000" dirty="0" smtClean="0">
                <a:latin typeface="VL ゴシック" pitchFamily="1" charset="-128"/>
                <a:ea typeface="VL ゴシック" pitchFamily="1" charset="-128"/>
              </a:rPr>
              <a:t>辞書順</a:t>
            </a:r>
            <a:endParaRPr lang="en-US" altLang="ja-JP" sz="2000" dirty="0" smtClean="0">
              <a:latin typeface="VL ゴシック" pitchFamily="1" charset="-128"/>
              <a:ea typeface="VL ゴシック" pitchFamily="1" charset="-128"/>
            </a:endParaRPr>
          </a:p>
        </p:txBody>
      </p:sp>
      <p:sp>
        <p:nvSpPr>
          <p:cNvPr id="5" name="テキスト ボックス 4"/>
          <p:cNvSpPr txBox="1"/>
          <p:nvPr/>
        </p:nvSpPr>
        <p:spPr>
          <a:xfrm>
            <a:off x="6429388" y="1285860"/>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#1 </a:t>
            </a:r>
            <a:r>
              <a:rPr lang="ja-JP" altLang="en-US" smtClean="0"/>
              <a:t>入れた</a:t>
            </a:r>
            <a:r>
              <a:rPr kumimoji="1" lang="ja-JP" altLang="en-US" smtClean="0"/>
              <a:t>順</a:t>
            </a:r>
            <a:r>
              <a:rPr kumimoji="1" lang="en-US" altLang="ja-JP" smtClean="0"/>
              <a:t>(sequenced)</a:t>
            </a:r>
          </a:p>
          <a:p>
            <a:r>
              <a:rPr lang="en-US" altLang="ja-JP" smtClean="0"/>
              <a:t>C++</a:t>
            </a:r>
          </a:p>
          <a:p>
            <a:r>
              <a:rPr kumimoji="1" lang="en-US" altLang="ja-JP" smtClean="0"/>
              <a:t>Action Script</a:t>
            </a:r>
          </a:p>
          <a:p>
            <a:r>
              <a:rPr lang="en-US" altLang="ja-JP" smtClean="0"/>
              <a:t>Basic</a:t>
            </a:r>
            <a:endParaRPr kumimoji="1" lang="ja-JP" altLang="en-US"/>
          </a:p>
        </p:txBody>
      </p:sp>
      <p:sp>
        <p:nvSpPr>
          <p:cNvPr id="6" name="テキスト ボックス 5"/>
          <p:cNvSpPr txBox="1"/>
          <p:nvPr/>
        </p:nvSpPr>
        <p:spPr>
          <a:xfrm>
            <a:off x="6429388" y="2571744"/>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#2 </a:t>
            </a:r>
            <a:r>
              <a:rPr lang="ja-JP" altLang="en-US" smtClean="0"/>
              <a:t>辞書</a:t>
            </a:r>
            <a:r>
              <a:rPr kumimoji="1" lang="ja-JP" altLang="en-US" smtClean="0"/>
              <a:t>順</a:t>
            </a:r>
            <a:r>
              <a:rPr kumimoji="1" lang="en-US" altLang="ja-JP" smtClean="0"/>
              <a:t>(ordered)</a:t>
            </a:r>
          </a:p>
          <a:p>
            <a:r>
              <a:rPr lang="en-US" altLang="ja-JP" smtClean="0"/>
              <a:t>Action Script</a:t>
            </a:r>
          </a:p>
          <a:p>
            <a:r>
              <a:rPr lang="en-US" altLang="ja-JP" smtClean="0"/>
              <a:t>Basic</a:t>
            </a:r>
          </a:p>
          <a:p>
            <a:r>
              <a:rPr lang="en-US" altLang="ja-JP" smtClean="0"/>
              <a:t>C++</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Multiprecision</a:t>
            </a:r>
            <a:endParaRPr kumimoji="1" lang="ja-JP" altLang="en-US" dirty="0"/>
          </a:p>
        </p:txBody>
      </p:sp>
      <p:sp>
        <p:nvSpPr>
          <p:cNvPr id="3" name="コンテンツ プレースホルダ 2"/>
          <p:cNvSpPr>
            <a:spLocks noGrp="1"/>
          </p:cNvSpPr>
          <p:nvPr>
            <p:ph idx="1"/>
          </p:nvPr>
        </p:nvSpPr>
        <p:spPr>
          <a:xfrm>
            <a:off x="457200" y="1700808"/>
            <a:ext cx="8239944" cy="2088232"/>
          </a:xfrm>
          <a:ln>
            <a:solidFill>
              <a:schemeClr val="tx1"/>
            </a:solidFill>
          </a:ln>
        </p:spPr>
        <p:txBody>
          <a:bodyPr>
            <a:noAutofit/>
          </a:bodyPr>
          <a:lstStyle/>
          <a:p>
            <a:pPr>
              <a:buNone/>
            </a:pPr>
            <a:r>
              <a:rPr lang="en-US" altLang="ja-JP" sz="1800" dirty="0">
                <a:latin typeface="VL ゴシック" pitchFamily="1" charset="-128"/>
                <a:ea typeface="VL ゴシック" pitchFamily="1" charset="-128"/>
                <a:cs typeface="Courier New" pitchFamily="49" charset="0"/>
              </a:rPr>
              <a:t>// 100</a:t>
            </a:r>
            <a:r>
              <a:rPr lang="ja-JP" altLang="en-US" sz="1800" dirty="0">
                <a:latin typeface="VL ゴシック" pitchFamily="1" charset="-128"/>
                <a:ea typeface="VL ゴシック" pitchFamily="1" charset="-128"/>
                <a:cs typeface="Courier New" pitchFamily="49" charset="0"/>
              </a:rPr>
              <a:t>の階乗を計算する</a:t>
            </a:r>
          </a:p>
          <a:p>
            <a:pPr>
              <a:buNone/>
            </a:pPr>
            <a:r>
              <a:rPr lang="en-US" altLang="ja-JP" sz="1800" dirty="0" err="1">
                <a:latin typeface="VL ゴシック" pitchFamily="1" charset="-128"/>
                <a:ea typeface="VL ゴシック" pitchFamily="1" charset="-128"/>
                <a:cs typeface="Courier New" pitchFamily="49" charset="0"/>
              </a:rPr>
              <a:t>cpp_int</a:t>
            </a:r>
            <a:r>
              <a:rPr lang="en-US" altLang="ja-JP" sz="1800" dirty="0">
                <a:latin typeface="VL ゴシック" pitchFamily="1" charset="-128"/>
                <a:ea typeface="VL ゴシック" pitchFamily="1" charset="-128"/>
                <a:cs typeface="Courier New" pitchFamily="49" charset="0"/>
              </a:rPr>
              <a:t> x = 1;</a:t>
            </a:r>
          </a:p>
          <a:p>
            <a:pPr>
              <a:buNone/>
            </a:pPr>
            <a:r>
              <a:rPr lang="en-US" altLang="ja-JP" sz="1800" dirty="0">
                <a:latin typeface="VL ゴシック" pitchFamily="1" charset="-128"/>
                <a:ea typeface="VL ゴシック" pitchFamily="1" charset="-128"/>
                <a:cs typeface="Courier New" pitchFamily="49" charset="0"/>
              </a:rPr>
              <a:t>for(</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size_t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 1;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 &lt;= 100;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x *= </a:t>
            </a:r>
            <a:r>
              <a:rPr lang="en-US" altLang="ja-JP" sz="1800" dirty="0" err="1">
                <a:latin typeface="VL ゴシック" pitchFamily="1" charset="-128"/>
                <a:ea typeface="VL ゴシック" pitchFamily="1" charset="-128"/>
                <a:cs typeface="Courier New" pitchFamily="49" charset="0"/>
              </a:rPr>
              <a:t>i</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x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a:latin typeface="VL ゴシック" pitchFamily="1" charset="-128"/>
                <a:ea typeface="VL ゴシック" pitchFamily="1" charset="-128"/>
                <a:cs typeface="Courier New" pitchFamily="49" charset="0"/>
              </a:rPr>
              <a:t>;</a:t>
            </a: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多倍長演算ライブラリ。無限長の整数などを扱える。</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4005064"/>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9332621544394415268169923885626670049071596826438162146859296389521759</a:t>
            </a:r>
          </a:p>
          <a:p>
            <a:pPr>
              <a:buNone/>
            </a:pPr>
            <a:r>
              <a:rPr lang="en-US" altLang="ja-JP" sz="1800" dirty="0" smtClean="0">
                <a:latin typeface="VL ゴシック" pitchFamily="1" charset="-128"/>
                <a:ea typeface="VL ゴシック" pitchFamily="1" charset="-128"/>
                <a:cs typeface="Courier New" pitchFamily="49" charset="0"/>
              </a:rPr>
              <a:t>9993229915608941463976156518286253697920827223758251185210916864000000</a:t>
            </a:r>
          </a:p>
          <a:p>
            <a:pPr>
              <a:buNone/>
            </a:pPr>
            <a:r>
              <a:rPr lang="en-US" altLang="ja-JP" sz="1800" dirty="0" smtClean="0">
                <a:latin typeface="VL ゴシック" pitchFamily="1" charset="-128"/>
                <a:ea typeface="VL ゴシック" pitchFamily="1" charset="-128"/>
                <a:cs typeface="Courier New" pitchFamily="49" charset="0"/>
              </a:rPr>
              <a:t>000000000000000000</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2592004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Numeric Conversion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数値型の型変換</a:t>
            </a:r>
            <a:endParaRPr lang="en-US" altLang="ja-JP" sz="2800" smtClean="0"/>
          </a:p>
        </p:txBody>
      </p:sp>
      <p:sp>
        <p:nvSpPr>
          <p:cNvPr id="4" name="テキスト ボックス 3"/>
          <p:cNvSpPr txBox="1"/>
          <p:nvPr/>
        </p:nvSpPr>
        <p:spPr>
          <a:xfrm>
            <a:off x="142876" y="1428736"/>
            <a:ext cx="8929718" cy="4093428"/>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typedef</a:t>
            </a:r>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boost::numeric::converter&lt;</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 double&gt;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DoubleToInt</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try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x = </a:t>
            </a:r>
            <a:r>
              <a:rPr lang="en-US" altLang="ja-JP" sz="2000" dirty="0" err="1" smtClean="0">
                <a:latin typeface="VL ゴシック" pitchFamily="1" charset="-128"/>
                <a:ea typeface="VL ゴシック" pitchFamily="1" charset="-128"/>
              </a:rPr>
              <a:t>DoubleToInt</a:t>
            </a:r>
            <a:r>
              <a:rPr lang="en-US" altLang="ja-JP" sz="2000" dirty="0" smtClean="0">
                <a:latin typeface="VL ゴシック" pitchFamily="1" charset="-128"/>
                <a:ea typeface="VL ゴシック" pitchFamily="1" charset="-128"/>
              </a:rPr>
              <a:t>::</a:t>
            </a:r>
            <a:r>
              <a:rPr lang="en-US" altLang="ja-JP" sz="2000" dirty="0" smtClean="0">
                <a:solidFill>
                  <a:srgbClr val="FF0000"/>
                </a:solidFill>
                <a:latin typeface="VL ゴシック" pitchFamily="1" charset="-128"/>
                <a:ea typeface="VL ゴシック" pitchFamily="1" charset="-128"/>
              </a:rPr>
              <a:t>convert</a:t>
            </a:r>
            <a:r>
              <a:rPr lang="en-US" altLang="ja-JP" sz="2000" dirty="0" smtClean="0">
                <a:latin typeface="VL ゴシック" pitchFamily="1" charset="-128"/>
                <a:ea typeface="VL ゴシック" pitchFamily="1" charset="-128"/>
              </a:rPr>
              <a:t>(2.0);</a:t>
            </a:r>
          </a:p>
          <a:p>
            <a:r>
              <a:rPr lang="en-US" altLang="ja-JP" sz="2000" dirty="0" smtClean="0">
                <a:latin typeface="VL ゴシック" pitchFamily="1" charset="-128"/>
                <a:ea typeface="VL ゴシック" pitchFamily="1" charset="-128"/>
              </a:rPr>
              <a:t>  assert(x == 2);</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double m = boost::numeric::bounds&lt;double&gt;::highest();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y = </a:t>
            </a:r>
            <a:r>
              <a:rPr lang="en-US" altLang="ja-JP" sz="2000" dirty="0" err="1" smtClean="0">
                <a:latin typeface="VL ゴシック" pitchFamily="1" charset="-128"/>
                <a:ea typeface="VL ゴシック" pitchFamily="1" charset="-128"/>
              </a:rPr>
              <a:t>DoubleToInt</a:t>
            </a:r>
            <a:r>
              <a:rPr lang="en-US" altLang="ja-JP" sz="2000" dirty="0" smtClean="0">
                <a:latin typeface="VL ゴシック" pitchFamily="1" charset="-128"/>
                <a:ea typeface="VL ゴシック" pitchFamily="1" charset="-128"/>
              </a:rPr>
              <a:t>::convert(m);</a:t>
            </a:r>
          </a:p>
          <a:p>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デフォルトでは</a:t>
            </a:r>
            <a:r>
              <a:rPr lang="en-US" altLang="ja-JP" sz="2000" dirty="0" err="1" smtClean="0">
                <a:latin typeface="VL ゴシック" pitchFamily="1" charset="-128"/>
                <a:ea typeface="VL ゴシック" pitchFamily="1" charset="-128"/>
              </a:rPr>
              <a:t>positive_overflow</a:t>
            </a:r>
            <a:r>
              <a:rPr lang="ja-JP" altLang="en-US" sz="2000" dirty="0" smtClean="0">
                <a:latin typeface="VL ゴシック" pitchFamily="1" charset="-128"/>
                <a:ea typeface="VL ゴシック" pitchFamily="1" charset="-128"/>
              </a:rPr>
              <a:t>を投げる</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catch (</a:t>
            </a:r>
            <a:r>
              <a:rPr lang="en-US" altLang="ja-JP" sz="2000" dirty="0" smtClean="0">
                <a:solidFill>
                  <a:srgbClr val="FF0000"/>
                </a:solidFill>
                <a:latin typeface="VL ゴシック" pitchFamily="1" charset="-128"/>
                <a:ea typeface="VL ゴシック" pitchFamily="1" charset="-128"/>
              </a:rPr>
              <a:t>boost::numeric::</a:t>
            </a:r>
            <a:r>
              <a:rPr lang="en-US" altLang="ja-JP" sz="2000" dirty="0" err="1" smtClean="0">
                <a:solidFill>
                  <a:srgbClr val="FF0000"/>
                </a:solidFill>
                <a:latin typeface="VL ゴシック" pitchFamily="1" charset="-128"/>
                <a:ea typeface="VL ゴシック" pitchFamily="1" charset="-128"/>
              </a:rPr>
              <a:t>positive_overflow</a:t>
            </a:r>
            <a:r>
              <a:rPr lang="en-US" altLang="ja-JP" sz="2000" dirty="0" smtClean="0">
                <a:latin typeface="VL ゴシック" pitchFamily="1" charset="-128"/>
                <a:ea typeface="VL ゴシック" pitchFamily="1" charset="-128"/>
              </a:rPr>
              <a:t>&amp; ex)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ex.what</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err="1" smtClean="0"/>
              <a:t>Odeint</a:t>
            </a:r>
            <a:endParaRPr kumimoji="1" lang="ja-JP" altLang="en-US" sz="3200" dirty="0"/>
          </a:p>
        </p:txBody>
      </p:sp>
      <p:sp>
        <p:nvSpPr>
          <p:cNvPr id="3" name="コンテンツ プレースホルダ 2"/>
          <p:cNvSpPr>
            <a:spLocks noGrp="1"/>
          </p:cNvSpPr>
          <p:nvPr>
            <p:ph idx="1"/>
          </p:nvPr>
        </p:nvSpPr>
        <p:spPr>
          <a:xfrm>
            <a:off x="35496" y="1844824"/>
            <a:ext cx="8352928" cy="5013176"/>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double sigma = 10.0;</a:t>
            </a:r>
          </a:p>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double R = 28.0;</a:t>
            </a:r>
          </a:p>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double b = 8.0 / 3.0</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typedef</a:t>
            </a:r>
            <a:r>
              <a:rPr lang="en-US" altLang="ja-JP" sz="1800" dirty="0">
                <a:latin typeface="VL ゴシック" pitchFamily="1" charset="-128"/>
                <a:ea typeface="VL ゴシック" pitchFamily="1" charset="-128"/>
                <a:cs typeface="Courier New" pitchFamily="49" charset="0"/>
              </a:rPr>
              <a:t> boost::array&lt; double , 3 &gt; </a:t>
            </a:r>
            <a:r>
              <a:rPr lang="en-US" altLang="ja-JP" sz="1800" dirty="0" err="1">
                <a:latin typeface="VL ゴシック" pitchFamily="1" charset="-128"/>
                <a:ea typeface="VL ゴシック" pitchFamily="1" charset="-128"/>
                <a:cs typeface="Courier New" pitchFamily="49" charset="0"/>
              </a:rPr>
              <a:t>state_type</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void </a:t>
            </a:r>
            <a:r>
              <a:rPr lang="en-US" altLang="ja-JP" sz="1800" dirty="0" err="1">
                <a:latin typeface="VL ゴシック" pitchFamily="1" charset="-128"/>
                <a:ea typeface="VL ゴシック" pitchFamily="1" charset="-128"/>
                <a:cs typeface="Courier New" pitchFamily="49" charset="0"/>
              </a:rPr>
              <a:t>lorenz</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state_type</a:t>
            </a:r>
            <a:r>
              <a:rPr lang="en-US" altLang="ja-JP" sz="1800" dirty="0">
                <a:latin typeface="VL ゴシック" pitchFamily="1" charset="-128"/>
                <a:ea typeface="VL ゴシック" pitchFamily="1" charset="-128"/>
                <a:cs typeface="Courier New" pitchFamily="49" charset="0"/>
              </a:rPr>
              <a:t> &amp;x , </a:t>
            </a:r>
            <a:r>
              <a:rPr lang="en-US" altLang="ja-JP" sz="1800" dirty="0" err="1">
                <a:latin typeface="VL ゴシック" pitchFamily="1" charset="-128"/>
                <a:ea typeface="VL ゴシック" pitchFamily="1" charset="-128"/>
                <a:cs typeface="Courier New" pitchFamily="49" charset="0"/>
              </a:rPr>
              <a:t>state_type</a:t>
            </a:r>
            <a:r>
              <a:rPr lang="en-US" altLang="ja-JP" sz="1800" dirty="0">
                <a:latin typeface="VL ゴシック" pitchFamily="1" charset="-128"/>
                <a:ea typeface="VL ゴシック" pitchFamily="1" charset="-128"/>
                <a:cs typeface="Courier New" pitchFamily="49" charset="0"/>
              </a:rPr>
              <a:t> &amp;</a:t>
            </a:r>
            <a:r>
              <a:rPr lang="en-US" altLang="ja-JP" sz="1800" dirty="0" err="1">
                <a:latin typeface="VL ゴシック" pitchFamily="1" charset="-128"/>
                <a:ea typeface="VL ゴシック" pitchFamily="1" charset="-128"/>
                <a:cs typeface="Courier New" pitchFamily="49" charset="0"/>
              </a:rPr>
              <a:t>dxdt</a:t>
            </a:r>
            <a:r>
              <a:rPr lang="en-US" altLang="ja-JP" sz="1800" dirty="0">
                <a:latin typeface="VL ゴシック" pitchFamily="1" charset="-128"/>
                <a:ea typeface="VL ゴシック" pitchFamily="1" charset="-128"/>
                <a:cs typeface="Courier New" pitchFamily="49" charset="0"/>
              </a:rPr>
              <a:t> , double t </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dxdt</a:t>
            </a:r>
            <a:r>
              <a:rPr lang="en-US" altLang="ja-JP" sz="1800" dirty="0">
                <a:latin typeface="VL ゴシック" pitchFamily="1" charset="-128"/>
                <a:ea typeface="VL ゴシック" pitchFamily="1" charset="-128"/>
                <a:cs typeface="Courier New" pitchFamily="49" charset="0"/>
              </a:rPr>
              <a:t>[0] = sigma * ( x[1] - x[0]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dxdt</a:t>
            </a:r>
            <a:r>
              <a:rPr lang="en-US" altLang="ja-JP" sz="1800" dirty="0">
                <a:latin typeface="VL ゴシック" pitchFamily="1" charset="-128"/>
                <a:ea typeface="VL ゴシック" pitchFamily="1" charset="-128"/>
                <a:cs typeface="Courier New" pitchFamily="49" charset="0"/>
              </a:rPr>
              <a:t>[1] = R * x[0] - x[1] - x[0] * x[2];</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dxdt</a:t>
            </a:r>
            <a:r>
              <a:rPr lang="en-US" altLang="ja-JP" sz="1800" dirty="0">
                <a:latin typeface="VL ゴシック" pitchFamily="1" charset="-128"/>
                <a:ea typeface="VL ゴシック" pitchFamily="1" charset="-128"/>
                <a:cs typeface="Courier New" pitchFamily="49" charset="0"/>
              </a:rPr>
              <a:t>[2] = -b * x[2] + x[0] * x[1];</a:t>
            </a:r>
          </a:p>
          <a:p>
            <a:pPr>
              <a:buNone/>
            </a:pP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void </a:t>
            </a:r>
            <a:r>
              <a:rPr lang="en-US" altLang="ja-JP" sz="1800" dirty="0" err="1">
                <a:latin typeface="VL ゴシック" pitchFamily="1" charset="-128"/>
                <a:ea typeface="VL ゴシック" pitchFamily="1" charset="-128"/>
                <a:cs typeface="Courier New" pitchFamily="49" charset="0"/>
              </a:rPr>
              <a:t>write_lorenz</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state_type</a:t>
            </a:r>
            <a:r>
              <a:rPr lang="en-US" altLang="ja-JP" sz="1800" dirty="0">
                <a:latin typeface="VL ゴシック" pitchFamily="1" charset="-128"/>
                <a:ea typeface="VL ゴシック" pitchFamily="1" charset="-128"/>
                <a:cs typeface="Courier New" pitchFamily="49" charset="0"/>
              </a:rPr>
              <a:t> &amp;x ,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double t </a:t>
            </a:r>
            <a:r>
              <a:rPr lang="en-US" altLang="ja-JP" sz="1800" dirty="0" smtClean="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smtClean="0">
                <a:latin typeface="VL ゴシック" pitchFamily="1" charset="-128"/>
                <a:ea typeface="VL ゴシック" pitchFamily="1" charset="-128"/>
                <a:cs typeface="Courier New" pitchFamily="49" charset="0"/>
              </a:rPr>
              <a:t>cout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&lt;&lt; t &lt;&lt; '\t' &lt;&lt; x[0] &lt;&lt; '\t' &lt;&lt; x[1] &lt;&lt; '\t' &lt;&lt; x[2] &lt;&lt; </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state_type</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x = { 10.0 , 1.0 , 1.0 }; // initial conditions</a:t>
            </a:r>
          </a:p>
          <a:p>
            <a:pPr>
              <a:buNone/>
            </a:pPr>
            <a:r>
              <a:rPr lang="en-US" altLang="ja-JP" sz="1800" dirty="0" smtClean="0">
                <a:latin typeface="VL ゴシック" pitchFamily="1" charset="-128"/>
                <a:ea typeface="VL ゴシック" pitchFamily="1" charset="-128"/>
                <a:cs typeface="Courier New" pitchFamily="49" charset="0"/>
              </a:rPr>
              <a:t>integrate</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lorenz</a:t>
            </a:r>
            <a:r>
              <a:rPr lang="en-US" altLang="ja-JP" sz="1800" dirty="0">
                <a:latin typeface="VL ゴシック" pitchFamily="1" charset="-128"/>
                <a:ea typeface="VL ゴシック" pitchFamily="1" charset="-128"/>
                <a:cs typeface="Courier New" pitchFamily="49" charset="0"/>
              </a:rPr>
              <a:t> , x , 0.0 , 25.0 , 0.1 , </a:t>
            </a:r>
            <a:r>
              <a:rPr lang="en-US" altLang="ja-JP" sz="1800" dirty="0" err="1">
                <a:latin typeface="VL ゴシック" pitchFamily="1" charset="-128"/>
                <a:ea typeface="VL ゴシック" pitchFamily="1" charset="-128"/>
                <a:cs typeface="Courier New" pitchFamily="49" charset="0"/>
              </a:rPr>
              <a:t>write_lorenz</a:t>
            </a:r>
            <a:r>
              <a:rPr lang="en-US" altLang="ja-JP" sz="1800" dirty="0">
                <a:latin typeface="VL ゴシック" pitchFamily="1" charset="-128"/>
                <a:ea typeface="VL ゴシック" pitchFamily="1" charset="-128"/>
                <a:cs typeface="Courier New" pitchFamily="49" charset="0"/>
              </a:rPr>
              <a:t> </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常微分方程式を解くためのライブラリ。カオス理論、振り</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子の計算など。以下はローレンツ方程式の例。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300788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mtClean="0"/>
              <a:t>テンプレートパラメータ</a:t>
            </a:r>
            <a:r>
              <a:rPr kumimoji="1" lang="en-US" altLang="ja-JP" smtClean="0"/>
              <a:t>	</a:t>
            </a:r>
            <a:r>
              <a:rPr kumimoji="1" lang="ja-JP" altLang="en-US" smtClean="0"/>
              <a:t>： 関数のパラメータ</a:t>
            </a:r>
            <a:endParaRPr kumimoji="1" lang="en-US" altLang="ja-JP" smtClean="0"/>
          </a:p>
          <a:p>
            <a:pPr>
              <a:buNone/>
            </a:pPr>
            <a:r>
              <a:rPr kumimoji="1" lang="ja-JP" altLang="en-US" smtClean="0"/>
              <a:t>クラス中の</a:t>
            </a:r>
            <a:r>
              <a:rPr kumimoji="1" lang="en-US" altLang="ja-JP" smtClean="0"/>
              <a:t>typedef		</a:t>
            </a:r>
            <a:r>
              <a:rPr kumimoji="1" lang="ja-JP" altLang="en-US" smtClean="0"/>
              <a:t>： 戻り値</a:t>
            </a:r>
            <a:endParaRPr kumimoji="1" lang="en-US" altLang="ja-JP" smtClean="0"/>
          </a:p>
          <a:p>
            <a:pPr>
              <a:buNone/>
            </a:pPr>
            <a:r>
              <a:rPr lang="ja-JP" altLang="en-US" smtClean="0"/>
              <a:t>と見なしたクラスを</a:t>
            </a:r>
            <a:r>
              <a:rPr lang="ja-JP" altLang="en-US" smtClean="0">
                <a:solidFill>
                  <a:srgbClr val="FF0000"/>
                </a:solidFill>
              </a:rPr>
              <a:t>メタ関数</a:t>
            </a:r>
            <a:r>
              <a:rPr lang="ja-JP" altLang="en-US" smtClean="0"/>
              <a:t>という。</a:t>
            </a:r>
            <a:endParaRPr kumimoji="1" lang="en-US" altLang="ja-JP" smtClean="0"/>
          </a:p>
          <a:p>
            <a:pPr>
              <a:buNone/>
            </a:pPr>
            <a:endParaRPr kumimoji="1" lang="en-US" altLang="ja-JP" smtClean="0"/>
          </a:p>
          <a:p>
            <a:pPr>
              <a:buNone/>
            </a:pPr>
            <a:r>
              <a:rPr lang="ja-JP" altLang="en-US" smtClean="0"/>
              <a:t>条件分岐</a:t>
            </a:r>
            <a:r>
              <a:rPr lang="en-US" altLang="ja-JP" smtClean="0"/>
              <a:t>	</a:t>
            </a:r>
            <a:r>
              <a:rPr lang="ja-JP" altLang="en-US" smtClean="0"/>
              <a:t>： テンプレートの特殊化</a:t>
            </a:r>
            <a:endParaRPr lang="en-US" altLang="ja-JP" smtClean="0"/>
          </a:p>
          <a:p>
            <a:pPr>
              <a:buNone/>
            </a:pPr>
            <a:r>
              <a:rPr kumimoji="1" lang="ja-JP" altLang="en-US" smtClean="0"/>
              <a:t>ループ</a:t>
            </a:r>
            <a:r>
              <a:rPr kumimoji="1" lang="en-US" altLang="ja-JP" smtClean="0"/>
              <a:t>	</a:t>
            </a:r>
            <a:r>
              <a:rPr kumimoji="1" lang="ja-JP" altLang="en-US" smtClean="0"/>
              <a:t>： メタ関数の再帰呼び出し</a:t>
            </a:r>
            <a:endParaRPr kumimoji="1" lang="en-US" altLang="ja-JP" smtClean="0"/>
          </a:p>
          <a:p>
            <a:pPr>
              <a:buNone/>
            </a:pPr>
            <a:r>
              <a:rPr lang="ja-JP" altLang="en-US" smtClean="0"/>
              <a:t>で表現できる。</a:t>
            </a:r>
            <a:endParaRPr kumimoji="1" lang="ja-JP"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err="1" smtClean="0"/>
              <a:t>Odeint</a:t>
            </a:r>
            <a:endParaRPr kumimoji="1" lang="ja-JP" altLang="en-US" sz="3200" dirty="0"/>
          </a:p>
        </p:txBody>
      </p:sp>
      <p:sp>
        <p:nvSpPr>
          <p:cNvPr id="3" name="コンテンツ プレースホルダ 2"/>
          <p:cNvSpPr>
            <a:spLocks noGrp="1"/>
          </p:cNvSpPr>
          <p:nvPr>
            <p:ph idx="1"/>
          </p:nvPr>
        </p:nvSpPr>
        <p:spPr>
          <a:xfrm>
            <a:off x="35496" y="1844824"/>
            <a:ext cx="8352928" cy="5013176"/>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double sigma = 10.0;</a:t>
            </a:r>
          </a:p>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double R = 28.0;</a:t>
            </a:r>
          </a:p>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double b = 8.0 / 3.0</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typedef</a:t>
            </a:r>
            <a:r>
              <a:rPr lang="en-US" altLang="ja-JP" sz="1800" dirty="0">
                <a:latin typeface="VL ゴシック" pitchFamily="1" charset="-128"/>
                <a:ea typeface="VL ゴシック" pitchFamily="1" charset="-128"/>
                <a:cs typeface="Courier New" pitchFamily="49" charset="0"/>
              </a:rPr>
              <a:t> boost::array&lt; double , 3 &gt; </a:t>
            </a:r>
            <a:r>
              <a:rPr lang="en-US" altLang="ja-JP" sz="1800" dirty="0" err="1">
                <a:latin typeface="VL ゴシック" pitchFamily="1" charset="-128"/>
                <a:ea typeface="VL ゴシック" pitchFamily="1" charset="-128"/>
                <a:cs typeface="Courier New" pitchFamily="49" charset="0"/>
              </a:rPr>
              <a:t>state_type</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void </a:t>
            </a:r>
            <a:r>
              <a:rPr lang="en-US" altLang="ja-JP" sz="1800" dirty="0" err="1">
                <a:latin typeface="VL ゴシック" pitchFamily="1" charset="-128"/>
                <a:ea typeface="VL ゴシック" pitchFamily="1" charset="-128"/>
                <a:cs typeface="Courier New" pitchFamily="49" charset="0"/>
              </a:rPr>
              <a:t>lorenz</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state_type</a:t>
            </a:r>
            <a:r>
              <a:rPr lang="en-US" altLang="ja-JP" sz="1800" dirty="0">
                <a:latin typeface="VL ゴシック" pitchFamily="1" charset="-128"/>
                <a:ea typeface="VL ゴシック" pitchFamily="1" charset="-128"/>
                <a:cs typeface="Courier New" pitchFamily="49" charset="0"/>
              </a:rPr>
              <a:t> &amp;x , </a:t>
            </a:r>
            <a:r>
              <a:rPr lang="en-US" altLang="ja-JP" sz="1800" dirty="0" err="1">
                <a:latin typeface="VL ゴシック" pitchFamily="1" charset="-128"/>
                <a:ea typeface="VL ゴシック" pitchFamily="1" charset="-128"/>
                <a:cs typeface="Courier New" pitchFamily="49" charset="0"/>
              </a:rPr>
              <a:t>state_type</a:t>
            </a:r>
            <a:r>
              <a:rPr lang="en-US" altLang="ja-JP" sz="1800" dirty="0">
                <a:latin typeface="VL ゴシック" pitchFamily="1" charset="-128"/>
                <a:ea typeface="VL ゴシック" pitchFamily="1" charset="-128"/>
                <a:cs typeface="Courier New" pitchFamily="49" charset="0"/>
              </a:rPr>
              <a:t> &amp;</a:t>
            </a:r>
            <a:r>
              <a:rPr lang="en-US" altLang="ja-JP" sz="1800" dirty="0" err="1">
                <a:latin typeface="VL ゴシック" pitchFamily="1" charset="-128"/>
                <a:ea typeface="VL ゴシック" pitchFamily="1" charset="-128"/>
                <a:cs typeface="Courier New" pitchFamily="49" charset="0"/>
              </a:rPr>
              <a:t>dxdt</a:t>
            </a:r>
            <a:r>
              <a:rPr lang="en-US" altLang="ja-JP" sz="1800" dirty="0">
                <a:latin typeface="VL ゴシック" pitchFamily="1" charset="-128"/>
                <a:ea typeface="VL ゴシック" pitchFamily="1" charset="-128"/>
                <a:cs typeface="Courier New" pitchFamily="49" charset="0"/>
              </a:rPr>
              <a:t> , double t </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dxdt</a:t>
            </a:r>
            <a:r>
              <a:rPr lang="en-US" altLang="ja-JP" sz="1800" dirty="0">
                <a:latin typeface="VL ゴシック" pitchFamily="1" charset="-128"/>
                <a:ea typeface="VL ゴシック" pitchFamily="1" charset="-128"/>
                <a:cs typeface="Courier New" pitchFamily="49" charset="0"/>
              </a:rPr>
              <a:t>[0] = sigma * ( x[1] - x[0]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dxdt</a:t>
            </a:r>
            <a:r>
              <a:rPr lang="en-US" altLang="ja-JP" sz="1800" dirty="0">
                <a:latin typeface="VL ゴシック" pitchFamily="1" charset="-128"/>
                <a:ea typeface="VL ゴシック" pitchFamily="1" charset="-128"/>
                <a:cs typeface="Courier New" pitchFamily="49" charset="0"/>
              </a:rPr>
              <a:t>[1] = R * x[0] - x[1] - x[0] * x[2];</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dxdt</a:t>
            </a:r>
            <a:r>
              <a:rPr lang="en-US" altLang="ja-JP" sz="1800" dirty="0">
                <a:latin typeface="VL ゴシック" pitchFamily="1" charset="-128"/>
                <a:ea typeface="VL ゴシック" pitchFamily="1" charset="-128"/>
                <a:cs typeface="Courier New" pitchFamily="49" charset="0"/>
              </a:rPr>
              <a:t>[2] = -b * x[2] + x[0] * x[1];</a:t>
            </a:r>
          </a:p>
          <a:p>
            <a:pPr>
              <a:buNone/>
            </a:pP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void </a:t>
            </a:r>
            <a:r>
              <a:rPr lang="en-US" altLang="ja-JP" sz="1800" dirty="0" err="1">
                <a:latin typeface="VL ゴシック" pitchFamily="1" charset="-128"/>
                <a:ea typeface="VL ゴシック" pitchFamily="1" charset="-128"/>
                <a:cs typeface="Courier New" pitchFamily="49" charset="0"/>
              </a:rPr>
              <a:t>write_lorenz</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state_type</a:t>
            </a:r>
            <a:r>
              <a:rPr lang="en-US" altLang="ja-JP" sz="1800" dirty="0">
                <a:latin typeface="VL ゴシック" pitchFamily="1" charset="-128"/>
                <a:ea typeface="VL ゴシック" pitchFamily="1" charset="-128"/>
                <a:cs typeface="Courier New" pitchFamily="49" charset="0"/>
              </a:rPr>
              <a:t> &amp;x ,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double t </a:t>
            </a:r>
            <a:r>
              <a:rPr lang="en-US" altLang="ja-JP" sz="1800" dirty="0" smtClean="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smtClean="0">
                <a:latin typeface="VL ゴシック" pitchFamily="1" charset="-128"/>
                <a:ea typeface="VL ゴシック" pitchFamily="1" charset="-128"/>
                <a:cs typeface="Courier New" pitchFamily="49" charset="0"/>
              </a:rPr>
              <a:t>cout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&lt;&lt; t &lt;&lt; '\t' &lt;&lt; x[0] &lt;&lt; '\t' &lt;&lt; x[1] &lt;&lt; '\t' &lt;&lt; x[2] &lt;&lt; </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state_type</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x = { 10.0 , 1.0 , 1.0 }; // initial conditions</a:t>
            </a:r>
          </a:p>
          <a:p>
            <a:pPr>
              <a:buNone/>
            </a:pPr>
            <a:r>
              <a:rPr lang="en-US" altLang="ja-JP" sz="1800" dirty="0" smtClean="0">
                <a:latin typeface="VL ゴシック" pitchFamily="1" charset="-128"/>
                <a:ea typeface="VL ゴシック" pitchFamily="1" charset="-128"/>
                <a:cs typeface="Courier New" pitchFamily="49" charset="0"/>
              </a:rPr>
              <a:t>integrate</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lorenz</a:t>
            </a:r>
            <a:r>
              <a:rPr lang="en-US" altLang="ja-JP" sz="1800" dirty="0">
                <a:latin typeface="VL ゴシック" pitchFamily="1" charset="-128"/>
                <a:ea typeface="VL ゴシック" pitchFamily="1" charset="-128"/>
                <a:cs typeface="Courier New" pitchFamily="49" charset="0"/>
              </a:rPr>
              <a:t> , x , 0.0 , 25.0 , 0.1 , </a:t>
            </a:r>
            <a:r>
              <a:rPr lang="en-US" altLang="ja-JP" sz="1800" dirty="0" err="1">
                <a:latin typeface="VL ゴシック" pitchFamily="1" charset="-128"/>
                <a:ea typeface="VL ゴシック" pitchFamily="1" charset="-128"/>
                <a:cs typeface="Courier New" pitchFamily="49" charset="0"/>
              </a:rPr>
              <a:t>write_lorenz</a:t>
            </a:r>
            <a:r>
              <a:rPr lang="en-US" altLang="ja-JP" sz="1800" dirty="0">
                <a:latin typeface="VL ゴシック" pitchFamily="1" charset="-128"/>
                <a:ea typeface="VL ゴシック" pitchFamily="1" charset="-128"/>
                <a:cs typeface="Courier New" pitchFamily="49" charset="0"/>
              </a:rPr>
              <a:t> </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常微分方程式を解くためのライブラリ。カオス理論、振り</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子の計算など。以下はローレンツ方程式の例。</a:t>
            </a:r>
            <a:endParaRPr lang="en-US" altLang="ja-JP" sz="2400" dirty="0" smtClean="0">
              <a:latin typeface="VL ゴシック" pitchFamily="1" charset="-128"/>
              <a:ea typeface="VL ゴシック" pitchFamily="1" charset="-128"/>
              <a:cs typeface="Courier New"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636912"/>
            <a:ext cx="49339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9131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関連する演算子の自動生成</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class person :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less_than_comparable</a:t>
            </a:r>
            <a:r>
              <a:rPr lang="en-US" altLang="ja-JP" sz="2000" dirty="0" smtClean="0">
                <a:solidFill>
                  <a:srgbClr val="FF0000"/>
                </a:solidFill>
                <a:latin typeface="VL ゴシック" pitchFamily="1" charset="-128"/>
                <a:ea typeface="VL ゴシック" pitchFamily="1" charset="-128"/>
              </a:rPr>
              <a:t>&lt;person&gt;</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id_;</a:t>
            </a:r>
          </a:p>
          <a:p>
            <a:r>
              <a:rPr lang="en-US" altLang="ja-JP" sz="2000" dirty="0" smtClean="0">
                <a:latin typeface="VL ゴシック" pitchFamily="1" charset="-128"/>
                <a:ea typeface="VL ゴシック" pitchFamily="1" charset="-128"/>
              </a:rPr>
              <a:t>public:</a:t>
            </a:r>
          </a:p>
          <a:p>
            <a:r>
              <a:rPr lang="en-US" altLang="ja-JP" sz="2000" dirty="0" smtClean="0">
                <a:latin typeface="VL ゴシック" pitchFamily="1" charset="-128"/>
                <a:ea typeface="VL ゴシック" pitchFamily="1" charset="-128"/>
              </a:rPr>
              <a:t>  explicit person(</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id) : id_(id) {}</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 operator&lt;</a:t>
            </a:r>
            <a:r>
              <a:rPr lang="ja-JP" altLang="en-US" sz="2000" dirty="0" smtClean="0">
                <a:latin typeface="VL ゴシック" pitchFamily="1" charset="-128"/>
                <a:ea typeface="VL ゴシック" pitchFamily="1" charset="-128"/>
              </a:rPr>
              <a:t>を定義すれば、</a:t>
            </a:r>
            <a:r>
              <a:rPr lang="en-US" altLang="ja-JP" sz="2000" dirty="0" smtClean="0">
                <a:latin typeface="VL ゴシック" pitchFamily="1" charset="-128"/>
                <a:ea typeface="VL ゴシック" pitchFamily="1" charset="-128"/>
              </a:rPr>
              <a:t>&gt;, &lt;=, &gt;=</a:t>
            </a:r>
            <a:r>
              <a:rPr lang="ja-JP" altLang="en-US" sz="2000" dirty="0" smtClean="0">
                <a:latin typeface="VL ゴシック" pitchFamily="1" charset="-128"/>
                <a:ea typeface="VL ゴシック" pitchFamily="1" charset="-128"/>
              </a:rPr>
              <a:t>が自動生成される</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friend </a:t>
            </a:r>
            <a:r>
              <a:rPr lang="en-US" altLang="ja-JP" sz="2000" dirty="0" err="1" smtClean="0">
                <a:latin typeface="VL ゴシック" pitchFamily="1" charset="-128"/>
                <a:ea typeface="VL ゴシック" pitchFamily="1" charset="-128"/>
              </a:rPr>
              <a:t>bool</a:t>
            </a:r>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operator&lt;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person&amp; lhs, </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person&amp; </a:t>
            </a:r>
            <a:r>
              <a:rPr lang="en-US" altLang="ja-JP" sz="2000" dirty="0" err="1" smtClean="0">
                <a:latin typeface="VL ゴシック" pitchFamily="1" charset="-128"/>
                <a:ea typeface="VL ゴシック" pitchFamily="1" charset="-128"/>
              </a:rPr>
              <a:t>rhs</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 return </a:t>
            </a:r>
            <a:r>
              <a:rPr lang="en-US" altLang="ja-JP" sz="2000" dirty="0" err="1" smtClean="0">
                <a:latin typeface="VL ゴシック" pitchFamily="1" charset="-128"/>
                <a:ea typeface="VL ゴシック" pitchFamily="1" charset="-128"/>
              </a:rPr>
              <a:t>lhs.id</a:t>
            </a:r>
            <a:r>
              <a:rPr lang="en-US" altLang="ja-JP" sz="2000" dirty="0" smtClean="0">
                <a:latin typeface="VL ゴシック" pitchFamily="1" charset="-128"/>
                <a:ea typeface="VL ゴシック" pitchFamily="1" charset="-128"/>
              </a:rPr>
              <a:t>_ &lt; </a:t>
            </a:r>
            <a:r>
              <a:rPr lang="en-US" altLang="ja-JP" sz="2000" dirty="0" err="1" smtClean="0">
                <a:latin typeface="VL ゴシック" pitchFamily="1" charset="-128"/>
                <a:ea typeface="VL ゴシック" pitchFamily="1" charset="-128"/>
              </a:rPr>
              <a:t>rhs.id</a:t>
            </a:r>
            <a:r>
              <a:rPr lang="en-US" altLang="ja-JP" sz="2000" dirty="0" smtClean="0">
                <a:latin typeface="VL ゴシック" pitchFamily="1" charset="-128"/>
                <a:ea typeface="VL ゴシック" pitchFamily="1" charset="-128"/>
              </a:rPr>
              <a:t>_; }</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person a(1);</a:t>
            </a:r>
          </a:p>
          <a:p>
            <a:r>
              <a:rPr lang="en-US" altLang="ja-JP" sz="2000" dirty="0" smtClean="0">
                <a:latin typeface="VL ゴシック" pitchFamily="1" charset="-128"/>
                <a:ea typeface="VL ゴシック" pitchFamily="1" charset="-128"/>
              </a:rPr>
              <a:t>person b(2);</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bool</a:t>
            </a:r>
            <a:r>
              <a:rPr lang="en-US" altLang="ja-JP" sz="2000" dirty="0" smtClean="0">
                <a:latin typeface="VL ゴシック" pitchFamily="1" charset="-128"/>
                <a:ea typeface="VL ゴシック" pitchFamily="1" charset="-128"/>
              </a:rPr>
              <a:t> c = a &lt; b;</a:t>
            </a:r>
          </a:p>
          <a:p>
            <a:r>
              <a:rPr lang="en-US" altLang="ja-JP" sz="2000" dirty="0" err="1" smtClean="0">
                <a:latin typeface="VL ゴシック" pitchFamily="1" charset="-128"/>
                <a:ea typeface="VL ゴシック" pitchFamily="1" charset="-128"/>
              </a:rPr>
              <a:t>bool</a:t>
            </a:r>
            <a:r>
              <a:rPr lang="en-US" altLang="ja-JP" sz="2000" dirty="0" smtClean="0">
                <a:latin typeface="VL ゴシック" pitchFamily="1" charset="-128"/>
                <a:ea typeface="VL ゴシック" pitchFamily="1" charset="-128"/>
              </a:rPr>
              <a:t> d = a </a:t>
            </a:r>
            <a:r>
              <a:rPr lang="en-US" altLang="ja-JP" sz="2000" dirty="0" smtClean="0">
                <a:solidFill>
                  <a:srgbClr val="FF0000"/>
                </a:solidFill>
                <a:latin typeface="VL ゴシック" pitchFamily="1" charset="-128"/>
                <a:ea typeface="VL ゴシック" pitchFamily="1" charset="-128"/>
              </a:rPr>
              <a:t>&gt;</a:t>
            </a:r>
            <a:r>
              <a:rPr lang="en-US" altLang="ja-JP" sz="2000" dirty="0" smtClean="0">
                <a:latin typeface="VL ゴシック" pitchFamily="1" charset="-128"/>
                <a:ea typeface="VL ゴシック" pitchFamily="1" charset="-128"/>
              </a:rPr>
              <a:t> b;</a:t>
            </a:r>
          </a:p>
          <a:p>
            <a:r>
              <a:rPr lang="en-US" altLang="ja-JP" sz="2000" dirty="0" err="1" smtClean="0">
                <a:latin typeface="VL ゴシック" pitchFamily="1" charset="-128"/>
                <a:ea typeface="VL ゴシック" pitchFamily="1" charset="-128"/>
              </a:rPr>
              <a:t>bool</a:t>
            </a:r>
            <a:r>
              <a:rPr lang="en-US" altLang="ja-JP" sz="2000" dirty="0" smtClean="0">
                <a:latin typeface="VL ゴシック" pitchFamily="1" charset="-128"/>
                <a:ea typeface="VL ゴシック" pitchFamily="1" charset="-128"/>
              </a:rPr>
              <a:t> e = a </a:t>
            </a:r>
            <a:r>
              <a:rPr lang="en-US" altLang="ja-JP" sz="2000" dirty="0" smtClean="0">
                <a:solidFill>
                  <a:srgbClr val="FF0000"/>
                </a:solidFill>
                <a:latin typeface="VL ゴシック" pitchFamily="1" charset="-128"/>
                <a:ea typeface="VL ゴシック" pitchFamily="1" charset="-128"/>
              </a:rPr>
              <a:t>&lt;=</a:t>
            </a:r>
            <a:r>
              <a:rPr lang="en-US" altLang="ja-JP" sz="2000" dirty="0" smtClean="0">
                <a:latin typeface="VL ゴシック" pitchFamily="1" charset="-128"/>
                <a:ea typeface="VL ゴシック" pitchFamily="1" charset="-128"/>
              </a:rPr>
              <a:t> b;</a:t>
            </a:r>
          </a:p>
          <a:p>
            <a:r>
              <a:rPr lang="en-US" altLang="ja-JP" sz="2000" dirty="0" err="1" smtClean="0">
                <a:latin typeface="VL ゴシック" pitchFamily="1" charset="-128"/>
                <a:ea typeface="VL ゴシック" pitchFamily="1" charset="-128"/>
              </a:rPr>
              <a:t>bool</a:t>
            </a:r>
            <a:r>
              <a:rPr lang="en-US" altLang="ja-JP" sz="2000" dirty="0" smtClean="0">
                <a:latin typeface="VL ゴシック" pitchFamily="1" charset="-128"/>
                <a:ea typeface="VL ゴシック" pitchFamily="1" charset="-128"/>
              </a:rPr>
              <a:t> f = a </a:t>
            </a:r>
            <a:r>
              <a:rPr lang="en-US" altLang="ja-JP" sz="2000" dirty="0" smtClean="0">
                <a:solidFill>
                  <a:srgbClr val="FF0000"/>
                </a:solidFill>
                <a:latin typeface="VL ゴシック" pitchFamily="1" charset="-128"/>
                <a:ea typeface="VL ゴシック" pitchFamily="1" charset="-128"/>
              </a:rPr>
              <a:t>&gt;=</a:t>
            </a:r>
            <a:r>
              <a:rPr lang="en-US" altLang="ja-JP" sz="2000" dirty="0" smtClean="0">
                <a:latin typeface="VL ゴシック" pitchFamily="1" charset="-128"/>
                <a:ea typeface="VL ゴシック" pitchFamily="1" charset="-128"/>
              </a:rPr>
              <a:t> b;</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Optional</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有効な値と、無効な値</a:t>
            </a:r>
            <a:endParaRPr lang="en-US" altLang="ja-JP" sz="2400" smtClean="0"/>
          </a:p>
          <a:p>
            <a:pPr>
              <a:buNone/>
            </a:pPr>
            <a:r>
              <a:rPr lang="ja-JP" altLang="en-US" sz="2400" smtClean="0"/>
              <a:t>　エラー値が</a:t>
            </a:r>
            <a:r>
              <a:rPr lang="en-US" altLang="ja-JP" sz="2400" smtClean="0"/>
              <a:t>-1</a:t>
            </a:r>
            <a:r>
              <a:rPr lang="ja-JP" altLang="en-US" sz="2400" smtClean="0"/>
              <a:t>だったり空文字列だったりするので統一する</a:t>
            </a:r>
            <a:endParaRPr lang="en-US" altLang="ja-JP" sz="2400" smtClean="0"/>
          </a:p>
        </p:txBody>
      </p:sp>
      <p:sp>
        <p:nvSpPr>
          <p:cNvPr id="4" name="テキスト ボックス 3"/>
          <p:cNvSpPr txBox="1"/>
          <p:nvPr/>
        </p:nvSpPr>
        <p:spPr>
          <a:xfrm>
            <a:off x="142876" y="1714488"/>
            <a:ext cx="8929718" cy="5016758"/>
          </a:xfrm>
          <a:prstGeom prst="rect">
            <a:avLst/>
          </a:prstGeom>
          <a:noFill/>
          <a:ln>
            <a:solidFill>
              <a:schemeClr val="tx1"/>
            </a:solidFill>
          </a:ln>
        </p:spPr>
        <p:txBody>
          <a:bodyPr wrap="square" rtlCol="0">
            <a:spAutoFit/>
          </a:bodyPr>
          <a:lstStyle/>
          <a:p>
            <a:r>
              <a:rPr lang="en-US" altLang="ja-JP" sz="2000" dirty="0" smtClean="0">
                <a:solidFill>
                  <a:srgbClr val="FF0000"/>
                </a:solidFill>
                <a:latin typeface="VL ゴシック" pitchFamily="1" charset="-128"/>
                <a:ea typeface="VL ゴシック" pitchFamily="1" charset="-128"/>
              </a:rPr>
              <a:t>boost::optional&lt;</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&gt;</a:t>
            </a:r>
            <a:r>
              <a:rPr lang="en-US" altLang="ja-JP" sz="2000" dirty="0" smtClean="0">
                <a:latin typeface="VL ゴシック" pitchFamily="1" charset="-128"/>
                <a:ea typeface="VL ゴシック" pitchFamily="1" charset="-128"/>
              </a:rPr>
              <a:t> find(</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vector&lt;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&gt;&amp; v,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x)</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vector&lt;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a:t>
            </a:r>
            <a:r>
              <a:rPr lang="en-US" altLang="ja-JP" sz="2000" dirty="0" err="1" smtClean="0">
                <a:latin typeface="VL ゴシック" pitchFamily="1" charset="-128"/>
                <a:ea typeface="VL ゴシック" pitchFamily="1" charset="-128"/>
              </a:rPr>
              <a:t>const_iterator</a:t>
            </a:r>
            <a:r>
              <a:rPr lang="en-US" altLang="ja-JP" sz="2000" dirty="0" smtClean="0">
                <a:latin typeface="VL ゴシック" pitchFamily="1" charset="-128"/>
                <a:ea typeface="VL ゴシック" pitchFamily="1" charset="-128"/>
              </a:rPr>
              <a:t> it = find(</a:t>
            </a:r>
            <a:r>
              <a:rPr lang="en-US" altLang="ja-JP" sz="2000" dirty="0" err="1" smtClean="0">
                <a:latin typeface="VL ゴシック" pitchFamily="1" charset="-128"/>
                <a:ea typeface="VL ゴシック" pitchFamily="1" charset="-128"/>
              </a:rPr>
              <a:t>v.begin</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v.end</a:t>
            </a:r>
            <a:r>
              <a:rPr lang="en-US" altLang="ja-JP" sz="2000" dirty="0" smtClean="0">
                <a:latin typeface="VL ゴシック" pitchFamily="1" charset="-128"/>
                <a:ea typeface="VL ゴシック" pitchFamily="1" charset="-128"/>
              </a:rPr>
              <a:t>(), x);</a:t>
            </a:r>
          </a:p>
          <a:p>
            <a:r>
              <a:rPr lang="en-US" altLang="ja-JP" sz="2000" dirty="0" smtClean="0">
                <a:latin typeface="VL ゴシック" pitchFamily="1" charset="-128"/>
                <a:ea typeface="VL ゴシック" pitchFamily="1" charset="-128"/>
              </a:rPr>
              <a:t>  if (it != </a:t>
            </a:r>
            <a:r>
              <a:rPr lang="en-US" altLang="ja-JP" sz="2000" dirty="0" err="1" smtClean="0">
                <a:latin typeface="VL ゴシック" pitchFamily="1" charset="-128"/>
                <a:ea typeface="VL ゴシック" pitchFamily="1" charset="-128"/>
              </a:rPr>
              <a:t>v.end</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return </a:t>
            </a:r>
            <a:r>
              <a:rPr lang="en-US" altLang="ja-JP" sz="2000" dirty="0" smtClean="0">
                <a:solidFill>
                  <a:srgbClr val="FF0000"/>
                </a:solidFill>
                <a:latin typeface="VL ゴシック" pitchFamily="1" charset="-128"/>
                <a:ea typeface="VL ゴシック" pitchFamily="1" charset="-128"/>
              </a:rPr>
              <a:t>x</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見つかったら有効な値を返す</a:t>
            </a:r>
            <a:endParaRPr lang="en-US" altLang="ja-JP" sz="2000" dirty="0" smtClean="0">
              <a:latin typeface="VL ゴシック" pitchFamily="1" charset="-128"/>
              <a:ea typeface="VL ゴシック" pitchFamily="1" charset="-128"/>
            </a:endParaRPr>
          </a:p>
          <a:p>
            <a:r>
              <a:rPr lang="en-US" altLang="ja-JP" sz="2000" dirty="0" smtClean="0">
                <a:solidFill>
                  <a:srgbClr val="FF0000"/>
                </a:solidFill>
                <a:latin typeface="VL ゴシック" pitchFamily="1" charset="-128"/>
                <a:ea typeface="VL ゴシック" pitchFamily="1" charset="-128"/>
              </a:rPr>
              <a:t>  </a:t>
            </a:r>
            <a:r>
              <a:rPr lang="en-US" altLang="ja-JP" sz="2000" dirty="0" smtClean="0">
                <a:latin typeface="VL ゴシック" pitchFamily="1" charset="-128"/>
                <a:ea typeface="VL ゴシック" pitchFamily="1" charset="-128"/>
              </a:rPr>
              <a:t>return </a:t>
            </a:r>
            <a:r>
              <a:rPr lang="en-US" altLang="ja-JP" sz="2000" dirty="0" smtClean="0">
                <a:solidFill>
                  <a:srgbClr val="FF0000"/>
                </a:solidFill>
                <a:latin typeface="VL ゴシック" pitchFamily="1" charset="-128"/>
                <a:ea typeface="VL ゴシック" pitchFamily="1" charset="-128"/>
              </a:rPr>
              <a:t>boost::none</a:t>
            </a:r>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見つからなかったら無効な値を返す</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vector&lt;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v;</a:t>
            </a:r>
          </a:p>
          <a:p>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(1); </a:t>
            </a:r>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(2); </a:t>
            </a:r>
            <a:r>
              <a:rPr lang="en-US" altLang="ja-JP" sz="2000" dirty="0" err="1" smtClean="0">
                <a:latin typeface="VL ゴシック" pitchFamily="1" charset="-128"/>
                <a:ea typeface="VL ゴシック" pitchFamily="1" charset="-128"/>
              </a:rPr>
              <a:t>v.push_back</a:t>
            </a:r>
            <a:r>
              <a:rPr lang="en-US" altLang="ja-JP" sz="2000" dirty="0" smtClean="0">
                <a:latin typeface="VL ゴシック" pitchFamily="1" charset="-128"/>
                <a:ea typeface="VL ゴシック" pitchFamily="1" charset="-128"/>
              </a:rPr>
              <a:t>(3);</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boost::optional&lt;</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p = find(v, 1);</a:t>
            </a:r>
          </a:p>
          <a:p>
            <a:r>
              <a:rPr lang="en-US" altLang="ja-JP" sz="2000" dirty="0" smtClean="0">
                <a:latin typeface="VL ゴシック" pitchFamily="1" charset="-128"/>
                <a:ea typeface="VL ゴシック" pitchFamily="1" charset="-128"/>
              </a:rPr>
              <a:t>if (</a:t>
            </a:r>
            <a:r>
              <a:rPr lang="en-US" altLang="ja-JP" sz="2000" dirty="0" smtClean="0">
                <a:solidFill>
                  <a:srgbClr val="FF0000"/>
                </a:solidFill>
                <a:latin typeface="VL ゴシック" pitchFamily="1" charset="-128"/>
                <a:ea typeface="VL ゴシック" pitchFamily="1" charset="-128"/>
              </a:rPr>
              <a:t>p</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"found : " &lt;&lt; </a:t>
            </a:r>
            <a:r>
              <a:rPr lang="en-US" altLang="ja-JP" sz="2000" dirty="0" err="1" smtClean="0">
                <a:solidFill>
                  <a:srgbClr val="FF0000"/>
                </a:solidFill>
                <a:latin typeface="VL ゴシック" pitchFamily="1" charset="-128"/>
                <a:ea typeface="VL ゴシック" pitchFamily="1" charset="-128"/>
              </a:rPr>
              <a:t>p.get</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found : 1</a:t>
            </a:r>
          </a:p>
          <a:p>
            <a:r>
              <a:rPr lang="en-US" altLang="ja-JP" sz="2000" dirty="0" smtClean="0">
                <a:latin typeface="VL ゴシック" pitchFamily="1" charset="-128"/>
                <a:ea typeface="VL ゴシック" pitchFamily="1" charset="-128"/>
              </a:rPr>
              <a:t>else</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"not found"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Overloaded Function</a:t>
            </a:r>
            <a:endParaRPr kumimoji="1" lang="ja-JP" altLang="en-US" sz="3200" dirty="0"/>
          </a:p>
        </p:txBody>
      </p:sp>
      <p:sp>
        <p:nvSpPr>
          <p:cNvPr id="3" name="コンテンツ プレースホルダ 2"/>
          <p:cNvSpPr>
            <a:spLocks noGrp="1"/>
          </p:cNvSpPr>
          <p:nvPr>
            <p:ph idx="1"/>
          </p:nvPr>
        </p:nvSpPr>
        <p:spPr>
          <a:xfrm>
            <a:off x="457200" y="1700808"/>
            <a:ext cx="8579296" cy="4464496"/>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 </a:t>
            </a:r>
            <a:r>
              <a:rPr lang="en-US" altLang="ja-JP" sz="1800" dirty="0" err="1">
                <a:latin typeface="VL ゴシック" pitchFamily="1" charset="-128"/>
                <a:ea typeface="VL ゴシック" pitchFamily="1" charset="-128"/>
                <a:cs typeface="Courier New" pitchFamily="49" charset="0"/>
              </a:rPr>
              <a:t>identity_s</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 s) { return s; }</a:t>
            </a:r>
          </a:p>
          <a:p>
            <a:pPr>
              <a:buNone/>
            </a:pP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identity_n</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x)                               { return x; }</a:t>
            </a:r>
          </a:p>
          <a:p>
            <a:pPr>
              <a:buNone/>
            </a:pPr>
            <a:r>
              <a:rPr lang="en-US" altLang="ja-JP" sz="1800" dirty="0">
                <a:latin typeface="VL ゴシック" pitchFamily="1" charset="-128"/>
                <a:ea typeface="VL ゴシック" pitchFamily="1" charset="-128"/>
                <a:cs typeface="Courier New" pitchFamily="49" charset="0"/>
              </a:rPr>
              <a:t>double </a:t>
            </a:r>
            <a:r>
              <a:rPr lang="en-US" altLang="ja-JP" sz="1800" dirty="0" err="1">
                <a:latin typeface="VL ゴシック" pitchFamily="1" charset="-128"/>
                <a:ea typeface="VL ゴシック" pitchFamily="1" charset="-128"/>
                <a:cs typeface="Courier New" pitchFamily="49" charset="0"/>
              </a:rPr>
              <a:t>identity_d</a:t>
            </a:r>
            <a:r>
              <a:rPr lang="en-US" altLang="ja-JP" sz="1800" dirty="0">
                <a:latin typeface="VL ゴシック" pitchFamily="1" charset="-128"/>
                <a:ea typeface="VL ゴシック" pitchFamily="1" charset="-128"/>
                <a:cs typeface="Courier New" pitchFamily="49" charset="0"/>
              </a:rPr>
              <a:t>(double x)                         { return x; }</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boost::</a:t>
            </a:r>
            <a:r>
              <a:rPr lang="en-US" altLang="ja-JP" sz="1800" dirty="0" err="1">
                <a:solidFill>
                  <a:srgbClr val="FF0000"/>
                </a:solidFill>
                <a:latin typeface="VL ゴシック" pitchFamily="1" charset="-128"/>
                <a:ea typeface="VL ゴシック" pitchFamily="1" charset="-128"/>
                <a:cs typeface="Courier New" pitchFamily="49" charset="0"/>
              </a:rPr>
              <a:t>overloaded_function</a:t>
            </a:r>
            <a:r>
              <a:rPr lang="en-US" altLang="ja-JP" sz="1800" dirty="0">
                <a:latin typeface="VL ゴシック" pitchFamily="1" charset="-128"/>
                <a:ea typeface="VL ゴシック" pitchFamily="1" charset="-128"/>
                <a:cs typeface="Courier New" pitchFamily="49" charset="0"/>
              </a:rPr>
              <a:t>&lt;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double (double)</a:t>
            </a:r>
          </a:p>
          <a:p>
            <a:pPr marL="0" indent="0">
              <a:buNone/>
            </a:pPr>
            <a:r>
              <a:rPr lang="en-US" altLang="ja-JP" sz="1800" dirty="0" smtClean="0">
                <a:latin typeface="VL ゴシック" pitchFamily="1" charset="-128"/>
                <a:ea typeface="VL ゴシック" pitchFamily="1" charset="-128"/>
                <a:cs typeface="Courier New" pitchFamily="49" charset="0"/>
              </a:rPr>
              <a:t>&gt; identity(</a:t>
            </a:r>
            <a:r>
              <a:rPr lang="en-US" altLang="ja-JP" sz="1800" dirty="0" err="1" smtClean="0">
                <a:latin typeface="VL ゴシック" pitchFamily="1" charset="-128"/>
                <a:ea typeface="VL ゴシック" pitchFamily="1" charset="-128"/>
                <a:cs typeface="Courier New" pitchFamily="49" charset="0"/>
              </a:rPr>
              <a:t>identity_s</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identity_n</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identity_d</a:t>
            </a:r>
            <a:r>
              <a:rPr lang="en-US" altLang="ja-JP" sz="1800" dirty="0" smtClean="0">
                <a:latin typeface="VL ゴシック" pitchFamily="1" charset="-128"/>
                <a:ea typeface="VL ゴシック" pitchFamily="1" charset="-128"/>
                <a:cs typeface="Courier New" pitchFamily="49" charset="0"/>
              </a:rPr>
              <a:t>);</a:t>
            </a:r>
          </a:p>
          <a:p>
            <a:pPr marL="0" indent="0">
              <a:buNone/>
            </a:pPr>
            <a:endParaRPr lang="en-US" altLang="ja-JP" sz="1800" dirty="0" smtClean="0">
              <a:latin typeface="VL ゴシック" pitchFamily="1" charset="-128"/>
              <a:ea typeface="VL ゴシック" pitchFamily="1" charset="-128"/>
              <a:cs typeface="Courier New" pitchFamily="49" charset="0"/>
            </a:endParaRPr>
          </a:p>
          <a:p>
            <a:pPr marL="0" indent="0">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 s = "hello</a:t>
            </a:r>
            <a:r>
              <a:rPr lang="en-US" altLang="ja-JP" sz="1800" dirty="0" smtClean="0">
                <a:latin typeface="VL ゴシック" pitchFamily="1" charset="-128"/>
                <a:ea typeface="VL ゴシック" pitchFamily="1" charset="-128"/>
                <a:cs typeface="Courier New" pitchFamily="49" charset="0"/>
              </a:rPr>
              <a:t>"; s </a:t>
            </a:r>
            <a:r>
              <a:rPr lang="en-US" altLang="ja-JP" sz="1800" dirty="0">
                <a:latin typeface="VL ゴシック" pitchFamily="1" charset="-128"/>
                <a:ea typeface="VL ゴシック" pitchFamily="1" charset="-128"/>
                <a:cs typeface="Courier New" pitchFamily="49" charset="0"/>
              </a:rPr>
              <a:t>= identity(s);</a:t>
            </a:r>
          </a:p>
          <a:p>
            <a:pPr marL="0" indent="0">
              <a:buNone/>
            </a:pPr>
            <a:r>
              <a:rPr lang="en-US" altLang="ja-JP" sz="1800" dirty="0" err="1" smtClean="0">
                <a:latin typeface="VL ゴシック" pitchFamily="1" charset="-128"/>
                <a:ea typeface="VL ゴシック" pitchFamily="1" charset="-128"/>
                <a:cs typeface="Courier New" pitchFamily="49" charset="0"/>
              </a:rPr>
              <a:t>int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n = </a:t>
            </a:r>
            <a:r>
              <a:rPr lang="en-US" altLang="ja-JP" sz="1800" dirty="0" smtClean="0">
                <a:latin typeface="VL ゴシック" pitchFamily="1" charset="-128"/>
                <a:ea typeface="VL ゴシック" pitchFamily="1" charset="-128"/>
                <a:cs typeface="Courier New" pitchFamily="49" charset="0"/>
              </a:rPr>
              <a:t>2;               n </a:t>
            </a:r>
            <a:r>
              <a:rPr lang="en-US" altLang="ja-JP" sz="1800" dirty="0">
                <a:latin typeface="VL ゴシック" pitchFamily="1" charset="-128"/>
                <a:ea typeface="VL ゴシック" pitchFamily="1" charset="-128"/>
                <a:cs typeface="Courier New" pitchFamily="49" charset="0"/>
              </a:rPr>
              <a:t>= identity(n);</a:t>
            </a:r>
          </a:p>
          <a:p>
            <a:pPr marL="0" indent="0">
              <a:buNone/>
            </a:pPr>
            <a:r>
              <a:rPr lang="en-US" altLang="ja-JP" sz="1800" dirty="0" smtClean="0">
                <a:latin typeface="VL ゴシック" pitchFamily="1" charset="-128"/>
                <a:ea typeface="VL ゴシック" pitchFamily="1" charset="-128"/>
                <a:cs typeface="Courier New" pitchFamily="49" charset="0"/>
              </a:rPr>
              <a:t>double </a:t>
            </a:r>
            <a:r>
              <a:rPr lang="en-US" altLang="ja-JP" sz="1800" dirty="0">
                <a:latin typeface="VL ゴシック" pitchFamily="1" charset="-128"/>
                <a:ea typeface="VL ゴシック" pitchFamily="1" charset="-128"/>
                <a:cs typeface="Courier New" pitchFamily="49" charset="0"/>
              </a:rPr>
              <a:t>d = </a:t>
            </a:r>
            <a:r>
              <a:rPr lang="en-US" altLang="ja-JP" sz="1800" dirty="0" smtClean="0">
                <a:latin typeface="VL ゴシック" pitchFamily="1" charset="-128"/>
                <a:ea typeface="VL ゴシック" pitchFamily="1" charset="-128"/>
                <a:cs typeface="Courier New" pitchFamily="49" charset="0"/>
              </a:rPr>
              <a:t>3.14;         d </a:t>
            </a:r>
            <a:r>
              <a:rPr lang="en-US" altLang="ja-JP" sz="1800" dirty="0">
                <a:latin typeface="VL ゴシック" pitchFamily="1" charset="-128"/>
                <a:ea typeface="VL ゴシック" pitchFamily="1" charset="-128"/>
                <a:cs typeface="Courier New" pitchFamily="49" charset="0"/>
              </a:rPr>
              <a:t>= identity(d);</a:t>
            </a:r>
            <a:endParaRPr lang="en-US" altLang="ja-JP" sz="1800" dirty="0" smtClean="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複数の関数から、オーバーロードする</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関数オブジェクトを作る。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15443751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Parameter</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名前付き引数</a:t>
            </a:r>
            <a:endParaRPr lang="en-US" altLang="ja-JP" sz="2400" smtClean="0"/>
          </a:p>
        </p:txBody>
      </p:sp>
      <p:sp>
        <p:nvSpPr>
          <p:cNvPr id="4" name="テキスト ボックス 3"/>
          <p:cNvSpPr txBox="1"/>
          <p:nvPr/>
        </p:nvSpPr>
        <p:spPr>
          <a:xfrm>
            <a:off x="142876" y="1357298"/>
            <a:ext cx="8929718" cy="3477875"/>
          </a:xfrm>
          <a:prstGeom prst="rect">
            <a:avLst/>
          </a:prstGeom>
          <a:noFill/>
          <a:ln>
            <a:solidFill>
              <a:schemeClr val="tx1"/>
            </a:solidFill>
          </a:ln>
        </p:spPr>
        <p:txBody>
          <a:bodyPr wrap="square" rtlCol="0">
            <a:spAutoFit/>
          </a:bodyPr>
          <a:lstStyle/>
          <a:p>
            <a:r>
              <a:rPr lang="en-US" altLang="ja-JP" sz="2000" dirty="0" smtClean="0">
                <a:solidFill>
                  <a:srgbClr val="FF0000"/>
                </a:solidFill>
                <a:latin typeface="VL ゴシック" pitchFamily="1" charset="-128"/>
                <a:ea typeface="VL ゴシック" pitchFamily="1" charset="-128"/>
              </a:rPr>
              <a:t>BOOST_PARAMETER_NAME(</a:t>
            </a:r>
            <a:r>
              <a:rPr lang="en-US" altLang="ja-JP" sz="2000" dirty="0" smtClean="0">
                <a:solidFill>
                  <a:srgbClr val="0070C0"/>
                </a:solidFill>
                <a:latin typeface="VL ゴシック" pitchFamily="1" charset="-128"/>
                <a:ea typeface="VL ゴシック" pitchFamily="1" charset="-128"/>
              </a:rPr>
              <a:t>name</a:t>
            </a:r>
            <a:r>
              <a:rPr lang="en-US" altLang="ja-JP" sz="2000" dirty="0" smtClean="0">
                <a:solidFill>
                  <a:srgbClr val="FF0000"/>
                </a:solidFill>
                <a:latin typeface="VL ゴシック" pitchFamily="1" charset="-128"/>
                <a:ea typeface="VL ゴシック" pitchFamily="1" charset="-128"/>
              </a:rPr>
              <a:t>)</a:t>
            </a:r>
          </a:p>
          <a:p>
            <a:r>
              <a:rPr lang="en-US" altLang="ja-JP" sz="2000" dirty="0" smtClean="0">
                <a:solidFill>
                  <a:srgbClr val="FF0000"/>
                </a:solidFill>
                <a:latin typeface="VL ゴシック" pitchFamily="1" charset="-128"/>
                <a:ea typeface="VL ゴシック" pitchFamily="1" charset="-128"/>
              </a:rPr>
              <a:t>BOOST_PARAMETER_NAME(</a:t>
            </a:r>
            <a:r>
              <a:rPr lang="en-US" altLang="ja-JP" sz="2000" dirty="0" smtClean="0">
                <a:solidFill>
                  <a:srgbClr val="0070C0"/>
                </a:solidFill>
                <a:latin typeface="VL ゴシック" pitchFamily="1" charset="-128"/>
                <a:ea typeface="VL ゴシック" pitchFamily="1" charset="-128"/>
              </a:rPr>
              <a:t>age</a:t>
            </a:r>
            <a:r>
              <a:rPr lang="en-US" altLang="ja-JP" sz="2000" dirty="0" smtClean="0">
                <a:solidFill>
                  <a:srgbClr val="FF0000"/>
                </a:solidFill>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template &lt;class </a:t>
            </a:r>
            <a:r>
              <a:rPr lang="en-US" altLang="ja-JP" sz="2000" dirty="0" err="1" smtClean="0">
                <a:latin typeface="VL ゴシック" pitchFamily="1" charset="-128"/>
                <a:ea typeface="VL ゴシック" pitchFamily="1" charset="-128"/>
              </a:rPr>
              <a:t>Args</a:t>
            </a:r>
            <a:r>
              <a:rPr lang="en-US" altLang="ja-JP" sz="2000" dirty="0" smtClean="0">
                <a:latin typeface="VL ゴシック" pitchFamily="1" charset="-128"/>
                <a:ea typeface="VL ゴシック" pitchFamily="1" charset="-128"/>
              </a:rPr>
              <a:t>&gt;</a:t>
            </a:r>
          </a:p>
          <a:p>
            <a:r>
              <a:rPr lang="en-US" altLang="ja-JP" sz="2000" dirty="0" smtClean="0">
                <a:latin typeface="VL ゴシック" pitchFamily="1" charset="-128"/>
                <a:ea typeface="VL ゴシック" pitchFamily="1" charset="-128"/>
              </a:rPr>
              <a:t>void print(</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Args</a:t>
            </a:r>
            <a:r>
              <a:rPr lang="en-US" altLang="ja-JP" sz="2000" dirty="0" smtClean="0">
                <a:latin typeface="VL ゴシック" pitchFamily="1" charset="-128"/>
                <a:ea typeface="VL ゴシック" pitchFamily="1" charset="-128"/>
              </a:rPr>
              <a:t>&amp; </a:t>
            </a:r>
            <a:r>
              <a:rPr lang="en-US" altLang="ja-JP" sz="2000" dirty="0" err="1" smtClean="0">
                <a:latin typeface="VL ゴシック" pitchFamily="1" charset="-128"/>
                <a:ea typeface="VL ゴシック" pitchFamily="1" charset="-128"/>
              </a:rPr>
              <a:t>args</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a:t>
            </a:r>
            <a:r>
              <a:rPr lang="en-US" altLang="ja-JP" sz="2000" dirty="0" err="1" smtClean="0">
                <a:solidFill>
                  <a:srgbClr val="FF0000"/>
                </a:solidFill>
                <a:latin typeface="VL ゴシック" pitchFamily="1" charset="-128"/>
                <a:ea typeface="VL ゴシック" pitchFamily="1" charset="-128"/>
              </a:rPr>
              <a:t>args</a:t>
            </a:r>
            <a:r>
              <a:rPr lang="en-US" altLang="ja-JP" sz="2000" dirty="0" smtClean="0">
                <a:solidFill>
                  <a:srgbClr val="FF0000"/>
                </a:solidFill>
                <a:latin typeface="VL ゴシック" pitchFamily="1" charset="-128"/>
                <a:ea typeface="VL ゴシック" pitchFamily="1" charset="-128"/>
              </a:rPr>
              <a:t>[</a:t>
            </a:r>
            <a:r>
              <a:rPr lang="en-US" altLang="ja-JP" sz="2000" dirty="0" smtClean="0">
                <a:solidFill>
                  <a:srgbClr val="0070C0"/>
                </a:solidFill>
                <a:latin typeface="VL ゴシック" pitchFamily="1" charset="-128"/>
                <a:ea typeface="VL ゴシック" pitchFamily="1" charset="-128"/>
              </a:rPr>
              <a:t>_name</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 &lt;&lt; ", " &lt;&lt; </a:t>
            </a:r>
            <a:r>
              <a:rPr lang="en-US" altLang="ja-JP" sz="2000" dirty="0" err="1" smtClean="0">
                <a:solidFill>
                  <a:srgbClr val="FF0000"/>
                </a:solidFill>
                <a:latin typeface="VL ゴシック" pitchFamily="1" charset="-128"/>
                <a:ea typeface="VL ゴシック" pitchFamily="1" charset="-128"/>
              </a:rPr>
              <a:t>args</a:t>
            </a:r>
            <a:r>
              <a:rPr lang="en-US" altLang="ja-JP" sz="2000" dirty="0" smtClean="0">
                <a:solidFill>
                  <a:srgbClr val="FF0000"/>
                </a:solidFill>
                <a:latin typeface="VL ゴシック" pitchFamily="1" charset="-128"/>
                <a:ea typeface="VL ゴシック" pitchFamily="1" charset="-128"/>
              </a:rPr>
              <a:t>[</a:t>
            </a:r>
            <a:r>
              <a:rPr lang="en-US" altLang="ja-JP" sz="2000" dirty="0" smtClean="0">
                <a:solidFill>
                  <a:srgbClr val="0070C0"/>
                </a:solidFill>
                <a:latin typeface="VL ゴシック" pitchFamily="1" charset="-128"/>
                <a:ea typeface="VL ゴシック" pitchFamily="1" charset="-128"/>
              </a:rPr>
              <a:t>_age</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print((</a:t>
            </a:r>
            <a:r>
              <a:rPr lang="en-US" altLang="ja-JP" sz="2000" dirty="0" smtClean="0">
                <a:solidFill>
                  <a:srgbClr val="0070C0"/>
                </a:solidFill>
                <a:latin typeface="VL ゴシック" pitchFamily="1" charset="-128"/>
                <a:ea typeface="VL ゴシック" pitchFamily="1" charset="-128"/>
              </a:rPr>
              <a:t>_name</a:t>
            </a:r>
            <a:r>
              <a:rPr lang="en-US" altLang="ja-JP" sz="2000" dirty="0" smtClean="0">
                <a:latin typeface="VL ゴシック" pitchFamily="1" charset="-128"/>
                <a:ea typeface="VL ゴシック" pitchFamily="1" charset="-128"/>
              </a:rPr>
              <a:t>="Akira", </a:t>
            </a:r>
            <a:r>
              <a:rPr lang="en-US" altLang="ja-JP" sz="2000" dirty="0" smtClean="0">
                <a:solidFill>
                  <a:srgbClr val="0070C0"/>
                </a:solidFill>
                <a:latin typeface="VL ゴシック" pitchFamily="1" charset="-128"/>
                <a:ea typeface="VL ゴシック" pitchFamily="1" charset="-128"/>
              </a:rPr>
              <a:t>_age</a:t>
            </a:r>
            <a:r>
              <a:rPr lang="en-US" altLang="ja-JP" sz="2000" dirty="0" smtClean="0">
                <a:latin typeface="VL ゴシック" pitchFamily="1" charset="-128"/>
                <a:ea typeface="VL ゴシック" pitchFamily="1" charset="-128"/>
              </a:rPr>
              <a:t>=24));</a:t>
            </a:r>
          </a:p>
          <a:p>
            <a:r>
              <a:rPr lang="en-US" altLang="ja-JP" sz="2000" dirty="0" smtClean="0">
                <a:latin typeface="VL ゴシック" pitchFamily="1" charset="-128"/>
                <a:ea typeface="VL ゴシック" pitchFamily="1" charset="-128"/>
              </a:rPr>
              <a:t>print((</a:t>
            </a:r>
            <a:r>
              <a:rPr lang="en-US" altLang="ja-JP" sz="2000" dirty="0" smtClean="0">
                <a:solidFill>
                  <a:srgbClr val="0070C0"/>
                </a:solidFill>
                <a:latin typeface="VL ゴシック" pitchFamily="1" charset="-128"/>
                <a:ea typeface="VL ゴシック" pitchFamily="1" charset="-128"/>
              </a:rPr>
              <a:t>_age</a:t>
            </a:r>
            <a:r>
              <a:rPr lang="en-US" altLang="ja-JP" sz="2000" dirty="0" smtClean="0">
                <a:latin typeface="VL ゴシック" pitchFamily="1" charset="-128"/>
                <a:ea typeface="VL ゴシック" pitchFamily="1" charset="-128"/>
              </a:rPr>
              <a:t>=24, </a:t>
            </a:r>
            <a:r>
              <a:rPr lang="en-US" altLang="ja-JP" sz="2000" dirty="0" smtClean="0">
                <a:solidFill>
                  <a:srgbClr val="0070C0"/>
                </a:solidFill>
                <a:latin typeface="VL ゴシック" pitchFamily="1" charset="-128"/>
                <a:ea typeface="VL ゴシック" pitchFamily="1" charset="-128"/>
              </a:rPr>
              <a:t>_name</a:t>
            </a:r>
            <a:r>
              <a:rPr lang="en-US" altLang="ja-JP" sz="2000" dirty="0" smtClean="0">
                <a:latin typeface="VL ゴシック" pitchFamily="1" charset="-128"/>
                <a:ea typeface="VL ゴシック" pitchFamily="1" charset="-128"/>
              </a:rPr>
              <a:t>="Akira"));</a:t>
            </a:r>
          </a:p>
        </p:txBody>
      </p:sp>
      <p:sp>
        <p:nvSpPr>
          <p:cNvPr id="5" name="テキスト ボックス 4"/>
          <p:cNvSpPr txBox="1"/>
          <p:nvPr/>
        </p:nvSpPr>
        <p:spPr>
          <a:xfrm>
            <a:off x="142844" y="5000636"/>
            <a:ext cx="4000528" cy="646331"/>
          </a:xfrm>
          <a:prstGeom prst="rect">
            <a:avLst/>
          </a:prstGeom>
          <a:solidFill>
            <a:srgbClr val="00B050"/>
          </a:solidFill>
          <a:ln>
            <a:solidFill>
              <a:schemeClr val="tx1"/>
            </a:solidFill>
          </a:ln>
        </p:spPr>
        <p:txBody>
          <a:bodyPr wrap="square" rtlCol="0">
            <a:spAutoFit/>
          </a:bodyPr>
          <a:lstStyle/>
          <a:p>
            <a:r>
              <a:rPr kumimoji="1" lang="en-US" altLang="ja-JP" dirty="0" smtClean="0"/>
              <a:t>Akira, 24</a:t>
            </a:r>
          </a:p>
          <a:p>
            <a:r>
              <a:rPr lang="en-US" altLang="ja-JP" dirty="0" smtClean="0"/>
              <a:t>Akira, 24</a:t>
            </a:r>
            <a:endParaRPr kumimoji="1" lang="ja-JP"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Phoenix</a:t>
            </a:r>
            <a:endParaRPr kumimoji="1" lang="ja-JP" altLang="en-US" sz="3600" dirty="0"/>
          </a:p>
        </p:txBody>
      </p:sp>
      <p:sp>
        <p:nvSpPr>
          <p:cNvPr id="5" name="コンテンツ プレースホルダ 2"/>
          <p:cNvSpPr>
            <a:spLocks noGrp="1"/>
          </p:cNvSpPr>
          <p:nvPr>
            <p:ph idx="1"/>
          </p:nvPr>
        </p:nvSpPr>
        <p:spPr>
          <a:xfrm>
            <a:off x="457200" y="2348880"/>
            <a:ext cx="8229600" cy="3096344"/>
          </a:xfrm>
          <a:ln>
            <a:solidFill>
              <a:schemeClr val="tx1"/>
            </a:solidFill>
          </a:ln>
        </p:spPr>
        <p:txBody>
          <a:bodyPr>
            <a:noAutofit/>
          </a:bodyPr>
          <a:lstStyle/>
          <a:p>
            <a:pPr>
              <a:buNone/>
            </a:pPr>
            <a:r>
              <a:rPr lang="en-US" altLang="ja-JP" sz="1800" dirty="0">
                <a:latin typeface="VL ゴシック" pitchFamily="1" charset="-128"/>
                <a:ea typeface="VL ゴシック" pitchFamily="1" charset="-128"/>
                <a:cs typeface="Courier New" pitchFamily="49" charset="0"/>
              </a:rPr>
              <a:t>namespace ns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plus(</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b</a:t>
            </a:r>
            <a:r>
              <a:rPr lang="en-US" altLang="ja-JP" sz="1800" dirty="0" smtClean="0">
                <a:latin typeface="VL ゴシック" pitchFamily="1" charset="-128"/>
                <a:ea typeface="VL ゴシック" pitchFamily="1" charset="-128"/>
                <a:cs typeface="Courier New" pitchFamily="49" charset="0"/>
              </a:rPr>
              <a:t>) { return </a:t>
            </a:r>
            <a:r>
              <a:rPr lang="en-US" altLang="ja-JP" sz="1800" dirty="0">
                <a:latin typeface="VL ゴシック" pitchFamily="1" charset="-128"/>
                <a:ea typeface="VL ゴシック" pitchFamily="1" charset="-128"/>
                <a:cs typeface="Courier New" pitchFamily="49" charset="0"/>
              </a:rPr>
              <a:t>a + b</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solidFill>
                  <a:srgbClr val="C00000"/>
                </a:solidFill>
                <a:latin typeface="VL ゴシック" pitchFamily="1" charset="-128"/>
                <a:ea typeface="VL ゴシック" pitchFamily="1" charset="-128"/>
                <a:cs typeface="Courier New" pitchFamily="49" charset="0"/>
              </a:rPr>
              <a:t>BOOST_PHOENIX_ADAPT_FUNCTION</a:t>
            </a:r>
            <a:r>
              <a:rPr lang="en-US" altLang="ja-JP" sz="1800" dirty="0" smtClean="0">
                <a:latin typeface="VL ゴシック" pitchFamily="1" charset="-128"/>
                <a:ea typeface="VL ゴシック" pitchFamily="1" charset="-128"/>
                <a:cs typeface="Courier New" pitchFamily="49" charset="0"/>
              </a:rPr>
              <a:t>(</a:t>
            </a:r>
            <a:r>
              <a:rPr lang="en-US" altLang="ja-JP" sz="1800" dirty="0" err="1" smtClean="0">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plus, ns::plus, 2)</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using namespace boost::phoenix::</a:t>
            </a:r>
            <a:r>
              <a:rPr lang="en-US" altLang="ja-JP" sz="1800" dirty="0" err="1">
                <a:latin typeface="VL ゴシック" pitchFamily="1" charset="-128"/>
                <a:ea typeface="VL ゴシック" pitchFamily="1" charset="-128"/>
                <a:cs typeface="Courier New" pitchFamily="49" charset="0"/>
              </a:rPr>
              <a:t>arg_names</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int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result = plus(</a:t>
            </a:r>
            <a:r>
              <a:rPr lang="en-US" altLang="ja-JP" sz="1800" dirty="0">
                <a:solidFill>
                  <a:srgbClr val="C00000"/>
                </a:solidFill>
                <a:latin typeface="VL ゴシック" pitchFamily="1" charset="-128"/>
                <a:ea typeface="VL ゴシック" pitchFamily="1" charset="-128"/>
                <a:cs typeface="Courier New" pitchFamily="49" charset="0"/>
              </a:rPr>
              <a:t>arg1</a:t>
            </a:r>
            <a:r>
              <a:rPr lang="en-US" altLang="ja-JP" sz="1800" dirty="0">
                <a:latin typeface="VL ゴシック" pitchFamily="1" charset="-128"/>
                <a:ea typeface="VL ゴシック" pitchFamily="1" charset="-128"/>
                <a:cs typeface="Courier New" pitchFamily="49" charset="0"/>
              </a:rPr>
              <a:t>, 2)(3</a:t>
            </a:r>
            <a:r>
              <a:rPr lang="en-US" altLang="ja-JP" sz="1800" dirty="0" smtClean="0">
                <a:latin typeface="VL ゴシック" pitchFamily="1" charset="-128"/>
                <a:ea typeface="VL ゴシック" pitchFamily="1" charset="-128"/>
                <a:cs typeface="Courier New" pitchFamily="49" charset="0"/>
              </a:rPr>
              <a:t>); // plus</a:t>
            </a:r>
            <a:r>
              <a:rPr lang="ja-JP" altLang="en-US" sz="1800" dirty="0" smtClean="0">
                <a:latin typeface="VL ゴシック" pitchFamily="1" charset="-128"/>
                <a:ea typeface="VL ゴシック" pitchFamily="1" charset="-128"/>
                <a:cs typeface="Courier New" pitchFamily="49" charset="0"/>
              </a:rPr>
              <a:t>関数を部分適用</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result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57200" y="836712"/>
            <a:ext cx="8229600"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新たなラムダ式のライブラリ。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通常の関数を部分適用可能な形式にアダプトしたりできる。</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a:latin typeface="VL ゴシック" pitchFamily="1" charset="-128"/>
                <a:ea typeface="VL ゴシック" pitchFamily="1" charset="-128"/>
                <a:cs typeface="Courier New" pitchFamily="49" charset="0"/>
              </a:rPr>
              <a:t>関数</a:t>
            </a:r>
            <a:r>
              <a:rPr lang="ja-JP" altLang="en-US" sz="2400" dirty="0" smtClean="0">
                <a:latin typeface="VL ゴシック" pitchFamily="1" charset="-128"/>
                <a:ea typeface="VL ゴシック" pitchFamily="1" charset="-128"/>
                <a:cs typeface="Courier New" pitchFamily="49" charset="0"/>
              </a:rPr>
              <a:t>オブジェクトを返す</a:t>
            </a:r>
            <a:r>
              <a:rPr lang="en-US" altLang="ja-JP" sz="2400" dirty="0" smtClean="0">
                <a:latin typeface="VL ゴシック" pitchFamily="1" charset="-128"/>
                <a:ea typeface="VL ゴシック" pitchFamily="1" charset="-128"/>
                <a:cs typeface="Courier New" pitchFamily="49" charset="0"/>
              </a:rPr>
              <a:t>STL</a:t>
            </a:r>
            <a:r>
              <a:rPr lang="ja-JP" altLang="en-US" sz="2400" dirty="0" smtClean="0">
                <a:latin typeface="VL ゴシック" pitchFamily="1" charset="-128"/>
                <a:ea typeface="VL ゴシック" pitchFamily="1" charset="-128"/>
                <a:cs typeface="Courier New" pitchFamily="49" charset="0"/>
              </a:rPr>
              <a:t>風アルゴリズムも提供される。</a:t>
            </a:r>
            <a:endParaRPr lang="en-US" altLang="ja-JP" sz="2400" dirty="0" smtClean="0">
              <a:latin typeface="VL ゴシック" pitchFamily="1" charset="-128"/>
              <a:ea typeface="VL ゴシック" pitchFamily="1" charset="-128"/>
              <a:cs typeface="Courier New" pitchFamily="49" charset="0"/>
            </a:endParaRPr>
          </a:p>
        </p:txBody>
      </p:sp>
      <p:sp>
        <p:nvSpPr>
          <p:cNvPr id="7" name="コンテンツ プレースホルダ 2"/>
          <p:cNvSpPr txBox="1">
            <a:spLocks/>
          </p:cNvSpPr>
          <p:nvPr/>
        </p:nvSpPr>
        <p:spPr>
          <a:xfrm>
            <a:off x="467544" y="5517232"/>
            <a:ext cx="4104456" cy="864096"/>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5</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16878921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Pointer Container</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ヒープオブジェクトを格納するためのコンテナ</a:t>
            </a:r>
            <a:endParaRPr lang="en-US" altLang="ja-JP" sz="2400" smtClean="0"/>
          </a:p>
          <a:p>
            <a:pPr>
              <a:buNone/>
            </a:pPr>
            <a:r>
              <a:rPr lang="ja-JP" altLang="en-US" sz="2400" smtClean="0"/>
              <a:t>　スマートポインタのコンテナよりもコストが低い</a:t>
            </a:r>
            <a:endParaRPr lang="en-US" altLang="ja-JP" sz="2400" smtClean="0"/>
          </a:p>
        </p:txBody>
      </p:sp>
      <p:sp>
        <p:nvSpPr>
          <p:cNvPr id="4" name="テキスト ボックス 3"/>
          <p:cNvSpPr txBox="1"/>
          <p:nvPr/>
        </p:nvSpPr>
        <p:spPr>
          <a:xfrm>
            <a:off x="142876" y="1857364"/>
            <a:ext cx="8929718"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drawable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virtual void draw() const = 0;</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rectangle</a:t>
            </a:r>
            <a:r>
              <a:rPr lang="en-US" altLang="ja-JP" sz="2000" smtClean="0">
                <a:latin typeface="VL ゴシック" pitchFamily="1" charset="-128"/>
                <a:ea typeface="VL ゴシック" pitchFamily="1" charset="-128"/>
              </a:rPr>
              <a:t> : drawable { void draw() const {} };</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circle</a:t>
            </a:r>
            <a:r>
              <a:rPr lang="en-US" altLang="ja-JP" sz="2000" smtClean="0">
                <a:latin typeface="VL ゴシック" pitchFamily="1" charset="-128"/>
                <a:ea typeface="VL ゴシック" pitchFamily="1" charset="-128"/>
              </a:rPr>
              <a:t>    : drawable { void draw() const {} };</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boost::ptr_vector&lt;</a:t>
            </a:r>
            <a:r>
              <a:rPr lang="en-US" altLang="ja-JP" sz="2000" smtClean="0">
                <a:solidFill>
                  <a:srgbClr val="0070C0"/>
                </a:solidFill>
                <a:latin typeface="VL ゴシック" pitchFamily="1" charset="-128"/>
                <a:ea typeface="VL ゴシック" pitchFamily="1" charset="-128"/>
              </a:rPr>
              <a:t>drawable</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v;</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rectangle()</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circle()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a:t>
            </a:r>
            <a:r>
              <a:rPr lang="en-US" altLang="ja-JP" sz="2000" smtClean="0">
                <a:solidFill>
                  <a:srgbClr val="FF0000"/>
                </a:solidFill>
                <a:latin typeface="VL ゴシック" pitchFamily="1" charset="-128"/>
                <a:ea typeface="VL ゴシック" pitchFamily="1" charset="-128"/>
              </a:rPr>
              <a:t>front().draw()</a:t>
            </a:r>
            <a:r>
              <a:rPr lang="en-US" altLang="ja-JP" sz="2000" smtClean="0">
                <a:latin typeface="VL ゴシック" pitchFamily="1" charset="-128"/>
                <a:ea typeface="VL ゴシック" pitchFamily="1" charset="-128"/>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Pool</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メモリプール</a:t>
            </a:r>
            <a:endParaRPr lang="en-US" altLang="ja-JP" sz="2400" smtClean="0"/>
          </a:p>
        </p:txBody>
      </p:sp>
      <p:sp>
        <p:nvSpPr>
          <p:cNvPr id="4" name="テキスト ボックス 3"/>
          <p:cNvSpPr txBox="1"/>
          <p:nvPr/>
        </p:nvSpPr>
        <p:spPr>
          <a:xfrm>
            <a:off x="142876" y="1357298"/>
            <a:ext cx="8929718" cy="4401205"/>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struct</a:t>
            </a:r>
            <a:r>
              <a:rPr lang="en-US" altLang="ja-JP" sz="2000" dirty="0" smtClean="0">
                <a:latin typeface="VL ゴシック" pitchFamily="1" charset="-128"/>
                <a:ea typeface="VL ゴシック" pitchFamily="1" charset="-128"/>
              </a:rPr>
              <a:t> X {</a:t>
            </a:r>
          </a:p>
          <a:p>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void f()</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object_pool</a:t>
            </a:r>
            <a:r>
              <a:rPr lang="en-US" altLang="ja-JP" sz="2000" dirty="0" smtClean="0">
                <a:solidFill>
                  <a:srgbClr val="FF0000"/>
                </a:solidFill>
                <a:latin typeface="VL ゴシック" pitchFamily="1" charset="-128"/>
                <a:ea typeface="VL ゴシック" pitchFamily="1" charset="-128"/>
              </a:rPr>
              <a:t>&lt;X&gt;</a:t>
            </a:r>
            <a:r>
              <a:rPr lang="en-US" altLang="ja-JP" sz="2000" dirty="0" smtClean="0">
                <a:latin typeface="VL ゴシック" pitchFamily="1" charset="-128"/>
                <a:ea typeface="VL ゴシック" pitchFamily="1" charset="-128"/>
              </a:rPr>
              <a:t> pool;</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for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 0;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&lt; 1000;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X* x = </a:t>
            </a:r>
            <a:r>
              <a:rPr lang="en-US" altLang="ja-JP" sz="2000" dirty="0" err="1" smtClean="0">
                <a:latin typeface="VL ゴシック" pitchFamily="1" charset="-128"/>
                <a:ea typeface="VL ゴシック" pitchFamily="1" charset="-128"/>
              </a:rPr>
              <a:t>pool.</a:t>
            </a:r>
            <a:r>
              <a:rPr lang="en-US" altLang="ja-JP" sz="2000" dirty="0" err="1" smtClean="0">
                <a:solidFill>
                  <a:srgbClr val="FF0000"/>
                </a:solidFill>
                <a:latin typeface="VL ゴシック" pitchFamily="1" charset="-128"/>
                <a:ea typeface="VL ゴシック" pitchFamily="1" charset="-128"/>
              </a:rPr>
              <a:t>malloc</a:t>
            </a:r>
            <a:r>
              <a:rPr lang="en-US" altLang="ja-JP" sz="2000" dirty="0" smtClean="0">
                <a:solidFill>
                  <a:srgbClr val="FF0000"/>
                </a:solidFill>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...x</a:t>
            </a:r>
            <a:r>
              <a:rPr lang="ja-JP" altLang="en-US" sz="2000" dirty="0" smtClean="0">
                <a:latin typeface="VL ゴシック" pitchFamily="1" charset="-128"/>
                <a:ea typeface="VL ゴシック" pitchFamily="1" charset="-128"/>
              </a:rPr>
              <a:t>を使って何かする</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 </a:t>
            </a:r>
            <a:r>
              <a:rPr lang="ja-JP" altLang="en-US" sz="2000" dirty="0" smtClean="0">
                <a:latin typeface="VL ゴシック" pitchFamily="1" charset="-128"/>
                <a:ea typeface="VL ゴシック" pitchFamily="1" charset="-128"/>
              </a:rPr>
              <a:t>ここで</a:t>
            </a:r>
            <a:r>
              <a:rPr lang="en-US" altLang="ja-JP" sz="2000" dirty="0" smtClean="0">
                <a:latin typeface="VL ゴシック" pitchFamily="1" charset="-128"/>
                <a:ea typeface="VL ゴシック" pitchFamily="1" charset="-128"/>
              </a:rPr>
              <a:t>pool</a:t>
            </a:r>
            <a:r>
              <a:rPr lang="ja-JP" altLang="en-US" sz="2000" dirty="0" smtClean="0">
                <a:latin typeface="VL ゴシック" pitchFamily="1" charset="-128"/>
                <a:ea typeface="VL ゴシック" pitchFamily="1" charset="-128"/>
              </a:rPr>
              <a:t>のメモリが解放される</a:t>
            </a:r>
            <a:endParaRPr lang="en-US" altLang="ja-JP" sz="2000" dirty="0" smtClean="0">
              <a:latin typeface="VL ゴシック" pitchFamily="1" charset="-128"/>
              <a:ea typeface="VL ゴシック" pitchFamily="1" charset="-128"/>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Preprocessor</a:t>
            </a:r>
            <a:endParaRPr kumimoji="1" lang="ja-JP" altLang="en-US"/>
          </a:p>
        </p:txBody>
      </p:sp>
      <p:sp>
        <p:nvSpPr>
          <p:cNvPr id="3" name="コンテンツ プレースホルダ 2"/>
          <p:cNvSpPr>
            <a:spLocks noGrp="1"/>
          </p:cNvSpPr>
          <p:nvPr>
            <p:ph idx="1"/>
          </p:nvPr>
        </p:nvSpPr>
        <p:spPr>
          <a:xfrm>
            <a:off x="214282" y="785794"/>
            <a:ext cx="8572560" cy="928694"/>
          </a:xfrm>
        </p:spPr>
        <p:txBody>
          <a:bodyPr>
            <a:noAutofit/>
          </a:bodyPr>
          <a:lstStyle/>
          <a:p>
            <a:pPr>
              <a:buNone/>
            </a:pPr>
            <a:r>
              <a:rPr lang="ja-JP" altLang="en-US" sz="2400" smtClean="0"/>
              <a:t>プリプロセッサメタプログラミングのライブラリ</a:t>
            </a:r>
            <a:endParaRPr lang="en-US" altLang="ja-JP" sz="2400" smtClean="0"/>
          </a:p>
          <a:p>
            <a:pPr>
              <a:buNone/>
            </a:pPr>
            <a:r>
              <a:rPr lang="ja-JP" altLang="en-US" sz="2400" smtClean="0"/>
              <a:t>　コードの自動生成とかに使う</a:t>
            </a:r>
            <a:r>
              <a:rPr lang="en-US" altLang="ja-JP" sz="2400" smtClean="0"/>
              <a:t>(</a:t>
            </a:r>
            <a:r>
              <a:rPr lang="ja-JP" altLang="en-US" sz="2400" smtClean="0"/>
              <a:t>可変引数とか</a:t>
            </a:r>
            <a:r>
              <a:rPr lang="en-US" altLang="ja-JP" sz="2400" smtClean="0"/>
              <a:t>)</a:t>
            </a:r>
          </a:p>
        </p:txBody>
      </p:sp>
      <p:sp>
        <p:nvSpPr>
          <p:cNvPr id="4" name="テキスト ボックス 3"/>
          <p:cNvSpPr txBox="1"/>
          <p:nvPr/>
        </p:nvSpPr>
        <p:spPr>
          <a:xfrm>
            <a:off x="142876" y="1781124"/>
            <a:ext cx="8929718" cy="286232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#define MAX 3</a:t>
            </a:r>
          </a:p>
          <a:p>
            <a:r>
              <a:rPr lang="en-US" altLang="ja-JP" sz="2000" dirty="0" smtClean="0">
                <a:latin typeface="VL ゴシック" pitchFamily="1" charset="-128"/>
                <a:ea typeface="VL ゴシック" pitchFamily="1" charset="-128"/>
              </a:rPr>
              <a:t>#define NTH(z, n, data) data ## n</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add(</a:t>
            </a:r>
            <a:r>
              <a:rPr lang="en-US" altLang="ja-JP" sz="2000" dirty="0" smtClean="0">
                <a:solidFill>
                  <a:srgbClr val="FF0000"/>
                </a:solidFill>
                <a:latin typeface="VL ゴシック" pitchFamily="1" charset="-128"/>
                <a:ea typeface="VL ゴシック" pitchFamily="1" charset="-128"/>
              </a:rPr>
              <a:t>BOOST_PP_ENUM_PARAMS</a:t>
            </a:r>
            <a:r>
              <a:rPr lang="en-US" altLang="ja-JP" sz="2000" dirty="0" smtClean="0">
                <a:latin typeface="VL ゴシック" pitchFamily="1" charset="-128"/>
                <a:ea typeface="VL ゴシック" pitchFamily="1" charset="-128"/>
              </a:rPr>
              <a:t>(MAX,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x))</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return </a:t>
            </a:r>
            <a:r>
              <a:rPr lang="en-US" altLang="ja-JP" sz="2000" dirty="0" smtClean="0">
                <a:solidFill>
                  <a:srgbClr val="FF0000"/>
                </a:solidFill>
                <a:latin typeface="VL ゴシック" pitchFamily="1" charset="-128"/>
                <a:ea typeface="VL ゴシック" pitchFamily="1" charset="-128"/>
              </a:rPr>
              <a:t>BOOST_PP_REPEAT</a:t>
            </a:r>
            <a:r>
              <a:rPr lang="en-US" altLang="ja-JP" sz="2000" dirty="0" smtClean="0">
                <a:latin typeface="VL ゴシック" pitchFamily="1" charset="-128"/>
                <a:ea typeface="VL ゴシック" pitchFamily="1" charset="-128"/>
              </a:rPr>
              <a:t>(MAX, NTH, + x);</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assert(add(1, 2, 3) == 6);</a:t>
            </a:r>
          </a:p>
        </p:txBody>
      </p:sp>
      <p:sp>
        <p:nvSpPr>
          <p:cNvPr id="5" name="テキスト ボックス 4"/>
          <p:cNvSpPr txBox="1"/>
          <p:nvPr/>
        </p:nvSpPr>
        <p:spPr>
          <a:xfrm>
            <a:off x="142844" y="4786322"/>
            <a:ext cx="4714908" cy="1938992"/>
          </a:xfrm>
          <a:prstGeom prst="rect">
            <a:avLst/>
          </a:prstGeom>
          <a:solidFill>
            <a:srgbClr val="00B050"/>
          </a:solidFill>
          <a:ln>
            <a:solidFill>
              <a:schemeClr val="tx1"/>
            </a:solidFill>
          </a:ln>
        </p:spPr>
        <p:txBody>
          <a:bodyPr wrap="square" rtlCol="0">
            <a:spAutoFit/>
          </a:bodyPr>
          <a:lstStyle/>
          <a:p>
            <a:r>
              <a:rPr lang="en-US" altLang="ja-JP" sz="2000" dirty="0" err="1" smtClean="0"/>
              <a:t>int</a:t>
            </a:r>
            <a:r>
              <a:rPr lang="en-US" altLang="ja-JP" sz="2000" dirty="0" smtClean="0"/>
              <a:t> add( </a:t>
            </a:r>
            <a:r>
              <a:rPr lang="en-US" altLang="ja-JP" sz="2000" dirty="0" err="1" smtClean="0"/>
              <a:t>int</a:t>
            </a:r>
            <a:r>
              <a:rPr lang="en-US" altLang="ja-JP" sz="2000" dirty="0" smtClean="0"/>
              <a:t> x0 , </a:t>
            </a:r>
            <a:r>
              <a:rPr lang="en-US" altLang="ja-JP" sz="2000" dirty="0" err="1" smtClean="0"/>
              <a:t>int</a:t>
            </a:r>
            <a:r>
              <a:rPr lang="en-US" altLang="ja-JP" sz="2000" dirty="0" smtClean="0"/>
              <a:t> x1 , </a:t>
            </a:r>
            <a:r>
              <a:rPr lang="en-US" altLang="ja-JP" sz="2000" dirty="0" err="1" smtClean="0"/>
              <a:t>int</a:t>
            </a:r>
            <a:r>
              <a:rPr lang="en-US" altLang="ja-JP" sz="2000" dirty="0" smtClean="0"/>
              <a:t> x2)</a:t>
            </a:r>
          </a:p>
          <a:p>
            <a:r>
              <a:rPr lang="en-US" altLang="ja-JP" sz="2000" dirty="0" smtClean="0"/>
              <a:t>{</a:t>
            </a:r>
          </a:p>
          <a:p>
            <a:r>
              <a:rPr lang="en-US" altLang="ja-JP" sz="2000" dirty="0" smtClean="0"/>
              <a:t>    return + x0 + x1 + x2;</a:t>
            </a:r>
          </a:p>
          <a:p>
            <a:r>
              <a:rPr lang="en-US" altLang="ja-JP" sz="2000" dirty="0" smtClean="0"/>
              <a:t>}</a:t>
            </a:r>
          </a:p>
          <a:p>
            <a:endParaRPr lang="en-US" altLang="ja-JP" sz="2000" dirty="0" smtClean="0"/>
          </a:p>
          <a:p>
            <a:r>
              <a:rPr lang="en-US" altLang="ja-JP" sz="2000" dirty="0" smtClean="0"/>
              <a:t>assert(add(1, 2, 3) == 6)</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Polygon</a:t>
            </a:r>
            <a:endParaRPr kumimoji="1" lang="ja-JP" altLang="en-US"/>
          </a:p>
        </p:txBody>
      </p:sp>
      <p:sp>
        <p:nvSpPr>
          <p:cNvPr id="5" name="コンテンツ プレースホルダ 2"/>
          <p:cNvSpPr>
            <a:spLocks noGrp="1"/>
          </p:cNvSpPr>
          <p:nvPr>
            <p:ph idx="1"/>
          </p:nvPr>
        </p:nvSpPr>
        <p:spPr>
          <a:xfrm>
            <a:off x="357158" y="1000108"/>
            <a:ext cx="8329642" cy="1000132"/>
          </a:xfrm>
        </p:spPr>
        <p:txBody>
          <a:bodyPr>
            <a:noAutofit/>
          </a:bodyPr>
          <a:lstStyle/>
          <a:p>
            <a:pPr>
              <a:buNone/>
            </a:pPr>
            <a:r>
              <a:rPr kumimoji="1" lang="ja-JP" altLang="en-US" sz="2400" smtClean="0"/>
              <a:t>平面多角形</a:t>
            </a:r>
            <a:r>
              <a:rPr kumimoji="1" lang="en-US" altLang="ja-JP" sz="2400" smtClean="0"/>
              <a:t>(2D)</a:t>
            </a:r>
            <a:r>
              <a:rPr kumimoji="1" lang="ja-JP" altLang="en-US" sz="2400" smtClean="0"/>
              <a:t>のアルゴリズムを提供するライブラリ。</a:t>
            </a:r>
            <a:endParaRPr kumimoji="1" lang="en-US" altLang="ja-JP" sz="2400" smtClean="0"/>
          </a:p>
          <a:p>
            <a:pPr>
              <a:buNone/>
            </a:pPr>
            <a:r>
              <a:rPr lang="ja-JP" altLang="en-US" sz="2400" smtClean="0"/>
              <a:t>以下は、三角形の内外判定。</a:t>
            </a:r>
            <a:endParaRPr kumimoji="1" lang="en-US" altLang="ja-JP" sz="2400" smtClean="0"/>
          </a:p>
        </p:txBody>
      </p:sp>
      <p:sp>
        <p:nvSpPr>
          <p:cNvPr id="6" name="テキスト ボックス 5"/>
          <p:cNvSpPr txBox="1"/>
          <p:nvPr/>
        </p:nvSpPr>
        <p:spPr>
          <a:xfrm>
            <a:off x="142844" y="2171067"/>
            <a:ext cx="8929718" cy="4401205"/>
          </a:xfrm>
          <a:prstGeom prst="rect">
            <a:avLst/>
          </a:prstGeom>
          <a:noFill/>
          <a:ln>
            <a:solidFill>
              <a:schemeClr val="tx1"/>
            </a:solidFill>
          </a:ln>
        </p:spPr>
        <p:txBody>
          <a:bodyPr wrap="square" rtlCol="0">
            <a:spAutoFit/>
          </a:bodyPr>
          <a:lstStyle/>
          <a:p>
            <a:r>
              <a:rPr lang="en-US" altLang="ja-JP" sz="2000" dirty="0" smtClean="0">
                <a:latin typeface="VL ゴシック" pitchFamily="49" charset="-128"/>
                <a:ea typeface="VL ゴシック" pitchFamily="49" charset="-128"/>
              </a:rPr>
              <a:t>#include &lt;boost/polygon/</a:t>
            </a:r>
            <a:r>
              <a:rPr lang="en-US" altLang="ja-JP" sz="2000" dirty="0" err="1" smtClean="0">
                <a:latin typeface="VL ゴシック" pitchFamily="49" charset="-128"/>
                <a:ea typeface="VL ゴシック" pitchFamily="49" charset="-128"/>
              </a:rPr>
              <a:t>polygon.hpp</a:t>
            </a:r>
            <a:r>
              <a:rPr lang="en-US" altLang="ja-JP" sz="2000" dirty="0" smtClean="0">
                <a:latin typeface="VL ゴシック" pitchFamily="49" charset="-128"/>
                <a:ea typeface="VL ゴシック" pitchFamily="49" charset="-128"/>
              </a:rPr>
              <a:t>&gt;</a:t>
            </a:r>
          </a:p>
          <a:p>
            <a:r>
              <a:rPr lang="en-US" altLang="ja-JP" sz="2000" dirty="0" smtClean="0">
                <a:latin typeface="VL ゴシック" pitchFamily="49" charset="-128"/>
                <a:ea typeface="VL ゴシック" pitchFamily="49" charset="-128"/>
              </a:rPr>
              <a:t>namespace polygon = boost::polygon;</a:t>
            </a:r>
          </a:p>
          <a:p>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 main()</a:t>
            </a:r>
          </a:p>
          <a:p>
            <a:r>
              <a:rPr lang="en-US" altLang="ja-JP" sz="2000" dirty="0" smtClean="0">
                <a:latin typeface="VL ゴシック" pitchFamily="49" charset="-128"/>
                <a:ea typeface="VL ゴシック" pitchFamily="49" charset="-128"/>
              </a:rPr>
              <a:t>{</a:t>
            </a: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std</a:t>
            </a:r>
            <a:r>
              <a:rPr lang="en-US" altLang="ja-JP" sz="2000" dirty="0" smtClean="0">
                <a:latin typeface="VL ゴシック" pitchFamily="49" charset="-128"/>
                <a:ea typeface="VL ゴシック" pitchFamily="49" charset="-128"/>
              </a:rPr>
              <a:t>::vector&lt;polygon::</a:t>
            </a:r>
            <a:r>
              <a:rPr lang="en-US" altLang="ja-JP" sz="2000" dirty="0" err="1" smtClean="0">
                <a:latin typeface="VL ゴシック" pitchFamily="49" charset="-128"/>
                <a:ea typeface="VL ゴシック" pitchFamily="49" charset="-128"/>
              </a:rPr>
              <a:t>point_data</a:t>
            </a:r>
            <a:r>
              <a:rPr lang="en-US" altLang="ja-JP" sz="2000" dirty="0" smtClean="0">
                <a:latin typeface="VL ゴシック" pitchFamily="49" charset="-128"/>
                <a:ea typeface="VL ゴシック" pitchFamily="49" charset="-128"/>
              </a:rPr>
              <a:t>&lt;</a:t>
            </a:r>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&gt;&gt; </a:t>
            </a:r>
            <a:r>
              <a:rPr lang="en-US" altLang="ja-JP" sz="2000" dirty="0" err="1" smtClean="0">
                <a:latin typeface="VL ゴシック" pitchFamily="49" charset="-128"/>
                <a:ea typeface="VL ゴシック" pitchFamily="49" charset="-128"/>
              </a:rPr>
              <a:t>ptrs</a:t>
            </a:r>
            <a:r>
              <a:rPr lang="en-US" altLang="ja-JP" sz="2000" dirty="0" smtClean="0">
                <a:latin typeface="VL ゴシック" pitchFamily="49" charset="-128"/>
                <a:ea typeface="VL ゴシック" pitchFamily="49" charset="-128"/>
              </a:rPr>
              <a:t> = {</a:t>
            </a:r>
          </a:p>
          <a:p>
            <a:r>
              <a:rPr lang="en-US" altLang="ja-JP" sz="2000" dirty="0" smtClean="0">
                <a:latin typeface="VL ゴシック" pitchFamily="49" charset="-128"/>
                <a:ea typeface="VL ゴシック" pitchFamily="49" charset="-128"/>
              </a:rPr>
              <a:t>        {0, 0}, {10, 0}, {10, 10}</a:t>
            </a:r>
          </a:p>
          <a:p>
            <a:r>
              <a:rPr lang="en-US" altLang="ja-JP" sz="2000" dirty="0" smtClean="0">
                <a:latin typeface="VL ゴシック" pitchFamily="49" charset="-128"/>
                <a:ea typeface="VL ゴシック" pitchFamily="49" charset="-128"/>
              </a:rPr>
              <a:t>    };</a:t>
            </a:r>
          </a:p>
          <a:p>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polygon::</a:t>
            </a:r>
            <a:r>
              <a:rPr lang="en-US" altLang="ja-JP" sz="2000" dirty="0" err="1" smtClean="0">
                <a:latin typeface="VL ゴシック" pitchFamily="49" charset="-128"/>
                <a:ea typeface="VL ゴシック" pitchFamily="49" charset="-128"/>
              </a:rPr>
              <a:t>polygon_data</a:t>
            </a:r>
            <a:r>
              <a:rPr lang="en-US" altLang="ja-JP" sz="2000" dirty="0" smtClean="0">
                <a:latin typeface="VL ゴシック" pitchFamily="49" charset="-128"/>
                <a:ea typeface="VL ゴシック" pitchFamily="49" charset="-128"/>
              </a:rPr>
              <a:t>&lt;</a:t>
            </a:r>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&gt; poly(</a:t>
            </a:r>
            <a:r>
              <a:rPr lang="en-US" altLang="ja-JP" sz="2000" dirty="0" err="1" smtClean="0">
                <a:latin typeface="VL ゴシック" pitchFamily="49" charset="-128"/>
                <a:ea typeface="VL ゴシック" pitchFamily="49" charset="-128"/>
              </a:rPr>
              <a:t>ptrs.begin</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ptrs.end</a:t>
            </a:r>
            <a:r>
              <a:rPr lang="en-US" altLang="ja-JP" sz="2000" dirty="0" smtClean="0">
                <a:latin typeface="VL ゴシック" pitchFamily="49" charset="-128"/>
                <a:ea typeface="VL ゴシック" pitchFamily="49" charset="-128"/>
              </a:rPr>
              <a:t>());</a:t>
            </a:r>
          </a:p>
          <a:p>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    // </a:t>
            </a:r>
            <a:r>
              <a:rPr lang="ja-JP" altLang="en-US" sz="2000" dirty="0" smtClean="0">
                <a:latin typeface="VL ゴシック" pitchFamily="49" charset="-128"/>
                <a:ea typeface="VL ゴシック" pitchFamily="49" charset="-128"/>
              </a:rPr>
              <a:t>点が三角形の内側にあるか</a:t>
            </a:r>
          </a:p>
          <a:p>
            <a:r>
              <a:rPr lang="ja-JP" altLang="en-US"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polygon::</a:t>
            </a:r>
            <a:r>
              <a:rPr lang="en-US" altLang="ja-JP" sz="2000" dirty="0" err="1" smtClean="0">
                <a:latin typeface="VL ゴシック" pitchFamily="49" charset="-128"/>
                <a:ea typeface="VL ゴシック" pitchFamily="49" charset="-128"/>
              </a:rPr>
              <a:t>point_data</a:t>
            </a:r>
            <a:r>
              <a:rPr lang="en-US" altLang="ja-JP" sz="2000" dirty="0" smtClean="0">
                <a:latin typeface="VL ゴシック" pitchFamily="49" charset="-128"/>
                <a:ea typeface="VL ゴシック" pitchFamily="49" charset="-128"/>
              </a:rPr>
              <a:t>&lt;</a:t>
            </a:r>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&gt; p(3, 3);</a:t>
            </a:r>
          </a:p>
          <a:p>
            <a:r>
              <a:rPr lang="en-US" altLang="ja-JP" sz="2000" dirty="0" smtClean="0">
                <a:latin typeface="VL ゴシック" pitchFamily="49" charset="-128"/>
                <a:ea typeface="VL ゴシック" pitchFamily="49" charset="-128"/>
              </a:rPr>
              <a:t>    assert(polygon::</a:t>
            </a:r>
            <a:r>
              <a:rPr lang="en-US" altLang="ja-JP" sz="2000" dirty="0" smtClean="0">
                <a:solidFill>
                  <a:srgbClr val="FF0000"/>
                </a:solidFill>
                <a:latin typeface="VL ゴシック" pitchFamily="49" charset="-128"/>
                <a:ea typeface="VL ゴシック" pitchFamily="49" charset="-128"/>
              </a:rPr>
              <a:t>contains</a:t>
            </a:r>
            <a:r>
              <a:rPr lang="en-US" altLang="ja-JP" sz="2000" dirty="0" smtClean="0">
                <a:latin typeface="VL ゴシック" pitchFamily="49" charset="-128"/>
                <a:ea typeface="VL ゴシック" pitchFamily="49" charset="-128"/>
              </a:rPr>
              <a:t>(poly, p));</a:t>
            </a:r>
          </a:p>
          <a:p>
            <a:r>
              <a:rPr lang="en-US" altLang="ja-JP" sz="2000" dirty="0" smtClean="0">
                <a:latin typeface="VL ゴシック" pitchFamily="49" charset="-128"/>
                <a:ea typeface="VL ゴシック" pitchFamily="49" charset="-128"/>
              </a:rPr>
              <a:t>}</a:t>
            </a:r>
          </a:p>
        </p:txBody>
      </p:sp>
      <p:sp>
        <p:nvSpPr>
          <p:cNvPr id="9" name="正方形/長方形 8"/>
          <p:cNvSpPr/>
          <p:nvPr/>
        </p:nvSpPr>
        <p:spPr>
          <a:xfrm>
            <a:off x="5929322" y="1428736"/>
            <a:ext cx="3214678" cy="2214578"/>
          </a:xfrm>
          <a:prstGeom prst="rect">
            <a:avLst/>
          </a:prstGeom>
          <a:solidFill>
            <a:srgbClr val="FAF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p:cNvSpPr/>
          <p:nvPr/>
        </p:nvSpPr>
        <p:spPr>
          <a:xfrm>
            <a:off x="6572264" y="1571612"/>
            <a:ext cx="1785950" cy="1928826"/>
          </a:xfrm>
          <a:prstGeom prst="rtTriangle">
            <a:avLst/>
          </a:prstGeom>
          <a:solidFill>
            <a:schemeClr val="bg1"/>
          </a:solidFill>
          <a:ln>
            <a:solidFill>
              <a:schemeClr val="tx1"/>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7286644" y="3143248"/>
            <a:ext cx="71438" cy="714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メタ関数の例</a:t>
            </a:r>
            <a:endParaRPr kumimoji="1" lang="ja-JP" altLang="en-US"/>
          </a:p>
        </p:txBody>
      </p:sp>
      <p:sp>
        <p:nvSpPr>
          <p:cNvPr id="3" name="コンテンツ プレースホルダ 2"/>
          <p:cNvSpPr>
            <a:spLocks noGrp="1"/>
          </p:cNvSpPr>
          <p:nvPr>
            <p:ph idx="1"/>
          </p:nvPr>
        </p:nvSpPr>
        <p:spPr>
          <a:xfrm>
            <a:off x="0" y="857232"/>
            <a:ext cx="9144000" cy="6000768"/>
          </a:xfrm>
        </p:spPr>
        <p:txBody>
          <a:bodyPr>
            <a:normAutofit fontScale="85000" lnSpcReduction="10000"/>
          </a:bodyPr>
          <a:lstStyle/>
          <a:p>
            <a:pPr>
              <a:buNone/>
            </a:pPr>
            <a:r>
              <a:rPr kumimoji="1" lang="en-US" altLang="ja-JP" smtClean="0"/>
              <a:t>T</a:t>
            </a:r>
            <a:r>
              <a:rPr kumimoji="1" lang="ja-JP" altLang="en-US" smtClean="0"/>
              <a:t>型を受け取り、</a:t>
            </a:r>
            <a:r>
              <a:rPr kumimoji="1" lang="en-US" altLang="ja-JP" smtClean="0"/>
              <a:t> N</a:t>
            </a:r>
            <a:r>
              <a:rPr kumimoji="1" lang="ja-JP" altLang="en-US" smtClean="0"/>
              <a:t>個の</a:t>
            </a:r>
            <a:r>
              <a:rPr kumimoji="1" lang="en-US" altLang="ja-JP" smtClean="0"/>
              <a:t>*(</a:t>
            </a:r>
            <a:r>
              <a:rPr kumimoji="1" lang="ja-JP" altLang="en-US" smtClean="0"/>
              <a:t>ポインタ</a:t>
            </a:r>
            <a:r>
              <a:rPr kumimoji="1" lang="en-US" altLang="ja-JP" smtClean="0"/>
              <a:t>)</a:t>
            </a:r>
            <a:r>
              <a:rPr kumimoji="1" lang="ja-JP" altLang="en-US" smtClean="0"/>
              <a:t>付加した 型を返すメタ関数</a:t>
            </a:r>
            <a:endParaRPr kumimoji="1" lang="en-US" altLang="ja-JP" smtClean="0"/>
          </a:p>
          <a:p>
            <a:pPr>
              <a:buNone/>
            </a:pPr>
            <a:endParaRPr lang="en-US" altLang="ja-JP" sz="1100" smtClean="0"/>
          </a:p>
          <a:p>
            <a:pPr>
              <a:buNone/>
            </a:pPr>
            <a:r>
              <a:rPr lang="en-US" altLang="ja-JP" sz="2800" smtClean="0">
                <a:latin typeface="Courier New" pitchFamily="49" charset="0"/>
                <a:cs typeface="Courier New" pitchFamily="49" charset="0"/>
              </a:rPr>
              <a:t>template &lt;class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int </a:t>
            </a:r>
            <a:r>
              <a:rPr lang="en-US" altLang="ja-JP" sz="2800" smtClean="0">
                <a:solidFill>
                  <a:srgbClr val="FF0000"/>
                </a:solidFill>
                <a:latin typeface="Courier New" pitchFamily="49" charset="0"/>
                <a:cs typeface="Courier New" pitchFamily="49" charset="0"/>
              </a:rPr>
              <a:t>N</a:t>
            </a:r>
            <a:r>
              <a:rPr lang="en-US" altLang="ja-JP" sz="2800" smtClean="0">
                <a:latin typeface="Courier New" pitchFamily="49" charset="0"/>
                <a:cs typeface="Courier New" pitchFamily="49" charset="0"/>
              </a:rPr>
              <a:t>&gt; // </a:t>
            </a:r>
            <a:r>
              <a:rPr lang="ja-JP" altLang="en-US" sz="2800" smtClean="0">
                <a:latin typeface="Courier New" pitchFamily="49" charset="0"/>
                <a:cs typeface="Courier New" pitchFamily="49" charset="0"/>
              </a:rPr>
              <a:t>パラメータ</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struct add_ptrs {</a:t>
            </a:r>
          </a:p>
          <a:p>
            <a:pPr>
              <a:buNone/>
            </a:pPr>
            <a:r>
              <a:rPr lang="en-US" altLang="ja-JP" sz="2800" smtClean="0">
                <a:latin typeface="Courier New" pitchFamily="49" charset="0"/>
                <a:cs typeface="Courier New" pitchFamily="49" charset="0"/>
              </a:rPr>
              <a:t>  // </a:t>
            </a:r>
            <a:r>
              <a:rPr lang="ja-JP" altLang="en-US" sz="2800" smtClean="0">
                <a:latin typeface="Courier New" pitchFamily="49" charset="0"/>
                <a:cs typeface="Courier New" pitchFamily="49" charset="0"/>
              </a:rPr>
              <a:t>再帰</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typename </a:t>
            </a:r>
            <a:r>
              <a:rPr lang="en-US" altLang="ja-JP" sz="2800" smtClean="0">
                <a:solidFill>
                  <a:srgbClr val="FF0000"/>
                </a:solidFill>
                <a:latin typeface="Courier New" pitchFamily="49" charset="0"/>
                <a:cs typeface="Courier New" pitchFamily="49" charset="0"/>
              </a:rPr>
              <a:t>add_ptrs&lt;T</a:t>
            </a:r>
            <a:r>
              <a:rPr lang="en-US" altLang="ja-JP" sz="2800" smtClean="0">
                <a:solidFill>
                  <a:srgbClr val="00B050"/>
                </a:solidFill>
                <a:latin typeface="Courier New" pitchFamily="49" charset="0"/>
                <a:cs typeface="Courier New" pitchFamily="49" charset="0"/>
              </a:rPr>
              <a:t>*</a:t>
            </a:r>
            <a:r>
              <a:rPr lang="en-US" altLang="ja-JP" sz="2800" smtClean="0">
                <a:solidFill>
                  <a:srgbClr val="FF0000"/>
                </a:solidFill>
                <a:latin typeface="Courier New" pitchFamily="49" charset="0"/>
                <a:cs typeface="Courier New" pitchFamily="49" charset="0"/>
              </a:rPr>
              <a:t>, N-1&gt;::type</a:t>
            </a:r>
            <a:r>
              <a:rPr lang="en-US" altLang="ja-JP" sz="2800" smtClean="0">
                <a:latin typeface="Courier New" pitchFamily="49" charset="0"/>
                <a:cs typeface="Courier New" pitchFamily="49" charset="0"/>
              </a:rPr>
              <a:t> type;</a:t>
            </a: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template &lt;class T&gt;</a:t>
            </a:r>
          </a:p>
          <a:p>
            <a:pPr>
              <a:buNone/>
            </a:pPr>
            <a:r>
              <a:rPr lang="en-US" altLang="ja-JP" sz="2800" smtClean="0">
                <a:latin typeface="Courier New" pitchFamily="49" charset="0"/>
                <a:cs typeface="Courier New" pitchFamily="49" charset="0"/>
              </a:rPr>
              <a:t>struct add_ptrs&lt;T, </a:t>
            </a:r>
            <a:r>
              <a:rPr lang="en-US" altLang="ja-JP" sz="2800" smtClean="0">
                <a:solidFill>
                  <a:srgbClr val="FF0000"/>
                </a:solidFill>
                <a:latin typeface="Courier New" pitchFamily="49" charset="0"/>
                <a:cs typeface="Courier New" pitchFamily="49" charset="0"/>
              </a:rPr>
              <a:t>0</a:t>
            </a:r>
            <a:r>
              <a:rPr lang="en-US" altLang="ja-JP" sz="2800" smtClean="0">
                <a:latin typeface="Courier New" pitchFamily="49" charset="0"/>
                <a:cs typeface="Courier New" pitchFamily="49" charset="0"/>
              </a:rPr>
              <a:t>&gt; { // </a:t>
            </a:r>
            <a:r>
              <a:rPr lang="ja-JP" altLang="en-US" sz="2800" smtClean="0">
                <a:latin typeface="Courier New" pitchFamily="49" charset="0"/>
                <a:cs typeface="Courier New" pitchFamily="49" charset="0"/>
              </a:rPr>
              <a:t>条件分岐</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戻り値</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typedef </a:t>
            </a:r>
            <a:r>
              <a:rPr lang="en-US" altLang="ja-JP" sz="2800" smtClean="0">
                <a:solidFill>
                  <a:srgbClr val="FF0000"/>
                </a:solidFill>
                <a:latin typeface="Courier New" pitchFamily="49" charset="0"/>
                <a:cs typeface="Courier New" pitchFamily="49" charset="0"/>
              </a:rPr>
              <a:t>add_ptrs&lt;int, 3&gt;::type</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呼び出し</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 == int***</a:t>
            </a:r>
            <a:endParaRPr kumimoji="1" lang="ja-JP" altLang="en-US">
              <a:latin typeface="Courier New" pitchFamily="49" charset="0"/>
              <a:cs typeface="Courier New"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Property Map</a:t>
            </a:r>
            <a:endParaRPr kumimoji="1" lang="ja-JP" altLang="en-US"/>
          </a:p>
        </p:txBody>
      </p:sp>
      <p:sp>
        <p:nvSpPr>
          <p:cNvPr id="3" name="コンテンツ プレースホルダ 2"/>
          <p:cNvSpPr>
            <a:spLocks noGrp="1"/>
          </p:cNvSpPr>
          <p:nvPr>
            <p:ph idx="1"/>
          </p:nvPr>
        </p:nvSpPr>
        <p:spPr>
          <a:xfrm>
            <a:off x="214282" y="714356"/>
            <a:ext cx="8572560" cy="857256"/>
          </a:xfrm>
        </p:spPr>
        <p:txBody>
          <a:bodyPr>
            <a:noAutofit/>
          </a:bodyPr>
          <a:lstStyle/>
          <a:p>
            <a:pPr>
              <a:buNone/>
            </a:pPr>
            <a:r>
              <a:rPr lang="ja-JP" altLang="en-US" sz="2400" dirty="0" smtClean="0"/>
              <a:t>インターフェースのマッピング</a:t>
            </a:r>
            <a:endParaRPr lang="en-US" altLang="ja-JP" sz="2400" dirty="0" smtClean="0"/>
          </a:p>
          <a:p>
            <a:pPr>
              <a:buNone/>
            </a:pPr>
            <a:r>
              <a:rPr lang="en-US" altLang="ja-JP" sz="2400" dirty="0" err="1" smtClean="0"/>
              <a:t>iterator_traits</a:t>
            </a:r>
            <a:r>
              <a:rPr lang="ja-JP" altLang="en-US" sz="2400" dirty="0" smtClean="0"/>
              <a:t>の拡張版みたいなもの</a:t>
            </a:r>
            <a:endParaRPr lang="en-US" altLang="ja-JP" sz="2400" dirty="0" smtClean="0"/>
          </a:p>
        </p:txBody>
      </p:sp>
      <p:sp>
        <p:nvSpPr>
          <p:cNvPr id="4" name="テキスト ボックス 3"/>
          <p:cNvSpPr txBox="1"/>
          <p:nvPr/>
        </p:nvSpPr>
        <p:spPr>
          <a:xfrm>
            <a:off x="142844" y="1626952"/>
            <a:ext cx="8929750" cy="5016758"/>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template &lt;class </a:t>
            </a:r>
            <a:r>
              <a:rPr lang="en-US" altLang="ja-JP" sz="2000" dirty="0" err="1" smtClean="0">
                <a:latin typeface="VL ゴシック" pitchFamily="1" charset="-128"/>
                <a:ea typeface="VL ゴシック" pitchFamily="1" charset="-128"/>
              </a:rPr>
              <a:t>Assoc</a:t>
            </a:r>
            <a:r>
              <a:rPr lang="en-US" altLang="ja-JP" sz="2000" dirty="0" smtClean="0">
                <a:latin typeface="VL ゴシック" pitchFamily="1" charset="-128"/>
                <a:ea typeface="VL ゴシック" pitchFamily="1" charset="-128"/>
              </a:rPr>
              <a:t>&gt;</a:t>
            </a:r>
          </a:p>
          <a:p>
            <a:r>
              <a:rPr lang="en-US" altLang="ja-JP" sz="2000" dirty="0" smtClean="0">
                <a:latin typeface="VL ゴシック" pitchFamily="1" charset="-128"/>
                <a:ea typeface="VL ゴシック" pitchFamily="1" charset="-128"/>
              </a:rPr>
              <a:t>void foo(</a:t>
            </a:r>
            <a:r>
              <a:rPr lang="en-US" altLang="ja-JP" sz="2000" dirty="0" err="1" smtClean="0">
                <a:latin typeface="VL ゴシック" pitchFamily="1" charset="-128"/>
                <a:ea typeface="VL ゴシック" pitchFamily="1" charset="-128"/>
              </a:rPr>
              <a:t>Assoc</a:t>
            </a:r>
            <a:r>
              <a:rPr lang="en-US" altLang="ja-JP" sz="2000" dirty="0" smtClean="0">
                <a:latin typeface="VL ゴシック" pitchFamily="1" charset="-128"/>
                <a:ea typeface="VL ゴシック" pitchFamily="1" charset="-128"/>
              </a:rPr>
              <a:t>&amp; m)</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typedef</a:t>
            </a:r>
            <a:r>
              <a:rPr lang="ja-JP" altLang="en-US"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typename</a:t>
            </a:r>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property_traits</a:t>
            </a:r>
            <a:r>
              <a:rPr lang="en-US" altLang="ja-JP" sz="2000" dirty="0" smtClean="0">
                <a:solidFill>
                  <a:srgbClr val="FF0000"/>
                </a:solidFill>
                <a:latin typeface="VL ゴシック" pitchFamily="1" charset="-128"/>
                <a:ea typeface="VL ゴシック" pitchFamily="1" charset="-128"/>
              </a:rPr>
              <a:t>&lt;</a:t>
            </a:r>
            <a:r>
              <a:rPr lang="en-US" altLang="ja-JP" sz="2000" dirty="0" err="1" smtClean="0">
                <a:solidFill>
                  <a:srgbClr val="FF0000"/>
                </a:solidFill>
                <a:latin typeface="VL ゴシック" pitchFamily="1" charset="-128"/>
                <a:ea typeface="VL ゴシック" pitchFamily="1" charset="-128"/>
              </a:rPr>
              <a:t>Assoc</a:t>
            </a:r>
            <a:r>
              <a:rPr lang="en-US" altLang="ja-JP" sz="2000" dirty="0" smtClean="0">
                <a:solidFill>
                  <a:srgbClr val="FF0000"/>
                </a:solidFill>
                <a:latin typeface="VL ゴシック" pitchFamily="1" charset="-128"/>
                <a:ea typeface="VL ゴシック" pitchFamily="1" charset="-128"/>
              </a:rPr>
              <a:t>&gt;::</a:t>
            </a:r>
            <a:r>
              <a:rPr lang="en-US" altLang="ja-JP" sz="2000" dirty="0" err="1" smtClean="0">
                <a:solidFill>
                  <a:srgbClr val="FF0000"/>
                </a:solidFill>
                <a:latin typeface="VL ゴシック" pitchFamily="1" charset="-128"/>
                <a:ea typeface="VL ゴシック" pitchFamily="1" charset="-128"/>
              </a:rPr>
              <a:t>value_type</a:t>
            </a:r>
            <a:r>
              <a:rPr lang="en-US" altLang="ja-JP" sz="2000" dirty="0" smtClean="0">
                <a:latin typeface="VL ゴシック" pitchFamily="1" charset="-128"/>
                <a:ea typeface="VL ゴシック" pitchFamily="1" charset="-128"/>
              </a:rPr>
              <a:t> type;</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type&amp; value = </a:t>
            </a:r>
            <a:r>
              <a:rPr lang="en-US" altLang="ja-JP" sz="2000" dirty="0" smtClean="0">
                <a:solidFill>
                  <a:srgbClr val="FF0000"/>
                </a:solidFill>
                <a:latin typeface="VL ゴシック" pitchFamily="1" charset="-128"/>
                <a:ea typeface="VL ゴシック" pitchFamily="1" charset="-128"/>
              </a:rPr>
              <a:t>get(m, "Johnny")</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value = 38;</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m["Akira"] = 24</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map&lt;string,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&gt; m;</a:t>
            </a:r>
          </a:p>
          <a:p>
            <a:r>
              <a:rPr lang="en-US" altLang="ja-JP" sz="2000" dirty="0" smtClean="0">
                <a:solidFill>
                  <a:srgbClr val="FF0000"/>
                </a:solidFill>
                <a:latin typeface="VL ゴシック" pitchFamily="1" charset="-128"/>
                <a:ea typeface="VL ゴシック" pitchFamily="1" charset="-128"/>
              </a:rPr>
              <a:t>boost::</a:t>
            </a:r>
            <a:r>
              <a:rPr lang="en-US" altLang="ja-JP" sz="2000" dirty="0" err="1" smtClean="0">
                <a:solidFill>
                  <a:srgbClr val="FF0000"/>
                </a:solidFill>
                <a:latin typeface="VL ゴシック" pitchFamily="1" charset="-128"/>
                <a:ea typeface="VL ゴシック" pitchFamily="1" charset="-128"/>
              </a:rPr>
              <a:t>associative_property_map</a:t>
            </a:r>
            <a:r>
              <a:rPr lang="en-US" altLang="ja-JP" sz="2000" dirty="0" smtClean="0">
                <a:solidFill>
                  <a:srgbClr val="FF0000"/>
                </a:solidFill>
                <a:latin typeface="VL ゴシック" pitchFamily="1" charset="-128"/>
                <a:ea typeface="VL ゴシック" pitchFamily="1" charset="-128"/>
              </a:rPr>
              <a:t>&lt;map&lt;string, </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&gt; &gt;</a:t>
            </a:r>
            <a:r>
              <a:rPr lang="en-US" altLang="ja-JP" sz="2000" dirty="0" smtClean="0">
                <a:latin typeface="VL ゴシック" pitchFamily="1" charset="-128"/>
                <a:ea typeface="VL ゴシック" pitchFamily="1" charset="-128"/>
              </a:rPr>
              <a:t> pm(m);</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m.insert</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make_pair</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Millia</a:t>
            </a:r>
            <a:r>
              <a:rPr lang="en-US" altLang="ja-JP" sz="2000" dirty="0" smtClean="0">
                <a:latin typeface="VL ゴシック" pitchFamily="1" charset="-128"/>
                <a:ea typeface="VL ゴシック" pitchFamily="1" charset="-128"/>
              </a:rPr>
              <a:t>", 16));</a:t>
            </a:r>
          </a:p>
          <a:p>
            <a:r>
              <a:rPr lang="en-US" altLang="ja-JP" sz="2000" dirty="0" smtClean="0">
                <a:latin typeface="VL ゴシック" pitchFamily="1" charset="-128"/>
                <a:ea typeface="VL ゴシック" pitchFamily="1" charset="-128"/>
              </a:rPr>
              <a:t>foo(pm);</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Property Tree 1/4</a:t>
            </a:r>
            <a:endParaRPr kumimoji="1" lang="ja-JP" altLang="en-US"/>
          </a:p>
        </p:txBody>
      </p:sp>
      <p:sp>
        <p:nvSpPr>
          <p:cNvPr id="5" name="コンテンツ プレースホルダ 2"/>
          <p:cNvSpPr>
            <a:spLocks noGrp="1"/>
          </p:cNvSpPr>
          <p:nvPr>
            <p:ph idx="1"/>
          </p:nvPr>
        </p:nvSpPr>
        <p:spPr>
          <a:xfrm>
            <a:off x="457200" y="885820"/>
            <a:ext cx="8229600" cy="5829328"/>
          </a:xfrm>
        </p:spPr>
        <p:txBody>
          <a:bodyPr>
            <a:noAutofit/>
          </a:bodyPr>
          <a:lstStyle/>
          <a:p>
            <a:pPr>
              <a:buNone/>
            </a:pPr>
            <a:r>
              <a:rPr kumimoji="1" lang="ja-JP" altLang="en-US" sz="2800" dirty="0" smtClean="0"/>
              <a:t>汎用的な、木構造をもつデータのプロパティ管理。</a:t>
            </a:r>
            <a:endParaRPr kumimoji="1" lang="en-US" altLang="ja-JP" sz="2800" dirty="0" smtClean="0"/>
          </a:p>
          <a:p>
            <a:pPr>
              <a:buNone/>
            </a:pPr>
            <a:r>
              <a:rPr kumimoji="1" lang="en-US" altLang="ja-JP" sz="2800" dirty="0" smtClean="0"/>
              <a:t>XML</a:t>
            </a:r>
            <a:r>
              <a:rPr kumimoji="1" lang="ja-JP" altLang="en-US" sz="2800" dirty="0" smtClean="0"/>
              <a:t>、</a:t>
            </a:r>
            <a:r>
              <a:rPr kumimoji="1" lang="en-US" altLang="ja-JP" sz="2800" dirty="0" smtClean="0"/>
              <a:t>JSON</a:t>
            </a:r>
            <a:r>
              <a:rPr kumimoji="1" lang="ja-JP" altLang="en-US" sz="2800" dirty="0" smtClean="0"/>
              <a:t>、</a:t>
            </a:r>
            <a:r>
              <a:rPr kumimoji="1" lang="en-US" altLang="ja-JP" sz="2800" dirty="0" smtClean="0"/>
              <a:t>INI</a:t>
            </a:r>
            <a:r>
              <a:rPr kumimoji="1" lang="ja-JP" altLang="en-US" sz="2800" dirty="0" smtClean="0"/>
              <a:t>ファイルのパーサーを提供している。</a:t>
            </a:r>
            <a:endParaRPr kumimoji="1" lang="en-US" altLang="ja-JP" sz="2800" dirty="0" smtClean="0"/>
          </a:p>
          <a:p>
            <a:pPr>
              <a:buNone/>
            </a:pPr>
            <a:endParaRPr kumimoji="1" lang="en-US" altLang="ja-JP" sz="2800" dirty="0" smtClean="0"/>
          </a:p>
          <a:p>
            <a:pPr>
              <a:buNone/>
            </a:pPr>
            <a:r>
              <a:rPr lang="ja-JP" altLang="en-US" sz="2800" dirty="0" smtClean="0">
                <a:latin typeface="VL ゴシック" pitchFamily="1" charset="-128"/>
                <a:ea typeface="VL ゴシック" pitchFamily="1" charset="-128"/>
                <a:cs typeface="Courier New" pitchFamily="49" charset="0"/>
              </a:rPr>
              <a:t>全てのデータは、</a:t>
            </a:r>
            <a:endParaRPr lang="en-US" altLang="ja-JP" sz="2800" dirty="0" smtClean="0">
              <a:latin typeface="VL ゴシック" pitchFamily="1" charset="-128"/>
              <a:ea typeface="VL ゴシック" pitchFamily="1" charset="-128"/>
              <a:cs typeface="Courier New" pitchFamily="49" charset="0"/>
            </a:endParaRPr>
          </a:p>
          <a:p>
            <a:pPr>
              <a:buNone/>
            </a:pPr>
            <a:r>
              <a:rPr lang="en-US" altLang="ja-JP" sz="2800" dirty="0" smtClean="0">
                <a:solidFill>
                  <a:srgbClr val="FF0000"/>
                </a:solidFill>
                <a:latin typeface="VL ゴシック" pitchFamily="1" charset="-128"/>
                <a:ea typeface="VL ゴシック" pitchFamily="1" charset="-128"/>
                <a:cs typeface="Courier New" pitchFamily="49" charset="0"/>
              </a:rPr>
              <a:t>boost::</a:t>
            </a:r>
            <a:r>
              <a:rPr lang="en-US" altLang="ja-JP" sz="2800" dirty="0" err="1" smtClean="0">
                <a:solidFill>
                  <a:srgbClr val="FF0000"/>
                </a:solidFill>
                <a:latin typeface="VL ゴシック" pitchFamily="1" charset="-128"/>
                <a:ea typeface="VL ゴシック" pitchFamily="1" charset="-128"/>
                <a:cs typeface="Courier New" pitchFamily="49" charset="0"/>
              </a:rPr>
              <a:t>property_tree</a:t>
            </a:r>
            <a:r>
              <a:rPr lang="en-US" altLang="ja-JP" sz="2800" dirty="0" smtClean="0">
                <a:solidFill>
                  <a:srgbClr val="FF0000"/>
                </a:solidFill>
                <a:latin typeface="VL ゴシック" pitchFamily="1" charset="-128"/>
                <a:ea typeface="VL ゴシック" pitchFamily="1" charset="-128"/>
                <a:cs typeface="Courier New" pitchFamily="49" charset="0"/>
              </a:rPr>
              <a:t>::</a:t>
            </a:r>
            <a:r>
              <a:rPr lang="en-US" altLang="ja-JP" sz="2800" dirty="0" err="1" smtClean="0">
                <a:solidFill>
                  <a:srgbClr val="FF0000"/>
                </a:solidFill>
                <a:latin typeface="VL ゴシック" pitchFamily="1" charset="-128"/>
                <a:ea typeface="VL ゴシック" pitchFamily="1" charset="-128"/>
                <a:cs typeface="Courier New" pitchFamily="49" charset="0"/>
              </a:rPr>
              <a:t>ptree</a:t>
            </a:r>
            <a:r>
              <a:rPr lang="ja-JP" altLang="en-US" sz="2800" dirty="0" smtClean="0">
                <a:latin typeface="VL ゴシック" pitchFamily="1" charset="-128"/>
                <a:ea typeface="VL ゴシック" pitchFamily="1" charset="-128"/>
                <a:cs typeface="Courier New" pitchFamily="49" charset="0"/>
              </a:rPr>
              <a:t>型</a:t>
            </a:r>
            <a:endParaRPr lang="en-US" altLang="ja-JP" sz="2800" dirty="0" smtClean="0">
              <a:latin typeface="VL ゴシック" pitchFamily="1" charset="-128"/>
              <a:ea typeface="VL ゴシック" pitchFamily="1" charset="-128"/>
              <a:cs typeface="Courier New" pitchFamily="49" charset="0"/>
            </a:endParaRPr>
          </a:p>
          <a:p>
            <a:pPr>
              <a:buNone/>
            </a:pPr>
            <a:r>
              <a:rPr lang="ja-JP" altLang="en-US" sz="2800" dirty="0" smtClean="0">
                <a:latin typeface="VL ゴシック" pitchFamily="1" charset="-128"/>
                <a:ea typeface="VL ゴシック" pitchFamily="1" charset="-128"/>
                <a:cs typeface="Courier New" pitchFamily="49" charset="0"/>
              </a:rPr>
              <a:t>に対して操作を行う。</a:t>
            </a:r>
            <a:endParaRPr lang="en-US" altLang="ja-JP" sz="2800" dirty="0" smtClean="0">
              <a:latin typeface="VL ゴシック" pitchFamily="1" charset="-128"/>
              <a:ea typeface="VL ゴシック" pitchFamily="1" charset="-128"/>
              <a:cs typeface="Courier New" pitchFamily="49" charset="0"/>
            </a:endParaRPr>
          </a:p>
          <a:p>
            <a:pPr>
              <a:buNone/>
            </a:pPr>
            <a:endParaRPr lang="en-US" altLang="ja-JP" sz="2800" dirty="0" smtClean="0">
              <a:latin typeface="VL ゴシック" pitchFamily="1" charset="-128"/>
              <a:ea typeface="VL ゴシック" pitchFamily="1" charset="-128"/>
              <a:cs typeface="Courier New" pitchFamily="49" charset="0"/>
            </a:endParaRPr>
          </a:p>
          <a:p>
            <a:pPr>
              <a:buNone/>
            </a:pPr>
            <a:r>
              <a:rPr lang="ja-JP" altLang="en-US" sz="2800" dirty="0" smtClean="0">
                <a:latin typeface="VL ゴシック" pitchFamily="1" charset="-128"/>
                <a:ea typeface="VL ゴシック" pitchFamily="1" charset="-128"/>
                <a:cs typeface="Courier New" pitchFamily="49" charset="0"/>
              </a:rPr>
              <a:t>値の取得には、</a:t>
            </a:r>
            <a:endParaRPr lang="en-US" altLang="ja-JP" sz="2800" dirty="0" smtClean="0">
              <a:latin typeface="VL ゴシック" pitchFamily="1" charset="-128"/>
              <a:ea typeface="VL ゴシック" pitchFamily="1" charset="-128"/>
              <a:cs typeface="Courier New" pitchFamily="49" charset="0"/>
            </a:endParaRPr>
          </a:p>
          <a:p>
            <a:pPr>
              <a:buNone/>
            </a:pPr>
            <a:r>
              <a:rPr lang="ja-JP" altLang="en-US" sz="2800" dirty="0" smtClean="0">
                <a:latin typeface="VL ゴシック" pitchFamily="1" charset="-128"/>
                <a:ea typeface="VL ゴシック" pitchFamily="1" charset="-128"/>
                <a:cs typeface="Courier New" pitchFamily="49" charset="0"/>
              </a:rPr>
              <a:t>失敗時に例外を投げる</a:t>
            </a:r>
            <a:r>
              <a:rPr lang="en-US" altLang="ja-JP" sz="2800" dirty="0" err="1" smtClean="0">
                <a:solidFill>
                  <a:srgbClr val="FF0000"/>
                </a:solidFill>
                <a:latin typeface="VL ゴシック" pitchFamily="1" charset="-128"/>
                <a:ea typeface="VL ゴシック" pitchFamily="1" charset="-128"/>
                <a:cs typeface="Courier New" pitchFamily="49" charset="0"/>
              </a:rPr>
              <a:t>ptee</a:t>
            </a:r>
            <a:r>
              <a:rPr lang="en-US" altLang="ja-JP" sz="2800" dirty="0" smtClean="0">
                <a:solidFill>
                  <a:srgbClr val="FF0000"/>
                </a:solidFill>
                <a:latin typeface="VL ゴシック" pitchFamily="1" charset="-128"/>
                <a:ea typeface="VL ゴシック" pitchFamily="1" charset="-128"/>
                <a:cs typeface="Courier New" pitchFamily="49" charset="0"/>
              </a:rPr>
              <a:t>::get&lt;T&gt;()</a:t>
            </a:r>
            <a:r>
              <a:rPr lang="ja-JP" altLang="en-US" sz="2800" dirty="0" smtClean="0">
                <a:latin typeface="VL ゴシック" pitchFamily="1" charset="-128"/>
                <a:ea typeface="VL ゴシック" pitchFamily="1" charset="-128"/>
                <a:cs typeface="Courier New" pitchFamily="49" charset="0"/>
              </a:rPr>
              <a:t>と</a:t>
            </a:r>
            <a:endParaRPr lang="en-US" altLang="ja-JP" sz="2800" dirty="0" smtClean="0">
              <a:latin typeface="VL ゴシック" pitchFamily="1" charset="-128"/>
              <a:ea typeface="VL ゴシック" pitchFamily="1" charset="-128"/>
              <a:cs typeface="Courier New" pitchFamily="49" charset="0"/>
            </a:endParaRPr>
          </a:p>
          <a:p>
            <a:pPr>
              <a:buNone/>
            </a:pPr>
            <a:r>
              <a:rPr lang="en-US" altLang="ja-JP" sz="2800" dirty="0" smtClean="0">
                <a:latin typeface="VL ゴシック" pitchFamily="1" charset="-128"/>
                <a:ea typeface="VL ゴシック" pitchFamily="1" charset="-128"/>
                <a:cs typeface="Courier New" pitchFamily="49" charset="0"/>
              </a:rPr>
              <a:t>boost::optional</a:t>
            </a:r>
            <a:r>
              <a:rPr lang="ja-JP" altLang="en-US" sz="2800" dirty="0" smtClean="0">
                <a:latin typeface="VL ゴシック" pitchFamily="1" charset="-128"/>
                <a:ea typeface="VL ゴシック" pitchFamily="1" charset="-128"/>
                <a:cs typeface="Courier New" pitchFamily="49" charset="0"/>
              </a:rPr>
              <a:t>を返す</a:t>
            </a:r>
            <a:r>
              <a:rPr lang="en-US" altLang="ja-JP" sz="2800" dirty="0" err="1" smtClean="0">
                <a:solidFill>
                  <a:srgbClr val="FF0000"/>
                </a:solidFill>
                <a:latin typeface="VL ゴシック" pitchFamily="1" charset="-128"/>
                <a:ea typeface="VL ゴシック" pitchFamily="1" charset="-128"/>
                <a:cs typeface="Courier New" pitchFamily="49" charset="0"/>
              </a:rPr>
              <a:t>ptree</a:t>
            </a:r>
            <a:r>
              <a:rPr lang="en-US" altLang="ja-JP" sz="2800" dirty="0" smtClean="0">
                <a:solidFill>
                  <a:srgbClr val="FF0000"/>
                </a:solidFill>
                <a:latin typeface="VL ゴシック" pitchFamily="1" charset="-128"/>
                <a:ea typeface="VL ゴシック" pitchFamily="1" charset="-128"/>
                <a:cs typeface="Courier New" pitchFamily="49" charset="0"/>
              </a:rPr>
              <a:t>::</a:t>
            </a:r>
            <a:r>
              <a:rPr lang="en-US" altLang="ja-JP" sz="2800" dirty="0" err="1" smtClean="0">
                <a:solidFill>
                  <a:srgbClr val="FF0000"/>
                </a:solidFill>
                <a:latin typeface="VL ゴシック" pitchFamily="1" charset="-128"/>
                <a:ea typeface="VL ゴシック" pitchFamily="1" charset="-128"/>
                <a:cs typeface="Courier New" pitchFamily="49" charset="0"/>
              </a:rPr>
              <a:t>get_optional</a:t>
            </a:r>
            <a:r>
              <a:rPr lang="en-US" altLang="ja-JP" sz="2800" dirty="0" smtClean="0">
                <a:solidFill>
                  <a:srgbClr val="FF0000"/>
                </a:solidFill>
                <a:latin typeface="VL ゴシック" pitchFamily="1" charset="-128"/>
                <a:ea typeface="VL ゴシック" pitchFamily="1" charset="-128"/>
                <a:cs typeface="Courier New" pitchFamily="49" charset="0"/>
              </a:rPr>
              <a:t>&lt;T&gt;()</a:t>
            </a:r>
          </a:p>
          <a:p>
            <a:pPr>
              <a:buNone/>
            </a:pPr>
            <a:r>
              <a:rPr lang="ja-JP" altLang="en-US" sz="2800" dirty="0" smtClean="0">
                <a:latin typeface="VL ゴシック" pitchFamily="1" charset="-128"/>
                <a:ea typeface="VL ゴシック" pitchFamily="1" charset="-128"/>
                <a:cs typeface="Courier New" pitchFamily="49" charset="0"/>
              </a:rPr>
              <a:t>が用意されている。</a:t>
            </a:r>
            <a:endParaRPr lang="en-US" altLang="ja-JP" sz="2800" dirty="0" smtClean="0">
              <a:latin typeface="VL ゴシック" pitchFamily="1" charset="-128"/>
              <a:ea typeface="VL ゴシック" pitchFamily="1" charset="-128"/>
              <a:cs typeface="Courier New"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2/4</a:t>
            </a:r>
            <a:endParaRPr kumimoji="1" lang="ja-JP" altLang="en-US"/>
          </a:p>
        </p:txBody>
      </p:sp>
      <p:sp>
        <p:nvSpPr>
          <p:cNvPr id="5" name="コンテンツ プレースホルダ 2"/>
          <p:cNvSpPr>
            <a:spLocks noGrp="1"/>
          </p:cNvSpPr>
          <p:nvPr>
            <p:ph idx="1"/>
          </p:nvPr>
        </p:nvSpPr>
        <p:spPr>
          <a:xfrm>
            <a:off x="457200" y="885820"/>
            <a:ext cx="8229600" cy="1185858"/>
          </a:xfrm>
        </p:spPr>
        <p:txBody>
          <a:bodyPr>
            <a:noAutofit/>
          </a:bodyPr>
          <a:lstStyle/>
          <a:p>
            <a:pPr>
              <a:buNone/>
            </a:pPr>
            <a:r>
              <a:rPr kumimoji="1" lang="en-US" altLang="ja-JP" sz="2800" smtClean="0"/>
              <a:t>XML</a:t>
            </a:r>
            <a:r>
              <a:rPr kumimoji="1" lang="ja-JP" altLang="en-US" sz="2800" err="1" smtClean="0"/>
              <a:t>の読</a:t>
            </a:r>
            <a:r>
              <a:rPr kumimoji="1" lang="ja-JP" altLang="en-US" sz="2800" smtClean="0"/>
              <a:t>込、要素、属性の取得。</a:t>
            </a:r>
            <a:endParaRPr kumimoji="1" lang="en-US" altLang="ja-JP" sz="2800" smtClean="0"/>
          </a:p>
          <a:p>
            <a:pPr>
              <a:buNone/>
            </a:pPr>
            <a:r>
              <a:rPr lang="en-US" altLang="ja-JP" sz="2800" smtClean="0">
                <a:latin typeface="VL ゴシック" pitchFamily="1" charset="-128"/>
                <a:ea typeface="VL ゴシック" pitchFamily="1" charset="-128"/>
                <a:cs typeface="Courier New" pitchFamily="49" charset="0"/>
              </a:rPr>
              <a:t>XML</a:t>
            </a:r>
            <a:r>
              <a:rPr lang="ja-JP" altLang="en-US" sz="2800" smtClean="0">
                <a:latin typeface="VL ゴシック" pitchFamily="1" charset="-128"/>
                <a:ea typeface="VL ゴシック" pitchFamily="1" charset="-128"/>
                <a:cs typeface="Courier New" pitchFamily="49" charset="0"/>
              </a:rPr>
              <a:t>パーサーには</a:t>
            </a:r>
            <a:r>
              <a:rPr lang="en-US" altLang="ja-JP" sz="2800" err="1" smtClean="0">
                <a:latin typeface="VL ゴシック" pitchFamily="1" charset="-128"/>
                <a:ea typeface="VL ゴシック" pitchFamily="1" charset="-128"/>
                <a:cs typeface="Courier New" pitchFamily="49" charset="0"/>
              </a:rPr>
              <a:t>RapidXml</a:t>
            </a:r>
            <a:r>
              <a:rPr lang="ja-JP" altLang="en-US" sz="2800" smtClean="0">
                <a:latin typeface="VL ゴシック" pitchFamily="1" charset="-128"/>
                <a:ea typeface="VL ゴシック" pitchFamily="1" charset="-128"/>
                <a:cs typeface="Courier New" pitchFamily="49" charset="0"/>
              </a:rPr>
              <a:t>を採用している。</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759231"/>
            <a:ext cx="8786874" cy="3170099"/>
          </a:xfrm>
          <a:prstGeom prst="rect">
            <a:avLst/>
          </a:prstGeom>
          <a:noFill/>
          <a:ln>
            <a:solidFill>
              <a:schemeClr val="tx1"/>
            </a:solidFill>
          </a:ln>
        </p:spPr>
        <p:txBody>
          <a:bodyPr wrap="square" rtlCol="0">
            <a:spAutoFit/>
          </a:bodyPr>
          <a:lstStyle/>
          <a:p>
            <a:r>
              <a:rPr lang="en-US" altLang="ja-JP" sz="2000" dirty="0" smtClean="0">
                <a:latin typeface="VL ゴシック" pitchFamily="49" charset="-128"/>
                <a:ea typeface="VL ゴシック" pitchFamily="49" charset="-128"/>
              </a:rPr>
              <a:t>using namespace boost::</a:t>
            </a:r>
            <a:r>
              <a:rPr lang="en-US" altLang="ja-JP" sz="2000" dirty="0" err="1" smtClean="0">
                <a:latin typeface="VL ゴシック" pitchFamily="49" charset="-128"/>
                <a:ea typeface="VL ゴシック" pitchFamily="49" charset="-128"/>
              </a:rPr>
              <a:t>property_tree</a:t>
            </a:r>
            <a:r>
              <a:rPr lang="en-US" altLang="ja-JP" sz="2000" dirty="0" smtClean="0">
                <a:latin typeface="VL ゴシック" pitchFamily="49" charset="-128"/>
                <a:ea typeface="VL ゴシック" pitchFamily="49" charset="-128"/>
              </a:rPr>
              <a:t>;</a:t>
            </a:r>
          </a:p>
          <a:p>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ptree</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pt</a:t>
            </a:r>
            <a:r>
              <a:rPr lang="en-US" altLang="ja-JP" sz="2000" dirty="0" smtClean="0">
                <a:latin typeface="VL ゴシック" pitchFamily="49" charset="-128"/>
                <a:ea typeface="VL ゴシック" pitchFamily="49" charset="-128"/>
              </a:rPr>
              <a:t>;</a:t>
            </a:r>
          </a:p>
          <a:p>
            <a:r>
              <a:rPr lang="en-US" altLang="ja-JP" sz="2000" dirty="0" err="1" smtClean="0">
                <a:solidFill>
                  <a:srgbClr val="FF0000"/>
                </a:solidFill>
                <a:latin typeface="VL ゴシック" pitchFamily="49" charset="-128"/>
                <a:ea typeface="VL ゴシック" pitchFamily="49" charset="-128"/>
              </a:rPr>
              <a:t>read_xml</a:t>
            </a:r>
            <a:r>
              <a:rPr lang="en-US" altLang="ja-JP" sz="2000" dirty="0" smtClean="0">
                <a:latin typeface="VL ゴシック" pitchFamily="49" charset="-128"/>
                <a:ea typeface="VL ゴシック" pitchFamily="49" charset="-128"/>
              </a:rPr>
              <a:t>("</a:t>
            </a:r>
            <a:r>
              <a:rPr lang="en-US" altLang="ja-JP" sz="2000" dirty="0" err="1" smtClean="0">
                <a:latin typeface="VL ゴシック" pitchFamily="49" charset="-128"/>
                <a:ea typeface="VL ゴシック" pitchFamily="49" charset="-128"/>
              </a:rPr>
              <a:t>test.xml</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pt</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xml_parser</a:t>
            </a:r>
            <a:r>
              <a:rPr lang="en-US" altLang="ja-JP" sz="2000" dirty="0" smtClean="0">
                <a:latin typeface="VL ゴシック" pitchFamily="49" charset="-128"/>
                <a:ea typeface="VL ゴシック" pitchFamily="49" charset="-128"/>
              </a:rPr>
              <a:t>::</a:t>
            </a:r>
            <a:r>
              <a:rPr lang="en-US" altLang="ja-JP" sz="2000" dirty="0" err="1" smtClean="0">
                <a:latin typeface="VL ゴシック" pitchFamily="49" charset="-128"/>
                <a:ea typeface="VL ゴシック" pitchFamily="49" charset="-128"/>
              </a:rPr>
              <a:t>trim_whitespace</a:t>
            </a:r>
            <a:r>
              <a:rPr lang="en-US" altLang="ja-JP" sz="2000" dirty="0" smtClean="0">
                <a:latin typeface="VL ゴシック" pitchFamily="49" charset="-128"/>
                <a:ea typeface="VL ゴシック" pitchFamily="49" charset="-128"/>
              </a:rPr>
              <a:t>);</a:t>
            </a:r>
          </a:p>
          <a:p>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 </a:t>
            </a:r>
            <a:r>
              <a:rPr lang="ja-JP" altLang="en-US" sz="2000" dirty="0" smtClean="0">
                <a:latin typeface="VL ゴシック" pitchFamily="49" charset="-128"/>
                <a:ea typeface="VL ゴシック" pitchFamily="49" charset="-128"/>
              </a:rPr>
              <a:t>要素の取得</a:t>
            </a:r>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string&amp; </a:t>
            </a:r>
            <a:r>
              <a:rPr lang="en-US" altLang="ja-JP" sz="2000" dirty="0" err="1" smtClean="0">
                <a:latin typeface="VL ゴシック" pitchFamily="49" charset="-128"/>
                <a:ea typeface="VL ゴシック" pitchFamily="49" charset="-128"/>
              </a:rPr>
              <a:t>elem</a:t>
            </a:r>
            <a:r>
              <a:rPr lang="en-US" altLang="ja-JP" sz="2000" dirty="0" smtClean="0">
                <a:latin typeface="VL ゴシック" pitchFamily="49" charset="-128"/>
                <a:ea typeface="VL ゴシック" pitchFamily="49" charset="-128"/>
              </a:rPr>
              <a:t> = </a:t>
            </a:r>
            <a:r>
              <a:rPr lang="en-US" altLang="ja-JP" sz="2000" dirty="0" err="1" smtClean="0">
                <a:latin typeface="VL ゴシック" pitchFamily="49" charset="-128"/>
                <a:ea typeface="VL ゴシック" pitchFamily="49" charset="-128"/>
              </a:rPr>
              <a:t>pt.get</a:t>
            </a:r>
            <a:r>
              <a:rPr lang="en-US" altLang="ja-JP" sz="2000" dirty="0" smtClean="0">
                <a:latin typeface="VL ゴシック" pitchFamily="49" charset="-128"/>
                <a:ea typeface="VL ゴシック" pitchFamily="49" charset="-128"/>
              </a:rPr>
              <a:t>&lt;string&gt;("</a:t>
            </a:r>
            <a:r>
              <a:rPr lang="en-US" altLang="ja-JP" sz="2000" dirty="0" err="1" smtClean="0">
                <a:latin typeface="VL ゴシック" pitchFamily="49" charset="-128"/>
                <a:ea typeface="VL ゴシック" pitchFamily="49" charset="-128"/>
              </a:rPr>
              <a:t>root.elem</a:t>
            </a:r>
            <a:r>
              <a:rPr lang="en-US" altLang="ja-JP" sz="2000" dirty="0" smtClean="0">
                <a:latin typeface="VL ゴシック" pitchFamily="49" charset="-128"/>
                <a:ea typeface="VL ゴシック" pitchFamily="49" charset="-128"/>
              </a:rPr>
              <a:t>");</a:t>
            </a:r>
          </a:p>
          <a:p>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 </a:t>
            </a:r>
            <a:r>
              <a:rPr lang="ja-JP" altLang="en-US" sz="2000" dirty="0" smtClean="0">
                <a:latin typeface="VL ゴシック" pitchFamily="49" charset="-128"/>
                <a:ea typeface="VL ゴシック" pitchFamily="49" charset="-128"/>
              </a:rPr>
              <a:t>属性の取得</a:t>
            </a:r>
            <a:r>
              <a:rPr lang="en-US" altLang="ja-JP" sz="2000" dirty="0" smtClean="0">
                <a:latin typeface="VL ゴシック" pitchFamily="49" charset="-128"/>
                <a:ea typeface="VL ゴシック" pitchFamily="49" charset="-128"/>
              </a:rPr>
              <a:t> : &lt;</a:t>
            </a:r>
            <a:r>
              <a:rPr lang="en-US" altLang="ja-JP" sz="2000" dirty="0" err="1" smtClean="0">
                <a:latin typeface="VL ゴシック" pitchFamily="49" charset="-128"/>
                <a:ea typeface="VL ゴシック" pitchFamily="49" charset="-128"/>
              </a:rPr>
              <a:t>xmlattr</a:t>
            </a:r>
            <a:r>
              <a:rPr lang="en-US" altLang="ja-JP" sz="2000" dirty="0" smtClean="0">
                <a:latin typeface="VL ゴシック" pitchFamily="49" charset="-128"/>
                <a:ea typeface="VL ゴシック" pitchFamily="49" charset="-128"/>
              </a:rPr>
              <a:t>&gt;</a:t>
            </a:r>
            <a:r>
              <a:rPr lang="ja-JP" altLang="en-US" sz="2000" dirty="0" smtClean="0">
                <a:latin typeface="VL ゴシック" pitchFamily="49" charset="-128"/>
                <a:ea typeface="VL ゴシック" pitchFamily="49" charset="-128"/>
              </a:rPr>
              <a:t>という特殊な要素名を介してアクセスする</a:t>
            </a:r>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string&amp; </a:t>
            </a:r>
            <a:r>
              <a:rPr lang="en-US" altLang="ja-JP" sz="2000" dirty="0" err="1" smtClean="0">
                <a:latin typeface="VL ゴシック" pitchFamily="49" charset="-128"/>
                <a:ea typeface="VL ゴシック" pitchFamily="49" charset="-128"/>
              </a:rPr>
              <a:t>attr</a:t>
            </a:r>
            <a:r>
              <a:rPr lang="en-US" altLang="ja-JP" sz="2000" dirty="0" smtClean="0">
                <a:latin typeface="VL ゴシック" pitchFamily="49" charset="-128"/>
                <a:ea typeface="VL ゴシック" pitchFamily="49" charset="-128"/>
              </a:rPr>
              <a:t> = </a:t>
            </a:r>
            <a:r>
              <a:rPr lang="en-US" altLang="ja-JP" sz="2000" dirty="0" err="1" smtClean="0">
                <a:latin typeface="VL ゴシック" pitchFamily="49" charset="-128"/>
                <a:ea typeface="VL ゴシック" pitchFamily="49" charset="-128"/>
              </a:rPr>
              <a:t>pt.get</a:t>
            </a:r>
            <a:r>
              <a:rPr lang="en-US" altLang="ja-JP" sz="2000" dirty="0" smtClean="0">
                <a:latin typeface="VL ゴシック" pitchFamily="49" charset="-128"/>
                <a:ea typeface="VL ゴシック" pitchFamily="49" charset="-128"/>
              </a:rPr>
              <a:t>&lt;string&gt;("</a:t>
            </a:r>
            <a:r>
              <a:rPr lang="en-US" altLang="ja-JP" sz="2000" dirty="0" err="1" smtClean="0">
                <a:latin typeface="VL ゴシック" pitchFamily="49" charset="-128"/>
                <a:ea typeface="VL ゴシック" pitchFamily="49" charset="-128"/>
              </a:rPr>
              <a:t>root.elem</a:t>
            </a:r>
            <a:r>
              <a:rPr lang="en-US" altLang="ja-JP" sz="2000" dirty="0" smtClean="0">
                <a:latin typeface="VL ゴシック" pitchFamily="49" charset="-128"/>
                <a:ea typeface="VL ゴシック" pitchFamily="49" charset="-128"/>
              </a:rPr>
              <a:t>.</a:t>
            </a:r>
            <a:r>
              <a:rPr lang="en-US" altLang="ja-JP" sz="2000" dirty="0" smtClean="0">
                <a:solidFill>
                  <a:srgbClr val="FF0000"/>
                </a:solidFill>
                <a:latin typeface="VL ゴシック" pitchFamily="49" charset="-128"/>
                <a:ea typeface="VL ゴシック" pitchFamily="49" charset="-128"/>
              </a:rPr>
              <a:t>&lt;</a:t>
            </a:r>
            <a:r>
              <a:rPr lang="en-US" altLang="ja-JP" sz="2000" dirty="0" err="1" smtClean="0">
                <a:solidFill>
                  <a:srgbClr val="FF0000"/>
                </a:solidFill>
                <a:latin typeface="VL ゴシック" pitchFamily="49" charset="-128"/>
                <a:ea typeface="VL ゴシック" pitchFamily="49" charset="-128"/>
              </a:rPr>
              <a:t>xmlattr</a:t>
            </a:r>
            <a:r>
              <a:rPr lang="en-US" altLang="ja-JP" sz="2000" dirty="0" smtClean="0">
                <a:solidFill>
                  <a:srgbClr val="FF0000"/>
                </a:solidFill>
                <a:latin typeface="VL ゴシック" pitchFamily="49" charset="-128"/>
                <a:ea typeface="VL ゴシック" pitchFamily="49" charset="-128"/>
              </a:rPr>
              <a:t>&gt;</a:t>
            </a:r>
            <a:r>
              <a:rPr lang="en-US" altLang="ja-JP" sz="2000" dirty="0" smtClean="0">
                <a:latin typeface="VL ゴシック" pitchFamily="49" charset="-128"/>
                <a:ea typeface="VL ゴシック" pitchFamily="49" charset="-128"/>
              </a:rPr>
              <a:t>.</a:t>
            </a:r>
            <a:r>
              <a:rPr lang="en-US" altLang="ja-JP" sz="2000" dirty="0" err="1" smtClean="0">
                <a:latin typeface="VL ゴシック" pitchFamily="49" charset="-128"/>
                <a:ea typeface="VL ゴシック" pitchFamily="49" charset="-128"/>
              </a:rPr>
              <a:t>attr</a:t>
            </a:r>
            <a:r>
              <a:rPr lang="en-US" altLang="ja-JP" sz="2000" dirty="0" smtClean="0">
                <a:latin typeface="VL ゴシック" pitchFamily="49" charset="-128"/>
                <a:ea typeface="VL ゴシック" pitchFamily="49" charset="-128"/>
              </a:rPr>
              <a:t>");</a:t>
            </a:r>
          </a:p>
        </p:txBody>
      </p:sp>
      <p:sp>
        <p:nvSpPr>
          <p:cNvPr id="7" name="テキスト ボックス 6"/>
          <p:cNvSpPr txBox="1"/>
          <p:nvPr/>
        </p:nvSpPr>
        <p:spPr>
          <a:xfrm>
            <a:off x="5572132" y="1951672"/>
            <a:ext cx="3500462" cy="1477328"/>
          </a:xfrm>
          <a:prstGeom prst="rect">
            <a:avLst/>
          </a:prstGeom>
          <a:solidFill>
            <a:srgbClr val="00B050"/>
          </a:solidFill>
          <a:ln>
            <a:solidFill>
              <a:schemeClr val="tx1"/>
            </a:solidFill>
          </a:ln>
        </p:spPr>
        <p:txBody>
          <a:bodyPr wrap="square" rtlCol="0">
            <a:spAutoFit/>
          </a:bodyPr>
          <a:lstStyle/>
          <a:p>
            <a:r>
              <a:rPr lang="en-US" altLang="ja-JP" dirty="0" smtClean="0">
                <a:latin typeface="M+2P+IPAG" pitchFamily="2" charset="-128"/>
                <a:ea typeface="M+2P+IPAG" pitchFamily="2" charset="-128"/>
              </a:rPr>
              <a:t>&lt;root&gt;</a:t>
            </a:r>
          </a:p>
          <a:p>
            <a:r>
              <a:rPr lang="en-US" altLang="ja-JP" dirty="0" smtClean="0">
                <a:latin typeface="M+2P+IPAG" pitchFamily="2" charset="-128"/>
                <a:ea typeface="M+2P+IPAG" pitchFamily="2" charset="-128"/>
              </a:rPr>
              <a:t>  &lt;</a:t>
            </a:r>
            <a:r>
              <a:rPr lang="en-US" altLang="ja-JP" dirty="0" err="1" smtClean="0">
                <a:latin typeface="M+2P+IPAG" pitchFamily="2" charset="-128"/>
                <a:ea typeface="M+2P+IPAG" pitchFamily="2" charset="-128"/>
              </a:rPr>
              <a:t>elem</a:t>
            </a:r>
            <a:r>
              <a:rPr lang="en-US" altLang="ja-JP" dirty="0" smtClean="0">
                <a:latin typeface="M+2P+IPAG" pitchFamily="2" charset="-128"/>
                <a:ea typeface="M+2P+IPAG" pitchFamily="2" charset="-128"/>
              </a:rPr>
              <a:t> </a:t>
            </a:r>
            <a:r>
              <a:rPr lang="en-US" altLang="ja-JP" dirty="0" err="1" smtClean="0">
                <a:latin typeface="M+2P+IPAG" pitchFamily="2" charset="-128"/>
                <a:ea typeface="M+2P+IPAG" pitchFamily="2" charset="-128"/>
              </a:rPr>
              <a:t>attr</a:t>
            </a:r>
            <a:r>
              <a:rPr lang="en-US" altLang="ja-JP" dirty="0" smtClean="0">
                <a:latin typeface="M+2P+IPAG" pitchFamily="2" charset="-128"/>
                <a:ea typeface="M+2P+IPAG" pitchFamily="2" charset="-128"/>
              </a:rPr>
              <a:t>="World"&gt;</a:t>
            </a:r>
          </a:p>
          <a:p>
            <a:r>
              <a:rPr lang="en-US" altLang="ja-JP" dirty="0" smtClean="0">
                <a:latin typeface="M+2P+IPAG" pitchFamily="2" charset="-128"/>
                <a:ea typeface="M+2P+IPAG" pitchFamily="2" charset="-128"/>
              </a:rPr>
              <a:t>    Hello</a:t>
            </a:r>
          </a:p>
          <a:p>
            <a:r>
              <a:rPr lang="en-US" altLang="ja-JP" dirty="0" smtClean="0">
                <a:latin typeface="M+2P+IPAG" pitchFamily="2" charset="-128"/>
                <a:ea typeface="M+2P+IPAG" pitchFamily="2" charset="-128"/>
              </a:rPr>
              <a:t>  &lt;/</a:t>
            </a:r>
            <a:r>
              <a:rPr lang="en-US" altLang="ja-JP" dirty="0" err="1" smtClean="0">
                <a:latin typeface="M+2P+IPAG" pitchFamily="2" charset="-128"/>
                <a:ea typeface="M+2P+IPAG" pitchFamily="2" charset="-128"/>
              </a:rPr>
              <a:t>elem</a:t>
            </a:r>
            <a:r>
              <a:rPr lang="en-US" altLang="ja-JP" dirty="0" smtClean="0">
                <a:latin typeface="M+2P+IPAG" pitchFamily="2" charset="-128"/>
                <a:ea typeface="M+2P+IPAG" pitchFamily="2" charset="-128"/>
              </a:rPr>
              <a:t>&gt;</a:t>
            </a:r>
          </a:p>
          <a:p>
            <a:r>
              <a:rPr lang="en-US" altLang="ja-JP" dirty="0" smtClean="0">
                <a:latin typeface="M+2P+IPAG" pitchFamily="2" charset="-128"/>
                <a:ea typeface="M+2P+IPAG" pitchFamily="2" charset="-128"/>
              </a:rPr>
              <a:t>&lt;/root&gt;</a:t>
            </a:r>
            <a:endParaRPr kumimoji="1" lang="ja-JP" altLang="en-US" dirty="0">
              <a:latin typeface="M+2P+IPAG" pitchFamily="2" charset="-128"/>
              <a:ea typeface="M+2P+IPAG" pitchFamily="2" charset="-128"/>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3/4</a:t>
            </a:r>
            <a:endParaRPr kumimoji="1" lang="ja-JP" altLang="en-US"/>
          </a:p>
        </p:txBody>
      </p:sp>
      <p:sp>
        <p:nvSpPr>
          <p:cNvPr id="5"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JSON</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2246769"/>
          </a:xfrm>
          <a:prstGeom prst="rect">
            <a:avLst/>
          </a:prstGeom>
          <a:noFill/>
          <a:ln>
            <a:solidFill>
              <a:schemeClr val="tx1"/>
            </a:solidFill>
          </a:ln>
        </p:spPr>
        <p:txBody>
          <a:bodyPr wrap="square" rtlCol="0">
            <a:spAutoFit/>
          </a:bodyPr>
          <a:lstStyle/>
          <a:p>
            <a:r>
              <a:rPr lang="en-US" altLang="ja-JP" sz="2000" dirty="0" smtClean="0">
                <a:latin typeface="VL ゴシック" pitchFamily="49" charset="-128"/>
                <a:ea typeface="VL ゴシック" pitchFamily="49" charset="-128"/>
              </a:rPr>
              <a:t>using namespace boost::</a:t>
            </a:r>
            <a:r>
              <a:rPr lang="en-US" altLang="ja-JP" sz="2000" dirty="0" err="1" smtClean="0">
                <a:latin typeface="VL ゴシック" pitchFamily="49" charset="-128"/>
                <a:ea typeface="VL ゴシック" pitchFamily="49" charset="-128"/>
              </a:rPr>
              <a:t>property_tree</a:t>
            </a:r>
            <a:r>
              <a:rPr lang="en-US" altLang="ja-JP" sz="2000" dirty="0" smtClean="0">
                <a:latin typeface="VL ゴシック" pitchFamily="49" charset="-128"/>
                <a:ea typeface="VL ゴシック" pitchFamily="49" charset="-128"/>
              </a:rPr>
              <a:t>;</a:t>
            </a:r>
          </a:p>
          <a:p>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ptree</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pt</a:t>
            </a:r>
            <a:r>
              <a:rPr lang="en-US" altLang="ja-JP" sz="2000" dirty="0" smtClean="0">
                <a:latin typeface="VL ゴシック" pitchFamily="49" charset="-128"/>
                <a:ea typeface="VL ゴシック" pitchFamily="49" charset="-128"/>
              </a:rPr>
              <a:t>;</a:t>
            </a:r>
          </a:p>
          <a:p>
            <a:r>
              <a:rPr lang="en-US" altLang="ja-JP" sz="2000" dirty="0" err="1" smtClean="0">
                <a:solidFill>
                  <a:srgbClr val="FF0000"/>
                </a:solidFill>
                <a:latin typeface="VL ゴシック" pitchFamily="49" charset="-128"/>
                <a:ea typeface="VL ゴシック" pitchFamily="49" charset="-128"/>
              </a:rPr>
              <a:t>read_json</a:t>
            </a:r>
            <a:r>
              <a:rPr lang="en-US" altLang="ja-JP" sz="2000" dirty="0" smtClean="0">
                <a:latin typeface="VL ゴシック" pitchFamily="49" charset="-128"/>
                <a:ea typeface="VL ゴシック" pitchFamily="49" charset="-128"/>
              </a:rPr>
              <a:t>("</a:t>
            </a:r>
            <a:r>
              <a:rPr lang="en-US" altLang="ja-JP" sz="2000" dirty="0" err="1" smtClean="0">
                <a:latin typeface="VL ゴシック" pitchFamily="49" charset="-128"/>
                <a:ea typeface="VL ゴシック" pitchFamily="49" charset="-128"/>
              </a:rPr>
              <a:t>test.json</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pt</a:t>
            </a:r>
            <a:r>
              <a:rPr lang="en-US" altLang="ja-JP" sz="2000" dirty="0" smtClean="0">
                <a:latin typeface="VL ゴシック" pitchFamily="49" charset="-128"/>
                <a:ea typeface="VL ゴシック" pitchFamily="49" charset="-128"/>
              </a:rPr>
              <a:t>);</a:t>
            </a:r>
          </a:p>
          <a:p>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     value = </a:t>
            </a:r>
            <a:r>
              <a:rPr lang="en-US" altLang="ja-JP" sz="2000" dirty="0" err="1" smtClean="0">
                <a:latin typeface="VL ゴシック" pitchFamily="49" charset="-128"/>
                <a:ea typeface="VL ゴシック" pitchFamily="49" charset="-128"/>
              </a:rPr>
              <a:t>pt.get</a:t>
            </a:r>
            <a:r>
              <a:rPr lang="en-US" altLang="ja-JP" sz="2000" dirty="0" smtClean="0">
                <a:latin typeface="VL ゴシック" pitchFamily="49" charset="-128"/>
                <a:ea typeface="VL ゴシック" pitchFamily="49" charset="-128"/>
              </a:rPr>
              <a:t>&lt;</a:t>
            </a:r>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&gt;("</a:t>
            </a:r>
            <a:r>
              <a:rPr lang="en-US" altLang="ja-JP" sz="2000" dirty="0" err="1" smtClean="0">
                <a:latin typeface="VL ゴシック" pitchFamily="49" charset="-128"/>
                <a:ea typeface="VL ゴシック" pitchFamily="49" charset="-128"/>
              </a:rPr>
              <a:t>Data.Value</a:t>
            </a:r>
            <a:r>
              <a:rPr lang="en-US" altLang="ja-JP" sz="2000" dirty="0" smtClean="0">
                <a:latin typeface="VL ゴシック" pitchFamily="49" charset="-128"/>
                <a:ea typeface="VL ゴシック" pitchFamily="49" charset="-128"/>
              </a:rPr>
              <a:t>");</a:t>
            </a:r>
          </a:p>
          <a:p>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string&amp; </a:t>
            </a:r>
            <a:r>
              <a:rPr lang="en-US" altLang="ja-JP" sz="2000" dirty="0" err="1" smtClean="0">
                <a:latin typeface="VL ゴシック" pitchFamily="49" charset="-128"/>
                <a:ea typeface="VL ゴシック" pitchFamily="49" charset="-128"/>
              </a:rPr>
              <a:t>str</a:t>
            </a:r>
            <a:r>
              <a:rPr lang="en-US" altLang="ja-JP" sz="2000" dirty="0" smtClean="0">
                <a:latin typeface="VL ゴシック" pitchFamily="49" charset="-128"/>
                <a:ea typeface="VL ゴシック" pitchFamily="49" charset="-128"/>
              </a:rPr>
              <a:t>   = </a:t>
            </a:r>
            <a:r>
              <a:rPr lang="en-US" altLang="ja-JP" sz="2000" dirty="0" err="1" smtClean="0">
                <a:latin typeface="VL ゴシック" pitchFamily="49" charset="-128"/>
                <a:ea typeface="VL ゴシック" pitchFamily="49" charset="-128"/>
              </a:rPr>
              <a:t>pt.get</a:t>
            </a:r>
            <a:r>
              <a:rPr lang="en-US" altLang="ja-JP" sz="2000" dirty="0" smtClean="0">
                <a:latin typeface="VL ゴシック" pitchFamily="49" charset="-128"/>
                <a:ea typeface="VL ゴシック" pitchFamily="49" charset="-128"/>
              </a:rPr>
              <a:t>&lt;string&gt;("</a:t>
            </a:r>
            <a:r>
              <a:rPr lang="en-US" altLang="ja-JP" sz="2000" dirty="0" err="1" smtClean="0">
                <a:latin typeface="VL ゴシック" pitchFamily="49" charset="-128"/>
                <a:ea typeface="VL ゴシック" pitchFamily="49" charset="-128"/>
              </a:rPr>
              <a:t>Data.Str</a:t>
            </a:r>
            <a:r>
              <a:rPr lang="en-US" altLang="ja-JP" sz="2000" dirty="0" smtClean="0">
                <a:latin typeface="VL ゴシック" pitchFamily="49" charset="-128"/>
                <a:ea typeface="VL ゴシック" pitchFamily="49" charset="-128"/>
              </a:rPr>
              <a:t>");</a:t>
            </a:r>
          </a:p>
        </p:txBody>
      </p:sp>
      <p:sp>
        <p:nvSpPr>
          <p:cNvPr id="7" name="テキスト ボックス 6"/>
          <p:cNvSpPr txBox="1"/>
          <p:nvPr/>
        </p:nvSpPr>
        <p:spPr>
          <a:xfrm>
            <a:off x="5572132" y="1142984"/>
            <a:ext cx="3500462" cy="1754326"/>
          </a:xfrm>
          <a:prstGeom prst="rect">
            <a:avLst/>
          </a:prstGeom>
          <a:solidFill>
            <a:srgbClr val="00B050"/>
          </a:solidFill>
          <a:ln>
            <a:solidFill>
              <a:schemeClr val="tx1"/>
            </a:solidFill>
          </a:ln>
        </p:spPr>
        <p:txBody>
          <a:bodyPr wrap="square" rtlCol="0">
            <a:spAutoFit/>
          </a:bodyPr>
          <a:lstStyle/>
          <a:p>
            <a:r>
              <a:rPr lang="en-US" altLang="ja-JP" dirty="0" smtClean="0">
                <a:latin typeface="M+2P+IPAG" pitchFamily="2" charset="-128"/>
                <a:ea typeface="M+2P+IPAG" pitchFamily="2" charset="-128"/>
              </a:rPr>
              <a:t>{</a:t>
            </a:r>
          </a:p>
          <a:p>
            <a:r>
              <a:rPr lang="en-US" altLang="ja-JP" dirty="0" smtClean="0">
                <a:latin typeface="M+2P+IPAG" pitchFamily="2" charset="-128"/>
                <a:ea typeface="M+2P+IPAG" pitchFamily="2" charset="-128"/>
              </a:rPr>
              <a:t>  "Data": {</a:t>
            </a:r>
          </a:p>
          <a:p>
            <a:r>
              <a:rPr lang="en-US" altLang="ja-JP" dirty="0" smtClean="0">
                <a:latin typeface="M+2P+IPAG" pitchFamily="2" charset="-128"/>
                <a:ea typeface="M+2P+IPAG" pitchFamily="2" charset="-128"/>
              </a:rPr>
              <a:t>    "Value": 314,</a:t>
            </a:r>
          </a:p>
          <a:p>
            <a:r>
              <a:rPr lang="en-US" altLang="ja-JP" dirty="0" smtClean="0">
                <a:latin typeface="M+2P+IPAG" pitchFamily="2" charset="-128"/>
                <a:ea typeface="M+2P+IPAG" pitchFamily="2" charset="-128"/>
              </a:rPr>
              <a:t>    "</a:t>
            </a:r>
            <a:r>
              <a:rPr lang="en-US" altLang="ja-JP" dirty="0" err="1" smtClean="0">
                <a:latin typeface="M+2P+IPAG" pitchFamily="2" charset="-128"/>
                <a:ea typeface="M+2P+IPAG" pitchFamily="2" charset="-128"/>
              </a:rPr>
              <a:t>Str</a:t>
            </a:r>
            <a:r>
              <a:rPr lang="en-US" altLang="ja-JP" dirty="0" smtClean="0">
                <a:latin typeface="M+2P+IPAG" pitchFamily="2" charset="-128"/>
                <a:ea typeface="M+2P+IPAG" pitchFamily="2" charset="-128"/>
              </a:rPr>
              <a:t>": "Hello"</a:t>
            </a:r>
          </a:p>
          <a:p>
            <a:r>
              <a:rPr lang="en-US" altLang="ja-JP" dirty="0" smtClean="0">
                <a:latin typeface="M+2P+IPAG" pitchFamily="2" charset="-128"/>
                <a:ea typeface="M+2P+IPAG" pitchFamily="2" charset="-128"/>
              </a:rPr>
              <a:t>  }</a:t>
            </a:r>
          </a:p>
          <a:p>
            <a:r>
              <a:rPr lang="en-US" altLang="ja-JP" dirty="0" smtClean="0">
                <a:latin typeface="M+2P+IPAG" pitchFamily="2" charset="-128"/>
                <a:ea typeface="M+2P+IPAG" pitchFamily="2" charset="-128"/>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4/4</a:t>
            </a:r>
            <a:endParaRPr kumimoji="1" lang="ja-JP" altLang="en-US"/>
          </a:p>
        </p:txBody>
      </p:sp>
      <p:sp>
        <p:nvSpPr>
          <p:cNvPr id="5"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ini</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2246769"/>
          </a:xfrm>
          <a:prstGeom prst="rect">
            <a:avLst/>
          </a:prstGeom>
          <a:noFill/>
          <a:ln>
            <a:solidFill>
              <a:schemeClr val="tx1"/>
            </a:solidFill>
          </a:ln>
        </p:spPr>
        <p:txBody>
          <a:bodyPr wrap="square" rtlCol="0">
            <a:spAutoFit/>
          </a:bodyPr>
          <a:lstStyle/>
          <a:p>
            <a:r>
              <a:rPr lang="en-US" altLang="ja-JP" sz="2000" dirty="0" smtClean="0">
                <a:latin typeface="VL ゴシック" pitchFamily="49" charset="-128"/>
                <a:ea typeface="VL ゴシック" pitchFamily="49" charset="-128"/>
              </a:rPr>
              <a:t>using namespace boost::</a:t>
            </a:r>
            <a:r>
              <a:rPr lang="en-US" altLang="ja-JP" sz="2000" dirty="0" err="1" smtClean="0">
                <a:latin typeface="VL ゴシック" pitchFamily="49" charset="-128"/>
                <a:ea typeface="VL ゴシック" pitchFamily="49" charset="-128"/>
              </a:rPr>
              <a:t>property_tree</a:t>
            </a:r>
            <a:r>
              <a:rPr lang="en-US" altLang="ja-JP" sz="2000" dirty="0" smtClean="0">
                <a:latin typeface="VL ゴシック" pitchFamily="49" charset="-128"/>
                <a:ea typeface="VL ゴシック" pitchFamily="49" charset="-128"/>
              </a:rPr>
              <a:t>;</a:t>
            </a:r>
          </a:p>
          <a:p>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ptree</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pt</a:t>
            </a:r>
            <a:r>
              <a:rPr lang="en-US" altLang="ja-JP" sz="2000" dirty="0" smtClean="0">
                <a:latin typeface="VL ゴシック" pitchFamily="49" charset="-128"/>
                <a:ea typeface="VL ゴシック" pitchFamily="49" charset="-128"/>
              </a:rPr>
              <a:t>;</a:t>
            </a:r>
          </a:p>
          <a:p>
            <a:r>
              <a:rPr lang="en-US" altLang="ja-JP" sz="2000" dirty="0" err="1" smtClean="0">
                <a:solidFill>
                  <a:srgbClr val="FF0000"/>
                </a:solidFill>
                <a:latin typeface="VL ゴシック" pitchFamily="49" charset="-128"/>
                <a:ea typeface="VL ゴシック" pitchFamily="49" charset="-128"/>
              </a:rPr>
              <a:t>read_ini</a:t>
            </a:r>
            <a:r>
              <a:rPr lang="en-US" altLang="ja-JP" sz="2000" dirty="0" smtClean="0">
                <a:latin typeface="VL ゴシック" pitchFamily="49" charset="-128"/>
                <a:ea typeface="VL ゴシック" pitchFamily="49" charset="-128"/>
              </a:rPr>
              <a:t>("</a:t>
            </a:r>
            <a:r>
              <a:rPr lang="en-US" altLang="ja-JP" sz="2000" dirty="0" err="1" smtClean="0">
                <a:latin typeface="VL ゴシック" pitchFamily="49" charset="-128"/>
                <a:ea typeface="VL ゴシック" pitchFamily="49" charset="-128"/>
              </a:rPr>
              <a:t>test.ini</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pt</a:t>
            </a:r>
            <a:r>
              <a:rPr lang="en-US" altLang="ja-JP" sz="2000" dirty="0" smtClean="0">
                <a:latin typeface="VL ゴシック" pitchFamily="49" charset="-128"/>
                <a:ea typeface="VL ゴシック" pitchFamily="49" charset="-128"/>
              </a:rPr>
              <a:t>);</a:t>
            </a:r>
          </a:p>
          <a:p>
            <a:endParaRPr lang="en-US" altLang="ja-JP" sz="2000" dirty="0" smtClean="0">
              <a:latin typeface="VL ゴシック" pitchFamily="49" charset="-128"/>
              <a:ea typeface="VL ゴシック" pitchFamily="49" charset="-128"/>
            </a:endParaRPr>
          </a:p>
          <a:p>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a:t>
            </a:r>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     value = </a:t>
            </a:r>
            <a:r>
              <a:rPr lang="en-US" altLang="ja-JP" sz="2000" dirty="0" err="1" smtClean="0">
                <a:latin typeface="VL ゴシック" pitchFamily="49" charset="-128"/>
                <a:ea typeface="VL ゴシック" pitchFamily="49" charset="-128"/>
              </a:rPr>
              <a:t>pt.get</a:t>
            </a:r>
            <a:r>
              <a:rPr lang="en-US" altLang="ja-JP" sz="2000" dirty="0" smtClean="0">
                <a:latin typeface="VL ゴシック" pitchFamily="49" charset="-128"/>
                <a:ea typeface="VL ゴシック" pitchFamily="49" charset="-128"/>
              </a:rPr>
              <a:t>&lt;</a:t>
            </a:r>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&gt;("</a:t>
            </a:r>
            <a:r>
              <a:rPr lang="en-US" altLang="ja-JP" sz="2000" dirty="0" err="1" smtClean="0">
                <a:latin typeface="VL ゴシック" pitchFamily="49" charset="-128"/>
                <a:ea typeface="VL ゴシック" pitchFamily="49" charset="-128"/>
              </a:rPr>
              <a:t>Data.Value</a:t>
            </a:r>
            <a:r>
              <a:rPr lang="en-US" altLang="ja-JP" sz="2000" dirty="0" smtClean="0">
                <a:latin typeface="VL ゴシック" pitchFamily="49" charset="-128"/>
                <a:ea typeface="VL ゴシック" pitchFamily="49" charset="-128"/>
              </a:rPr>
              <a:t>");</a:t>
            </a:r>
          </a:p>
          <a:p>
            <a:r>
              <a:rPr lang="en-US" altLang="ja-JP" sz="2000" dirty="0" err="1" smtClean="0">
                <a:latin typeface="VL ゴシック" pitchFamily="49" charset="-128"/>
                <a:ea typeface="VL ゴシック" pitchFamily="49" charset="-128"/>
              </a:rPr>
              <a:t>const</a:t>
            </a:r>
            <a:r>
              <a:rPr lang="en-US" altLang="ja-JP" sz="2000" dirty="0" smtClean="0">
                <a:latin typeface="VL ゴシック" pitchFamily="49" charset="-128"/>
                <a:ea typeface="VL ゴシック" pitchFamily="49" charset="-128"/>
              </a:rPr>
              <a:t> string&amp; </a:t>
            </a:r>
            <a:r>
              <a:rPr lang="en-US" altLang="ja-JP" sz="2000" dirty="0" err="1" smtClean="0">
                <a:latin typeface="VL ゴシック" pitchFamily="49" charset="-128"/>
                <a:ea typeface="VL ゴシック" pitchFamily="49" charset="-128"/>
              </a:rPr>
              <a:t>str</a:t>
            </a:r>
            <a:r>
              <a:rPr lang="en-US" altLang="ja-JP" sz="2000" dirty="0" smtClean="0">
                <a:latin typeface="VL ゴシック" pitchFamily="49" charset="-128"/>
                <a:ea typeface="VL ゴシック" pitchFamily="49" charset="-128"/>
              </a:rPr>
              <a:t>   = </a:t>
            </a:r>
            <a:r>
              <a:rPr lang="en-US" altLang="ja-JP" sz="2000" dirty="0" err="1" smtClean="0">
                <a:latin typeface="VL ゴシック" pitchFamily="49" charset="-128"/>
                <a:ea typeface="VL ゴシック" pitchFamily="49" charset="-128"/>
              </a:rPr>
              <a:t>pt.get</a:t>
            </a:r>
            <a:r>
              <a:rPr lang="en-US" altLang="ja-JP" sz="2000" dirty="0" smtClean="0">
                <a:latin typeface="VL ゴシック" pitchFamily="49" charset="-128"/>
                <a:ea typeface="VL ゴシック" pitchFamily="49" charset="-128"/>
              </a:rPr>
              <a:t>&lt;string&gt;("</a:t>
            </a:r>
            <a:r>
              <a:rPr lang="en-US" altLang="ja-JP" sz="2000" dirty="0" err="1" smtClean="0">
                <a:latin typeface="VL ゴシック" pitchFamily="49" charset="-128"/>
                <a:ea typeface="VL ゴシック" pitchFamily="49" charset="-128"/>
              </a:rPr>
              <a:t>Data.Str</a:t>
            </a:r>
            <a:r>
              <a:rPr lang="en-US" altLang="ja-JP" sz="2000" dirty="0" smtClean="0">
                <a:latin typeface="VL ゴシック" pitchFamily="49" charset="-128"/>
                <a:ea typeface="VL ゴシック" pitchFamily="49" charset="-128"/>
              </a:rPr>
              <a:t>");</a:t>
            </a:r>
          </a:p>
        </p:txBody>
      </p:sp>
      <p:sp>
        <p:nvSpPr>
          <p:cNvPr id="7" name="テキスト ボックス 6"/>
          <p:cNvSpPr txBox="1"/>
          <p:nvPr/>
        </p:nvSpPr>
        <p:spPr>
          <a:xfrm>
            <a:off x="5572132" y="1142984"/>
            <a:ext cx="3500462" cy="923330"/>
          </a:xfrm>
          <a:prstGeom prst="rect">
            <a:avLst/>
          </a:prstGeom>
          <a:solidFill>
            <a:srgbClr val="00B050"/>
          </a:solidFill>
          <a:ln>
            <a:solidFill>
              <a:schemeClr val="tx1"/>
            </a:solidFill>
          </a:ln>
        </p:spPr>
        <p:txBody>
          <a:bodyPr wrap="square" rtlCol="0">
            <a:spAutoFit/>
          </a:bodyPr>
          <a:lstStyle/>
          <a:p>
            <a:r>
              <a:rPr lang="en-US" altLang="ja-JP" dirty="0" smtClean="0">
                <a:latin typeface="M+2P+IPAG" pitchFamily="2" charset="-128"/>
                <a:ea typeface="M+2P+IPAG" pitchFamily="2" charset="-128"/>
              </a:rPr>
              <a:t>[Data]</a:t>
            </a:r>
          </a:p>
          <a:p>
            <a:r>
              <a:rPr lang="en-US" altLang="ja-JP" dirty="0" smtClean="0">
                <a:latin typeface="M+2P+IPAG" pitchFamily="2" charset="-128"/>
                <a:ea typeface="M+2P+IPAG" pitchFamily="2" charset="-128"/>
              </a:rPr>
              <a:t>Value = 314</a:t>
            </a:r>
          </a:p>
          <a:p>
            <a:r>
              <a:rPr lang="en-US" altLang="ja-JP" dirty="0" err="1" smtClean="0">
                <a:latin typeface="M+2P+IPAG" pitchFamily="2" charset="-128"/>
                <a:ea typeface="M+2P+IPAG" pitchFamily="2" charset="-128"/>
              </a:rPr>
              <a:t>Str</a:t>
            </a:r>
            <a:r>
              <a:rPr lang="en-US" altLang="ja-JP" dirty="0" smtClean="0">
                <a:latin typeface="M+2P+IPAG" pitchFamily="2" charset="-128"/>
                <a:ea typeface="M+2P+IPAG" pitchFamily="2" charset="-128"/>
              </a:rPr>
              <a:t> = Hello</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Proto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Expression Template</a:t>
            </a:r>
            <a:r>
              <a:rPr lang="ja-JP" altLang="en-US" sz="2400" smtClean="0"/>
              <a:t>のライブラリを作るためのライブラリ</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namespace proto = boost::proto;</a:t>
            </a:r>
          </a:p>
          <a:p>
            <a:endParaRPr lang="en-US" altLang="ja-JP" sz="2000" dirty="0" smtClean="0">
              <a:latin typeface="VL ゴシック" pitchFamily="1" charset="-128"/>
              <a:ea typeface="VL ゴシック" pitchFamily="1" charset="-128"/>
            </a:endParaRPr>
          </a:p>
          <a:p>
            <a:r>
              <a:rPr lang="en-US" altLang="ja-JP" sz="2000" dirty="0" smtClean="0">
                <a:solidFill>
                  <a:srgbClr val="FF0000"/>
                </a:solidFill>
                <a:latin typeface="VL ゴシック" pitchFamily="1" charset="-128"/>
                <a:ea typeface="VL ゴシック" pitchFamily="1" charset="-128"/>
              </a:rPr>
              <a:t>proto::terminal&lt;</a:t>
            </a:r>
            <a:r>
              <a:rPr lang="en-US" altLang="ja-JP" sz="2000" dirty="0" err="1" smtClean="0">
                <a:solidFill>
                  <a:srgbClr val="FF0000"/>
                </a:solidFill>
                <a:latin typeface="VL ゴシック" pitchFamily="1" charset="-128"/>
                <a:ea typeface="VL ゴシック" pitchFamily="1" charset="-128"/>
              </a:rPr>
              <a:t>std</a:t>
            </a:r>
            <a:r>
              <a:rPr lang="en-US" altLang="ja-JP" sz="2000" dirty="0" smtClean="0">
                <a:solidFill>
                  <a:srgbClr val="FF0000"/>
                </a:solidFill>
                <a:latin typeface="VL ゴシック" pitchFamily="1" charset="-128"/>
                <a:ea typeface="VL ゴシック" pitchFamily="1" charset="-128"/>
              </a:rPr>
              <a:t>::</a:t>
            </a:r>
            <a:r>
              <a:rPr lang="en-US" altLang="ja-JP" sz="2000" dirty="0" err="1" smtClean="0">
                <a:solidFill>
                  <a:srgbClr val="FF0000"/>
                </a:solidFill>
                <a:latin typeface="VL ゴシック" pitchFamily="1" charset="-128"/>
                <a:ea typeface="VL ゴシック" pitchFamily="1" charset="-128"/>
              </a:rPr>
              <a:t>ostream</a:t>
            </a:r>
            <a:r>
              <a:rPr lang="en-US" altLang="ja-JP" sz="2000" dirty="0" smtClean="0">
                <a:solidFill>
                  <a:srgbClr val="FF0000"/>
                </a:solidFill>
                <a:latin typeface="VL ゴシック" pitchFamily="1" charset="-128"/>
                <a:ea typeface="VL ゴシック" pitchFamily="1" charset="-128"/>
              </a:rPr>
              <a:t>&amp;&gt;::type </a:t>
            </a:r>
            <a:r>
              <a:rPr lang="en-US" altLang="ja-JP" sz="2000" dirty="0" err="1" smtClean="0">
                <a:solidFill>
                  <a:srgbClr val="0070C0"/>
                </a:solidFill>
                <a:latin typeface="VL ゴシック" pitchFamily="1" charset="-128"/>
                <a:ea typeface="VL ゴシック" pitchFamily="1" charset="-128"/>
              </a:rPr>
              <a:t>cout</a:t>
            </a:r>
            <a:r>
              <a:rPr lang="en-US" altLang="ja-JP" sz="2000" dirty="0" smtClean="0">
                <a:solidFill>
                  <a:srgbClr val="0070C0"/>
                </a:solidFill>
                <a:latin typeface="VL ゴシック" pitchFamily="1" charset="-128"/>
                <a:ea typeface="VL ゴシック" pitchFamily="1" charset="-128"/>
              </a:rPr>
              <a:t>_</a:t>
            </a:r>
            <a:r>
              <a:rPr lang="en-US" altLang="ja-JP" sz="2000" dirty="0" smtClean="0">
                <a:latin typeface="VL ゴシック" pitchFamily="1" charset="-128"/>
                <a:ea typeface="VL ゴシック" pitchFamily="1" charset="-128"/>
              </a:rPr>
              <a:t> = { </a:t>
            </a:r>
            <a:r>
              <a:rPr lang="en-US" altLang="ja-JP" sz="2000" dirty="0" err="1" smtClean="0">
                <a:latin typeface="VL ゴシック" pitchFamily="1" charset="-128"/>
                <a:ea typeface="VL ゴシック" pitchFamily="1" charset="-128"/>
              </a:rPr>
              <a:t>std</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template &lt;class </a:t>
            </a:r>
            <a:r>
              <a:rPr lang="en-US" altLang="ja-JP" sz="2000" dirty="0" err="1" smtClean="0">
                <a:latin typeface="VL ゴシック" pitchFamily="1" charset="-128"/>
                <a:ea typeface="VL ゴシック" pitchFamily="1" charset="-128"/>
              </a:rPr>
              <a:t>Expr</a:t>
            </a:r>
            <a:r>
              <a:rPr lang="en-US" altLang="ja-JP" sz="2000" dirty="0" smtClean="0">
                <a:latin typeface="VL ゴシック" pitchFamily="1" charset="-128"/>
                <a:ea typeface="VL ゴシック" pitchFamily="1" charset="-128"/>
              </a:rPr>
              <a:t>&gt;</a:t>
            </a:r>
          </a:p>
          <a:p>
            <a:r>
              <a:rPr lang="en-US" altLang="ja-JP" sz="2000" dirty="0" smtClean="0">
                <a:latin typeface="VL ゴシック" pitchFamily="1" charset="-128"/>
                <a:ea typeface="VL ゴシック" pitchFamily="1" charset="-128"/>
              </a:rPr>
              <a:t>void evaluate(</a:t>
            </a:r>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Expr</a:t>
            </a:r>
            <a:r>
              <a:rPr lang="en-US" altLang="ja-JP" sz="2000" dirty="0" smtClean="0">
                <a:latin typeface="VL ゴシック" pitchFamily="1" charset="-128"/>
                <a:ea typeface="VL ゴシック" pitchFamily="1" charset="-128"/>
              </a:rPr>
              <a:t>&amp; </a:t>
            </a:r>
            <a:r>
              <a:rPr lang="en-US" altLang="ja-JP" sz="2000" dirty="0" err="1" smtClean="0">
                <a:latin typeface="VL ゴシック" pitchFamily="1" charset="-128"/>
                <a:ea typeface="VL ゴシック" pitchFamily="1" charset="-128"/>
              </a:rPr>
              <a:t>expr</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proto::</a:t>
            </a:r>
            <a:r>
              <a:rPr lang="en-US" altLang="ja-JP" sz="2000" dirty="0" err="1" smtClean="0">
                <a:latin typeface="VL ゴシック" pitchFamily="1" charset="-128"/>
                <a:ea typeface="VL ゴシック" pitchFamily="1" charset="-128"/>
              </a:rPr>
              <a:t>default_context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ctx</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proto::</a:t>
            </a:r>
            <a:r>
              <a:rPr lang="en-US" altLang="ja-JP" sz="2000" dirty="0" err="1" smtClean="0">
                <a:solidFill>
                  <a:srgbClr val="FF0000"/>
                </a:solidFill>
                <a:latin typeface="VL ゴシック" pitchFamily="1" charset="-128"/>
                <a:ea typeface="VL ゴシック" pitchFamily="1" charset="-128"/>
              </a:rPr>
              <a:t>eval</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expr</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ctx</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evaluate(</a:t>
            </a:r>
            <a:r>
              <a:rPr lang="en-US" altLang="ja-JP" sz="2000" dirty="0" err="1" smtClean="0">
                <a:solidFill>
                  <a:srgbClr val="0070C0"/>
                </a:solidFill>
                <a:latin typeface="VL ゴシック" pitchFamily="1" charset="-128"/>
                <a:ea typeface="VL ゴシック" pitchFamily="1" charset="-128"/>
              </a:rPr>
              <a:t>cout</a:t>
            </a:r>
            <a:r>
              <a:rPr lang="en-US" altLang="ja-JP" sz="2000" dirty="0" smtClean="0">
                <a:solidFill>
                  <a:srgbClr val="0070C0"/>
                </a:solidFill>
                <a:latin typeface="VL ゴシック" pitchFamily="1" charset="-128"/>
                <a:ea typeface="VL ゴシック" pitchFamily="1" charset="-128"/>
              </a:rPr>
              <a:t>_</a:t>
            </a:r>
            <a:r>
              <a:rPr lang="en-US" altLang="ja-JP" sz="2000" dirty="0" smtClean="0">
                <a:solidFill>
                  <a:srgbClr val="FF0000"/>
                </a:solidFill>
                <a:latin typeface="VL ゴシック" pitchFamily="1" charset="-128"/>
                <a:ea typeface="VL ゴシック" pitchFamily="1" charset="-128"/>
              </a:rPr>
              <a:t> &lt;&lt; "hello" &lt;&lt; ',' &lt;&lt; " world"</a:t>
            </a:r>
            <a:r>
              <a:rPr lang="en-US" altLang="ja-JP" sz="2000" dirty="0" smtClean="0">
                <a:latin typeface="VL ゴシック" pitchFamily="1" charset="-128"/>
                <a:ea typeface="VL ゴシック" pitchFamily="1" charset="-128"/>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Python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a:t>
            </a:r>
            <a:r>
              <a:rPr lang="ja-JP" altLang="en-US" sz="2400" smtClean="0"/>
              <a:t>から</a:t>
            </a:r>
            <a:r>
              <a:rPr lang="en-US" altLang="ja-JP" sz="2400" smtClean="0"/>
              <a:t>Python</a:t>
            </a:r>
            <a:r>
              <a:rPr lang="ja-JP" altLang="en-US" sz="2400" smtClean="0"/>
              <a:t>、</a:t>
            </a:r>
            <a:r>
              <a:rPr lang="en-US" altLang="ja-JP" sz="2400" smtClean="0"/>
              <a:t>Python</a:t>
            </a:r>
            <a:r>
              <a:rPr lang="ja-JP" altLang="en-US" sz="2400" smtClean="0"/>
              <a:t>から</a:t>
            </a:r>
            <a:r>
              <a:rPr lang="en-US" altLang="ja-JP" sz="2400" smtClean="0"/>
              <a:t>C++</a:t>
            </a:r>
            <a:r>
              <a:rPr lang="ja-JP" altLang="en-US" sz="2400" smtClean="0"/>
              <a:t>を使うためのライブラリ</a:t>
            </a:r>
            <a:endParaRPr lang="en-US" altLang="ja-JP" sz="2400" smtClean="0"/>
          </a:p>
        </p:txBody>
      </p:sp>
      <p:sp>
        <p:nvSpPr>
          <p:cNvPr id="4" name="テキスト ボックス 3"/>
          <p:cNvSpPr txBox="1"/>
          <p:nvPr/>
        </p:nvSpPr>
        <p:spPr>
          <a:xfrm>
            <a:off x="142844" y="1957320"/>
            <a:ext cx="8858312" cy="400110"/>
          </a:xfrm>
          <a:prstGeom prst="rect">
            <a:avLst/>
          </a:prstGeom>
          <a:noFill/>
          <a:ln>
            <a:solidFill>
              <a:schemeClr val="tx1"/>
            </a:solidFill>
          </a:ln>
        </p:spPr>
        <p:txBody>
          <a:bodyPr wrap="square" rtlCol="0">
            <a:spAutoFit/>
          </a:bodyPr>
          <a:lstStyle/>
          <a:p>
            <a:r>
              <a:rPr lang="en-US" altLang="ja-JP" sz="2000" dirty="0" err="1" smtClean="0">
                <a:latin typeface="VL ゴシック" pitchFamily="1" charset="-128"/>
                <a:ea typeface="VL ゴシック" pitchFamily="1" charset="-128"/>
              </a:rPr>
              <a:t>const</a:t>
            </a:r>
            <a:r>
              <a:rPr lang="en-US" altLang="ja-JP" sz="2000" dirty="0" smtClean="0">
                <a:latin typeface="VL ゴシック" pitchFamily="1" charset="-128"/>
                <a:ea typeface="VL ゴシック" pitchFamily="1" charset="-128"/>
              </a:rPr>
              <a:t> char* greet() { return "hello, world“; }</a:t>
            </a:r>
          </a:p>
        </p:txBody>
      </p:sp>
      <p:sp>
        <p:nvSpPr>
          <p:cNvPr id="5" name="テキスト ボックス 4"/>
          <p:cNvSpPr txBox="1"/>
          <p:nvPr/>
        </p:nvSpPr>
        <p:spPr>
          <a:xfrm>
            <a:off x="142844" y="2968181"/>
            <a:ext cx="8858312" cy="2246769"/>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#include &lt;boost/</a:t>
            </a:r>
            <a:r>
              <a:rPr lang="en-US" altLang="ja-JP" sz="2000" dirty="0" err="1" smtClean="0">
                <a:latin typeface="VL ゴシック" pitchFamily="1" charset="-128"/>
                <a:ea typeface="VL ゴシック" pitchFamily="1" charset="-128"/>
              </a:rPr>
              <a:t>python.hpp</a:t>
            </a:r>
            <a:r>
              <a:rPr lang="en-US" altLang="ja-JP" sz="2000" dirty="0" smtClean="0">
                <a:latin typeface="VL ゴシック" pitchFamily="1" charset="-128"/>
                <a:ea typeface="VL ゴシック" pitchFamily="1" charset="-128"/>
              </a:rPr>
              <a:t>&gt;</a:t>
            </a:r>
          </a:p>
          <a:p>
            <a:endParaRPr lang="en-US" altLang="ja-JP" sz="2000" dirty="0" smtClean="0">
              <a:latin typeface="VL ゴシック" pitchFamily="1" charset="-128"/>
              <a:ea typeface="VL ゴシック" pitchFamily="1" charset="-128"/>
            </a:endParaRPr>
          </a:p>
          <a:p>
            <a:r>
              <a:rPr lang="en-US" altLang="ja-JP" sz="2000" dirty="0" smtClean="0">
                <a:solidFill>
                  <a:srgbClr val="FF0000"/>
                </a:solidFill>
                <a:latin typeface="VL ゴシック" pitchFamily="1" charset="-128"/>
                <a:ea typeface="VL ゴシック" pitchFamily="1" charset="-128"/>
              </a:rPr>
              <a:t>BOOST_PYTHON_MODULE</a:t>
            </a:r>
            <a:r>
              <a:rPr lang="en-US" altLang="ja-JP" sz="2000" dirty="0" smtClean="0">
                <a:latin typeface="VL ゴシック" pitchFamily="1" charset="-128"/>
                <a:ea typeface="VL ゴシック" pitchFamily="1" charset="-128"/>
              </a:rPr>
              <a:t>(</a:t>
            </a:r>
            <a:r>
              <a:rPr lang="en-US" altLang="ja-JP" sz="2000" dirty="0" err="1" smtClean="0">
                <a:latin typeface="VL ゴシック" pitchFamily="1" charset="-128"/>
                <a:ea typeface="VL ゴシック" pitchFamily="1" charset="-128"/>
              </a:rPr>
              <a:t>hello_ext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using namespace boost::python;</a:t>
            </a:r>
          </a:p>
          <a:p>
            <a:r>
              <a:rPr lang="en-US" altLang="ja-JP" sz="2000" dirty="0" smtClean="0">
                <a:latin typeface="VL ゴシック" pitchFamily="1" charset="-128"/>
                <a:ea typeface="VL ゴシック" pitchFamily="1" charset="-128"/>
              </a:rPr>
              <a:t>    </a:t>
            </a:r>
            <a:r>
              <a:rPr lang="en-US" altLang="ja-JP" sz="2000" dirty="0" err="1" smtClean="0">
                <a:solidFill>
                  <a:srgbClr val="FF0000"/>
                </a:solidFill>
                <a:latin typeface="VL ゴシック" pitchFamily="1" charset="-128"/>
                <a:ea typeface="VL ゴシック" pitchFamily="1" charset="-128"/>
              </a:rPr>
              <a:t>def</a:t>
            </a:r>
            <a:r>
              <a:rPr lang="en-US" altLang="ja-JP" sz="2000" dirty="0" smtClean="0">
                <a:latin typeface="VL ゴシック" pitchFamily="1" charset="-128"/>
                <a:ea typeface="VL ゴシック" pitchFamily="1" charset="-128"/>
              </a:rPr>
              <a:t>("greet", greet);</a:t>
            </a:r>
          </a:p>
          <a:p>
            <a:r>
              <a:rPr lang="en-US" altLang="ja-JP" sz="2000" dirty="0" smtClean="0">
                <a:latin typeface="VL ゴシック" pitchFamily="1" charset="-128"/>
                <a:ea typeface="VL ゴシック" pitchFamily="1" charset="-128"/>
              </a:rPr>
              <a:t>}</a:t>
            </a:r>
          </a:p>
        </p:txBody>
      </p:sp>
      <p:sp>
        <p:nvSpPr>
          <p:cNvPr id="6" name="テキスト ボックス 5"/>
          <p:cNvSpPr txBox="1"/>
          <p:nvPr/>
        </p:nvSpPr>
        <p:spPr>
          <a:xfrm>
            <a:off x="142844" y="5699485"/>
            <a:ext cx="8858312" cy="1015663"/>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&gt;&gt;&gt; import </a:t>
            </a:r>
            <a:r>
              <a:rPr lang="en-US" altLang="ja-JP" sz="2000" dirty="0" err="1" smtClean="0">
                <a:latin typeface="VL ゴシック" pitchFamily="1" charset="-128"/>
                <a:ea typeface="VL ゴシック" pitchFamily="1" charset="-128"/>
              </a:rPr>
              <a:t>hello_ext</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&gt;&gt;&gt; print </a:t>
            </a:r>
            <a:r>
              <a:rPr lang="en-US" altLang="ja-JP" sz="2000" dirty="0" err="1" smtClean="0">
                <a:latin typeface="VL ゴシック" pitchFamily="1" charset="-128"/>
                <a:ea typeface="VL ゴシック" pitchFamily="1" charset="-128"/>
              </a:rPr>
              <a:t>hello.greet</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hello, world</a:t>
            </a:r>
          </a:p>
        </p:txBody>
      </p:sp>
      <p:sp>
        <p:nvSpPr>
          <p:cNvPr id="7" name="テキスト ボックス 6"/>
          <p:cNvSpPr txBox="1"/>
          <p:nvPr/>
        </p:nvSpPr>
        <p:spPr>
          <a:xfrm>
            <a:off x="142844" y="1571612"/>
            <a:ext cx="2928958" cy="400110"/>
          </a:xfrm>
          <a:prstGeom prst="rect">
            <a:avLst/>
          </a:prstGeom>
          <a:noFill/>
        </p:spPr>
        <p:txBody>
          <a:bodyPr wrap="square" rtlCol="0">
            <a:spAutoFit/>
          </a:bodyPr>
          <a:lstStyle/>
          <a:p>
            <a:r>
              <a:rPr kumimoji="1" lang="en-US" altLang="ja-JP" sz="2000" smtClean="0"/>
              <a:t>1.C++</a:t>
            </a:r>
            <a:r>
              <a:rPr kumimoji="1" lang="ja-JP" altLang="en-US" sz="2000" smtClean="0"/>
              <a:t>の関数を用意する</a:t>
            </a:r>
            <a:endParaRPr kumimoji="1" lang="ja-JP" altLang="en-US" sz="2000"/>
          </a:p>
        </p:txBody>
      </p:sp>
      <p:sp>
        <p:nvSpPr>
          <p:cNvPr id="8" name="テキスト ボックス 7"/>
          <p:cNvSpPr txBox="1"/>
          <p:nvPr/>
        </p:nvSpPr>
        <p:spPr>
          <a:xfrm>
            <a:off x="142844" y="2528824"/>
            <a:ext cx="6929486" cy="400110"/>
          </a:xfrm>
          <a:prstGeom prst="rect">
            <a:avLst/>
          </a:prstGeom>
          <a:noFill/>
        </p:spPr>
        <p:txBody>
          <a:bodyPr wrap="square" rtlCol="0">
            <a:spAutoFit/>
          </a:bodyPr>
          <a:lstStyle/>
          <a:p>
            <a:r>
              <a:rPr kumimoji="1" lang="en-US" altLang="ja-JP" sz="2000" smtClean="0"/>
              <a:t>2.C++</a:t>
            </a:r>
            <a:r>
              <a:rPr kumimoji="1" lang="ja-JP" altLang="en-US" sz="2000" smtClean="0"/>
              <a:t>の関数を</a:t>
            </a:r>
            <a:r>
              <a:rPr kumimoji="1" lang="en-US" altLang="ja-JP" sz="2000" smtClean="0"/>
              <a:t>Python</a:t>
            </a:r>
            <a:r>
              <a:rPr kumimoji="1" lang="ja-JP" altLang="en-US" sz="2000" smtClean="0"/>
              <a:t>用にエクスポートする</a:t>
            </a:r>
            <a:r>
              <a:rPr kumimoji="1" lang="en-US" altLang="ja-JP" sz="2000" smtClean="0"/>
              <a:t>(DLL</a:t>
            </a:r>
            <a:r>
              <a:rPr kumimoji="1" lang="ja-JP" altLang="en-US" sz="2000" smtClean="0"/>
              <a:t>が作成される</a:t>
            </a:r>
            <a:r>
              <a:rPr kumimoji="1" lang="en-US" altLang="ja-JP" sz="2000" smtClean="0"/>
              <a:t>)</a:t>
            </a:r>
            <a:endParaRPr kumimoji="1" lang="ja-JP" altLang="en-US" sz="2000"/>
          </a:p>
        </p:txBody>
      </p:sp>
      <p:sp>
        <p:nvSpPr>
          <p:cNvPr id="9" name="テキスト ボックス 8"/>
          <p:cNvSpPr txBox="1"/>
          <p:nvPr/>
        </p:nvSpPr>
        <p:spPr>
          <a:xfrm>
            <a:off x="142844" y="5314906"/>
            <a:ext cx="5857916" cy="400110"/>
          </a:xfrm>
          <a:prstGeom prst="rect">
            <a:avLst/>
          </a:prstGeom>
          <a:noFill/>
        </p:spPr>
        <p:txBody>
          <a:bodyPr wrap="square" rtlCol="0">
            <a:spAutoFit/>
          </a:bodyPr>
          <a:lstStyle/>
          <a:p>
            <a:r>
              <a:rPr kumimoji="1" lang="en-US" altLang="ja-JP" sz="2000" smtClean="0"/>
              <a:t>3.Python</a:t>
            </a:r>
            <a:r>
              <a:rPr kumimoji="1" lang="ja-JP" altLang="en-US" sz="2000" smtClean="0"/>
              <a:t>で</a:t>
            </a:r>
            <a:r>
              <a:rPr kumimoji="1" lang="en-US" altLang="ja-JP" sz="2000" smtClean="0"/>
              <a:t>DLL</a:t>
            </a:r>
            <a:r>
              <a:rPr kumimoji="1" lang="ja-JP" altLang="en-US" sz="2000" smtClean="0"/>
              <a:t>をインポートして</a:t>
            </a:r>
            <a:r>
              <a:rPr kumimoji="1" lang="en-US" altLang="ja-JP" sz="2000" smtClean="0"/>
              <a:t>C++</a:t>
            </a:r>
            <a:r>
              <a:rPr kumimoji="1" lang="ja-JP" altLang="en-US" sz="2000" smtClean="0"/>
              <a:t>関数を呼び出す</a:t>
            </a:r>
            <a:endParaRPr kumimoji="1" lang="ja-JP" altLang="en-US" sz="2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Random</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400" smtClean="0"/>
              <a:t>疑似乱数生成ライブラリ</a:t>
            </a:r>
            <a:endParaRPr lang="en-US" altLang="ja-JP" sz="2400" smtClean="0"/>
          </a:p>
          <a:p>
            <a:pPr>
              <a:buNone/>
            </a:pPr>
            <a:r>
              <a:rPr lang="ja-JP" altLang="en-US" sz="2400" smtClean="0"/>
              <a:t>　疑似乱数生成器と分布の方法を分けて指定できるのが特徴</a:t>
            </a:r>
            <a:endParaRPr lang="en-US" altLang="ja-JP" sz="2400" smtClean="0"/>
          </a:p>
        </p:txBody>
      </p:sp>
      <p:sp>
        <p:nvSpPr>
          <p:cNvPr id="4" name="テキスト ボックス 3"/>
          <p:cNvSpPr txBox="1"/>
          <p:nvPr/>
        </p:nvSpPr>
        <p:spPr>
          <a:xfrm>
            <a:off x="142844" y="1857926"/>
            <a:ext cx="8858312" cy="286232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疑似乱数生成器：メルセンヌツイスター法</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分布方法：一様整数分布</a:t>
            </a:r>
            <a:r>
              <a:rPr lang="en-US" altLang="ja-JP" sz="2000" dirty="0" smtClean="0">
                <a:latin typeface="VL ゴシック" pitchFamily="1" charset="-128"/>
                <a:ea typeface="VL ゴシック" pitchFamily="1" charset="-128"/>
              </a:rPr>
              <a:t>(1</a:t>
            </a:r>
            <a:r>
              <a:rPr lang="ja-JP" altLang="en-US" sz="2000" dirty="0" smtClean="0">
                <a:latin typeface="VL ゴシック" pitchFamily="1" charset="-128"/>
                <a:ea typeface="VL ゴシック" pitchFamily="1" charset="-128"/>
              </a:rPr>
              <a:t>～</a:t>
            </a:r>
            <a:r>
              <a:rPr lang="en-US" altLang="ja-JP" sz="2000" dirty="0" smtClean="0">
                <a:latin typeface="VL ゴシック" pitchFamily="1" charset="-128"/>
                <a:ea typeface="VL ゴシック" pitchFamily="1" charset="-128"/>
              </a:rPr>
              <a:t>10)</a:t>
            </a:r>
          </a:p>
          <a:p>
            <a:endParaRPr lang="en-US" altLang="ja-JP" sz="2000" dirty="0" smtClean="0">
              <a:latin typeface="VL ゴシック" pitchFamily="1" charset="-128"/>
              <a:ea typeface="VL ゴシック" pitchFamily="1" charset="-128"/>
            </a:endParaRPr>
          </a:p>
          <a:p>
            <a:r>
              <a:rPr lang="en-US" altLang="ja-JP" sz="2000" dirty="0" smtClean="0">
                <a:solidFill>
                  <a:srgbClr val="FF0000"/>
                </a:solidFill>
                <a:latin typeface="VL ゴシック" pitchFamily="1" charset="-128"/>
                <a:ea typeface="VL ゴシック" pitchFamily="1" charset="-128"/>
              </a:rPr>
              <a:t>mt19937</a:t>
            </a:r>
            <a:r>
              <a:rPr lang="en-US" altLang="ja-JP" sz="2000" dirty="0" smtClean="0">
                <a:latin typeface="VL ゴシック" pitchFamily="1" charset="-128"/>
                <a:ea typeface="VL ゴシック" pitchFamily="1" charset="-128"/>
              </a:rPr>
              <a:t>       gen(</a:t>
            </a:r>
            <a:r>
              <a:rPr lang="en-US" altLang="ja-JP" sz="2000" dirty="0" err="1" smtClean="0">
                <a:latin typeface="VL ゴシック" pitchFamily="1" charset="-128"/>
                <a:ea typeface="VL ゴシック" pitchFamily="1" charset="-128"/>
              </a:rPr>
              <a:t>static_cast</a:t>
            </a:r>
            <a:r>
              <a:rPr lang="en-US" altLang="ja-JP" sz="2000" dirty="0" smtClean="0">
                <a:latin typeface="VL ゴシック" pitchFamily="1" charset="-128"/>
                <a:ea typeface="VL ゴシック" pitchFamily="1" charset="-128"/>
              </a:rPr>
              <a:t>&lt;unsigned long&gt;(time(0)));</a:t>
            </a:r>
          </a:p>
          <a:p>
            <a:r>
              <a:rPr lang="en-US" altLang="ja-JP" sz="2000" dirty="0" err="1" smtClean="0">
                <a:solidFill>
                  <a:srgbClr val="FF0000"/>
                </a:solidFill>
                <a:latin typeface="VL ゴシック" pitchFamily="1" charset="-128"/>
                <a:ea typeface="VL ゴシック" pitchFamily="1" charset="-128"/>
              </a:rPr>
              <a:t>uniform_int</a:t>
            </a:r>
            <a:r>
              <a:rPr lang="en-US" altLang="ja-JP" sz="2000" dirty="0" smtClean="0">
                <a:solidFill>
                  <a:srgbClr val="FF0000"/>
                </a:solidFill>
                <a:latin typeface="VL ゴシック" pitchFamily="1" charset="-128"/>
                <a:ea typeface="VL ゴシック" pitchFamily="1" charset="-128"/>
              </a:rPr>
              <a:t>&lt;&gt; </a:t>
            </a:r>
            <a:r>
              <a:rPr lang="en-US" altLang="ja-JP" sz="2000" dirty="0" err="1" smtClean="0">
                <a:latin typeface="VL ゴシック" pitchFamily="1" charset="-128"/>
                <a:ea typeface="VL ゴシック" pitchFamily="1" charset="-128"/>
              </a:rPr>
              <a:t>dst</a:t>
            </a:r>
            <a:r>
              <a:rPr lang="en-US" altLang="ja-JP" sz="2000" dirty="0" smtClean="0">
                <a:latin typeface="VL ゴシック" pitchFamily="1" charset="-128"/>
                <a:ea typeface="VL ゴシック" pitchFamily="1" charset="-128"/>
              </a:rPr>
              <a:t>(1, 10);</a:t>
            </a:r>
          </a:p>
          <a:p>
            <a:r>
              <a:rPr lang="en-US" altLang="ja-JP" sz="2000" dirty="0" err="1" smtClean="0">
                <a:latin typeface="VL ゴシック" pitchFamily="1" charset="-128"/>
                <a:ea typeface="VL ゴシック" pitchFamily="1" charset="-128"/>
              </a:rPr>
              <a:t>variate_generator</a:t>
            </a:r>
            <a:r>
              <a:rPr lang="en-US" altLang="ja-JP" sz="2000" dirty="0" smtClean="0">
                <a:latin typeface="VL ゴシック" pitchFamily="1" charset="-128"/>
                <a:ea typeface="VL ゴシック" pitchFamily="1" charset="-128"/>
              </a:rPr>
              <a:t>&lt;mt19937&amp;, </a:t>
            </a:r>
            <a:r>
              <a:rPr lang="en-US" altLang="ja-JP" sz="2000" dirty="0" err="1" smtClean="0">
                <a:latin typeface="VL ゴシック" pitchFamily="1" charset="-128"/>
                <a:ea typeface="VL ゴシック" pitchFamily="1" charset="-128"/>
              </a:rPr>
              <a:t>uniform_int</a:t>
            </a:r>
            <a:r>
              <a:rPr lang="en-US" altLang="ja-JP" sz="2000" dirty="0" smtClean="0">
                <a:latin typeface="VL ゴシック" pitchFamily="1" charset="-128"/>
                <a:ea typeface="VL ゴシック" pitchFamily="1" charset="-128"/>
              </a:rPr>
              <a:t>&lt;&gt; &gt; rand(gen, </a:t>
            </a:r>
            <a:r>
              <a:rPr lang="en-US" altLang="ja-JP" sz="2000" dirty="0" err="1" smtClean="0">
                <a:latin typeface="VL ゴシック" pitchFamily="1" charset="-128"/>
                <a:ea typeface="VL ゴシック" pitchFamily="1" charset="-128"/>
              </a:rPr>
              <a:t>dst</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for (</a:t>
            </a:r>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 0;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 &lt; 10; ++</a:t>
            </a:r>
            <a:r>
              <a:rPr lang="en-US" altLang="ja-JP" sz="2000" dirty="0" err="1" smtClean="0">
                <a:latin typeface="VL ゴシック" pitchFamily="1" charset="-128"/>
                <a:ea typeface="VL ゴシック" pitchFamily="1" charset="-128"/>
              </a:rPr>
              <a:t>i</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rand()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Range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範囲に対する操作のためのユーティリティ</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R, class T&gt;</a:t>
            </a:r>
          </a:p>
          <a:p>
            <a:r>
              <a:rPr lang="en-US" altLang="ja-JP" sz="2000" smtClean="0">
                <a:latin typeface="VL ゴシック" pitchFamily="1" charset="-128"/>
                <a:ea typeface="VL ゴシック" pitchFamily="1" charset="-128"/>
              </a:rPr>
              <a:t>typename </a:t>
            </a:r>
            <a:r>
              <a:rPr lang="en-US" altLang="ja-JP" sz="2000" smtClean="0">
                <a:solidFill>
                  <a:srgbClr val="FF0000"/>
                </a:solidFill>
                <a:latin typeface="VL ゴシック" pitchFamily="1" charset="-128"/>
                <a:ea typeface="VL ゴシック" pitchFamily="1" charset="-128"/>
              </a:rPr>
              <a:t>boost::range_iterator&lt;R&gt;::type</a:t>
            </a:r>
            <a:r>
              <a:rPr lang="en-US" altLang="ja-JP" sz="2000" smtClean="0">
                <a:latin typeface="VL ゴシック" pitchFamily="1" charset="-128"/>
                <a:ea typeface="VL ゴシック" pitchFamily="1" charset="-128"/>
              </a:rPr>
              <a:t> find(R&amp; r, 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return std::find(</a:t>
            </a:r>
            <a:r>
              <a:rPr lang="en-US" altLang="ja-JP" sz="2000" smtClean="0">
                <a:solidFill>
                  <a:srgbClr val="FF0000"/>
                </a:solidFill>
                <a:latin typeface="VL ゴシック" pitchFamily="1" charset="-128"/>
                <a:ea typeface="VL ゴシック" pitchFamily="1" charset="-128"/>
              </a:rPr>
              <a:t>boost::begin(r)</a:t>
            </a:r>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boost::end(r)</a:t>
            </a:r>
            <a:r>
              <a:rPr lang="en-US" altLang="ja-JP" sz="2000" smtClean="0">
                <a:latin typeface="VL ゴシック" pitchFamily="1" charset="-128"/>
                <a:ea typeface="VL ゴシック" pitchFamily="1" charset="-128"/>
              </a:rPr>
              <a:t>, x);</a:t>
            </a:r>
            <a:br>
              <a:rPr lang="en-US" altLang="ja-JP" sz="2000" smtClean="0">
                <a:latin typeface="VL ゴシック" pitchFamily="1" charset="-128"/>
                <a:ea typeface="VL ゴシック" pitchFamily="1" charset="-128"/>
              </a:rPr>
            </a:b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std::vector&lt;int&gt; v;</a:t>
            </a:r>
          </a:p>
          <a:p>
            <a:r>
              <a:rPr lang="en-US" altLang="ja-JP" sz="2000" smtClean="0">
                <a:latin typeface="VL ゴシック" pitchFamily="1" charset="-128"/>
                <a:ea typeface="VL ゴシック" pitchFamily="1" charset="-128"/>
              </a:rPr>
              <a:t>int ar[3];</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std::vector&lt;int&gt;::iterator</a:t>
            </a:r>
            <a:r>
              <a:rPr lang="en-US" altLang="ja-JP" sz="2000" smtClean="0">
                <a:latin typeface="VL ゴシック" pitchFamily="1" charset="-128"/>
                <a:ea typeface="VL ゴシック" pitchFamily="1" charset="-128"/>
              </a:rPr>
              <a:t> it = find(v,  3); // </a:t>
            </a:r>
            <a:r>
              <a:rPr lang="ja-JP" altLang="en-US" sz="2000" smtClean="0">
                <a:latin typeface="VL ゴシック" pitchFamily="1" charset="-128"/>
                <a:ea typeface="VL ゴシック" pitchFamily="1" charset="-128"/>
              </a:rPr>
              <a:t>コンテナ</a:t>
            </a:r>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int*</a:t>
            </a:r>
            <a:r>
              <a:rPr lang="en-US" altLang="ja-JP" sz="2000" smtClean="0">
                <a:latin typeface="VL ゴシック" pitchFamily="1" charset="-128"/>
                <a:ea typeface="VL ゴシック" pitchFamily="1" charset="-128"/>
              </a:rPr>
              <a:t>                       p  = find(ar, 3); // </a:t>
            </a:r>
            <a:r>
              <a:rPr lang="ja-JP" altLang="en-US" sz="2000" smtClean="0">
                <a:latin typeface="VL ゴシック" pitchFamily="1" charset="-128"/>
                <a:ea typeface="VL ゴシック" pitchFamily="1" charset="-128"/>
              </a:rPr>
              <a:t>配列</a:t>
            </a:r>
            <a:endParaRPr lang="en-US" altLang="ja-JP" sz="2000" smtClean="0">
              <a:latin typeface="VL ゴシック" pitchFamily="1" charset="-128"/>
              <a:ea typeface="VL ゴシック" pitchFamily="1" charset="-128"/>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Range2.0   1/2</a:t>
            </a:r>
            <a:endParaRPr kumimoji="1" lang="ja-JP" altLang="en-US"/>
          </a:p>
        </p:txBody>
      </p:sp>
      <p:sp>
        <p:nvSpPr>
          <p:cNvPr id="5" name="コンテンツ プレースホルダ 2"/>
          <p:cNvSpPr>
            <a:spLocks noGrp="1"/>
          </p:cNvSpPr>
          <p:nvPr>
            <p:ph idx="1"/>
          </p:nvPr>
        </p:nvSpPr>
        <p:spPr>
          <a:xfrm>
            <a:off x="457200" y="1000108"/>
            <a:ext cx="8229600" cy="1143008"/>
          </a:xfrm>
        </p:spPr>
        <p:txBody>
          <a:bodyPr>
            <a:normAutofit/>
          </a:bodyPr>
          <a:lstStyle/>
          <a:p>
            <a:pPr>
              <a:buNone/>
            </a:pPr>
            <a:r>
              <a:rPr kumimoji="1" lang="ja-JP" altLang="en-US" sz="2400" smtClean="0">
                <a:latin typeface="VL ゴシック" pitchFamily="49" charset="-128"/>
                <a:ea typeface="VL ゴシック" pitchFamily="49" charset="-128"/>
              </a:rPr>
              <a:t>ユーティリティ</a:t>
            </a:r>
            <a:r>
              <a:rPr kumimoji="1" lang="ja-JP" altLang="en-US" sz="2400" smtClean="0"/>
              <a:t>程度だった</a:t>
            </a:r>
            <a:r>
              <a:rPr kumimoji="1" lang="en-US" altLang="ja-JP" sz="2400" smtClean="0"/>
              <a:t>Boost.Range</a:t>
            </a:r>
            <a:r>
              <a:rPr kumimoji="1" lang="ja-JP" altLang="en-US" sz="2400" smtClean="0"/>
              <a:t>に、</a:t>
            </a:r>
            <a:endParaRPr kumimoji="1" lang="en-US" altLang="ja-JP" sz="2400" smtClean="0"/>
          </a:p>
          <a:p>
            <a:pPr>
              <a:buNone/>
            </a:pPr>
            <a:r>
              <a:rPr lang="en-US" altLang="ja-JP" sz="2400" smtClean="0"/>
              <a:t>Range</a:t>
            </a:r>
            <a:r>
              <a:rPr lang="ja-JP" altLang="en-US" sz="2400" smtClean="0"/>
              <a:t>アルゴリズムと</a:t>
            </a:r>
            <a:r>
              <a:rPr lang="en-US" altLang="ja-JP" sz="2400" smtClean="0"/>
              <a:t>Range</a:t>
            </a:r>
            <a:r>
              <a:rPr lang="ja-JP" altLang="en-US" sz="2400" smtClean="0"/>
              <a:t>アダプタを</a:t>
            </a:r>
            <a:r>
              <a:rPr kumimoji="1" lang="ja-JP" altLang="en-US" sz="2400" smtClean="0"/>
              <a:t>拡張。</a:t>
            </a:r>
            <a:endParaRPr kumimoji="1" lang="en-US" altLang="ja-JP" sz="2400" smtClean="0"/>
          </a:p>
        </p:txBody>
      </p:sp>
      <p:sp>
        <p:nvSpPr>
          <p:cNvPr id="6" name="テキスト ボックス 5"/>
          <p:cNvSpPr txBox="1"/>
          <p:nvPr/>
        </p:nvSpPr>
        <p:spPr>
          <a:xfrm>
            <a:off x="214282" y="2214554"/>
            <a:ext cx="8786874" cy="2862322"/>
          </a:xfrm>
          <a:prstGeom prst="rect">
            <a:avLst/>
          </a:prstGeom>
          <a:noFill/>
          <a:ln>
            <a:solidFill>
              <a:schemeClr val="tx1"/>
            </a:solidFill>
          </a:ln>
        </p:spPr>
        <p:txBody>
          <a:bodyPr wrap="square" rtlCol="0">
            <a:spAutoFit/>
          </a:bodyPr>
          <a:lstStyle/>
          <a:p>
            <a:r>
              <a:rPr lang="en-US" altLang="ja-JP" sz="2000" dirty="0" err="1" smtClean="0">
                <a:latin typeface="VL ゴシック" pitchFamily="49" charset="-128"/>
                <a:ea typeface="VL ゴシック" pitchFamily="49" charset="-128"/>
              </a:rPr>
              <a:t>std</a:t>
            </a:r>
            <a:r>
              <a:rPr lang="en-US" altLang="ja-JP" sz="2000" dirty="0" smtClean="0">
                <a:latin typeface="VL ゴシック" pitchFamily="49" charset="-128"/>
                <a:ea typeface="VL ゴシック" pitchFamily="49" charset="-128"/>
              </a:rPr>
              <a:t>::vector&lt;</a:t>
            </a:r>
            <a:r>
              <a:rPr lang="en-US" altLang="ja-JP" sz="2000" dirty="0" err="1" smtClean="0">
                <a:latin typeface="VL ゴシック" pitchFamily="49" charset="-128"/>
                <a:ea typeface="VL ゴシック" pitchFamily="49" charset="-128"/>
              </a:rPr>
              <a:t>int</a:t>
            </a:r>
            <a:r>
              <a:rPr lang="en-US" altLang="ja-JP" sz="2000" dirty="0" smtClean="0">
                <a:latin typeface="VL ゴシック" pitchFamily="49" charset="-128"/>
                <a:ea typeface="VL ゴシック" pitchFamily="49" charset="-128"/>
              </a:rPr>
              <a:t>&gt; v;</a:t>
            </a:r>
          </a:p>
          <a:p>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 Range</a:t>
            </a:r>
            <a:r>
              <a:rPr lang="ja-JP" altLang="en-US" sz="2000" dirty="0" smtClean="0">
                <a:latin typeface="VL ゴシック" pitchFamily="49" charset="-128"/>
                <a:ea typeface="VL ゴシック" pitchFamily="49" charset="-128"/>
              </a:rPr>
              <a:t>アルゴリズム </a:t>
            </a:r>
            <a:r>
              <a:rPr lang="en-US" altLang="ja-JP" sz="2000" dirty="0" smtClean="0">
                <a:latin typeface="VL ゴシック" pitchFamily="49" charset="-128"/>
                <a:ea typeface="VL ゴシック" pitchFamily="49" charset="-128"/>
              </a:rPr>
              <a:t>: </a:t>
            </a:r>
            <a:r>
              <a:rPr lang="ja-JP" altLang="en-US" sz="2000" dirty="0" smtClean="0">
                <a:latin typeface="VL ゴシック" pitchFamily="49" charset="-128"/>
                <a:ea typeface="VL ゴシック" pitchFamily="49" charset="-128"/>
              </a:rPr>
              <a:t>イテレータの組ではなく範囲を渡す</a:t>
            </a:r>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boost::sort(</a:t>
            </a:r>
            <a:r>
              <a:rPr lang="en-US" altLang="ja-JP" sz="2000" dirty="0" smtClean="0">
                <a:solidFill>
                  <a:srgbClr val="FF0000"/>
                </a:solidFill>
                <a:latin typeface="VL ゴシック" pitchFamily="49" charset="-128"/>
                <a:ea typeface="VL ゴシック" pitchFamily="49" charset="-128"/>
              </a:rPr>
              <a:t>v</a:t>
            </a:r>
            <a:r>
              <a:rPr lang="en-US" altLang="ja-JP" sz="2000" dirty="0" smtClean="0">
                <a:latin typeface="VL ゴシック" pitchFamily="49" charset="-128"/>
                <a:ea typeface="VL ゴシック" pitchFamily="49" charset="-128"/>
              </a:rPr>
              <a:t>);</a:t>
            </a:r>
          </a:p>
          <a:p>
            <a:r>
              <a:rPr lang="en-US" altLang="ja-JP" sz="2000" dirty="0" smtClean="0">
                <a:latin typeface="VL ゴシック" pitchFamily="49" charset="-128"/>
                <a:ea typeface="VL ゴシック" pitchFamily="49" charset="-128"/>
              </a:rPr>
              <a:t>boost::</a:t>
            </a:r>
            <a:r>
              <a:rPr lang="en-US" altLang="ja-JP" sz="2000" dirty="0" err="1" smtClean="0">
                <a:latin typeface="VL ゴシック" pitchFamily="49" charset="-128"/>
                <a:ea typeface="VL ゴシック" pitchFamily="49" charset="-128"/>
              </a:rPr>
              <a:t>for_each</a:t>
            </a:r>
            <a:r>
              <a:rPr lang="en-US" altLang="ja-JP" sz="2000" dirty="0" smtClean="0">
                <a:latin typeface="VL ゴシック" pitchFamily="49" charset="-128"/>
                <a:ea typeface="VL ゴシック" pitchFamily="49" charset="-128"/>
              </a:rPr>
              <a:t>(</a:t>
            </a:r>
            <a:r>
              <a:rPr lang="en-US" altLang="ja-JP" sz="2000" dirty="0" smtClean="0">
                <a:solidFill>
                  <a:srgbClr val="FF0000"/>
                </a:solidFill>
                <a:latin typeface="VL ゴシック" pitchFamily="49" charset="-128"/>
                <a:ea typeface="VL ゴシック" pitchFamily="49" charset="-128"/>
              </a:rPr>
              <a:t>v</a:t>
            </a:r>
            <a:r>
              <a:rPr lang="en-US" altLang="ja-JP" sz="2000" dirty="0" smtClean="0">
                <a:latin typeface="VL ゴシック" pitchFamily="49" charset="-128"/>
                <a:ea typeface="VL ゴシック" pitchFamily="49" charset="-128"/>
              </a:rPr>
              <a:t>, f);</a:t>
            </a:r>
          </a:p>
          <a:p>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 Range</a:t>
            </a:r>
            <a:r>
              <a:rPr lang="ja-JP" altLang="en-US" sz="2000" dirty="0" smtClean="0">
                <a:latin typeface="VL ゴシック" pitchFamily="49" charset="-128"/>
                <a:ea typeface="VL ゴシック" pitchFamily="49" charset="-128"/>
              </a:rPr>
              <a:t>アダプタ </a:t>
            </a:r>
            <a:endParaRPr lang="en-US" altLang="ja-JP" sz="2000" dirty="0" smtClean="0">
              <a:latin typeface="VL ゴシック" pitchFamily="49" charset="-128"/>
              <a:ea typeface="VL ゴシック" pitchFamily="49" charset="-128"/>
            </a:endParaRPr>
          </a:p>
          <a:p>
            <a:r>
              <a:rPr lang="en-US" altLang="ja-JP" sz="2000" dirty="0" smtClean="0">
                <a:latin typeface="VL ゴシック" pitchFamily="49" charset="-128"/>
                <a:ea typeface="VL ゴシック" pitchFamily="49" charset="-128"/>
              </a:rPr>
              <a:t>using namespace boost::adaptors;</a:t>
            </a:r>
          </a:p>
          <a:p>
            <a:r>
              <a:rPr lang="en-US" altLang="ja-JP" sz="2000" dirty="0" smtClean="0">
                <a:latin typeface="VL ゴシック" pitchFamily="49" charset="-128"/>
                <a:ea typeface="VL ゴシック" pitchFamily="49" charset="-128"/>
              </a:rPr>
              <a:t>boost::</a:t>
            </a:r>
            <a:r>
              <a:rPr lang="en-US" altLang="ja-JP" sz="2000" dirty="0" err="1" smtClean="0">
                <a:latin typeface="VL ゴシック" pitchFamily="49" charset="-128"/>
                <a:ea typeface="VL ゴシック" pitchFamily="49" charset="-128"/>
              </a:rPr>
              <a:t>for_each</a:t>
            </a:r>
            <a:r>
              <a:rPr lang="en-US" altLang="ja-JP" sz="2000" dirty="0" smtClean="0">
                <a:latin typeface="VL ゴシック" pitchFamily="49" charset="-128"/>
                <a:ea typeface="VL ゴシック" pitchFamily="49" charset="-128"/>
              </a:rPr>
              <a:t>(v </a:t>
            </a:r>
            <a:r>
              <a:rPr lang="en-US" altLang="ja-JP" sz="2000" dirty="0" smtClean="0">
                <a:solidFill>
                  <a:srgbClr val="00B050"/>
                </a:solidFill>
                <a:latin typeface="VL ゴシック" pitchFamily="49" charset="-128"/>
                <a:ea typeface="VL ゴシック" pitchFamily="49" charset="-128"/>
              </a:rPr>
              <a:t>|</a:t>
            </a:r>
            <a:r>
              <a:rPr lang="en-US" altLang="ja-JP" sz="2000" dirty="0" smtClean="0">
                <a:solidFill>
                  <a:srgbClr val="FF0000"/>
                </a:solidFill>
                <a:latin typeface="VL ゴシック" pitchFamily="49" charset="-128"/>
                <a:ea typeface="VL ゴシック" pitchFamily="49" charset="-128"/>
              </a:rPr>
              <a:t> filtered</a:t>
            </a:r>
            <a:r>
              <a:rPr lang="en-US" altLang="ja-JP" sz="2000" dirty="0" smtClean="0">
                <a:latin typeface="VL ゴシック" pitchFamily="49" charset="-128"/>
                <a:ea typeface="VL ゴシック" pitchFamily="49" charset="-128"/>
              </a:rPr>
              <a:t>(p) </a:t>
            </a:r>
            <a:r>
              <a:rPr lang="en-US" altLang="ja-JP" sz="2000" dirty="0" smtClean="0">
                <a:solidFill>
                  <a:srgbClr val="00B050"/>
                </a:solidFill>
                <a:latin typeface="VL ゴシック" pitchFamily="49" charset="-128"/>
                <a:ea typeface="VL ゴシック" pitchFamily="49" charset="-128"/>
              </a:rPr>
              <a:t>|</a:t>
            </a:r>
            <a:r>
              <a:rPr lang="en-US" altLang="ja-JP" sz="2000" dirty="0" smtClean="0">
                <a:latin typeface="VL ゴシック" pitchFamily="49" charset="-128"/>
                <a:ea typeface="VL ゴシック" pitchFamily="49" charset="-128"/>
              </a:rPr>
              <a:t> </a:t>
            </a:r>
            <a:r>
              <a:rPr lang="en-US" altLang="ja-JP" sz="2000" dirty="0" smtClean="0">
                <a:solidFill>
                  <a:srgbClr val="FF0000"/>
                </a:solidFill>
                <a:latin typeface="VL ゴシック" pitchFamily="49" charset="-128"/>
                <a:ea typeface="VL ゴシック" pitchFamily="49" charset="-128"/>
              </a:rPr>
              <a:t>transformed</a:t>
            </a:r>
            <a:r>
              <a:rPr lang="en-US" altLang="ja-JP" sz="2000" dirty="0" smtClean="0">
                <a:latin typeface="VL ゴシック" pitchFamily="49" charset="-128"/>
                <a:ea typeface="VL ゴシック" pitchFamily="49" charset="-128"/>
              </a:rPr>
              <a:t>(</a:t>
            </a:r>
            <a:r>
              <a:rPr lang="en-US" altLang="ja-JP" sz="2000" dirty="0" err="1" smtClean="0">
                <a:latin typeface="VL ゴシック" pitchFamily="49" charset="-128"/>
                <a:ea typeface="VL ゴシック" pitchFamily="49" charset="-128"/>
              </a:rPr>
              <a:t>conv</a:t>
            </a:r>
            <a:r>
              <a:rPr lang="en-US" altLang="ja-JP" sz="2000" dirty="0" smtClean="0">
                <a:latin typeface="VL ゴシック" pitchFamily="49" charset="-128"/>
                <a:ea typeface="VL ゴシック" pitchFamily="49" charset="-128"/>
              </a:rPr>
              <a:t>), f);</a:t>
            </a:r>
          </a:p>
        </p:txBody>
      </p:sp>
      <p:sp>
        <p:nvSpPr>
          <p:cNvPr id="7" name="コンテンツ プレースホルダ 2"/>
          <p:cNvSpPr txBox="1">
            <a:spLocks/>
          </p:cNvSpPr>
          <p:nvPr/>
        </p:nvSpPr>
        <p:spPr>
          <a:xfrm>
            <a:off x="457601" y="5500702"/>
            <a:ext cx="8229600" cy="928694"/>
          </a:xfrm>
          <a:prstGeom prst="rect">
            <a:avLst/>
          </a:prstGeom>
          <a:solidFill>
            <a:srgbClr val="00B050"/>
          </a:solidFill>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 </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 STL</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アルゴリズムの</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版</a:t>
            </a:r>
            <a:endPar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2400" smtClean="0">
                <a:latin typeface="VL ゴシック" pitchFamily="49" charset="-128"/>
                <a:ea typeface="VL ゴシック" pitchFamily="49" charset="-128"/>
              </a:rPr>
              <a:t>Range</a:t>
            </a:r>
            <a:r>
              <a:rPr lang="ja-JP" altLang="en-US" sz="2400" smtClean="0">
                <a:latin typeface="VL ゴシック" pitchFamily="49" charset="-128"/>
                <a:ea typeface="VL ゴシック" pitchFamily="49" charset="-128"/>
              </a:rPr>
              <a:t>アダプタ     </a:t>
            </a:r>
            <a:r>
              <a:rPr lang="en-US" altLang="ja-JP" sz="2400" smtClean="0">
                <a:latin typeface="VL ゴシック" pitchFamily="49" charset="-128"/>
                <a:ea typeface="VL ゴシック" pitchFamily="49" charset="-128"/>
              </a:rPr>
              <a:t>: </a:t>
            </a:r>
            <a:r>
              <a:rPr lang="ja-JP" altLang="en-US" sz="2400" smtClean="0">
                <a:latin typeface="VL ゴシック" pitchFamily="49" charset="-128"/>
                <a:ea typeface="VL ゴシック" pitchFamily="49" charset="-128"/>
              </a:rPr>
              <a:t>遅延評価され、合成可能な範囲操作</a:t>
            </a:r>
            <a:endParaRPr kumimoji="1" lang="en-US" altLang="ja-JP"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では今度こそ</a:t>
            </a:r>
            <a:endParaRPr kumimoji="1" lang="ja-JP" altLang="en-US"/>
          </a:p>
        </p:txBody>
      </p:sp>
      <p:sp>
        <p:nvSpPr>
          <p:cNvPr id="3" name="コンテンツ プレースホルダ 2"/>
          <p:cNvSpPr>
            <a:spLocks noGrp="1"/>
          </p:cNvSpPr>
          <p:nvPr>
            <p:ph idx="1"/>
          </p:nvPr>
        </p:nvSpPr>
        <p:spPr>
          <a:xfrm>
            <a:off x="457200" y="2171704"/>
            <a:ext cx="8229600" cy="1900238"/>
          </a:xfrm>
        </p:spPr>
        <p:txBody>
          <a:bodyPr>
            <a:normAutofit/>
          </a:bodyPr>
          <a:lstStyle/>
          <a:p>
            <a:pPr algn="ctr">
              <a:buNone/>
            </a:pPr>
            <a:r>
              <a:rPr kumimoji="1" lang="ja-JP" altLang="en-US" sz="4800" smtClean="0"/>
              <a:t>「</a:t>
            </a:r>
            <a:r>
              <a:rPr kumimoji="1" lang="en-US" altLang="ja-JP" sz="4800" smtClean="0">
                <a:solidFill>
                  <a:srgbClr val="C00000"/>
                </a:solidFill>
              </a:rPr>
              <a:t>Boost</a:t>
            </a:r>
            <a:r>
              <a:rPr kumimoji="1" lang="ja-JP" altLang="en-US" sz="4800" smtClean="0">
                <a:solidFill>
                  <a:srgbClr val="C00000"/>
                </a:solidFill>
              </a:rPr>
              <a:t>ライブラリ 一周の旅</a:t>
            </a:r>
            <a:r>
              <a:rPr kumimoji="1" lang="ja-JP" altLang="en-US" sz="4800" smtClean="0"/>
              <a:t>」</a:t>
            </a:r>
            <a:endParaRPr kumimoji="1" lang="en-US" altLang="ja-JP" sz="4800" smtClean="0"/>
          </a:p>
          <a:p>
            <a:pPr algn="ctr">
              <a:buNone/>
            </a:pPr>
            <a:r>
              <a:rPr lang="ja-JP" altLang="en-US" sz="4800" smtClean="0"/>
              <a:t>はじめます！</a:t>
            </a:r>
            <a:endParaRPr kumimoji="1" lang="ja-JP" altLang="en-US" sz="4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Range 2.0 2/2</a:t>
            </a:r>
            <a:endParaRPr kumimoji="1" lang="ja-JP" altLang="en-US"/>
          </a:p>
        </p:txBody>
      </p:sp>
      <p:sp>
        <p:nvSpPr>
          <p:cNvPr id="5" name="コンテンツ プレースホルダ 2"/>
          <p:cNvSpPr>
            <a:spLocks noGrp="1"/>
          </p:cNvSpPr>
          <p:nvPr>
            <p:ph idx="1"/>
          </p:nvPr>
        </p:nvSpPr>
        <p:spPr>
          <a:xfrm>
            <a:off x="457200" y="1000108"/>
            <a:ext cx="8229600" cy="500066"/>
          </a:xfrm>
        </p:spPr>
        <p:txBody>
          <a:bodyPr>
            <a:normAutofit/>
          </a:bodyPr>
          <a:lstStyle/>
          <a:p>
            <a:pPr>
              <a:buNone/>
            </a:pPr>
            <a:r>
              <a:rPr kumimoji="1" lang="en-US" altLang="ja-JP" sz="2400" smtClean="0">
                <a:latin typeface="VL ゴシック" pitchFamily="49" charset="-128"/>
                <a:ea typeface="VL ゴシック" pitchFamily="49" charset="-128"/>
              </a:rPr>
              <a:t>Boost.Foreach</a:t>
            </a:r>
            <a:r>
              <a:rPr kumimoji="1" lang="ja-JP" altLang="en-US" sz="2400" smtClean="0">
                <a:latin typeface="VL ゴシック" pitchFamily="49" charset="-128"/>
                <a:ea typeface="VL ゴシック" pitchFamily="49" charset="-128"/>
              </a:rPr>
              <a:t>と組み合わせて使っても便利。</a:t>
            </a:r>
            <a:endParaRPr kumimoji="1" lang="en-US" altLang="ja-JP" sz="2400" smtClean="0"/>
          </a:p>
        </p:txBody>
      </p:sp>
      <p:sp>
        <p:nvSpPr>
          <p:cNvPr id="6" name="テキスト ボックス 5"/>
          <p:cNvSpPr txBox="1"/>
          <p:nvPr/>
        </p:nvSpPr>
        <p:spPr>
          <a:xfrm>
            <a:off x="214282" y="1571612"/>
            <a:ext cx="8786874" cy="3785652"/>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boost::adaptors;</a:t>
            </a:r>
          </a:p>
          <a:p>
            <a:r>
              <a:rPr lang="en-US" altLang="ja-JP" sz="2000" smtClean="0">
                <a:latin typeface="VL ゴシック" pitchFamily="49" charset="-128"/>
                <a:ea typeface="VL ゴシック" pitchFamily="49" charset="-128"/>
              </a:rPr>
              <a:t>std::map&lt;std::string, int&gt; m;</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のキーのみを操作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std::string&amp; key,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map_keys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something...</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の値のみを操作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int value,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map_values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なにか・・・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a:t>
            </a:r>
          </a:p>
        </p:txBody>
      </p:sp>
      <p:sp>
        <p:nvSpPr>
          <p:cNvPr id="7" name="テキスト ボックス 6"/>
          <p:cNvSpPr txBox="1"/>
          <p:nvPr/>
        </p:nvSpPr>
        <p:spPr>
          <a:xfrm>
            <a:off x="500034" y="5715016"/>
            <a:ext cx="8001056" cy="400110"/>
          </a:xfrm>
          <a:prstGeom prst="rect">
            <a:avLst/>
          </a:prstGeom>
          <a:noFill/>
        </p:spPr>
        <p:txBody>
          <a:bodyPr wrap="square" rtlCol="0">
            <a:spAutoFit/>
          </a:bodyPr>
          <a:lstStyle/>
          <a:p>
            <a:r>
              <a:rPr kumimoji="1" lang="en-US" altLang="ja-JP" sz="2000" smtClean="0"/>
              <a:t>Range</a:t>
            </a:r>
            <a:r>
              <a:rPr kumimoji="1" lang="ja-JP" altLang="en-US" sz="2000" smtClean="0"/>
              <a:t>ライブラリとしては</a:t>
            </a:r>
            <a:r>
              <a:rPr kumimoji="1" lang="en-US" altLang="ja-JP" sz="2000" smtClean="0"/>
              <a:t>Oven</a:t>
            </a:r>
            <a:r>
              <a:rPr kumimoji="1" lang="ja-JP" altLang="en-US" sz="2000" smtClean="0"/>
              <a:t>も強力なのでそちらもチェックしてください！</a:t>
            </a:r>
            <a:endParaRPr kumimoji="1" lang="ja-JP" altLang="en-US" sz="20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Ref</a:t>
            </a:r>
            <a:endParaRPr kumimoji="1" lang="ja-JP" altLang="en-US"/>
          </a:p>
        </p:txBody>
      </p:sp>
      <p:sp>
        <p:nvSpPr>
          <p:cNvPr id="3" name="コンテンツ プレースホルダ 2"/>
          <p:cNvSpPr>
            <a:spLocks noGrp="1"/>
          </p:cNvSpPr>
          <p:nvPr>
            <p:ph idx="1"/>
          </p:nvPr>
        </p:nvSpPr>
        <p:spPr>
          <a:xfrm>
            <a:off x="214282" y="714356"/>
            <a:ext cx="8715436" cy="1714512"/>
          </a:xfrm>
        </p:spPr>
        <p:txBody>
          <a:bodyPr>
            <a:noAutofit/>
          </a:bodyPr>
          <a:lstStyle/>
          <a:p>
            <a:pPr>
              <a:buNone/>
            </a:pPr>
            <a:r>
              <a:rPr lang="ja-JP" altLang="en-US" sz="2400" smtClean="0"/>
              <a:t>参照ラッパ</a:t>
            </a:r>
            <a:endParaRPr lang="en-US" altLang="ja-JP" sz="2400" smtClean="0"/>
          </a:p>
          <a:p>
            <a:pPr>
              <a:buNone/>
            </a:pPr>
            <a:r>
              <a:rPr lang="ja-JP" altLang="en-US" sz="2400" smtClean="0"/>
              <a:t>　関数テンプレートのパラメータが</a:t>
            </a:r>
            <a:r>
              <a:rPr lang="en-US" altLang="ja-JP" sz="2400" smtClean="0"/>
              <a:t>T x</a:t>
            </a:r>
            <a:r>
              <a:rPr lang="ja-JP" altLang="en-US" sz="2400" smtClean="0"/>
              <a:t>になってるときに</a:t>
            </a:r>
            <a:r>
              <a:rPr lang="en-US" altLang="ja-JP" sz="2400" smtClean="0"/>
              <a:t>int value</a:t>
            </a:r>
            <a:r>
              <a:rPr lang="ja-JP" altLang="en-US" sz="2400" smtClean="0"/>
              <a:t>を</a:t>
            </a:r>
            <a:endParaRPr lang="en-US" altLang="ja-JP" sz="2400" smtClean="0"/>
          </a:p>
          <a:p>
            <a:pPr>
              <a:buNone/>
            </a:pPr>
            <a:r>
              <a:rPr lang="ja-JP" altLang="en-US" sz="2400" smtClean="0"/>
              <a:t>　渡すと</a:t>
            </a:r>
            <a:r>
              <a:rPr lang="en-US" altLang="ja-JP" sz="2400" smtClean="0"/>
              <a:t>T</a:t>
            </a:r>
            <a:r>
              <a:rPr lang="ja-JP" altLang="en-US" sz="2400" smtClean="0"/>
              <a:t>が</a:t>
            </a:r>
            <a:r>
              <a:rPr lang="en-US" altLang="ja-JP" sz="2400" smtClean="0"/>
              <a:t>int&amp;</a:t>
            </a:r>
            <a:r>
              <a:rPr lang="ja-JP" altLang="en-US" sz="2400" smtClean="0"/>
              <a:t>ではなく</a:t>
            </a:r>
            <a:r>
              <a:rPr lang="en-US" altLang="ja-JP" sz="2400" smtClean="0"/>
              <a:t>int</a:t>
            </a:r>
            <a:r>
              <a:rPr lang="ja-JP" altLang="en-US" sz="2400" smtClean="0"/>
              <a:t>に推論されてしまうので</a:t>
            </a:r>
            <a:r>
              <a:rPr lang="en-US" altLang="ja-JP" sz="2400" smtClean="0"/>
              <a:t>boost::ref</a:t>
            </a:r>
            <a:r>
              <a:rPr lang="ja-JP" altLang="en-US" sz="2400" smtClean="0"/>
              <a:t>で</a:t>
            </a:r>
            <a:endParaRPr lang="en-US" altLang="ja-JP" sz="2400" smtClean="0"/>
          </a:p>
          <a:p>
            <a:pPr>
              <a:buNone/>
            </a:pPr>
            <a:r>
              <a:rPr lang="ja-JP" altLang="en-US" sz="2400" smtClean="0"/>
              <a:t>　明示的に参照にする。</a:t>
            </a:r>
            <a:r>
              <a:rPr lang="en-US" altLang="ja-JP" sz="2400" smtClean="0"/>
              <a:t>boost::bind</a:t>
            </a:r>
            <a:r>
              <a:rPr lang="ja-JP" altLang="en-US" sz="2400" smtClean="0"/>
              <a:t>と組み合わせて使うことが多い。</a:t>
            </a:r>
            <a:endParaRPr lang="en-US" altLang="ja-JP" sz="2400" smtClean="0"/>
          </a:p>
        </p:txBody>
      </p:sp>
      <p:sp>
        <p:nvSpPr>
          <p:cNvPr id="4" name="テキスト ボックス 3"/>
          <p:cNvSpPr txBox="1"/>
          <p:nvPr/>
        </p:nvSpPr>
        <p:spPr>
          <a:xfrm>
            <a:off x="142844" y="2500868"/>
            <a:ext cx="8858312" cy="3785652"/>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void f(</a:t>
            </a:r>
            <a:r>
              <a:rPr lang="en-US" altLang="ja-JP" sz="2000" dirty="0" err="1" smtClean="0">
                <a:solidFill>
                  <a:srgbClr val="FF0000"/>
                </a:solidFill>
                <a:latin typeface="VL ゴシック" pitchFamily="1" charset="-128"/>
                <a:ea typeface="VL ゴシック" pitchFamily="1" charset="-128"/>
              </a:rPr>
              <a:t>int</a:t>
            </a:r>
            <a:r>
              <a:rPr lang="en-US" altLang="ja-JP" sz="2000" dirty="0" smtClean="0">
                <a:solidFill>
                  <a:srgbClr val="FF0000"/>
                </a:solidFill>
                <a:latin typeface="VL ゴシック" pitchFamily="1" charset="-128"/>
                <a:ea typeface="VL ゴシック" pitchFamily="1" charset="-128"/>
              </a:rPr>
              <a:t>&amp;</a:t>
            </a:r>
            <a:r>
              <a:rPr lang="en-US" altLang="ja-JP" sz="2000" dirty="0" smtClean="0">
                <a:latin typeface="VL ゴシック" pitchFamily="1" charset="-128"/>
                <a:ea typeface="VL ゴシック" pitchFamily="1" charset="-128"/>
              </a:rPr>
              <a:t> x)</a:t>
            </a:r>
          </a:p>
          <a:p>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x = 3;</a:t>
            </a:r>
          </a:p>
          <a:p>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err="1" smtClean="0">
                <a:latin typeface="VL ゴシック" pitchFamily="1" charset="-128"/>
                <a:ea typeface="VL ゴシック" pitchFamily="1" charset="-128"/>
              </a:rPr>
              <a:t>int</a:t>
            </a:r>
            <a:r>
              <a:rPr lang="en-US" altLang="ja-JP" sz="2000" dirty="0" smtClean="0">
                <a:latin typeface="VL ゴシック" pitchFamily="1" charset="-128"/>
                <a:ea typeface="VL ゴシック" pitchFamily="1" charset="-128"/>
              </a:rPr>
              <a:t> x = 1;</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boost::bind(f, </a:t>
            </a:r>
            <a:r>
              <a:rPr lang="en-US" altLang="ja-JP" sz="2000" dirty="0" smtClean="0">
                <a:solidFill>
                  <a:srgbClr val="FF0000"/>
                </a:solidFill>
                <a:latin typeface="VL ゴシック" pitchFamily="1" charset="-128"/>
                <a:ea typeface="VL ゴシック" pitchFamily="1" charset="-128"/>
              </a:rPr>
              <a:t>x</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x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1 : </a:t>
            </a:r>
            <a:r>
              <a:rPr lang="ja-JP" altLang="en-US" sz="2000" dirty="0" smtClean="0">
                <a:latin typeface="VL ゴシック" pitchFamily="1" charset="-128"/>
                <a:ea typeface="VL ゴシック" pitchFamily="1" charset="-128"/>
              </a:rPr>
              <a:t>変わってない</a:t>
            </a:r>
          </a:p>
          <a:p>
            <a:endParaRPr lang="ja-JP" altLang="en-US"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boost::bind(f, </a:t>
            </a:r>
            <a:r>
              <a:rPr lang="en-US" altLang="ja-JP" sz="2000" dirty="0" smtClean="0">
                <a:solidFill>
                  <a:srgbClr val="FF0000"/>
                </a:solidFill>
                <a:latin typeface="VL ゴシック" pitchFamily="1" charset="-128"/>
                <a:ea typeface="VL ゴシック" pitchFamily="1" charset="-128"/>
              </a:rPr>
              <a:t>boost::ref(x))</a:t>
            </a:r>
            <a:r>
              <a:rPr lang="en-US" altLang="ja-JP" sz="2000" dirty="0" smtClean="0">
                <a:latin typeface="VL ゴシック" pitchFamily="1" charset="-128"/>
                <a:ea typeface="VL ゴシック" pitchFamily="1" charset="-128"/>
              </a:rPr>
              <a:t>();</a:t>
            </a:r>
          </a:p>
          <a:p>
            <a:r>
              <a:rPr lang="en-US" altLang="ja-JP" sz="2000" dirty="0" err="1" smtClean="0">
                <a:latin typeface="VL ゴシック" pitchFamily="1" charset="-128"/>
                <a:ea typeface="VL ゴシック" pitchFamily="1" charset="-128"/>
              </a:rPr>
              <a:t>cout</a:t>
            </a:r>
            <a:r>
              <a:rPr lang="en-US" altLang="ja-JP" sz="2000" dirty="0" smtClean="0">
                <a:latin typeface="VL ゴシック" pitchFamily="1" charset="-128"/>
                <a:ea typeface="VL ゴシック" pitchFamily="1" charset="-128"/>
              </a:rPr>
              <a:t> &lt;&lt; x &lt;&lt; </a:t>
            </a:r>
            <a:r>
              <a:rPr lang="en-US" altLang="ja-JP" sz="2000" dirty="0" err="1" smtClean="0">
                <a:latin typeface="VL ゴシック" pitchFamily="1" charset="-128"/>
                <a:ea typeface="VL ゴシック" pitchFamily="1" charset="-128"/>
              </a:rPr>
              <a:t>endl</a:t>
            </a:r>
            <a:r>
              <a:rPr lang="en-US" altLang="ja-JP" sz="2000" dirty="0" smtClean="0">
                <a:latin typeface="VL ゴシック" pitchFamily="1" charset="-128"/>
                <a:ea typeface="VL ゴシック" pitchFamily="1" charset="-128"/>
              </a:rPr>
              <a:t>; // 3 : OK</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Scope Exit</a:t>
            </a:r>
            <a:endParaRPr kumimoji="1" lang="ja-JP" altLang="en-US"/>
          </a:p>
        </p:txBody>
      </p:sp>
      <p:sp>
        <p:nvSpPr>
          <p:cNvPr id="3" name="コンテンツ プレースホルダ 2"/>
          <p:cNvSpPr>
            <a:spLocks noGrp="1"/>
          </p:cNvSpPr>
          <p:nvPr>
            <p:ph idx="1"/>
          </p:nvPr>
        </p:nvSpPr>
        <p:spPr>
          <a:xfrm>
            <a:off x="214282" y="714356"/>
            <a:ext cx="8572560" cy="1285884"/>
          </a:xfrm>
        </p:spPr>
        <p:txBody>
          <a:bodyPr>
            <a:noAutofit/>
          </a:bodyPr>
          <a:lstStyle/>
          <a:p>
            <a:pPr>
              <a:buNone/>
            </a:pPr>
            <a:r>
              <a:rPr lang="ja-JP" altLang="en-US" sz="2400" smtClean="0"/>
              <a:t>関数を抜けるときに実行されるブロックを定義する</a:t>
            </a:r>
            <a:endParaRPr lang="en-US" altLang="ja-JP" sz="2400" smtClean="0"/>
          </a:p>
          <a:p>
            <a:pPr>
              <a:buNone/>
            </a:pPr>
            <a:r>
              <a:rPr lang="ja-JP" altLang="en-US" sz="2400" smtClean="0"/>
              <a:t>　</a:t>
            </a:r>
            <a:r>
              <a:rPr lang="en-US" altLang="ja-JP" sz="2400" smtClean="0"/>
              <a:t>(&amp;variable)</a:t>
            </a:r>
            <a:r>
              <a:rPr lang="ja-JP" altLang="en-US" sz="2400" smtClean="0"/>
              <a:t>で変数を参照でキャプチャ</a:t>
            </a:r>
            <a:endParaRPr lang="en-US" altLang="ja-JP" sz="2400" smtClean="0"/>
          </a:p>
          <a:p>
            <a:pPr>
              <a:buNone/>
            </a:pPr>
            <a:r>
              <a:rPr lang="ja-JP" altLang="en-US" sz="2400" smtClean="0"/>
              <a:t>　</a:t>
            </a:r>
            <a:r>
              <a:rPr lang="en-US" altLang="ja-JP" sz="2400" smtClean="0"/>
              <a:t>(variable)</a:t>
            </a:r>
            <a:r>
              <a:rPr lang="ja-JP" altLang="en-US" sz="2400" smtClean="0"/>
              <a:t>で変数をコピーでキャプチャ</a:t>
            </a:r>
            <a:endParaRPr lang="en-US" altLang="ja-JP" sz="2400" smtClean="0"/>
          </a:p>
        </p:txBody>
      </p:sp>
      <p:sp>
        <p:nvSpPr>
          <p:cNvPr id="4" name="テキスト ボックス 3"/>
          <p:cNvSpPr txBox="1"/>
          <p:nvPr/>
        </p:nvSpPr>
        <p:spPr>
          <a:xfrm>
            <a:off x="142844" y="2077605"/>
            <a:ext cx="8858312" cy="4708981"/>
          </a:xfrm>
          <a:prstGeom prst="rect">
            <a:avLst/>
          </a:prstGeom>
          <a:noFill/>
          <a:ln>
            <a:solidFill>
              <a:schemeClr val="tx1"/>
            </a:solidFill>
          </a:ln>
        </p:spPr>
        <p:txBody>
          <a:bodyPr wrap="square" rtlCol="0">
            <a:spAutoFit/>
          </a:bodyPr>
          <a:lstStyle/>
          <a:p>
            <a:r>
              <a:rPr lang="en-US" altLang="ja-JP" sz="2000" dirty="0" smtClean="0">
                <a:latin typeface="VL ゴシック" pitchFamily="1" charset="-128"/>
                <a:ea typeface="VL ゴシック" pitchFamily="1" charset="-128"/>
              </a:rPr>
              <a:t>class window {</a:t>
            </a:r>
          </a:p>
          <a:p>
            <a:r>
              <a:rPr lang="en-US" altLang="ja-JP" sz="2000" dirty="0" smtClean="0">
                <a:latin typeface="VL ゴシック" pitchFamily="1" charset="-128"/>
                <a:ea typeface="VL ゴシック" pitchFamily="1" charset="-128"/>
              </a:rPr>
              <a:t>  button </a:t>
            </a:r>
            <a:r>
              <a:rPr lang="en-US" altLang="ja-JP" sz="2000" dirty="0" err="1" smtClean="0">
                <a:latin typeface="VL ゴシック" pitchFamily="1" charset="-128"/>
                <a:ea typeface="VL ゴシック" pitchFamily="1" charset="-128"/>
              </a:rPr>
              <a:t>back_button</a:t>
            </a:r>
            <a:r>
              <a:rPr lang="en-US" altLang="ja-JP" sz="2000" dirty="0" smtClean="0">
                <a:latin typeface="VL ゴシック" pitchFamily="1" charset="-128"/>
                <a:ea typeface="VL ゴシック" pitchFamily="1" charset="-128"/>
              </a:rPr>
              <a:t>_;</a:t>
            </a:r>
          </a:p>
          <a:p>
            <a:r>
              <a:rPr lang="en-US" altLang="ja-JP" sz="2000" dirty="0" smtClean="0">
                <a:latin typeface="VL ゴシック" pitchFamily="1" charset="-128"/>
                <a:ea typeface="VL ゴシック" pitchFamily="1" charset="-128"/>
              </a:rPr>
              <a:t>  button </a:t>
            </a:r>
            <a:r>
              <a:rPr lang="en-US" altLang="ja-JP" sz="2000" dirty="0" err="1" smtClean="0">
                <a:latin typeface="VL ゴシック" pitchFamily="1" charset="-128"/>
                <a:ea typeface="VL ゴシック" pitchFamily="1" charset="-128"/>
              </a:rPr>
              <a:t>next_button</a:t>
            </a:r>
            <a:r>
              <a:rPr lang="en-US" altLang="ja-JP" sz="2000" dirty="0" smtClean="0">
                <a:latin typeface="VL ゴシック" pitchFamily="1" charset="-128"/>
                <a:ea typeface="VL ゴシック" pitchFamily="1" charset="-128"/>
              </a:rPr>
              <a:t>_;</a:t>
            </a:r>
          </a:p>
          <a:p>
            <a:r>
              <a:rPr lang="en-US" altLang="ja-JP" sz="2000" dirty="0" smtClean="0">
                <a:latin typeface="VL ゴシック" pitchFamily="1" charset="-128"/>
                <a:ea typeface="VL ゴシック" pitchFamily="1" charset="-128"/>
              </a:rPr>
              <a:t>public:</a:t>
            </a:r>
          </a:p>
          <a:p>
            <a:r>
              <a:rPr lang="en-US" altLang="ja-JP" sz="2000" dirty="0" smtClean="0">
                <a:latin typeface="VL ゴシック" pitchFamily="1" charset="-128"/>
                <a:ea typeface="VL ゴシック" pitchFamily="1" charset="-128"/>
              </a:rPr>
              <a:t>  void </a:t>
            </a:r>
            <a:r>
              <a:rPr lang="en-US" altLang="ja-JP" sz="2000" dirty="0" err="1" smtClean="0">
                <a:latin typeface="VL ゴシック" pitchFamily="1" charset="-128"/>
                <a:ea typeface="VL ゴシック" pitchFamily="1" charset="-128"/>
              </a:rPr>
              <a:t>mouse_up</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a:t>
            </a:r>
            <a:r>
              <a:rPr lang="en-US" altLang="ja-JP" sz="2000" dirty="0" smtClean="0">
                <a:solidFill>
                  <a:srgbClr val="FF0000"/>
                </a:solidFill>
                <a:latin typeface="VL ゴシック" pitchFamily="1" charset="-128"/>
                <a:ea typeface="VL ゴシック" pitchFamily="1" charset="-128"/>
              </a:rPr>
              <a:t>BOOST_SCOPE_EXIT</a:t>
            </a:r>
            <a:r>
              <a:rPr lang="en-US" altLang="ja-JP" sz="2000" dirty="0" smtClean="0">
                <a:latin typeface="VL ゴシック" pitchFamily="1" charset="-128"/>
                <a:ea typeface="VL ゴシック" pitchFamily="1" charset="-128"/>
              </a:rPr>
              <a:t>(</a:t>
            </a:r>
            <a:r>
              <a:rPr lang="en-US" altLang="ja-JP" sz="2000" dirty="0" smtClean="0">
                <a:solidFill>
                  <a:srgbClr val="0070C0"/>
                </a:solidFill>
                <a:latin typeface="VL ゴシック" pitchFamily="1" charset="-128"/>
                <a:ea typeface="VL ゴシック" pitchFamily="1" charset="-128"/>
              </a:rPr>
              <a:t>(&amp;</a:t>
            </a:r>
            <a:r>
              <a:rPr lang="en-US" altLang="ja-JP" sz="2000" dirty="0" err="1" smtClean="0">
                <a:solidFill>
                  <a:srgbClr val="0070C0"/>
                </a:solidFill>
                <a:latin typeface="VL ゴシック" pitchFamily="1" charset="-128"/>
                <a:ea typeface="VL ゴシック" pitchFamily="1" charset="-128"/>
              </a:rPr>
              <a:t>back_button</a:t>
            </a:r>
            <a:r>
              <a:rPr lang="en-US" altLang="ja-JP" sz="2000" dirty="0" smtClean="0">
                <a:solidFill>
                  <a:srgbClr val="0070C0"/>
                </a:solidFill>
                <a:latin typeface="VL ゴシック" pitchFamily="1" charset="-128"/>
                <a:ea typeface="VL ゴシック" pitchFamily="1" charset="-128"/>
              </a:rPr>
              <a:t>_)(&amp;</a:t>
            </a:r>
            <a:r>
              <a:rPr lang="en-US" altLang="ja-JP" sz="2000" dirty="0" err="1" smtClean="0">
                <a:solidFill>
                  <a:srgbClr val="0070C0"/>
                </a:solidFill>
                <a:latin typeface="VL ゴシック" pitchFamily="1" charset="-128"/>
                <a:ea typeface="VL ゴシック" pitchFamily="1" charset="-128"/>
              </a:rPr>
              <a:t>next_button</a:t>
            </a:r>
            <a:r>
              <a:rPr lang="en-US" altLang="ja-JP" sz="2000" dirty="0" smtClean="0">
                <a:solidFill>
                  <a:srgbClr val="0070C0"/>
                </a:solidFill>
                <a:latin typeface="VL ゴシック" pitchFamily="1" charset="-128"/>
                <a:ea typeface="VL ゴシック" pitchFamily="1" charset="-128"/>
              </a:rPr>
              <a:t>_)</a:t>
            </a:r>
            <a:r>
              <a:rPr lang="en-US" altLang="ja-JP" sz="2000" dirty="0" smtClean="0">
                <a:latin typeface="VL ゴシック" pitchFamily="1" charset="-128"/>
                <a:ea typeface="VL ゴシック" pitchFamily="1" charset="-128"/>
              </a:rPr>
              <a:t>) {</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back_button_.up</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a:t>
            </a:r>
            <a:r>
              <a:rPr lang="en-US" altLang="ja-JP" sz="2000" dirty="0" err="1" smtClean="0">
                <a:latin typeface="VL ゴシック" pitchFamily="1" charset="-128"/>
                <a:ea typeface="VL ゴシック" pitchFamily="1" charset="-128"/>
              </a:rPr>
              <a:t>next_button_.up</a:t>
            </a:r>
            <a:r>
              <a:rPr lang="en-US" altLang="ja-JP" sz="2000" dirty="0" smtClean="0">
                <a:latin typeface="VL ゴシック" pitchFamily="1" charset="-128"/>
                <a:ea typeface="VL ゴシック" pitchFamily="1" charset="-128"/>
              </a:rPr>
              <a:t>();</a:t>
            </a:r>
          </a:p>
          <a:p>
            <a:r>
              <a:rPr lang="en-US" altLang="ja-JP" sz="2000" dirty="0" smtClean="0">
                <a:latin typeface="VL ゴシック" pitchFamily="1" charset="-128"/>
                <a:ea typeface="VL ゴシック" pitchFamily="1" charset="-128"/>
              </a:rPr>
              <a:t>    } </a:t>
            </a:r>
            <a:r>
              <a:rPr lang="en-US" altLang="ja-JP" sz="2000" dirty="0" smtClean="0">
                <a:solidFill>
                  <a:srgbClr val="FF0000"/>
                </a:solidFill>
                <a:latin typeface="VL ゴシック" pitchFamily="1" charset="-128"/>
                <a:ea typeface="VL ゴシック" pitchFamily="1" charset="-128"/>
              </a:rPr>
              <a:t>BOOST_SCOPE_EXIT_END</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a:t>
            </a:r>
            <a:r>
              <a:rPr lang="ja-JP" altLang="en-US" sz="2000" dirty="0" smtClean="0">
                <a:latin typeface="VL ゴシック" pitchFamily="1" charset="-128"/>
                <a:ea typeface="VL ゴシック" pitchFamily="1" charset="-128"/>
              </a:rPr>
              <a:t>ボタンが押されたときの処理とか</a:t>
            </a:r>
            <a:r>
              <a:rPr lang="en-US" altLang="ja-JP" sz="2000" dirty="0" smtClean="0">
                <a:latin typeface="VL ゴシック" pitchFamily="1" charset="-128"/>
                <a:ea typeface="VL ゴシック" pitchFamily="1" charset="-128"/>
              </a:rPr>
              <a:t>…</a:t>
            </a:r>
          </a:p>
          <a:p>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  } // </a:t>
            </a:r>
            <a:r>
              <a:rPr lang="ja-JP" altLang="en-US" sz="2000" dirty="0" smtClean="0">
                <a:latin typeface="VL ゴシック" pitchFamily="1" charset="-128"/>
                <a:ea typeface="VL ゴシック" pitchFamily="1" charset="-128"/>
              </a:rPr>
              <a:t>ここで各ボタンの</a:t>
            </a:r>
            <a:r>
              <a:rPr lang="en-US" altLang="ja-JP" sz="2000" dirty="0" smtClean="0">
                <a:latin typeface="VL ゴシック" pitchFamily="1" charset="-128"/>
                <a:ea typeface="VL ゴシック" pitchFamily="1" charset="-128"/>
              </a:rPr>
              <a:t>up()</a:t>
            </a:r>
            <a:r>
              <a:rPr lang="ja-JP" altLang="en-US" sz="2000" dirty="0" smtClean="0">
                <a:latin typeface="VL ゴシック" pitchFamily="1" charset="-128"/>
                <a:ea typeface="VL ゴシック" pitchFamily="1" charset="-128"/>
              </a:rPr>
              <a:t>が呼ばれる</a:t>
            </a:r>
            <a:endParaRPr lang="en-US" altLang="ja-JP" sz="2000" dirty="0" smtClean="0">
              <a:latin typeface="VL ゴシック" pitchFamily="1" charset="-128"/>
              <a:ea typeface="VL ゴシック" pitchFamily="1" charset="-128"/>
            </a:endParaRPr>
          </a:p>
          <a:p>
            <a:r>
              <a:rPr lang="en-US" altLang="ja-JP" sz="2000" dirty="0" smtClean="0">
                <a:latin typeface="VL ゴシック" pitchFamily="1" charset="-128"/>
                <a:ea typeface="VL ゴシック" pitchFamily="1" charset="-128"/>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Serialization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クラス情報のシリアライズ／デシリアライズ</a:t>
            </a:r>
            <a:endParaRPr lang="en-US" altLang="ja-JP" sz="2400" smtClean="0"/>
          </a:p>
        </p:txBody>
      </p:sp>
      <p:sp>
        <p:nvSpPr>
          <p:cNvPr id="4" name="テキスト ボックス 3"/>
          <p:cNvSpPr txBox="1"/>
          <p:nvPr/>
        </p:nvSpPr>
        <p:spPr>
          <a:xfrm>
            <a:off x="71406" y="1429298"/>
            <a:ext cx="8858312"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Person {</a:t>
            </a:r>
          </a:p>
          <a:p>
            <a:r>
              <a:rPr lang="en-US" altLang="ja-JP" sz="2000" smtClean="0">
                <a:latin typeface="VL ゴシック" pitchFamily="1" charset="-128"/>
                <a:ea typeface="VL ゴシック" pitchFamily="1" charset="-128"/>
              </a:rPr>
              <a:t>  int    age;</a:t>
            </a:r>
          </a:p>
          <a:p>
            <a:r>
              <a:rPr lang="en-US" altLang="ja-JP" sz="2000" smtClean="0">
                <a:latin typeface="VL ゴシック" pitchFamily="1" charset="-128"/>
                <a:ea typeface="VL ゴシック" pitchFamily="1" charset="-128"/>
              </a:rPr>
              <a:t>  string name;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friend class boost::serialization::access;</a:t>
            </a:r>
          </a:p>
          <a:p>
            <a:r>
              <a:rPr lang="en-US" altLang="ja-JP" sz="2000" smtClean="0">
                <a:latin typeface="VL ゴシック" pitchFamily="1" charset="-128"/>
                <a:ea typeface="VL ゴシック" pitchFamily="1" charset="-128"/>
              </a:rPr>
              <a:t>  template &lt;class Archive&gt;</a:t>
            </a: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serialize</a:t>
            </a:r>
            <a:r>
              <a:rPr lang="en-US" altLang="ja-JP" sz="2000" smtClean="0">
                <a:latin typeface="VL ゴシック" pitchFamily="1" charset="-128"/>
                <a:ea typeface="VL ゴシック" pitchFamily="1" charset="-128"/>
              </a:rPr>
              <a:t>(Archive&amp; archive, unsigned int version)</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"Age"</a:t>
            </a:r>
            <a:r>
              <a:rPr lang="en-US" altLang="ja-JP" sz="2000" smtClean="0">
                <a:latin typeface="VL ゴシック" pitchFamily="1" charset="-128"/>
                <a:ea typeface="VL ゴシック" pitchFamily="1" charset="-128"/>
              </a:rPr>
              <a:t>, age);</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"Name"</a:t>
            </a:r>
            <a:r>
              <a:rPr lang="en-US" altLang="ja-JP" sz="2000" smtClean="0">
                <a:latin typeface="VL ゴシック" pitchFamily="1" charset="-128"/>
                <a:ea typeface="VL ゴシック" pitchFamily="1" charset="-128"/>
              </a:rPr>
              <a:t>, name);</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std::ofstream ofs("C:/person.xml");</a:t>
            </a:r>
          </a:p>
          <a:p>
            <a:r>
              <a:rPr lang="en-US" altLang="ja-JP" sz="2000" smtClean="0">
                <a:solidFill>
                  <a:srgbClr val="FF0000"/>
                </a:solidFill>
                <a:latin typeface="VL ゴシック" pitchFamily="1" charset="-128"/>
                <a:ea typeface="VL ゴシック" pitchFamily="1" charset="-128"/>
              </a:rPr>
              <a:t>boost::archive::xml_oarchive</a:t>
            </a:r>
            <a:r>
              <a:rPr lang="en-US" altLang="ja-JP" sz="2000" smtClean="0">
                <a:latin typeface="VL ゴシック" pitchFamily="1" charset="-128"/>
                <a:ea typeface="VL ゴシック" pitchFamily="1" charset="-128"/>
              </a:rPr>
              <a:t> oarchive(ofs); // XML</a:t>
            </a:r>
            <a:r>
              <a:rPr lang="ja-JP" altLang="en-US" sz="2000" smtClean="0">
                <a:latin typeface="VL ゴシック" pitchFamily="1" charset="-128"/>
                <a:ea typeface="VL ゴシック" pitchFamily="1" charset="-128"/>
              </a:rPr>
              <a:t>シリアライズ</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Person person;</a:t>
            </a:r>
          </a:p>
          <a:p>
            <a:r>
              <a:rPr lang="en-US" altLang="ja-JP" sz="2000" smtClean="0">
                <a:latin typeface="VL ゴシック" pitchFamily="1" charset="-128"/>
                <a:ea typeface="VL ゴシック" pitchFamily="1" charset="-128"/>
              </a:rPr>
              <a:t>oarchive &lt;&lt; </a:t>
            </a:r>
            <a:r>
              <a:rPr lang="en-US" altLang="ja-JP" sz="2000" smtClean="0">
                <a:solidFill>
                  <a:srgbClr val="FF0000"/>
                </a:solidFill>
                <a:latin typeface="VL ゴシック" pitchFamily="1" charset="-128"/>
                <a:ea typeface="VL ゴシック" pitchFamily="1" charset="-128"/>
              </a:rPr>
              <a:t>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"Root"</a:t>
            </a:r>
            <a:r>
              <a:rPr lang="en-US" altLang="ja-JP" sz="2000" smtClean="0">
                <a:latin typeface="VL ゴシック" pitchFamily="1" charset="-128"/>
                <a:ea typeface="VL ゴシック" pitchFamily="1" charset="-128"/>
              </a:rPr>
              <a:t>, person);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Signals2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シグナル・スロット</a:t>
            </a:r>
            <a:endParaRPr lang="en-US" altLang="ja-JP" sz="2400" smtClean="0"/>
          </a:p>
        </p:txBody>
      </p:sp>
      <p:sp>
        <p:nvSpPr>
          <p:cNvPr id="4" name="テキスト ボックス 3"/>
          <p:cNvSpPr txBox="1"/>
          <p:nvPr/>
        </p:nvSpPr>
        <p:spPr>
          <a:xfrm>
            <a:off x="71406" y="1429298"/>
            <a:ext cx="8858312"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back {</a:t>
            </a:r>
          </a:p>
          <a:p>
            <a:r>
              <a:rPr lang="en-US" altLang="ja-JP" sz="2000" smtClean="0">
                <a:latin typeface="VL ゴシック" pitchFamily="1" charset="-128"/>
                <a:ea typeface="VL ゴシック" pitchFamily="1" charset="-128"/>
              </a:rPr>
              <a:t>  void operator()() const { std::cout &lt;&lt; "back"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struct rollback {</a:t>
            </a:r>
          </a:p>
          <a:p>
            <a:r>
              <a:rPr lang="en-US" altLang="ja-JP" sz="2000" smtClean="0">
                <a:latin typeface="VL ゴシック" pitchFamily="1" charset="-128"/>
                <a:ea typeface="VL ゴシック" pitchFamily="1" charset="-128"/>
              </a:rPr>
              <a:t>  void operator()() const { std::cout &lt;&lt; "rollback"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boost::signals2::</a:t>
            </a:r>
            <a:r>
              <a:rPr lang="en-US" altLang="ja-JP" sz="2000" smtClean="0">
                <a:solidFill>
                  <a:srgbClr val="FF0000"/>
                </a:solidFill>
                <a:latin typeface="VL ゴシック" pitchFamily="1" charset="-128"/>
                <a:ea typeface="VL ゴシック" pitchFamily="1" charset="-128"/>
              </a:rPr>
              <a:t>signal&lt;void()&gt;</a:t>
            </a:r>
            <a:r>
              <a:rPr lang="en-US" altLang="ja-JP" sz="2000" smtClean="0">
                <a:latin typeface="VL ゴシック" pitchFamily="1" charset="-128"/>
                <a:ea typeface="VL ゴシック" pitchFamily="1" charset="-128"/>
              </a:rPr>
              <a:t> event;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(back());</a:t>
            </a: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(rollback());</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event()</a:t>
            </a:r>
            <a:r>
              <a:rPr lang="en-US" altLang="ja-JP" sz="2000" smtClean="0">
                <a:latin typeface="VL ゴシック" pitchFamily="1" charset="-128"/>
                <a:ea typeface="VL ゴシック" pitchFamily="1" charset="-128"/>
              </a:rPr>
              <a:t>; // back::operator(), rollback::operator()</a:t>
            </a:r>
            <a:r>
              <a:rPr lang="ja-JP" altLang="en-US" sz="2000" smtClean="0">
                <a:latin typeface="VL ゴシック" pitchFamily="1" charset="-128"/>
                <a:ea typeface="VL ゴシック" pitchFamily="1" charset="-128"/>
              </a:rPr>
              <a:t>が呼ばれる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Smart Pointers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スマートポインタライブラリ</a:t>
            </a:r>
            <a:endParaRPr lang="en-US" altLang="ja-JP" sz="2400" smtClean="0"/>
          </a:p>
        </p:txBody>
      </p:sp>
      <p:sp>
        <p:nvSpPr>
          <p:cNvPr id="4" name="テキスト ボックス 3"/>
          <p:cNvSpPr txBox="1"/>
          <p:nvPr/>
        </p:nvSpPr>
        <p:spPr>
          <a:xfrm>
            <a:off x="71406" y="1429298"/>
            <a:ext cx="8858312"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foo()</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スコープ抜けたら解放されるスマートポインタ</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コピー不可</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boost::scoped_ptr&lt;hoge*&gt;</a:t>
            </a:r>
            <a:r>
              <a:rPr lang="en-US" altLang="ja-JP" sz="2000" smtClean="0">
                <a:latin typeface="VL ゴシック" pitchFamily="1" charset="-128"/>
                <a:ea typeface="VL ゴシック" pitchFamily="1" charset="-128"/>
              </a:rPr>
              <a:t> h(new hoge());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h-&gt;bar();</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delete</a:t>
            </a:r>
            <a:r>
              <a:rPr lang="ja-JP" altLang="en-US" sz="2000" smtClean="0">
                <a:latin typeface="VL ゴシック" pitchFamily="1" charset="-128"/>
                <a:ea typeface="VL ゴシック" pitchFamily="1" charset="-128"/>
              </a:rPr>
              <a:t>される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Spirit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構文解析</a:t>
            </a:r>
            <a:endParaRPr lang="en-US" altLang="ja-JP" sz="2400" smtClean="0"/>
          </a:p>
        </p:txBody>
      </p:sp>
      <p:sp>
        <p:nvSpPr>
          <p:cNvPr id="4" name="テキスト ボックス 3"/>
          <p:cNvSpPr txBox="1"/>
          <p:nvPr/>
        </p:nvSpPr>
        <p:spPr>
          <a:xfrm>
            <a:off x="71406" y="1429298"/>
            <a:ext cx="8858312"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"(1.0, 2.0)"</a:t>
            </a:r>
            <a:r>
              <a:rPr lang="ja-JP" altLang="en-US" sz="2000" smtClean="0">
                <a:latin typeface="VL ゴシック" pitchFamily="1" charset="-128"/>
                <a:ea typeface="VL ゴシック" pitchFamily="1" charset="-128"/>
              </a:rPr>
              <a:t>という文字列をパースして</a:t>
            </a:r>
            <a:r>
              <a:rPr lang="en-US" altLang="ja-JP" sz="2000" smtClean="0">
                <a:latin typeface="VL ゴシック" pitchFamily="1" charset="-128"/>
                <a:ea typeface="VL ゴシック" pitchFamily="1" charset="-128"/>
              </a:rPr>
              <a:t>double</a:t>
            </a:r>
            <a:r>
              <a:rPr lang="ja-JP" altLang="en-US" sz="2000" smtClean="0">
                <a:latin typeface="VL ゴシック" pitchFamily="1" charset="-128"/>
                <a:ea typeface="VL ゴシック" pitchFamily="1" charset="-128"/>
              </a:rPr>
              <a:t>の組に入れる</a:t>
            </a:r>
          </a:p>
          <a:p>
            <a:r>
              <a:rPr lang="en-US" altLang="ja-JP" sz="2000" smtClean="0">
                <a:latin typeface="VL ゴシック" pitchFamily="1" charset="-128"/>
                <a:ea typeface="VL ゴシック" pitchFamily="1" charset="-128"/>
              </a:rPr>
              <a:t>string input("(1.0, 2.0)");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pair&lt;double, double&gt; p;</a:t>
            </a:r>
          </a:p>
          <a:p>
            <a:r>
              <a:rPr lang="en-US" altLang="ja-JP" sz="2000" smtClean="0">
                <a:latin typeface="VL ゴシック" pitchFamily="1" charset="-128"/>
                <a:ea typeface="VL ゴシック" pitchFamily="1" charset="-128"/>
              </a:rPr>
              <a:t>qi::parse(input.begin(), input.end(), </a:t>
            </a:r>
          </a:p>
          <a:p>
            <a:r>
              <a:rPr lang="en-US" altLang="ja-JP" sz="2000" smtClean="0">
                <a:latin typeface="VL ゴシック" pitchFamily="1" charset="-128"/>
                <a:ea typeface="VL ゴシック" pitchFamily="1" charset="-128"/>
              </a:rPr>
              <a:t>  '(' &gt;&gt; qi::double_ &gt;&gt; ", " &gt;&gt; qi::double_ &gt;&gt; ')',</a:t>
            </a:r>
          </a:p>
          <a:p>
            <a:r>
              <a:rPr lang="en-US" altLang="ja-JP" sz="2000" smtClean="0">
                <a:latin typeface="VL ゴシック" pitchFamily="1" charset="-128"/>
                <a:ea typeface="VL ゴシック" pitchFamily="1" charset="-128"/>
              </a:rPr>
              <a:t>  p);</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Static Assert</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400" smtClean="0"/>
              <a:t>コンパイル時アサート</a:t>
            </a:r>
            <a:endParaRPr lang="en-US" altLang="ja-JP" sz="2400" smtClean="0"/>
          </a:p>
          <a:p>
            <a:pPr>
              <a:buNone/>
            </a:pPr>
            <a:r>
              <a:rPr lang="ja-JP" altLang="en-US" sz="2400" smtClean="0"/>
              <a:t>　</a:t>
            </a:r>
            <a:r>
              <a:rPr lang="en-US" altLang="ja-JP" sz="2400" smtClean="0"/>
              <a:t>Type Traits</a:t>
            </a:r>
            <a:r>
              <a:rPr lang="ja-JP" altLang="en-US" sz="2400" smtClean="0"/>
              <a:t>と組み合わせてテンプレートの要件にしたり</a:t>
            </a:r>
            <a:endParaRPr lang="en-US" altLang="ja-JP" sz="2400" smtClean="0"/>
          </a:p>
          <a:p>
            <a:pPr>
              <a:buNone/>
            </a:pPr>
            <a:r>
              <a:rPr lang="ja-JP" altLang="en-US" sz="2400" smtClean="0"/>
              <a:t>　コンパイル時計算の結果が正しいか検証するのに使う</a:t>
            </a:r>
            <a:endParaRPr lang="en-US" altLang="ja-JP" sz="2400" smtClean="0"/>
          </a:p>
        </p:txBody>
      </p:sp>
      <p:sp>
        <p:nvSpPr>
          <p:cNvPr id="4" name="テキスト ボックス 3"/>
          <p:cNvSpPr txBox="1"/>
          <p:nvPr/>
        </p:nvSpPr>
        <p:spPr>
          <a:xfrm>
            <a:off x="142844" y="2130974"/>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template &lt;class Integral&gt;</a:t>
            </a:r>
          </a:p>
          <a:p>
            <a:r>
              <a:rPr lang="en-US" altLang="ja-JP" smtClean="0">
                <a:latin typeface="VL ゴシック" pitchFamily="1" charset="-128"/>
                <a:ea typeface="VL ゴシック" pitchFamily="1" charset="-128"/>
              </a:rPr>
              <a:t>bool is_even(Integral value)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整数型じゃなかったらコンパイルエラー</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BOOST_STATIC_ASSERT</a:t>
            </a:r>
            <a:r>
              <a:rPr lang="en-US" altLang="ja-JP" smtClean="0">
                <a:latin typeface="VL ゴシック" pitchFamily="1" charset="-128"/>
                <a:ea typeface="VL ゴシック" pitchFamily="1" charset="-128"/>
              </a:rPr>
              <a:t>(is_integral&lt;Integral&gt;::value);</a:t>
            </a:r>
          </a:p>
          <a:p>
            <a:r>
              <a:rPr lang="en-US" altLang="ja-JP" smtClean="0">
                <a:latin typeface="VL ゴシック" pitchFamily="1" charset="-128"/>
                <a:ea typeface="VL ゴシック" pitchFamily="1" charset="-128"/>
              </a:rPr>
              <a:t>  return value % 2 == 0;</a:t>
            </a:r>
            <a:br>
              <a:rPr lang="en-US" altLang="ja-JP" smtClean="0">
                <a:latin typeface="VL ゴシック" pitchFamily="1" charset="-128"/>
                <a:ea typeface="VL ゴシック" pitchFamily="1" charset="-128"/>
              </a:rPr>
            </a:b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is_even(3);    // OK</a:t>
            </a:r>
          </a:p>
          <a:p>
            <a:r>
              <a:rPr lang="en-US" altLang="ja-JP" smtClean="0">
                <a:latin typeface="VL ゴシック" pitchFamily="1" charset="-128"/>
                <a:ea typeface="VL ゴシック" pitchFamily="1" charset="-128"/>
              </a:rPr>
              <a:t>is_even(3.14); // </a:t>
            </a:r>
            <a:r>
              <a:rPr lang="ja-JP" altLang="en-US" smtClean="0">
                <a:latin typeface="VL ゴシック" pitchFamily="1" charset="-128"/>
                <a:ea typeface="VL ゴシック" pitchFamily="1" charset="-128"/>
              </a:rPr>
              <a:t>エラー！</a:t>
            </a:r>
            <a:endParaRPr lang="en-US" altLang="ja-JP" smtClean="0">
              <a:latin typeface="VL ゴシック" pitchFamily="1" charset="-128"/>
              <a:ea typeface="VL ゴシック" pitchFamily="1" charset="-128"/>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String Algo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文字列のアルゴリズム</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string str = "hello world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boost::to_upper(str);   // “HELLO WORLD ” : </a:t>
            </a:r>
            <a:r>
              <a:rPr lang="ja-JP" altLang="en-US" smtClean="0">
                <a:latin typeface="VL ゴシック" pitchFamily="1" charset="-128"/>
                <a:ea typeface="VL ゴシック" pitchFamily="1" charset="-128"/>
              </a:rPr>
              <a:t>大文字に変換</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boost::trim_right(str); // “HELLO WORLD”  : </a:t>
            </a:r>
            <a:r>
              <a:rPr lang="ja-JP" altLang="en-US" smtClean="0">
                <a:latin typeface="VL ゴシック" pitchFamily="1" charset="-128"/>
                <a:ea typeface="VL ゴシック" pitchFamily="1" charset="-128"/>
              </a:rPr>
              <a:t>右の空白を除去</a:t>
            </a:r>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拡張子の判定</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bool is_executable(const std::string&amp; filename)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boost::iends_with(filename, ".exe");</a:t>
            </a:r>
          </a:p>
          <a:p>
            <a:r>
              <a:rPr lang="en-US" altLang="ja-JP" smtClean="0">
                <a:latin typeface="VL ゴシック" pitchFamily="1" charset="-128"/>
                <a:ea typeface="VL ゴシック" pitchFamily="1" charset="-128"/>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Swap</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std::swap</a:t>
            </a:r>
            <a:r>
              <a:rPr lang="ja-JP" altLang="en-US" sz="2400" smtClean="0"/>
              <a:t>の強化版</a:t>
            </a:r>
            <a:endParaRPr lang="en-US" altLang="ja-JP" sz="2400" smtClean="0"/>
          </a:p>
        </p:txBody>
      </p:sp>
      <p:sp>
        <p:nvSpPr>
          <p:cNvPr id="4" name="テキスト ボックス 3"/>
          <p:cNvSpPr txBox="1"/>
          <p:nvPr/>
        </p:nvSpPr>
        <p:spPr>
          <a:xfrm>
            <a:off x="142844" y="1352496"/>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struct hoge {</a:t>
            </a:r>
          </a:p>
          <a:p>
            <a:r>
              <a:rPr lang="en-US" altLang="ja-JP" smtClean="0">
                <a:latin typeface="VL ゴシック" pitchFamily="1" charset="-128"/>
                <a:ea typeface="VL ゴシック" pitchFamily="1" charset="-128"/>
              </a:rPr>
              <a:t>  void </a:t>
            </a:r>
            <a:r>
              <a:rPr lang="en-US" altLang="ja-JP" smtClean="0">
                <a:solidFill>
                  <a:srgbClr val="FF0000"/>
                </a:solidFill>
                <a:latin typeface="VL ゴシック" pitchFamily="1" charset="-128"/>
                <a:ea typeface="VL ゴシック" pitchFamily="1" charset="-128"/>
              </a:rPr>
              <a:t>swap</a:t>
            </a:r>
            <a:r>
              <a:rPr lang="en-US" altLang="ja-JP" smtClean="0">
                <a:latin typeface="VL ゴシック" pitchFamily="1" charset="-128"/>
                <a:ea typeface="VL ゴシック" pitchFamily="1" charset="-128"/>
              </a:rPr>
              <a:t>(hoge&amp;)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組み込み配列を</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可能</a:t>
            </a:r>
          </a:p>
          <a:p>
            <a:r>
              <a:rPr lang="en-US" altLang="ja-JP" smtClean="0">
                <a:latin typeface="VL ゴシック" pitchFamily="1" charset="-128"/>
                <a:ea typeface="VL ゴシック" pitchFamily="1" charset="-128"/>
              </a:rPr>
              <a:t>int a1[3];</a:t>
            </a:r>
          </a:p>
          <a:p>
            <a:r>
              <a:rPr lang="en-US" altLang="ja-JP" smtClean="0">
                <a:latin typeface="VL ゴシック" pitchFamily="1" charset="-128"/>
                <a:ea typeface="VL ゴシック" pitchFamily="1" charset="-128"/>
              </a:rPr>
              <a:t>int a2[3];</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(a1, a2);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専門特化した</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があればそっちを使う。この場合は</a:t>
            </a:r>
            <a:r>
              <a:rPr lang="en-US" altLang="ja-JP" smtClean="0">
                <a:latin typeface="VL ゴシック" pitchFamily="1" charset="-128"/>
                <a:ea typeface="VL ゴシック" pitchFamily="1" charset="-128"/>
              </a:rPr>
              <a:t>hoge::swap</a:t>
            </a:r>
          </a:p>
          <a:p>
            <a:r>
              <a:rPr lang="en-US" altLang="ja-JP" smtClean="0">
                <a:latin typeface="VL ゴシック" pitchFamily="1" charset="-128"/>
                <a:ea typeface="VL ゴシック" pitchFamily="1" charset="-128"/>
              </a:rPr>
              <a:t>hoge h1;</a:t>
            </a:r>
          </a:p>
          <a:p>
            <a:r>
              <a:rPr lang="en-US" altLang="ja-JP" smtClean="0">
                <a:latin typeface="VL ゴシック" pitchFamily="1" charset="-128"/>
                <a:ea typeface="VL ゴシック" pitchFamily="1" charset="-128"/>
              </a:rPr>
              <a:t>hoge h2;</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(h1, h2);</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20445</TotalTime>
  <Words>11677</Words>
  <Application>Microsoft Macintosh PowerPoint</Application>
  <PresentationFormat>On-screen Show (4:3)</PresentationFormat>
  <Paragraphs>1702</Paragraphs>
  <Slides>116</Slides>
  <Notes>1</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Office テーマ</vt:lpstr>
      <vt:lpstr>Boostライブラリ一周の旅</vt:lpstr>
      <vt:lpstr>はじめに</vt:lpstr>
      <vt:lpstr>Boostとは</vt:lpstr>
      <vt:lpstr>今回紹介するライブラリ</vt:lpstr>
      <vt:lpstr>はじめる前に</vt:lpstr>
      <vt:lpstr>テンプレートメタプログラミングとは</vt:lpstr>
      <vt:lpstr>メタ関数</vt:lpstr>
      <vt:lpstr>メタ関数の例</vt:lpstr>
      <vt:lpstr>では今度こそ</vt:lpstr>
      <vt:lpstr>Accumulators</vt:lpstr>
      <vt:lpstr>Algorithm 1/3</vt:lpstr>
      <vt:lpstr>Algorithm 2/3</vt:lpstr>
      <vt:lpstr>Algorithm 3/3</vt:lpstr>
      <vt:lpstr>Any</vt:lpstr>
      <vt:lpstr>Array</vt:lpstr>
      <vt:lpstr>Asio</vt:lpstr>
      <vt:lpstr>Assign</vt:lpstr>
      <vt:lpstr>Atomic</vt:lpstr>
      <vt:lpstr>Bimap</vt:lpstr>
      <vt:lpstr>Bind</vt:lpstr>
      <vt:lpstr>Chrono</vt:lpstr>
      <vt:lpstr>Circular Buffer</vt:lpstr>
      <vt:lpstr>Compressed Pair</vt:lpstr>
      <vt:lpstr>Concept Check   1/3</vt:lpstr>
      <vt:lpstr>Concept Check   2/3</vt:lpstr>
      <vt:lpstr>Concept Check   3/3</vt:lpstr>
      <vt:lpstr>Container</vt:lpstr>
      <vt:lpstr>Conversion</vt:lpstr>
      <vt:lpstr>Coroutine</vt:lpstr>
      <vt:lpstr>CRC</vt:lpstr>
      <vt:lpstr>Date Time</vt:lpstr>
      <vt:lpstr>Dynamic Bitset</vt:lpstr>
      <vt:lpstr>Enable If</vt:lpstr>
      <vt:lpstr>Exception</vt:lpstr>
      <vt:lpstr>Filesystem</vt:lpstr>
      <vt:lpstr>Filesystem v3</vt:lpstr>
      <vt:lpstr>Flyweight</vt:lpstr>
      <vt:lpstr>Foreach</vt:lpstr>
      <vt:lpstr>Format</vt:lpstr>
      <vt:lpstr>Function</vt:lpstr>
      <vt:lpstr>Function Types</vt:lpstr>
      <vt:lpstr>Fusion</vt:lpstr>
      <vt:lpstr>Geometry</vt:lpstr>
      <vt:lpstr>GIL</vt:lpstr>
      <vt:lpstr>Graph</vt:lpstr>
      <vt:lpstr>Heap 1/2</vt:lpstr>
      <vt:lpstr>Heap 2/2</vt:lpstr>
      <vt:lpstr>IdentityType</vt:lpstr>
      <vt:lpstr>Interprocess</vt:lpstr>
      <vt:lpstr>Interval</vt:lpstr>
      <vt:lpstr>Interval Container(ICL)</vt:lpstr>
      <vt:lpstr>Intrusive</vt:lpstr>
      <vt:lpstr>IO State Server</vt:lpstr>
      <vt:lpstr>Iostreams</vt:lpstr>
      <vt:lpstr>Iterators</vt:lpstr>
      <vt:lpstr>Lambda</vt:lpstr>
      <vt:lpstr>Local Function</vt:lpstr>
      <vt:lpstr>Lockfree</vt:lpstr>
      <vt:lpstr>Math</vt:lpstr>
      <vt:lpstr>Member Function</vt:lpstr>
      <vt:lpstr>Meta State Machine(MSM)  1/2</vt:lpstr>
      <vt:lpstr>Meta State Machine(MSM)  2/2</vt:lpstr>
      <vt:lpstr>MPL</vt:lpstr>
      <vt:lpstr>Move</vt:lpstr>
      <vt:lpstr>Multi Array</vt:lpstr>
      <vt:lpstr>Multi Index</vt:lpstr>
      <vt:lpstr>Multiprecision</vt:lpstr>
      <vt:lpstr>Numeric Conversion</vt:lpstr>
      <vt:lpstr>Odeint</vt:lpstr>
      <vt:lpstr>Odeint</vt:lpstr>
      <vt:lpstr>Operators</vt:lpstr>
      <vt:lpstr>Optional</vt:lpstr>
      <vt:lpstr>Overloaded Function</vt:lpstr>
      <vt:lpstr>Parameter</vt:lpstr>
      <vt:lpstr>Phoenix</vt:lpstr>
      <vt:lpstr>Pointer Container</vt:lpstr>
      <vt:lpstr>Pool</vt:lpstr>
      <vt:lpstr>Preprocessor</vt:lpstr>
      <vt:lpstr>Polygon</vt:lpstr>
      <vt:lpstr>Property Map</vt:lpstr>
      <vt:lpstr>Property Tree 1/4</vt:lpstr>
      <vt:lpstr>Property Tree 2/4</vt:lpstr>
      <vt:lpstr>Property Tree 3/4</vt:lpstr>
      <vt:lpstr>Property Tree 4/4</vt:lpstr>
      <vt:lpstr>Proto</vt:lpstr>
      <vt:lpstr>Python</vt:lpstr>
      <vt:lpstr>Random</vt:lpstr>
      <vt:lpstr>Range</vt:lpstr>
      <vt:lpstr>Range2.0   1/2</vt:lpstr>
      <vt:lpstr>Range 2.0 2/2</vt:lpstr>
      <vt:lpstr>Ref</vt:lpstr>
      <vt:lpstr>Scope Exit</vt:lpstr>
      <vt:lpstr>Serialization</vt:lpstr>
      <vt:lpstr>Signals2</vt:lpstr>
      <vt:lpstr>Smart Pointers</vt:lpstr>
      <vt:lpstr>Spirit</vt:lpstr>
      <vt:lpstr>Static Assert</vt:lpstr>
      <vt:lpstr>String Algo</vt:lpstr>
      <vt:lpstr>Swap</vt:lpstr>
      <vt:lpstr>System</vt:lpstr>
      <vt:lpstr>Test</vt:lpstr>
      <vt:lpstr>Thread</vt:lpstr>
      <vt:lpstr>Timer</vt:lpstr>
      <vt:lpstr>Tokenizer</vt:lpstr>
      <vt:lpstr>Tribool</vt:lpstr>
      <vt:lpstr>Tuple</vt:lpstr>
      <vt:lpstr>Typeof</vt:lpstr>
      <vt:lpstr>uBLAS</vt:lpstr>
      <vt:lpstr>Units</vt:lpstr>
      <vt:lpstr>Unordered</vt:lpstr>
      <vt:lpstr>Utility</vt:lpstr>
      <vt:lpstr>Uuid</vt:lpstr>
      <vt:lpstr>Variant</vt:lpstr>
      <vt:lpstr>Wave   1/2</vt:lpstr>
      <vt:lpstr>Wave   2/2</vt:lpstr>
      <vt:lpstr>Xpressive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Boostライブラリ一周の旅</dc:title>
  <dc:creator>高橋 晶</dc:creator>
  <cp:lastModifiedBy>晶 高橋</cp:lastModifiedBy>
  <cp:revision>383</cp:revision>
  <dcterms:created xsi:type="dcterms:W3CDTF">2009-10-15T04:29:21Z</dcterms:created>
  <dcterms:modified xsi:type="dcterms:W3CDTF">2015-05-09T06:15:07Z</dcterms:modified>
</cp:coreProperties>
</file>