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38" r:id="rId3"/>
    <p:sldId id="346" r:id="rId4"/>
    <p:sldId id="341" r:id="rId5"/>
    <p:sldId id="342" r:id="rId6"/>
    <p:sldId id="343" r:id="rId7"/>
    <p:sldId id="339" r:id="rId8"/>
    <p:sldId id="340" r:id="rId9"/>
    <p:sldId id="344" r:id="rId10"/>
    <p:sldId id="345" r:id="rId11"/>
    <p:sldId id="368" r:id="rId12"/>
    <p:sldId id="347" r:id="rId13"/>
    <p:sldId id="25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4" r:id="rId27"/>
    <p:sldId id="360" r:id="rId28"/>
    <p:sldId id="361" r:id="rId29"/>
    <p:sldId id="362" r:id="rId30"/>
    <p:sldId id="363" r:id="rId31"/>
    <p:sldId id="365" r:id="rId32"/>
    <p:sldId id="366" r:id="rId33"/>
    <p:sldId id="367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2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DE44C-5F51-44BC-BC44-04C5DA433149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000CA-E638-449B-8884-853B11D311EE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853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654032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30219-9490-48A3-B99C-7F91985AF6DF}" type="datetimeFigureOut">
              <a:rPr kumimoji="1" lang="ja-JP" altLang="en-US" smtClean="0"/>
              <a:pPr/>
              <a:t>2013/6/3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D9C6-36F8-4A9B-A60D-D8CA99F213B9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org/std/the-committe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s.google.com/a/isocpp.org/forum/#!forum/std-proposals" TargetMode="External"/><Relationship Id="rId7" Type="http://schemas.openxmlformats.org/officeDocument/2006/relationships/hyperlink" Target="http://www.open-std.org/mailman/listinfo/features" TargetMode="External"/><Relationship Id="rId2" Type="http://schemas.openxmlformats.org/officeDocument/2006/relationships/hyperlink" Target="https://groups.google.com/a/isocpp.org/forum/#!forum/std-discuss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pen-std.org/mailman/listinfo/ranges" TargetMode="External"/><Relationship Id="rId5" Type="http://schemas.openxmlformats.org/officeDocument/2006/relationships/hyperlink" Target="https://groups.google.com/a/isocpp.org/forum/?fromgroups#!forum/concepts" TargetMode="External"/><Relationship Id="rId4" Type="http://schemas.openxmlformats.org/officeDocument/2006/relationships/hyperlink" Target="https://groups.google.com/a/isocpp.org/forum/?fromgroups#!forum/t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org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org/blog/2013/05/new-paper-bristol-minutes-kyle-kloepper" TargetMode="External"/><Relationship Id="rId2" Type="http://schemas.openxmlformats.org/officeDocument/2006/relationships/hyperlink" Target="http://isocpp.org/blog/2013/04/trip-report-iso-c-spring-2013-mee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isocpp.org/blog/2013/05/new-paper-n3692-c-editors-report-may-2013-stefanus-du-toit" TargetMode="External"/><Relationship Id="rId4" Type="http://schemas.openxmlformats.org/officeDocument/2006/relationships/hyperlink" Target="http://isocpp.org/blog/2013/05/new-paper-n3690-programming-languages-c-committee-draf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2823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C++14</a:t>
            </a:r>
            <a:r>
              <a:rPr kumimoji="1" lang="ja-JP" altLang="en-US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の概要</a:t>
            </a:r>
            <a:r>
              <a:rPr kumimoji="1" lang="en-US" altLang="ja-JP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(draft)</a:t>
            </a:r>
            <a:endParaRPr kumimoji="1" lang="ja-JP" altLang="en-US" dirty="0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28" y="4797152"/>
            <a:ext cx="6986614" cy="1489368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2"/>
              </a:rPr>
              <a:t>id:faith_and_brave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@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6" y="6417254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</a:t>
            </a:r>
            <a:r>
              <a:rPr kumimoji="1" lang="en-US" altLang="ja-JP" dirty="0" smtClean="0">
                <a:solidFill>
                  <a:srgbClr val="C00000"/>
                </a:solidFill>
              </a:rPr>
              <a:t>#11</a:t>
            </a:r>
            <a:r>
              <a:rPr kumimoji="1" lang="ja-JP" altLang="en-US" dirty="0" smtClean="0">
                <a:solidFill>
                  <a:srgbClr val="C00000"/>
                </a:solidFill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</a:rPr>
              <a:t>2013/06/01(</a:t>
            </a:r>
            <a:r>
              <a:rPr lang="ja-JP" altLang="en-US" dirty="0" smtClean="0">
                <a:solidFill>
                  <a:srgbClr val="C00000"/>
                </a:solidFill>
              </a:rPr>
              <a:t>土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変数テンプレート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4482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T&gt;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円周率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b="1" dirty="0" err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constexpr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 pi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T(3.1415926535897932385);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T&gt;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円の面積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circular_area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(T r)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return pi&lt;T&gt; * r * r;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5072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変数定義にテンプレートを使用できるようにする。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特殊化可能</a:t>
            </a:r>
            <a:r>
              <a:rPr lang="ja-JP" altLang="en-US" sz="2400" dirty="0">
                <a:latin typeface="Arial" pitchFamily="34" charset="0"/>
                <a:ea typeface="VL ゴシック" pitchFamily="1" charset="-128"/>
                <a:cs typeface="Arial" pitchFamily="34" charset="0"/>
              </a:rPr>
              <a:t>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5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軽量コンセプト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5121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&lt;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演算子を持っている、という制約の定義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constexpr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LessThanComparable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{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return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has_less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&lt;T&gt;::value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5072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C++11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で入らなかったコンセプトの軽量版。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テンプレートの型制約機能。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3717032"/>
            <a:ext cx="8229600" cy="151216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制約テンプレート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LessThanComparable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T&gt;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 min(T a, T b)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{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return a &lt; b ? a : 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5445224"/>
            <a:ext cx="85072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制約は</a:t>
            </a: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constexpr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述語関数として記述する。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制約</a:t>
            </a:r>
            <a:r>
              <a:rPr lang="ja-JP" altLang="en-US" sz="2400" dirty="0">
                <a:latin typeface="Arial" pitchFamily="34" charset="0"/>
                <a:ea typeface="VL ゴシック" pitchFamily="1" charset="-128"/>
                <a:cs typeface="Arial" pitchFamily="34" charset="0"/>
              </a:rPr>
              <a:t>に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よるオーバーロードも可能。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734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ライブラリ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00600"/>
          </a:xfrm>
        </p:spPr>
        <p:txBody>
          <a:bodyPr>
            <a:noAutofit/>
          </a:bodyPr>
          <a:lstStyle/>
          <a:p>
            <a:r>
              <a:rPr kumimoji="1"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make_unique</a:t>
            </a:r>
            <a:r>
              <a:rPr kumimoji="1"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exchange()</a:t>
            </a:r>
          </a:p>
          <a:p>
            <a:r>
              <a:rPr kumimoji="1" lang="ja-JP" altLang="en-US" sz="2400" dirty="0">
                <a:latin typeface="Arial" pitchFamily="34" charset="0"/>
                <a:cs typeface="Arial" pitchFamily="34" charset="0"/>
              </a:rPr>
              <a:t>コンパイル</a:t>
            </a:r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時整数シーケンス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の型指定</a:t>
            </a:r>
            <a:r>
              <a:rPr kumimoji="1"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get()</a:t>
            </a:r>
          </a:p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quoted</a:t>
            </a:r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マニピュレータ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ユーザー定義リテラルライブラリ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sz="2400" dirty="0" smtClean="0">
                <a:latin typeface="Arial" pitchFamily="34" charset="0"/>
                <a:cs typeface="Arial" pitchFamily="34" charset="0"/>
              </a:rPr>
              <a:t>Type Traits</a:t>
            </a:r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のエイリアステンプレート版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kumimoji="1" lang="ja-JP" altLang="en-US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型</a:t>
            </a:r>
            <a:endParaRPr kumimoji="1" lang="en-US" altLang="ja-JP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実行時サイズの配列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共有ミューテックス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ja-JP" altLang="en-US" sz="2400" dirty="0">
                <a:latin typeface="Arial" pitchFamily="34" charset="0"/>
                <a:cs typeface="Arial" pitchFamily="34" charset="0"/>
              </a:rPr>
              <a:t>ファイルシステム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ネットワークライブラリの基本的な機能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38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make_unique</a:t>
            </a:r>
            <a:r>
              <a:rPr kumimoji="1" lang="en-US" altLang="ja-JP" dirty="0" smtClean="0"/>
              <a:t>()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5040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unique_ptr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&lt;X&gt; p = </a:t>
            </a:r>
            <a:r>
              <a:rPr lang="en-US" altLang="ja-JP" sz="1800" b="1" dirty="0" err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make_unique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&lt;X&gt;(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ctor_args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...);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unique_ptr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のヘルパ関数。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467544" y="2492896"/>
            <a:ext cx="8352928" cy="36724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make_unique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の引数には、対象となる型の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コンストラクタ引数を渡す</a:t>
            </a:r>
            <a:r>
              <a:rPr lang="ja-JP" altLang="en-US" sz="2400" dirty="0">
                <a:latin typeface="Arial" pitchFamily="34" charset="0"/>
                <a:ea typeface="VL ゴシック" pitchFamily="1" charset="-128"/>
                <a:cs typeface="Arial" pitchFamily="34" charset="0"/>
              </a:rPr>
              <a:t>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exchange()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439248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vector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の要素をカンマ区切りで出力する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&lt;class T&gt;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print(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vector&lt;T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&gt;&amp; v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first = true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'{';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for 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T&amp; x : v)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if (!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exchange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(first, false))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最初の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回だけカンマ出力しない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',';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x;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}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&lt;&lt; '}';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第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1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引数の値を第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2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引数の値で置き換えて、変更前の値を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返す関数。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53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コンパイル時整数シーケンス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9512" y="2204864"/>
            <a:ext cx="8795320" cy="316835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タプルを展開して関数の引数として渡す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template&lt;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Tuple,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size_t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 I&gt;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apply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_(F&amp;&amp; f, Tuple&amp;&amp;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index_sequence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&lt;I...&gt;)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return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forward&lt;F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&gt;(f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)(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get&lt;I&gt;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(forward&lt;Tuple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args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))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F,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Tuple,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Indices = </a:t>
            </a:r>
            <a:r>
              <a:rPr lang="en-US" altLang="ja-JP" sz="1800" b="1" dirty="0" err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make_index_sequence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tuple_size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&lt;Tuple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&gt;::value&gt;&gt;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apply(F&amp;&amp; f, Tuple&amp;&amp;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args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return apply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_(forward&lt;F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&gt;(f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), forward&lt;Tuple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),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Indices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主に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tuple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の展開のために使用する、整数のシーケンス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179512" y="1412776"/>
            <a:ext cx="8784976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size_t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struct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index_sequence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{};</a:t>
            </a: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179512" y="5661248"/>
            <a:ext cx="8784976" cy="5040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apply([](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char, double) {},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make_tuple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(3, 'a', 1.23));</a:t>
            </a:r>
          </a:p>
        </p:txBody>
      </p:sp>
    </p:spTree>
    <p:extLst>
      <p:ext uri="{BB962C8B-B14F-4D97-AF65-F5344CB8AC3E}">
        <p14:creationId xmlns:p14="http://schemas.microsoft.com/office/powerpoint/2010/main" val="166680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tuple</a:t>
            </a:r>
            <a:r>
              <a:rPr kumimoji="1" lang="ja-JP" altLang="en-US" sz="3600" dirty="0" smtClean="0"/>
              <a:t>の型指定</a:t>
            </a:r>
            <a:r>
              <a:rPr kumimoji="1" lang="en-US" altLang="ja-JP" sz="3600" dirty="0" smtClean="0"/>
              <a:t>get()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507288" cy="8640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fr-FR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tuple&lt;int, char, double&gt; t(1, 'a', 1.23);</a:t>
            </a:r>
          </a:p>
          <a:p>
            <a:pPr>
              <a:buNone/>
            </a:pPr>
            <a:r>
              <a:rPr lang="fr-FR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char&amp; c = </a:t>
            </a:r>
            <a:r>
              <a:rPr lang="fr-FR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get&lt;char&gt;(t)</a:t>
            </a:r>
            <a:r>
              <a:rPr lang="fr-FR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c == 'a'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tuple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を型の集合と見なし、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N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番目ではなく、指定した型の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要素を取得する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3212976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存在しない型を指定した場合はコンパイルエラーになる。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78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quoted</a:t>
            </a:r>
            <a:r>
              <a:rPr kumimoji="1" lang="ja-JP" altLang="en-US" sz="3600" dirty="0" smtClean="0"/>
              <a:t>マニピュレータ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39944" cy="86409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"She said \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Hi!\""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quoted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("She said \"Hi!\"")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323528" y="836712"/>
            <a:ext cx="8507288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文字列中のエスケープ文字を出力に含めるための、マニピュ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レータ。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CSV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や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XML</a:t>
            </a:r>
            <a:r>
              <a:rPr lang="ja-JP" altLang="en-US" sz="2400" dirty="0">
                <a:latin typeface="Arial" pitchFamily="34" charset="0"/>
                <a:ea typeface="VL ゴシック" pitchFamily="1" charset="-128"/>
                <a:cs typeface="Arial" pitchFamily="34" charset="0"/>
              </a:rPr>
              <a:t>と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いったフォーマットで必要になる。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4221088"/>
            <a:ext cx="8229600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Boost.Iostreams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由来。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3140968"/>
            <a:ext cx="8229600" cy="7200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She said "Hi!"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"She said \"Hi!\""</a:t>
            </a:r>
          </a:p>
        </p:txBody>
      </p:sp>
    </p:spTree>
    <p:extLst>
      <p:ext uri="{BB962C8B-B14F-4D97-AF65-F5344CB8AC3E}">
        <p14:creationId xmlns:p14="http://schemas.microsoft.com/office/powerpoint/2010/main" val="17285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ユーザー定義リテラルライブラリ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44824"/>
            <a:ext cx="8239944" cy="20882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文字列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s =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hello"s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   // "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hello"s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は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string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型リテラル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s </a:t>
            </a:r>
            <a:r>
              <a:rPr lang="en-US" altLang="ja-JP" sz="180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= </a:t>
            </a:r>
            <a:r>
              <a:rPr lang="en-US" altLang="ja-JP" sz="1800" b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U"hello"s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u32"hello"s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は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u32string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型リテラル</a:t>
            </a:r>
          </a:p>
          <a:p>
            <a:pPr>
              <a:buNone/>
            </a:pP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m =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3ms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3ms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は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milliseconds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C++11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で入った、リテラルに対するサフィックスを定義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する機能を使用した、リテラルの型付けライブラリ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4509120"/>
            <a:ext cx="8239944" cy="18002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namespace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inline namespace literals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inline namespace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chrono_literals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constexpr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::milliseconds operator""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(unsigned long long);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}}}</a:t>
            </a: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467544" y="4005064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考えられている名前空間：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67544" y="638132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20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or 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::literals::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ja-JP" sz="20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or 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std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chrono_literals</a:t>
            </a:r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::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ms</a:t>
            </a:r>
            <a:endParaRPr lang="en-US" altLang="ja-JP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63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 smtClean="0"/>
              <a:t>Type Traits</a:t>
            </a:r>
            <a:r>
              <a:rPr kumimoji="1" lang="ja-JP" altLang="en-US" sz="2800" dirty="0" smtClean="0"/>
              <a:t>のエイリアステンプレート版</a:t>
            </a:r>
            <a:endParaRPr kumimoji="1" lang="ja-JP" altLang="en-US" sz="2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44824"/>
            <a:ext cx="8239944" cy="72008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T&gt;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using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remove_const_t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typename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remove_const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&lt;T&gt;::type;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C++11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の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Type Traits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ライブラリに対する、エイリアステン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プレートのラッパーを定義する。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3933056"/>
            <a:ext cx="8239944" cy="4320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using result =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remove_const_t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&gt;; // result ==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467544" y="2852936"/>
            <a:ext cx="8229600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名前に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_t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サフィックスが付いているのと、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: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:type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を書く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必要がなくなるのが特徴。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9" name="コンテンツ プレースホルダ 2"/>
          <p:cNvSpPr txBox="1">
            <a:spLocks/>
          </p:cNvSpPr>
          <p:nvPr/>
        </p:nvSpPr>
        <p:spPr>
          <a:xfrm>
            <a:off x="467544" y="4581128"/>
            <a:ext cx="8229600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erdana" pitchFamily="34" charset="0"/>
                <a:cs typeface="Arial" pitchFamily="34" charset="0"/>
              </a:rPr>
              <a:t>エイリアステンプレートの制限により、特殊化はできない。</a:t>
            </a:r>
            <a:endParaRPr lang="en-US" altLang="ja-JP" sz="2400" dirty="0" smtClean="0"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7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C++14</a:t>
            </a:r>
            <a:r>
              <a:rPr kumimoji="1" lang="ja-JP" altLang="en-US" sz="3600" dirty="0" smtClean="0"/>
              <a:t>とは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052736"/>
            <a:ext cx="9001156" cy="54726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C++11</a:t>
            </a:r>
            <a:r>
              <a:rPr lang="ja-JP" altLang="en-US" sz="2800" dirty="0" smtClean="0">
                <a:latin typeface="Arial" pitchFamily="34" charset="0"/>
                <a:cs typeface="Arial" pitchFamily="34" charset="0"/>
              </a:rPr>
              <a:t>のバグ修正＆マイナーアップデートバージョン。</a:t>
            </a:r>
            <a:endParaRPr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当初は、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C++98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に対する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C++03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程度の修正を行う予定</a:t>
            </a:r>
            <a:endParaRPr kumimoji="1"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だったが、いろいろと機能追加が行われることになった。</a:t>
            </a:r>
            <a:endParaRPr kumimoji="1"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kumimoji="1"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ja-JP" sz="2800" dirty="0" smtClean="0">
                <a:latin typeface="Arial" pitchFamily="34" charset="0"/>
                <a:cs typeface="Arial" pitchFamily="34" charset="0"/>
              </a:rPr>
              <a:t>2014</a:t>
            </a:r>
            <a:r>
              <a:rPr lang="ja-JP" altLang="en-US" sz="2800" dirty="0" smtClean="0">
                <a:latin typeface="Arial" pitchFamily="34" charset="0"/>
                <a:cs typeface="Arial" pitchFamily="34" charset="0"/>
              </a:rPr>
              <a:t>年中に策定される予定。すでに新機能の受け入れは</a:t>
            </a:r>
            <a:endParaRPr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ja-JP" altLang="en-US" sz="2800" dirty="0" smtClean="0">
                <a:latin typeface="Arial" pitchFamily="34" charset="0"/>
                <a:cs typeface="Arial" pitchFamily="34" charset="0"/>
              </a:rPr>
              <a:t>締め切られた。</a:t>
            </a:r>
            <a:endParaRPr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C++14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のあと、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C++17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を目指す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C++1y(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仮称</a:t>
            </a:r>
            <a:r>
              <a:rPr kumimoji="1" lang="en-US" altLang="ja-JP" sz="2800" dirty="0" smtClean="0">
                <a:latin typeface="Arial" pitchFamily="34" charset="0"/>
                <a:cs typeface="Arial" pitchFamily="34" charset="0"/>
              </a:rPr>
              <a:t>)</a:t>
            </a: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も予定されて</a:t>
            </a:r>
            <a:endParaRPr kumimoji="1" lang="en-US" altLang="ja-JP" sz="2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kumimoji="1" lang="ja-JP" altLang="en-US" sz="2800" dirty="0" smtClean="0">
                <a:latin typeface="Arial" pitchFamily="34" charset="0"/>
                <a:cs typeface="Arial" pitchFamily="34" charset="0"/>
              </a:rPr>
              <a:t>いる。</a:t>
            </a:r>
            <a:endParaRPr kumimoji="1" lang="en-US" altLang="ja-JP" sz="28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optional</a:t>
            </a:r>
            <a:r>
              <a:rPr kumimoji="1" lang="ja-JP" altLang="en-US" sz="3200" dirty="0" smtClean="0"/>
              <a:t>型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51520" y="1844824"/>
            <a:ext cx="8712968" cy="30963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optional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a = 3;      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有効値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3</a:t>
            </a:r>
            <a:r>
              <a:rPr lang="ja-JP" altLang="en-US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を保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持する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optional&lt;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b =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nullopt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無効値を保持する</a:t>
            </a:r>
          </a:p>
          <a:p>
            <a:pPr>
              <a:buNone/>
            </a:pP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if (a) {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有効値か否かを判定</a:t>
            </a:r>
          </a:p>
          <a:p>
            <a:pPr>
              <a:buNone/>
            </a:pP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a.value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値を取り出す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optional&lt;X&gt; c {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in_place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"res1"}; // X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のコンストラクタ引数から有効値を構築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c.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emplace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("res1"); // X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のコンストラクタ引数で再初期化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有効値と無効値の統一的な表現のための、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optional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クラス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を定義する。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boost::optional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由来。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141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実行時サイズの配列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412776"/>
            <a:ext cx="8095928" cy="338437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f(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dynarray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要素数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型配列</a:t>
            </a:r>
          </a:p>
          <a:p>
            <a:pPr>
              <a:buNone/>
            </a:pP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要素数の取得</a:t>
            </a:r>
          </a:p>
          <a:p>
            <a:pPr>
              <a:buNone/>
            </a:pP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size_t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size 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ar.size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イテレータインタフェースによる操作</a:t>
            </a:r>
          </a:p>
          <a:p>
            <a:pPr>
              <a:buNone/>
            </a:pP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for_each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ar.begin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ar.end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g);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4680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実行時の要素数を持つ配列、</a:t>
            </a: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dynarray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クラスを定義する。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10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共有ミューテックス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2"/>
            <a:ext cx="8095928" cy="482453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shared_mutex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reader()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shared_lock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shared_mutex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lock(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mtx.lock_shared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// ...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共有データへの読み込みアクセス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 //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mtx.unlock_shared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writer()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lock_guard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shared_mutex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lock(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mtx.lock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// ...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共有データへの書き込みアクセス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...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 //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mtx.unlock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multiple-reader / single-writer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なミューテックスである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shared_mutex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クラスを定義する。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340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 smtClean="0"/>
              <a:t>ファイルシステム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11560" y="1916832"/>
            <a:ext cx="8095928" cy="46805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string s = read_utf8_data();</a:t>
            </a:r>
          </a:p>
          <a:p>
            <a:pPr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path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p = u8path(s); // UTF-8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のパス</a:t>
            </a:r>
          </a:p>
          <a:p>
            <a:pPr>
              <a:buNone/>
            </a:pP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create_directory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(p); 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ディレクトリ作成</a:t>
            </a:r>
          </a:p>
          <a:p>
            <a:pPr>
              <a:buNone/>
            </a:pP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ファイルコピー</a:t>
            </a:r>
          </a:p>
          <a:p>
            <a:pPr>
              <a:buNone/>
            </a:pP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copy_file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(path("a.txt"), path("b.txt"));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最終更新日時を取得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time_point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</a:t>
            </a:r>
          </a:p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file_time_type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time = </a:t>
            </a:r>
            <a:r>
              <a:rPr lang="en-US" altLang="ja-JP" sz="1800" b="1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last_write_time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(path("a.txt"));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ファイル属性、パス、ディレクトリのサポート。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Boost.Filesystem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 V3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由来 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+ </a:t>
            </a:r>
            <a:r>
              <a:rPr lang="en-US" altLang="ja-JP" sz="24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Chrono</a:t>
            </a:r>
            <a:r>
              <a:rPr lang="ja-JP" altLang="en-US" sz="24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421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 smtClean="0"/>
              <a:t>ネットワークライブラリの基本的な機能</a:t>
            </a:r>
            <a:endParaRPr kumimoji="1" lang="ja-JP" altLang="en-US" sz="2800" dirty="0"/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67544" y="836712"/>
            <a:ext cx="8239944" cy="936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C++14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段階では、ネットワークバイトオーダーの変換機能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のみ。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6" name="コンテンツ プレースホルダ 2"/>
          <p:cNvSpPr>
            <a:spLocks noGrp="1"/>
          </p:cNvSpPr>
          <p:nvPr>
            <p:ph idx="1"/>
          </p:nvPr>
        </p:nvSpPr>
        <p:spPr>
          <a:xfrm>
            <a:off x="467544" y="1916832"/>
            <a:ext cx="8239944" cy="280831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ホストがリトルエンディアン、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ネットワークがビッグエンディアンの場合</a:t>
            </a: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x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は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DD, CC, BB, AA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のバイトオーダーで並ぶ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uint32_t x = 0xAABBCCDD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result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は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AA, BB, CC, DD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のバイトオーダーで並ぶ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uint32_t result = </a:t>
            </a:r>
            <a:r>
              <a:rPr lang="en-US" altLang="ja-JP" sz="1800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htonl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(x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host to network long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4941168"/>
            <a:ext cx="8239944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ホストからネットワークへの変換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 lvl="1"/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htonl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と</a:t>
            </a:r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htons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、</a:t>
            </a:r>
            <a:r>
              <a:rPr lang="ja-JP" altLang="en-US" sz="18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およびテンプレート版の</a:t>
            </a:r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hton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。</a:t>
            </a:r>
            <a:endParaRPr lang="en-US" altLang="ja-JP" sz="18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ネットワークからホストへの変換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 lvl="1"/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ntohl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と</a:t>
            </a:r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ntohs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、</a:t>
            </a:r>
            <a:r>
              <a:rPr lang="ja-JP" altLang="en-US" sz="18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およびテンプレート版の</a:t>
            </a:r>
            <a:r>
              <a:rPr lang="en-US" altLang="ja-JP" sz="18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ntoh</a:t>
            </a:r>
            <a:r>
              <a:rPr lang="en-US" altLang="ja-JP" sz="1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r>
              <a:rPr lang="ja-JP" altLang="en-US" sz="18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。</a:t>
            </a:r>
            <a:endParaRPr lang="en-US" altLang="ja-JP" sz="18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862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C++14</a:t>
            </a:r>
            <a:r>
              <a:rPr kumimoji="1" lang="ja-JP" altLang="en-US" sz="3600" dirty="0" smtClean="0"/>
              <a:t>に現状入らないもの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431940"/>
            <a:ext cx="8229600" cy="5309428"/>
          </a:xfrm>
        </p:spPr>
        <p:txBody>
          <a:bodyPr>
            <a:normAutofit fontScale="70000" lnSpcReduction="20000"/>
          </a:bodyPr>
          <a:lstStyle/>
          <a:p>
            <a:r>
              <a:rPr kumimoji="1" lang="ja-JP" altLang="en-US" dirty="0" smtClean="0"/>
              <a:t>モジュールシステム</a:t>
            </a:r>
            <a:endParaRPr kumimoji="1" lang="en-US" altLang="ja-JP" dirty="0" smtClean="0"/>
          </a:p>
          <a:p>
            <a:r>
              <a:rPr lang="ja-JP" altLang="en-US" dirty="0" smtClean="0"/>
              <a:t>トランザクショナル・メモリ</a:t>
            </a:r>
            <a:endParaRPr lang="en-US" altLang="ja-JP" dirty="0" smtClean="0"/>
          </a:p>
          <a:p>
            <a:r>
              <a:rPr kumimoji="1" lang="en-US" altLang="ja-JP" dirty="0" smtClean="0"/>
              <a:t>Range</a:t>
            </a:r>
            <a:r>
              <a:rPr kumimoji="1" lang="ja-JP" altLang="en-US" dirty="0" smtClean="0"/>
              <a:t>ライブラリ</a:t>
            </a:r>
            <a:endParaRPr kumimoji="1" lang="en-US" altLang="ja-JP" dirty="0" smtClean="0"/>
          </a:p>
          <a:p>
            <a:r>
              <a:rPr lang="ja-JP" altLang="en-US" dirty="0" smtClean="0"/>
              <a:t>並行ライブラリの強化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並行アルゴリズム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並行</a:t>
            </a:r>
            <a:r>
              <a:rPr lang="ja-JP" altLang="en-US" dirty="0"/>
              <a:t>データ</a:t>
            </a:r>
            <a:r>
              <a:rPr lang="ja-JP" altLang="en-US" dirty="0" smtClean="0"/>
              <a:t>構造</a:t>
            </a:r>
            <a:r>
              <a:rPr lang="en-US" altLang="ja-JP" dirty="0" smtClean="0"/>
              <a:t>(</a:t>
            </a:r>
            <a:r>
              <a:rPr lang="ja-JP" altLang="en-US" dirty="0" smtClean="0"/>
              <a:t>キュー</a:t>
            </a:r>
            <a:r>
              <a:rPr lang="en-US" altLang="ja-JP" dirty="0" smtClean="0"/>
              <a:t>)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パイプライン</a:t>
            </a:r>
            <a:endParaRPr lang="en-US" altLang="ja-JP" dirty="0" smtClean="0"/>
          </a:p>
          <a:p>
            <a:pPr lvl="1"/>
            <a:r>
              <a:rPr lang="ja-JP" altLang="en-US" dirty="0"/>
              <a:t>ラッチ</a:t>
            </a:r>
            <a:endParaRPr lang="en-US" altLang="ja-JP" dirty="0" smtClean="0"/>
          </a:p>
          <a:p>
            <a:r>
              <a:rPr lang="ja-JP" altLang="en-US" dirty="0" smtClean="0"/>
              <a:t>非同期操作の強化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async</a:t>
            </a:r>
            <a:r>
              <a:rPr lang="en-US" altLang="ja-JP" dirty="0" smtClean="0"/>
              <a:t>/await</a:t>
            </a:r>
          </a:p>
          <a:p>
            <a:r>
              <a:rPr lang="ja-JP" altLang="en-US" dirty="0" smtClean="0"/>
              <a:t>コルーチン</a:t>
            </a:r>
            <a:endParaRPr lang="en-US" altLang="ja-JP" dirty="0" smtClean="0"/>
          </a:p>
          <a:p>
            <a:r>
              <a:rPr lang="en-US" altLang="ja-JP" dirty="0" smtClean="0"/>
              <a:t>SIMD</a:t>
            </a:r>
          </a:p>
          <a:p>
            <a:r>
              <a:rPr lang="ja-JP" altLang="en-US" dirty="0"/>
              <a:t>多倍</a:t>
            </a:r>
            <a:r>
              <a:rPr lang="ja-JP" altLang="en-US" dirty="0" smtClean="0"/>
              <a:t>長整数</a:t>
            </a:r>
            <a:endParaRPr lang="en-US" altLang="ja-JP" dirty="0" smtClean="0"/>
          </a:p>
          <a:p>
            <a:r>
              <a:rPr lang="ja-JP" altLang="en-US" dirty="0" smtClean="0"/>
              <a:t>文字列の</a:t>
            </a:r>
            <a:r>
              <a:rPr lang="en-US" altLang="ja-JP" dirty="0" smtClean="0"/>
              <a:t>split/join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検索アルゴリズム</a:t>
            </a:r>
            <a:endParaRPr lang="en-US" altLang="ja-JP" dirty="0" smtClean="0"/>
          </a:p>
          <a:p>
            <a:r>
              <a:rPr lang="ja-JP" altLang="en-US" dirty="0" smtClean="0"/>
              <a:t>整数リテラルの区切り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a = 123_456;)</a:t>
            </a:r>
          </a:p>
          <a:p>
            <a:r>
              <a:rPr lang="en-US" altLang="ja-JP" dirty="0" smtClean="0"/>
              <a:t>any</a:t>
            </a:r>
            <a:r>
              <a:rPr lang="ja-JP" altLang="en-US" dirty="0" err="1" smtClean="0"/>
              <a:t>、</a:t>
            </a:r>
            <a:r>
              <a:rPr lang="en-US" altLang="ja-JP" dirty="0" smtClean="0"/>
              <a:t>variant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27827" y="764704"/>
            <a:ext cx="6664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C++1y</a:t>
            </a:r>
            <a:r>
              <a:rPr kumimoji="1" lang="ja-JP" altLang="en-US" sz="2800" dirty="0" smtClean="0"/>
              <a:t>や</a:t>
            </a:r>
            <a:r>
              <a:rPr kumimoji="1" lang="en-US" altLang="ja-JP" sz="2800" dirty="0" smtClean="0"/>
              <a:t>C++22</a:t>
            </a:r>
            <a:r>
              <a:rPr kumimoji="1" lang="ja-JP" altLang="en-US" sz="2800" dirty="0" smtClean="0"/>
              <a:t>に回されるかもしれない機能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4284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その他の状況と議論場所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5" y="980728"/>
            <a:ext cx="83529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最後に、</a:t>
            </a:r>
            <a:r>
              <a:rPr kumimoji="1" lang="en-US" altLang="ja-JP" sz="2800" dirty="0" smtClean="0"/>
              <a:t>C++14</a:t>
            </a:r>
            <a:r>
              <a:rPr kumimoji="1" lang="ja-JP" altLang="en-US" sz="2800" dirty="0" smtClean="0"/>
              <a:t>や</a:t>
            </a:r>
            <a:r>
              <a:rPr lang="en-US" altLang="ja-JP" sz="2800" dirty="0" smtClean="0"/>
              <a:t>C++1y</a:t>
            </a:r>
            <a:r>
              <a:rPr lang="ja-JP" altLang="en-US" sz="2800" dirty="0" smtClean="0"/>
              <a:t>についての議論場所について話します。</a:t>
            </a:r>
            <a:endParaRPr kumimoji="1" lang="ja-JP" altLang="en-US" sz="2800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39552" y="2204864"/>
            <a:ext cx="8208913" cy="2520280"/>
          </a:xfrm>
        </p:spPr>
        <p:txBody>
          <a:bodyPr>
            <a:normAutofit/>
          </a:bodyPr>
          <a:lstStyle/>
          <a:p>
            <a:r>
              <a:rPr lang="ja-JP" altLang="en-US" sz="2800" dirty="0"/>
              <a:t>標準</a:t>
            </a:r>
            <a:r>
              <a:rPr lang="en-US" altLang="ja-JP" sz="2800" dirty="0"/>
              <a:t>C++</a:t>
            </a:r>
            <a:r>
              <a:rPr lang="ja-JP" altLang="en-US" sz="2800" dirty="0"/>
              <a:t>の議論に参加するにはどうすればいいか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最新の</a:t>
            </a:r>
            <a:r>
              <a:rPr kumimoji="1" lang="en-US" altLang="ja-JP" sz="2800" dirty="0" smtClean="0"/>
              <a:t>C++</a:t>
            </a:r>
            <a:r>
              <a:rPr kumimoji="1" lang="ja-JP" altLang="en-US" sz="2800" dirty="0" smtClean="0"/>
              <a:t>情報はどこで手に入るのか。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1130134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C++11</a:t>
            </a:r>
            <a:r>
              <a:rPr kumimoji="1" lang="ja-JP" altLang="en-US" dirty="0" err="1" smtClean="0"/>
              <a:t>までの</a:t>
            </a:r>
            <a:r>
              <a:rPr kumimoji="1" lang="ja-JP" altLang="en-US" dirty="0" smtClean="0"/>
              <a:t>議論グループ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88840"/>
            <a:ext cx="8507288" cy="2304256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コア言語</a:t>
            </a:r>
            <a:r>
              <a:rPr kumimoji="1" lang="en-US" altLang="ja-JP" sz="2800" dirty="0" smtClean="0"/>
              <a:t>(CWG, Mike Miller)</a:t>
            </a:r>
            <a:endParaRPr lang="en-US" altLang="ja-JP" sz="2800" dirty="0"/>
          </a:p>
          <a:p>
            <a:r>
              <a:rPr lang="ja-JP" altLang="en-US" sz="2800" dirty="0" smtClean="0"/>
              <a:t>進化</a:t>
            </a:r>
            <a:r>
              <a:rPr lang="en-US" altLang="ja-JP" sz="2800" dirty="0" smtClean="0"/>
              <a:t>(EWG, </a:t>
            </a:r>
            <a:r>
              <a:rPr lang="en-US" altLang="ja-JP" sz="2800" dirty="0" err="1" smtClean="0"/>
              <a:t>Bjarne</a:t>
            </a:r>
            <a:r>
              <a:rPr lang="en-US" altLang="ja-JP" sz="2800" dirty="0" smtClean="0"/>
              <a:t> </a:t>
            </a:r>
            <a:r>
              <a:rPr lang="en-US" altLang="ja-JP" sz="2800" dirty="0" err="1" smtClean="0"/>
              <a:t>Stroustrup</a:t>
            </a:r>
            <a:r>
              <a:rPr lang="en-US" altLang="ja-JP" sz="2800" dirty="0" smtClean="0"/>
              <a:t>)</a:t>
            </a:r>
            <a:endParaRPr lang="en-US" altLang="ja-JP" sz="2800" dirty="0"/>
          </a:p>
          <a:p>
            <a:r>
              <a:rPr lang="ja-JP" altLang="en-US" sz="2800" dirty="0" smtClean="0"/>
              <a:t>ライブラリ</a:t>
            </a:r>
            <a:r>
              <a:rPr lang="en-US" altLang="ja-JP" sz="2800" dirty="0" smtClean="0"/>
              <a:t>(LWG, </a:t>
            </a:r>
            <a:r>
              <a:rPr lang="en-US" altLang="ja-JP" sz="2800" dirty="0" err="1" smtClean="0"/>
              <a:t>Alisdair</a:t>
            </a:r>
            <a:r>
              <a:rPr lang="en-US" altLang="ja-JP" sz="2800" dirty="0" smtClean="0"/>
              <a:t> Meredith)</a:t>
            </a:r>
          </a:p>
          <a:p>
            <a:r>
              <a:rPr lang="ja-JP" altLang="en-US" sz="2800" dirty="0" smtClean="0"/>
              <a:t>ライブラリ進化</a:t>
            </a:r>
            <a:r>
              <a:rPr lang="en-US" altLang="ja-JP" sz="2800" dirty="0" smtClean="0"/>
              <a:t>(LWEG, </a:t>
            </a:r>
            <a:r>
              <a:rPr lang="en-US" altLang="ja-JP" sz="2800" dirty="0" err="1" smtClean="0"/>
              <a:t>Beman</a:t>
            </a:r>
            <a:r>
              <a:rPr lang="en-US" altLang="ja-JP" sz="2800" dirty="0" smtClean="0"/>
              <a:t> Dawes)</a:t>
            </a:r>
            <a:endParaRPr kumimoji="1" lang="ja-JP" altLang="en-US" sz="28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99835" y="764704"/>
            <a:ext cx="81766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 smtClean="0"/>
              <a:t>C++11</a:t>
            </a:r>
            <a:r>
              <a:rPr kumimoji="1" lang="ja-JP" altLang="en-US" sz="2800" dirty="0" smtClean="0"/>
              <a:t>までは、</a:t>
            </a:r>
            <a:r>
              <a:rPr kumimoji="1" lang="ja-JP" altLang="en-US" sz="2800" smtClean="0"/>
              <a:t>以下の</a:t>
            </a:r>
            <a:r>
              <a:rPr kumimoji="1" lang="en-US" altLang="ja-JP" sz="2800" smtClean="0"/>
              <a:t>4</a:t>
            </a:r>
            <a:r>
              <a:rPr kumimoji="1" lang="ja-JP" altLang="en-US" sz="2800" smtClean="0"/>
              <a:t>グループ</a:t>
            </a:r>
            <a:r>
              <a:rPr kumimoji="1" lang="ja-JP" altLang="en-US" sz="2800" dirty="0" smtClean="0"/>
              <a:t>に分かれて議論が行われていた：</a:t>
            </a:r>
            <a:endParaRPr kumimoji="1" lang="en-US" altLang="ja-JP" sz="28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304447" y="6309320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http://</a:t>
            </a:r>
            <a:r>
              <a:rPr lang="en-US" altLang="ja-JP" dirty="0" smtClean="0">
                <a:hlinkClick r:id="rId2"/>
              </a:rPr>
              <a:t>isocpp.org/std/the-committee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237452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Study Group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9835" y="725795"/>
            <a:ext cx="8176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C++14/C++1y</a:t>
            </a:r>
            <a:r>
              <a:rPr kumimoji="1" lang="ja-JP" altLang="en-US" sz="2400" dirty="0" smtClean="0"/>
              <a:t>以降では、さらに細分化した専門家グループ</a:t>
            </a:r>
            <a:r>
              <a:rPr kumimoji="1" lang="en-US" altLang="ja-JP" sz="2400" dirty="0" smtClean="0"/>
              <a:t>(Study Group)</a:t>
            </a:r>
            <a:r>
              <a:rPr lang="ja-JP" altLang="en-US" sz="2400" dirty="0" smtClean="0"/>
              <a:t>で議論が行われている：</a:t>
            </a:r>
            <a:endParaRPr kumimoji="1" lang="en-US" altLang="ja-JP" sz="2400" dirty="0" smtClean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467544" y="1667710"/>
            <a:ext cx="8229600" cy="4497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SG1 </a:t>
            </a:r>
            <a:r>
              <a:rPr lang="ja-JP" altLang="en-US" sz="2400" dirty="0" smtClean="0"/>
              <a:t>並行・並列</a:t>
            </a:r>
            <a:r>
              <a:rPr lang="en-US" altLang="ja-JP" sz="2400" dirty="0" smtClean="0"/>
              <a:t>(Hans Boehm)</a:t>
            </a:r>
          </a:p>
          <a:p>
            <a:r>
              <a:rPr lang="en-US" altLang="ja-JP" sz="2400" dirty="0" smtClean="0"/>
              <a:t>SG2 </a:t>
            </a:r>
            <a:r>
              <a:rPr lang="ja-JP" altLang="en-US" sz="2400" dirty="0" smtClean="0"/>
              <a:t>モジュール</a:t>
            </a:r>
            <a:r>
              <a:rPr lang="en-US" altLang="ja-JP" sz="2400" dirty="0" smtClean="0"/>
              <a:t>(Doug </a:t>
            </a:r>
            <a:r>
              <a:rPr lang="en-US" altLang="ja-JP" sz="2400" dirty="0" err="1" smtClean="0"/>
              <a:t>Gregor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SG3 </a:t>
            </a:r>
            <a:r>
              <a:rPr lang="ja-JP" altLang="en-US" sz="2400" dirty="0" smtClean="0"/>
              <a:t>ファイルシステム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Beman</a:t>
            </a:r>
            <a:r>
              <a:rPr lang="en-US" altLang="ja-JP" sz="2400" dirty="0" smtClean="0"/>
              <a:t> Dawes)</a:t>
            </a:r>
          </a:p>
          <a:p>
            <a:r>
              <a:rPr lang="en-US" altLang="ja-JP" sz="2400" dirty="0" smtClean="0"/>
              <a:t>SG4 </a:t>
            </a:r>
            <a:r>
              <a:rPr lang="ja-JP" altLang="en-US" sz="2400" dirty="0" smtClean="0"/>
              <a:t>ネットワーク</a:t>
            </a:r>
            <a:r>
              <a:rPr lang="en-US" altLang="ja-JP" sz="2400" dirty="0" smtClean="0"/>
              <a:t>(Kyle </a:t>
            </a:r>
            <a:r>
              <a:rPr lang="en-US" altLang="ja-JP" sz="2400" dirty="0" err="1" smtClean="0"/>
              <a:t>Kloepper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SG5 </a:t>
            </a:r>
            <a:r>
              <a:rPr lang="ja-JP" altLang="en-US" sz="2400" dirty="0" smtClean="0"/>
              <a:t>トランザクショナルメモリ</a:t>
            </a:r>
            <a:r>
              <a:rPr lang="en-US" altLang="ja-JP" sz="2400" dirty="0" smtClean="0"/>
              <a:t>(Michael Wong)</a:t>
            </a:r>
          </a:p>
          <a:p>
            <a:r>
              <a:rPr lang="en-US" altLang="ja-JP" sz="2400" dirty="0" smtClean="0"/>
              <a:t>SG6 </a:t>
            </a:r>
            <a:r>
              <a:rPr lang="ja-JP" altLang="en-US" sz="2400" dirty="0" smtClean="0"/>
              <a:t>数値演算 </a:t>
            </a:r>
            <a:r>
              <a:rPr lang="en-US" altLang="ja-JP" sz="2400" dirty="0" smtClean="0"/>
              <a:t>(Lawrence </a:t>
            </a:r>
            <a:r>
              <a:rPr lang="en-US" altLang="ja-JP" sz="2400" dirty="0" err="1" smtClean="0"/>
              <a:t>Crowl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SG7 </a:t>
            </a:r>
            <a:r>
              <a:rPr lang="ja-JP" altLang="en-US" sz="2400" dirty="0" smtClean="0"/>
              <a:t>リフレクション</a:t>
            </a:r>
            <a:r>
              <a:rPr lang="en-US" altLang="ja-JP" sz="2400" dirty="0" smtClean="0"/>
              <a:t> (Chandler </a:t>
            </a:r>
            <a:r>
              <a:rPr lang="en-US" altLang="ja-JP" sz="2400" dirty="0" err="1" smtClean="0"/>
              <a:t>Carruth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SG8 </a:t>
            </a:r>
            <a:r>
              <a:rPr lang="ja-JP" altLang="en-US" sz="2400" dirty="0" smtClean="0"/>
              <a:t>コンセプト </a:t>
            </a:r>
            <a:r>
              <a:rPr lang="en-US" altLang="ja-JP" sz="2400" dirty="0" smtClean="0"/>
              <a:t>(Matt </a:t>
            </a:r>
            <a:r>
              <a:rPr lang="en-US" altLang="ja-JP" sz="2400" dirty="0" err="1" smtClean="0"/>
              <a:t>Austern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SG9 Range (Marshall </a:t>
            </a:r>
            <a:r>
              <a:rPr lang="en-US" altLang="ja-JP" sz="2400" dirty="0" err="1" smtClean="0"/>
              <a:t>Clow</a:t>
            </a:r>
            <a:r>
              <a:rPr lang="en-US" altLang="ja-JP" sz="2400" dirty="0" smtClean="0"/>
              <a:t>)</a:t>
            </a:r>
          </a:p>
          <a:p>
            <a:r>
              <a:rPr lang="en-US" altLang="ja-JP" sz="2400" dirty="0" smtClean="0"/>
              <a:t>SG10 </a:t>
            </a:r>
            <a:r>
              <a:rPr lang="ja-JP" altLang="en-US" sz="2400" dirty="0" smtClean="0"/>
              <a:t>機能テスト </a:t>
            </a:r>
            <a:r>
              <a:rPr lang="en-US" altLang="ja-JP" sz="2400" dirty="0" smtClean="0"/>
              <a:t>(Clark Nelson)</a:t>
            </a:r>
          </a:p>
          <a:p>
            <a:r>
              <a:rPr lang="en-US" altLang="ja-JP" sz="2400" dirty="0" smtClean="0"/>
              <a:t>SG11 </a:t>
            </a:r>
            <a:r>
              <a:rPr lang="ja-JP" altLang="en-US" sz="2400" dirty="0" smtClean="0"/>
              <a:t>データベース</a:t>
            </a:r>
            <a:r>
              <a:rPr lang="en-US" altLang="ja-JP" sz="2400" dirty="0"/>
              <a:t>(Bill </a:t>
            </a:r>
            <a:r>
              <a:rPr lang="en-US" altLang="ja-JP" sz="2400" dirty="0" smtClean="0"/>
              <a:t>Seymour)</a:t>
            </a:r>
          </a:p>
          <a:p>
            <a:r>
              <a:rPr lang="en-US" altLang="ja-JP" sz="2400" dirty="0" smtClean="0"/>
              <a:t>SG12 </a:t>
            </a:r>
            <a:r>
              <a:rPr lang="ja-JP" altLang="en-US" sz="2400" dirty="0" smtClean="0"/>
              <a:t>未定義の振る舞い</a:t>
            </a:r>
            <a:r>
              <a:rPr lang="en-US" altLang="ja-JP" sz="2400" dirty="0"/>
              <a:t>(Gabriel Dos </a:t>
            </a:r>
            <a:r>
              <a:rPr lang="en-US" altLang="ja-JP" sz="2400" dirty="0" smtClean="0"/>
              <a:t>Reis)</a:t>
            </a:r>
            <a:endParaRPr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99835" y="6341258"/>
            <a:ext cx="736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 smtClean="0"/>
              <a:t>いくつかの</a:t>
            </a:r>
            <a:r>
              <a:rPr kumimoji="1" lang="en-US" altLang="ja-JP" sz="2000" dirty="0" smtClean="0"/>
              <a:t>Study Group</a:t>
            </a:r>
            <a:r>
              <a:rPr kumimoji="1" lang="ja-JP" altLang="en-US" sz="2000" dirty="0" smtClean="0"/>
              <a:t>は公開されていて、誰でも議論に参加できる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2145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標準</a:t>
            </a:r>
            <a:r>
              <a:rPr kumimoji="1" lang="en-US" altLang="ja-JP" sz="3600" dirty="0" smtClean="0"/>
              <a:t>C++</a:t>
            </a:r>
            <a:r>
              <a:rPr kumimoji="1" lang="ja-JP" altLang="en-US" sz="3600" dirty="0" smtClean="0"/>
              <a:t>関係の議論場所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472608"/>
          </a:xfrm>
        </p:spPr>
        <p:txBody>
          <a:bodyPr>
            <a:normAutofit/>
          </a:bodyPr>
          <a:lstStyle/>
          <a:p>
            <a:r>
              <a:rPr lang="en-US" altLang="ja-JP" sz="2800" dirty="0"/>
              <a:t>ISO C++ Standard </a:t>
            </a:r>
            <a:r>
              <a:rPr lang="en-US" altLang="ja-JP" sz="2800" dirty="0" smtClean="0"/>
              <a:t>– Discussion</a:t>
            </a:r>
          </a:p>
          <a:p>
            <a:pPr lvl="1"/>
            <a:r>
              <a:rPr lang="en-US" altLang="ja-JP" sz="1800" dirty="0">
                <a:hlinkClick r:id="rId2"/>
              </a:rPr>
              <a:t>https://groups.google.com/a/isocpp.org/forum/#!</a:t>
            </a:r>
            <a:r>
              <a:rPr lang="en-US" altLang="ja-JP" sz="1800" dirty="0" smtClean="0">
                <a:hlinkClick r:id="rId2"/>
              </a:rPr>
              <a:t>forum/std-discussion</a:t>
            </a:r>
            <a:endParaRPr lang="en-US" altLang="ja-JP" sz="1800" dirty="0" smtClean="0"/>
          </a:p>
          <a:p>
            <a:r>
              <a:rPr lang="en-US" altLang="ja-JP" sz="2800" dirty="0" smtClean="0"/>
              <a:t>ISO C++ Standard - Future Proposals</a:t>
            </a:r>
          </a:p>
          <a:p>
            <a:pPr lvl="1"/>
            <a:r>
              <a:rPr lang="en-US" altLang="ja-JP" sz="1800" dirty="0">
                <a:hlinkClick r:id="rId3"/>
              </a:rPr>
              <a:t>https://groups.google.com/a/isocpp.org/forum/#!</a:t>
            </a:r>
            <a:r>
              <a:rPr lang="en-US" altLang="ja-JP" sz="1800" dirty="0" smtClean="0">
                <a:hlinkClick r:id="rId3"/>
              </a:rPr>
              <a:t>forum/std-proposals</a:t>
            </a:r>
            <a:endParaRPr lang="en-US" altLang="ja-JP" sz="1800" dirty="0" smtClean="0"/>
          </a:p>
          <a:p>
            <a:r>
              <a:rPr lang="en-US" altLang="ja-JP" sz="2800" dirty="0" smtClean="0"/>
              <a:t>SG5 </a:t>
            </a:r>
            <a:r>
              <a:rPr lang="en-US" altLang="ja-JP" sz="2800" dirty="0"/>
              <a:t>- Transactional </a:t>
            </a:r>
            <a:r>
              <a:rPr lang="en-US" altLang="ja-JP" sz="2800" dirty="0" smtClean="0"/>
              <a:t>Memory</a:t>
            </a:r>
          </a:p>
          <a:p>
            <a:pPr lvl="1"/>
            <a:r>
              <a:rPr lang="en-US" altLang="ja-JP" sz="1800" dirty="0">
                <a:hlinkClick r:id="rId4"/>
              </a:rPr>
              <a:t>https://groups.google.com/a/isocpp.org/forum/?fromgroups#!</a:t>
            </a:r>
            <a:r>
              <a:rPr lang="en-US" altLang="ja-JP" sz="1800" dirty="0" smtClean="0">
                <a:hlinkClick r:id="rId4"/>
              </a:rPr>
              <a:t>forum/tm</a:t>
            </a:r>
            <a:endParaRPr lang="en-US" altLang="ja-JP" sz="2400" dirty="0" smtClean="0"/>
          </a:p>
          <a:p>
            <a:r>
              <a:rPr lang="en-US" altLang="ja-JP" sz="2800" dirty="0"/>
              <a:t>SG8 </a:t>
            </a:r>
            <a:r>
              <a:rPr lang="en-US" altLang="ja-JP" sz="2800" dirty="0" smtClean="0"/>
              <a:t>– Concepts</a:t>
            </a:r>
          </a:p>
          <a:p>
            <a:pPr lvl="1"/>
            <a:r>
              <a:rPr lang="en-US" altLang="ja-JP" sz="1800" dirty="0">
                <a:hlinkClick r:id="rId5"/>
              </a:rPr>
              <a:t>https://groups.google.com/a/isocpp.org/forum/?fromgroups#!</a:t>
            </a:r>
            <a:r>
              <a:rPr lang="en-US" altLang="ja-JP" sz="1800" dirty="0" smtClean="0">
                <a:hlinkClick r:id="rId5"/>
              </a:rPr>
              <a:t>forum/concepts</a:t>
            </a:r>
            <a:endParaRPr lang="en-US" altLang="ja-JP" sz="2400" dirty="0" smtClean="0"/>
          </a:p>
          <a:p>
            <a:r>
              <a:rPr lang="en-US" altLang="ja-JP" sz="2800" dirty="0"/>
              <a:t>SG9 </a:t>
            </a:r>
            <a:r>
              <a:rPr lang="en-US" altLang="ja-JP" sz="2800" dirty="0" smtClean="0"/>
              <a:t>– Ranges</a:t>
            </a:r>
          </a:p>
          <a:p>
            <a:pPr lvl="1"/>
            <a:r>
              <a:rPr lang="en-US" altLang="ja-JP" sz="1800" dirty="0">
                <a:hlinkClick r:id="rId6"/>
              </a:rPr>
              <a:t>http://</a:t>
            </a:r>
            <a:r>
              <a:rPr lang="en-US" altLang="ja-JP" sz="1800" dirty="0" smtClean="0">
                <a:hlinkClick r:id="rId6"/>
              </a:rPr>
              <a:t>www.open-std.org/mailman/listinfo/ranges</a:t>
            </a:r>
            <a:endParaRPr lang="en-US" altLang="ja-JP" sz="1800" dirty="0" smtClean="0"/>
          </a:p>
          <a:p>
            <a:r>
              <a:rPr lang="en-US" altLang="ja-JP" sz="2800" dirty="0"/>
              <a:t>SG10 - Feature test </a:t>
            </a:r>
            <a:r>
              <a:rPr lang="en-US" altLang="ja-JP" sz="2800" dirty="0" smtClean="0"/>
              <a:t>macros</a:t>
            </a:r>
          </a:p>
          <a:p>
            <a:pPr lvl="1"/>
            <a:r>
              <a:rPr lang="en-US" altLang="ja-JP" sz="1800" dirty="0">
                <a:hlinkClick r:id="rId7"/>
              </a:rPr>
              <a:t>http://</a:t>
            </a:r>
            <a:r>
              <a:rPr lang="en-US" altLang="ja-JP" sz="1800" dirty="0" smtClean="0">
                <a:hlinkClick r:id="rId7"/>
              </a:rPr>
              <a:t>www.open-std.org/mailman/listinfo/features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290297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コア言語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kumimoji="1" lang="en-US" altLang="ja-JP" sz="2400" dirty="0" smtClean="0">
                <a:latin typeface="Arial" pitchFamily="34" charset="0"/>
                <a:cs typeface="Arial" pitchFamily="34" charset="0"/>
              </a:rPr>
              <a:t>2</a:t>
            </a:r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進数リテラル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ja-JP" altLang="en-US" sz="2400" dirty="0">
                <a:latin typeface="Arial" pitchFamily="34" charset="0"/>
                <a:cs typeface="Arial" pitchFamily="34" charset="0"/>
              </a:rPr>
              <a:t>実行</a:t>
            </a:r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時サイズの配列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ja-JP" altLang="en-US" sz="2400" dirty="0">
                <a:latin typeface="Arial" pitchFamily="34" charset="0"/>
                <a:cs typeface="Arial" pitchFamily="34" charset="0"/>
              </a:rPr>
              <a:t>通常の</a:t>
            </a:r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関数の戻り値型推論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ジェネリックラムダ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一般化されたラムダキャプチャ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constexpr</a:t>
            </a:r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関数の制限緩和</a:t>
            </a:r>
            <a:endParaRPr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kumimoji="1" lang="ja-JP" altLang="en-US" sz="2400" dirty="0" smtClean="0">
                <a:latin typeface="Arial" pitchFamily="34" charset="0"/>
                <a:cs typeface="Arial" pitchFamily="34" charset="0"/>
              </a:rPr>
              <a:t>変数テンプレート</a:t>
            </a:r>
            <a:endParaRPr kumimoji="1" lang="en-US" altLang="ja-JP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cs typeface="Arial" pitchFamily="34" charset="0"/>
              </a:rPr>
              <a:t>軽量</a:t>
            </a:r>
            <a:r>
              <a:rPr lang="ja-JP" altLang="en-US" sz="2400" dirty="0">
                <a:latin typeface="Arial" pitchFamily="34" charset="0"/>
                <a:cs typeface="Arial" pitchFamily="34" charset="0"/>
              </a:rPr>
              <a:t>コンセプト</a:t>
            </a:r>
            <a:endParaRPr kumimoji="1" lang="ja-JP" alt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42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Standard C++ Foundation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kumimoji="1" lang="ja-JP" altLang="en-US" sz="2800" dirty="0" smtClean="0"/>
              <a:t>標準</a:t>
            </a:r>
            <a:r>
              <a:rPr kumimoji="1" lang="en-US" altLang="ja-JP" sz="2800" dirty="0" smtClean="0"/>
              <a:t>C++</a:t>
            </a:r>
            <a:r>
              <a:rPr kumimoji="1" lang="ja-JP" altLang="en-US" sz="2800" dirty="0" smtClean="0"/>
              <a:t>の情報を発信し、開発者コミュニティをサポートしていくための、非営利団体</a:t>
            </a:r>
            <a:r>
              <a:rPr kumimoji="1" lang="en-US" altLang="ja-JP" sz="2800" dirty="0" smtClean="0"/>
              <a:t>(NPO)</a:t>
            </a:r>
          </a:p>
          <a:p>
            <a:r>
              <a:rPr lang="en-US" altLang="ja-JP" sz="2800" dirty="0">
                <a:hlinkClick r:id="rId2"/>
              </a:rPr>
              <a:t>http://isocpp.org</a:t>
            </a:r>
            <a:r>
              <a:rPr lang="en-US" altLang="ja-JP" sz="2800" dirty="0" smtClean="0">
                <a:hlinkClick r:id="rId2"/>
              </a:rPr>
              <a:t>/</a:t>
            </a:r>
            <a:endParaRPr lang="en-US" altLang="ja-JP" sz="2800" dirty="0" smtClean="0"/>
          </a:p>
          <a:p>
            <a:r>
              <a:rPr lang="en-US" altLang="ja-JP" sz="2800" dirty="0" smtClean="0"/>
              <a:t>C++</a:t>
            </a:r>
            <a:r>
              <a:rPr lang="ja-JP" altLang="en-US" sz="2800" dirty="0" smtClean="0"/>
              <a:t>に関する最新の情報は、ここで入手できる。</a:t>
            </a:r>
            <a:endParaRPr lang="en-US" altLang="ja-JP" sz="2800" dirty="0"/>
          </a:p>
          <a:p>
            <a:r>
              <a:rPr lang="ja-JP" altLang="en-US" sz="2800" dirty="0" smtClean="0"/>
              <a:t>イベント、開発ツール、ライブラリ、記事や書籍の情報など。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3850168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ここ</a:t>
            </a:r>
            <a:r>
              <a:rPr lang="ja-JP" altLang="en-US" dirty="0" smtClean="0"/>
              <a:t>から始めよう！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67544" y="1196752"/>
            <a:ext cx="8064896" cy="4929411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>
                <a:solidFill>
                  <a:srgbClr val="C00000"/>
                </a:solidFill>
              </a:rPr>
              <a:t>isocpp.org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の</a:t>
            </a:r>
            <a:r>
              <a:rPr kumimoji="1" lang="en-US" altLang="ja-JP" sz="2800" dirty="0" smtClean="0">
                <a:solidFill>
                  <a:srgbClr val="C00000"/>
                </a:solidFill>
              </a:rPr>
              <a:t>RSS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を購読しよう！</a:t>
            </a:r>
            <a:endParaRPr kumimoji="1" lang="en-US" altLang="ja-JP" sz="2800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sz="2400" dirty="0" smtClean="0"/>
              <a:t>最新</a:t>
            </a:r>
            <a:r>
              <a:rPr lang="en-US" altLang="ja-JP" sz="2400" dirty="0" smtClean="0"/>
              <a:t>C++</a:t>
            </a:r>
            <a:r>
              <a:rPr lang="ja-JP" altLang="en-US" sz="2400" dirty="0" smtClean="0"/>
              <a:t>のまとめ情報が手に入ります</a:t>
            </a:r>
            <a:endParaRPr lang="en-US" altLang="ja-JP" sz="2400" dirty="0" smtClean="0"/>
          </a:p>
          <a:p>
            <a:r>
              <a:rPr kumimoji="1" lang="en-US" altLang="ja-JP" sz="2800" dirty="0" err="1" smtClean="0">
                <a:solidFill>
                  <a:srgbClr val="C00000"/>
                </a:solidFill>
              </a:rPr>
              <a:t>std</a:t>
            </a:r>
            <a:r>
              <a:rPr kumimoji="1" lang="en-US" altLang="ja-JP" sz="2800" dirty="0" smtClean="0">
                <a:solidFill>
                  <a:srgbClr val="C00000"/>
                </a:solidFill>
              </a:rPr>
              <a:t>-proposals</a:t>
            </a:r>
            <a:r>
              <a:rPr kumimoji="1" lang="ja-JP" altLang="en-US" sz="2800" dirty="0" smtClean="0">
                <a:solidFill>
                  <a:srgbClr val="C00000"/>
                </a:solidFill>
              </a:rPr>
              <a:t>のメーリングリストに参加しよう！</a:t>
            </a:r>
            <a:endParaRPr kumimoji="1" lang="en-US" altLang="ja-JP" sz="2800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sz="2400" dirty="0"/>
              <a:t>誰</a:t>
            </a:r>
            <a:r>
              <a:rPr lang="ja-JP" altLang="en-US" sz="2400" dirty="0" smtClean="0"/>
              <a:t>でも気軽</a:t>
            </a:r>
            <a:r>
              <a:rPr lang="ja-JP" altLang="en-US" sz="2400" dirty="0"/>
              <a:t>に</a:t>
            </a:r>
            <a:r>
              <a:rPr lang="ja-JP" altLang="en-US" sz="2400" dirty="0" smtClean="0"/>
              <a:t>「こんな機能があったらいいよね」というところから新機能の展望を話し合えます</a:t>
            </a:r>
            <a:endParaRPr lang="en-US" altLang="ja-JP" sz="2400" dirty="0" smtClean="0"/>
          </a:p>
          <a:p>
            <a:pPr lvl="1"/>
            <a:r>
              <a:rPr kumimoji="1" lang="ja-JP" altLang="en-US" sz="2400" dirty="0" smtClean="0"/>
              <a:t>日本人もけっこういます</a:t>
            </a:r>
            <a:endParaRPr kumimoji="1" lang="en-US" altLang="ja-JP" sz="2400" dirty="0" smtClean="0"/>
          </a:p>
          <a:p>
            <a:r>
              <a:rPr lang="ja-JP" altLang="en-US" b="1" dirty="0" smtClean="0">
                <a:solidFill>
                  <a:srgbClr val="C00000"/>
                </a:solidFill>
              </a:rPr>
              <a:t>英語ってむずかしい！</a:t>
            </a:r>
            <a:endParaRPr lang="en-US" altLang="ja-JP" b="1" dirty="0" smtClean="0">
              <a:solidFill>
                <a:srgbClr val="C00000"/>
              </a:solidFill>
            </a:endParaRPr>
          </a:p>
          <a:p>
            <a:pPr lvl="1"/>
            <a:r>
              <a:rPr lang="ja-JP" altLang="en-US" dirty="0" smtClean="0"/>
              <a:t>お手伝い</a:t>
            </a:r>
            <a:r>
              <a:rPr lang="ja-JP" altLang="en-US" dirty="0"/>
              <a:t>しますので</a:t>
            </a:r>
            <a:r>
              <a:rPr lang="ja-JP" altLang="en-US" dirty="0" smtClean="0"/>
              <a:t>、お気軽にご相談ください。</a:t>
            </a:r>
            <a:endParaRPr lang="en-US" altLang="ja-JP" dirty="0" smtClean="0"/>
          </a:p>
          <a:p>
            <a:pPr lvl="1"/>
            <a:r>
              <a:rPr kumimoji="1" lang="ja-JP" altLang="en-US" dirty="0"/>
              <a:t>それ</a:t>
            </a:r>
            <a:r>
              <a:rPr kumimoji="1" lang="ja-JP" altLang="en-US" dirty="0" smtClean="0"/>
              <a:t>でがんばって英語で投稿して、実際に取り入れられたこともあります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055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まとめ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C++14</a:t>
            </a:r>
            <a:r>
              <a:rPr kumimoji="1" lang="ja-JP" altLang="en-US" sz="2800" dirty="0" smtClean="0"/>
              <a:t>は</a:t>
            </a:r>
            <a:r>
              <a:rPr kumimoji="1" lang="en-US" altLang="ja-JP" sz="2800" dirty="0" smtClean="0"/>
              <a:t>C++11</a:t>
            </a:r>
            <a:r>
              <a:rPr kumimoji="1" lang="ja-JP" altLang="en-US" sz="2800" dirty="0" smtClean="0"/>
              <a:t>のマイナーアップデートだが、</a:t>
            </a:r>
            <a:r>
              <a:rPr lang="ja-JP" altLang="en-US" sz="2800" dirty="0"/>
              <a:t>意外と</a:t>
            </a:r>
            <a:r>
              <a:rPr kumimoji="1" lang="ja-JP" altLang="en-US" sz="2800" dirty="0" smtClean="0"/>
              <a:t>便利な機能がたくさん入る</a:t>
            </a:r>
            <a:endParaRPr kumimoji="1" lang="en-US" altLang="ja-JP" sz="2800" dirty="0" smtClean="0"/>
          </a:p>
          <a:p>
            <a:r>
              <a:rPr lang="ja-JP" altLang="en-US" sz="2800" dirty="0"/>
              <a:t>ここで話した内容は、</a:t>
            </a:r>
            <a:r>
              <a:rPr lang="en-US" altLang="ja-JP" sz="2800" dirty="0"/>
              <a:t>C++14</a:t>
            </a:r>
            <a:r>
              <a:rPr lang="ja-JP" altLang="en-US" sz="2800" dirty="0"/>
              <a:t>が正式に決まるまでに機能追加・削除、変更される可能性が</a:t>
            </a:r>
            <a:r>
              <a:rPr lang="ja-JP" altLang="en-US" sz="2800" dirty="0" smtClean="0"/>
              <a:t>ある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C++14</a:t>
            </a:r>
            <a:r>
              <a:rPr kumimoji="1" lang="ja-JP" altLang="en-US" sz="2800" dirty="0" smtClean="0"/>
              <a:t>の次に、</a:t>
            </a:r>
            <a:r>
              <a:rPr kumimoji="1" lang="en-US" altLang="ja-JP" sz="2800" dirty="0" smtClean="0"/>
              <a:t>C++1y(17?)</a:t>
            </a:r>
            <a:r>
              <a:rPr kumimoji="1" lang="ja-JP" altLang="en-US" sz="2800" dirty="0" smtClean="0"/>
              <a:t>も予定されている</a:t>
            </a:r>
            <a:endParaRPr kumimoji="1" lang="en-US" altLang="ja-JP" sz="2800" dirty="0" smtClean="0"/>
          </a:p>
          <a:p>
            <a:r>
              <a:rPr lang="ja-JP" altLang="en-US" sz="2800" dirty="0" smtClean="0"/>
              <a:t>最近の</a:t>
            </a:r>
            <a:r>
              <a:rPr lang="en-US" altLang="ja-JP" sz="2800" dirty="0" smtClean="0"/>
              <a:t>C++</a:t>
            </a:r>
            <a:r>
              <a:rPr lang="ja-JP" altLang="en-US" sz="2800" dirty="0" smtClean="0"/>
              <a:t>は、誰でも議論に参加できる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英語</a:t>
            </a:r>
            <a:r>
              <a:rPr kumimoji="1" lang="ja-JP" altLang="en-US" sz="2800" dirty="0"/>
              <a:t>むずかし</a:t>
            </a:r>
            <a:r>
              <a:rPr kumimoji="1" lang="ja-JP" altLang="en-US" sz="2800" dirty="0" smtClean="0"/>
              <a:t>いけど、がんばったらそれなりの成果は期待できます。一緒にがんばろう！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290622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この資料の情報元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760640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Trip Report: ISO C++ Spring 2013 </a:t>
            </a:r>
            <a:r>
              <a:rPr lang="en-US" altLang="ja-JP" dirty="0" smtClean="0"/>
              <a:t>Meeting</a:t>
            </a:r>
          </a:p>
          <a:p>
            <a:pPr lvl="1"/>
            <a:r>
              <a:rPr lang="en-US" altLang="ja-JP" sz="2000" dirty="0">
                <a:hlinkClick r:id="rId2"/>
              </a:rPr>
              <a:t>http://</a:t>
            </a:r>
            <a:r>
              <a:rPr lang="en-US" altLang="ja-JP" sz="2000" dirty="0" smtClean="0">
                <a:hlinkClick r:id="rId2"/>
              </a:rPr>
              <a:t>isocpp.org/blog/2013/04/trip-report-iso-c-spring-2013-meeting</a:t>
            </a:r>
            <a:endParaRPr lang="en-US" altLang="ja-JP" sz="2000" dirty="0" smtClean="0"/>
          </a:p>
          <a:p>
            <a:r>
              <a:rPr lang="sv-SE" altLang="ja-JP" dirty="0"/>
              <a:t>New paper: Bristol minutes—Kyle </a:t>
            </a:r>
            <a:r>
              <a:rPr lang="sv-SE" altLang="ja-JP" dirty="0" smtClean="0"/>
              <a:t>Kloepper</a:t>
            </a:r>
          </a:p>
          <a:p>
            <a:pPr lvl="1"/>
            <a:r>
              <a:rPr lang="en-US" altLang="ja-JP" sz="2000" dirty="0">
                <a:hlinkClick r:id="rId3"/>
              </a:rPr>
              <a:t>http://</a:t>
            </a:r>
            <a:r>
              <a:rPr lang="en-US" altLang="ja-JP" sz="2000" dirty="0" smtClean="0">
                <a:hlinkClick r:id="rId3"/>
              </a:rPr>
              <a:t>isocpp.org/blog/2013/05/new-paper-bristol-minutes-kyle-kloepper</a:t>
            </a:r>
            <a:endParaRPr lang="en-US" altLang="ja-JP" sz="2000" dirty="0" smtClean="0"/>
          </a:p>
          <a:p>
            <a:r>
              <a:rPr lang="en-US" altLang="ja-JP" sz="2400" dirty="0"/>
              <a:t>New paper: N3690, Programming Languages—C++, Committee </a:t>
            </a:r>
            <a:r>
              <a:rPr lang="en-US" altLang="ja-JP" sz="2400" dirty="0" smtClean="0"/>
              <a:t>Draft</a:t>
            </a:r>
          </a:p>
          <a:p>
            <a:pPr lvl="1"/>
            <a:r>
              <a:rPr lang="en-US" altLang="ja-JP" sz="2000" dirty="0">
                <a:hlinkClick r:id="rId4"/>
              </a:rPr>
              <a:t>http://</a:t>
            </a:r>
            <a:r>
              <a:rPr lang="en-US" altLang="ja-JP" sz="2000" dirty="0" smtClean="0">
                <a:hlinkClick r:id="rId4"/>
              </a:rPr>
              <a:t>isocpp.org/blog/2013/05/new-paper-n3690-programming-languages-c-committee-draft</a:t>
            </a:r>
            <a:endParaRPr lang="en-US" altLang="ja-JP" sz="2000" dirty="0" smtClean="0"/>
          </a:p>
          <a:p>
            <a:pPr lvl="1"/>
            <a:r>
              <a:rPr lang="en-US" altLang="ja-JP" sz="2000" dirty="0" smtClean="0"/>
              <a:t>C++14</a:t>
            </a:r>
            <a:r>
              <a:rPr lang="ja-JP" altLang="en-US" sz="2000" dirty="0" smtClean="0"/>
              <a:t>仕様のベータ版みたいなもの。</a:t>
            </a:r>
            <a:endParaRPr lang="en-US" altLang="ja-JP" sz="2000" dirty="0" smtClean="0"/>
          </a:p>
          <a:p>
            <a:r>
              <a:rPr lang="en-US" altLang="ja-JP" sz="2400" dirty="0"/>
              <a:t>New paper: N3692, C++ Editor’s Report, May 2013—</a:t>
            </a:r>
            <a:r>
              <a:rPr lang="en-US" altLang="ja-JP" sz="2400" dirty="0" err="1"/>
              <a:t>Stefanus</a:t>
            </a:r>
            <a:r>
              <a:rPr lang="en-US" altLang="ja-JP" sz="2400" dirty="0"/>
              <a:t> Du </a:t>
            </a:r>
            <a:r>
              <a:rPr lang="en-US" altLang="ja-JP" sz="2400" dirty="0" err="1" smtClean="0"/>
              <a:t>Toit</a:t>
            </a:r>
            <a:endParaRPr lang="en-US" altLang="ja-JP" sz="2400" dirty="0" smtClean="0"/>
          </a:p>
          <a:p>
            <a:pPr lvl="1"/>
            <a:r>
              <a:rPr lang="en-US" altLang="ja-JP" sz="2000" dirty="0">
                <a:hlinkClick r:id="rId5"/>
              </a:rPr>
              <a:t>http://</a:t>
            </a:r>
            <a:r>
              <a:rPr lang="en-US" altLang="ja-JP" sz="2000" dirty="0" smtClean="0">
                <a:hlinkClick r:id="rId5"/>
              </a:rPr>
              <a:t>isocpp.org/blog/2013/05/new-paper-n3692-c-editors-report-may-2013-stefanus-du-toit</a:t>
            </a:r>
            <a:endParaRPr lang="en-US" altLang="ja-JP" sz="2000" dirty="0" smtClean="0"/>
          </a:p>
          <a:p>
            <a:pPr lvl="1"/>
            <a:r>
              <a:rPr lang="ja-JP" altLang="en-US" sz="2000" dirty="0" smtClean="0"/>
              <a:t>変更点</a:t>
            </a:r>
            <a:r>
              <a:rPr lang="ja-JP" altLang="en-US" sz="2000" dirty="0"/>
              <a:t>リスト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10703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2</a:t>
            </a:r>
            <a:r>
              <a:rPr kumimoji="1" lang="ja-JP" altLang="en-US" sz="3600" dirty="0" smtClean="0"/>
              <a:t>進数リテラル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50405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0b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1100; // x == 12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0b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もしくは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0B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プレフィックスを付けることで、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数値の</a:t>
            </a: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2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進数リテラルを記述できるようになる。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62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実行時サイズの配列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51216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f(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n)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];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要素数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の配列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配列の要素数に、実行時の値を指定できるようにするとい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うもの。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3933056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C99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とは「</a:t>
            </a:r>
            <a:r>
              <a:rPr lang="en-US" altLang="ja-JP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sizeof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がとれない」等、細かい部分で非互換。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規定</a:t>
            </a:r>
            <a:r>
              <a:rPr lang="ja-JP" altLang="en-US" sz="2400" dirty="0">
                <a:latin typeface="Arial" pitchFamily="34" charset="0"/>
                <a:ea typeface="VL ゴシック" pitchFamily="1" charset="-128"/>
                <a:cs typeface="Arial" pitchFamily="34" charset="0"/>
              </a:rPr>
              <a:t>はされないが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、スタックからメモリアロケートされる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可能性がある。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761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通常の関数の戻り値型推論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18002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f();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f()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の宣言。この時点では戻り値の方は「不明」。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f() { return 3; } 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f()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の定義。戻り値の型は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ja-JP" altLang="en-US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。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f(); // x == 3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ラムダ式と同様に、通常の関数でも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return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文から戻り値の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型を推論できるようにしよう、というもの。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52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ジェネリックラムダ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1440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vector&lt;X&gt; v = {3, 1, 4};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sort(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v.begin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v.end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(), [](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a,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b)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return a &lt; b;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});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ラムダ式のパラメータがジェネリックにできるようになる。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467544" y="3140968"/>
            <a:ext cx="8219256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ラムダ式のパラメータをジェネリックにしたい場合は、</a:t>
            </a:r>
            <a:endParaRPr lang="en-US" altLang="ja-JP" sz="2400" dirty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パラメータの型を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auto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にする。以下のような関数オブジェ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クトが作られる：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4653136"/>
            <a:ext cx="8229600" cy="18722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struct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F {</a:t>
            </a:r>
          </a:p>
          <a:p>
            <a:pPr>
              <a:buFont typeface="Arial" pitchFamily="34" charset="0"/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T, class U&gt;</a:t>
            </a:r>
          </a:p>
          <a:p>
            <a:pPr>
              <a:buFont typeface="Arial" pitchFamily="34" charset="0"/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operator()(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a,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b)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{ return a &lt; b; }</a:t>
            </a:r>
          </a:p>
          <a:p>
            <a:pPr>
              <a:buFont typeface="Arial" pitchFamily="34" charset="0"/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39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一般化されたラムダキャプチャ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144016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 = 3;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x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をコピーキャプチャした変数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y</a:t>
            </a:r>
            <a:r>
              <a:rPr lang="ja-JP" altLang="en-US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、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を参照キャプチャした変数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z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f = [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y = x, &amp;z = x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] { …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ラムダ式のキャプチャの際に、ひとつの変数に複数のキャ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プチャ方法を指定できるようになる。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  <p:sp>
        <p:nvSpPr>
          <p:cNvPr id="8" name="コンテンツ プレースホルダ 2"/>
          <p:cNvSpPr txBox="1">
            <a:spLocks/>
          </p:cNvSpPr>
          <p:nvPr/>
        </p:nvSpPr>
        <p:spPr>
          <a:xfrm>
            <a:off x="467544" y="3789040"/>
            <a:ext cx="8219256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これは、ムーブキャプチャの代替として使用できる。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4509120"/>
            <a:ext cx="8229600" cy="17281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promise&lt;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p;</a:t>
            </a:r>
          </a:p>
          <a:p>
            <a:pPr>
              <a:buFont typeface="Arial" pitchFamily="34" charset="0"/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future&lt;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 f =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p.get_future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();</a:t>
            </a:r>
          </a:p>
          <a:p>
            <a:pPr>
              <a:buFont typeface="Arial" pitchFamily="34" charset="0"/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thread t([</a:t>
            </a:r>
            <a:r>
              <a:rPr lang="en-US" altLang="ja-JP" sz="1800" b="1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 = move(p)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] {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p.set_value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(3); });</a:t>
            </a:r>
          </a:p>
          <a:p>
            <a:pPr>
              <a:buFont typeface="Arial" pitchFamily="34" charset="0"/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…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44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err="1" smtClean="0"/>
              <a:t>constexpr</a:t>
            </a:r>
            <a:r>
              <a:rPr kumimoji="1" lang="ja-JP" altLang="en-US" sz="3600" dirty="0" smtClean="0"/>
              <a:t>関数の制限緩和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21602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constexpr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abs(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x)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if (x &lt; 0) // OK : if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文による条件分岐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x = -x;  // OK :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変数書き換え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return x;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507288" cy="3024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文、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switch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文による条件分岐の許可。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文、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while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文、</a:t>
            </a:r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do-while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文によるループの許可。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r>
              <a:rPr lang="en-US" altLang="ja-JP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void</a:t>
            </a:r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戻り値型の許可</a:t>
            </a:r>
            <a:endParaRPr lang="en-US" altLang="ja-JP" sz="2400" dirty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 lvl="1"/>
            <a:r>
              <a:rPr lang="ja-JP" altLang="en-US" sz="20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パラメータの参照で書き換える</a:t>
            </a:r>
            <a:endParaRPr lang="en-US" altLang="ja-JP" sz="20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初期化を伴う変数宣言の許可</a:t>
            </a:r>
            <a:endParaRPr lang="en-US" altLang="ja-JP" sz="2400" dirty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pPr lvl="1"/>
            <a:r>
              <a:rPr lang="en-US" altLang="ja-JP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static</a:t>
            </a:r>
            <a:r>
              <a:rPr lang="ja-JP" altLang="en-US" sz="2000" dirty="0" err="1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、</a:t>
            </a:r>
            <a:r>
              <a:rPr lang="en-US" altLang="ja-JP" sz="2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thread_local</a:t>
            </a:r>
            <a:r>
              <a:rPr lang="ja-JP" altLang="en-US" sz="20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は除く</a:t>
            </a:r>
            <a:endParaRPr lang="en-US" altLang="ja-JP" sz="20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  <a:p>
            <a:r>
              <a:rPr lang="ja-JP" altLang="en-US" sz="2400" dirty="0" smtClean="0">
                <a:latin typeface="Arial" pitchFamily="34" charset="0"/>
                <a:ea typeface="VL ゴシック" pitchFamily="1" charset="-128"/>
                <a:cs typeface="Arial" pitchFamily="34" charset="0"/>
              </a:rPr>
              <a:t>変数書き換えの許可。</a:t>
            </a:r>
            <a:endParaRPr lang="en-US" altLang="ja-JP" sz="2400" dirty="0" smtClean="0">
              <a:latin typeface="Arial" pitchFamily="34" charset="0"/>
              <a:ea typeface="VL ゴシック" pitchFamily="1" charset="-128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979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5149</TotalTime>
  <Words>2447</Words>
  <Application>Microsoft Office PowerPoint</Application>
  <PresentationFormat>画面に合わせる (4:3)</PresentationFormat>
  <Paragraphs>351</Paragraphs>
  <Slides>33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4" baseType="lpstr">
      <vt:lpstr>Office テーマ</vt:lpstr>
      <vt:lpstr>C++14の概要(draft)</vt:lpstr>
      <vt:lpstr>C++14とは</vt:lpstr>
      <vt:lpstr>コア言語</vt:lpstr>
      <vt:lpstr>2進数リテラル</vt:lpstr>
      <vt:lpstr>実行時サイズの配列</vt:lpstr>
      <vt:lpstr>通常の関数の戻り値型推論</vt:lpstr>
      <vt:lpstr>ジェネリックラムダ</vt:lpstr>
      <vt:lpstr>一般化されたラムダキャプチャ</vt:lpstr>
      <vt:lpstr>constexpr関数の制限緩和</vt:lpstr>
      <vt:lpstr>変数テンプレート</vt:lpstr>
      <vt:lpstr>軽量コンセプト</vt:lpstr>
      <vt:lpstr>ライブラリ</vt:lpstr>
      <vt:lpstr>make_unique()</vt:lpstr>
      <vt:lpstr>exchange()</vt:lpstr>
      <vt:lpstr>コンパイル時整数シーケンス</vt:lpstr>
      <vt:lpstr>tupleの型指定get()</vt:lpstr>
      <vt:lpstr>quotedマニピュレータ</vt:lpstr>
      <vt:lpstr>ユーザー定義リテラルライブラリ</vt:lpstr>
      <vt:lpstr>Type Traitsのエイリアステンプレート版</vt:lpstr>
      <vt:lpstr>optional型</vt:lpstr>
      <vt:lpstr>実行時サイズの配列</vt:lpstr>
      <vt:lpstr>共有ミューテックス</vt:lpstr>
      <vt:lpstr>ファイルシステム</vt:lpstr>
      <vt:lpstr>ネットワークライブラリの基本的な機能</vt:lpstr>
      <vt:lpstr>C++14に現状入らないもの</vt:lpstr>
      <vt:lpstr>その他の状況と議論場所</vt:lpstr>
      <vt:lpstr>C++11までの議論グループ</vt:lpstr>
      <vt:lpstr>Study Group</vt:lpstr>
      <vt:lpstr>標準C++関係の議論場所</vt:lpstr>
      <vt:lpstr>Standard C++ Foundation</vt:lpstr>
      <vt:lpstr>ここから始めよう！</vt:lpstr>
      <vt:lpstr>まとめ</vt:lpstr>
      <vt:lpstr>この資料の情報元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Boostライブラリ一周の旅</dc:title>
  <dc:creator>高橋 晶</dc:creator>
  <cp:lastModifiedBy>高橋　晶</cp:lastModifiedBy>
  <cp:revision>500</cp:revision>
  <dcterms:created xsi:type="dcterms:W3CDTF">2009-10-15T04:29:21Z</dcterms:created>
  <dcterms:modified xsi:type="dcterms:W3CDTF">2013-06-03T10:11:25Z</dcterms:modified>
</cp:coreProperties>
</file>