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27" r:id="rId3"/>
    <p:sldId id="322" r:id="rId4"/>
    <p:sldId id="334" r:id="rId5"/>
    <p:sldId id="335" r:id="rId6"/>
    <p:sldId id="336" r:id="rId7"/>
    <p:sldId id="337" r:id="rId8"/>
    <p:sldId id="338" r:id="rId9"/>
    <p:sldId id="339" r:id="rId10"/>
    <p:sldId id="32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86336"/>
  </p:normalViewPr>
  <p:slideViewPr>
    <p:cSldViewPr snapToGrid="0" snapToObjects="1">
      <p:cViewPr varScale="1">
        <p:scale>
          <a:sx n="93" d="100"/>
          <a:sy n="93" d="100"/>
        </p:scale>
        <p:origin x="216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3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55A86-92A3-3D4C-9C1C-1F87FEDD3E64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26CBA-9034-6742-8962-2E2CBD829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59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26CBA-9034-6742-8962-2E2CBD8290D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13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1D9C-36E0-1343-821C-C0D6432E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AF08A0-BE16-2F4D-8EDF-9DF795264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72276-E988-244C-BFE3-99B83BF6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B12BA1-5DE1-BA46-914E-9E93F4AD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1A429-E38C-E94A-B142-86FBBA5F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26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4D59-7AC3-7648-96CC-2BC07680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B5E6A6-4111-844B-AF2E-5037212A4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8B50EA-609B-C243-8B4B-34D4C81F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9B4C00-FD30-1D45-9217-DE3F57D9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BA3AB-7186-7B43-A422-49D6E121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65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D37E6C-96B9-9C4C-AE72-72354A8C6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4B477B-9F70-F549-9252-88CB0BF7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C20E20-7BAC-1B4C-9470-4D16C61C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C88257-1DFC-7D49-8FFF-B0DB487F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7CFDC-DAB0-494F-8786-C8D07889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72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A4808-FE7A-9042-B153-B34E15A6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4FC69F-4372-5042-8F4B-2847876E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ED2F49-EF6A-1148-AF32-A82FCD1C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EAAAF1-D500-234E-B71C-B0418DB9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778B77-45AB-AC42-AE68-B0D369B7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00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30C1C-59A8-E040-9464-0CCD8837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101BED-F258-7D46-87C1-CABA3B7D0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5B80DF-13B8-124D-A206-17CCAE53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6BD315-B374-2E4C-AF4E-4F2C67E1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59B0C-B4C2-9348-B36A-51BEB257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51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D960C-C6E2-0346-8832-6223EDC1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F60495-8F3C-C545-A2FA-79C677519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11864D-C31A-B94D-87AB-1DCAF89B8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ADBE16-6618-CC42-BABD-4988EA7F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F14FD-FE8F-AC40-A0DE-011D2F18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14989-7305-624A-8638-E9F54E4E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36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C858-DBFD-AD4B-84A8-4D8F7165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7A80D-2FC8-BB41-B22B-96EB45849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6255F4-4610-5D47-AE29-53DA3997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9CB724-5892-6844-9D11-0D637C009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B4D8F1-95FE-344B-AD30-C9CDAF077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457A59-C819-B242-9A66-7E1ED539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864E47-98A5-8643-8AFA-F6816215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AE6E12-6611-E146-BF56-E631AFAC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10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DB391-2DD9-DA42-A67F-0A38F902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DA5007-CFE4-7C4C-8A84-F1C327A4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5DD03-48CE-F349-92B4-0F0FEB71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4CC422-A24F-7140-B1DC-A1AB6241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37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7C06565-4BF7-B64A-AF35-E72B82BB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269AFC-178E-2047-AB09-4C301C8C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139654-6E92-5643-BB83-BBC19793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48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2AE8B-8A3E-164C-ADA7-E4442246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3DBC7A-9489-4A44-A832-D1098767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A4EB91-B968-F24B-9542-56E5BB2D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39B01E-4189-BF43-802D-9DE73615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CF5B5A-27CD-AA43-83BF-92711CDC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26C196-D215-2F43-ACB1-D7AF5F9B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7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C29F93-43B8-7447-979A-BB2D90E2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ACF91B-FE9F-8944-A923-710FCD3E7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35C20E-6294-404A-BEC5-BD5C6BBB1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244A16-F749-974E-8C6E-684E5905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3C04EA-77FE-E54A-AE82-C3E8CBFF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9A517B-3C94-1344-A604-2B3F0100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12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D62ECE-F9F3-A04B-B4D8-342CB7E0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D44B74-CBB4-CC4C-9163-D2E10FB91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9DFC21-72C6-8F45-B8C6-842C7599E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0E2A0-7463-F64C-869C-36391E861223}" type="datetimeFigureOut">
              <a:rPr kumimoji="1" lang="ja-JP" altLang="en-US" smtClean="0"/>
              <a:t>2024/6/11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F68F79-5AFA-F347-909C-5E408E73D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7C5DB-621A-334A-BC0E-CFE69DE22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71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ithandbrave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dboltz/async_mqtt/blob/36bf0622a73d8a702d1fe729ab5e2b9e54ef088a/include/async_mqtt/util/buffer.hp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EAD2D1-A3B0-7547-B817-1A5F42C0F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867" y="1579417"/>
            <a:ext cx="10499515" cy="1580565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40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コンテナ・文字列の中間インタフェース</a:t>
            </a:r>
            <a:br>
              <a:rPr kumimoji="1" lang="en-US" altLang="ja-JP" sz="40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</a:br>
            <a:r>
              <a:rPr kumimoji="1" lang="en-US" altLang="ja-JP" sz="40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span</a:t>
            </a:r>
            <a:r>
              <a:rPr kumimoji="1" lang="ja-JP" altLang="en-US" sz="40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と</a:t>
            </a:r>
            <a:r>
              <a:rPr kumimoji="1" lang="en-US" altLang="ja-JP" sz="4000" b="1" dirty="0" err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string_view</a:t>
            </a:r>
            <a:endParaRPr kumimoji="1" lang="ja-JP" altLang="en-US" sz="24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D07E01-0434-114E-95EB-2A1AFB66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963" y="39942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高橋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</a:t>
            </a:r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晶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(Akira Takahashi)</a:t>
            </a: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  <a:hlinkClick r:id="rId3"/>
              </a:rPr>
              <a:t>faithandbrave@gmail.com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Preferred Networks, Inc.</a:t>
            </a: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2024/06/14 (</a:t>
            </a:r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金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 C++ MIX #11</a:t>
            </a:r>
            <a:endParaRPr kumimoji="1" lang="ja-JP" altLang="en-US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9FFFB5E-8480-7D40-8D25-C56A257012CB}"/>
              </a:ext>
            </a:extLst>
          </p:cNvPr>
          <p:cNvCxnSpPr/>
          <p:nvPr/>
        </p:nvCxnSpPr>
        <p:spPr>
          <a:xfrm>
            <a:off x="1348353" y="3277246"/>
            <a:ext cx="9319647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4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補足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D4804-5DD7-4948-54E7-0041331D6193}"/>
              </a:ext>
            </a:extLst>
          </p:cNvPr>
          <p:cNvSpPr txBox="1">
            <a:spLocks/>
          </p:cNvSpPr>
          <p:nvPr/>
        </p:nvSpPr>
        <p:spPr>
          <a:xfrm>
            <a:off x="891154" y="1440874"/>
            <a:ext cx="10515600" cy="472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string_view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に所有権をもたせるアイディアは、</a:t>
            </a: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async_mqtt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ライブラリ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近藤貴俊さん作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)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で実際に使われています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  <a:hlinkClick r:id="rId2"/>
              </a:rPr>
              <a:t>https://github.com/redboltz/async_mqtt/blob/36bf0622a73d8a702d1fe729ab5e2b9e54ef088a/include/async_mqtt/util/buffer.hpp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span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と</a:t>
            </a: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string_view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は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の新常識として日常的に使われていくことになりますが、陥りやすい罠もあります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作法を身につけて、安全に使っていきましょう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＊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配列を多次元配列としてアクセスできるようにする</a:t>
            </a: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mdspan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もあります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線形代数ライブラリで多用していくことになる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345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新標準：コンテナと文字列の受け取り方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0B1CBB1-7BD9-B14C-ADAC-C01742ED6588}"/>
              </a:ext>
            </a:extLst>
          </p:cNvPr>
          <p:cNvSpPr txBox="1">
            <a:spLocks/>
          </p:cNvSpPr>
          <p:nvPr/>
        </p:nvSpPr>
        <p:spPr>
          <a:xfrm>
            <a:off x="990600" y="1371600"/>
            <a:ext cx="10515600" cy="387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C++20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で入った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std::span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はコンテナを受け取るための型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C++17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で入った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std::</a:t>
            </a: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string_view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は文字列を受け取るための型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これらは日常的に使うユーティリティですが、罠もあります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一段階ラップすることで、より便利になるケースもあります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新たな当たり前となる作法を学んでいきましょう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507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span (C++20) 1/2</a:t>
            </a:r>
            <a:endParaRPr kumimoji="1" lang="ja-JP" altLang="en-US" sz="36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52F57F-6A74-2F95-E4FD-5261DA1515E3}"/>
              </a:ext>
            </a:extLst>
          </p:cNvPr>
          <p:cNvSpPr/>
          <p:nvPr/>
        </p:nvSpPr>
        <p:spPr>
          <a:xfrm>
            <a:off x="1930246" y="3103419"/>
            <a:ext cx="7848600" cy="33659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void process(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span&lt;int&gt;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data)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for (int x : data) {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println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("{}", x); }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vector&lt;int&gt; v = {1, 2, 3};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int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ar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[] = {4, 5, 6};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process(span&lt;int&gt;{v}); 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明示的な変換が必要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process(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ar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);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6C7D1D-DC8E-A162-E3D2-043BDAA35A48}"/>
              </a:ext>
            </a:extLst>
          </p:cNvPr>
          <p:cNvSpPr txBox="1">
            <a:spLocks/>
          </p:cNvSpPr>
          <p:nvPr/>
        </p:nvSpPr>
        <p:spPr>
          <a:xfrm>
            <a:off x="990600" y="1371601"/>
            <a:ext cx="10515600" cy="173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span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は、メモリ連続性のあるコンテナ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(vector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や配列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)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を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共通して受け取るインタフェースとして使用できる型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所有権をもたず、先頭要素へのポインタとサイズだけをもつ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301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span (C++20) 2/2</a:t>
            </a:r>
            <a:endParaRPr kumimoji="1" lang="ja-JP" altLang="en-US" sz="36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52F57F-6A74-2F95-E4FD-5261DA1515E3}"/>
              </a:ext>
            </a:extLst>
          </p:cNvPr>
          <p:cNvSpPr/>
          <p:nvPr/>
        </p:nvSpPr>
        <p:spPr>
          <a:xfrm>
            <a:off x="1354282" y="3103419"/>
            <a:ext cx="9483436" cy="19396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void process(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span&lt;int&gt;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data)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一部配列を取り出したりしても要素のコピーが発生しない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process_header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data.front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());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process_body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(span{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data.begin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() + 1,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data.end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()});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6C7D1D-DC8E-A162-E3D2-043BDAA35A48}"/>
              </a:ext>
            </a:extLst>
          </p:cNvPr>
          <p:cNvSpPr txBox="1">
            <a:spLocks/>
          </p:cNvSpPr>
          <p:nvPr/>
        </p:nvSpPr>
        <p:spPr>
          <a:xfrm>
            <a:off x="990600" y="1371601"/>
            <a:ext cx="10633364" cy="1731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要素のコピーが発生しないので、気軽に部分配列の操作ができる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ただし、所有権をもっておらず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データは参照しているだけ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)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持ち運びには向かないので注意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528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en-US" altLang="ja-JP" sz="3600" b="1" dirty="0" err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string_view</a:t>
            </a:r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(C++17)</a:t>
            </a:r>
            <a:endParaRPr kumimoji="1" lang="ja-JP" altLang="en-US" sz="36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52F57F-6A74-2F95-E4FD-5261DA1515E3}"/>
              </a:ext>
            </a:extLst>
          </p:cNvPr>
          <p:cNvSpPr/>
          <p:nvPr/>
        </p:nvSpPr>
        <p:spPr>
          <a:xfrm>
            <a:off x="1833265" y="4294910"/>
            <a:ext cx="7848600" cy="23829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void process(</a:t>
            </a:r>
            <a:r>
              <a:rPr lang="en-US" altLang="ja-JP" sz="2400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string_view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sv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println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("{}",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sv.substr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(1, 3));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process("Hello");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process(string{"World"});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6C7D1D-DC8E-A162-E3D2-043BDAA35A48}"/>
              </a:ext>
            </a:extLst>
          </p:cNvPr>
          <p:cNvSpPr txBox="1">
            <a:spLocks/>
          </p:cNvSpPr>
          <p:nvPr/>
        </p:nvSpPr>
        <p:spPr>
          <a:xfrm>
            <a:off x="990600" y="1371599"/>
            <a:ext cx="10515600" cy="28308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string_view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は、文字配列と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string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の共通インタフェース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文字配列に対して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string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の便利なメンバ関数を使える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要素のコピーやメモリ確保が発生しないので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部分文字列の操作も気軽にできる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所有権をもたないので、持ち運びには</a:t>
            </a:r>
            <a:r>
              <a:rPr lang="ja-JP" altLang="en-US" b="1">
                <a:solidFill>
                  <a:srgbClr val="C00000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あまり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向かない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文字列リテラルは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static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な寿命をもつので、値として文字列リテラルを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もつ場合は持ち運べる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548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罠その</a:t>
            </a:r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1: </a:t>
            </a:r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部分配列で末尾がずれる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52F57F-6A74-2F95-E4FD-5261DA1515E3}"/>
              </a:ext>
            </a:extLst>
          </p:cNvPr>
          <p:cNvSpPr/>
          <p:nvPr/>
        </p:nvSpPr>
        <p:spPr>
          <a:xfrm>
            <a:off x="1348355" y="3660802"/>
            <a:ext cx="9759911" cy="30447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void f(const char* s)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cout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&lt;&lt; s &lt;&lt;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endl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void process(</a:t>
            </a:r>
            <a:r>
              <a:rPr lang="en-US" altLang="ja-JP" sz="2400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string_view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sv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f(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sv.substr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(1, 3).data());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process("Hello"); 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「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ell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」を期待するが「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ello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」が出力される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6C7D1D-DC8E-A162-E3D2-043BDAA35A48}"/>
              </a:ext>
            </a:extLst>
          </p:cNvPr>
          <p:cNvSpPr txBox="1">
            <a:spLocks/>
          </p:cNvSpPr>
          <p:nvPr/>
        </p:nvSpPr>
        <p:spPr>
          <a:xfrm>
            <a:off x="990600" y="1371600"/>
            <a:ext cx="10515600" cy="2196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const char*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で文字列を受け取る関数に部分文字列を渡すと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切り抜いた範囲ではなく末尾まで渡ってしまう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f(const char* s, </a:t>
            </a:r>
            <a:r>
              <a:rPr lang="en-US" altLang="ja-JP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int size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)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形式になっていないと困る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そのような状況では、一旦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string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に変換したりする必要がある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もしくは、末尾を削れないよう安全にラップすることも考えられる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633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罠その</a:t>
            </a:r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2: </a:t>
            </a:r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持ち運びにくい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52F57F-6A74-2F95-E4FD-5261DA1515E3}"/>
              </a:ext>
            </a:extLst>
          </p:cNvPr>
          <p:cNvSpPr/>
          <p:nvPr/>
        </p:nvSpPr>
        <p:spPr>
          <a:xfrm>
            <a:off x="4835236" y="1275868"/>
            <a:ext cx="6954983" cy="5217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class X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vector&lt;int&gt; _data;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public: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こういう使い方は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OK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span&lt;int&gt; f()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  return {_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data.begin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() + 1, _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data.end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()};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}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コンパイルは通るけど寿命切れ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span&lt;int&gt; g()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  vector&lt;int&gt; x = {1, 2, 3};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  return {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x.begin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() + 1,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x.end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()};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}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};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6C7D1D-DC8E-A162-E3D2-043BDAA35A48}"/>
              </a:ext>
            </a:extLst>
          </p:cNvPr>
          <p:cNvSpPr txBox="1">
            <a:spLocks/>
          </p:cNvSpPr>
          <p:nvPr/>
        </p:nvSpPr>
        <p:spPr>
          <a:xfrm>
            <a:off x="970510" y="1321509"/>
            <a:ext cx="3864726" cy="5171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span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と</a:t>
            </a: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string_view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は所有権をもたないので持ち運びにくい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関数の戻り値型にはしにくいし、メンバ変数としてもつのもむずかしい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008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所有権を</a:t>
            </a:r>
            <a:r>
              <a:rPr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optional (</a:t>
            </a:r>
            <a:r>
              <a:rPr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省略可</a:t>
            </a:r>
            <a:r>
              <a:rPr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 </a:t>
            </a:r>
            <a:r>
              <a:rPr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にもたせる拡張</a:t>
            </a:r>
            <a:endParaRPr kumimoji="1" lang="ja-JP" altLang="en-US" sz="36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52F57F-6A74-2F95-E4FD-5261DA1515E3}"/>
              </a:ext>
            </a:extLst>
          </p:cNvPr>
          <p:cNvSpPr/>
          <p:nvPr/>
        </p:nvSpPr>
        <p:spPr>
          <a:xfrm>
            <a:off x="1500756" y="3660802"/>
            <a:ext cx="8391390" cy="30447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life_string_view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f(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life_string_view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sv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{ return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sv.substr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(1, 3); }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life_string_view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g()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string s = "Hello";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return f(</a:t>
            </a:r>
            <a:r>
              <a:rPr lang="en-US" altLang="ja-JP" sz="2400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life_string_view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::allocate(move(s))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6C7D1D-DC8E-A162-E3D2-043BDAA35A48}"/>
              </a:ext>
            </a:extLst>
          </p:cNvPr>
          <p:cNvSpPr txBox="1">
            <a:spLocks/>
          </p:cNvSpPr>
          <p:nvPr/>
        </p:nvSpPr>
        <p:spPr>
          <a:xfrm>
            <a:off x="990600" y="1371600"/>
            <a:ext cx="10515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string_view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は軽量だし、だいたいのデータは文字列リテラル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(static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な寿命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)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だから、できれば</a:t>
            </a: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string_view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で持ち運びたい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だけどたまに文字列フォーマットした文字列を持たせたい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こういう場合のために、所有権をもつオブジェクトを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optional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に持たせる拡張が考えられる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242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所有権を</a:t>
            </a:r>
            <a:r>
              <a:rPr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optional (</a:t>
            </a:r>
            <a:r>
              <a:rPr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省略可</a:t>
            </a:r>
            <a:r>
              <a:rPr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 </a:t>
            </a:r>
            <a:r>
              <a:rPr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にもたせる拡張</a:t>
            </a:r>
            <a:endParaRPr kumimoji="1" lang="ja-JP" altLang="en-US" sz="36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52F57F-6A74-2F95-E4FD-5261DA1515E3}"/>
              </a:ext>
            </a:extLst>
          </p:cNvPr>
          <p:cNvSpPr/>
          <p:nvPr/>
        </p:nvSpPr>
        <p:spPr>
          <a:xfrm>
            <a:off x="1409160" y="2543437"/>
            <a:ext cx="9208809" cy="4286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struct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life_string_view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std::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string_view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_data;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std::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shared_ptr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&lt;void&gt; _life;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template &lt;class T&gt;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static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life_string_view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allocate(T&amp;&amp; data)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  auto p = std::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make_shared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&lt;T&gt;(std::forward&lt;T&gt;(data));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  return {*p, p};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}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…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string_view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と同じメンバ関数を実装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…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648B67A-5295-B5BB-3293-7677DF59C6B8}"/>
              </a:ext>
            </a:extLst>
          </p:cNvPr>
          <p:cNvSpPr txBox="1">
            <a:spLocks/>
          </p:cNvSpPr>
          <p:nvPr/>
        </p:nvSpPr>
        <p:spPr>
          <a:xfrm>
            <a:off x="990600" y="1213399"/>
            <a:ext cx="10515600" cy="1316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shared_ptr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&lt;void&gt;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で所有権をいっしょに持ち運ぶ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所有権をもたさなければ空の</a:t>
            </a:r>
            <a:r>
              <a:rPr lang="en-US" altLang="ja-JP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shared_ptr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ポインタと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atomic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参照カウント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)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だけ余分にもつ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957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10454</TotalTime>
  <Words>1059</Words>
  <Application>Microsoft Macintosh PowerPoint</Application>
  <PresentationFormat>ワイド画面</PresentationFormat>
  <Paragraphs>105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Hiragino Maru Gothic ProN W4</vt:lpstr>
      <vt:lpstr>Hiragino Sans W2</vt:lpstr>
      <vt:lpstr>VL GOTHIC</vt:lpstr>
      <vt:lpstr>游ゴシック</vt:lpstr>
      <vt:lpstr>游ゴシック Light</vt:lpstr>
      <vt:lpstr>Arial</vt:lpstr>
      <vt:lpstr>Office テーマ</vt:lpstr>
      <vt:lpstr>コンテナ・文字列の中間インタフェース spanとstring_view</vt:lpstr>
      <vt:lpstr>新標準：コンテナと文字列の受け取り方</vt:lpstr>
      <vt:lpstr>span (C++20) 1/2</vt:lpstr>
      <vt:lpstr>span (C++20) 2/2</vt:lpstr>
      <vt:lpstr>string_view (C++17)</vt:lpstr>
      <vt:lpstr>罠その1: 部分配列で末尾がずれる</vt:lpstr>
      <vt:lpstr>罠その2: 持ち運びにくい</vt:lpstr>
      <vt:lpstr>所有権をoptional (省略可) にもたせる拡張</vt:lpstr>
      <vt:lpstr>所有権をoptional (省略可) にもたせる拡張</vt:lpstr>
      <vt:lpstr>補足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C++20の概要</dc:title>
  <dc:creator>Akira Takahashi</dc:creator>
  <cp:lastModifiedBy>Akira Takahashi</cp:lastModifiedBy>
  <cp:revision>123</cp:revision>
  <cp:lastPrinted>2019-04-17T14:19:56Z</cp:lastPrinted>
  <dcterms:created xsi:type="dcterms:W3CDTF">2019-03-28T06:39:41Z</dcterms:created>
  <dcterms:modified xsi:type="dcterms:W3CDTF">2024-06-11T07:18:28Z</dcterms:modified>
</cp:coreProperties>
</file>