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27" r:id="rId3"/>
    <p:sldId id="334" r:id="rId4"/>
    <p:sldId id="335" r:id="rId5"/>
    <p:sldId id="336" r:id="rId6"/>
    <p:sldId id="322" r:id="rId7"/>
    <p:sldId id="337" r:id="rId8"/>
    <p:sldId id="338" r:id="rId9"/>
    <p:sldId id="32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82"/>
  </p:normalViewPr>
  <p:slideViewPr>
    <p:cSldViewPr snapToGrid="0" snapToObjects="1">
      <p:cViewPr varScale="1">
        <p:scale>
          <a:sx n="100" d="100"/>
          <a:sy n="100" d="100"/>
        </p:scale>
        <p:origin x="184" y="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3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55A86-92A3-3D4C-9C1C-1F87FEDD3E64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26CBA-9034-6742-8962-2E2CBD82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5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26CBA-9034-6742-8962-2E2CBD8290D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13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1D9C-36E0-1343-821C-C0D6432E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AF08A0-BE16-2F4D-8EDF-9DF795264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72276-E988-244C-BFE3-99B83BF6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12BA1-5DE1-BA46-914E-9E93F4AD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1A429-E38C-E94A-B142-86FBBA5F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6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4D59-7AC3-7648-96CC-2BC07680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B5E6A6-4111-844B-AF2E-5037212A4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8B50EA-609B-C243-8B4B-34D4C81F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9B4C00-FD30-1D45-9217-DE3F57D9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BA3AB-7186-7B43-A422-49D6E121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65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D37E6C-96B9-9C4C-AE72-72354A8C6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4B477B-9F70-F549-9252-88CB0BF7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C20E20-7BAC-1B4C-9470-4D16C61C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88257-1DFC-7D49-8FFF-B0DB487F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7CFDC-DAB0-494F-8786-C8D07889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72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A4808-FE7A-9042-B153-B34E15A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4FC69F-4372-5042-8F4B-2847876E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ED2F49-EF6A-1148-AF32-A82FCD1C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EAAAF1-D500-234E-B71C-B0418DB9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778B77-45AB-AC42-AE68-B0D369B7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00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30C1C-59A8-E040-9464-0CCD8837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101BED-F258-7D46-87C1-CABA3B7D0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5B80DF-13B8-124D-A206-17CCAE53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BD315-B374-2E4C-AF4E-4F2C67E1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59B0C-B4C2-9348-B36A-51BEB257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5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D960C-C6E2-0346-8832-6223EDC1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F60495-8F3C-C545-A2FA-79C677519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11864D-C31A-B94D-87AB-1DCAF89B8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ADBE16-6618-CC42-BABD-4988EA7F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F14FD-FE8F-AC40-A0DE-011D2F18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14989-7305-624A-8638-E9F54E4E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3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C858-DBFD-AD4B-84A8-4D8F7165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7A80D-2FC8-BB41-B22B-96EB45849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6255F4-4610-5D47-AE29-53DA3997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9CB724-5892-6844-9D11-0D637C009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B4D8F1-95FE-344B-AD30-C9CDAF077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457A59-C819-B242-9A66-7E1ED539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864E47-98A5-8643-8AFA-F6816215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AE6E12-6611-E146-BF56-E631AFAC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10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DB391-2DD9-DA42-A67F-0A38F902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DA5007-CFE4-7C4C-8A84-F1C327A4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5DD03-48CE-F349-92B4-0F0FEB71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4CC422-A24F-7140-B1DC-A1AB6241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37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C06565-4BF7-B64A-AF35-E72B82BB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269AFC-178E-2047-AB09-4C301C8C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139654-6E92-5643-BB83-BBC19793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48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2AE8B-8A3E-164C-ADA7-E4442246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3DBC7A-9489-4A44-A832-D1098767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A4EB91-B968-F24B-9542-56E5BB2D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39B01E-4189-BF43-802D-9DE73615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CF5B5A-27CD-AA43-83BF-92711CDC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26C196-D215-2F43-ACB1-D7AF5F9B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7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29F93-43B8-7447-979A-BB2D90E2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ACF91B-FE9F-8944-A923-710FCD3E7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35C20E-6294-404A-BEC5-BD5C6BBB1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244A16-F749-974E-8C6E-684E5905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3C04EA-77FE-E54A-AE82-C3E8CBFF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A517B-3C94-1344-A604-2B3F0100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12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D62ECE-F9F3-A04B-B4D8-342CB7E0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D44B74-CBB4-CC4C-9163-D2E10FB91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9DFC21-72C6-8F45-B8C6-842C7599E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0E2A0-7463-F64C-869C-36391E861223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68F79-5AFA-F347-909C-5E408E73D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7C5DB-621A-334A-BC0E-CFE69DE22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71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ithandbrave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AD2D1-A3B0-7547-B817-1A5F42C0F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867" y="1579417"/>
            <a:ext cx="9832265" cy="1580565"/>
          </a:xfrm>
        </p:spPr>
        <p:txBody>
          <a:bodyPr>
            <a:noAutofit/>
          </a:bodyPr>
          <a:lstStyle/>
          <a:p>
            <a:pPr algn="l"/>
            <a:r>
              <a:rPr kumimoji="1" lang="en-US" altLang="ja-JP" sz="44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C++26</a:t>
            </a:r>
            <a:br>
              <a:rPr kumimoji="1" lang="en-US" altLang="ja-JP" sz="44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</a:br>
            <a:r>
              <a:rPr kumimoji="1" lang="ja-JP" altLang="en-US" sz="44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エラー性動作</a:t>
            </a:r>
            <a:r>
              <a:rPr kumimoji="1" lang="en-US" altLang="ja-JP" sz="44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(erroneous behavior)</a:t>
            </a:r>
            <a:endParaRPr kumimoji="1" lang="ja-JP" altLang="en-US" sz="28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D07E01-0434-114E-95EB-2A1AFB66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963" y="39942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高橋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晶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(Akira Takahashi)</a:t>
            </a: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  <a:hlinkClick r:id="rId3"/>
              </a:rPr>
              <a:t>faithandbrave@gmail.com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Preferred Networks, Inc.</a:t>
            </a: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2024/12/20 (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金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 C++ MIX #12</a:t>
            </a:r>
            <a:endParaRPr kumimoji="1" lang="ja-JP" altLang="en-US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9FFFB5E-8480-7D40-8D25-C56A257012CB}"/>
              </a:ext>
            </a:extLst>
          </p:cNvPr>
          <p:cNvCxnSpPr/>
          <p:nvPr/>
        </p:nvCxnSpPr>
        <p:spPr>
          <a:xfrm>
            <a:off x="1348353" y="3277246"/>
            <a:ext cx="9319647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4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C++26 </a:t>
            </a:r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エラー性動作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0B1CBB1-7BD9-B14C-ADAC-C01742ED6588}"/>
              </a:ext>
            </a:extLst>
          </p:cNvPr>
          <p:cNvSpPr txBox="1">
            <a:spLocks/>
          </p:cNvSpPr>
          <p:nvPr/>
        </p:nvSpPr>
        <p:spPr>
          <a:xfrm>
            <a:off x="990600" y="1371599"/>
            <a:ext cx="10515600" cy="385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C++26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から、環境によって発生する可能性のあるエラー動作として、「エラー性動作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(erroneous behavior)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」が追加された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これまであった未定義動作、未規定動作などと比較しながら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見ていこう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507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FD46B-4B0F-FB8F-3A74-019976B19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0304B3-0CF7-14B0-4642-2E37F236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未定義動作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(undefined behavior; UB)</a:t>
            </a:r>
            <a:endParaRPr kumimoji="1" lang="ja-JP" altLang="en-US" sz="36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D647BD9-88C3-05EC-2869-66A2AD081171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FCA1B2EA-A693-1473-2E15-28C1D2AF90A5}"/>
              </a:ext>
            </a:extLst>
          </p:cNvPr>
          <p:cNvSpPr txBox="1">
            <a:spLocks/>
          </p:cNvSpPr>
          <p:nvPr/>
        </p:nvSpPr>
        <p:spPr>
          <a:xfrm>
            <a:off x="990600" y="1371598"/>
            <a:ext cx="10515600" cy="40132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特定の操作に対して、予期せぬ動作をする可能性がある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範囲外アクセスやゼロ割など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クラッシュする可能性もあるし、しない可能性もある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b="1">
                <a:solidFill>
                  <a:srgbClr val="C00000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クラッシュしないとしても何が起こるかはわからない</a:t>
            </a:r>
            <a:endParaRPr lang="en-US" altLang="ja-JP" b="1" dirty="0">
              <a:solidFill>
                <a:srgbClr val="C00000"/>
              </a:solidFill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プログラマは未定義動作がないコードを書かないといけない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UBSan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(Undefined Behavior Sanitizer)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ツールで検出できる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975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735A7-4A65-AFC2-4398-4F52070E7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92702B-8E05-A33B-5537-725AAC77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未規定動作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(unspecified behavior)</a:t>
            </a:r>
            <a:endParaRPr kumimoji="1" lang="ja-JP" altLang="en-US" sz="36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7AB713F-EE5C-9F91-13D9-0759D1F6532E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3EE2F7A-E78F-14A8-C1D7-F30152CD7029}"/>
              </a:ext>
            </a:extLst>
          </p:cNvPr>
          <p:cNvSpPr txBox="1">
            <a:spLocks/>
          </p:cNvSpPr>
          <p:nvPr/>
        </p:nvSpPr>
        <p:spPr>
          <a:xfrm>
            <a:off x="990600" y="1371598"/>
            <a:ext cx="10515600" cy="401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規格では動作を規定せず、処理系で規定する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例外のエラーメッセージ、</a:t>
            </a:r>
            <a:r>
              <a:rPr lang="en-US" altLang="ja-JP" dirty="0" err="1">
                <a:latin typeface="Hiragino Sans W2" panose="020B0400000000000000" pitchFamily="34" charset="-128"/>
                <a:ea typeface="Hiragino Sans W2" panose="020B0400000000000000" pitchFamily="34" charset="-128"/>
              </a:rPr>
              <a:t>sizeof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(long)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、ラムダ式のオブジェクトサイズなど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処理系のよって異なる動作をするが、危険ではない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クラッシュはしない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286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45D05-780E-D71D-81B6-2EEF4A210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85002-5954-A8C0-0872-810A6DB99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エラー性動作</a:t>
            </a:r>
            <a:r>
              <a:rPr kumimoji="1" lang="en-US" altLang="ja-JP" sz="36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(erroneous behavior)</a:t>
            </a:r>
            <a:endParaRPr kumimoji="1" lang="ja-JP" altLang="en-US" sz="36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C6BF79A-DBAF-AB53-50AD-AC53F0EA4668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28B4554-21B1-926D-4C7D-4CDE03848102}"/>
              </a:ext>
            </a:extLst>
          </p:cNvPr>
          <p:cNvSpPr txBox="1">
            <a:spLocks/>
          </p:cNvSpPr>
          <p:nvPr/>
        </p:nvSpPr>
        <p:spPr>
          <a:xfrm>
            <a:off x="990600" y="1371598"/>
            <a:ext cx="10515600" cy="401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未定義動作を安全側に倒した動作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クラッシュする可能性もあるし、しない可能性もある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ja-JP" altLang="en-US" b="1">
                <a:solidFill>
                  <a:srgbClr val="C00000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クラッシュしない場合の動作が規定される</a:t>
            </a:r>
            <a:endParaRPr lang="en-US" altLang="ja-JP" b="1" dirty="0">
              <a:solidFill>
                <a:srgbClr val="C00000"/>
              </a:solidFill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C++26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でエラー性動作に分類されるのは、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「未初期化値の読み取り」のみ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716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未初期化値の読み取り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D52F57F-6A74-2F95-E4FD-5261DA1515E3}"/>
              </a:ext>
            </a:extLst>
          </p:cNvPr>
          <p:cNvSpPr/>
          <p:nvPr/>
        </p:nvSpPr>
        <p:spPr>
          <a:xfrm>
            <a:off x="1145154" y="1391971"/>
            <a:ext cx="7848600" cy="2938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int f(int x)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処理が続行した場合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…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int y = x; 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エラー性動作ではない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  <a:p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int x; 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エラー性の値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(erroneous value)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をもつ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f(x);  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エラー性動作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(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エラー性の値を読み取った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</a:t>
            </a:r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29F37B-0354-87BD-DCDE-C88D57B9679F}"/>
              </a:ext>
            </a:extLst>
          </p:cNvPr>
          <p:cNvSpPr txBox="1">
            <a:spLocks/>
          </p:cNvSpPr>
          <p:nvPr/>
        </p:nvSpPr>
        <p:spPr>
          <a:xfrm>
            <a:off x="891154" y="4537337"/>
            <a:ext cx="10515600" cy="1660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エラー性動作が起こったあとは、エラー性の値とは見なされない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ただし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unsigned char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と</a:t>
            </a:r>
            <a:r>
              <a:rPr lang="en-US" altLang="ja-JP" dirty="0">
                <a:latin typeface="VL GOTHIC" panose="020B0509000000000000" pitchFamily="49" charset="-128"/>
                <a:ea typeface="VL GOTHIC" panose="020B0509000000000000" pitchFamily="49" charset="-128"/>
              </a:rPr>
              <a:t>std::byte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 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ではエラー性動作にはならない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301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DC12D-BEAD-DAE3-8E68-3D05D3D73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5FB11F-BE6C-00DC-76D8-FCAAB379C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不定値の使用を明示</a:t>
            </a:r>
            <a:endParaRPr kumimoji="1" lang="ja-JP" altLang="en-US" sz="36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2D88B54-4A83-F2E8-D471-B6002C1A8273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0CB21C3-47AD-23FE-5B1C-FFE10C3F4AF2}"/>
              </a:ext>
            </a:extLst>
          </p:cNvPr>
          <p:cNvSpPr/>
          <p:nvPr/>
        </p:nvSpPr>
        <p:spPr>
          <a:xfrm>
            <a:off x="1145154" y="1391971"/>
            <a:ext cx="7848600" cy="2938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int f(int x) {}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int g(int x 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[[indeterminate]]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) {</a:t>
            </a: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  int y = x; 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未定義動作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}</a:t>
            </a:r>
          </a:p>
          <a:p>
            <a:endParaRPr kumimoji="1"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int x </a:t>
            </a:r>
            <a:r>
              <a:rPr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[[indeterminate]]</a:t>
            </a:r>
            <a:r>
              <a:rPr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; 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意図して不定値を使う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solidFill>
                  <a:schemeClr val="tx1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f(x);</a:t>
            </a:r>
            <a:r>
              <a:rPr kumimoji="1" lang="en-US" altLang="ja-JP" sz="2400" dirty="0">
                <a:solidFill>
                  <a:srgbClr val="C00000"/>
                </a:solidFill>
                <a:latin typeface="VL GOTHIC" panose="020B0509000000000000" pitchFamily="49" charset="-128"/>
                <a:ea typeface="VL GOTHIC" panose="020B0509000000000000" pitchFamily="49" charset="-128"/>
              </a:rPr>
              <a:t> </a:t>
            </a:r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// </a:t>
            </a:r>
            <a:r>
              <a:rPr lang="ja-JP" altLang="en-US" sz="2400">
                <a:latin typeface="VL GOTHIC" panose="020B0509000000000000" pitchFamily="49" charset="-128"/>
                <a:ea typeface="VL GOTHIC" panose="020B0509000000000000" pitchFamily="49" charset="-128"/>
              </a:rPr>
              <a:t>未定義動作</a:t>
            </a:r>
            <a:endParaRPr lang="en-US" altLang="ja-JP" sz="2400" dirty="0">
              <a:latin typeface="VL GOTHIC" panose="020B0509000000000000" pitchFamily="49" charset="-128"/>
              <a:ea typeface="VL GOTHIC" panose="020B0509000000000000" pitchFamily="49" charset="-128"/>
            </a:endParaRPr>
          </a:p>
          <a:p>
            <a:r>
              <a:rPr kumimoji="1" lang="en-US" altLang="ja-JP" sz="2400" dirty="0">
                <a:latin typeface="VL GOTHIC" panose="020B0509000000000000" pitchFamily="49" charset="-128"/>
                <a:ea typeface="VL GOTHIC" panose="020B0509000000000000" pitchFamily="49" charset="-128"/>
              </a:rPr>
              <a:t>g(x); // OK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20C8D3-6521-009F-4FD9-197875C4D2A1}"/>
              </a:ext>
            </a:extLst>
          </p:cNvPr>
          <p:cNvSpPr txBox="1">
            <a:spLocks/>
          </p:cNvSpPr>
          <p:nvPr/>
        </p:nvSpPr>
        <p:spPr>
          <a:xfrm>
            <a:off x="891154" y="4537337"/>
            <a:ext cx="10515600" cy="17618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不定値として初期化すること、不定値を受け取ることを明示する属性もいっしょに入る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不定値の読み取りは、エラー性動作ではなく未定義動作になる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794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4A66C-F1BB-83E8-8340-3BD8E4748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0DF75C-6D8C-A3B9-A35D-FB47B120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2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将来、エラー性動作に分類されるかもしれない操作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F326B04-A53F-8C15-E9AC-0578F88068E4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9BE50A41-B563-36AB-2E74-323AB25C64BC}"/>
              </a:ext>
            </a:extLst>
          </p:cNvPr>
          <p:cNvSpPr txBox="1">
            <a:spLocks/>
          </p:cNvSpPr>
          <p:nvPr/>
        </p:nvSpPr>
        <p:spPr>
          <a:xfrm>
            <a:off x="990600" y="1371599"/>
            <a:ext cx="10515600" cy="2628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符号付き整数のオーバーフロー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型変換をした結果、表現可能な範囲を超えた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ゼロ割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E805C-433D-5183-DDA9-BC337DCD2925}"/>
              </a:ext>
            </a:extLst>
          </p:cNvPr>
          <p:cNvSpPr txBox="1">
            <a:spLocks/>
          </p:cNvSpPr>
          <p:nvPr/>
        </p:nvSpPr>
        <p:spPr>
          <a:xfrm>
            <a:off x="891154" y="4104890"/>
            <a:ext cx="10515600" cy="1660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例として、ゼロ割は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ARM CPU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ではクラッシュせず値</a:t>
            </a:r>
            <a: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0</a:t>
            </a: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が</a:t>
            </a:r>
            <a:br>
              <a:rPr lang="en-US" altLang="ja-JP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>
                <a:latin typeface="Hiragino Sans W2" panose="020B0400000000000000" pitchFamily="34" charset="-128"/>
                <a:ea typeface="Hiragino Sans W2" panose="020B0400000000000000" pitchFamily="34" charset="-128"/>
              </a:rPr>
              <a:t>出力されて処理が続行する</a:t>
            </a:r>
            <a:endParaRPr lang="en-US" altLang="ja-JP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9341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ja-JP" altLang="en-US" sz="36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まとめ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7D4804-5DD7-4948-54E7-0041331D6193}"/>
              </a:ext>
            </a:extLst>
          </p:cNvPr>
          <p:cNvSpPr txBox="1">
            <a:spLocks/>
          </p:cNvSpPr>
          <p:nvPr/>
        </p:nvSpPr>
        <p:spPr>
          <a:xfrm>
            <a:off x="891154" y="1440874"/>
            <a:ext cx="10515600" cy="472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sz="3200">
                <a:latin typeface="Hiragino Sans W2" panose="020B0400000000000000" pitchFamily="34" charset="-128"/>
                <a:ea typeface="Hiragino Sans W2" panose="020B0400000000000000" pitchFamily="34" charset="-128"/>
              </a:rPr>
              <a:t>エラー分類が今後変更されていくことで、</a:t>
            </a:r>
            <a:br>
              <a:rPr lang="en-US" altLang="ja-JP" sz="32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 sz="3200">
                <a:latin typeface="Hiragino Sans W2" panose="020B0400000000000000" pitchFamily="34" charset="-128"/>
                <a:ea typeface="Hiragino Sans W2" panose="020B0400000000000000" pitchFamily="34" charset="-128"/>
              </a:rPr>
              <a:t>クラッシュしない場合の動作が規定されていく</a:t>
            </a:r>
            <a:endParaRPr lang="en-US" altLang="ja-JP" sz="3200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endParaRPr lang="en-US" altLang="ja-JP" sz="3200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3200">
                <a:latin typeface="Hiragino Sans W2" panose="020B0400000000000000" pitchFamily="34" charset="-128"/>
                <a:ea typeface="Hiragino Sans W2" panose="020B0400000000000000" pitchFamily="34" charset="-128"/>
              </a:rPr>
              <a:t>それによってプログラムの安全性が高くなっていく</a:t>
            </a:r>
            <a:endParaRPr lang="en-US" altLang="ja-JP" sz="3200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endParaRPr lang="en-US" altLang="ja-JP" sz="3200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3200">
                <a:latin typeface="Hiragino Sans W2" panose="020B0400000000000000" pitchFamily="34" charset="-128"/>
                <a:ea typeface="Hiragino Sans W2" panose="020B0400000000000000" pitchFamily="34" charset="-128"/>
              </a:rPr>
              <a:t>「なにが起こるかわからない</a:t>
            </a:r>
            <a:r>
              <a:rPr lang="en-US" altLang="ja-JP" sz="32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</a:t>
            </a:r>
            <a:r>
              <a:rPr lang="ja-JP" altLang="en-US" sz="3200">
                <a:latin typeface="Hiragino Sans W2" panose="020B0400000000000000" pitchFamily="34" charset="-128"/>
                <a:ea typeface="Hiragino Sans W2" panose="020B0400000000000000" pitchFamily="34" charset="-128"/>
              </a:rPr>
              <a:t>未定義動作</a:t>
            </a:r>
            <a:r>
              <a:rPr lang="en-US" altLang="ja-JP" sz="32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</a:t>
            </a:r>
            <a:r>
              <a:rPr lang="ja-JP" altLang="en-US" sz="3200">
                <a:latin typeface="Hiragino Sans W2" panose="020B0400000000000000" pitchFamily="34" charset="-128"/>
                <a:ea typeface="Hiragino Sans W2" panose="020B0400000000000000" pitchFamily="34" charset="-128"/>
              </a:rPr>
              <a:t>」から</a:t>
            </a:r>
            <a:br>
              <a:rPr lang="en-US" altLang="ja-JP" sz="32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</a:br>
            <a:r>
              <a:rPr lang="ja-JP" altLang="en-US" sz="3200">
                <a:latin typeface="Hiragino Sans W2" panose="020B0400000000000000" pitchFamily="34" charset="-128"/>
                <a:ea typeface="Hiragino Sans W2" panose="020B0400000000000000" pitchFamily="34" charset="-128"/>
              </a:rPr>
              <a:t>「クラッシュもしくは規定された処理続行</a:t>
            </a:r>
            <a:r>
              <a:rPr lang="en-US" altLang="ja-JP" sz="32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 (</a:t>
            </a:r>
            <a:r>
              <a:rPr lang="ja-JP" altLang="en-US" sz="3200">
                <a:latin typeface="Hiragino Sans W2" panose="020B0400000000000000" pitchFamily="34" charset="-128"/>
                <a:ea typeface="Hiragino Sans W2" panose="020B0400000000000000" pitchFamily="34" charset="-128"/>
              </a:rPr>
              <a:t>エラー性動作</a:t>
            </a:r>
            <a:r>
              <a:rPr lang="en-US" altLang="ja-JP" sz="3200" dirty="0">
                <a:latin typeface="Hiragino Sans W2" panose="020B0400000000000000" pitchFamily="34" charset="-128"/>
                <a:ea typeface="Hiragino Sans W2" panose="020B0400000000000000" pitchFamily="34" charset="-128"/>
              </a:rPr>
              <a:t>)</a:t>
            </a:r>
            <a:r>
              <a:rPr lang="ja-JP" altLang="en-US" sz="3200">
                <a:latin typeface="Hiragino Sans W2" panose="020B0400000000000000" pitchFamily="34" charset="-128"/>
                <a:ea typeface="Hiragino Sans W2" panose="020B0400000000000000" pitchFamily="34" charset="-128"/>
              </a:rPr>
              <a:t>」へ</a:t>
            </a:r>
            <a:endParaRPr lang="en-US" altLang="ja-JP" sz="3200" dirty="0">
              <a:latin typeface="Hiragino Sans W2" panose="020B0400000000000000" pitchFamily="34" charset="-128"/>
              <a:ea typeface="Hiragino Sans W2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345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10421</TotalTime>
  <Words>541</Words>
  <Application>Microsoft Macintosh PowerPoint</Application>
  <PresentationFormat>ワイド画面</PresentationFormat>
  <Paragraphs>57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Hiragino Maru Gothic ProN W4</vt:lpstr>
      <vt:lpstr>Hiragino Sans W2</vt:lpstr>
      <vt:lpstr>VL GOTHIC</vt:lpstr>
      <vt:lpstr>游ゴシック</vt:lpstr>
      <vt:lpstr>游ゴシック Light</vt:lpstr>
      <vt:lpstr>Arial</vt:lpstr>
      <vt:lpstr>Office テーマ</vt:lpstr>
      <vt:lpstr>C++26 エラー性動作 (erroneous behavior)</vt:lpstr>
      <vt:lpstr>C++26 エラー性動作</vt:lpstr>
      <vt:lpstr>未定義動作 (undefined behavior; UB)</vt:lpstr>
      <vt:lpstr>未規定動作 (unspecified behavior)</vt:lpstr>
      <vt:lpstr>エラー性動作 (erroneous behavior)</vt:lpstr>
      <vt:lpstr>未初期化値の読み取り</vt:lpstr>
      <vt:lpstr>不定値の使用を明示</vt:lpstr>
      <vt:lpstr>将来、エラー性動作に分類されるかもしれない操作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C++20の概要</dc:title>
  <dc:creator>Akira Takahashi</dc:creator>
  <cp:lastModifiedBy>Akira Takahashi</cp:lastModifiedBy>
  <cp:revision>128</cp:revision>
  <cp:lastPrinted>2019-04-17T14:19:56Z</cp:lastPrinted>
  <dcterms:created xsi:type="dcterms:W3CDTF">2019-03-28T06:39:41Z</dcterms:created>
  <dcterms:modified xsi:type="dcterms:W3CDTF">2024-12-20T08:11:11Z</dcterms:modified>
</cp:coreProperties>
</file>