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69" r:id="rId17"/>
    <p:sldId id="271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34"/>
  </p:normalViewPr>
  <p:slideViewPr>
    <p:cSldViewPr snapToGrid="0" snapToObjects="1">
      <p:cViewPr varScale="1">
        <p:scale>
          <a:sx n="95" d="100"/>
          <a:sy n="95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4554A-BFE6-7B4F-98DD-1DE54F16D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FD2EC7-C94F-F846-AE08-20A891F9C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D1C09-2733-5C45-A7BC-7E7EE59D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0272C-8BD3-1647-BF1C-E8F227A8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DF23B-2219-F843-9801-946D432E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59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CAF44-35CE-E34F-BB77-759F2F61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25DCE-C943-494A-A4A6-ED3307AF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E9CE49-A099-C841-A102-6B1573A1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E5FDA-651B-6F44-A0A5-DEC9F7FF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3A393-F31F-C944-998F-A7ACFEE1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7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7CC11A-BAB6-0E47-8D0A-B0ABE76F8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3063A2-69BC-5C48-8AE1-97A174505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468B6-0A61-5D4B-A446-019C405A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C5A67-4B56-9A4A-B239-0325C50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8AF1ED-F857-0A49-B06B-891ED28A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27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9F8D66-D1BA-0E4A-B76B-348AACA2B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FC19CF-3DFE-7247-9DF2-6B3E49A73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D68646-6203-6E43-948E-B620F4BB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1DBE-F052-6B40-85C4-C4A8F2A4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5C002-2CA0-4748-AFFE-65115C87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2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B8E03-9E26-7C4E-B853-EEA4B671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32D65F-8D94-2545-998D-AD082663E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8EB35-6810-194A-8AC0-1D10266B0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3A4B5-D43E-C546-8BB7-A08A204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856097-2309-C143-B3B5-23BA0EC2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38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3990F-5BF1-4B4F-B2DC-9C030B37D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CDA040-DC76-8F4C-B813-72A25CD18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D7AC8B-2D3E-C148-BA6B-FA5D7EF1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3A83CF-C84B-B641-AA7E-E5C52B0A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8707C3-1CFB-C64C-924B-4EEB12D0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98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15A9A-8AC5-FF43-B3A8-FDA8E9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92E80-6B49-1B4A-9934-0E2CE4CFE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5722-92F5-314C-8156-D8DCE37E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6FBD59-458E-CE49-8090-F0070D47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C6D2F4-980C-494D-BD14-30790D96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5A1FA0-2D23-B74D-92DD-908DB34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899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6CCBB-8884-C443-80AA-68666A1D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203C6-7894-0A49-92AE-E6E2CB4A6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F5181-D7CE-214A-AC0D-E27C050A3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C74A0F-2666-4C4E-B176-5825A77F9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17140C0-2FCE-3A46-B321-FC3F98CFB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4962D56-6907-AC4B-8CD3-1AA9636F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836B2FD-695A-624D-BDB0-21F67AFB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26F76D9-4786-EB42-B931-21DACC1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149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993EC-7BA9-0543-8390-2DC0B79E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25BF25-B2DB-2547-BD36-90F5D864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2D08FC-B446-3640-A48A-2E3E05F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B78856E-9A4E-7846-BC6B-3137C853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790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B44CCC-4944-5D4D-9FC0-1FB6EA89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CBF054-45E5-1D40-8AFB-9B7C5A6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F3F081-D77F-F94B-8647-D9761BFE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39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61D87-0913-D74D-BF4B-728C451E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8D677C-CA7A-8F4A-82EC-D2CDE2AE8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D182C-6083-FF44-A7F3-5B5D11CFF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6CF00F-9C75-D74D-8001-36BE1475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746000-4097-E143-A804-451F0D45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27B788-9B48-FC46-982F-F9752537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9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BC55C-F329-4A41-9E94-5608DACE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7AFC6-3F86-5047-8ACB-B251B9EF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CB1B2-F2AC-7546-B875-44913021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8306B-0E2E-0145-948A-BEA9C426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19B4A4-23EA-6241-89A5-D08983A5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6408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4D973F-5AC8-8442-AF4B-DF635AB8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B8EE46A-9A3E-6A4E-A8F0-E574F28B5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D5F87-0AE0-AD45-97E8-32ABE4A2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B4DC65-C08E-3549-A9AC-8DBED034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8CBC9A-A0A0-DD4E-8696-48ACC6514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A3FA28-F934-D040-997B-2DFADBC6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400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429C1-33E8-484C-9498-6CFD1AB6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293E07-ACE8-824B-8974-8BF38A601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830B6-6B8B-3A47-ABD7-EB0630BB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18A39-9240-5B4F-B3E8-4A65CF84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524E8-591E-F544-8D3D-6FDE0764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6341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B1933A-9B0A-D646-ADFE-B224B44E4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0D3022-95D8-AE41-939E-DAC788D4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E30519-D8B9-F34D-BFEA-A9F278C84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7CC0DF-BCA8-3D4F-B825-A963852D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9C43D-0871-144E-A5FB-677570BE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64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4D300-9803-F24B-B737-1D493DD3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2C1D52-395E-7446-8D18-CC7EF65D0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56516-528D-F243-B719-E513E844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830FF5-AA74-344E-8C46-CA59D99F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DFA955-EB3A-D843-8D42-78AB13E1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0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DA5274-30C1-7345-814A-113C7617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9AC813-AEBB-A246-95CA-317318780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D32E82-05F1-724F-AA15-5359739B9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0EE6D2-E8B8-8948-A838-DD16DDAB8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77F773-BCC7-C348-9D62-6D5A32E1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83711-F8B0-F545-A16B-2A4F49E2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A991A-C0B3-B647-BCC6-6A421813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DFF3A-EB84-9B44-9766-CDA398C6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3E06B9-C31D-8A40-AFE8-CF7378A73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F9AEA1-41D7-0A40-AE9A-1A32913F8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CF73D5-FF2E-2346-8E3C-9084DAD7A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129E33-F25D-C24B-AB9C-5ECDE390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8DB74A-E2E0-354F-AB44-055410A1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16201E-B48E-AF42-B501-300DF5B85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78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80630B-3C65-5B4D-8744-1B94A9F65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ECD2CFF-3672-B64A-868B-C5C3A71F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60B56A-EAA2-6341-B45E-78FFAF63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E35EB8-65E1-A34B-A140-B4FB127B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8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3F0E3A-0043-3E4E-A499-861A473C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E185D9F-6849-DA40-8997-6BA101DD9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24B1D6-3750-E34A-9F70-B04BDC7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CA3A7-0940-7246-BA2A-8E0D753B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BA064C-FAD7-4C40-84C8-E9980E9B3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9A6797-CAAE-3942-8754-2EE284C61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DD042-089C-2042-A1F4-E32E99EB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DA91AD-5E87-0448-9493-BDFCFE52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98C247-48FE-D24E-8D82-C0473610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04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09AF1-38D2-C944-9AED-5B5FAC71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EEC920-CE16-6748-AC8F-C5C68F058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E12D41-098F-C947-A919-9AD1804D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D6CFA1-E35D-C246-830F-1980B675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50651-317C-F64A-9C08-781A2516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A423E0-42A5-404B-B903-70B69AFE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23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7364F17-94BC-8847-BE18-EB4DEDB9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758A18-1F2D-3047-981B-0B73DEDA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AC2445-D54D-1F44-BBA3-E5538955F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79522-C942-0C4F-B47D-99E8B5CFC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91C4C-CBA9-1F47-B0AD-A8C316DE3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04513B-C969-C141-B2A3-6BFF6393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A0491E-64A1-6043-9849-7E5BE930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879F36-8C55-EC45-A3EB-A7ED43A23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E0AE-5ACC-1F4A-B53C-027E64C7158F}" type="datetimeFigureOut">
              <a:rPr kumimoji="1" lang="ja-JP" altLang="en-US" smtClean="0"/>
              <a:t>2021/8/2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88A8F-E4F1-9143-89B3-E977D6C48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612806-9304-F14D-91A1-33E89B5CA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0AC6-5BE6-D648-B2E2-C3EF03CF78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60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D6B14-4B58-1548-A5DA-46CA4062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353" y="1192323"/>
            <a:ext cx="6194961" cy="2084923"/>
          </a:xfrm>
        </p:spPr>
        <p:txBody>
          <a:bodyPr/>
          <a:lstStyle/>
          <a:p>
            <a:pPr algn="l"/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の整数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2B5D3-4742-BE4D-BF6B-D5B6195E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0250" y="3602037"/>
            <a:ext cx="9144000" cy="1870903"/>
          </a:xfrm>
        </p:spPr>
        <p:txBody>
          <a:bodyPr/>
          <a:lstStyle/>
          <a:p>
            <a:pPr algn="r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高橋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晶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(Akira Takahashi)</a:t>
            </a:r>
          </a:p>
          <a:p>
            <a:pPr algn="r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cpp_akira@Twitter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algn="r"/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faithandbrave@GitHub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algn="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2021/08/15 (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日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)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talk.cpp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2FACCC-5720-BB40-8B29-FFD8FD9EE342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796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1"/>
    </mc:Choice>
    <mc:Fallback>
      <p:transition spd="slow" advTm="191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elvetica" pitchFamily="2" charset="0"/>
              </a:rPr>
              <a:t>C++20</a:t>
            </a:r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では整数の</a:t>
            </a:r>
            <a:br>
              <a:rPr kumimoji="1" lang="en-US" altLang="ja-JP" sz="3600" b="1" dirty="0">
                <a:solidFill>
                  <a:srgbClr val="C00000"/>
                </a:solidFill>
                <a:latin typeface="Helvetica" pitchFamily="2" charset="0"/>
              </a:rPr>
            </a:br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内部表現、順序、一意性が規定される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945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符号付き整数の内部表現が「</a:t>
            </a:r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の補数表現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」に規定される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負数を「絶対値をビット反転した値に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+1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」した値として表現する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これは、</a:t>
            </a:r>
            <a:r>
              <a:rPr lang="en-US" altLang="ja-JP" b="1" dirty="0">
                <a:solidFill>
                  <a:srgbClr val="C00000"/>
                </a:solidFill>
                <a:latin typeface="Helvetica" pitchFamily="2" charset="0"/>
              </a:rPr>
              <a:t>-0 (</a:t>
            </a:r>
            <a:r>
              <a:rPr lang="ja-JP" altLang="en-US" b="1">
                <a:solidFill>
                  <a:srgbClr val="C00000"/>
                </a:solidFill>
                <a:latin typeface="Helvetica" pitchFamily="2" charset="0"/>
              </a:rPr>
              <a:t>マイナスゼロ</a:t>
            </a:r>
            <a:r>
              <a:rPr lang="en-US" altLang="ja-JP" b="1" dirty="0">
                <a:solidFill>
                  <a:srgbClr val="C00000"/>
                </a:solidFill>
                <a:latin typeface="Helvetica" pitchFamily="2" charset="0"/>
              </a:rPr>
              <a:t>) </a:t>
            </a:r>
            <a:r>
              <a:rPr lang="ja-JP" altLang="en-US" b="1">
                <a:solidFill>
                  <a:srgbClr val="C00000"/>
                </a:solidFill>
                <a:latin typeface="Helvetica" pitchFamily="2" charset="0"/>
              </a:rPr>
              <a:t>を表すビット列がない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内部表現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0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の負数は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0</a:t>
            </a: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ただし、主要な処理系はこれまでも「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の補数表現」しか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サポートしていなかったので、実装としてはこれまでと変わらない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0FA9211-4A48-D748-949F-6BAE93996E8D}"/>
              </a:ext>
            </a:extLst>
          </p:cNvPr>
          <p:cNvCxnSpPr>
            <a:cxnSpLocks/>
          </p:cNvCxnSpPr>
          <p:nvPr/>
        </p:nvCxnSpPr>
        <p:spPr>
          <a:xfrm>
            <a:off x="907478" y="1497434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57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全ての値に大小関係が成り立ち、</a:t>
            </a:r>
            <a:br>
              <a:rPr kumimoji="1" lang="en-US" altLang="ja-JP" sz="3600" b="1" dirty="0">
                <a:solidFill>
                  <a:srgbClr val="C00000"/>
                </a:solidFill>
                <a:latin typeface="Helvetica" pitchFamily="2" charset="0"/>
              </a:rPr>
            </a:br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ハッシュ値が一意に定まる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945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符号付き整数型の内部表現を「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の補数」に規定する理由は、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-0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がないことで、</a:t>
            </a:r>
            <a:r>
              <a:rPr lang="ja-JP" altLang="en-US" b="1">
                <a:solidFill>
                  <a:srgbClr val="C00000"/>
                </a:solidFill>
                <a:latin typeface="Helvetica" pitchFamily="2" charset="0"/>
              </a:rPr>
              <a:t>全ての値に大小関係が成り立つ</a:t>
            </a:r>
            <a:endParaRPr lang="en-US" altLang="ja-JP" b="1" dirty="0">
              <a:solidFill>
                <a:srgbClr val="C00000"/>
              </a:solidFill>
              <a:latin typeface="Helvetica" pitchFamily="2" charset="0"/>
            </a:endParaRPr>
          </a:p>
          <a:p>
            <a:pPr lvl="2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-0 == 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になりえたが、そのようなことがなくなる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-0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がないことで、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ハッシュ値が一意に定まる</a:t>
            </a:r>
            <a:endParaRPr kumimoji="1" lang="en-US" altLang="ja-JP" b="1" dirty="0">
              <a:solidFill>
                <a:srgbClr val="C00000"/>
              </a:solidFill>
              <a:latin typeface="Helvetica" pitchFamily="2" charset="0"/>
            </a:endParaRPr>
          </a:p>
          <a:p>
            <a:pPr lvl="2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異なる値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-0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と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を同じハッシュ値とする、のようなことがなくなる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95E1CF5-9553-6C45-A159-371C3F0B5D44}"/>
              </a:ext>
            </a:extLst>
          </p:cNvPr>
          <p:cNvSpPr/>
          <p:nvPr/>
        </p:nvSpPr>
        <p:spPr>
          <a:xfrm>
            <a:off x="285008" y="3836948"/>
            <a:ext cx="5569527" cy="292011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struct X {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int a;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char b;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strong_ordering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全順序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で順序が返る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auto </a:t>
            </a:r>
            <a:r>
              <a:rPr lang="en-US" altLang="ja-JP" sz="20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operator&lt;=&gt;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(const X&amp;) = default;</a:t>
            </a:r>
            <a:b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</a:b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};</a:t>
            </a:r>
          </a:p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ord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x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  <a:sym typeface="Wingdings" pitchFamily="2" charset="2"/>
              </a:rPr>
              <a:t>&lt;=&gt; y;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if 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  <a:sym typeface="Wingdings" pitchFamily="2" charset="2"/>
              </a:rPr>
              <a:t>ord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  <a:sym typeface="Wingdings" pitchFamily="2" charset="2"/>
              </a:rPr>
              <a:t> == 0) { … }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A877A86-3C4E-B948-AD1D-0565FDD6813F}"/>
              </a:ext>
            </a:extLst>
          </p:cNvPr>
          <p:cNvSpPr/>
          <p:nvPr/>
        </p:nvSpPr>
        <p:spPr>
          <a:xfrm>
            <a:off x="6096000" y="4081247"/>
            <a:ext cx="5810992" cy="2675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struct X {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int a;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char b;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};</a:t>
            </a:r>
          </a:p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X x = …;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自動でハッシュ値を計算してくれる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(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将来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</a:p>
          <a:p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size_t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hash = </a:t>
            </a:r>
            <a:r>
              <a:rPr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hash_as_bytes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(x);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D2AB58-D0A6-E644-8582-4E61FD3C1C6F}"/>
              </a:ext>
            </a:extLst>
          </p:cNvPr>
          <p:cNvCxnSpPr>
            <a:cxnSpLocks/>
          </p:cNvCxnSpPr>
          <p:nvPr/>
        </p:nvCxnSpPr>
        <p:spPr>
          <a:xfrm>
            <a:off x="907478" y="1497434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18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ただし、符号付き整数がオーバーフローした際は未定義動作のまま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8298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の補数表現では加算し続けると負数、減算し続けると正数になることは自明だが、</a:t>
            </a:r>
            <a:r>
              <a:rPr kumimoji="1" lang="ja-JP" altLang="en-US" b="1">
                <a:solidFill>
                  <a:srgbClr val="0070C0"/>
                </a:solidFill>
                <a:latin typeface="Helvetica" pitchFamily="2" charset="0"/>
              </a:rPr>
              <a:t>折り返しは未定義動作のまま</a:t>
            </a:r>
            <a:endParaRPr kumimoji="1" lang="en-US" altLang="ja-JP" b="1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これは、コンパイラの最適化の都合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コンパイラは、符号付き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整数が大きくなり続けても負数にならないことを期待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して最適化する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折り返す動作が規定されると最適化が阻害されてしまうため、この規定は改定されない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ただし、主要コンパイラは</a:t>
            </a:r>
            <a:r>
              <a:rPr lang="ja-JP" altLang="en-US" b="1">
                <a:solidFill>
                  <a:srgbClr val="C00000"/>
                </a:solidFill>
                <a:latin typeface="Helvetica" pitchFamily="2" charset="0"/>
              </a:rPr>
              <a:t>折り返し動作を規定するオプション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を提供しているため、ユーザーは任意にこの最適化をオフに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でき、折り返し動作を使用できる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83EC20-0228-A344-87F1-4E34E2F056CA}"/>
              </a:ext>
            </a:extLst>
          </p:cNvPr>
          <p:cNvCxnSpPr>
            <a:cxnSpLocks/>
          </p:cNvCxnSpPr>
          <p:nvPr/>
        </p:nvCxnSpPr>
        <p:spPr>
          <a:xfrm>
            <a:off x="907478" y="1530092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715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3F5D7-B580-BD43-B250-A0033E7F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52" y="2657063"/>
            <a:ext cx="10005447" cy="1325563"/>
          </a:xfrm>
        </p:spPr>
        <p:txBody>
          <a:bodyPr/>
          <a:lstStyle/>
          <a:p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ビット操作の強化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2376219-244D-AD45-94EC-3BCDAC219ED0}"/>
              </a:ext>
            </a:extLst>
          </p:cNvPr>
          <p:cNvCxnSpPr/>
          <p:nvPr/>
        </p:nvCxnSpPr>
        <p:spPr>
          <a:xfrm>
            <a:off x="1348353" y="3734450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85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ビット操作のための</a:t>
            </a:r>
            <a:r>
              <a:rPr kumimoji="1" lang="en-US" altLang="ja-JP" sz="3600" b="1" dirty="0">
                <a:solidFill>
                  <a:srgbClr val="C00000"/>
                </a:solidFill>
                <a:latin typeface="Helvetica" pitchFamily="2" charset="0"/>
              </a:rPr>
              <a:t>&lt;bit&gt;</a:t>
            </a:r>
            <a:r>
              <a:rPr kumimoji="1" lang="ja-JP" altLang="en-US" sz="3600" b="1">
                <a:solidFill>
                  <a:srgbClr val="C00000"/>
                </a:solidFill>
                <a:latin typeface="Helvetica" pitchFamily="2" charset="0"/>
              </a:rPr>
              <a:t>ヘッダ新設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255622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以下のような機能が定義される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内部表現が同じ別な型への変換を行う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bit_cast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()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関数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の累乗値かの判定、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の累乗値への切り上げ、切り下げ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循環ビットシフト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pop count (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立っているビット数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、連続した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0 or 1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の数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F95E1CF5-9553-6C45-A159-371C3F0B5D44}"/>
              </a:ext>
            </a:extLst>
          </p:cNvPr>
          <p:cNvSpPr/>
          <p:nvPr/>
        </p:nvSpPr>
        <p:spPr>
          <a:xfrm>
            <a:off x="285008" y="4081246"/>
            <a:ext cx="5569527" cy="2675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float f = 3.14f;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memcpy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の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constexpr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版のようなもの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a = </a:t>
            </a:r>
            <a:r>
              <a:rPr kumimoji="1"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bit_cast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&lt;uint32_t&gt;(f);</a:t>
            </a:r>
          </a:p>
          <a:p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2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の累乗関係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b = </a:t>
            </a:r>
            <a:r>
              <a:rPr kumimoji="1"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bit_ceil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(127u);  // 128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c = </a:t>
            </a:r>
            <a:r>
              <a:rPr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bit_floor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(129u); // 128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BA877A86-3C4E-B948-AD1D-0565FDD6813F}"/>
              </a:ext>
            </a:extLst>
          </p:cNvPr>
          <p:cNvSpPr/>
          <p:nvPr/>
        </p:nvSpPr>
        <p:spPr>
          <a:xfrm>
            <a:off x="5998026" y="4081247"/>
            <a:ext cx="6096000" cy="267581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循環シフト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static_cast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&lt;uint8_t&gt;(0b0000'0001u);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std::uint8_t a = </a:t>
            </a:r>
            <a:r>
              <a:rPr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rotr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, 3);</a:t>
            </a:r>
          </a:p>
          <a:p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assert(a == 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0b0010'0000u);</a:t>
            </a:r>
          </a:p>
          <a:p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立っているビット数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static_cast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&lt;uint8_t&gt;(0b1000'1010u);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int b = </a:t>
            </a:r>
            <a:r>
              <a:rPr lang="en-US" altLang="ja-JP" sz="20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popcount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); // 3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BD2AB58-D0A6-E644-8582-4E61FD3C1C6F}"/>
              </a:ext>
            </a:extLst>
          </p:cNvPr>
          <p:cNvCxnSpPr>
            <a:cxnSpLocks/>
          </p:cNvCxnSpPr>
          <p:nvPr/>
        </p:nvCxnSpPr>
        <p:spPr>
          <a:xfrm>
            <a:off x="907478" y="1497434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67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C7EC2-B03E-804C-A3D1-BB2AC3A6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整数の今後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3D91F-232A-C54A-AAAA-981ABDEC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C++23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で起こること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符号付き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) 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size_t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のリテラル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z</a:t>
            </a:r>
            <a:endParaRPr kumimoji="1"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C++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の将来で今後起こりえること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128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ビット整数のサポート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(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ただしターゲット環境依存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)</a:t>
            </a: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多倍長整数のサポート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オーバーフローチェック付きの演算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オブジェクトのハッシュ値を自動計算してくれる機構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ビット数指定のリテラル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420623-4BC6-334B-813F-78471567DD58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3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C7EC2-B03E-804C-A3D1-BB2AC3A6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3D91F-232A-C54A-AAAA-981ABDEC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operator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&lt;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=&gt; (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三方比較演算子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) 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の詳細は、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cpprefjp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サイトか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onihusube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さんのブログを参照してください！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整数を安全に比較できるようになりました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符号付き整数の内部表現、順序、一意性が規定されました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ただし、未定義動作のままになっているものもあります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整数のいまとこれからを、ご注目ください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7DE9023-3DDB-EA46-9AAC-D49EBFF28E2C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41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C7EC2-B03E-804C-A3D1-BB2AC3A6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本日のお話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03D91F-232A-C54A-AAAA-981ABDEC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C++20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では、みなさんが普段から使っている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「整数型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(integral types)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」がより便利になりました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整数が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C++20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でどう変わったのか、なにが変わらないのか、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今後どう変わるのかをお話します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7748A49-3153-6349-A74A-B9649FFB8DA0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3F5D7-B580-BD43-B250-A0033E7F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52" y="2657063"/>
            <a:ext cx="1000544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</a:rPr>
              <a:t>での整数比較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4110CB8-5FE1-274A-ADD5-8399575B81EB}"/>
              </a:ext>
            </a:extLst>
          </p:cNvPr>
          <p:cNvCxnSpPr/>
          <p:nvPr/>
        </p:nvCxnSpPr>
        <p:spPr>
          <a:xfrm>
            <a:off x="1348353" y="3734450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32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C++17</a:t>
            </a:r>
            <a:r>
              <a:rPr kumimoji="1" lang="ja-JP" altLang="en-US" b="1">
                <a:solidFill>
                  <a:srgbClr val="C00000"/>
                </a:solidFill>
              </a:rPr>
              <a:t>までの整数比較で困ったところ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0733"/>
          </a:xfrm>
        </p:spPr>
        <p:txBody>
          <a:bodyPr/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これまでは、整数比較は以下の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点で使いにくかった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デフォルトで選択すべき整数型が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 (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符号付き整数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しかし標準コンテナの要素数は符号なし整数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両者の変数を比較すると「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signed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と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unsigned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の比較は安全ではない」という警告が出力される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7B752AB-9D9C-0141-BAB2-FE10AAFFFF1C}"/>
              </a:ext>
            </a:extLst>
          </p:cNvPr>
          <p:cNvSpPr/>
          <p:nvPr/>
        </p:nvSpPr>
        <p:spPr>
          <a:xfrm>
            <a:off x="1911926" y="3966359"/>
            <a:ext cx="8158349" cy="1828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vector&lt;int&gt; v = {1, 2, 3};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for (int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0; </a:t>
            </a:r>
            <a:r>
              <a:rPr lang="en-US" altLang="ja-JP" sz="2400" b="1" dirty="0" err="1">
                <a:solidFill>
                  <a:srgbClr val="0070C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b="1" dirty="0">
                <a:solidFill>
                  <a:srgbClr val="0070C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&lt; </a:t>
            </a:r>
            <a:r>
              <a:rPr lang="en-US" altLang="ja-JP" sz="2400" b="1" dirty="0" err="1">
                <a:solidFill>
                  <a:srgbClr val="0070C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v.size</a:t>
            </a:r>
            <a:r>
              <a:rPr lang="en-US" altLang="ja-JP" sz="2400" b="1" dirty="0">
                <a:solidFill>
                  <a:srgbClr val="0070C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 ++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 { //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警告！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…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EA7AE31-F7CF-1842-93D1-C0593F17175A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463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</a:rPr>
              <a:t>での整数比較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C++20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では、整数比較の新しい方法が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つ用意される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コンテナの要素数を符号付き整数として取得する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std::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ssize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関数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符号付きと符号なしの整数を安全に比較する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std::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cmp_less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関数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7B752AB-9D9C-0141-BAB2-FE10AAFFFF1C}"/>
              </a:ext>
            </a:extLst>
          </p:cNvPr>
          <p:cNvSpPr/>
          <p:nvPr/>
        </p:nvSpPr>
        <p:spPr>
          <a:xfrm>
            <a:off x="1401286" y="3437907"/>
            <a:ext cx="8835243" cy="1828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vector&lt;int&gt; v = {1, 2, 3};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for (int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0; 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&lt; 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ssize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(v)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 ++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 {}          // OK</a:t>
            </a:r>
          </a:p>
          <a:p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for (int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0; 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cmp_less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, 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v.size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())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 ++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 {} // OK</a:t>
            </a:r>
            <a:endParaRPr kumimoji="1" lang="ja-JP" altLang="en-US" sz="240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BD95F44-5327-A840-A1BC-F105B37F8531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413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std::</a:t>
            </a:r>
            <a:r>
              <a:rPr kumimoji="1" lang="en-US" altLang="ja-JP" b="1" dirty="0" err="1">
                <a:solidFill>
                  <a:srgbClr val="C00000"/>
                </a:solidFill>
                <a:latin typeface="Helvetica" pitchFamily="2" charset="0"/>
              </a:rPr>
              <a:t>ssize</a:t>
            </a:r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()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594468"/>
          </a:xfrm>
        </p:spPr>
        <p:txBody>
          <a:bodyPr/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コンテナの要素数を符号付き整数型に変換して返す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&lt;iterator&gt;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ヘッダで定義される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主に要素数を保持しておくために使用する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7B752AB-9D9C-0141-BAB2-FE10AAFFFF1C}"/>
              </a:ext>
            </a:extLst>
          </p:cNvPr>
          <p:cNvSpPr/>
          <p:nvPr/>
        </p:nvSpPr>
        <p:spPr>
          <a:xfrm>
            <a:off x="1425037" y="3555032"/>
            <a:ext cx="8835243" cy="248511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vector&lt;int&gt; v = {1, 2, 3};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n = 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ssize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(v)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 // n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の型は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(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だいたい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 int</a:t>
            </a:r>
          </a:p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                  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// (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size_t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を符号付きに変換した型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</a:p>
          <a:p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int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 {4, 5, 6};</a:t>
            </a:r>
          </a:p>
          <a:p>
            <a:r>
              <a:rPr kumimoji="1"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auto m = </a:t>
            </a:r>
            <a:r>
              <a:rPr kumimoji="1"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ssize</a:t>
            </a:r>
            <a:r>
              <a:rPr kumimoji="1"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ar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; //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同様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97BE04AF-7ADF-8B45-A82A-264CD4D9FC1D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6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std::</a:t>
            </a:r>
            <a:r>
              <a:rPr kumimoji="1" lang="en-US" altLang="ja-JP" b="1" dirty="0" err="1">
                <a:solidFill>
                  <a:srgbClr val="C00000"/>
                </a:solidFill>
                <a:latin typeface="Helvetica" pitchFamily="2" charset="0"/>
              </a:rPr>
              <a:t>cmp_less</a:t>
            </a:r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()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945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第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1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引数と第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2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引数のどちらに符号付き・符号なし整数が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指定されたとしても、安全に小なり比較してくれる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&lt;utility&gt;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ヘッダで定義される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ほかに、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cmp_equal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(),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cmp_not_equal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(), 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cmp_greater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()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など</a:t>
            </a:r>
            <a:b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</a:b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一通りの比較演算が揃っている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7B752AB-9D9C-0141-BAB2-FE10AAFFFF1C}"/>
              </a:ext>
            </a:extLst>
          </p:cNvPr>
          <p:cNvSpPr/>
          <p:nvPr/>
        </p:nvSpPr>
        <p:spPr>
          <a:xfrm>
            <a:off x="2755073" y="4437507"/>
            <a:ext cx="6246423" cy="169386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cmp_less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(2, 3u)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true);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cmp_less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(2u, 3)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true);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cmp_less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(2, 3)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true);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cmp_less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(2u, 3u)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true);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04E48824-5811-564E-8B2C-12DFBFB3497F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51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7AC4F-5516-B945-A7A7-1F009D05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値が型のとりうる範囲内かを判定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A93CDF-5DF1-1E4C-8B81-326AEC7AB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6945"/>
          </a:xfrm>
        </p:spPr>
        <p:txBody>
          <a:bodyPr>
            <a:normAutofit/>
          </a:bodyPr>
          <a:lstStyle/>
          <a:p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地味にたいへんだったのが、「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値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int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型に収まるか」の判定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自前で書くと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 &lt; std::</a:t>
            </a:r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numeric_limits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&lt;int&gt;::max()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 だが、これも符号なし・符号付き比較の警告問題がある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&lt;utility&gt;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ヘッダで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std::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in_range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()</a:t>
            </a:r>
            <a:r>
              <a:rPr kumimoji="1" lang="ja-JP" altLang="en-US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関数が定義される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elvetica" pitchFamily="2" charset="0"/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97B752AB-9D9C-0141-BAB2-FE10AAFFFF1C}"/>
              </a:ext>
            </a:extLst>
          </p:cNvPr>
          <p:cNvSpPr/>
          <p:nvPr/>
        </p:nvSpPr>
        <p:spPr>
          <a:xfrm>
            <a:off x="2693718" y="4437507"/>
            <a:ext cx="6804563" cy="150015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in_range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&lt;uint8_t&gt;(-1)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false);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in_range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&lt;uint8_t&gt;(255)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true);</a:t>
            </a: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assert(</a:t>
            </a:r>
            <a:r>
              <a:rPr lang="en-US" altLang="ja-JP" sz="2400" b="1" dirty="0" err="1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in_range</a:t>
            </a:r>
            <a:r>
              <a:rPr lang="en-US" altLang="ja-JP" sz="2400" b="1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&lt;int8_t&gt;(255)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== false);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626F366-8B70-0143-A1EA-B94CAE69C0A3}"/>
              </a:ext>
            </a:extLst>
          </p:cNvPr>
          <p:cNvCxnSpPr>
            <a:cxnSpLocks/>
          </p:cNvCxnSpPr>
          <p:nvPr/>
        </p:nvCxnSpPr>
        <p:spPr>
          <a:xfrm>
            <a:off x="907478" y="1383131"/>
            <a:ext cx="10413664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3F5D7-B580-BD43-B250-A0033E7F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352" y="2657063"/>
            <a:ext cx="1000544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elvetica" pitchFamily="2" charset="0"/>
              </a:rPr>
              <a:t>C++20</a:t>
            </a:r>
            <a:r>
              <a:rPr kumimoji="1" lang="ja-JP" altLang="en-US" b="1">
                <a:solidFill>
                  <a:srgbClr val="C00000"/>
                </a:solidFill>
                <a:latin typeface="Helvetica" pitchFamily="2" charset="0"/>
              </a:rPr>
              <a:t>での整数規定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2376219-244D-AD45-94EC-3BCDAC219ED0}"/>
              </a:ext>
            </a:extLst>
          </p:cNvPr>
          <p:cNvCxnSpPr/>
          <p:nvPr/>
        </p:nvCxnSpPr>
        <p:spPr>
          <a:xfrm>
            <a:off x="1348353" y="3734450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67867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1358</Words>
  <Application>Microsoft Macintosh PowerPoint</Application>
  <PresentationFormat>ワイド画面</PresentationFormat>
  <Paragraphs>123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VL GOTHIC</vt:lpstr>
      <vt:lpstr>游ゴシック</vt:lpstr>
      <vt:lpstr>游ゴシック Light</vt:lpstr>
      <vt:lpstr>Arial</vt:lpstr>
      <vt:lpstr>Helvetica</vt:lpstr>
      <vt:lpstr>デザインの設定</vt:lpstr>
      <vt:lpstr>Office テーマ</vt:lpstr>
      <vt:lpstr>C++20の整数</vt:lpstr>
      <vt:lpstr>本日のお話</vt:lpstr>
      <vt:lpstr>C++20での整数比較</vt:lpstr>
      <vt:lpstr>C++17までの整数比較で困ったところ</vt:lpstr>
      <vt:lpstr>C++20での整数比較</vt:lpstr>
      <vt:lpstr>std::ssize()関数</vt:lpstr>
      <vt:lpstr>std::cmp_less()関数</vt:lpstr>
      <vt:lpstr>値が型のとりうる範囲内かを判定</vt:lpstr>
      <vt:lpstr>C++20での整数規定</vt:lpstr>
      <vt:lpstr>C++20では整数の 内部表現、順序、一意性が規定される</vt:lpstr>
      <vt:lpstr>全ての値に大小関係が成り立ち、 ハッシュ値が一意に定まる</vt:lpstr>
      <vt:lpstr>ただし、符号付き整数がオーバーフローした際は未定義動作のまま</vt:lpstr>
      <vt:lpstr>ビット操作の強化</vt:lpstr>
      <vt:lpstr>ビット操作のための&lt;bit&gt;ヘッダ新設</vt:lpstr>
      <vt:lpstr>整数の今後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C++20の整数</dc:title>
  <dc:creator>Akira Takahashi</dc:creator>
  <cp:lastModifiedBy>Akira Takahashi</cp:lastModifiedBy>
  <cp:revision>20</cp:revision>
  <dcterms:created xsi:type="dcterms:W3CDTF">2021-07-03T14:34:08Z</dcterms:created>
  <dcterms:modified xsi:type="dcterms:W3CDTF">2021-08-02T06:06:29Z</dcterms:modified>
</cp:coreProperties>
</file>