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5"/>
    <p:restoredTop sz="94673"/>
  </p:normalViewPr>
  <p:slideViewPr>
    <p:cSldViewPr snapToGrid="0" snapToObjects="1">
      <p:cViewPr varScale="1">
        <p:scale>
          <a:sx n="86" d="100"/>
          <a:sy n="86" d="100"/>
        </p:scale>
        <p:origin x="74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B99D5F-571F-FE4E-BB16-7D08B2514F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10A4A32-567D-9E49-90D7-5232BDDB5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431711-C01F-0B4E-8517-54AFBEEFC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14D3E1-B0C8-3542-8920-CA9172883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A860C8-0F08-CC43-8AC7-1B96AEE28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1690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6FB6EA-B20E-AB4B-956F-280A4F76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73406F1-5A20-6541-969B-69646B58D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6418CC-82FE-0E48-84A9-0BB3F756A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168B558-0768-8B4B-B5EC-A285BFB8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1B4BC1-8DB5-8744-B2E9-FFB87F66E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072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7B6D745-20A0-EE42-BD48-7DC1ADE436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7CF1919-EF46-584C-81D1-48F68D4DB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9BA0F48-7B5F-FC4A-899C-46901C506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187200-0DEE-2D4A-8670-DBB147203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6A36EA-5A6D-5E4B-9AE1-826475EDF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87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5111D2-3AB8-5345-9C16-7B5A58D52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6647ED-AA4A-F14E-983F-F61FC8B19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73175B-2090-BB48-BB71-4B40F6967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6DE72E-9A56-2242-8B4B-942794CB3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4FF269B-0024-0C4C-8EBE-4CEE6070E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655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23362E-A9A9-6643-8CA2-997CD2D13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650181D-F439-5E4E-9F9D-134C94CA45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02D174-D5AE-8A4A-8463-D55741EAC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04EA10-4794-4544-8C39-A818DC41F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0D9481-077F-A94D-9004-85EF4FD9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87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900B12-0EF4-404B-9B99-EDE57986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B2FCE3-F77B-5F4B-858B-1E4474FCA9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0A157D-F15D-6B40-942D-BFBEBA689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F4E5D98-D13D-8748-BC05-D6012C8F5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347A1A8-E54A-2649-B82A-BD13EBC3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6DD24F-B6E7-AB45-80B1-52FD9A73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529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FC914A-2523-9A4F-BE9D-EB7FE7CF4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1B027B5-7820-8546-B2C0-C8C3E4AF1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FA4DD02-FC82-984F-85C3-B52F67655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7FFEB4E-4953-3846-9AF3-9C40D625B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1B921FC-5275-6F45-A7B2-5B9FE4C1B2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974C16D-F798-FF4C-9523-816B3E8AF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C448E64-2FBA-694F-981D-F4EB9F99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3BB9AE-AC4D-9C4D-93B0-D04A8FA0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1814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046ACE-78FB-7B47-A32D-4AAC749A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930C005-700F-5842-B408-AAAB0A4E3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BF786CE-7295-D346-9A42-D5C511CD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4833F6D-E6AD-D141-93C7-40F9ACA4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67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28F5EE2-46A1-FC40-A043-BFEBA8F4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014DAD-3868-D646-AB6A-AC1DB51B1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72C1553-5C85-F64D-9294-37A596387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8630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E335D3-4875-E945-8745-752E982ED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596271-AC27-9841-BCC2-65D78D1482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BD66CC-C371-0D44-AA64-BB7FBA35DF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DE8D31-5F78-4642-B576-A6A35212E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79303D-2644-914B-94AC-3FB6F0068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2A443F5-52CE-0542-AF02-58040AE16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816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8B0B35-126B-614E-B393-EDB508DB0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0D5626E-FA84-B047-AD25-997FF755CA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C705866-3BF5-4444-8537-A4D50A39D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193B2C-33CB-9049-A7DE-D38730DEB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D15B77-3606-D446-8654-5483A73B20F8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6C6083-459F-9142-8121-E5D2C6AA4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B09073-222F-5D4E-A90C-6733585BD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3474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6002DA9-1894-454E-B1C2-5D0FB8125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75C6D8B-E451-BD49-A82C-97751F5DA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2B25B29-7D0F-F046-BB39-9C811BACB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15B77-3606-D446-8654-5483A73B20F8}" type="datetimeFigureOut">
              <a:rPr kumimoji="1" lang="ja-JP" altLang="en-US" smtClean="0"/>
              <a:t>2018/12/6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D7F093-4F58-EE40-B8B1-311F280AF7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485BA6-34CB-6240-8BDF-74FA26A289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CC0D7-3C7B-614F-977A-92F81C6D8F4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040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usingstdcpp.org/2018/01/09/report-from-using-stdcpp-2017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2E08BD51-D8B8-9C4C-B253-E25A1A63D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9503" y="2519627"/>
            <a:ext cx="1551482" cy="511570"/>
          </a:xfrm>
        </p:spPr>
        <p:txBody>
          <a:bodyPr>
            <a:noAutofit/>
          </a:bodyPr>
          <a:lstStyle/>
          <a:p>
            <a:r>
              <a:rPr kumimoji="1"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#1</a:t>
            </a:r>
            <a:endParaRPr kumimoji="1" lang="ja-JP" altLang="en-US" sz="360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0F6DF7A-2368-464C-95E6-E1775B81D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207" y="1415385"/>
            <a:ext cx="6163040" cy="2118545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DA3A70F-0828-F440-9E1D-C4BDC15F272A}"/>
              </a:ext>
            </a:extLst>
          </p:cNvPr>
          <p:cNvCxnSpPr/>
          <p:nvPr/>
        </p:nvCxnSpPr>
        <p:spPr>
          <a:xfrm>
            <a:off x="929390" y="3267859"/>
            <a:ext cx="1034321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03100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9B9E7-E50F-154E-AAE4-F0A621D1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日本語情報の充実化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22B8AE-0C5A-654F-B3BC-E41A479CF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895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dirty="0" err="1"/>
              <a:t>cpprefjp</a:t>
            </a:r>
            <a:r>
              <a:rPr lang="ja-JP" altLang="en-US"/>
              <a:t>でがんばってます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/>
              <a:t>ライブラリのリファレンスと、言語機能の差分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ja-JP" altLang="en-US"/>
              <a:t>ただこのサイトだけで、</a:t>
            </a:r>
            <a:r>
              <a:rPr lang="en-US" altLang="ja-JP" dirty="0"/>
              <a:t>C++</a:t>
            </a:r>
            <a:r>
              <a:rPr lang="ja-JP" altLang="en-US"/>
              <a:t>ユーザーのニーズ全ては</a:t>
            </a:r>
            <a:br>
              <a:rPr lang="en-US" altLang="ja-JP" dirty="0"/>
            </a:br>
            <a:r>
              <a:rPr lang="ja-JP" altLang="en-US"/>
              <a:t>カバーしきれません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/>
              <a:t>各バージョンごとの言語入門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/>
              <a:t>コンパイラや</a:t>
            </a:r>
            <a:r>
              <a:rPr lang="en-US" altLang="ja-JP" dirty="0"/>
              <a:t>IDE</a:t>
            </a:r>
            <a:r>
              <a:rPr lang="ja-JP" altLang="en-US"/>
              <a:t>の使い方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/>
              <a:t>書き方のガイドライン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/>
              <a:t>デファクトスタンダードと言えるライブラリやツール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ja-JP" altLang="en-US" b="1">
                <a:solidFill>
                  <a:srgbClr val="C00000"/>
                </a:solidFill>
              </a:rPr>
              <a:t>情報発信と共有をいっしょにしていきましょう！</a:t>
            </a:r>
            <a:endParaRPr lang="en-US" altLang="ja-JP" b="1" dirty="0">
              <a:solidFill>
                <a:srgbClr val="C00000"/>
              </a:solidFill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EBDF64D-A3D9-9C4B-BBAE-BE1DCB335B19}"/>
              </a:ext>
            </a:extLst>
          </p:cNvPr>
          <p:cNvCxnSpPr/>
          <p:nvPr/>
        </p:nvCxnSpPr>
        <p:spPr>
          <a:xfrm>
            <a:off x="685800" y="1352550"/>
            <a:ext cx="108013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136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字幕 2">
            <a:extLst>
              <a:ext uri="{FF2B5EF4-FFF2-40B4-BE49-F238E27FC236}">
                <a16:creationId xmlns:a16="http://schemas.microsoft.com/office/drawing/2014/main" id="{2E08BD51-D8B8-9C4C-B253-E25A1A63D6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9503" y="2519627"/>
            <a:ext cx="1551482" cy="511570"/>
          </a:xfrm>
        </p:spPr>
        <p:txBody>
          <a:bodyPr>
            <a:noAutofit/>
          </a:bodyPr>
          <a:lstStyle/>
          <a:p>
            <a:r>
              <a:rPr kumimoji="1" lang="en-US" altLang="ja-JP" sz="3600" dirty="0">
                <a:latin typeface="Hiragino Kaku Gothic StdN W8" panose="020B0800000000000000" pitchFamily="34" charset="-128"/>
                <a:ea typeface="Hiragino Kaku Gothic StdN W8" panose="020B0800000000000000" pitchFamily="34" charset="-128"/>
              </a:rPr>
              <a:t>#1</a:t>
            </a:r>
            <a:endParaRPr kumimoji="1" lang="ja-JP" altLang="en-US" sz="3600">
              <a:latin typeface="Hiragino Kaku Gothic StdN W8" panose="020B0800000000000000" pitchFamily="34" charset="-128"/>
              <a:ea typeface="Hiragino Kaku Gothic StdN W8" panose="020B0800000000000000" pitchFamily="34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0F6DF7A-2368-464C-95E6-E1775B81DF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207" y="1415385"/>
            <a:ext cx="6163040" cy="2118545"/>
          </a:xfrm>
          <a:prstGeom prst="rect">
            <a:avLst/>
          </a:prstGeom>
        </p:spPr>
      </p:pic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DA3A70F-0828-F440-9E1D-C4BDC15F272A}"/>
              </a:ext>
            </a:extLst>
          </p:cNvPr>
          <p:cNvCxnSpPr/>
          <p:nvPr/>
        </p:nvCxnSpPr>
        <p:spPr>
          <a:xfrm>
            <a:off x="929390" y="3267859"/>
            <a:ext cx="10343213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7688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9B9E7-E50F-154E-AAE4-F0A621D1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この勉強会の概要・目的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22B8AE-0C5A-654F-B3BC-E41A479CF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 dirty="0"/>
              <a:t>C++ MIX</a:t>
            </a:r>
            <a:r>
              <a:rPr kumimoji="1" lang="ja-JP" altLang="en-US"/>
              <a:t>は、</a:t>
            </a:r>
            <a:r>
              <a:rPr kumimoji="1" lang="en-US" altLang="ja-JP" dirty="0"/>
              <a:t>C++</a:t>
            </a:r>
            <a:r>
              <a:rPr kumimoji="1" lang="ja-JP" altLang="en-US"/>
              <a:t>周辺の勉強会です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lang="en-US" altLang="ja-JP" dirty="0"/>
              <a:t>C++</a:t>
            </a:r>
            <a:r>
              <a:rPr lang="ja-JP" altLang="en-US"/>
              <a:t>に関する知見を共有する場なのはもちろんですが、</a:t>
            </a:r>
            <a:br>
              <a:rPr lang="en-US" altLang="ja-JP" dirty="0"/>
            </a:br>
            <a:r>
              <a:rPr lang="en-US" altLang="ja-JP" dirty="0"/>
              <a:t>Rust</a:t>
            </a:r>
            <a:r>
              <a:rPr lang="ja-JP" altLang="en-US"/>
              <a:t>や</a:t>
            </a:r>
            <a:r>
              <a:rPr lang="en-US" altLang="ja-JP" dirty="0"/>
              <a:t>Go</a:t>
            </a:r>
            <a:r>
              <a:rPr lang="ja-JP" altLang="en-US"/>
              <a:t>といった他の言語・技術を</a:t>
            </a:r>
            <a:r>
              <a:rPr lang="en-US" altLang="ja-JP" dirty="0"/>
              <a:t>C++</a:t>
            </a:r>
            <a:r>
              <a:rPr lang="ja-JP" altLang="en-US"/>
              <a:t>プログラマが学ぶ場にもしていきたいです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kumimoji="1" lang="ja-JP" altLang="en-US"/>
              <a:t>発表のみの場にならないよう、今後カジュアルな相談・議論をする場にもしていきたいです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EBDF64D-A3D9-9C4B-BBAE-BE1DCB335B19}"/>
              </a:ext>
            </a:extLst>
          </p:cNvPr>
          <p:cNvCxnSpPr/>
          <p:nvPr/>
        </p:nvCxnSpPr>
        <p:spPr>
          <a:xfrm>
            <a:off x="685800" y="1352550"/>
            <a:ext cx="108013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0841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9B9E7-E50F-154E-AAE4-F0A621D1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運営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22B8AE-0C5A-654F-B3BC-E41A479CF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/>
              <a:t>高橋</a:t>
            </a:r>
            <a:r>
              <a:rPr kumimoji="1" lang="en-US" altLang="ja-JP" dirty="0"/>
              <a:t> </a:t>
            </a:r>
            <a:r>
              <a:rPr kumimoji="1" lang="ja-JP" altLang="en-US"/>
              <a:t>晶</a:t>
            </a:r>
            <a:r>
              <a:rPr kumimoji="1" lang="en-US" altLang="ja-JP" dirty="0"/>
              <a:t> (me) </a:t>
            </a:r>
            <a:r>
              <a:rPr kumimoji="1" lang="en-US" altLang="ja-JP" dirty="0" err="1"/>
              <a:t>cpp_akira@Twitter</a:t>
            </a:r>
            <a:r>
              <a:rPr lang="en-US" altLang="ja-JP" dirty="0"/>
              <a:t>, </a:t>
            </a:r>
            <a:r>
              <a:rPr lang="en-US" altLang="ja-JP" dirty="0" err="1"/>
              <a:t>faithandbrave@GitHub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kumimoji="1" lang="ja-JP" altLang="en-US"/>
              <a:t>著書</a:t>
            </a:r>
            <a:r>
              <a:rPr kumimoji="1" lang="en-US" altLang="ja-JP" dirty="0"/>
              <a:t>『C++</a:t>
            </a:r>
            <a:r>
              <a:rPr kumimoji="1" lang="ja-JP" altLang="en-US"/>
              <a:t>テンプレートテクニック</a:t>
            </a:r>
            <a:r>
              <a:rPr kumimoji="1" lang="en-US" altLang="ja-JP" dirty="0"/>
              <a:t>』</a:t>
            </a:r>
            <a:r>
              <a:rPr kumimoji="1" lang="ja-JP" altLang="en-US"/>
              <a:t>、</a:t>
            </a:r>
            <a:r>
              <a:rPr kumimoji="1" lang="en-US" altLang="ja-JP" dirty="0"/>
              <a:t>『C++</a:t>
            </a:r>
            <a:r>
              <a:rPr kumimoji="1" lang="ja-JP" altLang="en-US"/>
              <a:t>ポケットリファレンス</a:t>
            </a:r>
            <a:r>
              <a:rPr kumimoji="1" lang="en-US" altLang="ja-JP" dirty="0"/>
              <a:t>』</a:t>
            </a:r>
            <a:r>
              <a:rPr kumimoji="1" lang="ja-JP" altLang="en-US"/>
              <a:t>、</a:t>
            </a:r>
            <a:r>
              <a:rPr lang="en-US" altLang="ja-JP" dirty="0"/>
              <a:t>『</a:t>
            </a:r>
            <a:r>
              <a:rPr lang="ja-JP" altLang="en-US"/>
              <a:t>プログラミングの魔導書</a:t>
            </a:r>
            <a:r>
              <a:rPr lang="en-US" altLang="ja-JP" dirty="0"/>
              <a:t>』</a:t>
            </a:r>
            <a:r>
              <a:rPr lang="ja-JP" altLang="en-US"/>
              <a:t>シリーズなど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kumimoji="1" lang="en-US" altLang="ja-JP" dirty="0"/>
              <a:t>C++</a:t>
            </a:r>
            <a:r>
              <a:rPr kumimoji="1" lang="ja-JP" altLang="en-US"/>
              <a:t>日本語リファレンスサイト</a:t>
            </a:r>
            <a:r>
              <a:rPr kumimoji="1" lang="en-US" altLang="ja-JP" dirty="0" err="1"/>
              <a:t>cpprefjp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lang="ja-JP" altLang="en-US"/>
              <a:t>岡田</a:t>
            </a:r>
            <a:r>
              <a:rPr lang="en-US" altLang="ja-JP" dirty="0"/>
              <a:t> </a:t>
            </a:r>
            <a:r>
              <a:rPr lang="ja-JP" altLang="en-US"/>
              <a:t>真太郎</a:t>
            </a:r>
            <a:r>
              <a:rPr lang="en-US" altLang="ja-JP" dirty="0"/>
              <a:t> </a:t>
            </a:r>
            <a:r>
              <a:rPr lang="en-US" altLang="ja-JP" dirty="0" err="1"/>
              <a:t>okdshin@Twitter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kumimoji="1" lang="en-US" altLang="ja-JP" dirty="0"/>
              <a:t>『Effective Modern C++』</a:t>
            </a:r>
            <a:r>
              <a:rPr kumimoji="1" lang="ja-JP" altLang="en-US"/>
              <a:t>邦訳版の監修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lang="ja-JP" altLang="en-US"/>
              <a:t>お手伝いメンバー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/>
              <a:t>おさかなさん</a:t>
            </a:r>
            <a:r>
              <a:rPr lang="en-US" altLang="ja-JP" dirty="0"/>
              <a:t> (</a:t>
            </a:r>
            <a:r>
              <a:rPr lang="en-US" altLang="ja-JP" dirty="0" err="1"/>
              <a:t>sakanazensen@Twitter</a:t>
            </a:r>
            <a:r>
              <a:rPr lang="en-US" altLang="ja-JP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ja-JP" dirty="0" err="1"/>
              <a:t>Flast</a:t>
            </a:r>
            <a:r>
              <a:rPr lang="en-US" altLang="ja-JP" dirty="0"/>
              <a:t> (</a:t>
            </a:r>
            <a:r>
              <a:rPr lang="en-US" altLang="ja-JP" dirty="0" err="1"/>
              <a:t>Flast_RO@Twitter</a:t>
            </a:r>
            <a:r>
              <a:rPr lang="en-US" altLang="ja-JP" dirty="0"/>
              <a:t>)</a:t>
            </a:r>
          </a:p>
          <a:p>
            <a:pPr lvl="1">
              <a:lnSpc>
                <a:spcPct val="100000"/>
              </a:lnSpc>
            </a:pPr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EBDF64D-A3D9-9C4B-BBAE-BE1DCB335B19}"/>
              </a:ext>
            </a:extLst>
          </p:cNvPr>
          <p:cNvCxnSpPr/>
          <p:nvPr/>
        </p:nvCxnSpPr>
        <p:spPr>
          <a:xfrm>
            <a:off x="685800" y="1352550"/>
            <a:ext cx="108013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383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9B9E7-E50F-154E-AAE4-F0A621D1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会場注意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22B8AE-0C5A-654F-B3BC-E41A479CF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 dirty="0"/>
              <a:t>Wi-Fi</a:t>
            </a:r>
            <a:r>
              <a:rPr kumimoji="1" lang="ja-JP" altLang="en-US"/>
              <a:t>あります</a:t>
            </a:r>
            <a:r>
              <a:rPr kumimoji="1" lang="en-US" altLang="ja-JP" dirty="0"/>
              <a:t> (</a:t>
            </a:r>
            <a:r>
              <a:rPr kumimoji="1" lang="ja-JP" altLang="en-US"/>
              <a:t>ホワイトボード参照</a:t>
            </a:r>
            <a:r>
              <a:rPr kumimoji="1" lang="en-US" altLang="ja-JP" dirty="0"/>
              <a:t>)</a:t>
            </a:r>
          </a:p>
          <a:p>
            <a:pPr>
              <a:lnSpc>
                <a:spcPct val="100000"/>
              </a:lnSpc>
            </a:pPr>
            <a:r>
              <a:rPr kumimoji="1" lang="ja-JP" altLang="en-US"/>
              <a:t>ビルの</a:t>
            </a:r>
            <a:r>
              <a:rPr kumimoji="1" lang="en-US" altLang="ja-JP" dirty="0"/>
              <a:t>1F</a:t>
            </a:r>
            <a:r>
              <a:rPr kumimoji="1" lang="ja-JP" altLang="en-US"/>
              <a:t>出口は</a:t>
            </a:r>
            <a:r>
              <a:rPr kumimoji="1" lang="en-US" altLang="ja-JP" dirty="0"/>
              <a:t>21</a:t>
            </a:r>
            <a:r>
              <a:rPr kumimoji="1" lang="ja-JP" altLang="en-US"/>
              <a:t>時で閉まります。</a:t>
            </a:r>
            <a:br>
              <a:rPr kumimoji="1" lang="en-US" altLang="ja-JP" dirty="0"/>
            </a:br>
            <a:r>
              <a:rPr kumimoji="1" lang="en-US" altLang="ja-JP" dirty="0"/>
              <a:t>B2F</a:t>
            </a:r>
            <a:r>
              <a:rPr kumimoji="1" lang="ja-JP" altLang="en-US"/>
              <a:t>から大手町駅、</a:t>
            </a:r>
            <a:r>
              <a:rPr kumimoji="1" lang="en-US" altLang="ja-JP" dirty="0"/>
              <a:t>JR</a:t>
            </a:r>
            <a:r>
              <a:rPr kumimoji="1" lang="ja-JP" altLang="en-US"/>
              <a:t>東京駅に行けます。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kumimoji="1" lang="ja-JP" altLang="en-US"/>
              <a:t>発表画面を、</a:t>
            </a:r>
            <a:r>
              <a:rPr kumimoji="1" lang="en-US" altLang="ja-JP" dirty="0"/>
              <a:t>YouTube</a:t>
            </a:r>
            <a:r>
              <a:rPr kumimoji="1" lang="ja-JP" altLang="en-US"/>
              <a:t>でライブ配信します。映りたくない方はカメラを避けてください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EBDF64D-A3D9-9C4B-BBAE-BE1DCB335B19}"/>
              </a:ext>
            </a:extLst>
          </p:cNvPr>
          <p:cNvCxnSpPr/>
          <p:nvPr/>
        </p:nvCxnSpPr>
        <p:spPr>
          <a:xfrm>
            <a:off x="685800" y="1352550"/>
            <a:ext cx="108013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91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9B9E7-E50F-154E-AAE4-F0A621D1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最近の</a:t>
            </a:r>
            <a:r>
              <a:rPr kumimoji="1" lang="en-US" altLang="ja-JP" dirty="0"/>
              <a:t>C++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22B8AE-0C5A-654F-B3BC-E41A479CF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ja-JP" altLang="en-US"/>
              <a:t>長い期間、</a:t>
            </a:r>
            <a:r>
              <a:rPr kumimoji="1" lang="en-US" altLang="ja-JP" dirty="0"/>
              <a:t>C++</a:t>
            </a:r>
            <a:r>
              <a:rPr kumimoji="1" lang="ja-JP" altLang="en-US"/>
              <a:t>の開発は</a:t>
            </a:r>
            <a:r>
              <a:rPr kumimoji="1" lang="en-US" altLang="ja-JP" dirty="0"/>
              <a:t>C++98/C++03</a:t>
            </a:r>
            <a:r>
              <a:rPr kumimoji="1" lang="ja-JP" altLang="en-US"/>
              <a:t>でやってきました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lang="en-US" altLang="ja-JP" dirty="0"/>
              <a:t>2011</a:t>
            </a:r>
            <a:r>
              <a:rPr lang="ja-JP" altLang="en-US"/>
              <a:t>年に</a:t>
            </a:r>
            <a:r>
              <a:rPr lang="en-US" altLang="ja-JP" dirty="0"/>
              <a:t>C++11</a:t>
            </a:r>
            <a:r>
              <a:rPr lang="ja-JP" altLang="en-US"/>
              <a:t>が策定され、その後</a:t>
            </a:r>
            <a:r>
              <a:rPr lang="en-US" altLang="ja-JP" dirty="0"/>
              <a:t>C++14</a:t>
            </a:r>
            <a:r>
              <a:rPr lang="ja-JP" altLang="en-US"/>
              <a:t>、</a:t>
            </a:r>
            <a:r>
              <a:rPr lang="en-US" altLang="ja-JP" dirty="0"/>
              <a:t>C++17</a:t>
            </a:r>
            <a:r>
              <a:rPr lang="ja-JP" altLang="en-US"/>
              <a:t>と、</a:t>
            </a:r>
            <a:br>
              <a:rPr lang="en-US" altLang="ja-JP" dirty="0"/>
            </a:br>
            <a:r>
              <a:rPr lang="en-US" altLang="ja-JP" dirty="0"/>
              <a:t>3</a:t>
            </a:r>
            <a:r>
              <a:rPr lang="ja-JP" altLang="en-US"/>
              <a:t>年ごとに言語規格がアップデートされるようになりました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kumimoji="1" lang="ja-JP" altLang="en-US"/>
              <a:t>私たちは、非推奨になる機能、より開発しやすくなる機能を、短いスパンで学んでいくことが必要となります</a:t>
            </a:r>
            <a:endParaRPr kumimoji="1" lang="en-US" altLang="ja-JP" dirty="0"/>
          </a:p>
          <a:p>
            <a:pPr>
              <a:lnSpc>
                <a:spcPct val="100000"/>
              </a:lnSpc>
            </a:pPr>
            <a:r>
              <a:rPr lang="ja-JP" altLang="en-US"/>
              <a:t>また、</a:t>
            </a:r>
            <a:r>
              <a:rPr lang="en-US" altLang="ja-JP" dirty="0"/>
              <a:t>C++</a:t>
            </a:r>
            <a:r>
              <a:rPr lang="ja-JP" altLang="en-US"/>
              <a:t>のエコシステムも標準外でいろいろできています。ビルドシステム</a:t>
            </a:r>
            <a:r>
              <a:rPr lang="en-US" altLang="ja-JP" dirty="0"/>
              <a:t> (</a:t>
            </a:r>
            <a:r>
              <a:rPr lang="en-US" altLang="ja-JP" dirty="0" err="1"/>
              <a:t>CMake</a:t>
            </a:r>
            <a:r>
              <a:rPr lang="en-US" altLang="ja-JP" dirty="0"/>
              <a:t>)</a:t>
            </a:r>
            <a:r>
              <a:rPr lang="ja-JP" altLang="en-US"/>
              <a:t>、パッケージマネージャ</a:t>
            </a:r>
            <a:r>
              <a:rPr lang="en-US" altLang="ja-JP" dirty="0"/>
              <a:t> (Conan)</a:t>
            </a:r>
            <a:r>
              <a:rPr lang="ja-JP" altLang="en-US"/>
              <a:t>、</a:t>
            </a:r>
            <a:br>
              <a:rPr lang="en-US" altLang="ja-JP" dirty="0"/>
            </a:br>
            <a:r>
              <a:rPr lang="ja-JP" altLang="en-US"/>
              <a:t>テスト</a:t>
            </a:r>
            <a:r>
              <a:rPr lang="en-US" altLang="ja-JP" dirty="0"/>
              <a:t> (Catch) </a:t>
            </a:r>
            <a:r>
              <a:rPr lang="ja-JP" altLang="en-US"/>
              <a:t>などなど。</a:t>
            </a:r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EBDF64D-A3D9-9C4B-BBAE-BE1DCB335B19}"/>
              </a:ext>
            </a:extLst>
          </p:cNvPr>
          <p:cNvCxnSpPr/>
          <p:nvPr/>
        </p:nvCxnSpPr>
        <p:spPr>
          <a:xfrm>
            <a:off x="685800" y="1352550"/>
            <a:ext cx="108013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2134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9B9E7-E50F-154E-AAE4-F0A621D1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C++11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22B8AE-0C5A-654F-B3BC-E41A479CF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kumimoji="1" lang="en-US" altLang="ja-JP" dirty="0"/>
              <a:t>C++03</a:t>
            </a:r>
            <a:r>
              <a:rPr kumimoji="1" lang="ja-JP" altLang="en-US"/>
              <a:t>からのメジャーアップデートで、開発しやすくなる</a:t>
            </a:r>
            <a:br>
              <a:rPr kumimoji="1" lang="en-US" altLang="ja-JP" dirty="0"/>
            </a:br>
            <a:r>
              <a:rPr kumimoji="1" lang="ja-JP" altLang="en-US"/>
              <a:t>言語機能と標準ライブラリが、いろいろ入りました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kumimoji="1" lang="ja-JP" altLang="en-US"/>
              <a:t>ラムダ式、右辺値参照、範囲</a:t>
            </a:r>
            <a:r>
              <a:rPr kumimoji="1" lang="en-US" altLang="ja-JP" dirty="0"/>
              <a:t>for</a:t>
            </a:r>
            <a:r>
              <a:rPr kumimoji="1" lang="ja-JP" altLang="en-US"/>
              <a:t>文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/>
              <a:t>ハッシュ表、並行処理ライブラリ、スマートポインタ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ja-JP" altLang="en-US"/>
              <a:t>「</a:t>
            </a:r>
            <a:r>
              <a:rPr lang="en-US" altLang="ja-JP" dirty="0"/>
              <a:t>using </a:t>
            </a:r>
            <a:r>
              <a:rPr lang="en-US" altLang="ja-JP" dirty="0" err="1"/>
              <a:t>std</a:t>
            </a:r>
            <a:r>
              <a:rPr lang="en-US" altLang="ja-JP" dirty="0"/>
              <a:t>::</a:t>
            </a:r>
            <a:r>
              <a:rPr lang="en-US" altLang="ja-JP" dirty="0" err="1"/>
              <a:t>cpp</a:t>
            </a:r>
            <a:r>
              <a:rPr lang="ja-JP" altLang="en-US"/>
              <a:t>」というスペインのカンファレンスで調査した結果、</a:t>
            </a:r>
            <a:r>
              <a:rPr lang="en-US" altLang="ja-JP" dirty="0"/>
              <a:t>C++03</a:t>
            </a:r>
            <a:r>
              <a:rPr lang="ja-JP" altLang="en-US"/>
              <a:t>ユーザーが順調に</a:t>
            </a:r>
            <a:r>
              <a:rPr lang="en-US" altLang="ja-JP" dirty="0"/>
              <a:t>C++11</a:t>
            </a:r>
            <a:r>
              <a:rPr lang="ja-JP" altLang="en-US"/>
              <a:t>に移行していることがわかっています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en-US" altLang="ja-JP" dirty="0"/>
              <a:t>(</a:t>
            </a:r>
            <a:r>
              <a:rPr lang="ja-JP" altLang="en-US"/>
              <a:t>カンファレンス参加者層によるバイアスはあるでしょうが</a:t>
            </a:r>
            <a:r>
              <a:rPr lang="en-US" altLang="ja-JP" dirty="0"/>
              <a:t>)</a:t>
            </a:r>
          </a:p>
          <a:p>
            <a:pPr lvl="1">
              <a:lnSpc>
                <a:spcPct val="100000"/>
              </a:lnSpc>
            </a:pPr>
            <a:r>
              <a:rPr lang="en-US" altLang="ja-JP" dirty="0">
                <a:hlinkClick r:id="rId2"/>
              </a:rPr>
              <a:t>https://usingstdcpp.org/2018/01/09/report-from-using-stdcpp-2017/</a:t>
            </a:r>
            <a:endParaRPr lang="en-US" altLang="ja-JP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EBDF64D-A3D9-9C4B-BBAE-BE1DCB335B19}"/>
              </a:ext>
            </a:extLst>
          </p:cNvPr>
          <p:cNvCxnSpPr/>
          <p:nvPr/>
        </p:nvCxnSpPr>
        <p:spPr>
          <a:xfrm>
            <a:off x="685800" y="1352550"/>
            <a:ext cx="108013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4303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9B9E7-E50F-154E-AAE4-F0A621D1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C++14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22B8AE-0C5A-654F-B3BC-E41A479CF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895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en-US" altLang="ja-JP" dirty="0"/>
              <a:t>C++11</a:t>
            </a:r>
            <a:r>
              <a:rPr kumimoji="1" lang="ja-JP" altLang="en-US"/>
              <a:t>に対するバグフィックス版として当初策定が進められていたのが</a:t>
            </a:r>
            <a:r>
              <a:rPr kumimoji="1" lang="en-US" altLang="ja-JP" dirty="0"/>
              <a:t>C++14</a:t>
            </a:r>
            <a:r>
              <a:rPr kumimoji="1" lang="ja-JP" altLang="en-US"/>
              <a:t>です</a:t>
            </a:r>
            <a:endParaRPr kumimoji="1"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/>
              <a:t>結局大きな機能がいろいろ入ったので、そういう立ち位置ではなくなりました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en-US" altLang="ja-JP" dirty="0"/>
              <a:t>C++11</a:t>
            </a:r>
            <a:r>
              <a:rPr lang="ja-JP" altLang="en-US"/>
              <a:t>のより安定したバージョンということで、</a:t>
            </a:r>
            <a:r>
              <a:rPr lang="en-US" altLang="ja-JP" dirty="0"/>
              <a:t>C++11</a:t>
            </a:r>
            <a:r>
              <a:rPr lang="ja-JP" altLang="en-US"/>
              <a:t>を飛ばして、</a:t>
            </a:r>
            <a:r>
              <a:rPr lang="en-US" altLang="ja-JP" dirty="0"/>
              <a:t>C++03</a:t>
            </a:r>
            <a:r>
              <a:rPr lang="ja-JP" altLang="en-US"/>
              <a:t>から</a:t>
            </a:r>
            <a:r>
              <a:rPr lang="en-US" altLang="ja-JP" dirty="0"/>
              <a:t>C++14</a:t>
            </a:r>
            <a:r>
              <a:rPr lang="ja-JP" altLang="en-US"/>
              <a:t>に移行するユーザーも多いようです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ja-JP" altLang="en-US"/>
              <a:t>新機能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en-US" altLang="ja-JP" dirty="0"/>
              <a:t>2</a:t>
            </a:r>
            <a:r>
              <a:rPr lang="ja-JP" altLang="en-US"/>
              <a:t>進数リテラル、数値リテラルの桁区切り文字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/>
              <a:t>ラムダ式の初期化キャプチャ、ジェネリックラムダ</a:t>
            </a:r>
            <a:endParaRPr lang="en-US" altLang="ja-JP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EBDF64D-A3D9-9C4B-BBAE-BE1DCB335B19}"/>
              </a:ext>
            </a:extLst>
          </p:cNvPr>
          <p:cNvCxnSpPr/>
          <p:nvPr/>
        </p:nvCxnSpPr>
        <p:spPr>
          <a:xfrm>
            <a:off x="685800" y="1352550"/>
            <a:ext cx="108013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9601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9B9E7-E50F-154E-AAE4-F0A621D1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C++17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22B8AE-0C5A-654F-B3BC-E41A479CF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895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dirty="0"/>
              <a:t>C++14</a:t>
            </a:r>
            <a:r>
              <a:rPr lang="ja-JP" altLang="en-US"/>
              <a:t>で入りきらなかった多くの機能が入りました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/>
              <a:t>インライン変数</a:t>
            </a:r>
            <a:r>
              <a:rPr lang="en-US" altLang="ja-JP" dirty="0"/>
              <a:t> (</a:t>
            </a:r>
            <a:r>
              <a:rPr lang="ja-JP" altLang="en-US"/>
              <a:t>ヘッダファイルで変数定義できる</a:t>
            </a:r>
            <a:r>
              <a:rPr lang="en-US" altLang="ja-JP" dirty="0"/>
              <a:t>)</a:t>
            </a:r>
          </a:p>
          <a:p>
            <a:pPr lvl="1">
              <a:lnSpc>
                <a:spcPct val="100000"/>
              </a:lnSpc>
            </a:pPr>
            <a:r>
              <a:rPr lang="ja-JP" altLang="en-US"/>
              <a:t>構造化束縛</a:t>
            </a:r>
            <a:r>
              <a:rPr lang="en-US" altLang="ja-JP" dirty="0"/>
              <a:t> (</a:t>
            </a:r>
            <a:r>
              <a:rPr lang="ja-JP" altLang="en-US"/>
              <a:t>多重代入</a:t>
            </a:r>
            <a:r>
              <a:rPr lang="en-US" altLang="ja-JP" dirty="0"/>
              <a:t>)</a:t>
            </a:r>
            <a:r>
              <a:rPr lang="ja-JP" altLang="en-US"/>
              <a:t> 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/>
              <a:t>式の評価順を規定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en-US" altLang="ja-JP" dirty="0"/>
              <a:t>if</a:t>
            </a:r>
            <a:r>
              <a:rPr lang="ja-JP" altLang="en-US"/>
              <a:t>文</a:t>
            </a:r>
            <a:r>
              <a:rPr lang="en-US" altLang="ja-JP" dirty="0"/>
              <a:t>/switch</a:t>
            </a:r>
            <a:r>
              <a:rPr lang="ja-JP" altLang="en-US"/>
              <a:t>文での変数定義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/>
              <a:t>クラステンプレートのテンプレート引数推論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/>
              <a:t>ファイルシステムライブラリ、並列アルゴリズム、</a:t>
            </a:r>
            <a:r>
              <a:rPr lang="en-US" altLang="ja-JP" dirty="0"/>
              <a:t>optional</a:t>
            </a:r>
            <a:r>
              <a:rPr lang="ja-JP" altLang="en-US"/>
              <a:t>、</a:t>
            </a:r>
            <a:r>
              <a:rPr lang="en-US" altLang="ja-JP" dirty="0"/>
              <a:t>variant</a:t>
            </a:r>
            <a:r>
              <a:rPr lang="ja-JP" altLang="en-US"/>
              <a:t>、</a:t>
            </a:r>
            <a:r>
              <a:rPr lang="en-US" altLang="ja-JP" dirty="0"/>
              <a:t>any</a:t>
            </a:r>
            <a:r>
              <a:rPr lang="ja-JP" altLang="en-US"/>
              <a:t>、数学特殊関数</a:t>
            </a:r>
            <a:endParaRPr lang="en-US" altLang="ja-JP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EBDF64D-A3D9-9C4B-BBAE-BE1DCB335B19}"/>
              </a:ext>
            </a:extLst>
          </p:cNvPr>
          <p:cNvCxnSpPr/>
          <p:nvPr/>
        </p:nvCxnSpPr>
        <p:spPr>
          <a:xfrm>
            <a:off x="685800" y="1352550"/>
            <a:ext cx="108013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07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E9B9E7-E50F-154E-AAE4-F0A621D10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次の標準</a:t>
            </a:r>
            <a:r>
              <a:rPr kumimoji="1" lang="en-US" altLang="ja-JP" dirty="0"/>
              <a:t>C++20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22B8AE-0C5A-654F-B3BC-E41A479CF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4895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/>
              <a:t>まだまだ策定が進められている最中ですが、多くの機能が予定されています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/>
              <a:t>宇宙船演算子</a:t>
            </a:r>
            <a:r>
              <a:rPr lang="en-US" altLang="ja-JP" dirty="0"/>
              <a:t> &lt;=&gt;</a:t>
            </a:r>
          </a:p>
          <a:p>
            <a:pPr lvl="1">
              <a:lnSpc>
                <a:spcPct val="100000"/>
              </a:lnSpc>
            </a:pPr>
            <a:r>
              <a:rPr lang="ja-JP" altLang="en-US"/>
              <a:t>コンセプト</a:t>
            </a:r>
            <a:r>
              <a:rPr lang="en-US" altLang="ja-JP" dirty="0"/>
              <a:t> (</a:t>
            </a:r>
            <a:r>
              <a:rPr lang="ja-JP" altLang="en-US"/>
              <a:t>制約テンプレート</a:t>
            </a:r>
            <a:r>
              <a:rPr lang="en-US" altLang="ja-JP" dirty="0"/>
              <a:t>)</a:t>
            </a:r>
            <a:r>
              <a:rPr lang="ja-JP" altLang="en-US"/>
              <a:t> 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/>
              <a:t>契約プログラミング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ja-JP" altLang="en-US"/>
              <a:t>日付計算ライブラリ</a:t>
            </a:r>
            <a:endParaRPr lang="en-US" altLang="ja-JP" dirty="0"/>
          </a:p>
          <a:p>
            <a:pPr lvl="1">
              <a:lnSpc>
                <a:spcPct val="100000"/>
              </a:lnSpc>
            </a:pPr>
            <a:r>
              <a:rPr lang="en-US" altLang="ja-JP" dirty="0"/>
              <a:t>Range</a:t>
            </a:r>
            <a:r>
              <a:rPr lang="ja-JP" altLang="en-US"/>
              <a:t>ライブラリ</a:t>
            </a:r>
            <a:endParaRPr lang="en-US" altLang="ja-JP" dirty="0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EBDF64D-A3D9-9C4B-BBAE-BE1DCB335B19}"/>
              </a:ext>
            </a:extLst>
          </p:cNvPr>
          <p:cNvCxnSpPr/>
          <p:nvPr/>
        </p:nvCxnSpPr>
        <p:spPr>
          <a:xfrm>
            <a:off x="685800" y="1352550"/>
            <a:ext cx="1080135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8323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399</Words>
  <Application>Microsoft Macintosh PowerPoint</Application>
  <PresentationFormat>ワイド画面</PresentationFormat>
  <Paragraphs>62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Hiragino Kaku Gothic StdN W8</vt:lpstr>
      <vt:lpstr>游ゴシック</vt:lpstr>
      <vt:lpstr>游ゴシック Light</vt:lpstr>
      <vt:lpstr>Arial</vt:lpstr>
      <vt:lpstr>Office テーマ</vt:lpstr>
      <vt:lpstr>PowerPoint プレゼンテーション</vt:lpstr>
      <vt:lpstr>この勉強会の概要・目的</vt:lpstr>
      <vt:lpstr>運営</vt:lpstr>
      <vt:lpstr>会場注意</vt:lpstr>
      <vt:lpstr>最近のC++</vt:lpstr>
      <vt:lpstr>C++11</vt:lpstr>
      <vt:lpstr>C++14</vt:lpstr>
      <vt:lpstr>C++17</vt:lpstr>
      <vt:lpstr>次の標準C++20</vt:lpstr>
      <vt:lpstr>日本語情報の充実化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Akira Takahashi</dc:creator>
  <cp:lastModifiedBy>Akira Takahashi</cp:lastModifiedBy>
  <cp:revision>13</cp:revision>
  <dcterms:created xsi:type="dcterms:W3CDTF">2018-12-05T03:43:00Z</dcterms:created>
  <dcterms:modified xsi:type="dcterms:W3CDTF">2018-12-06T07:44:13Z</dcterms:modified>
</cp:coreProperties>
</file>