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62" r:id="rId3"/>
    <p:sldId id="283" r:id="rId4"/>
    <p:sldId id="257" r:id="rId5"/>
    <p:sldId id="258" r:id="rId6"/>
    <p:sldId id="259" r:id="rId7"/>
    <p:sldId id="260" r:id="rId8"/>
    <p:sldId id="261" r:id="rId9"/>
    <p:sldId id="264" r:id="rId10"/>
    <p:sldId id="266" r:id="rId11"/>
    <p:sldId id="267" r:id="rId12"/>
    <p:sldId id="269" r:id="rId13"/>
    <p:sldId id="270" r:id="rId14"/>
    <p:sldId id="271" r:id="rId15"/>
    <p:sldId id="273" r:id="rId16"/>
    <p:sldId id="272" r:id="rId17"/>
    <p:sldId id="268" r:id="rId18"/>
    <p:sldId id="275" r:id="rId19"/>
    <p:sldId id="277" r:id="rId20"/>
    <p:sldId id="278" r:id="rId21"/>
    <p:sldId id="274" r:id="rId22"/>
    <p:sldId id="276" r:id="rId23"/>
    <p:sldId id="279" r:id="rId24"/>
    <p:sldId id="280" r:id="rId25"/>
    <p:sldId id="265" r:id="rId26"/>
    <p:sldId id="281" r:id="rId27"/>
    <p:sldId id="282" r:id="rId28"/>
    <p:sldId id="284"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6"/>
    <p:restoredTop sz="86416"/>
  </p:normalViewPr>
  <p:slideViewPr>
    <p:cSldViewPr snapToGrid="0" snapToObjects="1">
      <p:cViewPr varScale="1">
        <p:scale>
          <a:sx n="75" d="100"/>
          <a:sy n="75" d="100"/>
        </p:scale>
        <p:origin x="216"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67" d="100"/>
          <a:sy n="67" d="100"/>
        </p:scale>
        <p:origin x="3312"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55A86-92A3-3D4C-9C1C-1F87FEDD3E64}" type="datetimeFigureOut">
              <a:rPr kumimoji="1" lang="ja-JP" altLang="en-US" smtClean="0"/>
              <a:t>2019/4/17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26CBA-9034-6742-8962-2E2CBD8290DB}" type="slidenum">
              <a:rPr kumimoji="1" lang="ja-JP" altLang="en-US" smtClean="0"/>
              <a:t>‹#›</a:t>
            </a:fld>
            <a:endParaRPr kumimoji="1" lang="ja-JP" altLang="en-US"/>
          </a:p>
        </p:txBody>
      </p:sp>
    </p:spTree>
    <p:extLst>
      <p:ext uri="{BB962C8B-B14F-4D97-AF65-F5344CB8AC3E}">
        <p14:creationId xmlns:p14="http://schemas.microsoft.com/office/powerpoint/2010/main" val="15875955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F2026CBA-9034-6742-8962-2E2CBD8290DB}" type="slidenum">
              <a:rPr kumimoji="1" lang="ja-JP" altLang="en-US" smtClean="0"/>
              <a:t>1</a:t>
            </a:fld>
            <a:endParaRPr kumimoji="1" lang="ja-JP" altLang="en-US"/>
          </a:p>
        </p:txBody>
      </p:sp>
    </p:spTree>
    <p:extLst>
      <p:ext uri="{BB962C8B-B14F-4D97-AF65-F5344CB8AC3E}">
        <p14:creationId xmlns:p14="http://schemas.microsoft.com/office/powerpoint/2010/main" val="326913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271D9C-36E0-1343-821C-C0D6432ED76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1AF08A0-BE16-2F4D-8EDF-9DF795264A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4C72276-E988-244C-BFE3-99B83BF6E38A}"/>
              </a:ext>
            </a:extLst>
          </p:cNvPr>
          <p:cNvSpPr>
            <a:spLocks noGrp="1"/>
          </p:cNvSpPr>
          <p:nvPr>
            <p:ph type="dt" sz="half" idx="10"/>
          </p:nvPr>
        </p:nvSpPr>
        <p:spPr/>
        <p:txBody>
          <a:bodyPr/>
          <a:lstStyle/>
          <a:p>
            <a:fld id="{4450E2A0-7463-F64C-869C-36391E861223}" type="datetimeFigureOut">
              <a:rPr kumimoji="1" lang="ja-JP" altLang="en-US" smtClean="0"/>
              <a:t>2019/4/17</a:t>
            </a:fld>
            <a:endParaRPr kumimoji="1" lang="ja-JP" altLang="en-US"/>
          </a:p>
        </p:txBody>
      </p:sp>
      <p:sp>
        <p:nvSpPr>
          <p:cNvPr id="5" name="フッター プレースホルダー 4">
            <a:extLst>
              <a:ext uri="{FF2B5EF4-FFF2-40B4-BE49-F238E27FC236}">
                <a16:creationId xmlns:a16="http://schemas.microsoft.com/office/drawing/2014/main" id="{FEB12BA1-5DE1-BA46-914E-9E93F4ADD6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71A429-E38C-E94A-B142-86FBBA5F74A8}"/>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184826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054D59-7AC3-7648-96CC-2BC0768062E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DB5E6A6-4111-844B-AF2E-5037212A45F4}"/>
              </a:ext>
            </a:extLst>
          </p:cNvPr>
          <p:cNvSpPr>
            <a:spLocks noGrp="1"/>
          </p:cNvSpPr>
          <p:nvPr>
            <p:ph type="body" orient="vert" idx="1"/>
          </p:nvPr>
        </p:nvSpPr>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8B50EA-609B-C243-8B4B-34D4C81F94EF}"/>
              </a:ext>
            </a:extLst>
          </p:cNvPr>
          <p:cNvSpPr>
            <a:spLocks noGrp="1"/>
          </p:cNvSpPr>
          <p:nvPr>
            <p:ph type="dt" sz="half" idx="10"/>
          </p:nvPr>
        </p:nvSpPr>
        <p:spPr/>
        <p:txBody>
          <a:bodyPr/>
          <a:lstStyle/>
          <a:p>
            <a:fld id="{4450E2A0-7463-F64C-869C-36391E861223}" type="datetimeFigureOut">
              <a:rPr kumimoji="1" lang="ja-JP" altLang="en-US" smtClean="0"/>
              <a:t>2019/4/17</a:t>
            </a:fld>
            <a:endParaRPr kumimoji="1" lang="ja-JP" altLang="en-US"/>
          </a:p>
        </p:txBody>
      </p:sp>
      <p:sp>
        <p:nvSpPr>
          <p:cNvPr id="5" name="フッター プレースホルダー 4">
            <a:extLst>
              <a:ext uri="{FF2B5EF4-FFF2-40B4-BE49-F238E27FC236}">
                <a16:creationId xmlns:a16="http://schemas.microsoft.com/office/drawing/2014/main" id="{009B4C00-FD30-1D45-9217-DE3F57D96F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EBA3AB-7186-7B43-A422-49D6E12176D6}"/>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2719650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D37E6C-96B9-9C4C-AE72-72354A8C65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4B477B-9F70-F549-9252-88CB0BF7BA85}"/>
              </a:ext>
            </a:extLst>
          </p:cNvPr>
          <p:cNvSpPr>
            <a:spLocks noGrp="1"/>
          </p:cNvSpPr>
          <p:nvPr>
            <p:ph type="body" orient="vert" idx="1"/>
          </p:nvPr>
        </p:nvSpPr>
        <p:spPr>
          <a:xfrm>
            <a:off x="838200" y="365125"/>
            <a:ext cx="7734300" cy="5811838"/>
          </a:xfrm>
        </p:spPr>
        <p:txBody>
          <a:bodyPr vert="eaVert"/>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EC20E20-7BAC-1B4C-9470-4D16C61C4102}"/>
              </a:ext>
            </a:extLst>
          </p:cNvPr>
          <p:cNvSpPr>
            <a:spLocks noGrp="1"/>
          </p:cNvSpPr>
          <p:nvPr>
            <p:ph type="dt" sz="half" idx="10"/>
          </p:nvPr>
        </p:nvSpPr>
        <p:spPr/>
        <p:txBody>
          <a:bodyPr/>
          <a:lstStyle/>
          <a:p>
            <a:fld id="{4450E2A0-7463-F64C-869C-36391E861223}" type="datetimeFigureOut">
              <a:rPr kumimoji="1" lang="ja-JP" altLang="en-US" smtClean="0"/>
              <a:t>2019/4/17</a:t>
            </a:fld>
            <a:endParaRPr kumimoji="1" lang="ja-JP" altLang="en-US"/>
          </a:p>
        </p:txBody>
      </p:sp>
      <p:sp>
        <p:nvSpPr>
          <p:cNvPr id="5" name="フッター プレースホルダー 4">
            <a:extLst>
              <a:ext uri="{FF2B5EF4-FFF2-40B4-BE49-F238E27FC236}">
                <a16:creationId xmlns:a16="http://schemas.microsoft.com/office/drawing/2014/main" id="{4DC88257-1DFC-7D49-8FFF-B0DB487FE8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D7CFDC-DAB0-494F-8786-C8D07889D380}"/>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3794729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9A4808-FE7A-9042-B153-B34E15A69C1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4FC69F-4372-5042-8F4B-2847876E24F9}"/>
              </a:ext>
            </a:extLst>
          </p:cNvPr>
          <p:cNvSpPr>
            <a:spLocks noGrp="1"/>
          </p:cNvSpPr>
          <p:nvPr>
            <p:ph idx="1"/>
          </p:nvPr>
        </p:nvSpPr>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FED2F49-EF6A-1148-AF32-A82FCD1CB909}"/>
              </a:ext>
            </a:extLst>
          </p:cNvPr>
          <p:cNvSpPr>
            <a:spLocks noGrp="1"/>
          </p:cNvSpPr>
          <p:nvPr>
            <p:ph type="dt" sz="half" idx="10"/>
          </p:nvPr>
        </p:nvSpPr>
        <p:spPr/>
        <p:txBody>
          <a:bodyPr/>
          <a:lstStyle/>
          <a:p>
            <a:fld id="{4450E2A0-7463-F64C-869C-36391E861223}" type="datetimeFigureOut">
              <a:rPr kumimoji="1" lang="ja-JP" altLang="en-US" smtClean="0"/>
              <a:t>2019/4/17</a:t>
            </a:fld>
            <a:endParaRPr kumimoji="1" lang="ja-JP" altLang="en-US"/>
          </a:p>
        </p:txBody>
      </p:sp>
      <p:sp>
        <p:nvSpPr>
          <p:cNvPr id="5" name="フッター プレースホルダー 4">
            <a:extLst>
              <a:ext uri="{FF2B5EF4-FFF2-40B4-BE49-F238E27FC236}">
                <a16:creationId xmlns:a16="http://schemas.microsoft.com/office/drawing/2014/main" id="{96EAAAF1-D500-234E-B71C-B0418DB972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5778B77-45AB-AC42-AE68-B0D369B76477}"/>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75300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30C1C-59A8-E040-9464-0CCD883772B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101BED-F258-7D46-87C1-CABA3B7D04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05B80DF-13B8-124D-A206-17CCAE53531A}"/>
              </a:ext>
            </a:extLst>
          </p:cNvPr>
          <p:cNvSpPr>
            <a:spLocks noGrp="1"/>
          </p:cNvSpPr>
          <p:nvPr>
            <p:ph type="dt" sz="half" idx="10"/>
          </p:nvPr>
        </p:nvSpPr>
        <p:spPr/>
        <p:txBody>
          <a:bodyPr/>
          <a:lstStyle/>
          <a:p>
            <a:fld id="{4450E2A0-7463-F64C-869C-36391E861223}" type="datetimeFigureOut">
              <a:rPr kumimoji="1" lang="ja-JP" altLang="en-US" smtClean="0"/>
              <a:t>2019/4/17</a:t>
            </a:fld>
            <a:endParaRPr kumimoji="1" lang="ja-JP" altLang="en-US"/>
          </a:p>
        </p:txBody>
      </p:sp>
      <p:sp>
        <p:nvSpPr>
          <p:cNvPr id="5" name="フッター プレースホルダー 4">
            <a:extLst>
              <a:ext uri="{FF2B5EF4-FFF2-40B4-BE49-F238E27FC236}">
                <a16:creationId xmlns:a16="http://schemas.microsoft.com/office/drawing/2014/main" id="{DD6BD315-B374-2E4C-AF4E-4F2C67E1EDE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059B0C-B4C2-9348-B36A-51BEB257BC9F}"/>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234151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AD960C-C6E2-0346-8832-6223EDC114C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F60495-8F3C-C545-A2FA-79C677519DCE}"/>
              </a:ext>
            </a:extLst>
          </p:cNvPr>
          <p:cNvSpPr>
            <a:spLocks noGrp="1"/>
          </p:cNvSpPr>
          <p:nvPr>
            <p:ph sz="half" idx="1"/>
          </p:nvPr>
        </p:nvSpPr>
        <p:spPr>
          <a:xfrm>
            <a:off x="838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611864D-C31A-B94D-87AB-1DCAF89B8E1B}"/>
              </a:ext>
            </a:extLst>
          </p:cNvPr>
          <p:cNvSpPr>
            <a:spLocks noGrp="1"/>
          </p:cNvSpPr>
          <p:nvPr>
            <p:ph sz="half" idx="2"/>
          </p:nvPr>
        </p:nvSpPr>
        <p:spPr>
          <a:xfrm>
            <a:off x="6172200" y="1825625"/>
            <a:ext cx="5181600" cy="435133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9ADBE16-6618-CC42-BABD-4988EA7FC6EE}"/>
              </a:ext>
            </a:extLst>
          </p:cNvPr>
          <p:cNvSpPr>
            <a:spLocks noGrp="1"/>
          </p:cNvSpPr>
          <p:nvPr>
            <p:ph type="dt" sz="half" idx="10"/>
          </p:nvPr>
        </p:nvSpPr>
        <p:spPr/>
        <p:txBody>
          <a:bodyPr/>
          <a:lstStyle/>
          <a:p>
            <a:fld id="{4450E2A0-7463-F64C-869C-36391E861223}" type="datetimeFigureOut">
              <a:rPr kumimoji="1" lang="ja-JP" altLang="en-US" smtClean="0"/>
              <a:t>2019/4/17</a:t>
            </a:fld>
            <a:endParaRPr kumimoji="1" lang="ja-JP" altLang="en-US"/>
          </a:p>
        </p:txBody>
      </p:sp>
      <p:sp>
        <p:nvSpPr>
          <p:cNvPr id="6" name="フッター プレースホルダー 5">
            <a:extLst>
              <a:ext uri="{FF2B5EF4-FFF2-40B4-BE49-F238E27FC236}">
                <a16:creationId xmlns:a16="http://schemas.microsoft.com/office/drawing/2014/main" id="{C43F14FD-FE8F-AC40-A0DE-011D2F1857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E914989-7305-624A-8638-E9F54E4ECEFF}"/>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1871363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FDC858-DBFD-AD4B-84A8-4D8F7165B68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77A80D-2FC8-BB41-B22B-96EB458491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D6255F4-4610-5D47-AE29-53DA3997C450}"/>
              </a:ext>
            </a:extLst>
          </p:cNvPr>
          <p:cNvSpPr>
            <a:spLocks noGrp="1"/>
          </p:cNvSpPr>
          <p:nvPr>
            <p:ph sz="half" idx="2"/>
          </p:nvPr>
        </p:nvSpPr>
        <p:spPr>
          <a:xfrm>
            <a:off x="839788" y="2505075"/>
            <a:ext cx="5157787"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09CB724-5892-6844-9D11-0D637C009A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コンテンツ プレースホルダー 5">
            <a:extLst>
              <a:ext uri="{FF2B5EF4-FFF2-40B4-BE49-F238E27FC236}">
                <a16:creationId xmlns:a16="http://schemas.microsoft.com/office/drawing/2014/main" id="{1CB4D8F1-95FE-344B-AD30-C9CDAF0773C8}"/>
              </a:ext>
            </a:extLst>
          </p:cNvPr>
          <p:cNvSpPr>
            <a:spLocks noGrp="1"/>
          </p:cNvSpPr>
          <p:nvPr>
            <p:ph sz="quarter" idx="4"/>
          </p:nvPr>
        </p:nvSpPr>
        <p:spPr>
          <a:xfrm>
            <a:off x="6172200" y="2505075"/>
            <a:ext cx="5183188" cy="3684588"/>
          </a:xfrm>
        </p:spPr>
        <p:txBody>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E5457A59-C819-B242-9A66-7E1ED5394D34}"/>
              </a:ext>
            </a:extLst>
          </p:cNvPr>
          <p:cNvSpPr>
            <a:spLocks noGrp="1"/>
          </p:cNvSpPr>
          <p:nvPr>
            <p:ph type="dt" sz="half" idx="10"/>
          </p:nvPr>
        </p:nvSpPr>
        <p:spPr/>
        <p:txBody>
          <a:bodyPr/>
          <a:lstStyle/>
          <a:p>
            <a:fld id="{4450E2A0-7463-F64C-869C-36391E861223}" type="datetimeFigureOut">
              <a:rPr kumimoji="1" lang="ja-JP" altLang="en-US" smtClean="0"/>
              <a:t>2019/4/17</a:t>
            </a:fld>
            <a:endParaRPr kumimoji="1" lang="ja-JP" altLang="en-US"/>
          </a:p>
        </p:txBody>
      </p:sp>
      <p:sp>
        <p:nvSpPr>
          <p:cNvPr id="8" name="フッター プレースホルダー 7">
            <a:extLst>
              <a:ext uri="{FF2B5EF4-FFF2-40B4-BE49-F238E27FC236}">
                <a16:creationId xmlns:a16="http://schemas.microsoft.com/office/drawing/2014/main" id="{68864E47-98A5-8643-8AFA-F681621560B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7AE6E12-6611-E146-BF56-E631AFACD2E1}"/>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2054104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DB391-2DD9-DA42-A67F-0A38F902C33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5DA5007-CFE4-7C4C-8A84-F1C327A41073}"/>
              </a:ext>
            </a:extLst>
          </p:cNvPr>
          <p:cNvSpPr>
            <a:spLocks noGrp="1"/>
          </p:cNvSpPr>
          <p:nvPr>
            <p:ph type="dt" sz="half" idx="10"/>
          </p:nvPr>
        </p:nvSpPr>
        <p:spPr/>
        <p:txBody>
          <a:bodyPr/>
          <a:lstStyle/>
          <a:p>
            <a:fld id="{4450E2A0-7463-F64C-869C-36391E861223}" type="datetimeFigureOut">
              <a:rPr kumimoji="1" lang="ja-JP" altLang="en-US" smtClean="0"/>
              <a:t>2019/4/17</a:t>
            </a:fld>
            <a:endParaRPr kumimoji="1" lang="ja-JP" altLang="en-US"/>
          </a:p>
        </p:txBody>
      </p:sp>
      <p:sp>
        <p:nvSpPr>
          <p:cNvPr id="4" name="フッター プレースホルダー 3">
            <a:extLst>
              <a:ext uri="{FF2B5EF4-FFF2-40B4-BE49-F238E27FC236}">
                <a16:creationId xmlns:a16="http://schemas.microsoft.com/office/drawing/2014/main" id="{7955DD03-48CE-F349-92B4-0F0FEB710B7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54CC422-A24F-7140-B1DC-A1AB62412B77}"/>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129337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7C06565-4BF7-B64A-AF35-E72B82BB8DC2}"/>
              </a:ext>
            </a:extLst>
          </p:cNvPr>
          <p:cNvSpPr>
            <a:spLocks noGrp="1"/>
          </p:cNvSpPr>
          <p:nvPr>
            <p:ph type="dt" sz="half" idx="10"/>
          </p:nvPr>
        </p:nvSpPr>
        <p:spPr/>
        <p:txBody>
          <a:bodyPr/>
          <a:lstStyle/>
          <a:p>
            <a:fld id="{4450E2A0-7463-F64C-869C-36391E861223}" type="datetimeFigureOut">
              <a:rPr kumimoji="1" lang="ja-JP" altLang="en-US" smtClean="0"/>
              <a:t>2019/4/17</a:t>
            </a:fld>
            <a:endParaRPr kumimoji="1" lang="ja-JP" altLang="en-US"/>
          </a:p>
        </p:txBody>
      </p:sp>
      <p:sp>
        <p:nvSpPr>
          <p:cNvPr id="3" name="フッター プレースホルダー 2">
            <a:extLst>
              <a:ext uri="{FF2B5EF4-FFF2-40B4-BE49-F238E27FC236}">
                <a16:creationId xmlns:a16="http://schemas.microsoft.com/office/drawing/2014/main" id="{D9269AFC-178E-2047-AB09-4C301C8CCB9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0139654-6E92-5643-BB83-BBC197935A49}"/>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219048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F2AE8B-8A3E-164C-ADA7-E4442246EDA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3DBC7A-9489-4A44-A832-D1098767E8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A4EB91-B968-F24B-9542-56E5BB2D7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E39B01E-4189-BF43-802D-9DE736150399}"/>
              </a:ext>
            </a:extLst>
          </p:cNvPr>
          <p:cNvSpPr>
            <a:spLocks noGrp="1"/>
          </p:cNvSpPr>
          <p:nvPr>
            <p:ph type="dt" sz="half" idx="10"/>
          </p:nvPr>
        </p:nvSpPr>
        <p:spPr/>
        <p:txBody>
          <a:bodyPr/>
          <a:lstStyle/>
          <a:p>
            <a:fld id="{4450E2A0-7463-F64C-869C-36391E861223}" type="datetimeFigureOut">
              <a:rPr kumimoji="1" lang="ja-JP" altLang="en-US" smtClean="0"/>
              <a:t>2019/4/17</a:t>
            </a:fld>
            <a:endParaRPr kumimoji="1" lang="ja-JP" altLang="en-US"/>
          </a:p>
        </p:txBody>
      </p:sp>
      <p:sp>
        <p:nvSpPr>
          <p:cNvPr id="6" name="フッター プレースホルダー 5">
            <a:extLst>
              <a:ext uri="{FF2B5EF4-FFF2-40B4-BE49-F238E27FC236}">
                <a16:creationId xmlns:a16="http://schemas.microsoft.com/office/drawing/2014/main" id="{B1CF5B5A-27CD-AA43-83BF-92711CDCC5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626C196-D215-2F43-ACB1-D7AF5F9BF827}"/>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641879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C29F93-43B8-7447-979A-BB2D90E256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6ACF91B-FE9F-8944-A923-710FCD3E7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B35C20E-6294-404A-BEC5-BD5C6BBB1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7244A16-F749-974E-8C6E-684E59050EDB}"/>
              </a:ext>
            </a:extLst>
          </p:cNvPr>
          <p:cNvSpPr>
            <a:spLocks noGrp="1"/>
          </p:cNvSpPr>
          <p:nvPr>
            <p:ph type="dt" sz="half" idx="10"/>
          </p:nvPr>
        </p:nvSpPr>
        <p:spPr/>
        <p:txBody>
          <a:bodyPr/>
          <a:lstStyle/>
          <a:p>
            <a:fld id="{4450E2A0-7463-F64C-869C-36391E861223}" type="datetimeFigureOut">
              <a:rPr kumimoji="1" lang="ja-JP" altLang="en-US" smtClean="0"/>
              <a:t>2019/4/17</a:t>
            </a:fld>
            <a:endParaRPr kumimoji="1" lang="ja-JP" altLang="en-US"/>
          </a:p>
        </p:txBody>
      </p:sp>
      <p:sp>
        <p:nvSpPr>
          <p:cNvPr id="6" name="フッター プレースホルダー 5">
            <a:extLst>
              <a:ext uri="{FF2B5EF4-FFF2-40B4-BE49-F238E27FC236}">
                <a16:creationId xmlns:a16="http://schemas.microsoft.com/office/drawing/2014/main" id="{3E3C04EA-77FE-E54A-AE82-C3E8CBFF12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9A517B-3C94-1344-A604-2B3F010010B7}"/>
              </a:ext>
            </a:extLst>
          </p:cNvPr>
          <p:cNvSpPr>
            <a:spLocks noGrp="1"/>
          </p:cNvSpPr>
          <p:nvPr>
            <p:ph type="sldNum" sz="quarter" idx="12"/>
          </p:nvPr>
        </p:nvSpPr>
        <p:spPr/>
        <p:txBody>
          <a:body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1188127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6D62ECE-F9F3-A04B-B4D8-342CB7E06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D44B74-CBB4-CC4C-9163-D2E10FB91F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79DFC21-72C6-8F45-B8C6-842C7599EB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50E2A0-7463-F64C-869C-36391E861223}" type="datetimeFigureOut">
              <a:rPr kumimoji="1" lang="ja-JP" altLang="en-US" smtClean="0"/>
              <a:t>2019/4/17</a:t>
            </a:fld>
            <a:endParaRPr kumimoji="1" lang="ja-JP" altLang="en-US"/>
          </a:p>
        </p:txBody>
      </p:sp>
      <p:sp>
        <p:nvSpPr>
          <p:cNvPr id="5" name="フッター プレースホルダー 4">
            <a:extLst>
              <a:ext uri="{FF2B5EF4-FFF2-40B4-BE49-F238E27FC236}">
                <a16:creationId xmlns:a16="http://schemas.microsoft.com/office/drawing/2014/main" id="{ACF68F79-5AFA-F347-909C-5E408E73DE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A87C5DB-621A-334A-BC0E-CFE69DE22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5E96E-68C6-A143-A943-BFD6531392AD}" type="slidenum">
              <a:rPr kumimoji="1" lang="ja-JP" altLang="en-US" smtClean="0"/>
              <a:t>‹#›</a:t>
            </a:fld>
            <a:endParaRPr kumimoji="1" lang="ja-JP" altLang="en-US"/>
          </a:p>
        </p:txBody>
      </p:sp>
    </p:spTree>
    <p:extLst>
      <p:ext uri="{BB962C8B-B14F-4D97-AF65-F5344CB8AC3E}">
        <p14:creationId xmlns:p14="http://schemas.microsoft.com/office/powerpoint/2010/main" val="3059715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aithandbrave@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plusplus/draft" TargetMode="External"/><Relationship Id="rId2" Type="http://schemas.openxmlformats.org/officeDocument/2006/relationships/hyperlink" Target="https://isocpp.org/std/submit-issu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AD2D1-A3B0-7547-B817-1A5F42C0F659}"/>
              </a:ext>
            </a:extLst>
          </p:cNvPr>
          <p:cNvSpPr>
            <a:spLocks noGrp="1"/>
          </p:cNvSpPr>
          <p:nvPr>
            <p:ph type="ctrTitle"/>
          </p:nvPr>
        </p:nvSpPr>
        <p:spPr>
          <a:xfrm>
            <a:off x="1524000" y="1122363"/>
            <a:ext cx="9144000" cy="2116783"/>
          </a:xfrm>
        </p:spPr>
        <p:txBody>
          <a:bodyPr/>
          <a:lstStyle/>
          <a:p>
            <a:pPr algn="l"/>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C++20</a:t>
            </a:r>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の概要</a:t>
            </a:r>
            <a:b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br>
            <a:r>
              <a:rPr kumimoji="1" lang="en-US" altLang="ja-JP" sz="4000" b="1" dirty="0">
                <a:solidFill>
                  <a:srgbClr val="C00000"/>
                </a:solidFill>
                <a:latin typeface="Hiragino Maru Gothic ProN W4" panose="020F0400000000000000" pitchFamily="34" charset="-128"/>
                <a:ea typeface="Hiragino Maru Gothic ProN W4" panose="020F0400000000000000" pitchFamily="34" charset="-128"/>
              </a:rPr>
              <a:t>#1 </a:t>
            </a:r>
            <a:r>
              <a:rPr kumimoji="1" lang="ja-JP" altLang="en-US" sz="4000" b="1">
                <a:solidFill>
                  <a:srgbClr val="C00000"/>
                </a:solidFill>
                <a:latin typeface="Hiragino Maru Gothic ProN W4" panose="020F0400000000000000" pitchFamily="34" charset="-128"/>
                <a:ea typeface="Hiragino Maru Gothic ProN W4" panose="020F0400000000000000" pitchFamily="34" charset="-128"/>
              </a:rPr>
              <a:t>言語機能編</a:t>
            </a:r>
          </a:p>
        </p:txBody>
      </p:sp>
      <p:sp>
        <p:nvSpPr>
          <p:cNvPr id="3" name="字幕 2">
            <a:extLst>
              <a:ext uri="{FF2B5EF4-FFF2-40B4-BE49-F238E27FC236}">
                <a16:creationId xmlns:a16="http://schemas.microsoft.com/office/drawing/2014/main" id="{08D07E01-0434-114E-95EB-2A1AFB66FA26}"/>
              </a:ext>
            </a:extLst>
          </p:cNvPr>
          <p:cNvSpPr>
            <a:spLocks noGrp="1"/>
          </p:cNvSpPr>
          <p:nvPr>
            <p:ph type="subTitle" idx="1"/>
          </p:nvPr>
        </p:nvSpPr>
        <p:spPr>
          <a:xfrm>
            <a:off x="1864963" y="3994231"/>
            <a:ext cx="9144000" cy="1655762"/>
          </a:xfrm>
        </p:spPr>
        <p:txBody>
          <a:bodyPr>
            <a:normAutofit fontScale="92500" lnSpcReduction="10000"/>
          </a:bodyPr>
          <a:lstStyle/>
          <a:p>
            <a:pPr algn="r"/>
            <a:r>
              <a:rPr kumimoji="1" lang="ja-JP" altLang="en-US">
                <a:latin typeface="Hiragino Maru Gothic ProN W4" panose="020F0400000000000000" pitchFamily="34" charset="-128"/>
                <a:ea typeface="Hiragino Maru Gothic ProN W4" panose="020F0400000000000000" pitchFamily="34" charset="-128"/>
              </a:rPr>
              <a:t>高橋</a:t>
            </a:r>
            <a:r>
              <a:rPr kumimoji="1" lang="en-US" altLang="ja-JP" dirty="0">
                <a:latin typeface="Hiragino Maru Gothic ProN W4" panose="020F0400000000000000" pitchFamily="34" charset="-128"/>
                <a:ea typeface="Hiragino Maru Gothic ProN W4" panose="020F0400000000000000" pitchFamily="34" charset="-128"/>
              </a:rPr>
              <a:t> </a:t>
            </a:r>
            <a:r>
              <a:rPr kumimoji="1" lang="ja-JP" altLang="en-US">
                <a:latin typeface="Hiragino Maru Gothic ProN W4" panose="020F0400000000000000" pitchFamily="34" charset="-128"/>
                <a:ea typeface="Hiragino Maru Gothic ProN W4" panose="020F0400000000000000" pitchFamily="34" charset="-128"/>
              </a:rPr>
              <a:t>晶</a:t>
            </a:r>
            <a:r>
              <a:rPr kumimoji="1" lang="en-US" altLang="ja-JP" dirty="0">
                <a:latin typeface="Hiragino Maru Gothic ProN W4" panose="020F0400000000000000" pitchFamily="34" charset="-128"/>
                <a:ea typeface="Hiragino Maru Gothic ProN W4" panose="020F0400000000000000" pitchFamily="34" charset="-128"/>
              </a:rPr>
              <a:t> (Akira Takahashi)</a:t>
            </a:r>
          </a:p>
          <a:p>
            <a:pPr algn="r"/>
            <a:r>
              <a:rPr kumimoji="1" lang="en-US" altLang="ja-JP" dirty="0">
                <a:latin typeface="Hiragino Maru Gothic ProN W4" panose="020F0400000000000000" pitchFamily="34" charset="-128"/>
                <a:ea typeface="Hiragino Maru Gothic ProN W4" panose="020F0400000000000000" pitchFamily="34" charset="-128"/>
                <a:hlinkClick r:id="rId3"/>
              </a:rPr>
              <a:t>faithandbrave@gmail.com</a:t>
            </a:r>
            <a:endParaRPr kumimoji="1" lang="en-US" altLang="ja-JP" dirty="0">
              <a:latin typeface="Hiragino Maru Gothic ProN W4" panose="020F0400000000000000" pitchFamily="34" charset="-128"/>
              <a:ea typeface="Hiragino Maru Gothic ProN W4" panose="020F0400000000000000" pitchFamily="34" charset="-128"/>
            </a:endParaRPr>
          </a:p>
          <a:p>
            <a:pPr algn="r"/>
            <a:r>
              <a:rPr kumimoji="1" lang="en-US" altLang="ja-JP" dirty="0">
                <a:latin typeface="Hiragino Maru Gothic ProN W4" panose="020F0400000000000000" pitchFamily="34" charset="-128"/>
                <a:ea typeface="Hiragino Maru Gothic ProN W4" panose="020F0400000000000000" pitchFamily="34" charset="-128"/>
              </a:rPr>
              <a:t>Preferred Networks, Inc.</a:t>
            </a:r>
          </a:p>
          <a:p>
            <a:pPr algn="r"/>
            <a:r>
              <a:rPr kumimoji="1" lang="en-US" altLang="ja-JP" dirty="0">
                <a:latin typeface="Hiragino Maru Gothic ProN W4" panose="020F0400000000000000" pitchFamily="34" charset="-128"/>
                <a:ea typeface="Hiragino Maru Gothic ProN W4" panose="020F0400000000000000" pitchFamily="34" charset="-128"/>
              </a:rPr>
              <a:t>2019/04/17 (</a:t>
            </a:r>
            <a:r>
              <a:rPr kumimoji="1" lang="ja-JP" altLang="en-US">
                <a:latin typeface="Hiragino Maru Gothic ProN W4" panose="020F0400000000000000" pitchFamily="34" charset="-128"/>
                <a:ea typeface="Hiragino Maru Gothic ProN W4" panose="020F0400000000000000" pitchFamily="34" charset="-128"/>
              </a:rPr>
              <a:t>水</a:t>
            </a:r>
            <a:r>
              <a:rPr kumimoji="1" lang="en-US" altLang="ja-JP" dirty="0">
                <a:latin typeface="Hiragino Maru Gothic ProN W4" panose="020F0400000000000000" pitchFamily="34" charset="-128"/>
                <a:ea typeface="Hiragino Maru Gothic ProN W4" panose="020F0400000000000000" pitchFamily="34" charset="-128"/>
              </a:rPr>
              <a:t>) C++ MIX #3</a:t>
            </a:r>
            <a:endParaRPr kumimoji="1" lang="ja-JP" altLang="en-US">
              <a:latin typeface="Hiragino Maru Gothic ProN W4" panose="020F0400000000000000" pitchFamily="34" charset="-128"/>
              <a:ea typeface="Hiragino Maru Gothic ProN W4" panose="020F0400000000000000" pitchFamily="34" charset="-128"/>
            </a:endParaRPr>
          </a:p>
        </p:txBody>
      </p:sp>
      <p:cxnSp>
        <p:nvCxnSpPr>
          <p:cNvPr id="5" name="直線コネクタ 4">
            <a:extLst>
              <a:ext uri="{FF2B5EF4-FFF2-40B4-BE49-F238E27FC236}">
                <a16:creationId xmlns:a16="http://schemas.microsoft.com/office/drawing/2014/main" id="{59FFFB5E-8480-7D40-8D25-C56A257012CB}"/>
              </a:ext>
            </a:extLst>
          </p:cNvPr>
          <p:cNvCxnSpPr/>
          <p:nvPr/>
        </p:nvCxnSpPr>
        <p:spPr>
          <a:xfrm>
            <a:off x="1348353" y="3277246"/>
            <a:ext cx="9319647"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4846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lstStyle/>
          <a:p>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契約プログラミングサポート</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5"/>
            <a:ext cx="10930468" cy="3031066"/>
          </a:xfrm>
        </p:spPr>
        <p:txBody>
          <a:bodyPr>
            <a:normAutofit/>
          </a:bodyPr>
          <a:lstStyle/>
          <a:p>
            <a:pPr>
              <a:lnSpc>
                <a:spcPct val="100000"/>
              </a:lnSpc>
            </a:pPr>
            <a:r>
              <a:rPr lang="ja-JP" altLang="en-US">
                <a:latin typeface="Hiragino Sans W2" panose="020B0300000000000000" pitchFamily="34" charset="-128"/>
                <a:ea typeface="Hiragino Sans W2" panose="020B0300000000000000" pitchFamily="34" charset="-128"/>
              </a:rPr>
              <a:t>契約に基づく設計</a:t>
            </a:r>
            <a:r>
              <a:rPr lang="en-US" altLang="ja-JP" dirty="0">
                <a:latin typeface="Hiragino Sans W2" panose="020B0300000000000000" pitchFamily="34" charset="-128"/>
                <a:ea typeface="Hiragino Sans W2" panose="020B0300000000000000" pitchFamily="34" charset="-128"/>
              </a:rPr>
              <a:t> (Design by Contract, </a:t>
            </a:r>
            <a:r>
              <a:rPr lang="en-US" altLang="ja-JP" dirty="0" err="1">
                <a:latin typeface="Hiragino Sans W2" panose="020B0300000000000000" pitchFamily="34" charset="-128"/>
                <a:ea typeface="Hiragino Sans W2" panose="020B0300000000000000" pitchFamily="34" charset="-128"/>
              </a:rPr>
              <a:t>DbC</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を言語サポート</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事前条件</a:t>
            </a:r>
            <a:r>
              <a:rPr lang="en-US" altLang="ja-JP" dirty="0">
                <a:latin typeface="Hiragino Sans W2" panose="020B0300000000000000" pitchFamily="34" charset="-128"/>
                <a:ea typeface="Hiragino Sans W2" panose="020B0300000000000000" pitchFamily="34" charset="-128"/>
              </a:rPr>
              <a:t> (expects)</a:t>
            </a:r>
            <a:r>
              <a:rPr lang="ja-JP" altLang="en-US">
                <a:latin typeface="Hiragino Sans W2" panose="020B0300000000000000" pitchFamily="34" charset="-128"/>
                <a:ea typeface="Hiragino Sans W2" panose="020B0300000000000000" pitchFamily="34" charset="-128"/>
              </a:rPr>
              <a:t>、事後条件</a:t>
            </a:r>
            <a:r>
              <a:rPr lang="en-US" altLang="ja-JP" dirty="0">
                <a:latin typeface="Hiragino Sans W2" panose="020B0300000000000000" pitchFamily="34" charset="-128"/>
                <a:ea typeface="Hiragino Sans W2" panose="020B0300000000000000" pitchFamily="34" charset="-128"/>
              </a:rPr>
              <a:t> (ensures)</a:t>
            </a:r>
            <a:r>
              <a:rPr lang="ja-JP" altLang="en-US">
                <a:latin typeface="Hiragino Sans W2" panose="020B0300000000000000" pitchFamily="34" charset="-128"/>
                <a:ea typeface="Hiragino Sans W2" panose="020B0300000000000000" pitchFamily="34" charset="-128"/>
              </a:rPr>
              <a:t>、表明</a:t>
            </a:r>
            <a:r>
              <a:rPr lang="en-US" altLang="ja-JP" dirty="0">
                <a:latin typeface="Hiragino Sans W2" panose="020B0300000000000000" pitchFamily="34" charset="-128"/>
                <a:ea typeface="Hiragino Sans W2" panose="020B0300000000000000" pitchFamily="34" charset="-128"/>
              </a:rPr>
              <a:t> (assert) </a:t>
            </a:r>
            <a:r>
              <a:rPr lang="ja-JP" altLang="en-US">
                <a:latin typeface="Hiragino Sans W2" panose="020B0300000000000000" pitchFamily="34" charset="-128"/>
                <a:ea typeface="Hiragino Sans W2" panose="020B0300000000000000" pitchFamily="34" charset="-128"/>
              </a:rPr>
              <a:t>を指定できる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契約レベルとして</a:t>
            </a:r>
            <a:r>
              <a:rPr lang="en-US" altLang="ja-JP" dirty="0">
                <a:latin typeface="Hiragino Sans W2" panose="020B0300000000000000" pitchFamily="34" charset="-128"/>
                <a:ea typeface="Hiragino Sans W2" panose="020B0300000000000000" pitchFamily="34" charset="-128"/>
              </a:rPr>
              <a:t>default</a:t>
            </a:r>
            <a:r>
              <a:rPr lang="ja-JP" altLang="en-US">
                <a:latin typeface="Hiragino Sans W2" panose="020B0300000000000000" pitchFamily="34" charset="-128"/>
                <a:ea typeface="Hiragino Sans W2" panose="020B0300000000000000" pitchFamily="34" charset="-128"/>
              </a:rPr>
              <a:t>、</a:t>
            </a:r>
            <a:r>
              <a:rPr lang="en-US" altLang="ja-JP" dirty="0">
                <a:latin typeface="Hiragino Sans W2" panose="020B0300000000000000" pitchFamily="34" charset="-128"/>
                <a:ea typeface="Hiragino Sans W2" panose="020B0300000000000000" pitchFamily="34" charset="-128"/>
              </a:rPr>
              <a:t>audit</a:t>
            </a:r>
            <a:r>
              <a:rPr lang="ja-JP" altLang="en-US">
                <a:latin typeface="Hiragino Sans W2" panose="020B0300000000000000" pitchFamily="34" charset="-128"/>
                <a:ea typeface="Hiragino Sans W2" panose="020B0300000000000000" pitchFamily="34" charset="-128"/>
              </a:rPr>
              <a:t>、</a:t>
            </a:r>
            <a:r>
              <a:rPr lang="en-US" altLang="ja-JP" dirty="0">
                <a:latin typeface="Hiragino Sans W2" panose="020B0300000000000000" pitchFamily="34" charset="-128"/>
                <a:ea typeface="Hiragino Sans W2" panose="020B0300000000000000" pitchFamily="34" charset="-128"/>
              </a:rPr>
              <a:t>axiom</a:t>
            </a:r>
            <a:r>
              <a:rPr lang="ja-JP" altLang="en-US">
                <a:latin typeface="Hiragino Sans W2" panose="020B0300000000000000" pitchFamily="34" charset="-128"/>
                <a:ea typeface="Hiragino Sans W2" panose="020B0300000000000000" pitchFamily="34" charset="-128"/>
              </a:rPr>
              <a:t>があり、リリースモード、デバッグモード、コメントのような扱いとなる</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コンパイルオプションで有効にする契約レベルを選択できるようになるはず</a:t>
            </a:r>
            <a:r>
              <a:rPr lang="en-US" altLang="ja-JP" dirty="0">
                <a:latin typeface="Hiragino Sans W2" panose="020B0300000000000000" pitchFamily="34" charset="-128"/>
                <a:ea typeface="Hiragino Sans W2" panose="020B0300000000000000" pitchFamily="34" charset="-128"/>
              </a:rPr>
              <a:t>)</a:t>
            </a: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32FE3888-94F8-5448-9D8E-7128E01F5C77}"/>
              </a:ext>
            </a:extLst>
          </p:cNvPr>
          <p:cNvSpPr txBox="1"/>
          <p:nvPr/>
        </p:nvSpPr>
        <p:spPr>
          <a:xfrm>
            <a:off x="220133" y="4385740"/>
            <a:ext cx="11633200"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 altLang="ja-JP" sz="2400" dirty="0">
                <a:latin typeface="VL Gothic regular" panose="020B0509000000000000" pitchFamily="49" charset="-128"/>
                <a:ea typeface="VL Gothic regular" panose="020B0509000000000000" pitchFamily="49" charset="-128"/>
              </a:rPr>
              <a:t>void f(</a:t>
            </a:r>
            <a:r>
              <a:rPr lang="en" altLang="ja-JP" sz="2400" dirty="0" err="1">
                <a:latin typeface="VL Gothic regular" panose="020B0509000000000000" pitchFamily="49" charset="-128"/>
                <a:ea typeface="VL Gothic regular" panose="020B0509000000000000" pitchFamily="49" charset="-128"/>
              </a:rPr>
              <a:t>int</a:t>
            </a:r>
            <a:r>
              <a:rPr lang="en" altLang="ja-JP" sz="2400" dirty="0">
                <a:latin typeface="VL Gothic regular" panose="020B0509000000000000" pitchFamily="49" charset="-128"/>
                <a:ea typeface="VL Gothic regular" panose="020B0509000000000000" pitchFamily="49" charset="-128"/>
              </a:rPr>
              <a:t> x, </a:t>
            </a:r>
            <a:r>
              <a:rPr lang="en" altLang="ja-JP" sz="2400" dirty="0" err="1">
                <a:latin typeface="VL Gothic regular" panose="020B0509000000000000" pitchFamily="49" charset="-128"/>
                <a:ea typeface="VL Gothic regular" panose="020B0509000000000000" pitchFamily="49" charset="-128"/>
              </a:rPr>
              <a:t>int</a:t>
            </a:r>
            <a:r>
              <a:rPr lang="en" altLang="ja-JP" sz="2400" dirty="0">
                <a:latin typeface="VL Gothic regular" panose="020B0509000000000000" pitchFamily="49" charset="-128"/>
                <a:ea typeface="VL Gothic regular" panose="020B0509000000000000" pitchFamily="49" charset="-128"/>
              </a:rPr>
              <a:t> y)</a:t>
            </a:r>
          </a:p>
          <a:p>
            <a:r>
              <a:rPr lang="en" altLang="ja-JP" sz="2400" dirty="0">
                <a:latin typeface="VL Gothic regular" panose="020B0509000000000000" pitchFamily="49" charset="-128"/>
                <a:ea typeface="VL Gothic regular" panose="020B0509000000000000" pitchFamily="49" charset="-128"/>
              </a:rPr>
              <a:t>  [[expects: x&gt;0]]        // </a:t>
            </a:r>
            <a:r>
              <a:rPr lang="ja-JP" altLang="en-US" sz="2400">
                <a:latin typeface="VL Gothic regular" panose="020B0509000000000000" pitchFamily="49" charset="-128"/>
                <a:ea typeface="VL Gothic regular" panose="020B0509000000000000" pitchFamily="49" charset="-128"/>
              </a:rPr>
              <a:t>事前条件</a:t>
            </a:r>
            <a:endParaRPr lang="en" altLang="ja-JP" sz="2400" dirty="0">
              <a:latin typeface="VL Gothic regular" panose="020B0509000000000000" pitchFamily="49" charset="-128"/>
              <a:ea typeface="VL Gothic regular" panose="020B0509000000000000" pitchFamily="49" charset="-128"/>
            </a:endParaRPr>
          </a:p>
          <a:p>
            <a:r>
              <a:rPr lang="en" altLang="ja-JP" sz="2400" dirty="0">
                <a:latin typeface="VL Gothic regular" panose="020B0509000000000000" pitchFamily="49" charset="-128"/>
                <a:ea typeface="VL Gothic regular" panose="020B0509000000000000" pitchFamily="49" charset="-128"/>
              </a:rPr>
              <a:t>  [[expects </a:t>
            </a:r>
            <a:r>
              <a:rPr lang="en" altLang="ja-JP" sz="2400" dirty="0">
                <a:solidFill>
                  <a:srgbClr val="C00000"/>
                </a:solidFill>
                <a:latin typeface="VL Gothic regular" panose="020B0509000000000000" pitchFamily="49" charset="-128"/>
                <a:ea typeface="VL Gothic regular" panose="020B0509000000000000" pitchFamily="49" charset="-128"/>
              </a:rPr>
              <a:t>audit</a:t>
            </a:r>
            <a:r>
              <a:rPr lang="en" altLang="ja-JP" sz="2400" dirty="0">
                <a:latin typeface="VL Gothic regular" panose="020B0509000000000000" pitchFamily="49" charset="-128"/>
                <a:ea typeface="VL Gothic regular" panose="020B0509000000000000" pitchFamily="49" charset="-128"/>
              </a:rPr>
              <a:t>: y!=0]] // audit</a:t>
            </a:r>
            <a:r>
              <a:rPr lang="ja-JP" altLang="en-US" sz="2400">
                <a:latin typeface="VL Gothic regular" panose="020B0509000000000000" pitchFamily="49" charset="-128"/>
                <a:ea typeface="VL Gothic regular" panose="020B0509000000000000" pitchFamily="49" charset="-128"/>
              </a:rPr>
              <a:t>モードでのみ検査される事前条件</a:t>
            </a:r>
            <a:endParaRPr lang="en" altLang="ja-JP" sz="2400" dirty="0">
              <a:latin typeface="VL Gothic regular" panose="020B0509000000000000" pitchFamily="49" charset="-128"/>
              <a:ea typeface="VL Gothic regular" panose="020B0509000000000000" pitchFamily="49" charset="-128"/>
            </a:endParaRPr>
          </a:p>
          <a:p>
            <a:r>
              <a:rPr lang="en" altLang="ja-JP" sz="2400" dirty="0">
                <a:latin typeface="VL Gothic regular" panose="020B0509000000000000" pitchFamily="49" charset="-128"/>
                <a:ea typeface="VL Gothic regular" panose="020B0509000000000000" pitchFamily="49" charset="-128"/>
              </a:rPr>
              <a:t>  [[ensures result: result &gt; </a:t>
            </a:r>
            <a:r>
              <a:rPr lang="en" altLang="ja-JP" sz="2400" dirty="0" err="1">
                <a:latin typeface="VL Gothic regular" panose="020B0509000000000000" pitchFamily="49" charset="-128"/>
                <a:ea typeface="VL Gothic regular" panose="020B0509000000000000" pitchFamily="49" charset="-128"/>
              </a:rPr>
              <a:t>x+y</a:t>
            </a:r>
            <a:r>
              <a:rPr lang="en" altLang="ja-JP" sz="2400" dirty="0">
                <a:latin typeface="VL Gothic regular" panose="020B0509000000000000" pitchFamily="49" charset="-128"/>
                <a:ea typeface="VL Gothic regular" panose="020B0509000000000000" pitchFamily="49" charset="-128"/>
              </a:rPr>
              <a:t>]]; // </a:t>
            </a:r>
            <a:r>
              <a:rPr lang="ja-JP" altLang="en-US" sz="2400">
                <a:latin typeface="VL Gothic regular" panose="020B0509000000000000" pitchFamily="49" charset="-128"/>
                <a:ea typeface="VL Gothic regular" panose="020B0509000000000000" pitchFamily="49" charset="-128"/>
              </a:rPr>
              <a:t>事後条件</a:t>
            </a:r>
            <a:endParaRPr lang="en-US" altLang="ja-JP" sz="2400" dirty="0">
              <a:latin typeface="VL Gothic regular" panose="020B0509000000000000" pitchFamily="49" charset="-128"/>
              <a:ea typeface="VL Gothic regular" panose="020B0509000000000000" pitchFamily="49" charset="-128"/>
            </a:endParaRPr>
          </a:p>
          <a:p>
            <a:r>
              <a:rPr lang="en-US" altLang="ja-JP" sz="2400" dirty="0">
                <a:latin typeface="VL Gothic regular" panose="020B0509000000000000" pitchFamily="49" charset="-128"/>
                <a:ea typeface="VL Gothic regular" panose="020B0509000000000000" pitchFamily="49" charset="-128"/>
              </a:rPr>
              <a:t>                                    // </a:t>
            </a:r>
            <a:r>
              <a:rPr lang="ja-JP" altLang="en-US" sz="2400">
                <a:latin typeface="VL Gothic regular" panose="020B0509000000000000" pitchFamily="49" charset="-128"/>
                <a:ea typeface="VL Gothic regular" panose="020B0509000000000000" pitchFamily="49" charset="-128"/>
              </a:rPr>
              <a:t>戻り値に</a:t>
            </a:r>
            <a:r>
              <a:rPr lang="en-US" altLang="ja-JP" sz="2400" dirty="0">
                <a:latin typeface="VL Gothic regular" panose="020B0509000000000000" pitchFamily="49" charset="-128"/>
                <a:ea typeface="VL Gothic regular" panose="020B0509000000000000" pitchFamily="49" charset="-128"/>
              </a:rPr>
              <a:t>result</a:t>
            </a:r>
            <a:r>
              <a:rPr lang="ja-JP" altLang="en-US" sz="2400">
                <a:latin typeface="VL Gothic regular" panose="020B0509000000000000" pitchFamily="49" charset="-128"/>
                <a:ea typeface="VL Gothic regular" panose="020B0509000000000000" pitchFamily="49" charset="-128"/>
              </a:rPr>
              <a:t>と命名して条件式を記述</a:t>
            </a:r>
            <a:endParaRPr kumimoji="1" lang="ja-JP" altLang="en-US" sz="2400">
              <a:latin typeface="VL Gothic regular" panose="020B0509000000000000" pitchFamily="49" charset="-128"/>
              <a:ea typeface="VL Gothic regular" panose="020B0509000000000000" pitchFamily="49" charset="-128"/>
            </a:endParaRPr>
          </a:p>
        </p:txBody>
      </p:sp>
    </p:spTree>
    <p:extLst>
      <p:ext uri="{BB962C8B-B14F-4D97-AF65-F5344CB8AC3E}">
        <p14:creationId xmlns:p14="http://schemas.microsoft.com/office/powerpoint/2010/main" val="1336255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600" b="1">
                <a:solidFill>
                  <a:srgbClr val="C00000"/>
                </a:solidFill>
                <a:latin typeface="Hiragino Maru Gothic ProN W4" panose="020F0400000000000000" pitchFamily="34" charset="-128"/>
                <a:ea typeface="Hiragino Maru Gothic ProN W4" panose="020F0400000000000000" pitchFamily="34" charset="-128"/>
              </a:rPr>
              <a:t>コンセプト</a:t>
            </a:r>
            <a:r>
              <a:rPr kumimoji="1" lang="en-US" altLang="ja-JP" sz="3600" b="1" dirty="0">
                <a:solidFill>
                  <a:srgbClr val="C00000"/>
                </a:solidFill>
                <a:latin typeface="Hiragino Maru Gothic ProN W4" panose="020F0400000000000000" pitchFamily="34" charset="-128"/>
                <a:ea typeface="Hiragino Maru Gothic ProN W4" panose="020F0400000000000000" pitchFamily="34" charset="-128"/>
              </a:rPr>
              <a:t> 1/2</a:t>
            </a:r>
            <a:endParaRPr kumimoji="1" lang="ja-JP" altLang="en-US" sz="3600"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4"/>
            <a:ext cx="10930468" cy="5435597"/>
          </a:xfrm>
        </p:spPr>
        <p:txBody>
          <a:bodyPr>
            <a:normAutofit fontScale="92500" lnSpcReduction="20000"/>
          </a:bodyPr>
          <a:lstStyle/>
          <a:p>
            <a:pPr>
              <a:lnSpc>
                <a:spcPct val="100000"/>
              </a:lnSpc>
            </a:pPr>
            <a:r>
              <a:rPr lang="ja-JP" altLang="en-US">
                <a:latin typeface="Hiragino Sans W2" panose="020B0300000000000000" pitchFamily="34" charset="-128"/>
                <a:ea typeface="Hiragino Sans W2" panose="020B0300000000000000" pitchFamily="34" charset="-128"/>
              </a:rPr>
              <a:t>テンプレートに制約を付けられる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ja-JP" altLang="en-US">
                <a:latin typeface="Hiragino Sans W2" panose="020B0300000000000000" pitchFamily="34" charset="-128"/>
                <a:ea typeface="Hiragino Sans W2" panose="020B0300000000000000" pitchFamily="34" charset="-128"/>
              </a:rPr>
              <a:t>テンプレートパラメータの型が満たすべき条件を定義できる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ja-JP" altLang="en-US">
                <a:latin typeface="Hiragino Sans W2" panose="020B0300000000000000" pitchFamily="34" charset="-128"/>
                <a:ea typeface="Hiragino Sans W2" panose="020B0300000000000000" pitchFamily="34" charset="-128"/>
              </a:rPr>
              <a:t>型</a:t>
            </a:r>
            <a:r>
              <a:rPr lang="en-US" altLang="ja-JP" dirty="0">
                <a:latin typeface="Hiragino Sans W2" panose="020B0300000000000000" pitchFamily="34" charset="-128"/>
                <a:ea typeface="Hiragino Sans W2" panose="020B0300000000000000" pitchFamily="34" charset="-128"/>
              </a:rPr>
              <a:t>T</a:t>
            </a:r>
            <a:r>
              <a:rPr lang="ja-JP" altLang="en-US">
                <a:latin typeface="Hiragino Sans W2" panose="020B0300000000000000" pitchFamily="34" charset="-128"/>
                <a:ea typeface="Hiragino Sans W2" panose="020B0300000000000000" pitchFamily="34" charset="-128"/>
              </a:rPr>
              <a:t>とそのオブジェクト</a:t>
            </a:r>
            <a:r>
              <a:rPr lang="en-US" altLang="ja-JP" dirty="0">
                <a:latin typeface="Hiragino Sans W2" panose="020B0300000000000000" pitchFamily="34" charset="-128"/>
                <a:ea typeface="Hiragino Sans W2" panose="020B0300000000000000" pitchFamily="34" charset="-128"/>
              </a:rPr>
              <a:t>x</a:t>
            </a:r>
            <a:r>
              <a:rPr lang="ja-JP" altLang="en-US">
                <a:latin typeface="Hiragino Sans W2" panose="020B0300000000000000" pitchFamily="34" charset="-128"/>
                <a:ea typeface="Hiragino Sans W2" panose="020B0300000000000000" pitchFamily="34" charset="-128"/>
              </a:rPr>
              <a:t>に対して、</a:t>
            </a:r>
            <a:endParaRPr lang="en-US" altLang="ja-JP" dirty="0">
              <a:latin typeface="Hiragino Sans W2" panose="020B0300000000000000" pitchFamily="34" charset="-128"/>
              <a:ea typeface="Hiragino Sans W2" panose="020B0300000000000000" pitchFamily="34" charset="-128"/>
            </a:endParaRPr>
          </a:p>
          <a:p>
            <a:pPr lvl="2">
              <a:lnSpc>
                <a:spcPct val="100000"/>
              </a:lnSpc>
            </a:pPr>
            <a:r>
              <a:rPr lang="en-US" altLang="ja-JP" dirty="0">
                <a:latin typeface="VL Gothic regular" panose="020B0509000000000000" pitchFamily="49" charset="-128"/>
                <a:ea typeface="VL Gothic regular" panose="020B0509000000000000" pitchFamily="49" charset="-128"/>
              </a:rPr>
              <a:t>f(x)</a:t>
            </a:r>
            <a:r>
              <a:rPr lang="ja-JP" altLang="en-US">
                <a:latin typeface="Hiragino Sans W2" panose="020B0300000000000000" pitchFamily="34" charset="-128"/>
                <a:ea typeface="Hiragino Sans W2" panose="020B0300000000000000" pitchFamily="34" charset="-128"/>
              </a:rPr>
              <a:t>という呼び出しができること</a:t>
            </a:r>
            <a:endParaRPr lang="en-US" altLang="ja-JP" dirty="0">
              <a:latin typeface="Hiragino Sans W2" panose="020B0300000000000000" pitchFamily="34" charset="-128"/>
              <a:ea typeface="Hiragino Sans W2" panose="020B0300000000000000" pitchFamily="34" charset="-128"/>
            </a:endParaRPr>
          </a:p>
          <a:p>
            <a:pPr lvl="2">
              <a:lnSpc>
                <a:spcPct val="100000"/>
              </a:lnSpc>
            </a:pPr>
            <a:r>
              <a:rPr lang="en-US" altLang="ja-JP" dirty="0" err="1">
                <a:latin typeface="VL Gothic regular" panose="020B0509000000000000" pitchFamily="49" charset="-128"/>
                <a:ea typeface="VL Gothic regular" panose="020B0509000000000000" pitchFamily="49" charset="-128"/>
              </a:rPr>
              <a:t>x.f</a:t>
            </a:r>
            <a:r>
              <a:rPr lang="en-US" altLang="ja-JP" dirty="0">
                <a:latin typeface="VL Gothic regular" panose="020B0509000000000000" pitchFamily="49" charset="-128"/>
                <a:ea typeface="VL Gothic regular" panose="020B0509000000000000" pitchFamily="49" charset="-128"/>
              </a:rPr>
              <a:t>()</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という呼び出しができること</a:t>
            </a:r>
            <a:endParaRPr lang="en-US" altLang="ja-JP" dirty="0">
              <a:latin typeface="Hiragino Sans W2" panose="020B0300000000000000" pitchFamily="34" charset="-128"/>
              <a:ea typeface="Hiragino Sans W2" panose="020B0300000000000000" pitchFamily="34" charset="-128"/>
            </a:endParaRPr>
          </a:p>
          <a:p>
            <a:pPr lvl="2">
              <a:lnSpc>
                <a:spcPct val="100000"/>
              </a:lnSpc>
            </a:pPr>
            <a:r>
              <a:rPr lang="en-US" altLang="ja-JP" dirty="0">
                <a:latin typeface="VL Gothic regular" panose="020B0509000000000000" pitchFamily="49" charset="-128"/>
                <a:ea typeface="VL Gothic regular" panose="020B0509000000000000" pitchFamily="49" charset="-128"/>
              </a:rPr>
              <a:t>T::</a:t>
            </a:r>
            <a:r>
              <a:rPr lang="en-US" altLang="ja-JP" dirty="0" err="1">
                <a:latin typeface="VL Gothic regular" panose="020B0509000000000000" pitchFamily="49" charset="-128"/>
                <a:ea typeface="VL Gothic regular" panose="020B0509000000000000" pitchFamily="49" charset="-128"/>
              </a:rPr>
              <a:t>value_type</a:t>
            </a:r>
            <a:r>
              <a:rPr lang="ja-JP" altLang="en-US">
                <a:latin typeface="Hiragino Sans W2" panose="020B0300000000000000" pitchFamily="34" charset="-128"/>
                <a:ea typeface="Hiragino Sans W2" panose="020B0300000000000000" pitchFamily="34" charset="-128"/>
              </a:rPr>
              <a:t>型を持っていること</a:t>
            </a:r>
            <a:endParaRPr lang="en-US" altLang="ja-JP" dirty="0">
              <a:latin typeface="Hiragino Sans W2" panose="020B0300000000000000" pitchFamily="34" charset="-128"/>
              <a:ea typeface="Hiragino Sans W2" panose="020B0300000000000000" pitchFamily="34" charset="-128"/>
            </a:endParaRPr>
          </a:p>
          <a:p>
            <a:pPr lvl="2">
              <a:lnSpc>
                <a:spcPct val="100000"/>
              </a:lnSpc>
            </a:pPr>
            <a:r>
              <a:rPr lang="ja-JP" altLang="en-US">
                <a:latin typeface="Hiragino Sans W2" panose="020B0300000000000000" pitchFamily="34" charset="-128"/>
                <a:ea typeface="Hiragino Sans W2" panose="020B0300000000000000" pitchFamily="34" charset="-128"/>
              </a:rPr>
              <a:t>整数型であること、等値比較できること</a:t>
            </a:r>
            <a:endParaRPr lang="en-US" altLang="ja-JP" dirty="0">
              <a:latin typeface="Hiragino Sans W2" panose="020B0300000000000000" pitchFamily="34" charset="-128"/>
              <a:ea typeface="Hiragino Sans W2" panose="020B0300000000000000" pitchFamily="34" charset="-128"/>
            </a:endParaRPr>
          </a:p>
          <a:p>
            <a:pPr lvl="2">
              <a:lnSpc>
                <a:spcPct val="100000"/>
              </a:lnSpc>
            </a:pPr>
            <a:r>
              <a:rPr lang="ja-JP" altLang="en-US">
                <a:latin typeface="Hiragino Sans W2" panose="020B0300000000000000" pitchFamily="34" charset="-128"/>
                <a:ea typeface="Hiragino Sans W2" panose="020B0300000000000000" pitchFamily="34" charset="-128"/>
              </a:rPr>
              <a:t>などの制約を定義できる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制約による関数オーバーロードができる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en-US" altLang="ja-JP" dirty="0" err="1">
                <a:latin typeface="VL Gothic regular" panose="020B0509000000000000" pitchFamily="49" charset="-128"/>
                <a:ea typeface="VL Gothic regular" panose="020B0509000000000000" pitchFamily="49" charset="-128"/>
              </a:rPr>
              <a:t>InputIterator</a:t>
            </a:r>
            <a:r>
              <a:rPr lang="en-US" altLang="ja-JP" dirty="0">
                <a:latin typeface="Hiragino Sans W2" panose="020B0300000000000000" pitchFamily="34" charset="-128"/>
                <a:ea typeface="Hiragino Sans W2" panose="020B0300000000000000" pitchFamily="34" charset="-128"/>
              </a:rPr>
              <a:t> or </a:t>
            </a:r>
            <a:r>
              <a:rPr lang="en-US" altLang="ja-JP" dirty="0" err="1">
                <a:latin typeface="VL Gothic regular" panose="020B0509000000000000" pitchFamily="49" charset="-128"/>
                <a:ea typeface="VL Gothic regular" panose="020B0509000000000000" pitchFamily="49" charset="-128"/>
              </a:rPr>
              <a:t>ForwardIterator</a:t>
            </a:r>
            <a:r>
              <a:rPr lang="ja-JP" altLang="en-US">
                <a:latin typeface="Hiragino Sans W2" panose="020B0300000000000000" pitchFamily="34" charset="-128"/>
                <a:ea typeface="Hiragino Sans W2" panose="020B0300000000000000" pitchFamily="34" charset="-128"/>
              </a:rPr>
              <a:t>でオーバーロードとか</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例：</a:t>
            </a:r>
            <a:r>
              <a:rPr lang="en-US" altLang="ja-JP" dirty="0" err="1">
                <a:latin typeface="VL Gothic regular" panose="020B0509000000000000" pitchFamily="49" charset="-128"/>
                <a:ea typeface="VL Gothic regular" panose="020B0509000000000000" pitchFamily="49" charset="-128"/>
              </a:rPr>
              <a:t>std</a:t>
            </a:r>
            <a:r>
              <a:rPr lang="en-US" altLang="ja-JP" dirty="0">
                <a:latin typeface="VL Gothic regular" panose="020B0509000000000000" pitchFamily="49" charset="-128"/>
                <a:ea typeface="VL Gothic regular" panose="020B0509000000000000" pitchFamily="49" charset="-128"/>
              </a:rPr>
              <a:t>::advance()</a:t>
            </a:r>
            <a:r>
              <a:rPr lang="en-US" altLang="ja-JP" dirty="0">
                <a:latin typeface="Hiragino Sans W2" panose="020B0300000000000000" pitchFamily="34" charset="-128"/>
                <a:ea typeface="Hiragino Sans W2" panose="020B0300000000000000" pitchFamily="34" charset="-128"/>
              </a:rPr>
              <a:t>)</a:t>
            </a:r>
          </a:p>
          <a:p>
            <a:pPr>
              <a:lnSpc>
                <a:spcPct val="100000"/>
              </a:lnSpc>
            </a:pPr>
            <a:r>
              <a:rPr lang="ja-JP" altLang="en-US">
                <a:latin typeface="Hiragino Sans W2" panose="020B0300000000000000" pitchFamily="34" charset="-128"/>
                <a:ea typeface="Hiragino Sans W2" panose="020B0300000000000000" pitchFamily="34" charset="-128"/>
              </a:rPr>
              <a:t>要件を満たさなかった場合のコンパイルエラーメッセージがわかりやすくなる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a:latin typeface="VL Gothic regular" panose="020B0509000000000000" pitchFamily="49" charset="-128"/>
                <a:ea typeface="VL Gothic regular" panose="020B0509000000000000" pitchFamily="49" charset="-128"/>
              </a:rPr>
              <a:t>&lt;</a:t>
            </a:r>
            <a:r>
              <a:rPr lang="en-US" altLang="ja-JP" dirty="0" err="1">
                <a:latin typeface="VL Gothic regular" panose="020B0509000000000000" pitchFamily="49" charset="-128"/>
                <a:ea typeface="VL Gothic regular" panose="020B0509000000000000" pitchFamily="49" charset="-128"/>
              </a:rPr>
              <a:t>type_traits</a:t>
            </a:r>
            <a:r>
              <a:rPr lang="en-US" altLang="ja-JP" dirty="0">
                <a:latin typeface="VL Gothic regular" panose="020B0509000000000000" pitchFamily="49" charset="-128"/>
                <a:ea typeface="VL Gothic regular" panose="020B0509000000000000" pitchFamily="49" charset="-128"/>
              </a:rPr>
              <a:t>&gt;</a:t>
            </a:r>
            <a:r>
              <a:rPr lang="ja-JP" altLang="en-US">
                <a:latin typeface="Hiragino Sans W2" panose="020B0300000000000000" pitchFamily="34" charset="-128"/>
                <a:ea typeface="Hiragino Sans W2" panose="020B0300000000000000" pitchFamily="34" charset="-128"/>
              </a:rPr>
              <a:t>ヘッダの判定系メタ関数</a:t>
            </a:r>
            <a:r>
              <a:rPr lang="en-US" altLang="ja-JP" dirty="0">
                <a:latin typeface="Hiragino Sans W2" panose="020B0300000000000000" pitchFamily="34" charset="-128"/>
                <a:ea typeface="Hiragino Sans W2" panose="020B0300000000000000" pitchFamily="34" charset="-128"/>
              </a:rPr>
              <a:t> (</a:t>
            </a:r>
            <a:r>
              <a:rPr lang="en-US" altLang="ja-JP" dirty="0" err="1">
                <a:latin typeface="VL Gothic regular" panose="020B0509000000000000" pitchFamily="49" charset="-128"/>
                <a:ea typeface="VL Gothic regular" panose="020B0509000000000000" pitchFamily="49" charset="-128"/>
              </a:rPr>
              <a:t>is_copy_constructible</a:t>
            </a:r>
            <a:r>
              <a:rPr lang="ja-JP" altLang="en-US">
                <a:latin typeface="Hiragino Sans W2" panose="020B0300000000000000" pitchFamily="34" charset="-128"/>
                <a:ea typeface="Hiragino Sans W2" panose="020B0300000000000000" pitchFamily="34" charset="-128"/>
              </a:rPr>
              <a:t>とか</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と</a:t>
            </a:r>
            <a:r>
              <a:rPr lang="en-US" altLang="ja-JP" dirty="0" err="1">
                <a:latin typeface="VL Gothic regular" panose="020B0509000000000000" pitchFamily="49" charset="-128"/>
                <a:ea typeface="VL Gothic regular" panose="020B0509000000000000" pitchFamily="49" charset="-128"/>
              </a:rPr>
              <a:t>enable_if</a:t>
            </a:r>
            <a:r>
              <a:rPr lang="ja-JP" altLang="en-US">
                <a:latin typeface="Hiragino Sans W2" panose="020B0300000000000000" pitchFamily="34" charset="-128"/>
                <a:ea typeface="Hiragino Sans W2" panose="020B0300000000000000" pitchFamily="34" charset="-128"/>
              </a:rPr>
              <a:t>の置き換え</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a:latin typeface="VL Gothic regular" panose="020B0509000000000000" pitchFamily="49" charset="-128"/>
                <a:ea typeface="VL Gothic regular" panose="020B0509000000000000" pitchFamily="49" charset="-128"/>
              </a:rPr>
              <a:t>&lt;concepts&gt;</a:t>
            </a:r>
            <a:r>
              <a:rPr lang="ja-JP" altLang="en-US">
                <a:latin typeface="Hiragino Sans W2" panose="020B0300000000000000" pitchFamily="34" charset="-128"/>
                <a:ea typeface="Hiragino Sans W2" panose="020B0300000000000000" pitchFamily="34" charset="-128"/>
              </a:rPr>
              <a:t>ヘッダで基本的な制約がライブラリ定義される</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36073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600" b="1">
                <a:solidFill>
                  <a:srgbClr val="C00000"/>
                </a:solidFill>
                <a:latin typeface="Hiragino Maru Gothic ProN W4" panose="020F0400000000000000" pitchFamily="34" charset="-128"/>
                <a:ea typeface="Hiragino Maru Gothic ProN W4" panose="020F0400000000000000" pitchFamily="34" charset="-128"/>
              </a:rPr>
              <a:t>コンセプト</a:t>
            </a:r>
            <a:r>
              <a:rPr kumimoji="1" lang="en-US" altLang="ja-JP" sz="3600" b="1" dirty="0">
                <a:solidFill>
                  <a:srgbClr val="C00000"/>
                </a:solidFill>
                <a:latin typeface="Hiragino Maru Gothic ProN W4" panose="020F0400000000000000" pitchFamily="34" charset="-128"/>
                <a:ea typeface="Hiragino Maru Gothic ProN W4" panose="020F0400000000000000" pitchFamily="34" charset="-128"/>
              </a:rPr>
              <a:t> 2/2</a:t>
            </a:r>
            <a:endParaRPr kumimoji="1" lang="ja-JP" altLang="en-US" sz="36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7" name="テキスト ボックス 6">
            <a:extLst>
              <a:ext uri="{FF2B5EF4-FFF2-40B4-BE49-F238E27FC236}">
                <a16:creationId xmlns:a16="http://schemas.microsoft.com/office/drawing/2014/main" id="{602D89C5-A1D0-F74F-BC1C-CE68696F5308}"/>
              </a:ext>
            </a:extLst>
          </p:cNvPr>
          <p:cNvSpPr txBox="1"/>
          <p:nvPr/>
        </p:nvSpPr>
        <p:spPr>
          <a:xfrm>
            <a:off x="838200" y="1151479"/>
            <a:ext cx="10270067" cy="56323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 altLang="ja-JP" sz="2400" dirty="0">
                <a:latin typeface="VL Gothic regular" panose="020B0509000000000000" pitchFamily="49" charset="-128"/>
                <a:ea typeface="VL Gothic regular" panose="020B0509000000000000" pitchFamily="49" charset="-128"/>
              </a:rPr>
              <a:t>// </a:t>
            </a:r>
            <a:r>
              <a:rPr lang="ja-JP" altLang="en-US" sz="2400">
                <a:latin typeface="VL Gothic regular" panose="020B0509000000000000" pitchFamily="49" charset="-128"/>
                <a:ea typeface="VL Gothic regular" panose="020B0509000000000000" pitchFamily="49" charset="-128"/>
              </a:rPr>
              <a:t>制約定義</a:t>
            </a:r>
            <a:endParaRPr lang="fr" altLang="ja-JP" sz="2400" dirty="0">
              <a:latin typeface="VL Gothic regular" panose="020B0509000000000000" pitchFamily="49" charset="-128"/>
              <a:ea typeface="VL Gothic regular" panose="020B0509000000000000" pitchFamily="49" charset="-128"/>
            </a:endParaRPr>
          </a:p>
          <a:p>
            <a:r>
              <a:rPr lang="fr" altLang="ja-JP" sz="2400" dirty="0" err="1">
                <a:latin typeface="VL Gothic regular" panose="020B0509000000000000" pitchFamily="49" charset="-128"/>
                <a:ea typeface="VL Gothic regular" panose="020B0509000000000000" pitchFamily="49" charset="-128"/>
              </a:rPr>
              <a:t>template</a:t>
            </a:r>
            <a:r>
              <a:rPr lang="fr" altLang="ja-JP" sz="2400" dirty="0">
                <a:latin typeface="VL Gothic regular" panose="020B0509000000000000" pitchFamily="49" charset="-128"/>
                <a:ea typeface="VL Gothic regular" panose="020B0509000000000000" pitchFamily="49" charset="-128"/>
              </a:rPr>
              <a:t> &lt;class </a:t>
            </a:r>
            <a:r>
              <a:rPr lang="fr" altLang="ja-JP" sz="2400" dirty="0" err="1">
                <a:latin typeface="VL Gothic regular" panose="020B0509000000000000" pitchFamily="49" charset="-128"/>
                <a:ea typeface="VL Gothic regular" panose="020B0509000000000000" pitchFamily="49" charset="-128"/>
              </a:rPr>
              <a:t>T</a:t>
            </a:r>
            <a:r>
              <a:rPr lang="fr" altLang="ja-JP" sz="2400" dirty="0">
                <a:latin typeface="VL Gothic regular" panose="020B0509000000000000" pitchFamily="49" charset="-128"/>
                <a:ea typeface="VL Gothic regular" panose="020B0509000000000000" pitchFamily="49" charset="-128"/>
              </a:rPr>
              <a:t>&gt;</a:t>
            </a:r>
          </a:p>
          <a:p>
            <a:r>
              <a:rPr lang="fr" altLang="ja-JP" sz="2400" dirty="0">
                <a:latin typeface="VL Gothic regular" panose="020B0509000000000000" pitchFamily="49" charset="-128"/>
                <a:ea typeface="VL Gothic regular" panose="020B0509000000000000" pitchFamily="49" charset="-128"/>
              </a:rPr>
              <a:t>concept </a:t>
            </a:r>
            <a:r>
              <a:rPr lang="fr" altLang="ja-JP" sz="2400" dirty="0" err="1">
                <a:solidFill>
                  <a:srgbClr val="C00000"/>
                </a:solidFill>
                <a:latin typeface="VL Gothic regular" panose="020B0509000000000000" pitchFamily="49" charset="-128"/>
                <a:ea typeface="VL Gothic regular" panose="020B0509000000000000" pitchFamily="49" charset="-128"/>
              </a:rPr>
              <a:t>Addable</a:t>
            </a:r>
            <a:r>
              <a:rPr lang="fr" altLang="ja-JP" sz="2400" dirty="0">
                <a:latin typeface="VL Gothic regular" panose="020B0509000000000000" pitchFamily="49" charset="-128"/>
                <a:ea typeface="VL Gothic regular" panose="020B0509000000000000" pitchFamily="49" charset="-128"/>
              </a:rPr>
              <a:t> = </a:t>
            </a:r>
            <a:r>
              <a:rPr lang="fr" altLang="ja-JP" sz="2400" dirty="0" err="1">
                <a:latin typeface="VL Gothic regular" panose="020B0509000000000000" pitchFamily="49" charset="-128"/>
                <a:ea typeface="VL Gothic regular" panose="020B0509000000000000" pitchFamily="49" charset="-128"/>
              </a:rPr>
              <a:t>requires</a:t>
            </a:r>
            <a:r>
              <a:rPr lang="fr" altLang="ja-JP" sz="2400" dirty="0">
                <a:latin typeface="VL Gothic regular" panose="020B0509000000000000" pitchFamily="49" charset="-128"/>
                <a:ea typeface="VL Gothic regular" panose="020B0509000000000000" pitchFamily="49" charset="-128"/>
              </a:rPr>
              <a:t> (</a:t>
            </a:r>
            <a:r>
              <a:rPr lang="fr" altLang="ja-JP" sz="2400" dirty="0" err="1">
                <a:latin typeface="VL Gothic regular" panose="020B0509000000000000" pitchFamily="49" charset="-128"/>
                <a:ea typeface="VL Gothic regular" panose="020B0509000000000000" pitchFamily="49" charset="-128"/>
              </a:rPr>
              <a:t>T</a:t>
            </a:r>
            <a:r>
              <a:rPr lang="fr" altLang="ja-JP" sz="2400" dirty="0">
                <a:latin typeface="VL Gothic regular" panose="020B0509000000000000" pitchFamily="49" charset="-128"/>
                <a:ea typeface="VL Gothic regular" panose="020B0509000000000000" pitchFamily="49" charset="-128"/>
              </a:rPr>
              <a:t> x) { x + x; };</a:t>
            </a:r>
          </a:p>
          <a:p>
            <a:endParaRPr lang="fr" altLang="ja-JP" sz="2400" dirty="0">
              <a:latin typeface="VL Gothic regular" panose="020B0509000000000000" pitchFamily="49" charset="-128"/>
              <a:ea typeface="VL Gothic regular" panose="020B0509000000000000" pitchFamily="49" charset="-128"/>
            </a:endParaRPr>
          </a:p>
          <a:p>
            <a:r>
              <a:rPr lang="fr" altLang="ja-JP" sz="2400" dirty="0">
                <a:latin typeface="VL Gothic regular" panose="020B0509000000000000" pitchFamily="49" charset="-128"/>
                <a:ea typeface="VL Gothic regular" panose="020B0509000000000000" pitchFamily="49" charset="-128"/>
              </a:rPr>
              <a:t>// </a:t>
            </a:r>
            <a:r>
              <a:rPr lang="ja-JP" altLang="en-US" sz="2400">
                <a:latin typeface="VL Gothic regular" panose="020B0509000000000000" pitchFamily="49" charset="-128"/>
                <a:ea typeface="VL Gothic regular" panose="020B0509000000000000" pitchFamily="49" charset="-128"/>
              </a:rPr>
              <a:t>テンプレートパラメータ</a:t>
            </a:r>
            <a:r>
              <a:rPr lang="en-US" altLang="ja-JP" sz="2400" dirty="0">
                <a:latin typeface="VL Gothic regular" panose="020B0509000000000000" pitchFamily="49" charset="-128"/>
                <a:ea typeface="VL Gothic regular" panose="020B0509000000000000" pitchFamily="49" charset="-128"/>
              </a:rPr>
              <a:t>T</a:t>
            </a:r>
            <a:r>
              <a:rPr lang="ja-JP" altLang="en-US" sz="2400">
                <a:latin typeface="VL Gothic regular" panose="020B0509000000000000" pitchFamily="49" charset="-128"/>
                <a:ea typeface="VL Gothic regular" panose="020B0509000000000000" pitchFamily="49" charset="-128"/>
              </a:rPr>
              <a:t>に制約</a:t>
            </a:r>
            <a:r>
              <a:rPr lang="en-US" altLang="ja-JP" sz="2400" dirty="0">
                <a:latin typeface="VL Gothic regular" panose="020B0509000000000000" pitchFamily="49" charset="-128"/>
                <a:ea typeface="VL Gothic regular" panose="020B0509000000000000" pitchFamily="49" charset="-128"/>
              </a:rPr>
              <a:t>Addable</a:t>
            </a:r>
            <a:r>
              <a:rPr lang="ja-JP" altLang="en-US" sz="2400">
                <a:latin typeface="VL Gothic regular" panose="020B0509000000000000" pitchFamily="49" charset="-128"/>
                <a:ea typeface="VL Gothic regular" panose="020B0509000000000000" pitchFamily="49" charset="-128"/>
              </a:rPr>
              <a:t>を付ける。</a:t>
            </a:r>
            <a:endParaRPr lang="en-US" altLang="ja-JP" sz="2400" dirty="0">
              <a:latin typeface="VL Gothic regular" panose="020B0509000000000000" pitchFamily="49" charset="-128"/>
              <a:ea typeface="VL Gothic regular" panose="020B0509000000000000" pitchFamily="49" charset="-128"/>
            </a:endParaRPr>
          </a:p>
          <a:p>
            <a:r>
              <a:rPr lang="fr" altLang="ja-JP" sz="2400" dirty="0" err="1">
                <a:latin typeface="VL Gothic regular" panose="020B0509000000000000" pitchFamily="49" charset="-128"/>
                <a:ea typeface="VL Gothic regular" panose="020B0509000000000000" pitchFamily="49" charset="-128"/>
              </a:rPr>
              <a:t>template</a:t>
            </a:r>
            <a:r>
              <a:rPr lang="fr" altLang="ja-JP" sz="2400" dirty="0">
                <a:latin typeface="VL Gothic regular" panose="020B0509000000000000" pitchFamily="49" charset="-128"/>
                <a:ea typeface="VL Gothic regular" panose="020B0509000000000000" pitchFamily="49" charset="-128"/>
              </a:rPr>
              <a:t> &lt;</a:t>
            </a:r>
            <a:r>
              <a:rPr lang="fr" altLang="ja-JP" sz="2400" dirty="0" err="1">
                <a:solidFill>
                  <a:srgbClr val="C00000"/>
                </a:solidFill>
                <a:latin typeface="VL Gothic regular" panose="020B0509000000000000" pitchFamily="49" charset="-128"/>
                <a:ea typeface="VL Gothic regular" panose="020B0509000000000000" pitchFamily="49" charset="-128"/>
              </a:rPr>
              <a:t>Addable</a:t>
            </a:r>
            <a:r>
              <a:rPr lang="fr" altLang="ja-JP" sz="2400" dirty="0">
                <a:latin typeface="VL Gothic regular" panose="020B0509000000000000" pitchFamily="49" charset="-128"/>
                <a:ea typeface="VL Gothic regular" panose="020B0509000000000000" pitchFamily="49" charset="-128"/>
              </a:rPr>
              <a:t> </a:t>
            </a:r>
            <a:r>
              <a:rPr lang="fr" altLang="ja-JP" sz="2400" dirty="0" err="1">
                <a:latin typeface="VL Gothic regular" panose="020B0509000000000000" pitchFamily="49" charset="-128"/>
                <a:ea typeface="VL Gothic regular" panose="020B0509000000000000" pitchFamily="49" charset="-128"/>
              </a:rPr>
              <a:t>T</a:t>
            </a:r>
            <a:r>
              <a:rPr lang="fr" altLang="ja-JP" sz="2400" dirty="0">
                <a:latin typeface="VL Gothic regular" panose="020B0509000000000000" pitchFamily="49" charset="-128"/>
                <a:ea typeface="VL Gothic regular" panose="020B0509000000000000" pitchFamily="49" charset="-128"/>
              </a:rPr>
              <a:t>&gt;</a:t>
            </a:r>
          </a:p>
          <a:p>
            <a:r>
              <a:rPr lang="fr" altLang="ja-JP" sz="2400" dirty="0" err="1">
                <a:latin typeface="VL Gothic regular" panose="020B0509000000000000" pitchFamily="49" charset="-128"/>
                <a:ea typeface="VL Gothic regular" panose="020B0509000000000000" pitchFamily="49" charset="-128"/>
              </a:rPr>
              <a:t>T</a:t>
            </a:r>
            <a:r>
              <a:rPr lang="fr" altLang="ja-JP" sz="2400" dirty="0">
                <a:latin typeface="VL Gothic regular" panose="020B0509000000000000" pitchFamily="49" charset="-128"/>
                <a:ea typeface="VL Gothic regular" panose="020B0509000000000000" pitchFamily="49" charset="-128"/>
              </a:rPr>
              <a:t> </a:t>
            </a:r>
            <a:r>
              <a:rPr lang="fr" altLang="ja-JP" sz="2400" dirty="0" err="1">
                <a:latin typeface="VL Gothic regular" panose="020B0509000000000000" pitchFamily="49" charset="-128"/>
                <a:ea typeface="VL Gothic regular" panose="020B0509000000000000" pitchFamily="49" charset="-128"/>
              </a:rPr>
              <a:t>add</a:t>
            </a:r>
            <a:r>
              <a:rPr lang="fr" altLang="ja-JP" sz="2400" dirty="0">
                <a:latin typeface="VL Gothic regular" panose="020B0509000000000000" pitchFamily="49" charset="-128"/>
                <a:ea typeface="VL Gothic regular" panose="020B0509000000000000" pitchFamily="49" charset="-128"/>
              </a:rPr>
              <a:t>(</a:t>
            </a:r>
            <a:r>
              <a:rPr lang="fr" altLang="ja-JP" sz="2400" dirty="0" err="1">
                <a:latin typeface="VL Gothic regular" panose="020B0509000000000000" pitchFamily="49" charset="-128"/>
                <a:ea typeface="VL Gothic regular" panose="020B0509000000000000" pitchFamily="49" charset="-128"/>
              </a:rPr>
              <a:t>T</a:t>
            </a:r>
            <a:r>
              <a:rPr lang="fr" altLang="ja-JP" sz="2400" dirty="0">
                <a:latin typeface="VL Gothic regular" panose="020B0509000000000000" pitchFamily="49" charset="-128"/>
                <a:ea typeface="VL Gothic regular" panose="020B0509000000000000" pitchFamily="49" charset="-128"/>
              </a:rPr>
              <a:t> a, </a:t>
            </a:r>
            <a:r>
              <a:rPr lang="fr" altLang="ja-JP" sz="2400" dirty="0" err="1">
                <a:latin typeface="VL Gothic regular" panose="020B0509000000000000" pitchFamily="49" charset="-128"/>
                <a:ea typeface="VL Gothic regular" panose="020B0509000000000000" pitchFamily="49" charset="-128"/>
              </a:rPr>
              <a:t>T</a:t>
            </a:r>
            <a:r>
              <a:rPr lang="fr" altLang="ja-JP" sz="2400" dirty="0">
                <a:latin typeface="VL Gothic regular" panose="020B0509000000000000" pitchFamily="49" charset="-128"/>
                <a:ea typeface="VL Gothic regular" panose="020B0509000000000000" pitchFamily="49" charset="-128"/>
              </a:rPr>
              <a:t> b) { return a + b; }</a:t>
            </a:r>
          </a:p>
          <a:p>
            <a:endParaRPr kumimoji="1" lang="fr" altLang="ja-JP" sz="2400" dirty="0">
              <a:latin typeface="VL Gothic regular" panose="020B0509000000000000" pitchFamily="49" charset="-128"/>
              <a:ea typeface="VL Gothic regular" panose="020B0509000000000000" pitchFamily="49" charset="-128"/>
            </a:endParaRPr>
          </a:p>
          <a:p>
            <a:r>
              <a:rPr lang="fr" altLang="ja-JP" sz="2400" dirty="0">
                <a:latin typeface="VL Gothic regular" panose="020B0509000000000000" pitchFamily="49" charset="-128"/>
                <a:ea typeface="VL Gothic regular" panose="020B0509000000000000" pitchFamily="49" charset="-128"/>
              </a:rPr>
              <a:t>// </a:t>
            </a:r>
            <a:r>
              <a:rPr lang="ja-JP" altLang="en-US" sz="2400">
                <a:latin typeface="VL Gothic regular" panose="020B0509000000000000" pitchFamily="49" charset="-128"/>
                <a:ea typeface="VL Gothic regular" panose="020B0509000000000000" pitchFamily="49" charset="-128"/>
              </a:rPr>
              <a:t>別の書き方</a:t>
            </a:r>
            <a:endParaRPr kumimoji="1" lang="en-US" altLang="ja-JP" sz="2400" dirty="0">
              <a:latin typeface="VL Gothic regular" panose="020B0509000000000000" pitchFamily="49" charset="-128"/>
              <a:ea typeface="VL Gothic regular" panose="020B0509000000000000" pitchFamily="49" charset="-128"/>
            </a:endParaRPr>
          </a:p>
          <a:p>
            <a:r>
              <a:rPr lang="en-US" altLang="ja-JP" sz="2400" dirty="0">
                <a:latin typeface="VL Gothic regular" panose="020B0509000000000000" pitchFamily="49" charset="-128"/>
                <a:ea typeface="VL Gothic regular" panose="020B0509000000000000" pitchFamily="49" charset="-128"/>
              </a:rPr>
              <a:t>template &lt;class T&gt;</a:t>
            </a:r>
          </a:p>
          <a:p>
            <a:r>
              <a:rPr kumimoji="1" lang="en-US" altLang="ja-JP" sz="2400" dirty="0">
                <a:latin typeface="VL Gothic regular" panose="020B0509000000000000" pitchFamily="49" charset="-128"/>
                <a:ea typeface="VL Gothic regular" panose="020B0509000000000000" pitchFamily="49" charset="-128"/>
              </a:rPr>
              <a:t>re</a:t>
            </a:r>
            <a:r>
              <a:rPr lang="en-US" altLang="ja-JP" sz="2400" dirty="0">
                <a:latin typeface="VL Gothic regular" panose="020B0509000000000000" pitchFamily="49" charset="-128"/>
                <a:ea typeface="VL Gothic regular" panose="020B0509000000000000" pitchFamily="49" charset="-128"/>
              </a:rPr>
              <a:t>quires </a:t>
            </a:r>
            <a:r>
              <a:rPr lang="en-US" altLang="ja-JP" sz="2400" dirty="0">
                <a:solidFill>
                  <a:srgbClr val="C00000"/>
                </a:solidFill>
                <a:latin typeface="VL Gothic regular" panose="020B0509000000000000" pitchFamily="49" charset="-128"/>
                <a:ea typeface="VL Gothic regular" panose="020B0509000000000000" pitchFamily="49" charset="-128"/>
              </a:rPr>
              <a:t>Addable</a:t>
            </a:r>
            <a:r>
              <a:rPr lang="en-US" altLang="ja-JP" sz="2400" dirty="0">
                <a:latin typeface="VL Gothic regular" panose="020B0509000000000000" pitchFamily="49" charset="-128"/>
                <a:ea typeface="VL Gothic regular" panose="020B0509000000000000" pitchFamily="49" charset="-128"/>
              </a:rPr>
              <a:t>&lt;T&gt;</a:t>
            </a:r>
          </a:p>
          <a:p>
            <a:r>
              <a:rPr lang="fr" altLang="ja-JP" sz="2400" dirty="0" err="1">
                <a:latin typeface="VL Gothic regular" panose="020B0509000000000000" pitchFamily="49" charset="-128"/>
                <a:ea typeface="VL Gothic regular" panose="020B0509000000000000" pitchFamily="49" charset="-128"/>
              </a:rPr>
              <a:t>T</a:t>
            </a:r>
            <a:r>
              <a:rPr lang="fr" altLang="ja-JP" sz="2400" dirty="0">
                <a:latin typeface="VL Gothic regular" panose="020B0509000000000000" pitchFamily="49" charset="-128"/>
                <a:ea typeface="VL Gothic regular" panose="020B0509000000000000" pitchFamily="49" charset="-128"/>
              </a:rPr>
              <a:t> </a:t>
            </a:r>
            <a:r>
              <a:rPr lang="fr" altLang="ja-JP" sz="2400" dirty="0" err="1">
                <a:latin typeface="VL Gothic regular" panose="020B0509000000000000" pitchFamily="49" charset="-128"/>
                <a:ea typeface="VL Gothic regular" panose="020B0509000000000000" pitchFamily="49" charset="-128"/>
              </a:rPr>
              <a:t>add</a:t>
            </a:r>
            <a:r>
              <a:rPr lang="fr" altLang="ja-JP" sz="2400" dirty="0">
                <a:latin typeface="VL Gothic regular" panose="020B0509000000000000" pitchFamily="49" charset="-128"/>
                <a:ea typeface="VL Gothic regular" panose="020B0509000000000000" pitchFamily="49" charset="-128"/>
              </a:rPr>
              <a:t>(</a:t>
            </a:r>
            <a:r>
              <a:rPr lang="fr" altLang="ja-JP" sz="2400" dirty="0" err="1">
                <a:latin typeface="VL Gothic regular" panose="020B0509000000000000" pitchFamily="49" charset="-128"/>
                <a:ea typeface="VL Gothic regular" panose="020B0509000000000000" pitchFamily="49" charset="-128"/>
              </a:rPr>
              <a:t>T</a:t>
            </a:r>
            <a:r>
              <a:rPr lang="fr" altLang="ja-JP" sz="2400" dirty="0">
                <a:latin typeface="VL Gothic regular" panose="020B0509000000000000" pitchFamily="49" charset="-128"/>
                <a:ea typeface="VL Gothic regular" panose="020B0509000000000000" pitchFamily="49" charset="-128"/>
              </a:rPr>
              <a:t> a, </a:t>
            </a:r>
            <a:r>
              <a:rPr lang="fr" altLang="ja-JP" sz="2400" dirty="0" err="1">
                <a:latin typeface="VL Gothic regular" panose="020B0509000000000000" pitchFamily="49" charset="-128"/>
                <a:ea typeface="VL Gothic regular" panose="020B0509000000000000" pitchFamily="49" charset="-128"/>
              </a:rPr>
              <a:t>T</a:t>
            </a:r>
            <a:r>
              <a:rPr lang="fr" altLang="ja-JP" sz="2400" dirty="0">
                <a:latin typeface="VL Gothic regular" panose="020B0509000000000000" pitchFamily="49" charset="-128"/>
                <a:ea typeface="VL Gothic regular" panose="020B0509000000000000" pitchFamily="49" charset="-128"/>
              </a:rPr>
              <a:t> b) { return a + b; }</a:t>
            </a:r>
          </a:p>
          <a:p>
            <a:endParaRPr lang="fr" altLang="ja-JP" sz="2400" dirty="0">
              <a:latin typeface="VL Gothic regular" panose="020B0509000000000000" pitchFamily="49" charset="-128"/>
              <a:ea typeface="VL Gothic regular" panose="020B0509000000000000" pitchFamily="49" charset="-128"/>
            </a:endParaRPr>
          </a:p>
          <a:p>
            <a:r>
              <a:rPr lang="fr" altLang="ja-JP" sz="2400" dirty="0">
                <a:latin typeface="VL Gothic regular" panose="020B0509000000000000" pitchFamily="49" charset="-128"/>
                <a:ea typeface="VL Gothic regular" panose="020B0509000000000000" pitchFamily="49" charset="-128"/>
              </a:rPr>
              <a:t>// </a:t>
            </a:r>
            <a:r>
              <a:rPr lang="ja-JP" altLang="en-US" sz="2400">
                <a:latin typeface="VL Gothic regular" panose="020B0509000000000000" pitchFamily="49" charset="-128"/>
                <a:ea typeface="VL Gothic regular" panose="020B0509000000000000" pitchFamily="49" charset="-128"/>
              </a:rPr>
              <a:t>簡潔表記</a:t>
            </a:r>
            <a:r>
              <a:rPr lang="en-US" altLang="ja-JP" sz="2400" dirty="0">
                <a:latin typeface="VL Gothic regular" panose="020B0509000000000000" pitchFamily="49" charset="-128"/>
                <a:ea typeface="VL Gothic regular" panose="020B0509000000000000" pitchFamily="49" charset="-128"/>
              </a:rPr>
              <a:t> (template</a:t>
            </a:r>
            <a:r>
              <a:rPr lang="ja-JP" altLang="en-US" sz="2400">
                <a:latin typeface="VL Gothic regular" panose="020B0509000000000000" pitchFamily="49" charset="-128"/>
                <a:ea typeface="VL Gothic regular" panose="020B0509000000000000" pitchFamily="49" charset="-128"/>
              </a:rPr>
              <a:t>構文を省略</a:t>
            </a:r>
            <a:r>
              <a:rPr lang="en-US" altLang="ja-JP" sz="2400" dirty="0">
                <a:latin typeface="VL Gothic regular" panose="020B0509000000000000" pitchFamily="49" charset="-128"/>
                <a:ea typeface="VL Gothic regular" panose="020B0509000000000000" pitchFamily="49" charset="-128"/>
              </a:rPr>
              <a:t>)</a:t>
            </a:r>
          </a:p>
          <a:p>
            <a:r>
              <a:rPr lang="en-US" altLang="ja-JP" sz="2400" dirty="0">
                <a:solidFill>
                  <a:srgbClr val="C00000"/>
                </a:solidFill>
                <a:latin typeface="VL Gothic regular" panose="020B0509000000000000" pitchFamily="49" charset="-128"/>
                <a:ea typeface="VL Gothic regular" panose="020B0509000000000000" pitchFamily="49" charset="-128"/>
              </a:rPr>
              <a:t>Addable</a:t>
            </a:r>
            <a:r>
              <a:rPr lang="en-US" altLang="ja-JP" sz="2400" dirty="0">
                <a:latin typeface="VL Gothic regular" panose="020B0509000000000000" pitchFamily="49" charset="-128"/>
                <a:ea typeface="VL Gothic regular" panose="020B0509000000000000" pitchFamily="49" charset="-128"/>
              </a:rPr>
              <a:t> auto add(</a:t>
            </a:r>
            <a:r>
              <a:rPr lang="en-US" altLang="ja-JP" sz="2400" dirty="0">
                <a:solidFill>
                  <a:srgbClr val="C00000"/>
                </a:solidFill>
                <a:latin typeface="VL Gothic regular" panose="020B0509000000000000" pitchFamily="49" charset="-128"/>
                <a:ea typeface="VL Gothic regular" panose="020B0509000000000000" pitchFamily="49" charset="-128"/>
              </a:rPr>
              <a:t>Addable</a:t>
            </a:r>
            <a:r>
              <a:rPr lang="en-US" altLang="ja-JP" sz="2400" dirty="0">
                <a:latin typeface="VL Gothic regular" panose="020B0509000000000000" pitchFamily="49" charset="-128"/>
                <a:ea typeface="VL Gothic regular" panose="020B0509000000000000" pitchFamily="49" charset="-128"/>
              </a:rPr>
              <a:t> auto a, </a:t>
            </a:r>
            <a:r>
              <a:rPr lang="en-US" altLang="ja-JP" sz="2400" dirty="0">
                <a:solidFill>
                  <a:srgbClr val="C00000"/>
                </a:solidFill>
                <a:latin typeface="VL Gothic regular" panose="020B0509000000000000" pitchFamily="49" charset="-128"/>
                <a:ea typeface="VL Gothic regular" panose="020B0509000000000000" pitchFamily="49" charset="-128"/>
              </a:rPr>
              <a:t>Addable</a:t>
            </a:r>
            <a:r>
              <a:rPr lang="en-US" altLang="ja-JP" sz="2400" dirty="0">
                <a:latin typeface="VL Gothic regular" panose="020B0509000000000000" pitchFamily="49" charset="-128"/>
                <a:ea typeface="VL Gothic regular" panose="020B0509000000000000" pitchFamily="49" charset="-128"/>
              </a:rPr>
              <a:t> auto b) { return a + b; }</a:t>
            </a:r>
            <a:endParaRPr lang="fr" altLang="ja-JP" sz="2400" dirty="0">
              <a:latin typeface="VL Gothic regular" panose="020B0509000000000000" pitchFamily="49" charset="-128"/>
              <a:ea typeface="VL Gothic regular" panose="020B0509000000000000" pitchFamily="49" charset="-128"/>
            </a:endParaRPr>
          </a:p>
        </p:txBody>
      </p:sp>
    </p:spTree>
    <p:extLst>
      <p:ext uri="{BB962C8B-B14F-4D97-AF65-F5344CB8AC3E}">
        <p14:creationId xmlns:p14="http://schemas.microsoft.com/office/powerpoint/2010/main" val="110907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200" b="1">
                <a:solidFill>
                  <a:srgbClr val="C00000"/>
                </a:solidFill>
                <a:latin typeface="Hiragino Maru Gothic ProN W4" panose="020F0400000000000000" pitchFamily="34" charset="-128"/>
                <a:ea typeface="Hiragino Maru Gothic ProN W4" panose="020F0400000000000000" pitchFamily="34" charset="-128"/>
              </a:rPr>
              <a:t>関数テンプレートの短縮構文</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5"/>
            <a:ext cx="10930468" cy="2031998"/>
          </a:xfrm>
        </p:spPr>
        <p:txBody>
          <a:bodyPr>
            <a:normAutofit/>
          </a:bodyPr>
          <a:lstStyle/>
          <a:p>
            <a:pPr>
              <a:lnSpc>
                <a:spcPct val="100000"/>
              </a:lnSpc>
            </a:pPr>
            <a:r>
              <a:rPr lang="ja-JP" altLang="en-US">
                <a:latin typeface="Hiragino Sans W2" panose="020B0300000000000000" pitchFamily="34" charset="-128"/>
                <a:ea typeface="Hiragino Sans W2" panose="020B0300000000000000" pitchFamily="34" charset="-128"/>
              </a:rPr>
              <a:t>ジェネリックラムダ</a:t>
            </a:r>
            <a:r>
              <a:rPr lang="en-US" altLang="ja-JP" dirty="0">
                <a:latin typeface="Hiragino Sans W2" panose="020B0300000000000000" pitchFamily="34" charset="-128"/>
                <a:ea typeface="Hiragino Sans W2" panose="020B0300000000000000" pitchFamily="34" charset="-128"/>
              </a:rPr>
              <a:t> (C++14) </a:t>
            </a:r>
            <a:r>
              <a:rPr lang="ja-JP" altLang="en-US">
                <a:latin typeface="Hiragino Sans W2" panose="020B0300000000000000" pitchFamily="34" charset="-128"/>
                <a:ea typeface="Hiragino Sans W2" panose="020B0300000000000000" pitchFamily="34" charset="-128"/>
              </a:rPr>
              <a:t>と同様に、関数のパラメータも</a:t>
            </a:r>
            <a:r>
              <a:rPr lang="en-US" altLang="ja-JP" dirty="0">
                <a:latin typeface="Hiragino Sans W2" panose="020B0300000000000000" pitchFamily="34" charset="-128"/>
                <a:ea typeface="Hiragino Sans W2" panose="020B0300000000000000" pitchFamily="34" charset="-128"/>
              </a:rPr>
              <a:t>auto</a:t>
            </a:r>
            <a:r>
              <a:rPr lang="ja-JP" altLang="en-US">
                <a:latin typeface="Hiragino Sans W2" panose="020B0300000000000000" pitchFamily="34" charset="-128"/>
                <a:ea typeface="Hiragino Sans W2" panose="020B0300000000000000" pitchFamily="34" charset="-128"/>
              </a:rPr>
              <a:t>とすることで、お手軽に関数テンプレートにできる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制約付き関数テンプレートの短縮構文から、コンセプトの指定を省いた形</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32FE3888-94F8-5448-9D8E-7128E01F5C77}"/>
              </a:ext>
            </a:extLst>
          </p:cNvPr>
          <p:cNvSpPr txBox="1"/>
          <p:nvPr/>
        </p:nvSpPr>
        <p:spPr>
          <a:xfrm>
            <a:off x="719668" y="3403608"/>
            <a:ext cx="103886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400" dirty="0">
                <a:latin typeface="VL Gothic regular" panose="020B0509000000000000" pitchFamily="49" charset="-128"/>
                <a:ea typeface="VL Gothic regular" panose="020B0509000000000000" pitchFamily="49" charset="-128"/>
              </a:rPr>
              <a:t>// </a:t>
            </a:r>
            <a:r>
              <a:rPr lang="ja-JP" altLang="en-US" sz="2400">
                <a:latin typeface="VL Gothic regular" panose="020B0509000000000000" pitchFamily="49" charset="-128"/>
                <a:ea typeface="VL Gothic regular" panose="020B0509000000000000" pitchFamily="49" charset="-128"/>
              </a:rPr>
              <a:t>制約なしの関数テンプレートは、パラメータを</a:t>
            </a:r>
            <a:r>
              <a:rPr lang="en-US" altLang="ja-JP" sz="2400" dirty="0">
                <a:latin typeface="VL Gothic regular" panose="020B0509000000000000" pitchFamily="49" charset="-128"/>
                <a:ea typeface="VL Gothic regular" panose="020B0509000000000000" pitchFamily="49" charset="-128"/>
              </a:rPr>
              <a:t>auto</a:t>
            </a:r>
            <a:r>
              <a:rPr lang="ja-JP" altLang="en-US" sz="2400">
                <a:latin typeface="VL Gothic regular" panose="020B0509000000000000" pitchFamily="49" charset="-128"/>
                <a:ea typeface="VL Gothic regular" panose="020B0509000000000000" pitchFamily="49" charset="-128"/>
              </a:rPr>
              <a:t>で書ける。</a:t>
            </a:r>
            <a:endParaRPr lang="en-US" altLang="ja-JP" sz="2400" dirty="0">
              <a:latin typeface="VL Gothic regular" panose="020B0509000000000000" pitchFamily="49" charset="-128"/>
              <a:ea typeface="VL Gothic regular" panose="020B0509000000000000" pitchFamily="49" charset="-128"/>
            </a:endParaRPr>
          </a:p>
          <a:p>
            <a:r>
              <a:rPr lang="en-US" altLang="ja-JP" sz="2400" dirty="0">
                <a:latin typeface="VL Gothic regular" panose="020B0509000000000000" pitchFamily="49" charset="-128"/>
                <a:ea typeface="VL Gothic regular" panose="020B0509000000000000" pitchFamily="49" charset="-128"/>
              </a:rPr>
              <a:t>// auto</a:t>
            </a:r>
            <a:r>
              <a:rPr lang="ja-JP" altLang="en-US" sz="2400">
                <a:latin typeface="VL Gothic regular" panose="020B0509000000000000" pitchFamily="49" charset="-128"/>
                <a:ea typeface="VL Gothic regular" panose="020B0509000000000000" pitchFamily="49" charset="-128"/>
              </a:rPr>
              <a:t>はそれぞれ別な型になる</a:t>
            </a:r>
            <a:endParaRPr lang="en-US" altLang="ja-JP" sz="2400" dirty="0">
              <a:latin typeface="VL Gothic regular" panose="020B0509000000000000" pitchFamily="49" charset="-128"/>
              <a:ea typeface="VL Gothic regular" panose="020B0509000000000000" pitchFamily="49" charset="-128"/>
            </a:endParaRPr>
          </a:p>
          <a:p>
            <a:r>
              <a:rPr lang="en-US" altLang="ja-JP" sz="2400" dirty="0">
                <a:latin typeface="VL Gothic regular" panose="020B0509000000000000" pitchFamily="49" charset="-128"/>
                <a:ea typeface="VL Gothic regular" panose="020B0509000000000000" pitchFamily="49" charset="-128"/>
              </a:rPr>
              <a:t>auto f(</a:t>
            </a:r>
            <a:r>
              <a:rPr lang="en-US" altLang="ja-JP" sz="2400" dirty="0">
                <a:solidFill>
                  <a:srgbClr val="C00000"/>
                </a:solidFill>
                <a:latin typeface="VL Gothic regular" panose="020B0509000000000000" pitchFamily="49" charset="-128"/>
                <a:ea typeface="VL Gothic regular" panose="020B0509000000000000" pitchFamily="49" charset="-128"/>
              </a:rPr>
              <a:t>auto</a:t>
            </a:r>
            <a:r>
              <a:rPr lang="en-US" altLang="ja-JP" sz="2400" dirty="0">
                <a:latin typeface="VL Gothic regular" panose="020B0509000000000000" pitchFamily="49" charset="-128"/>
                <a:ea typeface="VL Gothic regular" panose="020B0509000000000000" pitchFamily="49" charset="-128"/>
              </a:rPr>
              <a:t> a, </a:t>
            </a:r>
            <a:r>
              <a:rPr lang="en-US" altLang="ja-JP" sz="2400" dirty="0">
                <a:solidFill>
                  <a:srgbClr val="C00000"/>
                </a:solidFill>
                <a:latin typeface="VL Gothic regular" panose="020B0509000000000000" pitchFamily="49" charset="-128"/>
                <a:ea typeface="VL Gothic regular" panose="020B0509000000000000" pitchFamily="49" charset="-128"/>
              </a:rPr>
              <a:t>auto</a:t>
            </a:r>
            <a:r>
              <a:rPr lang="en-US" altLang="ja-JP" sz="2400" dirty="0">
                <a:latin typeface="VL Gothic regular" panose="020B0509000000000000" pitchFamily="49" charset="-128"/>
                <a:ea typeface="VL Gothic regular" panose="020B0509000000000000" pitchFamily="49" charset="-128"/>
              </a:rPr>
              <a:t> b) { return a + b; }</a:t>
            </a:r>
            <a:endParaRPr kumimoji="1" lang="ja-JP" altLang="en-US" sz="2400">
              <a:latin typeface="VL Gothic regular" panose="020B0509000000000000" pitchFamily="49" charset="-128"/>
              <a:ea typeface="VL Gothic regular" panose="020B0509000000000000" pitchFamily="49" charset="-128"/>
            </a:endParaRPr>
          </a:p>
        </p:txBody>
      </p:sp>
    </p:spTree>
    <p:extLst>
      <p:ext uri="{BB962C8B-B14F-4D97-AF65-F5344CB8AC3E}">
        <p14:creationId xmlns:p14="http://schemas.microsoft.com/office/powerpoint/2010/main" val="2022614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200" b="1">
                <a:solidFill>
                  <a:srgbClr val="C00000"/>
                </a:solidFill>
                <a:latin typeface="Hiragino Maru Gothic ProN W4" panose="020F0400000000000000" pitchFamily="34" charset="-128"/>
                <a:ea typeface="Hiragino Maru Gothic ProN W4" panose="020F0400000000000000" pitchFamily="34" charset="-128"/>
              </a:rPr>
              <a:t>ジェネリックラムダのテンプレート構文</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5"/>
            <a:ext cx="10930468" cy="3031066"/>
          </a:xfrm>
        </p:spPr>
        <p:txBody>
          <a:bodyPr>
            <a:normAutofit/>
          </a:bodyPr>
          <a:lstStyle/>
          <a:p>
            <a:pPr>
              <a:lnSpc>
                <a:spcPct val="100000"/>
              </a:lnSpc>
            </a:pPr>
            <a:r>
              <a:rPr lang="en-US" altLang="ja-JP" dirty="0">
                <a:latin typeface="Hiragino Sans W2" panose="020B0300000000000000" pitchFamily="34" charset="-128"/>
                <a:ea typeface="Hiragino Sans W2" panose="020B0300000000000000" pitchFamily="34" charset="-128"/>
              </a:rPr>
              <a:t>C++14</a:t>
            </a:r>
            <a:r>
              <a:rPr lang="ja-JP" altLang="en-US">
                <a:latin typeface="Hiragino Sans W2" panose="020B0300000000000000" pitchFamily="34" charset="-128"/>
                <a:ea typeface="Hiragino Sans W2" panose="020B0300000000000000" pitchFamily="34" charset="-128"/>
              </a:rPr>
              <a:t>で、ラムダ式のパラメータ型を</a:t>
            </a:r>
            <a:r>
              <a:rPr lang="en-US" altLang="ja-JP" dirty="0">
                <a:latin typeface="Hiragino Sans W2" panose="020B0300000000000000" pitchFamily="34" charset="-128"/>
                <a:ea typeface="Hiragino Sans W2" panose="020B0300000000000000" pitchFamily="34" charset="-128"/>
              </a:rPr>
              <a:t>auto</a:t>
            </a:r>
            <a:r>
              <a:rPr lang="ja-JP" altLang="en-US">
                <a:latin typeface="Hiragino Sans W2" panose="020B0300000000000000" pitchFamily="34" charset="-128"/>
                <a:ea typeface="Hiragino Sans W2" panose="020B0300000000000000" pitchFamily="34" charset="-128"/>
              </a:rPr>
              <a:t>とし、関数テンプレートのラムダ式を定義できるようになった</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a:latin typeface="Hiragino Sans W2" panose="020B0300000000000000" pitchFamily="34" charset="-128"/>
                <a:ea typeface="Hiragino Sans W2" panose="020B0300000000000000" pitchFamily="34" charset="-128"/>
              </a:rPr>
              <a:t>C++20</a:t>
            </a:r>
            <a:r>
              <a:rPr lang="ja-JP" altLang="en-US">
                <a:latin typeface="Hiragino Sans W2" panose="020B0300000000000000" pitchFamily="34" charset="-128"/>
                <a:ea typeface="Hiragino Sans W2" panose="020B0300000000000000" pitchFamily="34" charset="-128"/>
              </a:rPr>
              <a:t>では、テンプレート構文をラムダ式で書けるようになり、より細かい指定ができるようになる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ja-JP" altLang="en-US">
                <a:latin typeface="Hiragino Sans W2" panose="020B0300000000000000" pitchFamily="34" charset="-128"/>
                <a:ea typeface="Hiragino Sans W2" panose="020B0300000000000000" pitchFamily="34" charset="-128"/>
              </a:rPr>
              <a:t>型に対する操作に</a:t>
            </a:r>
            <a:r>
              <a:rPr lang="en-US" altLang="ja-JP" dirty="0" err="1">
                <a:latin typeface="VL Gothic regular" panose="020B0509000000000000" pitchFamily="49" charset="-128"/>
                <a:ea typeface="VL Gothic regular" panose="020B0509000000000000" pitchFamily="49" charset="-128"/>
              </a:rPr>
              <a:t>decltype</a:t>
            </a:r>
            <a:r>
              <a:rPr lang="ja-JP" altLang="en-US">
                <a:latin typeface="Hiragino Sans W2" panose="020B0300000000000000" pitchFamily="34" charset="-128"/>
                <a:ea typeface="Hiragino Sans W2" panose="020B0300000000000000" pitchFamily="34" charset="-128"/>
              </a:rPr>
              <a:t>を介さなくてよくなる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ja-JP" altLang="en-US">
                <a:latin typeface="Hiragino Sans W2" panose="020B0300000000000000" pitchFamily="34" charset="-128"/>
                <a:ea typeface="Hiragino Sans W2" panose="020B0300000000000000" pitchFamily="34" charset="-128"/>
              </a:rPr>
              <a:t>制約を指定できる</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32FE3888-94F8-5448-9D8E-7128E01F5C77}"/>
              </a:ext>
            </a:extLst>
          </p:cNvPr>
          <p:cNvSpPr txBox="1"/>
          <p:nvPr/>
        </p:nvSpPr>
        <p:spPr>
          <a:xfrm>
            <a:off x="1100666" y="4284142"/>
            <a:ext cx="870373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400" dirty="0">
                <a:latin typeface="VL Gothic regular" panose="020B0509000000000000" pitchFamily="49" charset="-128"/>
                <a:ea typeface="VL Gothic regular" panose="020B0509000000000000" pitchFamily="49" charset="-128"/>
              </a:rPr>
              <a:t>[] </a:t>
            </a:r>
            <a:r>
              <a:rPr lang="en-US" altLang="ja-JP" sz="2400" dirty="0">
                <a:solidFill>
                  <a:srgbClr val="C00000"/>
                </a:solidFill>
                <a:latin typeface="VL Gothic regular" panose="020B0509000000000000" pitchFamily="49" charset="-128"/>
                <a:ea typeface="VL Gothic regular" panose="020B0509000000000000" pitchFamily="49" charset="-128"/>
              </a:rPr>
              <a:t>template &lt;class T&gt;</a:t>
            </a:r>
            <a:r>
              <a:rPr lang="en-US" altLang="ja-JP" sz="2400" dirty="0">
                <a:latin typeface="VL Gothic regular" panose="020B0509000000000000" pitchFamily="49" charset="-128"/>
                <a:ea typeface="VL Gothic regular" panose="020B0509000000000000" pitchFamily="49" charset="-128"/>
              </a:rPr>
              <a:t> (T x) -&gt; T { return x + x; };</a:t>
            </a:r>
            <a:endParaRPr kumimoji="1" lang="ja-JP" altLang="en-US" sz="2400">
              <a:latin typeface="VL Gothic regular" panose="020B0509000000000000" pitchFamily="49" charset="-128"/>
              <a:ea typeface="VL Gothic regular" panose="020B0509000000000000" pitchFamily="49" charset="-128"/>
            </a:endParaRPr>
          </a:p>
        </p:txBody>
      </p:sp>
    </p:spTree>
    <p:extLst>
      <p:ext uri="{BB962C8B-B14F-4D97-AF65-F5344CB8AC3E}">
        <p14:creationId xmlns:p14="http://schemas.microsoft.com/office/powerpoint/2010/main" val="797760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200" b="1">
                <a:solidFill>
                  <a:srgbClr val="C00000"/>
                </a:solidFill>
                <a:latin typeface="Hiragino Maru Gothic ProN W4" panose="020F0400000000000000" pitchFamily="34" charset="-128"/>
                <a:ea typeface="Hiragino Maru Gothic ProN W4" panose="020F0400000000000000" pitchFamily="34" charset="-128"/>
              </a:rPr>
              <a:t>型の文脈での依存名に対する</a:t>
            </a:r>
            <a:r>
              <a:rPr kumimoji="1" lang="en-US" altLang="ja-JP" sz="3200" b="1" dirty="0" err="1">
                <a:solidFill>
                  <a:srgbClr val="C00000"/>
                </a:solidFill>
                <a:latin typeface="Hiragino Maru Gothic ProN W4" panose="020F0400000000000000" pitchFamily="34" charset="-128"/>
                <a:ea typeface="Hiragino Maru Gothic ProN W4" panose="020F0400000000000000" pitchFamily="34" charset="-128"/>
              </a:rPr>
              <a:t>typename</a:t>
            </a:r>
            <a:r>
              <a:rPr kumimoji="1" lang="ja-JP" altLang="en-US" sz="3200" b="1">
                <a:solidFill>
                  <a:srgbClr val="C00000"/>
                </a:solidFill>
                <a:latin typeface="Hiragino Maru Gothic ProN W4" panose="020F0400000000000000" pitchFamily="34" charset="-128"/>
                <a:ea typeface="Hiragino Maru Gothic ProN W4" panose="020F0400000000000000" pitchFamily="34" charset="-128"/>
              </a:rPr>
              <a:t>省略を許可</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6"/>
            <a:ext cx="10930468" cy="1862676"/>
          </a:xfrm>
        </p:spPr>
        <p:txBody>
          <a:bodyPr>
            <a:normAutofit lnSpcReduction="10000"/>
          </a:bodyPr>
          <a:lstStyle/>
          <a:p>
            <a:pPr>
              <a:lnSpc>
                <a:spcPct val="100000"/>
              </a:lnSpc>
            </a:pPr>
            <a:r>
              <a:rPr lang="ja-JP" altLang="en-US">
                <a:latin typeface="Hiragino Sans W2" panose="020B0300000000000000" pitchFamily="34" charset="-128"/>
                <a:ea typeface="Hiragino Sans W2" panose="020B0300000000000000" pitchFamily="34" charset="-128"/>
              </a:rPr>
              <a:t>テンプレートパラメータ</a:t>
            </a:r>
            <a:r>
              <a:rPr lang="en-US" altLang="ja-JP" dirty="0">
                <a:latin typeface="VL Gothic regular" panose="020B0509000000000000" pitchFamily="49" charset="-128"/>
                <a:ea typeface="VL Gothic regular" panose="020B0509000000000000" pitchFamily="49" charset="-128"/>
              </a:rPr>
              <a:t>T</a:t>
            </a:r>
            <a:r>
              <a:rPr lang="ja-JP" altLang="en-US">
                <a:latin typeface="Hiragino Sans W2" panose="020B0300000000000000" pitchFamily="34" charset="-128"/>
                <a:ea typeface="Hiragino Sans W2" panose="020B0300000000000000" pitchFamily="34" charset="-128"/>
              </a:rPr>
              <a:t>に依存する型名に</a:t>
            </a:r>
            <a:r>
              <a:rPr lang="en-US" altLang="ja-JP" dirty="0" err="1">
                <a:latin typeface="VL Gothic regular" panose="020B0509000000000000" pitchFamily="49" charset="-128"/>
                <a:ea typeface="VL Gothic regular" panose="020B0509000000000000" pitchFamily="49" charset="-128"/>
              </a:rPr>
              <a:t>typename</a:t>
            </a:r>
            <a:r>
              <a:rPr lang="ja-JP" altLang="en-US">
                <a:latin typeface="Hiragino Sans W2" panose="020B0300000000000000" pitchFamily="34" charset="-128"/>
                <a:ea typeface="Hiragino Sans W2" panose="020B0300000000000000" pitchFamily="34" charset="-128"/>
              </a:rPr>
              <a:t>を付けないといけなかった</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型しか現れない文脈では、</a:t>
            </a:r>
            <a:r>
              <a:rPr lang="en-US" altLang="ja-JP" dirty="0" err="1">
                <a:latin typeface="VL Gothic regular" panose="020B0509000000000000" pitchFamily="49" charset="-128"/>
                <a:ea typeface="VL Gothic regular" panose="020B0509000000000000" pitchFamily="49" charset="-128"/>
              </a:rPr>
              <a:t>typename</a:t>
            </a:r>
            <a:r>
              <a:rPr lang="ja-JP" altLang="en-US">
                <a:latin typeface="Hiragino Sans W2" panose="020B0300000000000000" pitchFamily="34" charset="-128"/>
                <a:ea typeface="Hiragino Sans W2" panose="020B0300000000000000" pitchFamily="34" charset="-128"/>
              </a:rPr>
              <a:t>を付けなくてもよくなる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en-US" altLang="ja-JP" dirty="0">
                <a:latin typeface="Hiragino Sans W2" panose="020B0300000000000000" pitchFamily="34" charset="-128"/>
                <a:ea typeface="Hiragino Sans W2" panose="020B0300000000000000" pitchFamily="34" charset="-128"/>
              </a:rPr>
              <a:t>(</a:t>
            </a:r>
            <a:r>
              <a:rPr lang="ja-JP" altLang="en-US">
                <a:latin typeface="Hiragino Sans W2" panose="020B0300000000000000" pitchFamily="34" charset="-128"/>
                <a:ea typeface="Hiragino Sans W2" panose="020B0300000000000000" pitchFamily="34" charset="-128"/>
              </a:rPr>
              <a:t>逆に</a:t>
            </a:r>
            <a:r>
              <a:rPr lang="en-US" altLang="ja-JP" dirty="0">
                <a:latin typeface="Hiragino Sans W2" panose="020B0300000000000000" pitchFamily="34" charset="-128"/>
                <a:ea typeface="Hiragino Sans W2" panose="020B0300000000000000" pitchFamily="34" charset="-128"/>
              </a:rPr>
              <a:t>C++11</a:t>
            </a:r>
            <a:r>
              <a:rPr lang="ja-JP" altLang="en-US">
                <a:latin typeface="Hiragino Sans W2" panose="020B0300000000000000" pitchFamily="34" charset="-128"/>
                <a:ea typeface="Hiragino Sans W2" panose="020B0300000000000000" pitchFamily="34" charset="-128"/>
              </a:rPr>
              <a:t>時点で、テンプレート外でも</a:t>
            </a:r>
            <a:r>
              <a:rPr lang="en-US" altLang="ja-JP" dirty="0" err="1">
                <a:latin typeface="VL Gothic regular" panose="020B0509000000000000" pitchFamily="49" charset="-128"/>
                <a:ea typeface="VL Gothic regular" panose="020B0509000000000000" pitchFamily="49" charset="-128"/>
              </a:rPr>
              <a:t>typename</a:t>
            </a:r>
            <a:r>
              <a:rPr lang="ja-JP" altLang="en-US">
                <a:latin typeface="Hiragino Sans W2" panose="020B0300000000000000" pitchFamily="34" charset="-128"/>
                <a:ea typeface="Hiragino Sans W2" panose="020B0300000000000000" pitchFamily="34" charset="-128"/>
              </a:rPr>
              <a:t>は付けてよい</a:t>
            </a:r>
            <a:r>
              <a:rPr lang="en-US" altLang="ja-JP" dirty="0">
                <a:latin typeface="Hiragino Sans W2" panose="020B0300000000000000" pitchFamily="34" charset="-128"/>
                <a:ea typeface="Hiragino Sans W2" panose="020B0300000000000000" pitchFamily="34" charset="-128"/>
              </a:rPr>
              <a:t>)</a:t>
            </a: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32FE3888-94F8-5448-9D8E-7128E01F5C77}"/>
              </a:ext>
            </a:extLst>
          </p:cNvPr>
          <p:cNvSpPr txBox="1"/>
          <p:nvPr/>
        </p:nvSpPr>
        <p:spPr>
          <a:xfrm>
            <a:off x="169334" y="3048011"/>
            <a:ext cx="11942235" cy="378565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 altLang="ja-JP" sz="2400" dirty="0">
                <a:latin typeface="VL Gothic regular" panose="020B0509000000000000" pitchFamily="49" charset="-128"/>
                <a:ea typeface="VL Gothic regular" panose="020B0509000000000000" pitchFamily="49" charset="-128"/>
              </a:rPr>
              <a:t>template&lt;class T&gt; T::R f(); // OK: </a:t>
            </a:r>
            <a:r>
              <a:rPr lang="ja-JP" altLang="en-US" sz="2400">
                <a:latin typeface="VL Gothic regular" panose="020B0509000000000000" pitchFamily="49" charset="-128"/>
                <a:ea typeface="VL Gothic regular" panose="020B0509000000000000" pitchFamily="49" charset="-128"/>
              </a:rPr>
              <a:t>戻り値の型</a:t>
            </a:r>
            <a:br>
              <a:rPr lang="en" altLang="ja-JP" sz="2400" dirty="0">
                <a:latin typeface="VL Gothic regular" panose="020B0509000000000000" pitchFamily="49" charset="-128"/>
                <a:ea typeface="VL Gothic regular" panose="020B0509000000000000" pitchFamily="49" charset="-128"/>
              </a:rPr>
            </a:br>
            <a:r>
              <a:rPr lang="en" altLang="ja-JP" sz="2400" dirty="0">
                <a:latin typeface="VL Gothic regular" panose="020B0509000000000000" pitchFamily="49" charset="-128"/>
                <a:ea typeface="VL Gothic regular" panose="020B0509000000000000" pitchFamily="49" charset="-128"/>
              </a:rPr>
              <a:t>template&lt;class T&gt; void f(T::R); // </a:t>
            </a:r>
            <a:r>
              <a:rPr lang="ja-JP" altLang="en-US" sz="2400">
                <a:latin typeface="VL Gothic regular" panose="020B0509000000000000" pitchFamily="49" charset="-128"/>
                <a:ea typeface="VL Gothic regular" panose="020B0509000000000000" pitchFamily="49" charset="-128"/>
              </a:rPr>
              <a:t>エラー</a:t>
            </a:r>
            <a:r>
              <a:rPr lang="en-US" altLang="ja-JP" sz="2400" dirty="0">
                <a:latin typeface="VL Gothic regular" panose="020B0509000000000000" pitchFamily="49" charset="-128"/>
                <a:ea typeface="VL Gothic regular" panose="020B0509000000000000" pitchFamily="49" charset="-128"/>
              </a:rPr>
              <a:t>: </a:t>
            </a:r>
            <a:r>
              <a:rPr lang="ja-JP" altLang="en-US" sz="2400">
                <a:latin typeface="VL Gothic regular" panose="020B0509000000000000" pitchFamily="49" charset="-128"/>
                <a:ea typeface="VL Gothic regular" panose="020B0509000000000000" pitchFamily="49" charset="-128"/>
              </a:rPr>
              <a:t>変数テンプレートと曖昧</a:t>
            </a:r>
            <a:endParaRPr lang="en-US" altLang="ja-JP" sz="2400" dirty="0">
              <a:latin typeface="VL Gothic regular" panose="020B0509000000000000" pitchFamily="49" charset="-128"/>
              <a:ea typeface="VL Gothic regular" panose="020B0509000000000000" pitchFamily="49" charset="-128"/>
            </a:endParaRPr>
          </a:p>
          <a:p>
            <a:br>
              <a:rPr lang="en" altLang="ja-JP" sz="2400" dirty="0">
                <a:latin typeface="VL Gothic regular" panose="020B0509000000000000" pitchFamily="49" charset="-128"/>
                <a:ea typeface="VL Gothic regular" panose="020B0509000000000000" pitchFamily="49" charset="-128"/>
              </a:rPr>
            </a:br>
            <a:r>
              <a:rPr lang="en" altLang="ja-JP" sz="2400" dirty="0">
                <a:latin typeface="VL Gothic regular" panose="020B0509000000000000" pitchFamily="49" charset="-128"/>
                <a:ea typeface="VL Gothic regular" panose="020B0509000000000000" pitchFamily="49" charset="-128"/>
              </a:rPr>
              <a:t>template&lt;class T&gt;</a:t>
            </a:r>
          </a:p>
          <a:p>
            <a:r>
              <a:rPr lang="en" altLang="ja-JP" sz="2400" dirty="0">
                <a:latin typeface="VL Gothic regular" panose="020B0509000000000000" pitchFamily="49" charset="-128"/>
                <a:ea typeface="VL Gothic regular" panose="020B0509000000000000" pitchFamily="49" charset="-128"/>
              </a:rPr>
              <a:t>struct S {</a:t>
            </a:r>
            <a:br>
              <a:rPr lang="en" altLang="ja-JP" sz="2400" dirty="0">
                <a:latin typeface="VL Gothic regular" panose="020B0509000000000000" pitchFamily="49" charset="-128"/>
                <a:ea typeface="VL Gothic regular" panose="020B0509000000000000" pitchFamily="49" charset="-128"/>
              </a:rPr>
            </a:br>
            <a:r>
              <a:rPr lang="en" altLang="ja-JP" sz="2400" dirty="0">
                <a:latin typeface="VL Gothic regular" panose="020B0509000000000000" pitchFamily="49" charset="-128"/>
                <a:ea typeface="VL Gothic regular" panose="020B0509000000000000" pitchFamily="49" charset="-128"/>
              </a:rPr>
              <a:t>  using </a:t>
            </a:r>
            <a:r>
              <a:rPr lang="en" altLang="ja-JP" sz="2400" dirty="0" err="1">
                <a:latin typeface="VL Gothic regular" panose="020B0509000000000000" pitchFamily="49" charset="-128"/>
                <a:ea typeface="VL Gothic regular" panose="020B0509000000000000" pitchFamily="49" charset="-128"/>
              </a:rPr>
              <a:t>Ptr</a:t>
            </a:r>
            <a:r>
              <a:rPr lang="en" altLang="ja-JP" sz="2400" dirty="0">
                <a:latin typeface="VL Gothic regular" panose="020B0509000000000000" pitchFamily="49" charset="-128"/>
                <a:ea typeface="VL Gothic regular" panose="020B0509000000000000" pitchFamily="49" charset="-128"/>
              </a:rPr>
              <a:t> = </a:t>
            </a:r>
            <a:r>
              <a:rPr lang="en" altLang="ja-JP" sz="2400" dirty="0" err="1">
                <a:latin typeface="VL Gothic regular" panose="020B0509000000000000" pitchFamily="49" charset="-128"/>
                <a:ea typeface="VL Gothic regular" panose="020B0509000000000000" pitchFamily="49" charset="-128"/>
              </a:rPr>
              <a:t>PtrTraits</a:t>
            </a:r>
            <a:r>
              <a:rPr lang="en" altLang="ja-JP" sz="2400" dirty="0">
                <a:latin typeface="VL Gothic regular" panose="020B0509000000000000" pitchFamily="49" charset="-128"/>
                <a:ea typeface="VL Gothic regular" panose="020B0509000000000000" pitchFamily="49" charset="-128"/>
              </a:rPr>
              <a:t>&lt;T&gt;::</a:t>
            </a:r>
            <a:r>
              <a:rPr lang="en" altLang="ja-JP" sz="2400" dirty="0" err="1">
                <a:latin typeface="VL Gothic regular" panose="020B0509000000000000" pitchFamily="49" charset="-128"/>
                <a:ea typeface="VL Gothic regular" panose="020B0509000000000000" pitchFamily="49" charset="-128"/>
              </a:rPr>
              <a:t>Ptr</a:t>
            </a:r>
            <a:r>
              <a:rPr lang="en" altLang="ja-JP" sz="2400" dirty="0">
                <a:latin typeface="VL Gothic regular" panose="020B0509000000000000" pitchFamily="49" charset="-128"/>
                <a:ea typeface="VL Gothic regular" panose="020B0509000000000000" pitchFamily="49" charset="-128"/>
              </a:rPr>
              <a:t>; // OK: </a:t>
            </a:r>
            <a:r>
              <a:rPr lang="ja-JP" altLang="en-US" sz="2400">
                <a:latin typeface="VL Gothic regular" panose="020B0509000000000000" pitchFamily="49" charset="-128"/>
                <a:ea typeface="VL Gothic regular" panose="020B0509000000000000" pitchFamily="49" charset="-128"/>
              </a:rPr>
              <a:t>型定義</a:t>
            </a:r>
            <a:endParaRPr lang="en-US" altLang="ja-JP" sz="2400" dirty="0">
              <a:latin typeface="VL Gothic regular" panose="020B0509000000000000" pitchFamily="49" charset="-128"/>
              <a:ea typeface="VL Gothic regular" panose="020B0509000000000000" pitchFamily="49" charset="-128"/>
            </a:endParaRPr>
          </a:p>
          <a:p>
            <a:r>
              <a:rPr lang="en-US" altLang="ja-JP" sz="2400" dirty="0">
                <a:latin typeface="VL Gothic regular" panose="020B0509000000000000" pitchFamily="49" charset="-128"/>
                <a:ea typeface="VL Gothic regular" panose="020B0509000000000000" pitchFamily="49" charset="-128"/>
              </a:rPr>
              <a:t>  </a:t>
            </a:r>
            <a:r>
              <a:rPr lang="en" altLang="ja-JP" sz="2400" dirty="0">
                <a:latin typeface="VL Gothic regular" panose="020B0509000000000000" pitchFamily="49" charset="-128"/>
                <a:ea typeface="VL Gothic regular" panose="020B0509000000000000" pitchFamily="49" charset="-128"/>
              </a:rPr>
              <a:t>T::R f(T::P p) { // OK: </a:t>
            </a:r>
            <a:r>
              <a:rPr lang="ja-JP" altLang="en-US" sz="2400">
                <a:latin typeface="VL Gothic regular" panose="020B0509000000000000" pitchFamily="49" charset="-128"/>
                <a:ea typeface="VL Gothic regular" panose="020B0509000000000000" pitchFamily="49" charset="-128"/>
              </a:rPr>
              <a:t>クラススコープでは変数テンプレートと曖昧にならない</a:t>
            </a:r>
            <a:br>
              <a:rPr lang="en" altLang="ja-JP" sz="2400" dirty="0">
                <a:latin typeface="VL Gothic regular" panose="020B0509000000000000" pitchFamily="49" charset="-128"/>
                <a:ea typeface="VL Gothic regular" panose="020B0509000000000000" pitchFamily="49" charset="-128"/>
              </a:rPr>
            </a:br>
            <a:r>
              <a:rPr lang="en" altLang="ja-JP" sz="2400" dirty="0">
                <a:latin typeface="VL Gothic regular" panose="020B0509000000000000" pitchFamily="49" charset="-128"/>
                <a:ea typeface="VL Gothic regular" panose="020B0509000000000000" pitchFamily="49" charset="-128"/>
              </a:rPr>
              <a:t>    return </a:t>
            </a:r>
            <a:r>
              <a:rPr lang="en" altLang="ja-JP" sz="2400" dirty="0" err="1">
                <a:latin typeface="VL Gothic regular" panose="020B0509000000000000" pitchFamily="49" charset="-128"/>
                <a:ea typeface="VL Gothic regular" panose="020B0509000000000000" pitchFamily="49" charset="-128"/>
              </a:rPr>
              <a:t>static_cast</a:t>
            </a:r>
            <a:r>
              <a:rPr lang="en" altLang="ja-JP" sz="2400" dirty="0">
                <a:latin typeface="VL Gothic regular" panose="020B0509000000000000" pitchFamily="49" charset="-128"/>
                <a:ea typeface="VL Gothic regular" panose="020B0509000000000000" pitchFamily="49" charset="-128"/>
              </a:rPr>
              <a:t>&lt;T::R&gt;(p); // OK: </a:t>
            </a:r>
            <a:r>
              <a:rPr lang="ja-JP" altLang="en-US" sz="2400">
                <a:latin typeface="VL Gothic regular" panose="020B0509000000000000" pitchFamily="49" charset="-128"/>
                <a:ea typeface="VL Gothic regular" panose="020B0509000000000000" pitchFamily="49" charset="-128"/>
              </a:rPr>
              <a:t>型を指定する文脈</a:t>
            </a:r>
            <a:br>
              <a:rPr lang="en" altLang="ja-JP" sz="2400" dirty="0">
                <a:latin typeface="VL Gothic regular" panose="020B0509000000000000" pitchFamily="49" charset="-128"/>
                <a:ea typeface="VL Gothic regular" panose="020B0509000000000000" pitchFamily="49" charset="-128"/>
              </a:rPr>
            </a:br>
            <a:r>
              <a:rPr lang="en" altLang="ja-JP" sz="2400" dirty="0">
                <a:latin typeface="VL Gothic regular" panose="020B0509000000000000" pitchFamily="49" charset="-128"/>
                <a:ea typeface="VL Gothic regular" panose="020B0509000000000000" pitchFamily="49" charset="-128"/>
              </a:rPr>
              <a:t>  }</a:t>
            </a:r>
            <a:br>
              <a:rPr lang="en" altLang="ja-JP" sz="2400" dirty="0">
                <a:latin typeface="VL Gothic regular" panose="020B0509000000000000" pitchFamily="49" charset="-128"/>
                <a:ea typeface="VL Gothic regular" panose="020B0509000000000000" pitchFamily="49" charset="-128"/>
              </a:rPr>
            </a:br>
            <a:r>
              <a:rPr lang="en" altLang="ja-JP" sz="2400" dirty="0">
                <a:latin typeface="VL Gothic regular" panose="020B0509000000000000" pitchFamily="49" charset="-128"/>
                <a:ea typeface="VL Gothic regular" panose="020B0509000000000000" pitchFamily="49" charset="-128"/>
              </a:rPr>
              <a:t>};</a:t>
            </a:r>
            <a:endParaRPr kumimoji="1" lang="ja-JP" altLang="en-US" sz="2400">
              <a:latin typeface="VL Gothic regular" panose="020B0509000000000000" pitchFamily="49" charset="-128"/>
              <a:ea typeface="VL Gothic regular" panose="020B0509000000000000" pitchFamily="49" charset="-128"/>
            </a:endParaRPr>
          </a:p>
        </p:txBody>
      </p:sp>
    </p:spTree>
    <p:extLst>
      <p:ext uri="{BB962C8B-B14F-4D97-AF65-F5344CB8AC3E}">
        <p14:creationId xmlns:p14="http://schemas.microsoft.com/office/powerpoint/2010/main" val="2670088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200" b="1">
                <a:solidFill>
                  <a:srgbClr val="C00000"/>
                </a:solidFill>
                <a:latin typeface="Hiragino Maru Gothic ProN W4" panose="020F0400000000000000" pitchFamily="34" charset="-128"/>
                <a:ea typeface="Hiragino Maru Gothic ProN W4" panose="020F0400000000000000" pitchFamily="34" charset="-128"/>
              </a:rPr>
              <a:t>指示付き初期化</a:t>
            </a:r>
            <a:r>
              <a:rPr kumimoji="1" lang="en-US" altLang="ja-JP" sz="3200" b="1" dirty="0">
                <a:solidFill>
                  <a:srgbClr val="C00000"/>
                </a:solidFill>
                <a:latin typeface="Hiragino Maru Gothic ProN W4" panose="020F0400000000000000" pitchFamily="34" charset="-128"/>
                <a:ea typeface="Hiragino Maru Gothic ProN W4" panose="020F0400000000000000" pitchFamily="34" charset="-128"/>
              </a:rPr>
              <a:t> (designated initializers)</a:t>
            </a:r>
            <a:endParaRPr kumimoji="1" lang="ja-JP" altLang="en-US" sz="3200"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5"/>
            <a:ext cx="11116732" cy="2133585"/>
          </a:xfrm>
        </p:spPr>
        <p:txBody>
          <a:bodyPr>
            <a:normAutofit/>
          </a:bodyPr>
          <a:lstStyle/>
          <a:p>
            <a:pPr>
              <a:lnSpc>
                <a:spcPct val="100000"/>
              </a:lnSpc>
            </a:pPr>
            <a:r>
              <a:rPr lang="en-US" altLang="ja-JP" dirty="0">
                <a:latin typeface="Hiragino Sans W2" panose="020B0300000000000000" pitchFamily="34" charset="-128"/>
                <a:ea typeface="Hiragino Sans W2" panose="020B0300000000000000" pitchFamily="34" charset="-128"/>
              </a:rPr>
              <a:t>C99</a:t>
            </a:r>
            <a:r>
              <a:rPr lang="ja-JP" altLang="en-US">
                <a:latin typeface="Hiragino Sans W2" panose="020B0300000000000000" pitchFamily="34" charset="-128"/>
                <a:ea typeface="Hiragino Sans W2" panose="020B0300000000000000" pitchFamily="34" charset="-128"/>
              </a:rPr>
              <a:t>の指示付き初期化を限定的にサポート</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ja-JP" altLang="en-US">
                <a:latin typeface="Hiragino Sans W2" panose="020B0300000000000000" pitchFamily="34" charset="-128"/>
                <a:ea typeface="Hiragino Sans W2" panose="020B0300000000000000" pitchFamily="34" charset="-128"/>
              </a:rPr>
              <a:t>配列のインデックス番号を指定する初期化はできない</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集成体に対してのみ、メンバ変数名を指定して集成体初期化できる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メンバ変数の宣言順に初期化しなければならない。一部省略できる</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32FE3888-94F8-5448-9D8E-7128E01F5C77}"/>
              </a:ext>
            </a:extLst>
          </p:cNvPr>
          <p:cNvSpPr txBox="1"/>
          <p:nvPr/>
        </p:nvSpPr>
        <p:spPr>
          <a:xfrm>
            <a:off x="1659463" y="3539080"/>
            <a:ext cx="8703734"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 altLang="ja-JP" sz="2400" dirty="0">
                <a:latin typeface="VL Gothic regular" panose="020B0509000000000000" pitchFamily="49" charset="-128"/>
                <a:ea typeface="VL Gothic regular" panose="020B0509000000000000" pitchFamily="49" charset="-128"/>
              </a:rPr>
              <a:t>struct A { </a:t>
            </a:r>
            <a:r>
              <a:rPr lang="en" altLang="ja-JP" sz="2400" dirty="0" err="1">
                <a:latin typeface="VL Gothic regular" panose="020B0509000000000000" pitchFamily="49" charset="-128"/>
                <a:ea typeface="VL Gothic regular" panose="020B0509000000000000" pitchFamily="49" charset="-128"/>
              </a:rPr>
              <a:t>int</a:t>
            </a:r>
            <a:r>
              <a:rPr lang="en" altLang="ja-JP" sz="2400" dirty="0">
                <a:latin typeface="VL Gothic regular" panose="020B0509000000000000" pitchFamily="49" charset="-128"/>
                <a:ea typeface="VL Gothic regular" panose="020B0509000000000000" pitchFamily="49" charset="-128"/>
              </a:rPr>
              <a:t> x; </a:t>
            </a:r>
            <a:r>
              <a:rPr lang="en" altLang="ja-JP" sz="2400" dirty="0" err="1">
                <a:latin typeface="VL Gothic regular" panose="020B0509000000000000" pitchFamily="49" charset="-128"/>
                <a:ea typeface="VL Gothic regular" panose="020B0509000000000000" pitchFamily="49" charset="-128"/>
              </a:rPr>
              <a:t>int</a:t>
            </a:r>
            <a:r>
              <a:rPr lang="en" altLang="ja-JP" sz="2400" dirty="0">
                <a:latin typeface="VL Gothic regular" panose="020B0509000000000000" pitchFamily="49" charset="-128"/>
                <a:ea typeface="VL Gothic regular" panose="020B0509000000000000" pitchFamily="49" charset="-128"/>
              </a:rPr>
              <a:t> y; </a:t>
            </a:r>
            <a:r>
              <a:rPr lang="en" altLang="ja-JP" sz="2400" dirty="0" err="1">
                <a:latin typeface="VL Gothic regular" panose="020B0509000000000000" pitchFamily="49" charset="-128"/>
                <a:ea typeface="VL Gothic regular" panose="020B0509000000000000" pitchFamily="49" charset="-128"/>
              </a:rPr>
              <a:t>int</a:t>
            </a:r>
            <a:r>
              <a:rPr lang="en" altLang="ja-JP" sz="2400" dirty="0">
                <a:latin typeface="VL Gothic regular" panose="020B0509000000000000" pitchFamily="49" charset="-128"/>
                <a:ea typeface="VL Gothic regular" panose="020B0509000000000000" pitchFamily="49" charset="-128"/>
              </a:rPr>
              <a:t> z; };</a:t>
            </a:r>
          </a:p>
          <a:p>
            <a:endParaRPr lang="en" altLang="ja-JP" sz="2400" dirty="0">
              <a:latin typeface="VL Gothic regular" panose="020B0509000000000000" pitchFamily="49" charset="-128"/>
              <a:ea typeface="VL Gothic regular" panose="020B0509000000000000" pitchFamily="49" charset="-128"/>
            </a:endParaRPr>
          </a:p>
          <a:p>
            <a:r>
              <a:rPr lang="en" altLang="ja-JP" sz="2400" dirty="0">
                <a:latin typeface="VL Gothic regular" panose="020B0509000000000000" pitchFamily="49" charset="-128"/>
                <a:ea typeface="VL Gothic regular" panose="020B0509000000000000" pitchFamily="49" charset="-128"/>
              </a:rPr>
              <a:t>A b {</a:t>
            </a:r>
          </a:p>
          <a:p>
            <a:r>
              <a:rPr lang="en" altLang="ja-JP" sz="2400" dirty="0">
                <a:latin typeface="VL Gothic regular" panose="020B0509000000000000" pitchFamily="49" charset="-128"/>
                <a:ea typeface="VL Gothic regular" panose="020B0509000000000000" pitchFamily="49" charset="-128"/>
              </a:rPr>
              <a:t>  </a:t>
            </a:r>
            <a:r>
              <a:rPr lang="en" altLang="ja-JP" sz="2400" dirty="0">
                <a:solidFill>
                  <a:srgbClr val="C00000"/>
                </a:solidFill>
                <a:latin typeface="VL Gothic regular" panose="020B0509000000000000" pitchFamily="49" charset="-128"/>
                <a:ea typeface="VL Gothic regular" panose="020B0509000000000000" pitchFamily="49" charset="-128"/>
              </a:rPr>
              <a:t>.x</a:t>
            </a:r>
            <a:r>
              <a:rPr lang="en" altLang="ja-JP" sz="2400" dirty="0">
                <a:latin typeface="VL Gothic regular" panose="020B0509000000000000" pitchFamily="49" charset="-128"/>
                <a:ea typeface="VL Gothic regular" panose="020B0509000000000000" pitchFamily="49" charset="-128"/>
              </a:rPr>
              <a:t> = 1,</a:t>
            </a:r>
          </a:p>
          <a:p>
            <a:r>
              <a:rPr lang="en" altLang="ja-JP" sz="2400" dirty="0">
                <a:latin typeface="VL Gothic regular" panose="020B0509000000000000" pitchFamily="49" charset="-128"/>
                <a:ea typeface="VL Gothic regular" panose="020B0509000000000000" pitchFamily="49" charset="-128"/>
              </a:rPr>
              <a:t>  </a:t>
            </a:r>
            <a:r>
              <a:rPr lang="en" altLang="ja-JP" sz="2400" dirty="0">
                <a:solidFill>
                  <a:srgbClr val="C00000"/>
                </a:solidFill>
                <a:latin typeface="VL Gothic regular" panose="020B0509000000000000" pitchFamily="49" charset="-128"/>
                <a:ea typeface="VL Gothic regular" panose="020B0509000000000000" pitchFamily="49" charset="-128"/>
              </a:rPr>
              <a:t>.z</a:t>
            </a:r>
            <a:r>
              <a:rPr lang="en" altLang="ja-JP" sz="2400" dirty="0">
                <a:latin typeface="VL Gothic regular" panose="020B0509000000000000" pitchFamily="49" charset="-128"/>
                <a:ea typeface="VL Gothic regular" panose="020B0509000000000000" pitchFamily="49" charset="-128"/>
              </a:rPr>
              <a:t> = 2</a:t>
            </a:r>
          </a:p>
          <a:p>
            <a:r>
              <a:rPr lang="en" altLang="ja-JP" sz="2400" dirty="0">
                <a:latin typeface="VL Gothic regular" panose="020B0509000000000000" pitchFamily="49" charset="-128"/>
                <a:ea typeface="VL Gothic regular" panose="020B0509000000000000" pitchFamily="49" charset="-128"/>
              </a:rPr>
              <a:t>}; // </a:t>
            </a:r>
            <a:r>
              <a:rPr lang="en" altLang="ja-JP" sz="2400" dirty="0" err="1">
                <a:latin typeface="VL Gothic regular" panose="020B0509000000000000" pitchFamily="49" charset="-128"/>
                <a:ea typeface="VL Gothic regular" panose="020B0509000000000000" pitchFamily="49" charset="-128"/>
              </a:rPr>
              <a:t>b.y</a:t>
            </a:r>
            <a:r>
              <a:rPr lang="ja-JP" altLang="en-US" sz="2400">
                <a:latin typeface="VL Gothic regular" panose="020B0509000000000000" pitchFamily="49" charset="-128"/>
                <a:ea typeface="VL Gothic regular" panose="020B0509000000000000" pitchFamily="49" charset="-128"/>
              </a:rPr>
              <a:t>は</a:t>
            </a:r>
            <a:r>
              <a:rPr lang="en-US" altLang="ja-JP" sz="2400" dirty="0">
                <a:latin typeface="VL Gothic regular" panose="020B0509000000000000" pitchFamily="49" charset="-128"/>
                <a:ea typeface="VL Gothic regular" panose="020B0509000000000000" pitchFamily="49" charset="-128"/>
              </a:rPr>
              <a:t>0</a:t>
            </a:r>
            <a:r>
              <a:rPr lang="ja-JP" altLang="en-US" sz="2400">
                <a:latin typeface="VL Gothic regular" panose="020B0509000000000000" pitchFamily="49" charset="-128"/>
                <a:ea typeface="VL Gothic regular" panose="020B0509000000000000" pitchFamily="49" charset="-128"/>
              </a:rPr>
              <a:t>に初期化される</a:t>
            </a:r>
            <a:endParaRPr kumimoji="1" lang="ja-JP" altLang="en-US" sz="2400">
              <a:latin typeface="VL Gothic regular" panose="020B0509000000000000" pitchFamily="49" charset="-128"/>
              <a:ea typeface="VL Gothic regular" panose="020B0509000000000000" pitchFamily="49" charset="-128"/>
            </a:endParaRPr>
          </a:p>
        </p:txBody>
      </p:sp>
    </p:spTree>
    <p:extLst>
      <p:ext uri="{BB962C8B-B14F-4D97-AF65-F5344CB8AC3E}">
        <p14:creationId xmlns:p14="http://schemas.microsoft.com/office/powerpoint/2010/main" val="1581326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600" b="1">
                <a:solidFill>
                  <a:srgbClr val="C00000"/>
                </a:solidFill>
                <a:latin typeface="Hiragino Maru Gothic ProN W4" panose="020F0400000000000000" pitchFamily="34" charset="-128"/>
                <a:ea typeface="Hiragino Maru Gothic ProN W4" panose="020F0400000000000000" pitchFamily="34" charset="-128"/>
              </a:rPr>
              <a:t>三方比較演算子</a:t>
            </a:r>
            <a:r>
              <a:rPr kumimoji="1" lang="en-US" altLang="ja-JP" sz="3600" b="1" dirty="0">
                <a:solidFill>
                  <a:srgbClr val="C00000"/>
                </a:solidFill>
                <a:latin typeface="Hiragino Maru Gothic ProN W4" panose="020F0400000000000000" pitchFamily="34" charset="-128"/>
                <a:ea typeface="Hiragino Maru Gothic ProN W4" panose="020F0400000000000000" pitchFamily="34" charset="-128"/>
              </a:rPr>
              <a:t> </a:t>
            </a:r>
            <a:r>
              <a:rPr kumimoji="1" lang="en-US" altLang="ja-JP" sz="3600" b="1" dirty="0">
                <a:solidFill>
                  <a:srgbClr val="C00000"/>
                </a:solidFill>
                <a:latin typeface="Hiragino Maru Gothic ProN W4" panose="020F0400000000000000" pitchFamily="34" charset="-128"/>
                <a:ea typeface="Hiragino Maru Gothic ProN W4" panose="020F0400000000000000" pitchFamily="34" charset="-128"/>
                <a:sym typeface="Wingdings" pitchFamily="2" charset="2"/>
              </a:rPr>
              <a:t>&lt;=&gt; 1/2</a:t>
            </a:r>
            <a:endParaRPr kumimoji="1" lang="ja-JP" altLang="en-US" sz="3600"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4"/>
            <a:ext cx="10930468" cy="4995331"/>
          </a:xfrm>
        </p:spPr>
        <p:txBody>
          <a:bodyPr>
            <a:normAutofit/>
          </a:bodyPr>
          <a:lstStyle/>
          <a:p>
            <a:pPr>
              <a:lnSpc>
                <a:spcPct val="100000"/>
              </a:lnSpc>
            </a:pPr>
            <a:r>
              <a:rPr lang="ja-JP" altLang="en-US">
                <a:latin typeface="Hiragino Sans W2" panose="020B0300000000000000" pitchFamily="34" charset="-128"/>
                <a:ea typeface="Hiragino Sans W2" panose="020B0300000000000000" pitchFamily="34" charset="-128"/>
              </a:rPr>
              <a:t>別名、宇宙船演算子</a:t>
            </a:r>
            <a:r>
              <a:rPr lang="en-US" altLang="ja-JP" dirty="0">
                <a:latin typeface="Hiragino Sans W2" panose="020B0300000000000000" pitchFamily="34" charset="-128"/>
                <a:ea typeface="Hiragino Sans W2" panose="020B0300000000000000" pitchFamily="34" charset="-128"/>
              </a:rPr>
              <a:t> (spaceship operator, Perl)</a:t>
            </a:r>
            <a:r>
              <a:rPr lang="ja-JP" altLang="en-US">
                <a:latin typeface="Hiragino Sans W2" panose="020B0300000000000000" pitchFamily="34" charset="-128"/>
                <a:ea typeface="Hiragino Sans W2" panose="020B0300000000000000" pitchFamily="34" charset="-128"/>
              </a:rPr>
              <a:t>、</a:t>
            </a:r>
            <a:br>
              <a:rPr lang="en-US" altLang="ja-JP" dirty="0">
                <a:latin typeface="Hiragino Sans W2" panose="020B0300000000000000" pitchFamily="34" charset="-128"/>
                <a:ea typeface="Hiragino Sans W2" panose="020B0300000000000000" pitchFamily="34" charset="-128"/>
              </a:rPr>
            </a:br>
            <a:r>
              <a:rPr lang="ja-JP" altLang="en-US">
                <a:latin typeface="Hiragino Sans W2" panose="020B0300000000000000" pitchFamily="34" charset="-128"/>
                <a:ea typeface="Hiragino Sans W2" panose="020B0300000000000000" pitchFamily="34" charset="-128"/>
              </a:rPr>
              <a:t>一貫比較演算子</a:t>
            </a:r>
            <a:r>
              <a:rPr lang="en-US" altLang="ja-JP" dirty="0">
                <a:latin typeface="Hiragino Sans W2" panose="020B0300000000000000" pitchFamily="34" charset="-128"/>
                <a:ea typeface="Hiragino Sans W2" panose="020B0300000000000000" pitchFamily="34" charset="-128"/>
              </a:rPr>
              <a:t> (consistent comparison operator)</a:t>
            </a:r>
          </a:p>
          <a:p>
            <a:pPr>
              <a:lnSpc>
                <a:spcPct val="100000"/>
              </a:lnSpc>
            </a:pPr>
            <a:r>
              <a:rPr lang="en-US" altLang="ja-JP" dirty="0">
                <a:latin typeface="VL Gothic regular" panose="020B0509000000000000" pitchFamily="49" charset="-128"/>
                <a:ea typeface="VL Gothic regular" panose="020B0509000000000000" pitchFamily="49" charset="-128"/>
              </a:rPr>
              <a:t>operator&lt;=&gt;</a:t>
            </a:r>
            <a:r>
              <a:rPr lang="ja-JP" altLang="en-US">
                <a:latin typeface="Hiragino Sans W2" panose="020B0300000000000000" pitchFamily="34" charset="-128"/>
                <a:ea typeface="Hiragino Sans W2" panose="020B0300000000000000" pitchFamily="34" charset="-128"/>
              </a:rPr>
              <a:t>をメンバ関数として定義しておくと、比較演算子が</a:t>
            </a:r>
            <a:br>
              <a:rPr lang="en-US" altLang="ja-JP" dirty="0">
                <a:latin typeface="Hiragino Sans W2" panose="020B0300000000000000" pitchFamily="34" charset="-128"/>
                <a:ea typeface="Hiragino Sans W2" panose="020B0300000000000000" pitchFamily="34" charset="-128"/>
              </a:rPr>
            </a:br>
            <a:r>
              <a:rPr lang="ja-JP" altLang="en-US">
                <a:latin typeface="Hiragino Sans W2" panose="020B0300000000000000" pitchFamily="34" charset="-128"/>
                <a:ea typeface="Hiragino Sans W2" panose="020B0300000000000000" pitchFamily="34" charset="-128"/>
              </a:rPr>
              <a:t>自動定義される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en-US" altLang="ja-JP" dirty="0">
                <a:latin typeface="Hiragino Sans W2" panose="020B0300000000000000" pitchFamily="34" charset="-128"/>
                <a:ea typeface="Hiragino Sans W2" panose="020B0300000000000000" pitchFamily="34" charset="-128"/>
              </a:rPr>
              <a:t>&lt;, &lt;= &gt;, &gt;=</a:t>
            </a:r>
          </a:p>
          <a:p>
            <a:pPr lvl="1">
              <a:lnSpc>
                <a:spcPct val="100000"/>
              </a:lnSpc>
            </a:pPr>
            <a:r>
              <a:rPr lang="en-US" altLang="ja-JP" dirty="0">
                <a:latin typeface="Hiragino Sans W2" panose="020B0300000000000000" pitchFamily="34" charset="-128"/>
                <a:ea typeface="Hiragino Sans W2" panose="020B0300000000000000" pitchFamily="34" charset="-128"/>
              </a:rPr>
              <a:t>(==, !=)</a:t>
            </a:r>
          </a:p>
          <a:p>
            <a:pPr>
              <a:lnSpc>
                <a:spcPct val="100000"/>
              </a:lnSpc>
            </a:pPr>
            <a:r>
              <a:rPr lang="ja-JP" altLang="en-US">
                <a:latin typeface="Hiragino Sans W2" panose="020B0300000000000000" pitchFamily="34" charset="-128"/>
                <a:ea typeface="Hiragino Sans W2" panose="020B0300000000000000" pitchFamily="34" charset="-128"/>
              </a:rPr>
              <a:t>メンバ変数の型が</a:t>
            </a:r>
            <a:r>
              <a:rPr lang="en-US" altLang="ja-JP" dirty="0">
                <a:latin typeface="VL Gothic regular" panose="020B0509000000000000" pitchFamily="49" charset="-128"/>
                <a:ea typeface="VL Gothic regular" panose="020B0509000000000000" pitchFamily="49" charset="-128"/>
              </a:rPr>
              <a:t>operator&lt;=&gt;</a:t>
            </a:r>
            <a:r>
              <a:rPr lang="ja-JP" altLang="en-US">
                <a:latin typeface="Hiragino Sans W2" panose="020B0300000000000000" pitchFamily="34" charset="-128"/>
                <a:ea typeface="Hiragino Sans W2" panose="020B0300000000000000" pitchFamily="34" charset="-128"/>
              </a:rPr>
              <a:t>を定義していれば、それを包含する型にも</a:t>
            </a:r>
            <a:r>
              <a:rPr lang="en-US" altLang="ja-JP" dirty="0">
                <a:latin typeface="VL Gothic regular" panose="020B0509000000000000" pitchFamily="49" charset="-128"/>
                <a:ea typeface="VL Gothic regular" panose="020B0509000000000000" pitchFamily="49" charset="-128"/>
              </a:rPr>
              <a:t>operator&lt;=&gt;</a:t>
            </a:r>
            <a:r>
              <a:rPr lang="ja-JP" altLang="en-US">
                <a:latin typeface="Hiragino Sans W2" panose="020B0300000000000000" pitchFamily="34" charset="-128"/>
                <a:ea typeface="Hiragino Sans W2" panose="020B0300000000000000" pitchFamily="34" charset="-128"/>
              </a:rPr>
              <a:t>が自動定義される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err="1">
                <a:latin typeface="VL Gothic regular" panose="020B0509000000000000" pitchFamily="49" charset="-128"/>
                <a:ea typeface="VL Gothic regular" panose="020B0509000000000000" pitchFamily="49" charset="-128"/>
              </a:rPr>
              <a:t>strcomp</a:t>
            </a:r>
            <a:r>
              <a:rPr lang="en-US" altLang="ja-JP" dirty="0">
                <a:latin typeface="VL Gothic regular" panose="020B0509000000000000" pitchFamily="49" charset="-128"/>
                <a:ea typeface="VL Gothic regular" panose="020B0509000000000000" pitchFamily="49" charset="-128"/>
              </a:rPr>
              <a:t>()</a:t>
            </a:r>
            <a:r>
              <a:rPr lang="en-US" altLang="ja-JP" dirty="0">
                <a:latin typeface="Hiragino Sans W2" panose="020B0300000000000000" pitchFamily="34" charset="-128"/>
                <a:ea typeface="Hiragino Sans W2" panose="020B0300000000000000" pitchFamily="34" charset="-128"/>
              </a:rPr>
              <a:t>, </a:t>
            </a:r>
            <a:r>
              <a:rPr lang="en-US" altLang="ja-JP" dirty="0" err="1">
                <a:latin typeface="VL Gothic regular" panose="020B0509000000000000" pitchFamily="49" charset="-128"/>
                <a:ea typeface="VL Gothic regular" panose="020B0509000000000000" pitchFamily="49" charset="-128"/>
              </a:rPr>
              <a:t>memcmp</a:t>
            </a:r>
            <a:r>
              <a:rPr lang="en-US" altLang="ja-JP" dirty="0">
                <a:latin typeface="VL Gothic regular" panose="020B0509000000000000" pitchFamily="49" charset="-128"/>
                <a:ea typeface="VL Gothic regular" panose="020B0509000000000000" pitchFamily="49" charset="-128"/>
              </a:rPr>
              <a:t>()</a:t>
            </a:r>
            <a:r>
              <a:rPr lang="ja-JP" altLang="en-US">
                <a:latin typeface="Hiragino Sans W2" panose="020B0300000000000000" pitchFamily="34" charset="-128"/>
                <a:ea typeface="Hiragino Sans W2" panose="020B0300000000000000" pitchFamily="34" charset="-128"/>
              </a:rPr>
              <a:t>みたいに、小、等値、大かを、</a:t>
            </a:r>
            <a:r>
              <a:rPr lang="en-US" altLang="ja-JP" dirty="0">
                <a:latin typeface="Hiragino Sans W2" panose="020B0300000000000000" pitchFamily="34" charset="-128"/>
                <a:ea typeface="Hiragino Sans W2" panose="020B0300000000000000" pitchFamily="34" charset="-128"/>
              </a:rPr>
              <a:t>0</a:t>
            </a:r>
            <a:r>
              <a:rPr lang="ja-JP" altLang="en-US">
                <a:latin typeface="Hiragino Sans W2" panose="020B0300000000000000" pitchFamily="34" charset="-128"/>
                <a:ea typeface="Hiragino Sans W2" panose="020B0300000000000000" pitchFamily="34" charset="-128"/>
              </a:rPr>
              <a:t>未満、</a:t>
            </a:r>
            <a:r>
              <a:rPr lang="en-US" altLang="ja-JP" dirty="0">
                <a:latin typeface="Hiragino Sans W2" panose="020B0300000000000000" pitchFamily="34" charset="-128"/>
                <a:ea typeface="Hiragino Sans W2" panose="020B0300000000000000" pitchFamily="34" charset="-128"/>
              </a:rPr>
              <a:t>0</a:t>
            </a:r>
            <a:r>
              <a:rPr lang="ja-JP" altLang="en-US">
                <a:latin typeface="Hiragino Sans W2" panose="020B0300000000000000" pitchFamily="34" charset="-128"/>
                <a:ea typeface="Hiragino Sans W2" panose="020B0300000000000000" pitchFamily="34" charset="-128"/>
              </a:rPr>
              <a:t>、</a:t>
            </a:r>
            <a:r>
              <a:rPr lang="en-US" altLang="ja-JP" dirty="0">
                <a:latin typeface="Hiragino Sans W2" panose="020B0300000000000000" pitchFamily="34" charset="-128"/>
                <a:ea typeface="Hiragino Sans W2" panose="020B0300000000000000" pitchFamily="34" charset="-128"/>
              </a:rPr>
              <a:t>0</a:t>
            </a:r>
            <a:r>
              <a:rPr lang="ja-JP" altLang="en-US">
                <a:latin typeface="Hiragino Sans W2" panose="020B0300000000000000" pitchFamily="34" charset="-128"/>
                <a:ea typeface="Hiragino Sans W2" panose="020B0300000000000000" pitchFamily="34" charset="-128"/>
              </a:rPr>
              <a:t>超の値として一度に返す</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0433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600" b="1">
                <a:solidFill>
                  <a:srgbClr val="C00000"/>
                </a:solidFill>
                <a:latin typeface="Hiragino Maru Gothic ProN W4" panose="020F0400000000000000" pitchFamily="34" charset="-128"/>
                <a:ea typeface="Hiragino Maru Gothic ProN W4" panose="020F0400000000000000" pitchFamily="34" charset="-128"/>
              </a:rPr>
              <a:t>三方比較演算子</a:t>
            </a:r>
            <a:r>
              <a:rPr kumimoji="1" lang="en-US" altLang="ja-JP" sz="3600" b="1" dirty="0">
                <a:solidFill>
                  <a:srgbClr val="C00000"/>
                </a:solidFill>
                <a:latin typeface="Hiragino Maru Gothic ProN W4" panose="020F0400000000000000" pitchFamily="34" charset="-128"/>
                <a:ea typeface="Hiragino Maru Gothic ProN W4" panose="020F0400000000000000" pitchFamily="34" charset="-128"/>
              </a:rPr>
              <a:t> </a:t>
            </a:r>
            <a:r>
              <a:rPr kumimoji="1" lang="en-US" altLang="ja-JP" sz="3600" b="1" dirty="0">
                <a:solidFill>
                  <a:srgbClr val="C00000"/>
                </a:solidFill>
                <a:latin typeface="Hiragino Maru Gothic ProN W4" panose="020F0400000000000000" pitchFamily="34" charset="-128"/>
                <a:ea typeface="Hiragino Maru Gothic ProN W4" panose="020F0400000000000000" pitchFamily="34" charset="-128"/>
                <a:sym typeface="Wingdings" pitchFamily="2" charset="2"/>
              </a:rPr>
              <a:t>&lt;=&gt; 2/2</a:t>
            </a:r>
            <a:endParaRPr kumimoji="1" lang="ja-JP" altLang="en-US" sz="3600" b="1">
              <a:solidFill>
                <a:srgbClr val="C00000"/>
              </a:solidFill>
              <a:latin typeface="Hiragino Maru Gothic ProN W4" panose="020F0400000000000000" pitchFamily="34" charset="-128"/>
              <a:ea typeface="Hiragino Maru Gothic ProN W4" panose="020F04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27622C38-4F8B-8F4D-BCEC-D5FEE995D345}"/>
              </a:ext>
            </a:extLst>
          </p:cNvPr>
          <p:cNvSpPr txBox="1"/>
          <p:nvPr/>
        </p:nvSpPr>
        <p:spPr>
          <a:xfrm>
            <a:off x="1371597" y="1371607"/>
            <a:ext cx="8703734" cy="526297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 altLang="ja-JP" sz="2400" dirty="0">
                <a:latin typeface="VL Gothic regular" panose="020B0509000000000000" pitchFamily="49" charset="-128"/>
                <a:ea typeface="VL Gothic regular" panose="020B0509000000000000" pitchFamily="49" charset="-128"/>
              </a:rPr>
              <a:t>struct X {</a:t>
            </a:r>
          </a:p>
          <a:p>
            <a:r>
              <a:rPr lang="en" altLang="ja-JP" sz="2400" dirty="0">
                <a:latin typeface="VL Gothic regular" panose="020B0509000000000000" pitchFamily="49" charset="-128"/>
                <a:ea typeface="VL Gothic regular" panose="020B0509000000000000" pitchFamily="49" charset="-128"/>
              </a:rPr>
              <a:t>  </a:t>
            </a:r>
            <a:r>
              <a:rPr lang="en" altLang="ja-JP" sz="2400" dirty="0" err="1">
                <a:latin typeface="VL Gothic regular" panose="020B0509000000000000" pitchFamily="49" charset="-128"/>
                <a:ea typeface="VL Gothic regular" panose="020B0509000000000000" pitchFamily="49" charset="-128"/>
              </a:rPr>
              <a:t>int</a:t>
            </a:r>
            <a:r>
              <a:rPr lang="en" altLang="ja-JP" sz="2400" dirty="0">
                <a:latin typeface="VL Gothic regular" panose="020B0509000000000000" pitchFamily="49" charset="-128"/>
                <a:ea typeface="VL Gothic regular" panose="020B0509000000000000" pitchFamily="49" charset="-128"/>
              </a:rPr>
              <a:t> a; b; c;</a:t>
            </a:r>
          </a:p>
          <a:p>
            <a:endParaRPr lang="en" altLang="ja-JP" sz="2400" dirty="0">
              <a:latin typeface="VL Gothic regular" panose="020B0509000000000000" pitchFamily="49" charset="-128"/>
              <a:ea typeface="VL Gothic regular" panose="020B0509000000000000" pitchFamily="49" charset="-128"/>
            </a:endParaRPr>
          </a:p>
          <a:p>
            <a:r>
              <a:rPr lang="en" altLang="ja-JP" sz="2400" dirty="0">
                <a:latin typeface="VL Gothic regular" panose="020B0509000000000000" pitchFamily="49" charset="-128"/>
                <a:ea typeface="VL Gothic regular" panose="020B0509000000000000" pitchFamily="49" charset="-128"/>
              </a:rPr>
              <a:t>  auto </a:t>
            </a:r>
            <a:r>
              <a:rPr lang="en" altLang="ja-JP" sz="2400" dirty="0">
                <a:solidFill>
                  <a:srgbClr val="C00000"/>
                </a:solidFill>
                <a:latin typeface="VL Gothic regular" panose="020B0509000000000000" pitchFamily="49" charset="-128"/>
                <a:ea typeface="VL Gothic regular" panose="020B0509000000000000" pitchFamily="49" charset="-128"/>
              </a:rPr>
              <a:t>operator&lt;=&gt;</a:t>
            </a:r>
            <a:r>
              <a:rPr lang="en" altLang="ja-JP" sz="2400" dirty="0">
                <a:latin typeface="VL Gothic regular" panose="020B0509000000000000" pitchFamily="49" charset="-128"/>
                <a:ea typeface="VL Gothic regular" panose="020B0509000000000000" pitchFamily="49" charset="-128"/>
              </a:rPr>
              <a:t>(</a:t>
            </a:r>
            <a:r>
              <a:rPr lang="en" altLang="ja-JP" sz="2400" dirty="0" err="1">
                <a:latin typeface="VL Gothic regular" panose="020B0509000000000000" pitchFamily="49" charset="-128"/>
                <a:ea typeface="VL Gothic regular" panose="020B0509000000000000" pitchFamily="49" charset="-128"/>
              </a:rPr>
              <a:t>const</a:t>
            </a:r>
            <a:r>
              <a:rPr lang="en" altLang="ja-JP" sz="2400" dirty="0">
                <a:latin typeface="VL Gothic regular" panose="020B0509000000000000" pitchFamily="49" charset="-128"/>
                <a:ea typeface="VL Gothic regular" panose="020B0509000000000000" pitchFamily="49" charset="-128"/>
              </a:rPr>
              <a:t> X&amp; x) </a:t>
            </a:r>
            <a:r>
              <a:rPr lang="en" altLang="ja-JP" sz="2400" dirty="0" err="1">
                <a:latin typeface="VL Gothic regular" panose="020B0509000000000000" pitchFamily="49" charset="-128"/>
                <a:ea typeface="VL Gothic regular" panose="020B0509000000000000" pitchFamily="49" charset="-128"/>
              </a:rPr>
              <a:t>const</a:t>
            </a:r>
            <a:r>
              <a:rPr lang="en" altLang="ja-JP" sz="2400" dirty="0">
                <a:latin typeface="VL Gothic regular" panose="020B0509000000000000" pitchFamily="49" charset="-128"/>
                <a:ea typeface="VL Gothic regular" panose="020B0509000000000000" pitchFamily="49" charset="-128"/>
              </a:rPr>
              <a:t> {</a:t>
            </a:r>
          </a:p>
          <a:p>
            <a:r>
              <a:rPr lang="en" altLang="ja-JP" sz="2400" dirty="0">
                <a:latin typeface="VL Gothic regular" panose="020B0509000000000000" pitchFamily="49" charset="-128"/>
                <a:ea typeface="VL Gothic regular" panose="020B0509000000000000" pitchFamily="49" charset="-128"/>
              </a:rPr>
              <a:t>    if (auto </a:t>
            </a:r>
            <a:r>
              <a:rPr lang="en" altLang="ja-JP" sz="2400" dirty="0" err="1">
                <a:latin typeface="VL Gothic regular" panose="020B0509000000000000" pitchFamily="49" charset="-128"/>
                <a:ea typeface="VL Gothic regular" panose="020B0509000000000000" pitchFamily="49" charset="-128"/>
              </a:rPr>
              <a:t>cmp</a:t>
            </a:r>
            <a:r>
              <a:rPr lang="en" altLang="ja-JP" sz="2400" dirty="0">
                <a:latin typeface="VL Gothic regular" panose="020B0509000000000000" pitchFamily="49" charset="-128"/>
                <a:ea typeface="VL Gothic regular" panose="020B0509000000000000" pitchFamily="49" charset="-128"/>
              </a:rPr>
              <a:t> = a &lt;=&gt; </a:t>
            </a:r>
            <a:r>
              <a:rPr lang="en" altLang="ja-JP" sz="2400" dirty="0" err="1">
                <a:latin typeface="VL Gothic regular" panose="020B0509000000000000" pitchFamily="49" charset="-128"/>
                <a:ea typeface="VL Gothic regular" panose="020B0509000000000000" pitchFamily="49" charset="-128"/>
              </a:rPr>
              <a:t>x.a</a:t>
            </a:r>
            <a:r>
              <a:rPr lang="en" altLang="ja-JP" sz="2400" dirty="0">
                <a:latin typeface="VL Gothic regular" panose="020B0509000000000000" pitchFamily="49" charset="-128"/>
                <a:ea typeface="VL Gothic regular" panose="020B0509000000000000" pitchFamily="49" charset="-128"/>
              </a:rPr>
              <a:t>; </a:t>
            </a:r>
            <a:r>
              <a:rPr lang="en" altLang="ja-JP" sz="2400" dirty="0" err="1">
                <a:latin typeface="VL Gothic regular" panose="020B0509000000000000" pitchFamily="49" charset="-128"/>
                <a:ea typeface="VL Gothic regular" panose="020B0509000000000000" pitchFamily="49" charset="-128"/>
              </a:rPr>
              <a:t>cmp</a:t>
            </a:r>
            <a:r>
              <a:rPr lang="en" altLang="ja-JP" sz="2400" dirty="0">
                <a:latin typeface="VL Gothic regular" panose="020B0509000000000000" pitchFamily="49" charset="-128"/>
                <a:ea typeface="VL Gothic regular" panose="020B0509000000000000" pitchFamily="49" charset="-128"/>
              </a:rPr>
              <a:t> != 0) return </a:t>
            </a:r>
            <a:r>
              <a:rPr lang="en" altLang="ja-JP" sz="2400" dirty="0" err="1">
                <a:latin typeface="VL Gothic regular" panose="020B0509000000000000" pitchFamily="49" charset="-128"/>
                <a:ea typeface="VL Gothic regular" panose="020B0509000000000000" pitchFamily="49" charset="-128"/>
              </a:rPr>
              <a:t>cmp</a:t>
            </a:r>
            <a:r>
              <a:rPr lang="en" altLang="ja-JP" sz="2400" dirty="0">
                <a:latin typeface="VL Gothic regular" panose="020B0509000000000000" pitchFamily="49" charset="-128"/>
                <a:ea typeface="VL Gothic regular" panose="020B0509000000000000" pitchFamily="49" charset="-128"/>
              </a:rPr>
              <a:t>;</a:t>
            </a:r>
          </a:p>
          <a:p>
            <a:r>
              <a:rPr lang="en" altLang="ja-JP" sz="2400" dirty="0">
                <a:latin typeface="VL Gothic regular" panose="020B0509000000000000" pitchFamily="49" charset="-128"/>
                <a:ea typeface="VL Gothic regular" panose="020B0509000000000000" pitchFamily="49" charset="-128"/>
              </a:rPr>
              <a:t>    if (auto </a:t>
            </a:r>
            <a:r>
              <a:rPr lang="en" altLang="ja-JP" sz="2400" dirty="0" err="1">
                <a:latin typeface="VL Gothic regular" panose="020B0509000000000000" pitchFamily="49" charset="-128"/>
                <a:ea typeface="VL Gothic regular" panose="020B0509000000000000" pitchFamily="49" charset="-128"/>
              </a:rPr>
              <a:t>cmp</a:t>
            </a:r>
            <a:r>
              <a:rPr lang="en" altLang="ja-JP" sz="2400" dirty="0">
                <a:latin typeface="VL Gothic regular" panose="020B0509000000000000" pitchFamily="49" charset="-128"/>
                <a:ea typeface="VL Gothic regular" panose="020B0509000000000000" pitchFamily="49" charset="-128"/>
              </a:rPr>
              <a:t> = b &lt;=&gt; </a:t>
            </a:r>
            <a:r>
              <a:rPr lang="en" altLang="ja-JP" sz="2400" dirty="0" err="1">
                <a:latin typeface="VL Gothic regular" panose="020B0509000000000000" pitchFamily="49" charset="-128"/>
                <a:ea typeface="VL Gothic regular" panose="020B0509000000000000" pitchFamily="49" charset="-128"/>
              </a:rPr>
              <a:t>x.b</a:t>
            </a:r>
            <a:r>
              <a:rPr lang="en" altLang="ja-JP" sz="2400" dirty="0">
                <a:latin typeface="VL Gothic regular" panose="020B0509000000000000" pitchFamily="49" charset="-128"/>
                <a:ea typeface="VL Gothic regular" panose="020B0509000000000000" pitchFamily="49" charset="-128"/>
              </a:rPr>
              <a:t>; </a:t>
            </a:r>
            <a:r>
              <a:rPr lang="en" altLang="ja-JP" sz="2400" dirty="0" err="1">
                <a:latin typeface="VL Gothic regular" panose="020B0509000000000000" pitchFamily="49" charset="-128"/>
                <a:ea typeface="VL Gothic regular" panose="020B0509000000000000" pitchFamily="49" charset="-128"/>
              </a:rPr>
              <a:t>cmp</a:t>
            </a:r>
            <a:r>
              <a:rPr lang="en" altLang="ja-JP" sz="2400" dirty="0">
                <a:latin typeface="VL Gothic regular" panose="020B0509000000000000" pitchFamily="49" charset="-128"/>
                <a:ea typeface="VL Gothic regular" panose="020B0509000000000000" pitchFamily="49" charset="-128"/>
              </a:rPr>
              <a:t> != 0) return </a:t>
            </a:r>
            <a:r>
              <a:rPr lang="en" altLang="ja-JP" sz="2400" dirty="0" err="1">
                <a:latin typeface="VL Gothic regular" panose="020B0509000000000000" pitchFamily="49" charset="-128"/>
                <a:ea typeface="VL Gothic regular" panose="020B0509000000000000" pitchFamily="49" charset="-128"/>
              </a:rPr>
              <a:t>cmp</a:t>
            </a:r>
            <a:r>
              <a:rPr lang="en" altLang="ja-JP" sz="2400" dirty="0">
                <a:latin typeface="VL Gothic regular" panose="020B0509000000000000" pitchFamily="49" charset="-128"/>
                <a:ea typeface="VL Gothic regular" panose="020B0509000000000000" pitchFamily="49" charset="-128"/>
              </a:rPr>
              <a:t>;</a:t>
            </a:r>
          </a:p>
          <a:p>
            <a:r>
              <a:rPr lang="en" altLang="ja-JP" sz="2400" dirty="0">
                <a:latin typeface="VL Gothic regular" panose="020B0509000000000000" pitchFamily="49" charset="-128"/>
                <a:ea typeface="VL Gothic regular" panose="020B0509000000000000" pitchFamily="49" charset="-128"/>
              </a:rPr>
              <a:t>    return c &lt;=&gt; </a:t>
            </a:r>
            <a:r>
              <a:rPr lang="en" altLang="ja-JP" sz="2400" dirty="0" err="1">
                <a:latin typeface="VL Gothic regular" panose="020B0509000000000000" pitchFamily="49" charset="-128"/>
                <a:ea typeface="VL Gothic regular" panose="020B0509000000000000" pitchFamily="49" charset="-128"/>
              </a:rPr>
              <a:t>x.c</a:t>
            </a:r>
            <a:r>
              <a:rPr lang="en" altLang="ja-JP" sz="2400" dirty="0">
                <a:latin typeface="VL Gothic regular" panose="020B0509000000000000" pitchFamily="49" charset="-128"/>
                <a:ea typeface="VL Gothic regular" panose="020B0509000000000000" pitchFamily="49" charset="-128"/>
              </a:rPr>
              <a:t>;    </a:t>
            </a:r>
          </a:p>
          <a:p>
            <a:r>
              <a:rPr lang="en" altLang="ja-JP" sz="2400" dirty="0">
                <a:latin typeface="VL Gothic regular" panose="020B0509000000000000" pitchFamily="49" charset="-128"/>
                <a:ea typeface="VL Gothic regular" panose="020B0509000000000000" pitchFamily="49" charset="-128"/>
              </a:rPr>
              <a:t>  }</a:t>
            </a:r>
          </a:p>
          <a:p>
            <a:r>
              <a:rPr lang="en" altLang="ja-JP" sz="2400" dirty="0">
                <a:latin typeface="VL Gothic regular" panose="020B0509000000000000" pitchFamily="49" charset="-128"/>
                <a:ea typeface="VL Gothic regular" panose="020B0509000000000000" pitchFamily="49" charset="-128"/>
              </a:rPr>
              <a:t>  // </a:t>
            </a:r>
            <a:r>
              <a:rPr lang="ja-JP" altLang="en-US" sz="2400">
                <a:latin typeface="VL Gothic regular" panose="020B0509000000000000" pitchFamily="49" charset="-128"/>
                <a:ea typeface="VL Gothic regular" panose="020B0509000000000000" pitchFamily="49" charset="-128"/>
              </a:rPr>
              <a:t>こう書いてもよい</a:t>
            </a:r>
            <a:r>
              <a:rPr lang="en-US" altLang="ja-JP" sz="2400" dirty="0">
                <a:latin typeface="VL Gothic regular" panose="020B0509000000000000" pitchFamily="49" charset="-128"/>
                <a:ea typeface="VL Gothic regular" panose="020B0509000000000000" pitchFamily="49" charset="-128"/>
              </a:rPr>
              <a:t> (</a:t>
            </a:r>
            <a:r>
              <a:rPr lang="ja-JP" altLang="en-US" sz="2400">
                <a:latin typeface="VL Gothic regular" panose="020B0509000000000000" pitchFamily="49" charset="-128"/>
                <a:ea typeface="VL Gothic regular" panose="020B0509000000000000" pitchFamily="49" charset="-128"/>
              </a:rPr>
              <a:t>デフォルト定義</a:t>
            </a:r>
            <a:r>
              <a:rPr lang="en-US" altLang="ja-JP" sz="2400" dirty="0">
                <a:latin typeface="VL Gothic regular" panose="020B0509000000000000" pitchFamily="49" charset="-128"/>
                <a:ea typeface="VL Gothic regular" panose="020B0509000000000000" pitchFamily="49" charset="-128"/>
              </a:rPr>
              <a:t>)</a:t>
            </a:r>
            <a:endParaRPr lang="en" altLang="ja-JP" sz="2400" dirty="0">
              <a:latin typeface="VL Gothic regular" panose="020B0509000000000000" pitchFamily="49" charset="-128"/>
              <a:ea typeface="VL Gothic regular" panose="020B0509000000000000" pitchFamily="49" charset="-128"/>
            </a:endParaRPr>
          </a:p>
          <a:p>
            <a:r>
              <a:rPr lang="en" altLang="ja-JP" sz="2400" dirty="0">
                <a:latin typeface="VL Gothic regular" panose="020B0509000000000000" pitchFamily="49" charset="-128"/>
                <a:ea typeface="VL Gothic regular" panose="020B0509000000000000" pitchFamily="49" charset="-128"/>
              </a:rPr>
              <a:t>  // auto operator&lt;=&gt;(</a:t>
            </a:r>
            <a:r>
              <a:rPr lang="en" altLang="ja-JP" sz="2400" dirty="0" err="1">
                <a:latin typeface="VL Gothic regular" panose="020B0509000000000000" pitchFamily="49" charset="-128"/>
                <a:ea typeface="VL Gothic regular" panose="020B0509000000000000" pitchFamily="49" charset="-128"/>
              </a:rPr>
              <a:t>const</a:t>
            </a:r>
            <a:r>
              <a:rPr lang="en" altLang="ja-JP" sz="2400" dirty="0">
                <a:latin typeface="VL Gothic regular" panose="020B0509000000000000" pitchFamily="49" charset="-128"/>
                <a:ea typeface="VL Gothic regular" panose="020B0509000000000000" pitchFamily="49" charset="-128"/>
              </a:rPr>
              <a:t> X&amp;) </a:t>
            </a:r>
            <a:r>
              <a:rPr lang="en" altLang="ja-JP" sz="2400" dirty="0" err="1">
                <a:latin typeface="VL Gothic regular" panose="020B0509000000000000" pitchFamily="49" charset="-128"/>
                <a:ea typeface="VL Gothic regular" panose="020B0509000000000000" pitchFamily="49" charset="-128"/>
              </a:rPr>
              <a:t>const</a:t>
            </a:r>
            <a:r>
              <a:rPr lang="en" altLang="ja-JP" sz="2400" dirty="0">
                <a:latin typeface="VL Gothic regular" panose="020B0509000000000000" pitchFamily="49" charset="-128"/>
                <a:ea typeface="VL Gothic regular" panose="020B0509000000000000" pitchFamily="49" charset="-128"/>
              </a:rPr>
              <a:t> = default;</a:t>
            </a:r>
          </a:p>
          <a:p>
            <a:r>
              <a:rPr lang="en" altLang="ja-JP" sz="2400" dirty="0">
                <a:latin typeface="VL Gothic regular" panose="020B0509000000000000" pitchFamily="49" charset="-128"/>
                <a:ea typeface="VL Gothic regular" panose="020B0509000000000000" pitchFamily="49" charset="-128"/>
              </a:rPr>
              <a:t>};</a:t>
            </a:r>
          </a:p>
          <a:p>
            <a:endParaRPr lang="en" altLang="ja-JP" sz="2400" dirty="0">
              <a:latin typeface="VL Gothic regular" panose="020B0509000000000000" pitchFamily="49" charset="-128"/>
              <a:ea typeface="VL Gothic regular" panose="020B0509000000000000" pitchFamily="49" charset="-128"/>
            </a:endParaRPr>
          </a:p>
          <a:p>
            <a:r>
              <a:rPr lang="en" altLang="ja-JP" sz="2400" dirty="0">
                <a:latin typeface="VL Gothic regular" panose="020B0509000000000000" pitchFamily="49" charset="-128"/>
                <a:ea typeface="VL Gothic regular" panose="020B0509000000000000" pitchFamily="49" charset="-128"/>
              </a:rPr>
              <a:t>X x, y;</a:t>
            </a:r>
          </a:p>
          <a:p>
            <a:r>
              <a:rPr lang="en" altLang="ja-JP" sz="2400" dirty="0">
                <a:latin typeface="VL Gothic regular" panose="020B0509000000000000" pitchFamily="49" charset="-128"/>
                <a:ea typeface="VL Gothic regular" panose="020B0509000000000000" pitchFamily="49" charset="-128"/>
              </a:rPr>
              <a:t>if (</a:t>
            </a:r>
            <a:r>
              <a:rPr lang="en" altLang="ja-JP" sz="2400" dirty="0">
                <a:solidFill>
                  <a:srgbClr val="C00000"/>
                </a:solidFill>
                <a:latin typeface="VL Gothic regular" panose="020B0509000000000000" pitchFamily="49" charset="-128"/>
                <a:ea typeface="VL Gothic regular" panose="020B0509000000000000" pitchFamily="49" charset="-128"/>
              </a:rPr>
              <a:t>x &lt; y</a:t>
            </a:r>
            <a:r>
              <a:rPr lang="en" altLang="ja-JP" sz="2400" dirty="0">
                <a:latin typeface="VL Gothic regular" panose="020B0509000000000000" pitchFamily="49" charset="-128"/>
                <a:ea typeface="VL Gothic regular" panose="020B0509000000000000" pitchFamily="49" charset="-128"/>
              </a:rPr>
              <a:t>) {}</a:t>
            </a:r>
          </a:p>
        </p:txBody>
      </p:sp>
    </p:spTree>
    <p:extLst>
      <p:ext uri="{BB962C8B-B14F-4D97-AF65-F5344CB8AC3E}">
        <p14:creationId xmlns:p14="http://schemas.microsoft.com/office/powerpoint/2010/main" val="1864074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200" b="1">
                <a:solidFill>
                  <a:srgbClr val="C00000"/>
                </a:solidFill>
                <a:latin typeface="Hiragino Maru Gothic ProN W4" panose="020F0400000000000000" pitchFamily="34" charset="-128"/>
                <a:ea typeface="Hiragino Maru Gothic ProN W4" panose="020F0400000000000000" pitchFamily="34" charset="-128"/>
              </a:rPr>
              <a:t>モジュール</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5"/>
            <a:ext cx="11116732" cy="2133585"/>
          </a:xfrm>
        </p:spPr>
        <p:txBody>
          <a:bodyPr>
            <a:normAutofit/>
          </a:bodyPr>
          <a:lstStyle/>
          <a:p>
            <a:pPr>
              <a:lnSpc>
                <a:spcPct val="100000"/>
              </a:lnSpc>
            </a:pPr>
            <a:r>
              <a:rPr lang="ja-JP" altLang="en-US">
                <a:latin typeface="Hiragino Sans W2" panose="020B0300000000000000" pitchFamily="34" charset="-128"/>
                <a:ea typeface="Hiragino Sans W2" panose="020B0300000000000000" pitchFamily="34" charset="-128"/>
              </a:rPr>
              <a:t>インクルード</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と</a:t>
            </a:r>
            <a:r>
              <a:rPr lang="en-US" altLang="ja-JP" dirty="0">
                <a:latin typeface="Hiragino Sans W2" panose="020B0300000000000000" pitchFamily="34" charset="-128"/>
                <a:ea typeface="Hiragino Sans W2" panose="020B0300000000000000" pitchFamily="34" charset="-128"/>
              </a:rPr>
              <a:t>.h/.</a:t>
            </a:r>
            <a:r>
              <a:rPr lang="en-US" altLang="ja-JP" dirty="0" err="1">
                <a:latin typeface="Hiragino Sans W2" panose="020B0300000000000000" pitchFamily="34" charset="-128"/>
                <a:ea typeface="Hiragino Sans W2" panose="020B0300000000000000" pitchFamily="34" charset="-128"/>
              </a:rPr>
              <a:t>cpp</a:t>
            </a:r>
            <a:r>
              <a:rPr lang="ja-JP" altLang="en-US">
                <a:latin typeface="Hiragino Sans W2" panose="020B0300000000000000" pitchFamily="34" charset="-128"/>
                <a:ea typeface="Hiragino Sans W2" panose="020B0300000000000000" pitchFamily="34" charset="-128"/>
              </a:rPr>
              <a:t>分割</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に変わる仕組みとして、</a:t>
            </a:r>
            <a:br>
              <a:rPr lang="en-US" altLang="ja-JP" dirty="0">
                <a:latin typeface="Hiragino Sans W2" panose="020B0300000000000000" pitchFamily="34" charset="-128"/>
                <a:ea typeface="Hiragino Sans W2" panose="020B0300000000000000" pitchFamily="34" charset="-128"/>
              </a:rPr>
            </a:br>
            <a:r>
              <a:rPr lang="ja-JP" altLang="en-US">
                <a:latin typeface="Hiragino Sans W2" panose="020B0300000000000000" pitchFamily="34" charset="-128"/>
                <a:ea typeface="Hiragino Sans W2" panose="020B0300000000000000" pitchFamily="34" charset="-128"/>
              </a:rPr>
              <a:t>モジュールを導入する。インクルードと併用できる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コンパイル速度の向上が期待できる</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32FE3888-94F8-5448-9D8E-7128E01F5C77}"/>
              </a:ext>
            </a:extLst>
          </p:cNvPr>
          <p:cNvSpPr txBox="1"/>
          <p:nvPr/>
        </p:nvSpPr>
        <p:spPr>
          <a:xfrm>
            <a:off x="685802" y="2687104"/>
            <a:ext cx="5528732"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400" dirty="0">
                <a:latin typeface="VL Gothic regular" panose="020B0509000000000000" pitchFamily="49" charset="-128"/>
                <a:ea typeface="VL Gothic regular" panose="020B0509000000000000" pitchFamily="49" charset="-128"/>
              </a:rPr>
              <a:t>// </a:t>
            </a:r>
            <a:r>
              <a:rPr lang="en-US" altLang="ja-JP" sz="2400" dirty="0" err="1">
                <a:latin typeface="VL Gothic regular" panose="020B0509000000000000" pitchFamily="49" charset="-128"/>
                <a:ea typeface="VL Gothic regular" panose="020B0509000000000000" pitchFamily="49" charset="-128"/>
              </a:rPr>
              <a:t>my_module.h</a:t>
            </a:r>
            <a:endParaRPr lang="en-US" altLang="ja-JP" sz="2400" dirty="0">
              <a:latin typeface="VL Gothic regular" panose="020B0509000000000000" pitchFamily="49" charset="-128"/>
              <a:ea typeface="VL Gothic regular" panose="020B0509000000000000" pitchFamily="49" charset="-128"/>
            </a:endParaRPr>
          </a:p>
          <a:p>
            <a:r>
              <a:rPr kumimoji="1" lang="en-US" altLang="ja-JP" sz="2400" dirty="0">
                <a:solidFill>
                  <a:srgbClr val="C00000"/>
                </a:solidFill>
                <a:latin typeface="VL Gothic regular" panose="020B0509000000000000" pitchFamily="49" charset="-128"/>
                <a:ea typeface="VL Gothic regular" panose="020B0509000000000000" pitchFamily="49" charset="-128"/>
              </a:rPr>
              <a:t>module;</a:t>
            </a:r>
          </a:p>
          <a:p>
            <a:r>
              <a:rPr lang="en-US" altLang="ja-JP" sz="2400" dirty="0">
                <a:latin typeface="VL Gothic regular" panose="020B0509000000000000" pitchFamily="49" charset="-128"/>
                <a:ea typeface="VL Gothic regular" panose="020B0509000000000000" pitchFamily="49" charset="-128"/>
              </a:rPr>
              <a:t>#include &lt;vector&gt;</a:t>
            </a:r>
          </a:p>
          <a:p>
            <a:r>
              <a:rPr lang="en-US" altLang="ja-JP" sz="2400" dirty="0">
                <a:solidFill>
                  <a:srgbClr val="C00000"/>
                </a:solidFill>
                <a:latin typeface="VL Gothic regular" panose="020B0509000000000000" pitchFamily="49" charset="-128"/>
                <a:ea typeface="VL Gothic regular" panose="020B0509000000000000" pitchFamily="49" charset="-128"/>
              </a:rPr>
              <a:t>export module </a:t>
            </a:r>
            <a:r>
              <a:rPr lang="en-US" altLang="ja-JP" sz="2400" dirty="0" err="1">
                <a:solidFill>
                  <a:srgbClr val="C00000"/>
                </a:solidFill>
                <a:latin typeface="VL Gothic regular" panose="020B0509000000000000" pitchFamily="49" charset="-128"/>
                <a:ea typeface="VL Gothic regular" panose="020B0509000000000000" pitchFamily="49" charset="-128"/>
              </a:rPr>
              <a:t>my_module</a:t>
            </a:r>
            <a:r>
              <a:rPr lang="en-US" altLang="ja-JP" sz="2400" dirty="0">
                <a:solidFill>
                  <a:srgbClr val="C00000"/>
                </a:solidFill>
                <a:latin typeface="VL Gothic regular" panose="020B0509000000000000" pitchFamily="49" charset="-128"/>
                <a:ea typeface="VL Gothic regular" panose="020B0509000000000000" pitchFamily="49" charset="-128"/>
              </a:rPr>
              <a:t>;</a:t>
            </a:r>
          </a:p>
          <a:p>
            <a:endParaRPr lang="en-US" altLang="ja-JP" sz="2400" dirty="0">
              <a:latin typeface="VL Gothic regular" panose="020B0509000000000000" pitchFamily="49" charset="-128"/>
              <a:ea typeface="VL Gothic regular" panose="020B0509000000000000" pitchFamily="49" charset="-128"/>
            </a:endParaRPr>
          </a:p>
          <a:p>
            <a:r>
              <a:rPr kumimoji="1" lang="en-US" altLang="ja-JP" sz="2400" dirty="0">
                <a:latin typeface="VL Gothic regular" panose="020B0509000000000000" pitchFamily="49" charset="-128"/>
                <a:ea typeface="VL Gothic regular" panose="020B0509000000000000" pitchFamily="49" charset="-128"/>
              </a:rPr>
              <a:t>namespace my {</a:t>
            </a:r>
          </a:p>
          <a:p>
            <a:r>
              <a:rPr lang="en-US" altLang="ja-JP" sz="2400" dirty="0">
                <a:latin typeface="VL Gothic regular" panose="020B0509000000000000" pitchFamily="49" charset="-128"/>
                <a:ea typeface="VL Gothic regular" panose="020B0509000000000000" pitchFamily="49" charset="-128"/>
              </a:rPr>
              <a:t>  </a:t>
            </a:r>
            <a:r>
              <a:rPr lang="en-US" altLang="ja-JP" sz="2400" dirty="0">
                <a:solidFill>
                  <a:srgbClr val="C00000"/>
                </a:solidFill>
                <a:latin typeface="VL Gothic regular" panose="020B0509000000000000" pitchFamily="49" charset="-128"/>
                <a:ea typeface="VL Gothic regular" panose="020B0509000000000000" pitchFamily="49" charset="-128"/>
              </a:rPr>
              <a:t>export</a:t>
            </a:r>
            <a:r>
              <a:rPr lang="en-US" altLang="ja-JP" sz="2400" dirty="0">
                <a:latin typeface="VL Gothic regular" panose="020B0509000000000000" pitchFamily="49" charset="-128"/>
                <a:ea typeface="VL Gothic regular" panose="020B0509000000000000" pitchFamily="49" charset="-128"/>
              </a:rPr>
              <a:t> class X {};</a:t>
            </a:r>
          </a:p>
          <a:p>
            <a:r>
              <a:rPr kumimoji="1" lang="en-US" altLang="ja-JP" sz="2400" dirty="0">
                <a:latin typeface="VL Gothic regular" panose="020B0509000000000000" pitchFamily="49" charset="-128"/>
                <a:ea typeface="VL Gothic regular" panose="020B0509000000000000" pitchFamily="49" charset="-128"/>
              </a:rPr>
              <a:t>  </a:t>
            </a:r>
            <a:r>
              <a:rPr kumimoji="1" lang="en-US" altLang="ja-JP" sz="2400" dirty="0">
                <a:solidFill>
                  <a:srgbClr val="C00000"/>
                </a:solidFill>
                <a:latin typeface="VL Gothic regular" panose="020B0509000000000000" pitchFamily="49" charset="-128"/>
                <a:ea typeface="VL Gothic regular" panose="020B0509000000000000" pitchFamily="49" charset="-128"/>
              </a:rPr>
              <a:t>export</a:t>
            </a:r>
            <a:r>
              <a:rPr kumimoji="1" lang="en-US" altLang="ja-JP" sz="2400" dirty="0">
                <a:latin typeface="VL Gothic regular" panose="020B0509000000000000" pitchFamily="49" charset="-128"/>
                <a:ea typeface="VL Gothic regular" panose="020B0509000000000000" pitchFamily="49" charset="-128"/>
              </a:rPr>
              <a:t> inline void f() {</a:t>
            </a:r>
          </a:p>
          <a:p>
            <a:r>
              <a:rPr lang="en-US" altLang="ja-JP" sz="2400" dirty="0">
                <a:latin typeface="VL Gothic regular" panose="020B0509000000000000" pitchFamily="49" charset="-128"/>
                <a:ea typeface="VL Gothic regular" panose="020B0509000000000000" pitchFamily="49" charset="-128"/>
              </a:rPr>
              <a:t>    </a:t>
            </a:r>
            <a:r>
              <a:rPr kumimoji="1" lang="en-US" altLang="ja-JP" sz="2400" dirty="0" err="1">
                <a:latin typeface="VL Gothic regular" panose="020B0509000000000000" pitchFamily="49" charset="-128"/>
                <a:ea typeface="VL Gothic regular" panose="020B0509000000000000" pitchFamily="49" charset="-128"/>
              </a:rPr>
              <a:t>printf</a:t>
            </a:r>
            <a:r>
              <a:rPr kumimoji="1" lang="en-US" altLang="ja-JP" sz="2400" dirty="0">
                <a:latin typeface="VL Gothic regular" panose="020B0509000000000000" pitchFamily="49" charset="-128"/>
                <a:ea typeface="VL Gothic regular" panose="020B0509000000000000" pitchFamily="49" charset="-128"/>
              </a:rPr>
              <a:t>("Hello");</a:t>
            </a:r>
          </a:p>
          <a:p>
            <a:r>
              <a:rPr lang="en-US" altLang="ja-JP" sz="2400" dirty="0">
                <a:latin typeface="VL Gothic regular" panose="020B0509000000000000" pitchFamily="49" charset="-128"/>
                <a:ea typeface="VL Gothic regular" panose="020B0509000000000000" pitchFamily="49" charset="-128"/>
              </a:rPr>
              <a:t>  </a:t>
            </a:r>
            <a:r>
              <a:rPr kumimoji="1" lang="en-US" altLang="ja-JP" sz="2400" dirty="0">
                <a:latin typeface="VL Gothic regular" panose="020B0509000000000000" pitchFamily="49" charset="-128"/>
                <a:ea typeface="VL Gothic regular" panose="020B0509000000000000" pitchFamily="49" charset="-128"/>
              </a:rPr>
              <a:t>}</a:t>
            </a:r>
          </a:p>
          <a:p>
            <a:r>
              <a:rPr lang="en-US" altLang="ja-JP" sz="2400" dirty="0">
                <a:latin typeface="VL Gothic regular" panose="020B0509000000000000" pitchFamily="49" charset="-128"/>
                <a:ea typeface="VL Gothic regular" panose="020B0509000000000000" pitchFamily="49" charset="-128"/>
              </a:rPr>
              <a:t>}</a:t>
            </a:r>
            <a:endParaRPr kumimoji="1" lang="ja-JP" altLang="en-US" sz="2400">
              <a:latin typeface="VL Gothic regular" panose="020B0509000000000000" pitchFamily="49" charset="-128"/>
              <a:ea typeface="VL Gothic regular" panose="020B0509000000000000" pitchFamily="49" charset="-128"/>
            </a:endParaRPr>
          </a:p>
        </p:txBody>
      </p:sp>
      <p:sp>
        <p:nvSpPr>
          <p:cNvPr id="6" name="テキスト ボックス 5">
            <a:extLst>
              <a:ext uri="{FF2B5EF4-FFF2-40B4-BE49-F238E27FC236}">
                <a16:creationId xmlns:a16="http://schemas.microsoft.com/office/drawing/2014/main" id="{35B3D161-F921-5249-B009-C518BEE8B16C}"/>
              </a:ext>
            </a:extLst>
          </p:cNvPr>
          <p:cNvSpPr txBox="1"/>
          <p:nvPr/>
        </p:nvSpPr>
        <p:spPr>
          <a:xfrm>
            <a:off x="6337302" y="2715674"/>
            <a:ext cx="5528732"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400" dirty="0">
                <a:solidFill>
                  <a:srgbClr val="C00000"/>
                </a:solidFill>
                <a:latin typeface="VL Gothic regular" panose="020B0509000000000000" pitchFamily="49" charset="-128"/>
                <a:ea typeface="VL Gothic regular" panose="020B0509000000000000" pitchFamily="49" charset="-128"/>
              </a:rPr>
              <a:t>import </a:t>
            </a:r>
            <a:r>
              <a:rPr lang="en-US" altLang="ja-JP" sz="2400" dirty="0" err="1">
                <a:solidFill>
                  <a:srgbClr val="C00000"/>
                </a:solidFill>
                <a:latin typeface="VL Gothic regular" panose="020B0509000000000000" pitchFamily="49" charset="-128"/>
                <a:ea typeface="VL Gothic regular" panose="020B0509000000000000" pitchFamily="49" charset="-128"/>
              </a:rPr>
              <a:t>my_module</a:t>
            </a:r>
            <a:r>
              <a:rPr lang="en-US" altLang="ja-JP" sz="2400" dirty="0">
                <a:solidFill>
                  <a:srgbClr val="C00000"/>
                </a:solidFill>
                <a:latin typeface="VL Gothic regular" panose="020B0509000000000000" pitchFamily="49" charset="-128"/>
                <a:ea typeface="VL Gothic regular" panose="020B0509000000000000" pitchFamily="49" charset="-128"/>
              </a:rPr>
              <a:t>;</a:t>
            </a:r>
          </a:p>
          <a:p>
            <a:endParaRPr lang="en-US" altLang="ja-JP" sz="2400" dirty="0">
              <a:latin typeface="VL Gothic regular" panose="020B0509000000000000" pitchFamily="49" charset="-128"/>
              <a:ea typeface="VL Gothic regular" panose="020B0509000000000000" pitchFamily="49" charset="-128"/>
            </a:endParaRPr>
          </a:p>
          <a:p>
            <a:r>
              <a:rPr lang="en-US" altLang="ja-JP" sz="2400" dirty="0" err="1">
                <a:latin typeface="VL Gothic regular" panose="020B0509000000000000" pitchFamily="49" charset="-128"/>
                <a:ea typeface="VL Gothic regular" panose="020B0509000000000000" pitchFamily="49" charset="-128"/>
              </a:rPr>
              <a:t>int</a:t>
            </a:r>
            <a:r>
              <a:rPr lang="en-US" altLang="ja-JP" sz="2400" dirty="0">
                <a:latin typeface="VL Gothic regular" panose="020B0509000000000000" pitchFamily="49" charset="-128"/>
                <a:ea typeface="VL Gothic regular" panose="020B0509000000000000" pitchFamily="49" charset="-128"/>
              </a:rPr>
              <a:t> main() {</a:t>
            </a:r>
          </a:p>
          <a:p>
            <a:r>
              <a:rPr lang="en-US" altLang="ja-JP" sz="2400" dirty="0">
                <a:latin typeface="VL Gothic regular" panose="020B0509000000000000" pitchFamily="49" charset="-128"/>
                <a:ea typeface="VL Gothic regular" panose="020B0509000000000000" pitchFamily="49" charset="-128"/>
              </a:rPr>
              <a:t>  my::X x;</a:t>
            </a:r>
          </a:p>
          <a:p>
            <a:r>
              <a:rPr lang="en-US" altLang="ja-JP" sz="2400" dirty="0">
                <a:latin typeface="VL Gothic regular" panose="020B0509000000000000" pitchFamily="49" charset="-128"/>
                <a:ea typeface="VL Gothic regular" panose="020B0509000000000000" pitchFamily="49" charset="-128"/>
              </a:rPr>
              <a:t>  my::f();</a:t>
            </a:r>
            <a:br>
              <a:rPr lang="en-US" altLang="ja-JP" sz="2400" dirty="0">
                <a:latin typeface="VL Gothic regular" panose="020B0509000000000000" pitchFamily="49" charset="-128"/>
                <a:ea typeface="VL Gothic regular" panose="020B0509000000000000" pitchFamily="49" charset="-128"/>
              </a:rPr>
            </a:br>
            <a:r>
              <a:rPr lang="en-US" altLang="ja-JP" sz="2400" dirty="0">
                <a:latin typeface="VL Gothic regular" panose="020B0509000000000000" pitchFamily="49" charset="-128"/>
                <a:ea typeface="VL Gothic regular" panose="020B0509000000000000" pitchFamily="49" charset="-128"/>
              </a:rPr>
              <a:t>}</a:t>
            </a:r>
          </a:p>
        </p:txBody>
      </p:sp>
    </p:spTree>
    <p:extLst>
      <p:ext uri="{BB962C8B-B14F-4D97-AF65-F5344CB8AC3E}">
        <p14:creationId xmlns:p14="http://schemas.microsoft.com/office/powerpoint/2010/main" val="3971186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lstStyle/>
          <a:p>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この話の目的</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200" y="1219200"/>
            <a:ext cx="10515600" cy="4991629"/>
          </a:xfrm>
        </p:spPr>
        <p:txBody>
          <a:bodyPr/>
          <a:lstStyle/>
          <a:p>
            <a:pPr>
              <a:lnSpc>
                <a:spcPct val="100000"/>
              </a:lnSpc>
            </a:pPr>
            <a:r>
              <a:rPr lang="en-US" altLang="ja-JP" dirty="0">
                <a:latin typeface="Hiragino Sans W2" panose="020B0300000000000000" pitchFamily="34" charset="-128"/>
                <a:ea typeface="Hiragino Sans W2" panose="020B0300000000000000" pitchFamily="34" charset="-128"/>
              </a:rPr>
              <a:t>2020</a:t>
            </a:r>
            <a:r>
              <a:rPr lang="ja-JP" altLang="en-US">
                <a:latin typeface="Hiragino Sans W2" panose="020B0300000000000000" pitchFamily="34" charset="-128"/>
                <a:ea typeface="Hiragino Sans W2" panose="020B0300000000000000" pitchFamily="34" charset="-128"/>
              </a:rPr>
              <a:t>年中に策定予定の</a:t>
            </a:r>
            <a:r>
              <a:rPr lang="en-US" altLang="ja-JP" dirty="0">
                <a:latin typeface="Hiragino Sans W2" panose="020B0300000000000000" pitchFamily="34" charset="-128"/>
                <a:ea typeface="Hiragino Sans W2" panose="020B0300000000000000" pitchFamily="34" charset="-128"/>
              </a:rPr>
              <a:t>C++20</a:t>
            </a:r>
            <a:r>
              <a:rPr lang="ja-JP" altLang="en-US">
                <a:latin typeface="Hiragino Sans W2" panose="020B0300000000000000" pitchFamily="34" charset="-128"/>
                <a:ea typeface="Hiragino Sans W2" panose="020B0300000000000000" pitchFamily="34" charset="-128"/>
              </a:rPr>
              <a:t>の機能について共有します</a:t>
            </a:r>
            <a:endParaRPr lang="en-US" altLang="ja-JP" dirty="0">
              <a:latin typeface="Hiragino Sans W2" panose="020B0300000000000000" pitchFamily="34" charset="-128"/>
              <a:ea typeface="Hiragino Sans W2" panose="020B0300000000000000" pitchFamily="34" charset="-128"/>
            </a:endParaRPr>
          </a:p>
          <a:p>
            <a:pPr>
              <a:lnSpc>
                <a:spcPct val="100000"/>
              </a:lnSpc>
            </a:pPr>
            <a:r>
              <a:rPr kumimoji="1" lang="ja-JP" altLang="en-US">
                <a:latin typeface="Hiragino Sans W2" panose="020B0300000000000000" pitchFamily="34" charset="-128"/>
                <a:ea typeface="Hiragino Sans W2" panose="020B0300000000000000" pitchFamily="34" charset="-128"/>
              </a:rPr>
              <a:t>概要なので詳細までは話しません</a:t>
            </a:r>
            <a:endParaRPr kumimoji="1" lang="en-US" altLang="ja-JP" dirty="0">
              <a:latin typeface="Hiragino Sans W2" panose="020B0300000000000000" pitchFamily="34" charset="-128"/>
              <a:ea typeface="Hiragino Sans W2" panose="020B0300000000000000" pitchFamily="34" charset="-128"/>
            </a:endParaRPr>
          </a:p>
          <a:p>
            <a:pPr>
              <a:lnSpc>
                <a:spcPct val="100000"/>
              </a:lnSpc>
            </a:pPr>
            <a:r>
              <a:rPr kumimoji="1" lang="ja-JP" altLang="en-US">
                <a:latin typeface="Hiragino Sans W2" panose="020B0300000000000000" pitchFamily="34" charset="-128"/>
                <a:ea typeface="Hiragino Sans W2" panose="020B0300000000000000" pitchFamily="34" charset="-128"/>
              </a:rPr>
              <a:t>この話をベースとして、より詳細な調査、議論、</a:t>
            </a:r>
            <a:br>
              <a:rPr kumimoji="1" lang="en-US" altLang="ja-JP" dirty="0">
                <a:latin typeface="Hiragino Sans W2" panose="020B0300000000000000" pitchFamily="34" charset="-128"/>
                <a:ea typeface="Hiragino Sans W2" panose="020B0300000000000000" pitchFamily="34" charset="-128"/>
              </a:rPr>
            </a:br>
            <a:r>
              <a:rPr kumimoji="1" lang="ja-JP" altLang="en-US">
                <a:latin typeface="Hiragino Sans W2" panose="020B0300000000000000" pitchFamily="34" charset="-128"/>
                <a:ea typeface="Hiragino Sans W2" panose="020B0300000000000000" pitchFamily="34" charset="-128"/>
              </a:rPr>
              <a:t>フィードバックに発展させてもらいたいです</a:t>
            </a: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0225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200" b="1">
                <a:solidFill>
                  <a:srgbClr val="C00000"/>
                </a:solidFill>
                <a:latin typeface="Hiragino Maru Gothic ProN W4" panose="020F0400000000000000" pitchFamily="34" charset="-128"/>
                <a:ea typeface="Hiragino Maru Gothic ProN W4" panose="020F0400000000000000" pitchFamily="34" charset="-128"/>
              </a:rPr>
              <a:t>コルーチン</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5"/>
            <a:ext cx="11116732" cy="2133585"/>
          </a:xfrm>
        </p:spPr>
        <p:txBody>
          <a:bodyPr>
            <a:normAutofit/>
          </a:bodyPr>
          <a:lstStyle/>
          <a:p>
            <a:pPr>
              <a:lnSpc>
                <a:spcPct val="100000"/>
              </a:lnSpc>
            </a:pPr>
            <a:r>
              <a:rPr lang="ja-JP" altLang="en-US">
                <a:latin typeface="Hiragino Sans W2" panose="020B0300000000000000" pitchFamily="34" charset="-128"/>
                <a:ea typeface="Hiragino Sans W2" panose="020B0300000000000000" pitchFamily="34" charset="-128"/>
              </a:rPr>
              <a:t>関数実行を中断・再開する仕組みとしてコルーチンが導入される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a:latin typeface="Hiragino Sans W2" panose="020B0300000000000000" pitchFamily="34" charset="-128"/>
                <a:ea typeface="Hiragino Sans W2" panose="020B0300000000000000" pitchFamily="34" charset="-128"/>
              </a:rPr>
              <a:t>C#</a:t>
            </a:r>
            <a:r>
              <a:rPr lang="ja-JP" altLang="en-US">
                <a:latin typeface="Hiragino Sans W2" panose="020B0300000000000000" pitchFamily="34" charset="-128"/>
                <a:ea typeface="Hiragino Sans W2" panose="020B0300000000000000" pitchFamily="34" charset="-128"/>
              </a:rPr>
              <a:t>の</a:t>
            </a:r>
            <a:r>
              <a:rPr lang="en-US" altLang="ja-JP" dirty="0">
                <a:latin typeface="Hiragino Sans W2" panose="020B0300000000000000" pitchFamily="34" charset="-128"/>
                <a:ea typeface="Hiragino Sans W2" panose="020B0300000000000000" pitchFamily="34" charset="-128"/>
              </a:rPr>
              <a:t>await / </a:t>
            </a:r>
            <a:r>
              <a:rPr lang="en-US" altLang="ja-JP" dirty="0" err="1">
                <a:latin typeface="Hiragino Sans W2" panose="020B0300000000000000" pitchFamily="34" charset="-128"/>
                <a:ea typeface="Hiragino Sans W2" panose="020B0300000000000000" pitchFamily="34" charset="-128"/>
              </a:rPr>
              <a:t>async</a:t>
            </a:r>
            <a:r>
              <a:rPr lang="ja-JP" altLang="en-US">
                <a:latin typeface="Hiragino Sans W2" panose="020B0300000000000000" pitchFamily="34" charset="-128"/>
                <a:ea typeface="Hiragino Sans W2" panose="020B0300000000000000" pitchFamily="34" charset="-128"/>
              </a:rPr>
              <a:t>構文由来で、</a:t>
            </a:r>
            <a:r>
              <a:rPr lang="en-US" altLang="ja-JP" dirty="0" err="1">
                <a:latin typeface="VL Gothic regular" panose="020B0509000000000000" pitchFamily="49" charset="-128"/>
                <a:ea typeface="VL Gothic regular" panose="020B0509000000000000" pitchFamily="49" charset="-128"/>
              </a:rPr>
              <a:t>co_await</a:t>
            </a:r>
            <a:r>
              <a:rPr lang="ja-JP" altLang="en-US">
                <a:latin typeface="Hiragino Sans W2" panose="020B0300000000000000" pitchFamily="34" charset="-128"/>
                <a:ea typeface="Hiragino Sans W2" panose="020B0300000000000000" pitchFamily="34" charset="-128"/>
              </a:rPr>
              <a:t>、</a:t>
            </a:r>
            <a:r>
              <a:rPr lang="en-US" altLang="ja-JP" dirty="0" err="1">
                <a:latin typeface="VL Gothic regular" panose="020B0509000000000000" pitchFamily="49" charset="-128"/>
                <a:ea typeface="VL Gothic regular" panose="020B0509000000000000" pitchFamily="49" charset="-128"/>
              </a:rPr>
              <a:t>co_yield</a:t>
            </a:r>
            <a:r>
              <a:rPr lang="ja-JP" altLang="en-US">
                <a:latin typeface="Hiragino Sans W2" panose="020B0300000000000000" pitchFamily="34" charset="-128"/>
                <a:ea typeface="Hiragino Sans W2" panose="020B0300000000000000" pitchFamily="34" charset="-128"/>
              </a:rPr>
              <a:t>、</a:t>
            </a:r>
            <a:r>
              <a:rPr lang="en-US" altLang="ja-JP" dirty="0" err="1">
                <a:latin typeface="VL Gothic regular" panose="020B0509000000000000" pitchFamily="49" charset="-128"/>
                <a:ea typeface="VL Gothic regular" panose="020B0509000000000000" pitchFamily="49" charset="-128"/>
              </a:rPr>
              <a:t>co_return</a:t>
            </a:r>
            <a:r>
              <a:rPr lang="ja-JP" altLang="en-US">
                <a:latin typeface="Hiragino Sans W2" panose="020B0300000000000000" pitchFamily="34" charset="-128"/>
                <a:ea typeface="Hiragino Sans W2" panose="020B0300000000000000" pitchFamily="34" charset="-128"/>
              </a:rPr>
              <a:t>キーワードを使用する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非同期処理が書きやすくなったり、遅延リストが作れたりする</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32FE3888-94F8-5448-9D8E-7128E01F5C77}"/>
              </a:ext>
            </a:extLst>
          </p:cNvPr>
          <p:cNvSpPr txBox="1"/>
          <p:nvPr/>
        </p:nvSpPr>
        <p:spPr>
          <a:xfrm>
            <a:off x="1371598" y="3295680"/>
            <a:ext cx="9465733"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400" dirty="0" err="1">
                <a:latin typeface="VL Gothic regular" panose="020B0509000000000000" pitchFamily="49" charset="-128"/>
                <a:ea typeface="VL Gothic regular" panose="020B0509000000000000" pitchFamily="49" charset="-128"/>
              </a:rPr>
              <a:t>my_</a:t>
            </a:r>
            <a:r>
              <a:rPr lang="en-US" altLang="ja-JP" sz="2400" dirty="0" err="1">
                <a:latin typeface="VL Gothic regular" panose="020B0509000000000000" pitchFamily="49" charset="-128"/>
                <a:ea typeface="VL Gothic regular" panose="020B0509000000000000" pitchFamily="49" charset="-128"/>
              </a:rPr>
              <a:t>generator</a:t>
            </a:r>
            <a:r>
              <a:rPr lang="en-US" altLang="ja-JP" sz="2400" dirty="0">
                <a:latin typeface="VL Gothic regular" panose="020B0509000000000000" pitchFamily="49" charset="-128"/>
                <a:ea typeface="VL Gothic regular" panose="020B0509000000000000" pitchFamily="49" charset="-128"/>
              </a:rPr>
              <a:t>&lt;</a:t>
            </a:r>
            <a:r>
              <a:rPr lang="en-US" altLang="ja-JP" sz="2400" dirty="0" err="1">
                <a:latin typeface="VL Gothic regular" panose="020B0509000000000000" pitchFamily="49" charset="-128"/>
                <a:ea typeface="VL Gothic regular" panose="020B0509000000000000" pitchFamily="49" charset="-128"/>
              </a:rPr>
              <a:t>int</a:t>
            </a:r>
            <a:r>
              <a:rPr lang="en-US" altLang="ja-JP" sz="2400" dirty="0">
                <a:latin typeface="VL Gothic regular" panose="020B0509000000000000" pitchFamily="49" charset="-128"/>
                <a:ea typeface="VL Gothic regular" panose="020B0509000000000000" pitchFamily="49" charset="-128"/>
              </a:rPr>
              <a:t>&gt; f() {</a:t>
            </a:r>
          </a:p>
          <a:p>
            <a:r>
              <a:rPr lang="en-US" altLang="ja-JP" sz="2400" dirty="0">
                <a:latin typeface="VL Gothic regular" panose="020B0509000000000000" pitchFamily="49" charset="-128"/>
                <a:ea typeface="VL Gothic regular" panose="020B0509000000000000" pitchFamily="49" charset="-128"/>
              </a:rPr>
              <a:t>  </a:t>
            </a:r>
            <a:r>
              <a:rPr lang="en-US" altLang="ja-JP" sz="2400" dirty="0" err="1">
                <a:solidFill>
                  <a:srgbClr val="C00000"/>
                </a:solidFill>
                <a:latin typeface="VL Gothic regular" panose="020B0509000000000000" pitchFamily="49" charset="-128"/>
                <a:ea typeface="VL Gothic regular" panose="020B0509000000000000" pitchFamily="49" charset="-128"/>
              </a:rPr>
              <a:t>co_yield</a:t>
            </a:r>
            <a:r>
              <a:rPr lang="en-US" altLang="ja-JP" sz="2400" dirty="0">
                <a:latin typeface="VL Gothic regular" panose="020B0509000000000000" pitchFamily="49" charset="-128"/>
                <a:ea typeface="VL Gothic regular" panose="020B0509000000000000" pitchFamily="49" charset="-128"/>
              </a:rPr>
              <a:t> 1; // </a:t>
            </a:r>
            <a:r>
              <a:rPr lang="ja-JP" altLang="en-US" sz="2400">
                <a:latin typeface="VL Gothic regular" panose="020B0509000000000000" pitchFamily="49" charset="-128"/>
                <a:ea typeface="VL Gothic regular" panose="020B0509000000000000" pitchFamily="49" charset="-128"/>
              </a:rPr>
              <a:t>値</a:t>
            </a:r>
            <a:r>
              <a:rPr lang="en-US" altLang="ja-JP" sz="2400" dirty="0">
                <a:latin typeface="VL Gothic regular" panose="020B0509000000000000" pitchFamily="49" charset="-128"/>
                <a:ea typeface="VL Gothic regular" panose="020B0509000000000000" pitchFamily="49" charset="-128"/>
              </a:rPr>
              <a:t>1</a:t>
            </a:r>
            <a:r>
              <a:rPr lang="ja-JP" altLang="en-US" sz="2400">
                <a:latin typeface="VL Gothic regular" panose="020B0509000000000000" pitchFamily="49" charset="-128"/>
                <a:ea typeface="VL Gothic regular" panose="020B0509000000000000" pitchFamily="49" charset="-128"/>
              </a:rPr>
              <a:t>を生成して関数実行を中断</a:t>
            </a:r>
            <a:r>
              <a:rPr lang="en-US" altLang="ja-JP" sz="2400" dirty="0">
                <a:latin typeface="VL Gothic regular" panose="020B0509000000000000" pitchFamily="49" charset="-128"/>
                <a:ea typeface="VL Gothic regular" panose="020B0509000000000000" pitchFamily="49" charset="-128"/>
              </a:rPr>
              <a:t> (suspend)</a:t>
            </a:r>
          </a:p>
          <a:p>
            <a:r>
              <a:rPr lang="en-US" altLang="ja-JP" sz="2400" dirty="0">
                <a:latin typeface="VL Gothic regular" panose="020B0509000000000000" pitchFamily="49" charset="-128"/>
                <a:ea typeface="VL Gothic regular" panose="020B0509000000000000" pitchFamily="49" charset="-128"/>
              </a:rPr>
              <a:t>  </a:t>
            </a:r>
            <a:r>
              <a:rPr lang="en-US" altLang="ja-JP" sz="2400" dirty="0" err="1">
                <a:solidFill>
                  <a:srgbClr val="C00000"/>
                </a:solidFill>
                <a:latin typeface="VL Gothic regular" panose="020B0509000000000000" pitchFamily="49" charset="-128"/>
                <a:ea typeface="VL Gothic regular" panose="020B0509000000000000" pitchFamily="49" charset="-128"/>
              </a:rPr>
              <a:t>co_yield</a:t>
            </a:r>
            <a:r>
              <a:rPr lang="en-US" altLang="ja-JP" sz="2400" dirty="0">
                <a:latin typeface="VL Gothic regular" panose="020B0509000000000000" pitchFamily="49" charset="-128"/>
                <a:ea typeface="VL Gothic regular" panose="020B0509000000000000" pitchFamily="49" charset="-128"/>
              </a:rPr>
              <a:t> 2;</a:t>
            </a:r>
            <a:br>
              <a:rPr lang="en-US" altLang="ja-JP" sz="2400" dirty="0">
                <a:latin typeface="VL Gothic regular" panose="020B0509000000000000" pitchFamily="49" charset="-128"/>
                <a:ea typeface="VL Gothic regular" panose="020B0509000000000000" pitchFamily="49" charset="-128"/>
              </a:rPr>
            </a:br>
            <a:r>
              <a:rPr lang="en-US" altLang="ja-JP" sz="2400" dirty="0">
                <a:latin typeface="VL Gothic regular" panose="020B0509000000000000" pitchFamily="49" charset="-128"/>
                <a:ea typeface="VL Gothic regular" panose="020B0509000000000000" pitchFamily="49" charset="-128"/>
              </a:rPr>
              <a:t>  </a:t>
            </a:r>
            <a:r>
              <a:rPr lang="en-US" altLang="ja-JP" sz="2400" dirty="0" err="1">
                <a:solidFill>
                  <a:srgbClr val="C00000"/>
                </a:solidFill>
                <a:latin typeface="VL Gothic regular" panose="020B0509000000000000" pitchFamily="49" charset="-128"/>
                <a:ea typeface="VL Gothic regular" panose="020B0509000000000000" pitchFamily="49" charset="-128"/>
              </a:rPr>
              <a:t>co_yield</a:t>
            </a:r>
            <a:r>
              <a:rPr lang="en-US" altLang="ja-JP" sz="2400" dirty="0">
                <a:latin typeface="VL Gothic regular" panose="020B0509000000000000" pitchFamily="49" charset="-128"/>
                <a:ea typeface="VL Gothic regular" panose="020B0509000000000000" pitchFamily="49" charset="-128"/>
              </a:rPr>
              <a:t> 3;</a:t>
            </a:r>
            <a:br>
              <a:rPr lang="en-US" altLang="ja-JP" sz="2400" dirty="0">
                <a:latin typeface="VL Gothic regular" panose="020B0509000000000000" pitchFamily="49" charset="-128"/>
                <a:ea typeface="VL Gothic regular" panose="020B0509000000000000" pitchFamily="49" charset="-128"/>
              </a:rPr>
            </a:br>
            <a:r>
              <a:rPr lang="en-US" altLang="ja-JP" sz="2400" dirty="0">
                <a:latin typeface="VL Gothic regular" panose="020B0509000000000000" pitchFamily="49" charset="-128"/>
                <a:ea typeface="VL Gothic regular" panose="020B0509000000000000" pitchFamily="49" charset="-128"/>
              </a:rPr>
              <a:t>}</a:t>
            </a:r>
          </a:p>
          <a:p>
            <a:endParaRPr kumimoji="1" lang="en-US" altLang="ja-JP" sz="2400" dirty="0">
              <a:latin typeface="VL Gothic regular" panose="020B0509000000000000" pitchFamily="49" charset="-128"/>
              <a:ea typeface="VL Gothic regular" panose="020B0509000000000000" pitchFamily="49" charset="-128"/>
            </a:endParaRPr>
          </a:p>
          <a:p>
            <a:r>
              <a:rPr lang="en-US" altLang="ja-JP" sz="2400" dirty="0">
                <a:latin typeface="VL Gothic regular" panose="020B0509000000000000" pitchFamily="49" charset="-128"/>
                <a:ea typeface="VL Gothic regular" panose="020B0509000000000000" pitchFamily="49" charset="-128"/>
              </a:rPr>
              <a:t>for </a:t>
            </a:r>
            <a:r>
              <a:rPr lang="en-US" altLang="ja-JP" sz="2400" dirty="0" err="1">
                <a:solidFill>
                  <a:srgbClr val="C00000"/>
                </a:solidFill>
                <a:latin typeface="VL Gothic regular" panose="020B0509000000000000" pitchFamily="49" charset="-128"/>
                <a:ea typeface="VL Gothic regular" panose="020B0509000000000000" pitchFamily="49" charset="-128"/>
              </a:rPr>
              <a:t>co_await</a:t>
            </a:r>
            <a:r>
              <a:rPr lang="en-US" altLang="ja-JP" sz="2400" dirty="0">
                <a:latin typeface="VL Gothic regular" panose="020B0509000000000000" pitchFamily="49" charset="-128"/>
                <a:ea typeface="VL Gothic regular" panose="020B0509000000000000" pitchFamily="49" charset="-128"/>
              </a:rPr>
              <a:t> (</a:t>
            </a:r>
            <a:r>
              <a:rPr lang="en-US" altLang="ja-JP" sz="2400" dirty="0" err="1">
                <a:latin typeface="VL Gothic regular" panose="020B0509000000000000" pitchFamily="49" charset="-128"/>
                <a:ea typeface="VL Gothic regular" panose="020B0509000000000000" pitchFamily="49" charset="-128"/>
              </a:rPr>
              <a:t>int</a:t>
            </a:r>
            <a:r>
              <a:rPr lang="en-US" altLang="ja-JP" sz="2400" dirty="0">
                <a:latin typeface="VL Gothic regular" panose="020B0509000000000000" pitchFamily="49" charset="-128"/>
                <a:ea typeface="VL Gothic regular" panose="020B0509000000000000" pitchFamily="49" charset="-128"/>
              </a:rPr>
              <a:t> x : f()) {</a:t>
            </a:r>
          </a:p>
          <a:p>
            <a:r>
              <a:rPr lang="en-US" altLang="ja-JP" sz="2400" dirty="0">
                <a:latin typeface="VL Gothic regular" panose="020B0509000000000000" pitchFamily="49" charset="-128"/>
                <a:ea typeface="VL Gothic regular" panose="020B0509000000000000" pitchFamily="49" charset="-128"/>
              </a:rPr>
              <a:t>  </a:t>
            </a:r>
            <a:r>
              <a:rPr lang="en-US" altLang="ja-JP" sz="2400" dirty="0" err="1">
                <a:latin typeface="VL Gothic regular" panose="020B0509000000000000" pitchFamily="49" charset="-128"/>
                <a:ea typeface="VL Gothic regular" panose="020B0509000000000000" pitchFamily="49" charset="-128"/>
              </a:rPr>
              <a:t>cout</a:t>
            </a:r>
            <a:r>
              <a:rPr lang="en-US" altLang="ja-JP" sz="2400" dirty="0">
                <a:latin typeface="VL Gothic regular" panose="020B0509000000000000" pitchFamily="49" charset="-128"/>
                <a:ea typeface="VL Gothic regular" panose="020B0509000000000000" pitchFamily="49" charset="-128"/>
              </a:rPr>
              <a:t> &lt;&lt; x &lt;&lt; </a:t>
            </a:r>
            <a:r>
              <a:rPr lang="en-US" altLang="ja-JP" sz="2400" dirty="0" err="1">
                <a:latin typeface="VL Gothic regular" panose="020B0509000000000000" pitchFamily="49" charset="-128"/>
                <a:ea typeface="VL Gothic regular" panose="020B0509000000000000" pitchFamily="49" charset="-128"/>
              </a:rPr>
              <a:t>endl</a:t>
            </a:r>
            <a:r>
              <a:rPr lang="en-US" altLang="ja-JP" sz="2400" dirty="0">
                <a:latin typeface="VL Gothic regular" panose="020B0509000000000000" pitchFamily="49" charset="-128"/>
                <a:ea typeface="VL Gothic regular" panose="020B0509000000000000" pitchFamily="49" charset="-128"/>
              </a:rPr>
              <a:t>;</a:t>
            </a:r>
          </a:p>
          <a:p>
            <a:r>
              <a:rPr lang="en-US" altLang="ja-JP" sz="2400" dirty="0">
                <a:latin typeface="VL Gothic regular" panose="020B0509000000000000" pitchFamily="49" charset="-128"/>
                <a:ea typeface="VL Gothic regular" panose="020B0509000000000000" pitchFamily="49" charset="-128"/>
              </a:rPr>
              <a:t>} // </a:t>
            </a:r>
            <a:r>
              <a:rPr lang="ja-JP" altLang="en-US" sz="2400">
                <a:latin typeface="VL Gothic regular" panose="020B0509000000000000" pitchFamily="49" charset="-128"/>
                <a:ea typeface="VL Gothic regular" panose="020B0509000000000000" pitchFamily="49" charset="-128"/>
              </a:rPr>
              <a:t>関数</a:t>
            </a:r>
            <a:r>
              <a:rPr lang="en-US" altLang="ja-JP" sz="2400" dirty="0">
                <a:latin typeface="VL Gothic regular" panose="020B0509000000000000" pitchFamily="49" charset="-128"/>
                <a:ea typeface="VL Gothic regular" panose="020B0509000000000000" pitchFamily="49" charset="-128"/>
              </a:rPr>
              <a:t>f()</a:t>
            </a:r>
            <a:r>
              <a:rPr lang="ja-JP" altLang="en-US" sz="2400">
                <a:latin typeface="VL Gothic regular" panose="020B0509000000000000" pitchFamily="49" charset="-128"/>
                <a:ea typeface="VL Gothic regular" panose="020B0509000000000000" pitchFamily="49" charset="-128"/>
              </a:rPr>
              <a:t>の実行を再開</a:t>
            </a:r>
            <a:endParaRPr lang="en-US" altLang="ja-JP" sz="2400" dirty="0">
              <a:latin typeface="VL Gothic regular" panose="020B0509000000000000" pitchFamily="49" charset="-128"/>
              <a:ea typeface="VL Gothic regular" panose="020B0509000000000000" pitchFamily="49" charset="-128"/>
            </a:endParaRPr>
          </a:p>
        </p:txBody>
      </p:sp>
    </p:spTree>
    <p:extLst>
      <p:ext uri="{BB962C8B-B14F-4D97-AF65-F5344CB8AC3E}">
        <p14:creationId xmlns:p14="http://schemas.microsoft.com/office/powerpoint/2010/main" val="861983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600" b="1">
                <a:solidFill>
                  <a:srgbClr val="C00000"/>
                </a:solidFill>
                <a:latin typeface="Hiragino Maru Gothic ProN W4" panose="020F0400000000000000" pitchFamily="34" charset="-128"/>
                <a:ea typeface="Hiragino Maru Gothic ProN W4" panose="020F0400000000000000" pitchFamily="34" charset="-128"/>
              </a:rPr>
              <a:t>符号付き整数が</a:t>
            </a:r>
            <a:r>
              <a:rPr kumimoji="1" lang="en-US" altLang="ja-JP" sz="3600" b="1" dirty="0">
                <a:solidFill>
                  <a:srgbClr val="C00000"/>
                </a:solidFill>
                <a:latin typeface="Hiragino Maru Gothic ProN W4" panose="020F0400000000000000" pitchFamily="34" charset="-128"/>
                <a:ea typeface="Hiragino Maru Gothic ProN W4" panose="020F0400000000000000" pitchFamily="34" charset="-128"/>
              </a:rPr>
              <a:t>2</a:t>
            </a:r>
            <a:r>
              <a:rPr kumimoji="1" lang="ja-JP" altLang="en-US" sz="3600" b="1">
                <a:solidFill>
                  <a:srgbClr val="C00000"/>
                </a:solidFill>
                <a:latin typeface="Hiragino Maru Gothic ProN W4" panose="020F0400000000000000" pitchFamily="34" charset="-128"/>
                <a:ea typeface="Hiragino Maru Gothic ProN W4" panose="020F0400000000000000" pitchFamily="34" charset="-128"/>
              </a:rPr>
              <a:t>の補数表現であることを規定</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5"/>
            <a:ext cx="10930468" cy="3031066"/>
          </a:xfrm>
        </p:spPr>
        <p:txBody>
          <a:bodyPr>
            <a:normAutofit fontScale="92500" lnSpcReduction="10000"/>
          </a:bodyPr>
          <a:lstStyle/>
          <a:p>
            <a:pPr>
              <a:lnSpc>
                <a:spcPct val="100000"/>
              </a:lnSpc>
            </a:pPr>
            <a:r>
              <a:rPr lang="ja-JP" altLang="en-US">
                <a:latin typeface="Hiragino Sans W2" panose="020B0300000000000000" pitchFamily="34" charset="-128"/>
                <a:ea typeface="Hiragino Sans W2" panose="020B0300000000000000" pitchFamily="34" charset="-128"/>
              </a:rPr>
              <a:t>最近のマシンは</a:t>
            </a:r>
            <a:r>
              <a:rPr lang="en-US" altLang="ja-JP" dirty="0">
                <a:latin typeface="Hiragino Sans W2" panose="020B0300000000000000" pitchFamily="34" charset="-128"/>
                <a:ea typeface="Hiragino Sans W2" panose="020B0300000000000000" pitchFamily="34" charset="-128"/>
              </a:rPr>
              <a:t>2</a:t>
            </a:r>
            <a:r>
              <a:rPr lang="ja-JP" altLang="en-US">
                <a:latin typeface="Hiragino Sans W2" panose="020B0300000000000000" pitchFamily="34" charset="-128"/>
                <a:ea typeface="Hiragino Sans W2" panose="020B0300000000000000" pitchFamily="34" charset="-128"/>
              </a:rPr>
              <a:t>の補数表現以外を使わず、</a:t>
            </a:r>
            <a:r>
              <a:rPr lang="en-US" altLang="ja-JP" dirty="0">
                <a:latin typeface="Hiragino Sans W2" panose="020B0300000000000000" pitchFamily="34" charset="-128"/>
                <a:ea typeface="Hiragino Sans W2" panose="020B0300000000000000" pitchFamily="34" charset="-128"/>
              </a:rPr>
              <a:t>MSVC</a:t>
            </a:r>
            <a:r>
              <a:rPr lang="ja-JP" altLang="en-US">
                <a:latin typeface="Hiragino Sans W2" panose="020B0300000000000000" pitchFamily="34" charset="-128"/>
                <a:ea typeface="Hiragino Sans W2" panose="020B0300000000000000" pitchFamily="34" charset="-128"/>
              </a:rPr>
              <a:t>、</a:t>
            </a:r>
            <a:r>
              <a:rPr lang="en-US" altLang="ja-JP" dirty="0">
                <a:latin typeface="Hiragino Sans W2" panose="020B0300000000000000" pitchFamily="34" charset="-128"/>
                <a:ea typeface="Hiragino Sans W2" panose="020B0300000000000000" pitchFamily="34" charset="-128"/>
              </a:rPr>
              <a:t>GCC</a:t>
            </a:r>
            <a:r>
              <a:rPr lang="ja-JP" altLang="en-US">
                <a:latin typeface="Hiragino Sans W2" panose="020B0300000000000000" pitchFamily="34" charset="-128"/>
                <a:ea typeface="Hiragino Sans W2" panose="020B0300000000000000" pitchFamily="34" charset="-128"/>
              </a:rPr>
              <a:t>、</a:t>
            </a:r>
            <a:r>
              <a:rPr lang="en-US" altLang="ja-JP" dirty="0">
                <a:latin typeface="Hiragino Sans W2" panose="020B0300000000000000" pitchFamily="34" charset="-128"/>
                <a:ea typeface="Hiragino Sans W2" panose="020B0300000000000000" pitchFamily="34" charset="-128"/>
              </a:rPr>
              <a:t>Clang</a:t>
            </a:r>
            <a:r>
              <a:rPr lang="ja-JP" altLang="en-US">
                <a:latin typeface="Hiragino Sans W2" panose="020B0300000000000000" pitchFamily="34" charset="-128"/>
                <a:ea typeface="Hiragino Sans W2" panose="020B0300000000000000" pitchFamily="34" charset="-128"/>
              </a:rPr>
              <a:t>もほかの表現をサポートしていないので、</a:t>
            </a:r>
            <a:r>
              <a:rPr lang="en-US" altLang="ja-JP" dirty="0">
                <a:latin typeface="Hiragino Sans W2" panose="020B0300000000000000" pitchFamily="34" charset="-128"/>
                <a:ea typeface="Hiragino Sans W2" panose="020B0300000000000000" pitchFamily="34" charset="-128"/>
              </a:rPr>
              <a:t>2</a:t>
            </a:r>
            <a:r>
              <a:rPr lang="ja-JP" altLang="en-US">
                <a:latin typeface="Hiragino Sans W2" panose="020B0300000000000000" pitchFamily="34" charset="-128"/>
                <a:ea typeface="Hiragino Sans W2" panose="020B0300000000000000" pitchFamily="34" charset="-128"/>
              </a:rPr>
              <a:t>の補数表現に</a:t>
            </a:r>
            <a:br>
              <a:rPr lang="en-US" altLang="ja-JP" dirty="0">
                <a:latin typeface="Hiragino Sans W2" panose="020B0300000000000000" pitchFamily="34" charset="-128"/>
                <a:ea typeface="Hiragino Sans W2" panose="020B0300000000000000" pitchFamily="34" charset="-128"/>
              </a:rPr>
            </a:br>
            <a:r>
              <a:rPr lang="ja-JP" altLang="en-US">
                <a:latin typeface="Hiragino Sans W2" panose="020B0300000000000000" pitchFamily="34" charset="-128"/>
                <a:ea typeface="Hiragino Sans W2" panose="020B0300000000000000" pitchFamily="34" charset="-128"/>
              </a:rPr>
              <a:t>規定する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a:latin typeface="Hiragino Sans W2" panose="020B0300000000000000" pitchFamily="34" charset="-128"/>
                <a:ea typeface="Hiragino Sans W2" panose="020B0300000000000000" pitchFamily="34" charset="-128"/>
              </a:rPr>
              <a:t>C11</a:t>
            </a:r>
            <a:r>
              <a:rPr lang="ja-JP" altLang="en-US">
                <a:latin typeface="Hiragino Sans W2" panose="020B0300000000000000" pitchFamily="34" charset="-128"/>
                <a:ea typeface="Hiragino Sans W2" panose="020B0300000000000000" pitchFamily="34" charset="-128"/>
              </a:rPr>
              <a:t>はほかの表現</a:t>
            </a:r>
            <a:r>
              <a:rPr lang="en-US" altLang="ja-JP" dirty="0">
                <a:latin typeface="Hiragino Sans W2" panose="020B0300000000000000" pitchFamily="34" charset="-128"/>
                <a:ea typeface="Hiragino Sans W2" panose="020B0300000000000000" pitchFamily="34" charset="-128"/>
              </a:rPr>
              <a:t> (1</a:t>
            </a:r>
            <a:r>
              <a:rPr lang="ja-JP" altLang="en-US">
                <a:latin typeface="Hiragino Sans W2" panose="020B0300000000000000" pitchFamily="34" charset="-128"/>
                <a:ea typeface="Hiragino Sans W2" panose="020B0300000000000000" pitchFamily="34" charset="-128"/>
              </a:rPr>
              <a:t>の補数、符号ビット付き絶対値</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を許可している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a:latin typeface="Hiragino Sans W2" panose="020B0300000000000000" pitchFamily="34" charset="-128"/>
                <a:ea typeface="Hiragino Sans W2" panose="020B0300000000000000" pitchFamily="34" charset="-128"/>
              </a:rPr>
              <a:t>2</a:t>
            </a:r>
            <a:r>
              <a:rPr lang="ja-JP" altLang="en-US">
                <a:latin typeface="Hiragino Sans W2" panose="020B0300000000000000" pitchFamily="34" charset="-128"/>
                <a:ea typeface="Hiragino Sans W2" panose="020B0300000000000000" pitchFamily="34" charset="-128"/>
              </a:rPr>
              <a:t>の補数表現であることを前提にビット演算とかができる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solidFill>
                  <a:srgbClr val="C00000"/>
                </a:solidFill>
                <a:latin typeface="Hiragino Sans W2" panose="020B0300000000000000" pitchFamily="34" charset="-128"/>
                <a:ea typeface="Hiragino Sans W2" panose="020B0300000000000000" pitchFamily="34" charset="-128"/>
              </a:rPr>
              <a:t>値</a:t>
            </a:r>
            <a:r>
              <a:rPr lang="en-US" altLang="ja-JP" dirty="0">
                <a:solidFill>
                  <a:srgbClr val="C00000"/>
                </a:solidFill>
                <a:latin typeface="Hiragino Sans W2" panose="020B0300000000000000" pitchFamily="34" charset="-128"/>
                <a:ea typeface="Hiragino Sans W2" panose="020B0300000000000000" pitchFamily="34" charset="-128"/>
              </a:rPr>
              <a:t>-0</a:t>
            </a:r>
            <a:r>
              <a:rPr lang="ja-JP" altLang="en-US">
                <a:solidFill>
                  <a:srgbClr val="C00000"/>
                </a:solidFill>
                <a:latin typeface="Hiragino Sans W2" panose="020B0300000000000000" pitchFamily="34" charset="-128"/>
                <a:ea typeface="Hiragino Sans W2" panose="020B0300000000000000" pitchFamily="34" charset="-128"/>
              </a:rPr>
              <a:t>を表すビット表現がない</a:t>
            </a:r>
            <a:r>
              <a:rPr lang="ja-JP" altLang="en-US">
                <a:latin typeface="Hiragino Sans W2" panose="020B0300000000000000" pitchFamily="34" charset="-128"/>
                <a:ea typeface="Hiragino Sans W2" panose="020B0300000000000000" pitchFamily="34" charset="-128"/>
              </a:rPr>
              <a:t>ので、符号付き整数型が</a:t>
            </a:r>
            <a:r>
              <a:rPr lang="en-US" altLang="ja-JP" dirty="0">
                <a:latin typeface="Hiragino Sans W2" panose="020B0300000000000000" pitchFamily="34" charset="-128"/>
                <a:ea typeface="Hiragino Sans W2" panose="020B0300000000000000" pitchFamily="34" charset="-128"/>
              </a:rPr>
              <a:t>strong ordering</a:t>
            </a:r>
            <a:r>
              <a:rPr lang="ja-JP" altLang="en-US">
                <a:latin typeface="Hiragino Sans W2" panose="020B0300000000000000" pitchFamily="34" charset="-128"/>
                <a:ea typeface="Hiragino Sans W2" panose="020B0300000000000000" pitchFamily="34" charset="-128"/>
              </a:rPr>
              <a:t>になり、ハッシュ値が一意に決まる</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03ED90D9-64B7-C44C-B168-62F56EAC5067}"/>
              </a:ext>
            </a:extLst>
          </p:cNvPr>
          <p:cNvSpPr txBox="1"/>
          <p:nvPr/>
        </p:nvSpPr>
        <p:spPr>
          <a:xfrm>
            <a:off x="1266843" y="4284133"/>
            <a:ext cx="9465733"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400" dirty="0" err="1">
                <a:latin typeface="VL Gothic regular" panose="020B0509000000000000" pitchFamily="49" charset="-128"/>
                <a:ea typeface="VL Gothic regular" panose="020B0509000000000000" pitchFamily="49" charset="-128"/>
              </a:rPr>
              <a:t>std</a:t>
            </a:r>
            <a:r>
              <a:rPr lang="en-US" altLang="ja-JP" sz="2400" dirty="0">
                <a:latin typeface="VL Gothic regular" panose="020B0509000000000000" pitchFamily="49" charset="-128"/>
                <a:ea typeface="VL Gothic regular" panose="020B0509000000000000" pitchFamily="49" charset="-128"/>
              </a:rPr>
              <a:t>::int8_t x = 11;</a:t>
            </a:r>
          </a:p>
          <a:p>
            <a:r>
              <a:rPr lang="en-US" altLang="ja-JP" sz="2400" dirty="0">
                <a:latin typeface="VL Gothic regular" panose="020B0509000000000000" pitchFamily="49" charset="-128"/>
                <a:ea typeface="VL Gothic regular" panose="020B0509000000000000" pitchFamily="49" charset="-128"/>
              </a:rPr>
              <a:t>assert(x == 0b00001011);</a:t>
            </a:r>
          </a:p>
          <a:p>
            <a:endParaRPr lang="en-US" altLang="ja-JP" sz="2400" dirty="0">
              <a:latin typeface="VL Gothic regular" panose="020B0509000000000000" pitchFamily="49" charset="-128"/>
              <a:ea typeface="VL Gothic regular" panose="020B0509000000000000" pitchFamily="49" charset="-128"/>
            </a:endParaRPr>
          </a:p>
          <a:p>
            <a:r>
              <a:rPr lang="en-US" altLang="ja-JP" sz="2400" dirty="0" err="1">
                <a:latin typeface="VL Gothic regular" panose="020B0509000000000000" pitchFamily="49" charset="-128"/>
                <a:ea typeface="VL Gothic regular" panose="020B0509000000000000" pitchFamily="49" charset="-128"/>
              </a:rPr>
              <a:t>std</a:t>
            </a:r>
            <a:r>
              <a:rPr lang="en-US" altLang="ja-JP" sz="2400" dirty="0">
                <a:latin typeface="VL Gothic regular" panose="020B0509000000000000" pitchFamily="49" charset="-128"/>
                <a:ea typeface="VL Gothic regular" panose="020B0509000000000000" pitchFamily="49" charset="-128"/>
              </a:rPr>
              <a:t>::int8_t y = -x;</a:t>
            </a:r>
          </a:p>
          <a:p>
            <a:r>
              <a:rPr lang="en-US" altLang="ja-JP" sz="2400" dirty="0">
                <a:latin typeface="VL Gothic regular" panose="020B0509000000000000" pitchFamily="49" charset="-128"/>
                <a:ea typeface="VL Gothic regular" panose="020B0509000000000000" pitchFamily="49" charset="-128"/>
              </a:rPr>
              <a:t>assert(y == (~x + 1)); // </a:t>
            </a:r>
            <a:r>
              <a:rPr lang="ja-JP" altLang="en-US" sz="2400">
                <a:latin typeface="VL Gothic regular" panose="020B0509000000000000" pitchFamily="49" charset="-128"/>
                <a:ea typeface="VL Gothic regular" panose="020B0509000000000000" pitchFamily="49" charset="-128"/>
              </a:rPr>
              <a:t>負数は、ビット反転して</a:t>
            </a:r>
            <a:r>
              <a:rPr lang="en-US" altLang="ja-JP" sz="2400" dirty="0">
                <a:latin typeface="VL Gothic regular" panose="020B0509000000000000" pitchFamily="49" charset="-128"/>
                <a:ea typeface="VL Gothic regular" panose="020B0509000000000000" pitchFamily="49" charset="-128"/>
              </a:rPr>
              <a:t>+1</a:t>
            </a:r>
            <a:r>
              <a:rPr lang="ja-JP" altLang="en-US" sz="2400">
                <a:latin typeface="VL Gothic regular" panose="020B0509000000000000" pitchFamily="49" charset="-128"/>
                <a:ea typeface="VL Gothic regular" panose="020B0509000000000000" pitchFamily="49" charset="-128"/>
              </a:rPr>
              <a:t>した値</a:t>
            </a:r>
            <a:endParaRPr lang="en-US" altLang="ja-JP" sz="2400" dirty="0">
              <a:latin typeface="VL Gothic regular" panose="020B0509000000000000" pitchFamily="49" charset="-128"/>
              <a:ea typeface="VL Gothic regular" panose="020B0509000000000000" pitchFamily="49" charset="-128"/>
            </a:endParaRPr>
          </a:p>
          <a:p>
            <a:r>
              <a:rPr lang="en-US" altLang="ja-JP" sz="2400" dirty="0">
                <a:latin typeface="VL Gothic regular" panose="020B0509000000000000" pitchFamily="49" charset="-128"/>
                <a:ea typeface="VL Gothic regular" panose="020B0509000000000000" pitchFamily="49" charset="-128"/>
              </a:rPr>
              <a:t>assert(y == </a:t>
            </a:r>
            <a:r>
              <a:rPr lang="en-US" altLang="ja-JP" sz="2400" dirty="0" err="1">
                <a:latin typeface="VL Gothic regular" panose="020B0509000000000000" pitchFamily="49" charset="-128"/>
                <a:ea typeface="VL Gothic regular" panose="020B0509000000000000" pitchFamily="49" charset="-128"/>
              </a:rPr>
              <a:t>static_cast</a:t>
            </a:r>
            <a:r>
              <a:rPr lang="en-US" altLang="ja-JP" sz="2400" dirty="0">
                <a:latin typeface="VL Gothic regular" panose="020B0509000000000000" pitchFamily="49" charset="-128"/>
                <a:ea typeface="VL Gothic regular" panose="020B0509000000000000" pitchFamily="49" charset="-128"/>
              </a:rPr>
              <a:t>&lt;</a:t>
            </a:r>
            <a:r>
              <a:rPr lang="en-US" altLang="ja-JP" sz="2400" dirty="0" err="1">
                <a:latin typeface="VL Gothic regular" panose="020B0509000000000000" pitchFamily="49" charset="-128"/>
                <a:ea typeface="VL Gothic regular" panose="020B0509000000000000" pitchFamily="49" charset="-128"/>
              </a:rPr>
              <a:t>std</a:t>
            </a:r>
            <a:r>
              <a:rPr lang="en-US" altLang="ja-JP" sz="2400" dirty="0">
                <a:latin typeface="VL Gothic regular" panose="020B0509000000000000" pitchFamily="49" charset="-128"/>
                <a:ea typeface="VL Gothic regular" panose="020B0509000000000000" pitchFamily="49" charset="-128"/>
              </a:rPr>
              <a:t>::int8_t&gt;(0b11110101));</a:t>
            </a:r>
          </a:p>
        </p:txBody>
      </p:sp>
    </p:spTree>
    <p:extLst>
      <p:ext uri="{BB962C8B-B14F-4D97-AF65-F5344CB8AC3E}">
        <p14:creationId xmlns:p14="http://schemas.microsoft.com/office/powerpoint/2010/main" val="3227673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600" b="1">
                <a:solidFill>
                  <a:srgbClr val="C00000"/>
                </a:solidFill>
                <a:latin typeface="Hiragino Maru Gothic ProN W4" panose="020F0400000000000000" pitchFamily="34" charset="-128"/>
                <a:ea typeface="Hiragino Maru Gothic ProN W4" panose="020F0400000000000000" pitchFamily="34" charset="-128"/>
              </a:rPr>
              <a:t>入れ子名前空間定義でのインライン指定</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5"/>
            <a:ext cx="10930468" cy="1320798"/>
          </a:xfrm>
        </p:spPr>
        <p:txBody>
          <a:bodyPr>
            <a:normAutofit/>
          </a:bodyPr>
          <a:lstStyle/>
          <a:p>
            <a:pPr>
              <a:lnSpc>
                <a:spcPct val="100000"/>
              </a:lnSpc>
            </a:pPr>
            <a:r>
              <a:rPr lang="en-US" altLang="ja-JP" dirty="0">
                <a:latin typeface="VL Gothic regular" panose="020B0509000000000000" pitchFamily="49" charset="-128"/>
                <a:ea typeface="VL Gothic regular" panose="020B0509000000000000" pitchFamily="49" charset="-128"/>
              </a:rPr>
              <a:t>namespace A::B::C {}</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構文で、各名前空間にインライン指定</a:t>
            </a:r>
            <a:br>
              <a:rPr lang="en-US" altLang="ja-JP" dirty="0">
                <a:latin typeface="Hiragino Sans W2" panose="020B0300000000000000" pitchFamily="34" charset="-128"/>
                <a:ea typeface="Hiragino Sans W2" panose="020B0300000000000000" pitchFamily="34" charset="-128"/>
              </a:rPr>
            </a:br>
            <a:r>
              <a:rPr lang="en-US" altLang="ja-JP" dirty="0">
                <a:latin typeface="Hiragino Sans W2" panose="020B0300000000000000" pitchFamily="34" charset="-128"/>
                <a:ea typeface="Hiragino Sans W2" panose="020B0300000000000000" pitchFamily="34" charset="-128"/>
              </a:rPr>
              <a:t>(</a:t>
            </a:r>
            <a:r>
              <a:rPr lang="ja-JP" altLang="en-US">
                <a:latin typeface="Hiragino Sans W2" panose="020B0300000000000000" pitchFamily="34" charset="-128"/>
                <a:ea typeface="Hiragino Sans W2" panose="020B0300000000000000" pitchFamily="34" charset="-128"/>
              </a:rPr>
              <a:t>透明化指定</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ができるようになる</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1079531E-0892-1B4F-B646-404F8D8D7458}"/>
              </a:ext>
            </a:extLst>
          </p:cNvPr>
          <p:cNvSpPr txBox="1"/>
          <p:nvPr/>
        </p:nvSpPr>
        <p:spPr>
          <a:xfrm>
            <a:off x="1405462" y="2556302"/>
            <a:ext cx="8703734" cy="30469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400" dirty="0">
                <a:latin typeface="VL Gothic regular" panose="020B0509000000000000" pitchFamily="49" charset="-128"/>
                <a:ea typeface="VL Gothic regular" panose="020B0509000000000000" pitchFamily="49" charset="-128"/>
              </a:rPr>
              <a:t>namespace A::inline B::C {</a:t>
            </a:r>
          </a:p>
          <a:p>
            <a:r>
              <a:rPr kumimoji="1" lang="en-US" altLang="ja-JP" sz="2400" dirty="0">
                <a:latin typeface="VL Gothic regular" panose="020B0509000000000000" pitchFamily="49" charset="-128"/>
                <a:ea typeface="VL Gothic regular" panose="020B0509000000000000" pitchFamily="49" charset="-128"/>
              </a:rPr>
              <a:t>}</a:t>
            </a:r>
          </a:p>
          <a:p>
            <a:endParaRPr lang="en-US" altLang="ja-JP" sz="2400" dirty="0">
              <a:latin typeface="VL Gothic regular" panose="020B0509000000000000" pitchFamily="49" charset="-128"/>
              <a:ea typeface="VL Gothic regular" panose="020B0509000000000000" pitchFamily="49" charset="-128"/>
            </a:endParaRPr>
          </a:p>
          <a:p>
            <a:r>
              <a:rPr lang="en-US" altLang="ja-JP" sz="2400" dirty="0">
                <a:latin typeface="VL Gothic regular" panose="020B0509000000000000" pitchFamily="49" charset="-128"/>
                <a:ea typeface="VL Gothic regular" panose="020B0509000000000000" pitchFamily="49" charset="-128"/>
              </a:rPr>
              <a:t>// </a:t>
            </a:r>
            <a:r>
              <a:rPr lang="ja-JP" altLang="en-US" sz="2400">
                <a:latin typeface="VL Gothic regular" panose="020B0509000000000000" pitchFamily="49" charset="-128"/>
                <a:ea typeface="VL Gothic regular" panose="020B0509000000000000" pitchFamily="49" charset="-128"/>
              </a:rPr>
              <a:t>以下と同じ</a:t>
            </a:r>
            <a:endParaRPr lang="en-US" altLang="ja-JP" sz="2400" dirty="0">
              <a:latin typeface="VL Gothic regular" panose="020B0509000000000000" pitchFamily="49" charset="-128"/>
              <a:ea typeface="VL Gothic regular" panose="020B0509000000000000" pitchFamily="49" charset="-128"/>
            </a:endParaRPr>
          </a:p>
          <a:p>
            <a:r>
              <a:rPr kumimoji="1" lang="en-US" altLang="ja-JP" sz="2400" dirty="0">
                <a:latin typeface="VL Gothic regular" panose="020B0509000000000000" pitchFamily="49" charset="-128"/>
                <a:ea typeface="VL Gothic regular" panose="020B0509000000000000" pitchFamily="49" charset="-128"/>
              </a:rPr>
              <a:t>namespace A {</a:t>
            </a:r>
          </a:p>
          <a:p>
            <a:r>
              <a:rPr kumimoji="1" lang="en-US" altLang="ja-JP" sz="2400" dirty="0">
                <a:latin typeface="VL Gothic regular" panose="020B0509000000000000" pitchFamily="49" charset="-128"/>
                <a:ea typeface="VL Gothic regular" panose="020B0509000000000000" pitchFamily="49" charset="-128"/>
              </a:rPr>
              <a:t>inline namespace B {</a:t>
            </a:r>
          </a:p>
          <a:p>
            <a:r>
              <a:rPr lang="en-US" altLang="ja-JP" sz="2400" dirty="0">
                <a:latin typeface="VL Gothic regular" panose="020B0509000000000000" pitchFamily="49" charset="-128"/>
                <a:ea typeface="VL Gothic regular" panose="020B0509000000000000" pitchFamily="49" charset="-128"/>
              </a:rPr>
              <a:t>namespace C {</a:t>
            </a:r>
            <a:endParaRPr kumimoji="1" lang="en-US" altLang="ja-JP" sz="2400" dirty="0">
              <a:latin typeface="VL Gothic regular" panose="020B0509000000000000" pitchFamily="49" charset="-128"/>
              <a:ea typeface="VL Gothic regular" panose="020B0509000000000000" pitchFamily="49" charset="-128"/>
            </a:endParaRPr>
          </a:p>
          <a:p>
            <a:r>
              <a:rPr lang="en-US" altLang="ja-JP" sz="2400" dirty="0">
                <a:latin typeface="VL Gothic regular" panose="020B0509000000000000" pitchFamily="49" charset="-128"/>
                <a:ea typeface="VL Gothic regular" panose="020B0509000000000000" pitchFamily="49" charset="-128"/>
              </a:rPr>
              <a:t>}</a:t>
            </a:r>
            <a:r>
              <a:rPr kumimoji="1" lang="en-US" altLang="ja-JP" sz="2400" dirty="0">
                <a:latin typeface="VL Gothic regular" panose="020B0509000000000000" pitchFamily="49" charset="-128"/>
                <a:ea typeface="VL Gothic regular" panose="020B0509000000000000" pitchFamily="49" charset="-128"/>
              </a:rPr>
              <a:t>}}</a:t>
            </a:r>
            <a:endParaRPr kumimoji="1" lang="ja-JP" altLang="en-US" sz="2400">
              <a:latin typeface="VL Gothic regular" panose="020B0509000000000000" pitchFamily="49" charset="-128"/>
              <a:ea typeface="VL Gothic regular" panose="020B0509000000000000" pitchFamily="49" charset="-128"/>
            </a:endParaRPr>
          </a:p>
        </p:txBody>
      </p:sp>
    </p:spTree>
    <p:extLst>
      <p:ext uri="{BB962C8B-B14F-4D97-AF65-F5344CB8AC3E}">
        <p14:creationId xmlns:p14="http://schemas.microsoft.com/office/powerpoint/2010/main" val="995248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600" b="1">
                <a:solidFill>
                  <a:srgbClr val="C00000"/>
                </a:solidFill>
                <a:latin typeface="Hiragino Maru Gothic ProN W4" panose="020F0400000000000000" pitchFamily="34" charset="-128"/>
                <a:ea typeface="Hiragino Maru Gothic ProN W4" panose="020F0400000000000000" pitchFamily="34" charset="-128"/>
              </a:rPr>
              <a:t>必ず定数式評価される関数</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4"/>
            <a:ext cx="10930468" cy="1981188"/>
          </a:xfrm>
        </p:spPr>
        <p:txBody>
          <a:bodyPr>
            <a:normAutofit fontScale="85000" lnSpcReduction="20000"/>
          </a:bodyPr>
          <a:lstStyle/>
          <a:p>
            <a:pPr>
              <a:lnSpc>
                <a:spcPct val="100000"/>
              </a:lnSpc>
            </a:pPr>
            <a:r>
              <a:rPr lang="en-US" altLang="ja-JP" dirty="0" err="1">
                <a:latin typeface="VL Gothic regular" panose="020B0509000000000000" pitchFamily="49" charset="-128"/>
                <a:ea typeface="VL Gothic regular" panose="020B0509000000000000" pitchFamily="49" charset="-128"/>
              </a:rPr>
              <a:t>consteval</a:t>
            </a:r>
            <a:r>
              <a:rPr lang="ja-JP" altLang="en-US">
                <a:latin typeface="Hiragino Sans W2" panose="020B0300000000000000" pitchFamily="34" charset="-128"/>
                <a:ea typeface="Hiragino Sans W2" panose="020B0300000000000000" pitchFamily="34" charset="-128"/>
              </a:rPr>
              <a:t>修飾した関数は、即実行可能な即時関数</a:t>
            </a:r>
            <a:r>
              <a:rPr lang="en-US" altLang="ja-JP" dirty="0">
                <a:latin typeface="Hiragino Sans W2" panose="020B0300000000000000" pitchFamily="34" charset="-128"/>
                <a:ea typeface="Hiragino Sans W2" panose="020B0300000000000000" pitchFamily="34" charset="-128"/>
              </a:rPr>
              <a:t> (immediate function) </a:t>
            </a:r>
            <a:r>
              <a:rPr lang="ja-JP" altLang="en-US">
                <a:latin typeface="Hiragino Sans W2" panose="020B0300000000000000" pitchFamily="34" charset="-128"/>
                <a:ea typeface="Hiragino Sans W2" panose="020B0300000000000000" pitchFamily="34" charset="-128"/>
              </a:rPr>
              <a:t>となる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err="1">
                <a:latin typeface="VL Gothic regular" panose="020B0509000000000000" pitchFamily="49" charset="-128"/>
                <a:ea typeface="VL Gothic regular" panose="020B0509000000000000" pitchFamily="49" charset="-128"/>
              </a:rPr>
              <a:t>constexpr</a:t>
            </a:r>
            <a:r>
              <a:rPr lang="ja-JP" altLang="en-US">
                <a:latin typeface="Hiragino Sans W2" panose="020B0300000000000000" pitchFamily="34" charset="-128"/>
                <a:ea typeface="Hiragino Sans W2" panose="020B0300000000000000" pitchFamily="34" charset="-128"/>
              </a:rPr>
              <a:t>は、式の左辺が</a:t>
            </a:r>
            <a:r>
              <a:rPr lang="en-US" altLang="ja-JP" dirty="0" err="1">
                <a:latin typeface="VL Gothic regular" panose="020B0509000000000000" pitchFamily="49" charset="-128"/>
                <a:ea typeface="VL Gothic regular" panose="020B0509000000000000" pitchFamily="49" charset="-128"/>
              </a:rPr>
              <a:t>constexpr</a:t>
            </a:r>
            <a:r>
              <a:rPr lang="ja-JP" altLang="en-US">
                <a:latin typeface="Hiragino Sans W2" panose="020B0300000000000000" pitchFamily="34" charset="-128"/>
                <a:ea typeface="Hiragino Sans W2" panose="020B0300000000000000" pitchFamily="34" charset="-128"/>
              </a:rPr>
              <a:t>でないと定数式評価されないが、</a:t>
            </a:r>
            <a:r>
              <a:rPr lang="en-US" altLang="ja-JP" dirty="0" err="1">
                <a:latin typeface="VL Gothic regular" panose="020B0509000000000000" pitchFamily="49" charset="-128"/>
                <a:ea typeface="VL Gothic regular" panose="020B0509000000000000" pitchFamily="49" charset="-128"/>
              </a:rPr>
              <a:t>consteval</a:t>
            </a:r>
            <a:r>
              <a:rPr lang="ja-JP" altLang="en-US">
                <a:latin typeface="Hiragino Sans W2" panose="020B0300000000000000" pitchFamily="34" charset="-128"/>
                <a:ea typeface="Hiragino Sans W2" panose="020B0300000000000000" pitchFamily="34" charset="-128"/>
              </a:rPr>
              <a:t>を付けると、それと関係なく定数式評価される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err="1">
                <a:latin typeface="Hiragino Sans W2" panose="020B0300000000000000" pitchFamily="34" charset="-128"/>
                <a:ea typeface="Hiragino Sans W2" panose="020B0300000000000000" pitchFamily="34" charset="-128"/>
              </a:rPr>
              <a:t>numeric_limits</a:t>
            </a:r>
            <a:r>
              <a:rPr lang="ja-JP" altLang="en-US">
                <a:latin typeface="Hiragino Sans W2" panose="020B0300000000000000" pitchFamily="34" charset="-128"/>
                <a:ea typeface="Hiragino Sans W2" panose="020B0300000000000000" pitchFamily="34" charset="-128"/>
              </a:rPr>
              <a:t>のような</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計算して</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定数を返す関数とかで使える</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1079531E-0892-1B4F-B646-404F8D8D7458}"/>
              </a:ext>
            </a:extLst>
          </p:cNvPr>
          <p:cNvSpPr txBox="1"/>
          <p:nvPr/>
        </p:nvSpPr>
        <p:spPr>
          <a:xfrm>
            <a:off x="1354662" y="3275535"/>
            <a:ext cx="8703734"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400" dirty="0" err="1">
                <a:solidFill>
                  <a:srgbClr val="C00000"/>
                </a:solidFill>
                <a:latin typeface="VL Gothic regular" panose="020B0509000000000000" pitchFamily="49" charset="-128"/>
                <a:ea typeface="VL Gothic regular" panose="020B0509000000000000" pitchFamily="49" charset="-128"/>
              </a:rPr>
              <a:t>consteval</a:t>
            </a:r>
            <a:r>
              <a:rPr lang="en-US" altLang="ja-JP" sz="2400" dirty="0">
                <a:latin typeface="VL Gothic regular" panose="020B0509000000000000" pitchFamily="49" charset="-128"/>
                <a:ea typeface="VL Gothic regular" panose="020B0509000000000000" pitchFamily="49" charset="-128"/>
              </a:rPr>
              <a:t> </a:t>
            </a:r>
            <a:r>
              <a:rPr lang="en-US" altLang="ja-JP" sz="2400" dirty="0" err="1">
                <a:latin typeface="VL Gothic regular" panose="020B0509000000000000" pitchFamily="49" charset="-128"/>
                <a:ea typeface="VL Gothic regular" panose="020B0509000000000000" pitchFamily="49" charset="-128"/>
              </a:rPr>
              <a:t>int</a:t>
            </a:r>
            <a:r>
              <a:rPr lang="en-US" altLang="ja-JP" sz="2400" dirty="0">
                <a:latin typeface="VL Gothic regular" panose="020B0509000000000000" pitchFamily="49" charset="-128"/>
                <a:ea typeface="VL Gothic regular" panose="020B0509000000000000" pitchFamily="49" charset="-128"/>
              </a:rPr>
              <a:t> f() { return 3; }</a:t>
            </a:r>
          </a:p>
          <a:p>
            <a:endParaRPr kumimoji="1" lang="en-US" altLang="ja-JP" sz="2400" dirty="0">
              <a:latin typeface="VL Gothic regular" panose="020B0509000000000000" pitchFamily="49" charset="-128"/>
              <a:ea typeface="VL Gothic regular" panose="020B0509000000000000" pitchFamily="49" charset="-128"/>
            </a:endParaRPr>
          </a:p>
          <a:p>
            <a:r>
              <a:rPr kumimoji="1" lang="en-US" altLang="ja-JP" sz="2400" dirty="0" err="1">
                <a:latin typeface="VL Gothic regular" panose="020B0509000000000000" pitchFamily="49" charset="-128"/>
                <a:ea typeface="VL Gothic regular" panose="020B0509000000000000" pitchFamily="49" charset="-128"/>
              </a:rPr>
              <a:t>static_assert</a:t>
            </a:r>
            <a:r>
              <a:rPr kumimoji="1" lang="en-US" altLang="ja-JP" sz="2400" dirty="0">
                <a:latin typeface="VL Gothic regular" panose="020B0509000000000000" pitchFamily="49" charset="-128"/>
                <a:ea typeface="VL Gothic regular" panose="020B0509000000000000" pitchFamily="49" charset="-128"/>
              </a:rPr>
              <a:t>(f() + 4 == 7);</a:t>
            </a:r>
          </a:p>
          <a:p>
            <a:endParaRPr lang="en-US" altLang="ja-JP" sz="2400" dirty="0">
              <a:latin typeface="VL Gothic regular" panose="020B0509000000000000" pitchFamily="49" charset="-128"/>
              <a:ea typeface="VL Gothic regular" panose="020B0509000000000000" pitchFamily="49" charset="-128"/>
            </a:endParaRPr>
          </a:p>
          <a:p>
            <a:r>
              <a:rPr kumimoji="1" lang="en-US" altLang="ja-JP" sz="2400" dirty="0">
                <a:latin typeface="VL Gothic regular" panose="020B0509000000000000" pitchFamily="49" charset="-128"/>
                <a:ea typeface="VL Gothic regular" panose="020B0509000000000000" pitchFamily="49" charset="-128"/>
              </a:rPr>
              <a:t>template &lt;</a:t>
            </a:r>
            <a:r>
              <a:rPr kumimoji="1" lang="en-US" altLang="ja-JP" sz="2400" dirty="0" err="1">
                <a:latin typeface="VL Gothic regular" panose="020B0509000000000000" pitchFamily="49" charset="-128"/>
                <a:ea typeface="VL Gothic regular" panose="020B0509000000000000" pitchFamily="49" charset="-128"/>
              </a:rPr>
              <a:t>int</a:t>
            </a:r>
            <a:r>
              <a:rPr kumimoji="1" lang="en-US" altLang="ja-JP" sz="2400" dirty="0">
                <a:latin typeface="VL Gothic regular" panose="020B0509000000000000" pitchFamily="49" charset="-128"/>
                <a:ea typeface="VL Gothic regular" panose="020B0509000000000000" pitchFamily="49" charset="-128"/>
              </a:rPr>
              <a:t> N&gt; </a:t>
            </a:r>
            <a:r>
              <a:rPr lang="en-US" altLang="ja-JP" sz="2400" dirty="0">
                <a:latin typeface="VL Gothic regular" panose="020B0509000000000000" pitchFamily="49" charset="-128"/>
                <a:ea typeface="VL Gothic regular" panose="020B0509000000000000" pitchFamily="49" charset="-128"/>
              </a:rPr>
              <a:t>struct X{};</a:t>
            </a:r>
          </a:p>
          <a:p>
            <a:r>
              <a:rPr kumimoji="1" lang="en-US" altLang="ja-JP" sz="2400" dirty="0">
                <a:latin typeface="VL Gothic regular" panose="020B0509000000000000" pitchFamily="49" charset="-128"/>
                <a:ea typeface="VL Gothic regular" panose="020B0509000000000000" pitchFamily="49" charset="-128"/>
              </a:rPr>
              <a:t>X&lt;f()&gt; x;</a:t>
            </a:r>
            <a:endParaRPr kumimoji="1" lang="ja-JP" altLang="en-US" sz="2400">
              <a:latin typeface="VL Gothic regular" panose="020B0509000000000000" pitchFamily="49" charset="-128"/>
              <a:ea typeface="VL Gothic regular" panose="020B0509000000000000" pitchFamily="49" charset="-128"/>
            </a:endParaRPr>
          </a:p>
        </p:txBody>
      </p:sp>
      <p:sp>
        <p:nvSpPr>
          <p:cNvPr id="6" name="コンテンツ プレースホルダー 2">
            <a:extLst>
              <a:ext uri="{FF2B5EF4-FFF2-40B4-BE49-F238E27FC236}">
                <a16:creationId xmlns:a16="http://schemas.microsoft.com/office/drawing/2014/main" id="{3BBE8F71-BDDA-7E48-B95F-79981470DDBC}"/>
              </a:ext>
            </a:extLst>
          </p:cNvPr>
          <p:cNvSpPr txBox="1">
            <a:spLocks/>
          </p:cNvSpPr>
          <p:nvPr/>
        </p:nvSpPr>
        <p:spPr>
          <a:xfrm>
            <a:off x="719671" y="5765152"/>
            <a:ext cx="10930468" cy="8557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pPr>
            <a:r>
              <a:rPr lang="ja-JP" altLang="en-US" sz="2400">
                <a:latin typeface="Hiragino Sans W2" panose="020B0300000000000000" pitchFamily="34" charset="-128"/>
                <a:ea typeface="Hiragino Sans W2" panose="020B0300000000000000" pitchFamily="34" charset="-128"/>
              </a:rPr>
              <a:t>また、関数が定数式評価されているか判定する関数として、</a:t>
            </a:r>
            <a:r>
              <a:rPr lang="en-US" altLang="ja-JP" sz="2400" dirty="0">
                <a:latin typeface="VL Gothic regular" panose="020B0509000000000000" pitchFamily="49" charset="-128"/>
                <a:ea typeface="VL Gothic regular" panose="020B0509000000000000" pitchFamily="49" charset="-128"/>
              </a:rPr>
              <a:t>&lt;utility&gt;</a:t>
            </a:r>
            <a:r>
              <a:rPr lang="ja-JP" altLang="en-US" sz="2400">
                <a:latin typeface="Hiragino Sans W2" panose="020B0300000000000000" pitchFamily="34" charset="-128"/>
                <a:ea typeface="Hiragino Sans W2" panose="020B0300000000000000" pitchFamily="34" charset="-128"/>
              </a:rPr>
              <a:t>に</a:t>
            </a:r>
            <a:r>
              <a:rPr lang="en-US" altLang="ja-JP" sz="2400" dirty="0" err="1">
                <a:latin typeface="VL Gothic regular" panose="020B0509000000000000" pitchFamily="49" charset="-128"/>
                <a:ea typeface="VL Gothic regular" panose="020B0509000000000000" pitchFamily="49" charset="-128"/>
              </a:rPr>
              <a:t>std</a:t>
            </a:r>
            <a:r>
              <a:rPr lang="en-US" altLang="ja-JP" sz="2400" dirty="0">
                <a:latin typeface="VL Gothic regular" panose="020B0509000000000000" pitchFamily="49" charset="-128"/>
                <a:ea typeface="VL Gothic regular" panose="020B0509000000000000" pitchFamily="49" charset="-128"/>
              </a:rPr>
              <a:t>::</a:t>
            </a:r>
            <a:r>
              <a:rPr lang="en-US" altLang="ja-JP" sz="2400" dirty="0" err="1">
                <a:latin typeface="VL Gothic regular" panose="020B0509000000000000" pitchFamily="49" charset="-128"/>
                <a:ea typeface="VL Gothic regular" panose="020B0509000000000000" pitchFamily="49" charset="-128"/>
              </a:rPr>
              <a:t>is_constant_evaluated</a:t>
            </a:r>
            <a:r>
              <a:rPr lang="en-US" altLang="ja-JP" sz="2400" dirty="0">
                <a:latin typeface="VL Gothic regular" panose="020B0509000000000000" pitchFamily="49" charset="-128"/>
                <a:ea typeface="VL Gothic regular" panose="020B0509000000000000" pitchFamily="49" charset="-128"/>
              </a:rPr>
              <a:t>()</a:t>
            </a:r>
            <a:r>
              <a:rPr lang="ja-JP" altLang="en-US" sz="2400">
                <a:latin typeface="Hiragino Sans W2" panose="020B0300000000000000" pitchFamily="34" charset="-128"/>
                <a:ea typeface="Hiragino Sans W2" panose="020B0300000000000000" pitchFamily="34" charset="-128"/>
              </a:rPr>
              <a:t>が導入される</a:t>
            </a:r>
            <a:endParaRPr lang="en-US" altLang="ja-JP" sz="2400" dirty="0">
              <a:latin typeface="Hiragino Sans W2" panose="020B0300000000000000" pitchFamily="34" charset="-128"/>
              <a:ea typeface="Hiragino Sans W2" panose="020B0300000000000000" pitchFamily="34" charset="-128"/>
            </a:endParaRPr>
          </a:p>
        </p:txBody>
      </p:sp>
    </p:spTree>
    <p:extLst>
      <p:ext uri="{BB962C8B-B14F-4D97-AF65-F5344CB8AC3E}">
        <p14:creationId xmlns:p14="http://schemas.microsoft.com/office/powerpoint/2010/main" val="3563781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200" b="1">
                <a:solidFill>
                  <a:srgbClr val="C00000"/>
                </a:solidFill>
                <a:latin typeface="Hiragino Maru Gothic ProN W4" panose="020F0400000000000000" pitchFamily="34" charset="-128"/>
                <a:ea typeface="Hiragino Maru Gothic ProN W4" panose="020F0400000000000000" pitchFamily="34" charset="-128"/>
              </a:rPr>
              <a:t>コンストラクタの条件付き</a:t>
            </a:r>
            <a:r>
              <a:rPr kumimoji="1" lang="en-US" altLang="ja-JP" sz="3200" b="1" dirty="0">
                <a:solidFill>
                  <a:srgbClr val="C00000"/>
                </a:solidFill>
                <a:latin typeface="Hiragino Maru Gothic ProN W4" panose="020F0400000000000000" pitchFamily="34" charset="-128"/>
                <a:ea typeface="Hiragino Maru Gothic ProN W4" panose="020F0400000000000000" pitchFamily="34" charset="-128"/>
              </a:rPr>
              <a:t>explicit</a:t>
            </a:r>
            <a:endParaRPr kumimoji="1" lang="ja-JP" altLang="en-US" sz="3200"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5"/>
            <a:ext cx="11116732" cy="2000926"/>
          </a:xfrm>
        </p:spPr>
        <p:txBody>
          <a:bodyPr>
            <a:normAutofit fontScale="92500"/>
          </a:bodyPr>
          <a:lstStyle/>
          <a:p>
            <a:pPr>
              <a:lnSpc>
                <a:spcPct val="100000"/>
              </a:lnSpc>
            </a:pPr>
            <a:r>
              <a:rPr lang="ja-JP" altLang="en-US">
                <a:latin typeface="Hiragino Sans W2" panose="020B0300000000000000" pitchFamily="34" charset="-128"/>
                <a:ea typeface="Hiragino Sans W2" panose="020B0300000000000000" pitchFamily="34" charset="-128"/>
              </a:rPr>
              <a:t>コンストラクタの</a:t>
            </a:r>
            <a:r>
              <a:rPr lang="en-US" altLang="ja-JP" dirty="0">
                <a:latin typeface="Hiragino Sans W2" panose="020B0300000000000000" pitchFamily="34" charset="-128"/>
                <a:ea typeface="Hiragino Sans W2" panose="020B0300000000000000" pitchFamily="34" charset="-128"/>
              </a:rPr>
              <a:t>explicit</a:t>
            </a:r>
            <a:r>
              <a:rPr lang="ja-JP" altLang="en-US">
                <a:latin typeface="Hiragino Sans W2" panose="020B0300000000000000" pitchFamily="34" charset="-128"/>
                <a:ea typeface="Hiragino Sans W2" panose="020B0300000000000000" pitchFamily="34" charset="-128"/>
              </a:rPr>
              <a:t>に、パラメータとして</a:t>
            </a:r>
            <a:r>
              <a:rPr lang="en-US" altLang="ja-JP" dirty="0">
                <a:latin typeface="Hiragino Sans W2" panose="020B0300000000000000" pitchFamily="34" charset="-128"/>
                <a:ea typeface="Hiragino Sans W2" panose="020B0300000000000000" pitchFamily="34" charset="-128"/>
              </a:rPr>
              <a:t>bool</a:t>
            </a:r>
            <a:r>
              <a:rPr lang="ja-JP" altLang="en-US">
                <a:latin typeface="Hiragino Sans W2" panose="020B0300000000000000" pitchFamily="34" charset="-128"/>
                <a:ea typeface="Hiragino Sans W2" panose="020B0300000000000000" pitchFamily="34" charset="-128"/>
              </a:rPr>
              <a:t>定数式を指定することで、条件付きで</a:t>
            </a:r>
            <a:r>
              <a:rPr lang="en-US" altLang="ja-JP" dirty="0">
                <a:latin typeface="Hiragino Sans W2" panose="020B0300000000000000" pitchFamily="34" charset="-128"/>
                <a:ea typeface="Hiragino Sans W2" panose="020B0300000000000000" pitchFamily="34" charset="-128"/>
              </a:rPr>
              <a:t>explicit</a:t>
            </a:r>
            <a:r>
              <a:rPr lang="ja-JP" altLang="en-US">
                <a:latin typeface="Hiragino Sans W2" panose="020B0300000000000000" pitchFamily="34" charset="-128"/>
                <a:ea typeface="Hiragino Sans W2" panose="020B0300000000000000" pitchFamily="34" charset="-128"/>
              </a:rPr>
              <a:t>にできるようになる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a:latin typeface="VL Gothic regular" panose="020B0509000000000000" pitchFamily="49" charset="-128"/>
                <a:ea typeface="VL Gothic regular" panose="020B0509000000000000" pitchFamily="49" charset="-128"/>
              </a:rPr>
              <a:t>tuple</a:t>
            </a:r>
            <a:r>
              <a:rPr lang="ja-JP" altLang="en-US">
                <a:latin typeface="Hiragino Sans W2" panose="020B0300000000000000" pitchFamily="34" charset="-128"/>
                <a:ea typeface="Hiragino Sans W2" panose="020B0300000000000000" pitchFamily="34" charset="-128"/>
              </a:rPr>
              <a:t>や</a:t>
            </a:r>
            <a:r>
              <a:rPr lang="en-US" altLang="ja-JP" dirty="0">
                <a:latin typeface="VL Gothic regular" panose="020B0509000000000000" pitchFamily="49" charset="-128"/>
                <a:ea typeface="VL Gothic regular" panose="020B0509000000000000" pitchFamily="49" charset="-128"/>
              </a:rPr>
              <a:t>pair</a:t>
            </a:r>
            <a:r>
              <a:rPr lang="ja-JP" altLang="en-US">
                <a:latin typeface="Hiragino Sans W2" panose="020B0300000000000000" pitchFamily="34" charset="-128"/>
                <a:ea typeface="Hiragino Sans W2" panose="020B0300000000000000" pitchFamily="34" charset="-128"/>
              </a:rPr>
              <a:t>で必要になる。オーバーロードでがんばらなくてよくなる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凝ったライブラリでもないと必要ない</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32FE3888-94F8-5448-9D8E-7128E01F5C77}"/>
              </a:ext>
            </a:extLst>
          </p:cNvPr>
          <p:cNvSpPr txBox="1"/>
          <p:nvPr/>
        </p:nvSpPr>
        <p:spPr>
          <a:xfrm>
            <a:off x="1266843" y="3278747"/>
            <a:ext cx="9465733"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400" dirty="0">
                <a:latin typeface="VL Gothic regular" panose="020B0509000000000000" pitchFamily="49" charset="-128"/>
                <a:ea typeface="VL Gothic regular" panose="020B0509000000000000" pitchFamily="49" charset="-128"/>
              </a:rPr>
              <a:t>struct X {</a:t>
            </a:r>
          </a:p>
          <a:p>
            <a:r>
              <a:rPr lang="en-US" altLang="ja-JP" sz="2400" dirty="0">
                <a:latin typeface="VL Gothic regular" panose="020B0509000000000000" pitchFamily="49" charset="-128"/>
                <a:ea typeface="VL Gothic regular" panose="020B0509000000000000" pitchFamily="49" charset="-128"/>
              </a:rPr>
              <a:t>  </a:t>
            </a:r>
            <a:r>
              <a:rPr lang="en-US" altLang="ja-JP" sz="2400" dirty="0">
                <a:solidFill>
                  <a:srgbClr val="C00000"/>
                </a:solidFill>
                <a:latin typeface="VL Gothic regular" panose="020B0509000000000000" pitchFamily="49" charset="-128"/>
                <a:ea typeface="VL Gothic regular" panose="020B0509000000000000" pitchFamily="49" charset="-128"/>
              </a:rPr>
              <a:t>explicit(true)</a:t>
            </a:r>
            <a:r>
              <a:rPr lang="en-US" altLang="ja-JP" sz="2400" dirty="0">
                <a:latin typeface="VL Gothic regular" panose="020B0509000000000000" pitchFamily="49" charset="-128"/>
                <a:ea typeface="VL Gothic regular" panose="020B0509000000000000" pitchFamily="49" charset="-128"/>
              </a:rPr>
              <a:t> X(</a:t>
            </a:r>
            <a:r>
              <a:rPr lang="en-US" altLang="ja-JP" sz="2400" dirty="0" err="1">
                <a:latin typeface="VL Gothic regular" panose="020B0509000000000000" pitchFamily="49" charset="-128"/>
                <a:ea typeface="VL Gothic regular" panose="020B0509000000000000" pitchFamily="49" charset="-128"/>
              </a:rPr>
              <a:t>int</a:t>
            </a:r>
            <a:r>
              <a:rPr lang="en-US" altLang="ja-JP" sz="2400" dirty="0">
                <a:latin typeface="VL Gothic regular" panose="020B0509000000000000" pitchFamily="49" charset="-128"/>
                <a:ea typeface="VL Gothic regular" panose="020B0509000000000000" pitchFamily="49" charset="-128"/>
              </a:rPr>
              <a:t>) {}</a:t>
            </a:r>
            <a:endParaRPr kumimoji="1" lang="en-US" altLang="ja-JP" sz="2400" dirty="0">
              <a:latin typeface="VL Gothic regular" panose="020B0509000000000000" pitchFamily="49" charset="-128"/>
              <a:ea typeface="VL Gothic regular" panose="020B0509000000000000" pitchFamily="49" charset="-128"/>
            </a:endParaRPr>
          </a:p>
          <a:p>
            <a:r>
              <a:rPr lang="en-US" altLang="ja-JP" sz="2400" dirty="0">
                <a:latin typeface="VL Gothic regular" panose="020B0509000000000000" pitchFamily="49" charset="-128"/>
                <a:ea typeface="VL Gothic regular" panose="020B0509000000000000" pitchFamily="49" charset="-128"/>
              </a:rPr>
              <a:t>};</a:t>
            </a:r>
            <a:endParaRPr kumimoji="1" lang="ja-JP" altLang="en-US" sz="2400">
              <a:latin typeface="VL Gothic regular" panose="020B0509000000000000" pitchFamily="49" charset="-128"/>
              <a:ea typeface="VL Gothic regular" panose="020B0509000000000000" pitchFamily="49" charset="-128"/>
            </a:endParaRPr>
          </a:p>
        </p:txBody>
      </p:sp>
    </p:spTree>
    <p:extLst>
      <p:ext uri="{BB962C8B-B14F-4D97-AF65-F5344CB8AC3E}">
        <p14:creationId xmlns:p14="http://schemas.microsoft.com/office/powerpoint/2010/main" val="3248888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lstStyle/>
          <a:p>
            <a:r>
              <a:rPr kumimoji="1" lang="en-US" altLang="ja-JP" b="1" spc="530" dirty="0">
                <a:solidFill>
                  <a:srgbClr val="C00000"/>
                </a:solidFill>
                <a:latin typeface="Hiragino Maru Gothic ProN W4" panose="020F0400000000000000" pitchFamily="34" charset="-128"/>
                <a:ea typeface="Hiragino Maru Gothic ProN W4" panose="020F0400000000000000" pitchFamily="34" charset="-128"/>
              </a:rPr>
              <a:t>__</a:t>
            </a:r>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VA_OPT</a:t>
            </a:r>
            <a:r>
              <a:rPr lang="en-US" altLang="ja-JP" b="1" spc="530" dirty="0">
                <a:solidFill>
                  <a:srgbClr val="C00000"/>
                </a:solidFill>
                <a:latin typeface="Hiragino Maru Gothic ProN W4" panose="020F0400000000000000" pitchFamily="34" charset="-128"/>
                <a:ea typeface="Hiragino Maru Gothic ProN W4" panose="020F0400000000000000" pitchFamily="34" charset="-128"/>
              </a:rPr>
              <a:t>__</a:t>
            </a:r>
            <a:r>
              <a:rPr lang="ja-JP" altLang="en-US" b="1">
                <a:solidFill>
                  <a:srgbClr val="C00000"/>
                </a:solidFill>
                <a:latin typeface="Hiragino Maru Gothic ProN W4" panose="020F0400000000000000" pitchFamily="34" charset="-128"/>
                <a:ea typeface="Hiragino Maru Gothic ProN W4" panose="020F0400000000000000" pitchFamily="34" charset="-128"/>
              </a:rPr>
              <a:t>識別子</a:t>
            </a:r>
            <a:endParaRPr kumimoji="1" lang="ja-JP" altLang="en-US" b="1">
              <a:solidFill>
                <a:srgbClr val="C00000"/>
              </a:solidFill>
              <a:latin typeface="Hiragino Maru Gothic ProN W4" panose="020F0400000000000000" pitchFamily="34" charset="-128"/>
              <a:ea typeface="Hiragino Maru Gothic ProN W4" panose="020F0400000000000000" pitchFamily="34" charset="-128"/>
            </a:endParaRP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200" y="1185334"/>
            <a:ext cx="10515600" cy="1456265"/>
          </a:xfrm>
        </p:spPr>
        <p:txBody>
          <a:bodyPr>
            <a:normAutofit lnSpcReduction="10000"/>
          </a:bodyPr>
          <a:lstStyle/>
          <a:p>
            <a:pPr>
              <a:lnSpc>
                <a:spcPct val="100000"/>
              </a:lnSpc>
            </a:pPr>
            <a:r>
              <a:rPr lang="ja-JP" altLang="en-US">
                <a:latin typeface="Hiragino Sans W2" panose="020B0300000000000000" pitchFamily="34" charset="-128"/>
                <a:ea typeface="Hiragino Sans W2" panose="020B0300000000000000" pitchFamily="34" charset="-128"/>
              </a:rPr>
              <a:t>可変引数マクロで引数が空じゃなかったときに置き換えられるトークンを指定する機能</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ロギング用にオレオレ</a:t>
            </a:r>
            <a:r>
              <a:rPr lang="en-US" altLang="ja-JP" dirty="0" err="1">
                <a:latin typeface="Hiragino Sans W2" panose="020B0300000000000000" pitchFamily="34" charset="-128"/>
                <a:ea typeface="Hiragino Sans W2" panose="020B0300000000000000" pitchFamily="34" charset="-128"/>
              </a:rPr>
              <a:t>printf</a:t>
            </a:r>
            <a:r>
              <a:rPr lang="ja-JP" altLang="en-US">
                <a:latin typeface="Hiragino Sans W2" panose="020B0300000000000000" pitchFamily="34" charset="-128"/>
                <a:ea typeface="Hiragino Sans W2" panose="020B0300000000000000" pitchFamily="34" charset="-128"/>
              </a:rPr>
              <a:t>を作るのが簡単になる</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F99825D2-7C51-9340-B152-A6D9E63854A4}"/>
              </a:ext>
            </a:extLst>
          </p:cNvPr>
          <p:cNvSpPr txBox="1"/>
          <p:nvPr/>
        </p:nvSpPr>
        <p:spPr>
          <a:xfrm>
            <a:off x="838200" y="2895606"/>
            <a:ext cx="10742047" cy="19389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en-US" altLang="ja-JP" sz="2400" dirty="0">
                <a:latin typeface="VL Gothic regular" panose="020B0509000000000000" pitchFamily="49" charset="-128"/>
                <a:ea typeface="VL Gothic regular" panose="020B0509000000000000" pitchFamily="49" charset="-128"/>
              </a:rPr>
              <a:t>// __VA_ARGS__</a:t>
            </a:r>
            <a:r>
              <a:rPr kumimoji="1" lang="ja-JP" altLang="en-US" sz="2400">
                <a:latin typeface="VL Gothic regular" panose="020B0509000000000000" pitchFamily="49" charset="-128"/>
                <a:ea typeface="VL Gothic regular" panose="020B0509000000000000" pitchFamily="49" charset="-128"/>
              </a:rPr>
              <a:t>が空じゃなかったら、</a:t>
            </a:r>
            <a:r>
              <a:rPr kumimoji="1" lang="en-US" altLang="ja-JP" sz="2400" dirty="0" err="1">
                <a:latin typeface="VL Gothic regular" panose="020B0509000000000000" pitchFamily="49" charset="-128"/>
                <a:ea typeface="VL Gothic regular" panose="020B0509000000000000" pitchFamily="49" charset="-128"/>
              </a:rPr>
              <a:t>msg</a:t>
            </a:r>
            <a:r>
              <a:rPr kumimoji="1" lang="ja-JP" altLang="en-US" sz="2400">
                <a:latin typeface="VL Gothic regular" panose="020B0509000000000000" pitchFamily="49" charset="-128"/>
                <a:ea typeface="VL Gothic regular" panose="020B0509000000000000" pitchFamily="49" charset="-128"/>
              </a:rPr>
              <a:t>と</a:t>
            </a:r>
            <a:r>
              <a:rPr kumimoji="1" lang="en-US" altLang="ja-JP" sz="2400" dirty="0">
                <a:latin typeface="VL Gothic regular" panose="020B0509000000000000" pitchFamily="49" charset="-128"/>
                <a:ea typeface="VL Gothic regular" panose="020B0509000000000000" pitchFamily="49" charset="-128"/>
              </a:rPr>
              <a:t>__VA_ARGS__</a:t>
            </a:r>
            <a:r>
              <a:rPr kumimoji="1" lang="ja-JP" altLang="en-US" sz="2400">
                <a:latin typeface="VL Gothic regular" panose="020B0509000000000000" pitchFamily="49" charset="-128"/>
                <a:ea typeface="VL Gothic regular" panose="020B0509000000000000" pitchFamily="49" charset="-128"/>
              </a:rPr>
              <a:t>の間にカンマが入る</a:t>
            </a:r>
            <a:endParaRPr kumimoji="1" lang="en-US" altLang="ja-JP" sz="2400" dirty="0">
              <a:latin typeface="VL Gothic regular" panose="020B0509000000000000" pitchFamily="49" charset="-128"/>
              <a:ea typeface="VL Gothic regular" panose="020B0509000000000000" pitchFamily="49" charset="-128"/>
            </a:endParaRPr>
          </a:p>
          <a:p>
            <a:r>
              <a:rPr kumimoji="1" lang="en-US" altLang="ja-JP" sz="2400" dirty="0">
                <a:latin typeface="VL Gothic regular" panose="020B0509000000000000" pitchFamily="49" charset="-128"/>
                <a:ea typeface="VL Gothic regular" panose="020B0509000000000000" pitchFamily="49" charset="-128"/>
              </a:rPr>
              <a:t>#define LOG(</a:t>
            </a:r>
            <a:r>
              <a:rPr kumimoji="1" lang="en-US" altLang="ja-JP" sz="2400" dirty="0" err="1">
                <a:latin typeface="VL Gothic regular" panose="020B0509000000000000" pitchFamily="49" charset="-128"/>
                <a:ea typeface="VL Gothic regular" panose="020B0509000000000000" pitchFamily="49" charset="-128"/>
              </a:rPr>
              <a:t>msg</a:t>
            </a:r>
            <a:r>
              <a:rPr lang="en-US" altLang="ja-JP" sz="2400" dirty="0">
                <a:latin typeface="VL Gothic regular" panose="020B0509000000000000" pitchFamily="49" charset="-128"/>
                <a:ea typeface="VL Gothic regular" panose="020B0509000000000000" pitchFamily="49" charset="-128"/>
              </a:rPr>
              <a:t>, </a:t>
            </a:r>
            <a:r>
              <a:rPr kumimoji="1" lang="en-US" altLang="ja-JP" sz="2400" dirty="0">
                <a:latin typeface="VL Gothic regular" panose="020B0509000000000000" pitchFamily="49" charset="-128"/>
                <a:ea typeface="VL Gothic regular" panose="020B0509000000000000" pitchFamily="49" charset="-128"/>
              </a:rPr>
              <a:t>...) </a:t>
            </a:r>
            <a:r>
              <a:rPr kumimoji="1" lang="en-US" altLang="ja-JP" sz="2400" dirty="0" err="1">
                <a:latin typeface="VL Gothic regular" panose="020B0509000000000000" pitchFamily="49" charset="-128"/>
                <a:ea typeface="VL Gothic regular" panose="020B0509000000000000" pitchFamily="49" charset="-128"/>
              </a:rPr>
              <a:t>printf</a:t>
            </a:r>
            <a:r>
              <a:rPr kumimoji="1" lang="en-US" altLang="ja-JP" sz="2400" dirty="0">
                <a:latin typeface="VL Gothic regular" panose="020B0509000000000000" pitchFamily="49" charset="-128"/>
                <a:ea typeface="VL Gothic regular" panose="020B0509000000000000" pitchFamily="49" charset="-128"/>
              </a:rPr>
              <a:t>(</a:t>
            </a:r>
            <a:r>
              <a:rPr kumimoji="1" lang="en-US" altLang="ja-JP" sz="2400" dirty="0" err="1">
                <a:latin typeface="VL Gothic regular" panose="020B0509000000000000" pitchFamily="49" charset="-128"/>
                <a:ea typeface="VL Gothic regular" panose="020B0509000000000000" pitchFamily="49" charset="-128"/>
              </a:rPr>
              <a:t>msg</a:t>
            </a:r>
            <a:r>
              <a:rPr kumimoji="1" lang="en-US" altLang="ja-JP" sz="2400" dirty="0">
                <a:latin typeface="VL Gothic regular" panose="020B0509000000000000" pitchFamily="49" charset="-128"/>
                <a:ea typeface="VL Gothic regular" panose="020B0509000000000000" pitchFamily="49" charset="-128"/>
              </a:rPr>
              <a:t> </a:t>
            </a:r>
            <a:r>
              <a:rPr kumimoji="1" lang="en-US" altLang="ja-JP" sz="2400" dirty="0">
                <a:solidFill>
                  <a:srgbClr val="C00000"/>
                </a:solidFill>
                <a:latin typeface="VL Gothic regular" panose="020B0509000000000000" pitchFamily="49" charset="-128"/>
                <a:ea typeface="VL Gothic regular" panose="020B0509000000000000" pitchFamily="49" charset="-128"/>
              </a:rPr>
              <a:t>__VA_OPT__(,)</a:t>
            </a:r>
            <a:r>
              <a:rPr kumimoji="1" lang="en-US" altLang="ja-JP" sz="2400" dirty="0">
                <a:latin typeface="VL Gothic regular" panose="020B0509000000000000" pitchFamily="49" charset="-128"/>
                <a:ea typeface="VL Gothic regular" panose="020B0509000000000000" pitchFamily="49" charset="-128"/>
              </a:rPr>
              <a:t> __VA_ARGS__)</a:t>
            </a:r>
          </a:p>
          <a:p>
            <a:endParaRPr lang="en-US" altLang="ja-JP" sz="2400" dirty="0">
              <a:latin typeface="VL Gothic regular" panose="020B0509000000000000" pitchFamily="49" charset="-128"/>
              <a:ea typeface="VL Gothic regular" panose="020B0509000000000000" pitchFamily="49" charset="-128"/>
            </a:endParaRPr>
          </a:p>
          <a:p>
            <a:r>
              <a:rPr kumimoji="1" lang="en-US" altLang="ja-JP" sz="2400" dirty="0">
                <a:latin typeface="VL Gothic regular" panose="020B0509000000000000" pitchFamily="49" charset="-128"/>
                <a:ea typeface="VL Gothic regular" panose="020B0509000000000000" pitchFamily="49" charset="-128"/>
              </a:rPr>
              <a:t>LOG("Hello");       // </a:t>
            </a:r>
            <a:r>
              <a:rPr kumimoji="1" lang="en-US" altLang="ja-JP" sz="2400" dirty="0" err="1">
                <a:latin typeface="VL Gothic regular" panose="020B0509000000000000" pitchFamily="49" charset="-128"/>
                <a:ea typeface="VL Gothic regular" panose="020B0509000000000000" pitchFamily="49" charset="-128"/>
              </a:rPr>
              <a:t>printf</a:t>
            </a:r>
            <a:r>
              <a:rPr kumimoji="1" lang="en-US" altLang="ja-JP" sz="2400" dirty="0">
                <a:latin typeface="VL Gothic regular" panose="020B0509000000000000" pitchFamily="49" charset="-128"/>
                <a:ea typeface="VL Gothic regular" panose="020B0509000000000000" pitchFamily="49" charset="-128"/>
              </a:rPr>
              <a:t>("Hello"); </a:t>
            </a:r>
            <a:r>
              <a:rPr kumimoji="1" lang="ja-JP" altLang="en-US" sz="2400">
                <a:latin typeface="VL Gothic regular" panose="020B0509000000000000" pitchFamily="49" charset="-128"/>
                <a:ea typeface="VL Gothic regular" panose="020B0509000000000000" pitchFamily="49" charset="-128"/>
              </a:rPr>
              <a:t>カンマがつかない</a:t>
            </a:r>
            <a:endParaRPr kumimoji="1" lang="en-US" altLang="ja-JP" sz="2400" dirty="0">
              <a:latin typeface="VL Gothic regular" panose="020B0509000000000000" pitchFamily="49" charset="-128"/>
              <a:ea typeface="VL Gothic regular" panose="020B0509000000000000" pitchFamily="49" charset="-128"/>
            </a:endParaRPr>
          </a:p>
          <a:p>
            <a:r>
              <a:rPr lang="en-US" altLang="ja-JP" sz="2400" dirty="0">
                <a:latin typeface="VL Gothic regular" panose="020B0509000000000000" pitchFamily="49" charset="-128"/>
                <a:ea typeface="VL Gothic regular" panose="020B0509000000000000" pitchFamily="49" charset="-128"/>
              </a:rPr>
              <a:t>LOG("Hello %d", 3); // </a:t>
            </a:r>
            <a:r>
              <a:rPr lang="en-US" altLang="ja-JP" sz="2400" dirty="0" err="1">
                <a:latin typeface="VL Gothic regular" panose="020B0509000000000000" pitchFamily="49" charset="-128"/>
                <a:ea typeface="VL Gothic regular" panose="020B0509000000000000" pitchFamily="49" charset="-128"/>
              </a:rPr>
              <a:t>printf</a:t>
            </a:r>
            <a:r>
              <a:rPr lang="en-US" altLang="ja-JP" sz="2400" dirty="0">
                <a:latin typeface="VL Gothic regular" panose="020B0509000000000000" pitchFamily="49" charset="-128"/>
                <a:ea typeface="VL Gothic regular" panose="020B0509000000000000" pitchFamily="49" charset="-128"/>
              </a:rPr>
              <a:t>("Hello", 3);</a:t>
            </a:r>
            <a:endParaRPr kumimoji="1" lang="ja-JP" altLang="en-US" sz="2400">
              <a:latin typeface="VL Gothic regular" panose="020B0509000000000000" pitchFamily="49" charset="-128"/>
              <a:ea typeface="VL Gothic regular" panose="020B0509000000000000" pitchFamily="49" charset="-128"/>
            </a:endParaRPr>
          </a:p>
        </p:txBody>
      </p:sp>
    </p:spTree>
    <p:extLst>
      <p:ext uri="{BB962C8B-B14F-4D97-AF65-F5344CB8AC3E}">
        <p14:creationId xmlns:p14="http://schemas.microsoft.com/office/powerpoint/2010/main" val="636883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200" b="1">
                <a:solidFill>
                  <a:srgbClr val="C00000"/>
                </a:solidFill>
                <a:latin typeface="Hiragino Maru Gothic ProN W4" panose="020F0400000000000000" pitchFamily="34" charset="-128"/>
                <a:ea typeface="Hiragino Maru Gothic ProN W4" panose="020F0400000000000000" pitchFamily="34" charset="-128"/>
              </a:rPr>
              <a:t>空オブジェクトに対するヒントの属性</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5"/>
            <a:ext cx="11116732" cy="1517681"/>
          </a:xfrm>
        </p:spPr>
        <p:txBody>
          <a:bodyPr>
            <a:normAutofit/>
          </a:bodyPr>
          <a:lstStyle/>
          <a:p>
            <a:pPr>
              <a:lnSpc>
                <a:spcPct val="100000"/>
              </a:lnSpc>
            </a:pPr>
            <a:r>
              <a:rPr lang="en-US" altLang="ja-JP" dirty="0">
                <a:latin typeface="Hiragino Sans W2" panose="020B0300000000000000" pitchFamily="34" charset="-128"/>
                <a:ea typeface="Hiragino Sans W2" panose="020B0300000000000000" pitchFamily="34" charset="-128"/>
              </a:rPr>
              <a:t>EBO (Empty Base Optimization) </a:t>
            </a:r>
            <a:r>
              <a:rPr lang="ja-JP" altLang="en-US">
                <a:latin typeface="Hiragino Sans W2" panose="020B0300000000000000" pitchFamily="34" charset="-128"/>
                <a:ea typeface="Hiragino Sans W2" panose="020B0300000000000000" pitchFamily="34" charset="-128"/>
              </a:rPr>
              <a:t>をサポートするため、</a:t>
            </a:r>
            <a:br>
              <a:rPr lang="en-US" altLang="ja-JP" dirty="0">
                <a:latin typeface="Hiragino Sans W2" panose="020B0300000000000000" pitchFamily="34" charset="-128"/>
                <a:ea typeface="Hiragino Sans W2" panose="020B0300000000000000" pitchFamily="34" charset="-128"/>
              </a:rPr>
            </a:br>
            <a:r>
              <a:rPr lang="ja-JP" altLang="en-US">
                <a:latin typeface="Hiragino Sans W2" panose="020B0300000000000000" pitchFamily="34" charset="-128"/>
                <a:ea typeface="Hiragino Sans W2" panose="020B0300000000000000" pitchFamily="34" charset="-128"/>
              </a:rPr>
              <a:t>状態を持たないオブジェクトに</a:t>
            </a:r>
            <a:r>
              <a:rPr lang="en" altLang="ja-JP" dirty="0">
                <a:latin typeface="VL Gothic regular" panose="020B0509000000000000" pitchFamily="49" charset="-128"/>
                <a:ea typeface="VL Gothic regular" panose="020B0509000000000000" pitchFamily="49" charset="-128"/>
              </a:rPr>
              <a:t>[[</a:t>
            </a:r>
            <a:r>
              <a:rPr lang="en" altLang="ja-JP" dirty="0" err="1">
                <a:latin typeface="VL Gothic regular" panose="020B0509000000000000" pitchFamily="49" charset="-128"/>
                <a:ea typeface="VL Gothic regular" panose="020B0509000000000000" pitchFamily="49" charset="-128"/>
              </a:rPr>
              <a:t>no_unique_address</a:t>
            </a:r>
            <a:r>
              <a:rPr lang="en" altLang="ja-JP" dirty="0">
                <a:latin typeface="VL Gothic regular" panose="020B0509000000000000" pitchFamily="49" charset="-128"/>
                <a:ea typeface="VL Gothic regular" panose="020B0509000000000000" pitchFamily="49" charset="-128"/>
              </a:rPr>
              <a:t>]]</a:t>
            </a:r>
            <a:r>
              <a:rPr lang="ja-JP" altLang="en-US"/>
              <a:t>を付けて</a:t>
            </a:r>
            <a:br>
              <a:rPr lang="en-US" altLang="ja-JP" dirty="0"/>
            </a:br>
            <a:r>
              <a:rPr lang="ja-JP" altLang="en-US"/>
              <a:t>コンパイラに伝えられるようにする</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32FE3888-94F8-5448-9D8E-7128E01F5C77}"/>
              </a:ext>
            </a:extLst>
          </p:cNvPr>
          <p:cNvSpPr txBox="1"/>
          <p:nvPr/>
        </p:nvSpPr>
        <p:spPr>
          <a:xfrm>
            <a:off x="660400" y="2567548"/>
            <a:ext cx="10761132"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 altLang="ja-JP" sz="2400" dirty="0">
                <a:latin typeface="VL Gothic regular" panose="020B0509000000000000" pitchFamily="49" charset="-128"/>
                <a:ea typeface="VL Gothic regular" panose="020B0509000000000000" pitchFamily="49" charset="-128"/>
              </a:rPr>
              <a:t>template &lt;</a:t>
            </a:r>
            <a:r>
              <a:rPr lang="en" altLang="ja-JP" sz="2400" dirty="0" err="1">
                <a:latin typeface="VL Gothic regular" panose="020B0509000000000000" pitchFamily="49" charset="-128"/>
                <a:ea typeface="VL Gothic regular" panose="020B0509000000000000" pitchFamily="49" charset="-128"/>
              </a:rPr>
              <a:t>typename</a:t>
            </a:r>
            <a:r>
              <a:rPr lang="en" altLang="ja-JP" sz="2400" dirty="0">
                <a:latin typeface="VL Gothic regular" panose="020B0509000000000000" pitchFamily="49" charset="-128"/>
                <a:ea typeface="VL Gothic regular" panose="020B0509000000000000" pitchFamily="49" charset="-128"/>
              </a:rPr>
              <a:t> Key, </a:t>
            </a:r>
            <a:r>
              <a:rPr lang="en" altLang="ja-JP" sz="2400" dirty="0" err="1">
                <a:latin typeface="VL Gothic regular" panose="020B0509000000000000" pitchFamily="49" charset="-128"/>
                <a:ea typeface="VL Gothic regular" panose="020B0509000000000000" pitchFamily="49" charset="-128"/>
              </a:rPr>
              <a:t>typename</a:t>
            </a:r>
            <a:r>
              <a:rPr lang="en" altLang="ja-JP" sz="2400" dirty="0">
                <a:latin typeface="VL Gothic regular" panose="020B0509000000000000" pitchFamily="49" charset="-128"/>
                <a:ea typeface="VL Gothic regular" panose="020B0509000000000000" pitchFamily="49" charset="-128"/>
              </a:rPr>
              <a:t> Value, </a:t>
            </a:r>
            <a:r>
              <a:rPr lang="en" altLang="ja-JP" sz="2400" dirty="0" err="1">
                <a:latin typeface="VL Gothic regular" panose="020B0509000000000000" pitchFamily="49" charset="-128"/>
                <a:ea typeface="VL Gothic regular" panose="020B0509000000000000" pitchFamily="49" charset="-128"/>
              </a:rPr>
              <a:t>typename</a:t>
            </a:r>
            <a:r>
              <a:rPr lang="en" altLang="ja-JP" sz="2400" dirty="0">
                <a:latin typeface="VL Gothic regular" panose="020B0509000000000000" pitchFamily="49" charset="-128"/>
                <a:ea typeface="VL Gothic regular" panose="020B0509000000000000" pitchFamily="49" charset="-128"/>
              </a:rPr>
              <a:t> Hash,</a:t>
            </a:r>
          </a:p>
          <a:p>
            <a:r>
              <a:rPr lang="en" altLang="ja-JP" sz="2400" dirty="0">
                <a:latin typeface="VL Gothic regular" panose="020B0509000000000000" pitchFamily="49" charset="-128"/>
                <a:ea typeface="VL Gothic regular" panose="020B0509000000000000" pitchFamily="49" charset="-128"/>
              </a:rPr>
              <a:t>          </a:t>
            </a:r>
            <a:r>
              <a:rPr lang="en" altLang="ja-JP" sz="2400" dirty="0" err="1">
                <a:latin typeface="VL Gothic regular" panose="020B0509000000000000" pitchFamily="49" charset="-128"/>
                <a:ea typeface="VL Gothic regular" panose="020B0509000000000000" pitchFamily="49" charset="-128"/>
              </a:rPr>
              <a:t>typename</a:t>
            </a:r>
            <a:r>
              <a:rPr lang="en" altLang="ja-JP" sz="2400" dirty="0">
                <a:latin typeface="VL Gothic regular" panose="020B0509000000000000" pitchFamily="49" charset="-128"/>
                <a:ea typeface="VL Gothic regular" panose="020B0509000000000000" pitchFamily="49" charset="-128"/>
              </a:rPr>
              <a:t> </a:t>
            </a:r>
            <a:r>
              <a:rPr lang="en" altLang="ja-JP" sz="2400" dirty="0" err="1">
                <a:latin typeface="VL Gothic regular" panose="020B0509000000000000" pitchFamily="49" charset="-128"/>
                <a:ea typeface="VL Gothic regular" panose="020B0509000000000000" pitchFamily="49" charset="-128"/>
              </a:rPr>
              <a:t>Pred</a:t>
            </a:r>
            <a:r>
              <a:rPr lang="en" altLang="ja-JP" sz="2400" dirty="0">
                <a:latin typeface="VL Gothic regular" panose="020B0509000000000000" pitchFamily="49" charset="-128"/>
                <a:ea typeface="VL Gothic regular" panose="020B0509000000000000" pitchFamily="49" charset="-128"/>
              </a:rPr>
              <a:t>, </a:t>
            </a:r>
            <a:r>
              <a:rPr lang="en" altLang="ja-JP" sz="2400" dirty="0" err="1">
                <a:latin typeface="VL Gothic regular" panose="020B0509000000000000" pitchFamily="49" charset="-128"/>
                <a:ea typeface="VL Gothic regular" panose="020B0509000000000000" pitchFamily="49" charset="-128"/>
              </a:rPr>
              <a:t>typename</a:t>
            </a:r>
            <a:r>
              <a:rPr lang="en" altLang="ja-JP" sz="2400" dirty="0">
                <a:latin typeface="VL Gothic regular" panose="020B0509000000000000" pitchFamily="49" charset="-128"/>
                <a:ea typeface="VL Gothic regular" panose="020B0509000000000000" pitchFamily="49" charset="-128"/>
              </a:rPr>
              <a:t> Allocator&gt;</a:t>
            </a:r>
          </a:p>
          <a:p>
            <a:r>
              <a:rPr lang="en" altLang="ja-JP" sz="2400" dirty="0">
                <a:latin typeface="VL Gothic regular" panose="020B0509000000000000" pitchFamily="49" charset="-128"/>
                <a:ea typeface="VL Gothic regular" panose="020B0509000000000000" pitchFamily="49" charset="-128"/>
              </a:rPr>
              <a:t>class </a:t>
            </a:r>
            <a:r>
              <a:rPr lang="en" altLang="ja-JP" sz="2400" dirty="0" err="1">
                <a:latin typeface="VL Gothic regular" panose="020B0509000000000000" pitchFamily="49" charset="-128"/>
                <a:ea typeface="VL Gothic regular" panose="020B0509000000000000" pitchFamily="49" charset="-128"/>
              </a:rPr>
              <a:t>hash_map</a:t>
            </a:r>
            <a:r>
              <a:rPr lang="en" altLang="ja-JP" sz="2400" dirty="0">
                <a:latin typeface="VL Gothic regular" panose="020B0509000000000000" pitchFamily="49" charset="-128"/>
                <a:ea typeface="VL Gothic regular" panose="020B0509000000000000" pitchFamily="49" charset="-128"/>
              </a:rPr>
              <a:t> {</a:t>
            </a:r>
          </a:p>
          <a:p>
            <a:r>
              <a:rPr lang="en" altLang="ja-JP" sz="2400" dirty="0">
                <a:latin typeface="VL Gothic regular" panose="020B0509000000000000" pitchFamily="49" charset="-128"/>
                <a:ea typeface="VL Gothic regular" panose="020B0509000000000000" pitchFamily="49" charset="-128"/>
              </a:rPr>
              <a:t>  </a:t>
            </a:r>
            <a:r>
              <a:rPr lang="en" altLang="ja-JP" sz="2400" dirty="0">
                <a:solidFill>
                  <a:srgbClr val="C00000"/>
                </a:solidFill>
                <a:latin typeface="VL Gothic regular" panose="020B0509000000000000" pitchFamily="49" charset="-128"/>
                <a:ea typeface="VL Gothic regular" panose="020B0509000000000000" pitchFamily="49" charset="-128"/>
              </a:rPr>
              <a:t>[[</a:t>
            </a:r>
            <a:r>
              <a:rPr lang="en" altLang="ja-JP" sz="2400" dirty="0" err="1">
                <a:solidFill>
                  <a:srgbClr val="C00000"/>
                </a:solidFill>
                <a:latin typeface="VL Gothic regular" panose="020B0509000000000000" pitchFamily="49" charset="-128"/>
                <a:ea typeface="VL Gothic regular" panose="020B0509000000000000" pitchFamily="49" charset="-128"/>
              </a:rPr>
              <a:t>no_unique_address</a:t>
            </a:r>
            <a:r>
              <a:rPr lang="en" altLang="ja-JP" sz="2400" dirty="0">
                <a:solidFill>
                  <a:srgbClr val="C00000"/>
                </a:solidFill>
                <a:latin typeface="VL Gothic regular" panose="020B0509000000000000" pitchFamily="49" charset="-128"/>
                <a:ea typeface="VL Gothic regular" panose="020B0509000000000000" pitchFamily="49" charset="-128"/>
              </a:rPr>
              <a:t>]]</a:t>
            </a:r>
            <a:r>
              <a:rPr lang="en" altLang="ja-JP" sz="2400" dirty="0">
                <a:latin typeface="VL Gothic regular" panose="020B0509000000000000" pitchFamily="49" charset="-128"/>
                <a:ea typeface="VL Gothic regular" panose="020B0509000000000000" pitchFamily="49" charset="-128"/>
              </a:rPr>
              <a:t> Hash hasher;      // </a:t>
            </a:r>
            <a:r>
              <a:rPr lang="ja-JP" altLang="en-US" sz="2400">
                <a:latin typeface="VL Gothic regular" panose="020B0509000000000000" pitchFamily="49" charset="-128"/>
                <a:ea typeface="VL Gothic regular" panose="020B0509000000000000" pitchFamily="49" charset="-128"/>
              </a:rPr>
              <a:t>これらは状態を持たない</a:t>
            </a:r>
            <a:endParaRPr lang="en" altLang="ja-JP" sz="2400" dirty="0">
              <a:latin typeface="VL Gothic regular" panose="020B0509000000000000" pitchFamily="49" charset="-128"/>
              <a:ea typeface="VL Gothic regular" panose="020B0509000000000000" pitchFamily="49" charset="-128"/>
            </a:endParaRPr>
          </a:p>
          <a:p>
            <a:r>
              <a:rPr lang="en" altLang="ja-JP" sz="2400" dirty="0">
                <a:latin typeface="VL Gothic regular" panose="020B0509000000000000" pitchFamily="49" charset="-128"/>
                <a:ea typeface="VL Gothic regular" panose="020B0509000000000000" pitchFamily="49" charset="-128"/>
              </a:rPr>
              <a:t>  </a:t>
            </a:r>
            <a:r>
              <a:rPr lang="en" altLang="ja-JP" sz="2400" dirty="0">
                <a:solidFill>
                  <a:srgbClr val="C00000"/>
                </a:solidFill>
                <a:latin typeface="VL Gothic regular" panose="020B0509000000000000" pitchFamily="49" charset="-128"/>
                <a:ea typeface="VL Gothic regular" panose="020B0509000000000000" pitchFamily="49" charset="-128"/>
              </a:rPr>
              <a:t>[[</a:t>
            </a:r>
            <a:r>
              <a:rPr lang="en" altLang="ja-JP" sz="2400" dirty="0" err="1">
                <a:solidFill>
                  <a:srgbClr val="C00000"/>
                </a:solidFill>
                <a:latin typeface="VL Gothic regular" panose="020B0509000000000000" pitchFamily="49" charset="-128"/>
                <a:ea typeface="VL Gothic regular" panose="020B0509000000000000" pitchFamily="49" charset="-128"/>
              </a:rPr>
              <a:t>no_unique_address</a:t>
            </a:r>
            <a:r>
              <a:rPr lang="en" altLang="ja-JP" sz="2400" dirty="0">
                <a:solidFill>
                  <a:srgbClr val="C00000"/>
                </a:solidFill>
                <a:latin typeface="VL Gothic regular" panose="020B0509000000000000" pitchFamily="49" charset="-128"/>
                <a:ea typeface="VL Gothic regular" panose="020B0509000000000000" pitchFamily="49" charset="-128"/>
              </a:rPr>
              <a:t>]]</a:t>
            </a:r>
            <a:r>
              <a:rPr lang="en" altLang="ja-JP" sz="2400" dirty="0">
                <a:latin typeface="VL Gothic regular" panose="020B0509000000000000" pitchFamily="49" charset="-128"/>
                <a:ea typeface="VL Gothic regular" panose="020B0509000000000000" pitchFamily="49" charset="-128"/>
              </a:rPr>
              <a:t> </a:t>
            </a:r>
            <a:r>
              <a:rPr lang="en" altLang="ja-JP" sz="2400" dirty="0" err="1">
                <a:latin typeface="VL Gothic regular" panose="020B0509000000000000" pitchFamily="49" charset="-128"/>
                <a:ea typeface="VL Gothic regular" panose="020B0509000000000000" pitchFamily="49" charset="-128"/>
              </a:rPr>
              <a:t>Pred</a:t>
            </a:r>
            <a:r>
              <a:rPr lang="en" altLang="ja-JP" sz="2400" dirty="0">
                <a:latin typeface="VL Gothic regular" panose="020B0509000000000000" pitchFamily="49" charset="-128"/>
                <a:ea typeface="VL Gothic regular" panose="020B0509000000000000" pitchFamily="49" charset="-128"/>
              </a:rPr>
              <a:t> </a:t>
            </a:r>
            <a:r>
              <a:rPr lang="en" altLang="ja-JP" sz="2400" dirty="0" err="1">
                <a:latin typeface="VL Gothic regular" panose="020B0509000000000000" pitchFamily="49" charset="-128"/>
                <a:ea typeface="VL Gothic regular" panose="020B0509000000000000" pitchFamily="49" charset="-128"/>
              </a:rPr>
              <a:t>pred</a:t>
            </a:r>
            <a:r>
              <a:rPr lang="en" altLang="ja-JP" sz="2400" dirty="0">
                <a:latin typeface="VL Gothic regular" panose="020B0509000000000000" pitchFamily="49" charset="-128"/>
                <a:ea typeface="VL Gothic regular" panose="020B0509000000000000" pitchFamily="49" charset="-128"/>
              </a:rPr>
              <a:t>;        // </a:t>
            </a:r>
            <a:r>
              <a:rPr lang="ja-JP" altLang="en-US" sz="2400">
                <a:latin typeface="VL Gothic regular" panose="020B0509000000000000" pitchFamily="49" charset="-128"/>
                <a:ea typeface="VL Gothic regular" panose="020B0509000000000000" pitchFamily="49" charset="-128"/>
              </a:rPr>
              <a:t>最適化によって、メンバ</a:t>
            </a:r>
            <a:endParaRPr lang="en" altLang="ja-JP" sz="2400" dirty="0">
              <a:latin typeface="VL Gothic regular" panose="020B0509000000000000" pitchFamily="49" charset="-128"/>
              <a:ea typeface="VL Gothic regular" panose="020B0509000000000000" pitchFamily="49" charset="-128"/>
            </a:endParaRPr>
          </a:p>
          <a:p>
            <a:r>
              <a:rPr lang="en" altLang="ja-JP" sz="2400" dirty="0">
                <a:latin typeface="VL Gothic regular" panose="020B0509000000000000" pitchFamily="49" charset="-128"/>
                <a:ea typeface="VL Gothic regular" panose="020B0509000000000000" pitchFamily="49" charset="-128"/>
              </a:rPr>
              <a:t>  </a:t>
            </a:r>
            <a:r>
              <a:rPr lang="en" altLang="ja-JP" sz="2400" dirty="0">
                <a:solidFill>
                  <a:srgbClr val="C00000"/>
                </a:solidFill>
                <a:latin typeface="VL Gothic regular" panose="020B0509000000000000" pitchFamily="49" charset="-128"/>
                <a:ea typeface="VL Gothic regular" panose="020B0509000000000000" pitchFamily="49" charset="-128"/>
              </a:rPr>
              <a:t>[[</a:t>
            </a:r>
            <a:r>
              <a:rPr lang="en" altLang="ja-JP" sz="2400" dirty="0" err="1">
                <a:solidFill>
                  <a:srgbClr val="C00000"/>
                </a:solidFill>
                <a:latin typeface="VL Gothic regular" panose="020B0509000000000000" pitchFamily="49" charset="-128"/>
                <a:ea typeface="VL Gothic regular" panose="020B0509000000000000" pitchFamily="49" charset="-128"/>
              </a:rPr>
              <a:t>no_unique_address</a:t>
            </a:r>
            <a:r>
              <a:rPr lang="en" altLang="ja-JP" sz="2400" dirty="0">
                <a:solidFill>
                  <a:srgbClr val="C00000"/>
                </a:solidFill>
                <a:latin typeface="VL Gothic regular" panose="020B0509000000000000" pitchFamily="49" charset="-128"/>
                <a:ea typeface="VL Gothic regular" panose="020B0509000000000000" pitchFamily="49" charset="-128"/>
              </a:rPr>
              <a:t>]]</a:t>
            </a:r>
            <a:r>
              <a:rPr lang="en" altLang="ja-JP" sz="2400" dirty="0">
                <a:latin typeface="VL Gothic regular" panose="020B0509000000000000" pitchFamily="49" charset="-128"/>
                <a:ea typeface="VL Gothic regular" panose="020B0509000000000000" pitchFamily="49" charset="-128"/>
              </a:rPr>
              <a:t> Allocator </a:t>
            </a:r>
            <a:r>
              <a:rPr lang="en" altLang="ja-JP" sz="2400" dirty="0" err="1">
                <a:latin typeface="VL Gothic regular" panose="020B0509000000000000" pitchFamily="49" charset="-128"/>
                <a:ea typeface="VL Gothic regular" panose="020B0509000000000000" pitchFamily="49" charset="-128"/>
              </a:rPr>
              <a:t>alloc</a:t>
            </a:r>
            <a:r>
              <a:rPr lang="en" altLang="ja-JP" sz="2400" dirty="0">
                <a:latin typeface="VL Gothic regular" panose="020B0509000000000000" pitchFamily="49" charset="-128"/>
                <a:ea typeface="VL Gothic regular" panose="020B0509000000000000" pitchFamily="49" charset="-128"/>
              </a:rPr>
              <a:t>;  // </a:t>
            </a:r>
            <a:r>
              <a:rPr lang="ja-JP" altLang="en-US" sz="2400">
                <a:latin typeface="VL Gothic regular" panose="020B0509000000000000" pitchFamily="49" charset="-128"/>
                <a:ea typeface="VL Gothic regular" panose="020B0509000000000000" pitchFamily="49" charset="-128"/>
              </a:rPr>
              <a:t>変数を</a:t>
            </a:r>
            <a:r>
              <a:rPr lang="en-US" altLang="ja-JP" sz="2400" dirty="0">
                <a:latin typeface="VL Gothic regular" panose="020B0509000000000000" pitchFamily="49" charset="-128"/>
                <a:ea typeface="VL Gothic regular" panose="020B0509000000000000" pitchFamily="49" charset="-128"/>
              </a:rPr>
              <a:t>0</a:t>
            </a:r>
            <a:r>
              <a:rPr lang="ja-JP" altLang="en-US" sz="2400">
                <a:latin typeface="VL Gothic regular" panose="020B0509000000000000" pitchFamily="49" charset="-128"/>
                <a:ea typeface="VL Gothic regular" panose="020B0509000000000000" pitchFamily="49" charset="-128"/>
              </a:rPr>
              <a:t>バイトにできる</a:t>
            </a:r>
            <a:endParaRPr lang="en" altLang="ja-JP" sz="2400" dirty="0">
              <a:latin typeface="VL Gothic regular" panose="020B0509000000000000" pitchFamily="49" charset="-128"/>
              <a:ea typeface="VL Gothic regular" panose="020B0509000000000000" pitchFamily="49" charset="-128"/>
            </a:endParaRPr>
          </a:p>
          <a:p>
            <a:r>
              <a:rPr lang="en" altLang="ja-JP" sz="2400" dirty="0">
                <a:latin typeface="VL Gothic regular" panose="020B0509000000000000" pitchFamily="49" charset="-128"/>
                <a:ea typeface="VL Gothic regular" panose="020B0509000000000000" pitchFamily="49" charset="-128"/>
              </a:rPr>
              <a:t>  Bucket *buckets;</a:t>
            </a:r>
          </a:p>
          <a:p>
            <a:r>
              <a:rPr lang="en" altLang="ja-JP" sz="2400" dirty="0">
                <a:latin typeface="VL Gothic regular" panose="020B0509000000000000" pitchFamily="49" charset="-128"/>
                <a:ea typeface="VL Gothic regular" panose="020B0509000000000000" pitchFamily="49" charset="-128"/>
              </a:rPr>
              <a:t>  // ...</a:t>
            </a:r>
          </a:p>
          <a:p>
            <a:r>
              <a:rPr lang="en" altLang="ja-JP" sz="2400" dirty="0">
                <a:latin typeface="VL Gothic regular" panose="020B0509000000000000" pitchFamily="49" charset="-128"/>
                <a:ea typeface="VL Gothic regular" panose="020B0509000000000000" pitchFamily="49" charset="-128"/>
              </a:rPr>
              <a:t>public:</a:t>
            </a:r>
          </a:p>
          <a:p>
            <a:r>
              <a:rPr lang="en" altLang="ja-JP" sz="2400" dirty="0">
                <a:latin typeface="VL Gothic regular" panose="020B0509000000000000" pitchFamily="49" charset="-128"/>
                <a:ea typeface="VL Gothic regular" panose="020B0509000000000000" pitchFamily="49" charset="-128"/>
              </a:rPr>
              <a:t>  // ...</a:t>
            </a:r>
          </a:p>
          <a:p>
            <a:r>
              <a:rPr lang="en" altLang="ja-JP" sz="2400" dirty="0">
                <a:latin typeface="VL Gothic regular" panose="020B0509000000000000" pitchFamily="49" charset="-128"/>
                <a:ea typeface="VL Gothic regular" panose="020B0509000000000000" pitchFamily="49" charset="-128"/>
              </a:rPr>
              <a:t>};</a:t>
            </a:r>
            <a:endParaRPr kumimoji="1" lang="ja-JP" altLang="en-US" sz="2400">
              <a:latin typeface="VL Gothic regular" panose="020B0509000000000000" pitchFamily="49" charset="-128"/>
              <a:ea typeface="VL Gothic regular" panose="020B0509000000000000" pitchFamily="49" charset="-128"/>
            </a:endParaRPr>
          </a:p>
        </p:txBody>
      </p:sp>
    </p:spTree>
    <p:extLst>
      <p:ext uri="{BB962C8B-B14F-4D97-AF65-F5344CB8AC3E}">
        <p14:creationId xmlns:p14="http://schemas.microsoft.com/office/powerpoint/2010/main" val="3495983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200" b="1">
                <a:solidFill>
                  <a:srgbClr val="C00000"/>
                </a:solidFill>
                <a:latin typeface="Hiragino Maru Gothic ProN W4" panose="020F0400000000000000" pitchFamily="34" charset="-128"/>
                <a:ea typeface="Hiragino Maru Gothic ProN W4" panose="020F0400000000000000" pitchFamily="34" charset="-128"/>
              </a:rPr>
              <a:t>分岐予測に対するヒントの属性</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5"/>
            <a:ext cx="10761132" cy="1289727"/>
          </a:xfrm>
        </p:spPr>
        <p:txBody>
          <a:bodyPr>
            <a:normAutofit/>
          </a:bodyPr>
          <a:lstStyle/>
          <a:p>
            <a:pPr>
              <a:lnSpc>
                <a:spcPct val="100000"/>
              </a:lnSpc>
            </a:pPr>
            <a:r>
              <a:rPr lang="ja-JP" altLang="en-US">
                <a:latin typeface="Hiragino Sans W2" panose="020B0300000000000000" pitchFamily="34" charset="-128"/>
                <a:ea typeface="Hiragino Sans W2" panose="020B0300000000000000" pitchFamily="34" charset="-128"/>
              </a:rPr>
              <a:t>条件分岐で当たる可能性の高い・低いものをコンパイラに伝える属性として、</a:t>
            </a:r>
            <a:r>
              <a:rPr lang="en-US" altLang="ja-JP" dirty="0">
                <a:latin typeface="VL Gothic regular" panose="020B0509000000000000" pitchFamily="49" charset="-128"/>
                <a:ea typeface="VL Gothic regular" panose="020B0509000000000000" pitchFamily="49" charset="-128"/>
              </a:rPr>
              <a:t>[[likely]]</a:t>
            </a:r>
            <a:r>
              <a:rPr lang="ja-JP" altLang="en-US">
                <a:latin typeface="Hiragino Sans W2" panose="020B0300000000000000" pitchFamily="34" charset="-128"/>
                <a:ea typeface="Hiragino Sans W2" panose="020B0300000000000000" pitchFamily="34" charset="-128"/>
              </a:rPr>
              <a:t>と</a:t>
            </a:r>
            <a:r>
              <a:rPr lang="en-US" altLang="ja-JP" dirty="0">
                <a:latin typeface="VL Gothic regular" panose="020B0509000000000000" pitchFamily="49" charset="-128"/>
                <a:ea typeface="VL Gothic regular" panose="020B0509000000000000" pitchFamily="49" charset="-128"/>
              </a:rPr>
              <a:t>[[unlikely]]</a:t>
            </a:r>
            <a:r>
              <a:rPr lang="ja-JP" altLang="en-US">
                <a:latin typeface="Hiragino Sans W2" panose="020B0300000000000000" pitchFamily="34" charset="-128"/>
                <a:ea typeface="Hiragino Sans W2" panose="020B0300000000000000" pitchFamily="34" charset="-128"/>
              </a:rPr>
              <a:t>を追加する</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
        <p:nvSpPr>
          <p:cNvPr id="5" name="テキスト ボックス 4">
            <a:extLst>
              <a:ext uri="{FF2B5EF4-FFF2-40B4-BE49-F238E27FC236}">
                <a16:creationId xmlns:a16="http://schemas.microsoft.com/office/drawing/2014/main" id="{32FE3888-94F8-5448-9D8E-7128E01F5C77}"/>
              </a:ext>
            </a:extLst>
          </p:cNvPr>
          <p:cNvSpPr txBox="1"/>
          <p:nvPr/>
        </p:nvSpPr>
        <p:spPr>
          <a:xfrm>
            <a:off x="660400" y="2567548"/>
            <a:ext cx="10761132"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ja-JP" sz="2400" dirty="0">
                <a:latin typeface="VL Gothic regular" panose="020B0509000000000000" pitchFamily="49" charset="-128"/>
                <a:ea typeface="VL Gothic regular" panose="020B0509000000000000" pitchFamily="49" charset="-128"/>
              </a:rPr>
              <a:t>if (</a:t>
            </a:r>
            <a:r>
              <a:rPr lang="en-US" altLang="ja-JP" sz="2400" dirty="0" err="1">
                <a:latin typeface="VL Gothic regular" panose="020B0509000000000000" pitchFamily="49" charset="-128"/>
                <a:ea typeface="VL Gothic regular" panose="020B0509000000000000" pitchFamily="49" charset="-128"/>
              </a:rPr>
              <a:t>is_success</a:t>
            </a:r>
            <a:r>
              <a:rPr lang="en-US" altLang="ja-JP" sz="2400" dirty="0">
                <a:latin typeface="VL Gothic regular" panose="020B0509000000000000" pitchFamily="49" charset="-128"/>
                <a:ea typeface="VL Gothic regular" panose="020B0509000000000000" pitchFamily="49" charset="-128"/>
              </a:rPr>
              <a:t>()) </a:t>
            </a:r>
            <a:r>
              <a:rPr lang="en-US" altLang="ja-JP" sz="2400" dirty="0">
                <a:solidFill>
                  <a:srgbClr val="C00000"/>
                </a:solidFill>
                <a:latin typeface="VL Gothic regular" panose="020B0509000000000000" pitchFamily="49" charset="-128"/>
                <a:ea typeface="VL Gothic regular" panose="020B0509000000000000" pitchFamily="49" charset="-128"/>
              </a:rPr>
              <a:t>[[likely]]</a:t>
            </a:r>
            <a:r>
              <a:rPr lang="en-US" altLang="ja-JP" sz="2400" dirty="0">
                <a:latin typeface="VL Gothic regular" panose="020B0509000000000000" pitchFamily="49" charset="-128"/>
                <a:ea typeface="VL Gothic regular" panose="020B0509000000000000" pitchFamily="49" charset="-128"/>
              </a:rPr>
              <a:t> {</a:t>
            </a:r>
          </a:p>
          <a:p>
            <a:r>
              <a:rPr kumimoji="1" lang="en-US" altLang="ja-JP" sz="2400" dirty="0">
                <a:latin typeface="VL Gothic regular" panose="020B0509000000000000" pitchFamily="49" charset="-128"/>
                <a:ea typeface="VL Gothic regular" panose="020B0509000000000000" pitchFamily="49" charset="-128"/>
              </a:rPr>
              <a:t>}</a:t>
            </a:r>
          </a:p>
          <a:p>
            <a:r>
              <a:rPr lang="en-US" altLang="ja-JP" sz="2400" dirty="0">
                <a:latin typeface="VL Gothic regular" panose="020B0509000000000000" pitchFamily="49" charset="-128"/>
                <a:ea typeface="VL Gothic regular" panose="020B0509000000000000" pitchFamily="49" charset="-128"/>
              </a:rPr>
              <a:t>else </a:t>
            </a:r>
            <a:r>
              <a:rPr lang="en-US" altLang="ja-JP" sz="2400" dirty="0">
                <a:solidFill>
                  <a:srgbClr val="C00000"/>
                </a:solidFill>
                <a:latin typeface="VL Gothic regular" panose="020B0509000000000000" pitchFamily="49" charset="-128"/>
                <a:ea typeface="VL Gothic regular" panose="020B0509000000000000" pitchFamily="49" charset="-128"/>
              </a:rPr>
              <a:t>[[unlikely]]</a:t>
            </a:r>
            <a:r>
              <a:rPr lang="en-US" altLang="ja-JP" sz="2400" dirty="0">
                <a:latin typeface="VL Gothic regular" panose="020B0509000000000000" pitchFamily="49" charset="-128"/>
                <a:ea typeface="VL Gothic regular" panose="020B0509000000000000" pitchFamily="49" charset="-128"/>
              </a:rPr>
              <a:t> {</a:t>
            </a:r>
          </a:p>
          <a:p>
            <a:r>
              <a:rPr kumimoji="1" lang="en-US" altLang="ja-JP" sz="2400" dirty="0">
                <a:latin typeface="VL Gothic regular" panose="020B0509000000000000" pitchFamily="49" charset="-128"/>
                <a:ea typeface="VL Gothic regular" panose="020B0509000000000000" pitchFamily="49" charset="-128"/>
              </a:rPr>
              <a:t>}</a:t>
            </a:r>
          </a:p>
          <a:p>
            <a:endParaRPr lang="en-US" altLang="ja-JP" sz="2400" dirty="0">
              <a:latin typeface="VL Gothic regular" panose="020B0509000000000000" pitchFamily="49" charset="-128"/>
              <a:ea typeface="VL Gothic regular" panose="020B0509000000000000" pitchFamily="49" charset="-128"/>
            </a:endParaRPr>
          </a:p>
          <a:p>
            <a:r>
              <a:rPr kumimoji="1" lang="en-US" altLang="ja-JP" sz="2400" dirty="0">
                <a:latin typeface="VL Gothic regular" panose="020B0509000000000000" pitchFamily="49" charset="-128"/>
                <a:ea typeface="VL Gothic regular" panose="020B0509000000000000" pitchFamily="49" charset="-128"/>
              </a:rPr>
              <a:t>switch (n) {</a:t>
            </a:r>
          </a:p>
          <a:p>
            <a:r>
              <a:rPr lang="en-US" altLang="ja-JP" sz="2400" dirty="0">
                <a:latin typeface="VL Gothic regular" panose="020B0509000000000000" pitchFamily="49" charset="-128"/>
                <a:ea typeface="VL Gothic regular" panose="020B0509000000000000" pitchFamily="49" charset="-128"/>
              </a:rPr>
              <a:t>  </a:t>
            </a:r>
            <a:r>
              <a:rPr lang="en-US" altLang="ja-JP" sz="2400" dirty="0">
                <a:solidFill>
                  <a:srgbClr val="C00000"/>
                </a:solidFill>
                <a:latin typeface="VL Gothic regular" panose="020B0509000000000000" pitchFamily="49" charset="-128"/>
                <a:ea typeface="VL Gothic regular" panose="020B0509000000000000" pitchFamily="49" charset="-128"/>
              </a:rPr>
              <a:t>[[likely]]</a:t>
            </a:r>
            <a:r>
              <a:rPr lang="en-US" altLang="ja-JP" sz="2400" dirty="0">
                <a:latin typeface="VL Gothic regular" panose="020B0509000000000000" pitchFamily="49" charset="-128"/>
                <a:ea typeface="VL Gothic regular" panose="020B0509000000000000" pitchFamily="49" charset="-128"/>
              </a:rPr>
              <a:t>   case 0: break;</a:t>
            </a:r>
          </a:p>
          <a:p>
            <a:r>
              <a:rPr kumimoji="1" lang="en-US" altLang="ja-JP" sz="2400" dirty="0">
                <a:latin typeface="VL Gothic regular" panose="020B0509000000000000" pitchFamily="49" charset="-128"/>
                <a:ea typeface="VL Gothic regular" panose="020B0509000000000000" pitchFamily="49" charset="-128"/>
              </a:rPr>
              <a:t>  </a:t>
            </a:r>
            <a:r>
              <a:rPr kumimoji="1" lang="en-US" altLang="ja-JP" sz="2400" dirty="0">
                <a:solidFill>
                  <a:srgbClr val="C00000"/>
                </a:solidFill>
                <a:latin typeface="VL Gothic regular" panose="020B0509000000000000" pitchFamily="49" charset="-128"/>
                <a:ea typeface="VL Gothic regular" panose="020B0509000000000000" pitchFamily="49" charset="-128"/>
              </a:rPr>
              <a:t>[[unlikely]]</a:t>
            </a:r>
            <a:r>
              <a:rPr kumimoji="1" lang="en-US" altLang="ja-JP" sz="2400" dirty="0">
                <a:latin typeface="VL Gothic regular" panose="020B0509000000000000" pitchFamily="49" charset="-128"/>
                <a:ea typeface="VL Gothic regular" panose="020B0509000000000000" pitchFamily="49" charset="-128"/>
              </a:rPr>
              <a:t> case 8: break;</a:t>
            </a:r>
          </a:p>
          <a:p>
            <a:r>
              <a:rPr lang="en-US" altLang="ja-JP" sz="2400" dirty="0">
                <a:latin typeface="VL Gothic regular" panose="020B0509000000000000" pitchFamily="49" charset="-128"/>
                <a:ea typeface="VL Gothic regular" panose="020B0509000000000000" pitchFamily="49" charset="-128"/>
              </a:rPr>
              <a:t>}</a:t>
            </a:r>
            <a:endParaRPr kumimoji="1" lang="ja-JP" altLang="en-US" sz="2400">
              <a:latin typeface="VL Gothic regular" panose="020B0509000000000000" pitchFamily="49" charset="-128"/>
              <a:ea typeface="VL Gothic regular" panose="020B0509000000000000" pitchFamily="49" charset="-128"/>
            </a:endParaRPr>
          </a:p>
        </p:txBody>
      </p:sp>
    </p:spTree>
    <p:extLst>
      <p:ext uri="{BB962C8B-B14F-4D97-AF65-F5344CB8AC3E}">
        <p14:creationId xmlns:p14="http://schemas.microsoft.com/office/powerpoint/2010/main" val="769484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Autofit/>
          </a:bodyPr>
          <a:lstStyle/>
          <a:p>
            <a:r>
              <a:rPr kumimoji="1" lang="ja-JP" altLang="en-US" sz="3200" b="1">
                <a:solidFill>
                  <a:srgbClr val="C00000"/>
                </a:solidFill>
                <a:latin typeface="Hiragino Maru Gothic ProN W4" panose="020F0400000000000000" pitchFamily="34" charset="-128"/>
                <a:ea typeface="Hiragino Maru Gothic ProN W4" panose="020F0400000000000000" pitchFamily="34" charset="-128"/>
              </a:rPr>
              <a:t>本日はここまで</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719668" y="1185335"/>
            <a:ext cx="10761132" cy="5307539"/>
          </a:xfrm>
        </p:spPr>
        <p:txBody>
          <a:bodyPr>
            <a:normAutofit/>
          </a:bodyPr>
          <a:lstStyle/>
          <a:p>
            <a:pPr>
              <a:lnSpc>
                <a:spcPct val="100000"/>
              </a:lnSpc>
            </a:pPr>
            <a:r>
              <a:rPr lang="ja-JP" altLang="en-US">
                <a:latin typeface="Hiragino Sans W2" panose="020B0300000000000000" pitchFamily="34" charset="-128"/>
                <a:ea typeface="Hiragino Sans W2" panose="020B0300000000000000" pitchFamily="34" charset="-128"/>
              </a:rPr>
              <a:t>細かい言語機能や、各言語機能の詳細までは説明しきれません</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この発表をきっかけに、各自で調べて理解を深めてください</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次回はライブラリ編をやります</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3729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normAutofit/>
          </a:bodyPr>
          <a:lstStyle/>
          <a:p>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C++20</a:t>
            </a:r>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の簡単な説明</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200" y="1219200"/>
            <a:ext cx="10515600" cy="4991629"/>
          </a:xfrm>
        </p:spPr>
        <p:txBody>
          <a:bodyPr/>
          <a:lstStyle/>
          <a:p>
            <a:pPr>
              <a:lnSpc>
                <a:spcPct val="100000"/>
              </a:lnSpc>
            </a:pPr>
            <a:r>
              <a:rPr lang="en" altLang="ja-JP" dirty="0"/>
              <a:t>ISO/IEC 14882:2020</a:t>
            </a:r>
            <a:r>
              <a:rPr lang="ja-JP" altLang="en-US"/>
              <a:t>という規格になる予定の、</a:t>
            </a:r>
            <a:r>
              <a:rPr lang="en-US" altLang="ja-JP" dirty="0"/>
              <a:t>2020</a:t>
            </a:r>
            <a:r>
              <a:rPr lang="ja-JP" altLang="en-US"/>
              <a:t>年中に</a:t>
            </a:r>
            <a:br>
              <a:rPr lang="en-US" altLang="ja-JP" dirty="0"/>
            </a:br>
            <a:r>
              <a:rPr lang="ja-JP" altLang="en-US"/>
              <a:t>策定される</a:t>
            </a:r>
            <a:r>
              <a:rPr lang="en-US" altLang="ja-JP" dirty="0"/>
              <a:t>C++</a:t>
            </a:r>
            <a:r>
              <a:rPr lang="ja-JP" altLang="en-US"/>
              <a:t>のバージョン</a:t>
            </a:r>
            <a:endParaRPr lang="en-US" altLang="ja-JP" dirty="0"/>
          </a:p>
          <a:p>
            <a:pPr lvl="1">
              <a:lnSpc>
                <a:spcPct val="100000"/>
              </a:lnSpc>
            </a:pPr>
            <a:r>
              <a:rPr kumimoji="1" lang="ja-JP" altLang="en-US">
                <a:latin typeface="Hiragino Sans W2" panose="020B0300000000000000" pitchFamily="34" charset="-128"/>
                <a:ea typeface="Hiragino Sans W2" panose="020B0300000000000000" pitchFamily="34" charset="-128"/>
              </a:rPr>
              <a:t>メジャーバージョンアップ・マイナーバージョンアップとかはない</a:t>
            </a:r>
            <a:endParaRPr kumimoji="1" lang="en-US" altLang="ja-JP" dirty="0">
              <a:latin typeface="Hiragino Sans W2" panose="020B0300000000000000" pitchFamily="34" charset="-128"/>
              <a:ea typeface="Hiragino Sans W2" panose="020B0300000000000000" pitchFamily="34" charset="-128"/>
            </a:endParaRPr>
          </a:p>
          <a:p>
            <a:pPr>
              <a:lnSpc>
                <a:spcPct val="100000"/>
              </a:lnSpc>
            </a:pPr>
            <a:r>
              <a:rPr kumimoji="1" lang="ja-JP" altLang="en-US">
                <a:latin typeface="Hiragino Sans W2" panose="020B0300000000000000" pitchFamily="34" charset="-128"/>
                <a:ea typeface="Hiragino Sans W2" panose="020B0300000000000000" pitchFamily="34" charset="-128"/>
              </a:rPr>
              <a:t>言語機能の目玉は、契約、コンセプト</a:t>
            </a:r>
            <a:r>
              <a:rPr lang="ja-JP" altLang="en-US">
                <a:latin typeface="Hiragino Sans W2" panose="020B0300000000000000" pitchFamily="34" charset="-128"/>
                <a:ea typeface="Hiragino Sans W2" panose="020B0300000000000000" pitchFamily="34" charset="-128"/>
              </a:rPr>
              <a:t>、モジュール、コルーチン、三方比較演算子による比較演算子の自動定義</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ライブラリ機能の目玉は、サブシーケンスを参照する</a:t>
            </a:r>
            <a:r>
              <a:rPr lang="en-US" altLang="ja-JP" dirty="0">
                <a:latin typeface="Hiragino Sans W2" panose="020B0300000000000000" pitchFamily="34" charset="-128"/>
                <a:ea typeface="Hiragino Sans W2" panose="020B0300000000000000" pitchFamily="34" charset="-128"/>
              </a:rPr>
              <a:t>span</a:t>
            </a:r>
            <a:r>
              <a:rPr lang="ja-JP" altLang="en-US">
                <a:latin typeface="Hiragino Sans W2" panose="020B0300000000000000" pitchFamily="34" charset="-128"/>
                <a:ea typeface="Hiragino Sans W2" panose="020B0300000000000000" pitchFamily="34" charset="-128"/>
              </a:rPr>
              <a:t>、</a:t>
            </a:r>
            <a:br>
              <a:rPr lang="en-US" altLang="ja-JP" dirty="0">
                <a:latin typeface="Hiragino Sans W2" panose="020B0300000000000000" pitchFamily="34" charset="-128"/>
                <a:ea typeface="Hiragino Sans W2" panose="020B0300000000000000" pitchFamily="34" charset="-128"/>
              </a:rPr>
            </a:br>
            <a:r>
              <a:rPr lang="ja-JP" altLang="en-US">
                <a:latin typeface="Hiragino Sans W2" panose="020B0300000000000000" pitchFamily="34" charset="-128"/>
                <a:ea typeface="Hiragino Sans W2" panose="020B0300000000000000" pitchFamily="34" charset="-128"/>
              </a:rPr>
              <a:t>カレンダーとタイムゾーン、</a:t>
            </a:r>
            <a:r>
              <a:rPr lang="en-US" altLang="ja-JP" dirty="0">
                <a:latin typeface="Hiragino Sans W2" panose="020B0300000000000000" pitchFamily="34" charset="-128"/>
                <a:ea typeface="Hiragino Sans W2" panose="020B0300000000000000" pitchFamily="34" charset="-128"/>
              </a:rPr>
              <a:t>Range</a:t>
            </a:r>
            <a:r>
              <a:rPr lang="ja-JP" altLang="en-US">
                <a:latin typeface="Hiragino Sans W2" panose="020B0300000000000000" pitchFamily="34" charset="-128"/>
                <a:ea typeface="Hiragino Sans W2" panose="020B0300000000000000" pitchFamily="34" charset="-128"/>
              </a:rPr>
              <a:t>、</a:t>
            </a:r>
            <a:r>
              <a:rPr lang="en-US" altLang="ja-JP" dirty="0">
                <a:latin typeface="Hiragino Sans W2" panose="020B0300000000000000" pitchFamily="34" charset="-128"/>
                <a:ea typeface="Hiragino Sans W2" panose="020B0300000000000000" pitchFamily="34" charset="-128"/>
              </a:rPr>
              <a:t>(</a:t>
            </a:r>
            <a:r>
              <a:rPr lang="ja-JP" altLang="en-US">
                <a:latin typeface="Hiragino Sans W2" panose="020B0300000000000000" pitchFamily="34" charset="-128"/>
                <a:ea typeface="Hiragino Sans W2" panose="020B0300000000000000" pitchFamily="34" charset="-128"/>
              </a:rPr>
              <a:t>文字列フォーマット</a:t>
            </a:r>
            <a:r>
              <a:rPr lang="en-US" altLang="ja-JP" dirty="0">
                <a:latin typeface="Hiragino Sans W2" panose="020B0300000000000000" pitchFamily="34" charset="-128"/>
                <a:ea typeface="Hiragino Sans W2" panose="020B0300000000000000" pitchFamily="34" charset="-128"/>
              </a:rPr>
              <a:t>)</a:t>
            </a: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201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2532590"/>
            <a:ext cx="10515600" cy="820208"/>
          </a:xfrm>
        </p:spPr>
        <p:txBody>
          <a:bodyPr/>
          <a:lstStyle/>
          <a:p>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1. </a:t>
            </a:r>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標準化作業への参加方法</a:t>
            </a: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38200" y="34042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1190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lstStyle/>
          <a:p>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標準化の体制</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200" y="1219200"/>
            <a:ext cx="10515600" cy="4991629"/>
          </a:xfrm>
        </p:spPr>
        <p:txBody>
          <a:bodyPr/>
          <a:lstStyle/>
          <a:p>
            <a:pPr>
              <a:lnSpc>
                <a:spcPct val="100000"/>
              </a:lnSpc>
            </a:pPr>
            <a:r>
              <a:rPr lang="en-US" altLang="ja-JP" dirty="0">
                <a:latin typeface="Hiragino Sans W2" panose="020B0300000000000000" pitchFamily="34" charset="-128"/>
                <a:ea typeface="Hiragino Sans W2" panose="020B0300000000000000" pitchFamily="34" charset="-128"/>
              </a:rPr>
              <a:t>C++ Standard Committee (C++</a:t>
            </a:r>
            <a:r>
              <a:rPr lang="ja-JP" altLang="en-US">
                <a:latin typeface="Hiragino Sans W2" panose="020B0300000000000000" pitchFamily="34" charset="-128"/>
                <a:ea typeface="Hiragino Sans W2" panose="020B0300000000000000" pitchFamily="34" charset="-128"/>
              </a:rPr>
              <a:t>標準化委員会</a:t>
            </a:r>
            <a:r>
              <a:rPr lang="en-US" altLang="ja-JP" dirty="0">
                <a:latin typeface="Hiragino Sans W2" panose="020B0300000000000000" pitchFamily="34" charset="-128"/>
                <a:ea typeface="Hiragino Sans W2" panose="020B0300000000000000" pitchFamily="34" charset="-128"/>
              </a:rPr>
              <a:t>, SC22/WG21) </a:t>
            </a:r>
            <a:r>
              <a:rPr lang="ja-JP" altLang="en-US">
                <a:latin typeface="Hiragino Sans W2" panose="020B0300000000000000" pitchFamily="34" charset="-128"/>
                <a:ea typeface="Hiragino Sans W2" panose="020B0300000000000000" pitchFamily="34" charset="-128"/>
              </a:rPr>
              <a:t>という</a:t>
            </a:r>
            <a:r>
              <a:rPr lang="en-US" altLang="ja-JP" dirty="0">
                <a:latin typeface="Hiragino Sans W2" panose="020B0300000000000000" pitchFamily="34" charset="-128"/>
                <a:ea typeface="Hiragino Sans W2" panose="020B0300000000000000" pitchFamily="34" charset="-128"/>
              </a:rPr>
              <a:t>ISO</a:t>
            </a:r>
            <a:r>
              <a:rPr lang="ja-JP" altLang="en-US">
                <a:latin typeface="Hiragino Sans W2" panose="020B0300000000000000" pitchFamily="34" charset="-128"/>
                <a:ea typeface="Hiragino Sans W2" panose="020B0300000000000000" pitchFamily="34" charset="-128"/>
              </a:rPr>
              <a:t>標準化のワーキンググループで規格策定が行われている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kumimoji="1" lang="ja-JP" altLang="en-US">
                <a:latin typeface="Hiragino Sans W2" panose="020B0300000000000000" pitchFamily="34" charset="-128"/>
                <a:ea typeface="Hiragino Sans W2" panose="020B0300000000000000" pitchFamily="34" charset="-128"/>
              </a:rPr>
              <a:t>標準化には、基本的にはいろいろな企業の代表が</a:t>
            </a:r>
            <a:r>
              <a:rPr kumimoji="1" lang="en-US" altLang="ja-JP" dirty="0">
                <a:latin typeface="Hiragino Sans W2" panose="020B0300000000000000" pitchFamily="34" charset="-128"/>
                <a:ea typeface="Hiragino Sans W2" panose="020B0300000000000000" pitchFamily="34" charset="-128"/>
              </a:rPr>
              <a:t>1</a:t>
            </a:r>
            <a:r>
              <a:rPr kumimoji="1" lang="ja-JP" altLang="en-US">
                <a:latin typeface="Hiragino Sans W2" panose="020B0300000000000000" pitchFamily="34" charset="-128"/>
                <a:ea typeface="Hiragino Sans W2" panose="020B0300000000000000" pitchFamily="34" charset="-128"/>
              </a:rPr>
              <a:t>名ずつ参加し、企業および国の代表として議論を交わす</a:t>
            </a:r>
            <a:endParaRPr kumimoji="1" lang="en-US" altLang="ja-JP" dirty="0">
              <a:latin typeface="Hiragino Sans W2" panose="020B0300000000000000" pitchFamily="34" charset="-128"/>
              <a:ea typeface="Hiragino Sans W2" panose="020B0300000000000000" pitchFamily="34" charset="-128"/>
            </a:endParaRPr>
          </a:p>
          <a:p>
            <a:pPr lvl="1">
              <a:lnSpc>
                <a:spcPct val="100000"/>
              </a:lnSpc>
            </a:pPr>
            <a:r>
              <a:rPr kumimoji="1" lang="ja-JP" altLang="en-US">
                <a:latin typeface="Hiragino Sans W2" panose="020B0300000000000000" pitchFamily="34" charset="-128"/>
                <a:ea typeface="Hiragino Sans W2" panose="020B0300000000000000" pitchFamily="34" charset="-128"/>
              </a:rPr>
              <a:t>国によって制度がちがうかも</a:t>
            </a:r>
            <a:endParaRPr kumimoji="1"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現在、代表は</a:t>
            </a:r>
            <a:r>
              <a:rPr lang="en-US" altLang="ja-JP" dirty="0">
                <a:latin typeface="Hiragino Sans W2" panose="020B0300000000000000" pitchFamily="34" charset="-128"/>
                <a:ea typeface="Hiragino Sans W2" panose="020B0300000000000000" pitchFamily="34" charset="-128"/>
              </a:rPr>
              <a:t>Microsoft</a:t>
            </a:r>
            <a:r>
              <a:rPr lang="ja-JP" altLang="en-US">
                <a:latin typeface="Hiragino Sans W2" panose="020B0300000000000000" pitchFamily="34" charset="-128"/>
                <a:ea typeface="Hiragino Sans W2" panose="020B0300000000000000" pitchFamily="34" charset="-128"/>
              </a:rPr>
              <a:t>の</a:t>
            </a:r>
            <a:r>
              <a:rPr lang="en-US" altLang="ja-JP" dirty="0">
                <a:latin typeface="Hiragino Sans W2" panose="020B0300000000000000" pitchFamily="34" charset="-128"/>
                <a:ea typeface="Hiragino Sans W2" panose="020B0300000000000000" pitchFamily="34" charset="-128"/>
              </a:rPr>
              <a:t>Herb Sutter</a:t>
            </a:r>
            <a:r>
              <a:rPr lang="ja-JP" altLang="en-US">
                <a:latin typeface="Hiragino Sans W2" panose="020B0300000000000000" pitchFamily="34" charset="-128"/>
                <a:ea typeface="Hiragino Sans W2" panose="020B0300000000000000" pitchFamily="34" charset="-128"/>
              </a:rPr>
              <a:t>氏</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en-US" altLang="ja-JP" dirty="0">
                <a:latin typeface="Hiragino Sans W2" panose="020B0300000000000000" pitchFamily="34" charset="-128"/>
                <a:ea typeface="Hiragino Sans W2" panose="020B0300000000000000" pitchFamily="34" charset="-128"/>
              </a:rPr>
              <a:t>『C++ Coding Standard』『Exceptional C++』</a:t>
            </a:r>
            <a:r>
              <a:rPr lang="ja-JP" altLang="en-US">
                <a:latin typeface="Hiragino Sans W2" panose="020B0300000000000000" pitchFamily="34" charset="-128"/>
                <a:ea typeface="Hiragino Sans W2" panose="020B0300000000000000" pitchFamily="34" charset="-128"/>
              </a:rPr>
              <a:t>などの著者</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792964A-6B1F-0148-AC09-FE97347AA849}"/>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7689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lstStyle/>
          <a:p>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標準化作業への正式な参加方法</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200" y="1219200"/>
            <a:ext cx="10515600" cy="4991629"/>
          </a:xfrm>
        </p:spPr>
        <p:txBody>
          <a:bodyPr>
            <a:normAutofit fontScale="92500" lnSpcReduction="20000"/>
          </a:bodyPr>
          <a:lstStyle/>
          <a:p>
            <a:pPr>
              <a:lnSpc>
                <a:spcPct val="100000"/>
              </a:lnSpc>
            </a:pPr>
            <a:r>
              <a:rPr lang="ja-JP" altLang="en-US">
                <a:latin typeface="Hiragino Sans W2" panose="020B0300000000000000" pitchFamily="34" charset="-128"/>
                <a:ea typeface="Hiragino Sans W2" panose="020B0300000000000000" pitchFamily="34" charset="-128"/>
              </a:rPr>
              <a:t>日本のワーキンググループは</a:t>
            </a:r>
            <a:r>
              <a:rPr lang="en-US" altLang="ja-JP" dirty="0">
                <a:latin typeface="Hiragino Sans W2" panose="020B0300000000000000" pitchFamily="34" charset="-128"/>
                <a:ea typeface="Hiragino Sans W2" panose="020B0300000000000000" pitchFamily="34" charset="-128"/>
              </a:rPr>
              <a:t>3</a:t>
            </a:r>
            <a:r>
              <a:rPr lang="ja-JP" altLang="en-US">
                <a:latin typeface="Hiragino Sans W2" panose="020B0300000000000000" pitchFamily="34" charset="-128"/>
                <a:ea typeface="Hiragino Sans W2" panose="020B0300000000000000" pitchFamily="34" charset="-128"/>
              </a:rPr>
              <a:t>ヶ月に一度、オフライン会議を開催しており、提案文書や仕様案へのフィードバックを行っている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en-US" altLang="ja-JP" dirty="0">
                <a:latin typeface="Hiragino Sans W2" panose="020B0300000000000000" pitchFamily="34" charset="-128"/>
                <a:ea typeface="Hiragino Sans W2" panose="020B0300000000000000" pitchFamily="34" charset="-128"/>
              </a:rPr>
              <a:t>Google</a:t>
            </a:r>
            <a:r>
              <a:rPr lang="ja-JP" altLang="en-US">
                <a:latin typeface="Hiragino Sans W2" panose="020B0300000000000000" pitchFamily="34" charset="-128"/>
                <a:ea typeface="Hiragino Sans W2" panose="020B0300000000000000" pitchFamily="34" charset="-128"/>
              </a:rPr>
              <a:t>の稲葉さん</a:t>
            </a:r>
            <a:r>
              <a:rPr lang="en-US" altLang="ja-JP" dirty="0">
                <a:latin typeface="Hiragino Sans W2" panose="020B0300000000000000" pitchFamily="34" charset="-128"/>
                <a:ea typeface="Hiragino Sans W2" panose="020B0300000000000000" pitchFamily="34" charset="-128"/>
              </a:rPr>
              <a:t> (</a:t>
            </a:r>
            <a:r>
              <a:rPr lang="en-US" altLang="ja-JP" dirty="0" err="1">
                <a:latin typeface="Hiragino Sans W2" panose="020B0300000000000000" pitchFamily="34" charset="-128"/>
                <a:ea typeface="Hiragino Sans W2" panose="020B0300000000000000" pitchFamily="34" charset="-128"/>
              </a:rPr>
              <a:t>kinaba</a:t>
            </a:r>
            <a:r>
              <a:rPr lang="en-US" altLang="ja-JP" dirty="0">
                <a:latin typeface="Hiragino Sans W2" panose="020B0300000000000000" pitchFamily="34" charset="-128"/>
                <a:ea typeface="Hiragino Sans W2" panose="020B0300000000000000" pitchFamily="34" charset="-128"/>
              </a:rPr>
              <a:t>)</a:t>
            </a:r>
            <a:r>
              <a:rPr lang="ja-JP" altLang="en-US">
                <a:latin typeface="Hiragino Sans W2" panose="020B0300000000000000" pitchFamily="34" charset="-128"/>
                <a:ea typeface="Hiragino Sans W2" panose="020B0300000000000000" pitchFamily="34" charset="-128"/>
              </a:rPr>
              <a:t>、サイボウズ・ラボの光成さん</a:t>
            </a:r>
            <a:r>
              <a:rPr lang="en-US" altLang="ja-JP" dirty="0">
                <a:latin typeface="Hiragino Sans W2" panose="020B0300000000000000" pitchFamily="34" charset="-128"/>
                <a:ea typeface="Hiragino Sans W2" panose="020B0300000000000000" pitchFamily="34" charset="-128"/>
              </a:rPr>
              <a:t> (</a:t>
            </a:r>
            <a:r>
              <a:rPr lang="en-US" altLang="ja-JP" dirty="0" err="1">
                <a:latin typeface="Hiragino Sans W2" panose="020B0300000000000000" pitchFamily="34" charset="-128"/>
                <a:ea typeface="Hiragino Sans W2" panose="020B0300000000000000" pitchFamily="34" charset="-128"/>
              </a:rPr>
              <a:t>herumi</a:t>
            </a:r>
            <a:r>
              <a:rPr lang="en-US" altLang="ja-JP" dirty="0">
                <a:latin typeface="Hiragino Sans W2" panose="020B0300000000000000" pitchFamily="34" charset="-128"/>
                <a:ea typeface="Hiragino Sans W2" panose="020B0300000000000000" pitchFamily="34" charset="-128"/>
              </a:rPr>
              <a:t>)</a:t>
            </a:r>
            <a:r>
              <a:rPr lang="ja-JP" altLang="en-US">
                <a:latin typeface="Hiragino Sans W2" panose="020B0300000000000000" pitchFamily="34" charset="-128"/>
                <a:ea typeface="Hiragino Sans W2" panose="020B0300000000000000" pitchFamily="34" charset="-128"/>
              </a:rPr>
              <a:t>などが参加している。主査は</a:t>
            </a:r>
            <a:r>
              <a:rPr lang="en-US" altLang="ja-JP" dirty="0">
                <a:latin typeface="Hiragino Sans W2" panose="020B0300000000000000" pitchFamily="34" charset="-128"/>
                <a:ea typeface="Hiragino Sans W2" panose="020B0300000000000000" pitchFamily="34" charset="-128"/>
              </a:rPr>
              <a:t>IBM</a:t>
            </a:r>
            <a:r>
              <a:rPr lang="ja-JP" altLang="en-US">
                <a:latin typeface="Hiragino Sans W2" panose="020B0300000000000000" pitchFamily="34" charset="-128"/>
                <a:ea typeface="Hiragino Sans W2" panose="020B0300000000000000" pitchFamily="34" charset="-128"/>
              </a:rPr>
              <a:t>の安室さん</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ja-JP" altLang="en-US">
                <a:latin typeface="Hiragino Sans W2" panose="020B0300000000000000" pitchFamily="34" charset="-128"/>
                <a:ea typeface="Hiragino Sans W2" panose="020B0300000000000000" pitchFamily="34" charset="-128"/>
              </a:rPr>
              <a:t>私も個人で参加していたが、日本の標準化団体の組織改編にともなって脱退した</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国際標準化会議が</a:t>
            </a:r>
            <a:r>
              <a:rPr lang="en-US" altLang="ja-JP" dirty="0">
                <a:latin typeface="Hiragino Sans W2" panose="020B0300000000000000" pitchFamily="34" charset="-128"/>
                <a:ea typeface="Hiragino Sans W2" panose="020B0300000000000000" pitchFamily="34" charset="-128"/>
              </a:rPr>
              <a:t>4〜6</a:t>
            </a:r>
            <a:r>
              <a:rPr lang="ja-JP" altLang="en-US">
                <a:latin typeface="Hiragino Sans W2" panose="020B0300000000000000" pitchFamily="34" charset="-128"/>
                <a:ea typeface="Hiragino Sans W2" panose="020B0300000000000000" pitchFamily="34" charset="-128"/>
              </a:rPr>
              <a:t>ヶ月に一度行われており、</a:t>
            </a:r>
            <a:br>
              <a:rPr lang="en-US" altLang="ja-JP" dirty="0">
                <a:latin typeface="Hiragino Sans W2" panose="020B0300000000000000" pitchFamily="34" charset="-128"/>
                <a:ea typeface="Hiragino Sans W2" panose="020B0300000000000000" pitchFamily="34" charset="-128"/>
              </a:rPr>
            </a:br>
            <a:r>
              <a:rPr lang="ja-JP" altLang="en-US">
                <a:latin typeface="Hiragino Sans W2" panose="020B0300000000000000" pitchFamily="34" charset="-128"/>
                <a:ea typeface="Hiragino Sans W2" panose="020B0300000000000000" pitchFamily="34" charset="-128"/>
              </a:rPr>
              <a:t>そこで提案や各国コメントに対する議論が行われる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ja-JP" altLang="en-US">
                <a:latin typeface="Hiragino Sans W2" panose="020B0300000000000000" pitchFamily="34" charset="-128"/>
                <a:ea typeface="Hiragino Sans W2" panose="020B0300000000000000" pitchFamily="34" charset="-128"/>
              </a:rPr>
              <a:t>それに参加するには日本の国を代表して行くことになるので、許可を得るのがとても大変。参加経験のある近藤さん</a:t>
            </a:r>
            <a:r>
              <a:rPr lang="en-US" altLang="ja-JP" dirty="0">
                <a:latin typeface="Hiragino Sans W2" panose="020B0300000000000000" pitchFamily="34" charset="-128"/>
                <a:ea typeface="Hiragino Sans W2" panose="020B0300000000000000" pitchFamily="34" charset="-128"/>
              </a:rPr>
              <a:t> (</a:t>
            </a:r>
            <a:r>
              <a:rPr lang="en-US" altLang="ja-JP" dirty="0" err="1">
                <a:latin typeface="Hiragino Sans W2" panose="020B0300000000000000" pitchFamily="34" charset="-128"/>
                <a:ea typeface="Hiragino Sans W2" panose="020B0300000000000000" pitchFamily="34" charset="-128"/>
              </a:rPr>
              <a:t>redboltz</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に相談するのがよい</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提案する場合は、提案文書を書いて国際会議で発表しないといけないので、提案ハードルはすごく高い</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en-US" altLang="ja-JP" dirty="0" err="1">
                <a:latin typeface="Hiragino Sans W2" panose="020B0300000000000000" pitchFamily="34" charset="-128"/>
                <a:ea typeface="Hiragino Sans W2" panose="020B0300000000000000" pitchFamily="34" charset="-128"/>
              </a:rPr>
              <a:t>std</a:t>
            </a:r>
            <a:r>
              <a:rPr lang="en-US" altLang="ja-JP" dirty="0">
                <a:latin typeface="Hiragino Sans W2" panose="020B0300000000000000" pitchFamily="34" charset="-128"/>
                <a:ea typeface="Hiragino Sans W2" panose="020B0300000000000000" pitchFamily="34" charset="-128"/>
              </a:rPr>
              <a:t>-proposals</a:t>
            </a:r>
            <a:r>
              <a:rPr lang="ja-JP" altLang="en-US">
                <a:latin typeface="Hiragino Sans W2" panose="020B0300000000000000" pitchFamily="34" charset="-128"/>
                <a:ea typeface="Hiragino Sans W2" panose="020B0300000000000000" pitchFamily="34" charset="-128"/>
              </a:rPr>
              <a:t>メーリングリストとかで話をはじめて、</a:t>
            </a:r>
            <a:br>
              <a:rPr lang="en-US" altLang="ja-JP" dirty="0">
                <a:latin typeface="Hiragino Sans W2" panose="020B0300000000000000" pitchFamily="34" charset="-128"/>
                <a:ea typeface="Hiragino Sans W2" panose="020B0300000000000000" pitchFamily="34" charset="-128"/>
              </a:rPr>
            </a:br>
            <a:r>
              <a:rPr lang="ja-JP" altLang="en-US">
                <a:latin typeface="Hiragino Sans W2" panose="020B0300000000000000" pitchFamily="34" charset="-128"/>
                <a:ea typeface="Hiragino Sans W2" panose="020B0300000000000000" pitchFamily="34" charset="-128"/>
              </a:rPr>
              <a:t>どこかのタイミングでほかの人に提案を移譲するケースが多い</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BB7B1FFE-1EEE-CA47-8346-B457E6CCF553}"/>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1084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lstStyle/>
          <a:p>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標準化作業へのカジュアルな参加方法</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200" y="1185334"/>
            <a:ext cx="10515600" cy="4991629"/>
          </a:xfrm>
        </p:spPr>
        <p:txBody>
          <a:bodyPr>
            <a:normAutofit/>
          </a:bodyPr>
          <a:lstStyle/>
          <a:p>
            <a:pPr>
              <a:lnSpc>
                <a:spcPct val="100000"/>
              </a:lnSpc>
            </a:pPr>
            <a:r>
              <a:rPr lang="en-US" altLang="ja-JP" dirty="0" err="1">
                <a:latin typeface="Hiragino Sans W2" panose="020B0300000000000000" pitchFamily="34" charset="-128"/>
                <a:ea typeface="Hiragino Sans W2" panose="020B0300000000000000" pitchFamily="34" charset="-128"/>
              </a:rPr>
              <a:t>std</a:t>
            </a:r>
            <a:r>
              <a:rPr lang="en-US" altLang="ja-JP" dirty="0">
                <a:latin typeface="Hiragino Sans W2" panose="020B0300000000000000" pitchFamily="34" charset="-128"/>
                <a:ea typeface="Hiragino Sans W2" panose="020B0300000000000000" pitchFamily="34" charset="-128"/>
              </a:rPr>
              <a:t>-proposals</a:t>
            </a:r>
            <a:r>
              <a:rPr lang="ja-JP" altLang="en-US">
                <a:latin typeface="Hiragino Sans W2" panose="020B0300000000000000" pitchFamily="34" charset="-128"/>
                <a:ea typeface="Hiragino Sans W2" panose="020B0300000000000000" pitchFamily="34" charset="-128"/>
              </a:rPr>
              <a:t>メーリングリスト、</a:t>
            </a:r>
            <a:r>
              <a:rPr lang="en-US" altLang="ja-JP" dirty="0" err="1">
                <a:latin typeface="Hiragino Sans W2" panose="020B0300000000000000" pitchFamily="34" charset="-128"/>
                <a:ea typeface="Hiragino Sans W2" panose="020B0300000000000000" pitchFamily="34" charset="-128"/>
              </a:rPr>
              <a:t>std</a:t>
            </a:r>
            <a:r>
              <a:rPr lang="en-US" altLang="ja-JP" dirty="0">
                <a:latin typeface="Hiragino Sans W2" panose="020B0300000000000000" pitchFamily="34" charset="-128"/>
                <a:ea typeface="Hiragino Sans W2" panose="020B0300000000000000" pitchFamily="34" charset="-128"/>
              </a:rPr>
              <a:t>-discussion</a:t>
            </a:r>
            <a:r>
              <a:rPr lang="ja-JP" altLang="en-US">
                <a:latin typeface="Hiragino Sans W2" panose="020B0300000000000000" pitchFamily="34" charset="-128"/>
                <a:ea typeface="Hiragino Sans W2" panose="020B0300000000000000" pitchFamily="34" charset="-128"/>
              </a:rPr>
              <a:t>メーリングリストで、比較的カジュアルに問題点や要望の話ができる</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en-US" altLang="ja-JP" dirty="0">
                <a:latin typeface="Hiragino Sans W2" panose="020B0300000000000000" pitchFamily="34" charset="-128"/>
                <a:ea typeface="Hiragino Sans W2" panose="020B0300000000000000" pitchFamily="34" charset="-128"/>
              </a:rPr>
              <a:t>Working Draft</a:t>
            </a:r>
            <a:r>
              <a:rPr lang="ja-JP" altLang="en-US">
                <a:latin typeface="Hiragino Sans W2" panose="020B0300000000000000" pitchFamily="34" charset="-128"/>
                <a:ea typeface="Hiragino Sans W2" panose="020B0300000000000000" pitchFamily="34" charset="-128"/>
              </a:rPr>
              <a:t>や規格に対する欠陥レポートは、専用のメーリングリストに投稿する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en-US" altLang="ja-JP" dirty="0">
                <a:latin typeface="Hiragino Sans W2" panose="020B0300000000000000" pitchFamily="34" charset="-128"/>
                <a:ea typeface="Hiragino Sans W2" panose="020B0300000000000000" pitchFamily="34" charset="-128"/>
                <a:hlinkClick r:id="rId2"/>
              </a:rPr>
              <a:t>https://isocpp.org/std/submit-issue</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編集レベルの修正</a:t>
            </a:r>
            <a:r>
              <a:rPr lang="en-US" altLang="ja-JP" dirty="0">
                <a:latin typeface="Hiragino Sans W2" panose="020B0300000000000000" pitchFamily="34" charset="-128"/>
                <a:ea typeface="Hiragino Sans W2" panose="020B0300000000000000" pitchFamily="34" charset="-128"/>
              </a:rPr>
              <a:t> (typo</a:t>
            </a:r>
            <a:r>
              <a:rPr lang="ja-JP" altLang="en-US">
                <a:latin typeface="Hiragino Sans W2" panose="020B0300000000000000" pitchFamily="34" charset="-128"/>
                <a:ea typeface="Hiragino Sans W2" panose="020B0300000000000000" pitchFamily="34" charset="-128"/>
              </a:rPr>
              <a:t>や用語統一など</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は、</a:t>
            </a:r>
            <a:r>
              <a:rPr lang="en-US" altLang="ja-JP" dirty="0">
                <a:latin typeface="Hiragino Sans W2" panose="020B0300000000000000" pitchFamily="34" charset="-128"/>
                <a:ea typeface="Hiragino Sans W2" panose="020B0300000000000000" pitchFamily="34" charset="-128"/>
              </a:rPr>
              <a:t>GitHub</a:t>
            </a:r>
            <a:r>
              <a:rPr lang="ja-JP" altLang="en-US">
                <a:latin typeface="Hiragino Sans W2" panose="020B0300000000000000" pitchFamily="34" charset="-128"/>
                <a:ea typeface="Hiragino Sans W2" panose="020B0300000000000000" pitchFamily="34" charset="-128"/>
              </a:rPr>
              <a:t>リポジトリに</a:t>
            </a:r>
            <a:r>
              <a:rPr lang="en-US" altLang="ja-JP" dirty="0">
                <a:latin typeface="Hiragino Sans W2" panose="020B0300000000000000" pitchFamily="34" charset="-128"/>
                <a:ea typeface="Hiragino Sans W2" panose="020B0300000000000000" pitchFamily="34" charset="-128"/>
              </a:rPr>
              <a:t>Pull Request</a:t>
            </a:r>
            <a:r>
              <a:rPr lang="ja-JP" altLang="en-US">
                <a:latin typeface="Hiragino Sans W2" panose="020B0300000000000000" pitchFamily="34" charset="-128"/>
                <a:ea typeface="Hiragino Sans W2" panose="020B0300000000000000" pitchFamily="34" charset="-128"/>
              </a:rPr>
              <a:t>を送る</a:t>
            </a:r>
            <a:endParaRPr lang="en-US" altLang="ja-JP" dirty="0">
              <a:latin typeface="Hiragino Sans W2" panose="020B0300000000000000" pitchFamily="34" charset="-128"/>
              <a:ea typeface="Hiragino Sans W2" panose="020B0300000000000000" pitchFamily="34" charset="-128"/>
            </a:endParaRPr>
          </a:p>
          <a:p>
            <a:pPr lvl="1">
              <a:lnSpc>
                <a:spcPct val="100000"/>
              </a:lnSpc>
            </a:pPr>
            <a:r>
              <a:rPr lang="en-US" altLang="ja-JP" dirty="0">
                <a:latin typeface="Hiragino Sans W2" panose="020B0300000000000000" pitchFamily="34" charset="-128"/>
                <a:ea typeface="Hiragino Sans W2" panose="020B0300000000000000" pitchFamily="34" charset="-128"/>
                <a:hlinkClick r:id="rId3"/>
              </a:rPr>
              <a:t>https://github.com/cplusplus/draft</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AEC3C1F5-8D8A-C845-84D0-AC172880EC2C}"/>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246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365126"/>
            <a:ext cx="10515600" cy="820208"/>
          </a:xfrm>
        </p:spPr>
        <p:txBody>
          <a:bodyPr/>
          <a:lstStyle/>
          <a:p>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標準化の流れ</a:t>
            </a:r>
          </a:p>
        </p:txBody>
      </p:sp>
      <p:sp>
        <p:nvSpPr>
          <p:cNvPr id="3" name="コンテンツ プレースホルダー 2">
            <a:extLst>
              <a:ext uri="{FF2B5EF4-FFF2-40B4-BE49-F238E27FC236}">
                <a16:creationId xmlns:a16="http://schemas.microsoft.com/office/drawing/2014/main" id="{5D7157EB-7EF2-F44E-958C-F991E0C4E867}"/>
              </a:ext>
            </a:extLst>
          </p:cNvPr>
          <p:cNvSpPr>
            <a:spLocks noGrp="1"/>
          </p:cNvSpPr>
          <p:nvPr>
            <p:ph idx="1"/>
          </p:nvPr>
        </p:nvSpPr>
        <p:spPr>
          <a:xfrm>
            <a:off x="838200" y="1185334"/>
            <a:ext cx="10515600" cy="4991629"/>
          </a:xfrm>
        </p:spPr>
        <p:txBody>
          <a:bodyPr>
            <a:normAutofit lnSpcReduction="10000"/>
          </a:bodyPr>
          <a:lstStyle/>
          <a:p>
            <a:pPr>
              <a:lnSpc>
                <a:spcPct val="100000"/>
              </a:lnSpc>
            </a:pPr>
            <a:r>
              <a:rPr lang="en-US" altLang="ja-JP" dirty="0">
                <a:latin typeface="Hiragino Sans W2" panose="020B0300000000000000" pitchFamily="34" charset="-128"/>
                <a:ea typeface="Hiragino Sans W2" panose="020B0300000000000000" pitchFamily="34" charset="-128"/>
              </a:rPr>
              <a:t>C++17</a:t>
            </a:r>
            <a:r>
              <a:rPr lang="ja-JP" altLang="en-US">
                <a:latin typeface="Hiragino Sans W2" panose="020B0300000000000000" pitchFamily="34" charset="-128"/>
                <a:ea typeface="Hiragino Sans W2" panose="020B0300000000000000" pitchFamily="34" charset="-128"/>
              </a:rPr>
              <a:t>からは</a:t>
            </a:r>
            <a:r>
              <a:rPr lang="en-US" altLang="ja-JP" dirty="0">
                <a:latin typeface="Hiragino Sans W2" panose="020B0300000000000000" pitchFamily="34" charset="-128"/>
                <a:ea typeface="Hiragino Sans W2" panose="020B0300000000000000" pitchFamily="34" charset="-128"/>
              </a:rPr>
              <a:t>3</a:t>
            </a:r>
            <a:r>
              <a:rPr lang="ja-JP" altLang="en-US">
                <a:latin typeface="Hiragino Sans W2" panose="020B0300000000000000" pitchFamily="34" charset="-128"/>
                <a:ea typeface="Hiragino Sans W2" panose="020B0300000000000000" pitchFamily="34" charset="-128"/>
              </a:rPr>
              <a:t>年ごとの定期更新になったので、</a:t>
            </a:r>
            <a:br>
              <a:rPr lang="en-US" altLang="ja-JP" dirty="0">
                <a:latin typeface="Hiragino Sans W2" panose="020B0300000000000000" pitchFamily="34" charset="-128"/>
                <a:ea typeface="Hiragino Sans W2" panose="020B0300000000000000" pitchFamily="34" charset="-128"/>
              </a:rPr>
            </a:br>
            <a:r>
              <a:rPr lang="ja-JP" altLang="en-US">
                <a:latin typeface="Hiragino Sans W2" panose="020B0300000000000000" pitchFamily="34" charset="-128"/>
                <a:ea typeface="Hiragino Sans W2" panose="020B0300000000000000" pitchFamily="34" charset="-128"/>
              </a:rPr>
              <a:t>仕様が固まった機能から順次、規格書に含めてリリース</a:t>
            </a:r>
            <a:endParaRPr lang="en-US" altLang="ja-JP" dirty="0">
              <a:latin typeface="Hiragino Sans W2" panose="020B0300000000000000" pitchFamily="34" charset="-128"/>
              <a:ea typeface="Hiragino Sans W2" panose="020B0300000000000000" pitchFamily="34" charset="-128"/>
            </a:endParaRPr>
          </a:p>
          <a:p>
            <a:pPr>
              <a:lnSpc>
                <a:spcPct val="100000"/>
              </a:lnSpc>
            </a:pPr>
            <a:r>
              <a:rPr lang="ja-JP" altLang="en-US">
                <a:latin typeface="Hiragino Sans W2" panose="020B0300000000000000" pitchFamily="34" charset="-128"/>
                <a:ea typeface="Hiragino Sans W2" panose="020B0300000000000000" pitchFamily="34" charset="-128"/>
              </a:rPr>
              <a:t>以下の順に仕様書のステージが変わっていく</a:t>
            </a:r>
            <a:r>
              <a:rPr lang="en-US" altLang="ja-JP" dirty="0">
                <a:latin typeface="Hiragino Sans W2" panose="020B0300000000000000" pitchFamily="34" charset="-128"/>
                <a:ea typeface="Hiragino Sans W2" panose="020B0300000000000000" pitchFamily="34" charset="-128"/>
              </a:rPr>
              <a:t> (</a:t>
            </a:r>
            <a:r>
              <a:rPr lang="ja-JP" altLang="en-US">
                <a:latin typeface="Hiragino Sans W2" panose="020B0300000000000000" pitchFamily="34" charset="-128"/>
                <a:ea typeface="Hiragino Sans W2" panose="020B0300000000000000" pitchFamily="34" charset="-128"/>
              </a:rPr>
              <a:t>戻ることもある</a:t>
            </a:r>
            <a:r>
              <a:rPr lang="en-US" altLang="ja-JP" dirty="0">
                <a:latin typeface="Hiragino Sans W2" panose="020B0300000000000000" pitchFamily="34" charset="-128"/>
                <a:ea typeface="Hiragino Sans W2" panose="020B0300000000000000" pitchFamily="34" charset="-128"/>
              </a:rPr>
              <a:t>)</a:t>
            </a:r>
          </a:p>
          <a:p>
            <a:pPr lvl="1">
              <a:lnSpc>
                <a:spcPct val="100000"/>
              </a:lnSpc>
            </a:pPr>
            <a:r>
              <a:rPr lang="en-US" altLang="ja-JP" dirty="0">
                <a:latin typeface="Hiragino Sans W2" panose="020B0300000000000000" pitchFamily="34" charset="-128"/>
                <a:ea typeface="Hiragino Sans W2" panose="020B0300000000000000" pitchFamily="34" charset="-128"/>
              </a:rPr>
              <a:t>Working Draft (WD</a:t>
            </a:r>
            <a:r>
              <a:rPr lang="ja-JP" altLang="en-US">
                <a:latin typeface="Hiragino Sans W2" panose="020B0300000000000000" pitchFamily="34" charset="-128"/>
                <a:ea typeface="Hiragino Sans W2" panose="020B0300000000000000" pitchFamily="34" charset="-128"/>
              </a:rPr>
              <a:t>、何度も更新される</a:t>
            </a:r>
            <a:r>
              <a:rPr lang="en-US" altLang="ja-JP" dirty="0">
                <a:latin typeface="Hiragino Sans W2" panose="020B0300000000000000" pitchFamily="34" charset="-128"/>
                <a:ea typeface="Hiragino Sans W2" panose="020B0300000000000000" pitchFamily="34" charset="-128"/>
              </a:rPr>
              <a:t>)</a:t>
            </a:r>
            <a:r>
              <a:rPr lang="ja-JP" altLang="en-US">
                <a:latin typeface="Hiragino Sans W2" panose="020B0300000000000000" pitchFamily="34" charset="-128"/>
                <a:ea typeface="Hiragino Sans W2" panose="020B0300000000000000" pitchFamily="34" charset="-128"/>
              </a:rPr>
              <a:t> </a:t>
            </a:r>
            <a:r>
              <a:rPr lang="en-US" altLang="ja-JP" b="1" dirty="0">
                <a:solidFill>
                  <a:srgbClr val="C00000"/>
                </a:solidFill>
                <a:latin typeface="Hiragino Sans W2" panose="020B0300000000000000" pitchFamily="34" charset="-128"/>
                <a:ea typeface="Hiragino Sans W2" panose="020B0300000000000000" pitchFamily="34" charset="-128"/>
              </a:rPr>
              <a:t>C++20</a:t>
            </a:r>
            <a:r>
              <a:rPr lang="ja-JP" altLang="en-US" b="1">
                <a:solidFill>
                  <a:srgbClr val="C00000"/>
                </a:solidFill>
                <a:latin typeface="Hiragino Sans W2" panose="020B0300000000000000" pitchFamily="34" charset="-128"/>
                <a:ea typeface="Hiragino Sans W2" panose="020B0300000000000000" pitchFamily="34" charset="-128"/>
              </a:rPr>
              <a:t>はまだここ</a:t>
            </a:r>
            <a:endParaRPr lang="en-US" altLang="ja-JP" b="1" dirty="0">
              <a:solidFill>
                <a:srgbClr val="C00000"/>
              </a:solidFill>
              <a:latin typeface="Hiragino Sans W2" panose="020B0300000000000000" pitchFamily="34" charset="-128"/>
              <a:ea typeface="Hiragino Sans W2" panose="020B0300000000000000" pitchFamily="34" charset="-128"/>
            </a:endParaRPr>
          </a:p>
          <a:p>
            <a:pPr lvl="1">
              <a:lnSpc>
                <a:spcPct val="100000"/>
              </a:lnSpc>
            </a:pPr>
            <a:r>
              <a:rPr lang="en-US" altLang="ja-JP" dirty="0">
                <a:latin typeface="Hiragino Sans W2" panose="020B0300000000000000" pitchFamily="34" charset="-128"/>
                <a:ea typeface="Hiragino Sans W2" panose="020B0300000000000000" pitchFamily="34" charset="-128"/>
              </a:rPr>
              <a:t>Committee Draft (CD</a:t>
            </a:r>
            <a:r>
              <a:rPr lang="ja-JP" altLang="en-US">
                <a:latin typeface="Hiragino Sans W2" panose="020B0300000000000000" pitchFamily="34" charset="-128"/>
                <a:ea typeface="Hiragino Sans W2" panose="020B0300000000000000" pitchFamily="34" charset="-128"/>
              </a:rPr>
              <a:t>、</a:t>
            </a:r>
            <a:r>
              <a:rPr lang="en-US" altLang="ja-JP" dirty="0">
                <a:latin typeface="Hiragino Sans W2" panose="020B0300000000000000" pitchFamily="34" charset="-128"/>
                <a:ea typeface="Hiragino Sans W2" panose="020B0300000000000000" pitchFamily="34" charset="-128"/>
              </a:rPr>
              <a:t>β</a:t>
            </a:r>
            <a:r>
              <a:rPr lang="ja-JP" altLang="en-US">
                <a:latin typeface="Hiragino Sans W2" panose="020B0300000000000000" pitchFamily="34" charset="-128"/>
                <a:ea typeface="Hiragino Sans W2" panose="020B0300000000000000" pitchFamily="34" charset="-128"/>
              </a:rPr>
              <a:t>版みたいなもの、ここで各国投票</a:t>
            </a:r>
            <a:r>
              <a:rPr lang="en-US" altLang="ja-JP" dirty="0">
                <a:latin typeface="Hiragino Sans W2" panose="020B0300000000000000" pitchFamily="34" charset="-128"/>
                <a:ea typeface="Hiragino Sans W2" panose="020B0300000000000000" pitchFamily="34" charset="-128"/>
              </a:rPr>
              <a:t>)</a:t>
            </a:r>
          </a:p>
          <a:p>
            <a:pPr lvl="1">
              <a:lnSpc>
                <a:spcPct val="100000"/>
              </a:lnSpc>
            </a:pPr>
            <a:r>
              <a:rPr lang="en-US" altLang="ja-JP" dirty="0">
                <a:latin typeface="Hiragino Sans W2" panose="020B0300000000000000" pitchFamily="34" charset="-128"/>
                <a:ea typeface="Hiragino Sans W2" panose="020B0300000000000000" pitchFamily="34" charset="-128"/>
              </a:rPr>
              <a:t>Final Committee Draft (FCD</a:t>
            </a:r>
            <a:r>
              <a:rPr lang="ja-JP" altLang="en-US">
                <a:latin typeface="Hiragino Sans W2" panose="020B0300000000000000" pitchFamily="34" charset="-128"/>
                <a:ea typeface="Hiragino Sans W2" panose="020B0300000000000000" pitchFamily="34" charset="-128"/>
              </a:rPr>
              <a:t>、各国コメントを受けた修正版</a:t>
            </a:r>
            <a:r>
              <a:rPr lang="en-US" altLang="ja-JP" dirty="0">
                <a:latin typeface="Hiragino Sans W2" panose="020B0300000000000000" pitchFamily="34" charset="-128"/>
                <a:ea typeface="Hiragino Sans W2" panose="020B0300000000000000" pitchFamily="34" charset="-128"/>
              </a:rPr>
              <a:t>)</a:t>
            </a:r>
          </a:p>
          <a:p>
            <a:pPr lvl="1">
              <a:lnSpc>
                <a:spcPct val="100000"/>
              </a:lnSpc>
            </a:pPr>
            <a:r>
              <a:rPr lang="en-US" altLang="ja-JP" dirty="0">
                <a:latin typeface="Hiragino Sans W2" panose="020B0300000000000000" pitchFamily="34" charset="-128"/>
                <a:ea typeface="Hiragino Sans W2" panose="020B0300000000000000" pitchFamily="34" charset="-128"/>
              </a:rPr>
              <a:t>Draft International Standard (DIS</a:t>
            </a:r>
            <a:r>
              <a:rPr lang="ja-JP" altLang="en-US">
                <a:latin typeface="Hiragino Sans W2" panose="020B0300000000000000" pitchFamily="34" charset="-128"/>
                <a:ea typeface="Hiragino Sans W2" panose="020B0300000000000000" pitchFamily="34" charset="-128"/>
              </a:rPr>
              <a:t>、</a:t>
            </a:r>
            <a:r>
              <a:rPr lang="en-US" altLang="ja-JP" dirty="0">
                <a:latin typeface="Hiragino Sans W2" panose="020B0300000000000000" pitchFamily="34" charset="-128"/>
                <a:ea typeface="Hiragino Sans W2" panose="020B0300000000000000" pitchFamily="34" charset="-128"/>
              </a:rPr>
              <a:t>FCD</a:t>
            </a:r>
            <a:r>
              <a:rPr lang="ja-JP" altLang="en-US">
                <a:latin typeface="Hiragino Sans W2" panose="020B0300000000000000" pitchFamily="34" charset="-128"/>
                <a:ea typeface="Hiragino Sans W2" panose="020B0300000000000000" pitchFamily="34" charset="-128"/>
              </a:rPr>
              <a:t>に微修正して国際標準の準備がほぼできたもの</a:t>
            </a:r>
            <a:r>
              <a:rPr lang="en-US" altLang="ja-JP" dirty="0">
                <a:latin typeface="Hiragino Sans W2" panose="020B0300000000000000" pitchFamily="34" charset="-128"/>
                <a:ea typeface="Hiragino Sans W2" panose="020B0300000000000000" pitchFamily="34" charset="-128"/>
              </a:rPr>
              <a:t>)</a:t>
            </a:r>
          </a:p>
          <a:p>
            <a:pPr lvl="1">
              <a:lnSpc>
                <a:spcPct val="100000"/>
              </a:lnSpc>
            </a:pPr>
            <a:r>
              <a:rPr lang="en-US" altLang="ja-JP" dirty="0">
                <a:latin typeface="Hiragino Sans W2" panose="020B0300000000000000" pitchFamily="34" charset="-128"/>
                <a:ea typeface="Hiragino Sans W2" panose="020B0300000000000000" pitchFamily="34" charset="-128"/>
              </a:rPr>
              <a:t>Final Draft International Standard (FDIS</a:t>
            </a:r>
            <a:r>
              <a:rPr lang="ja-JP" altLang="en-US">
                <a:latin typeface="Hiragino Sans W2" panose="020B0300000000000000" pitchFamily="34" charset="-128"/>
                <a:ea typeface="Hiragino Sans W2" panose="020B0300000000000000" pitchFamily="34" charset="-128"/>
              </a:rPr>
              <a:t>、ほぼ最終版、スキップ化</a:t>
            </a:r>
            <a:r>
              <a:rPr lang="en-US" altLang="ja-JP" dirty="0">
                <a:latin typeface="Hiragino Sans W2" panose="020B0300000000000000" pitchFamily="34" charset="-128"/>
                <a:ea typeface="Hiragino Sans W2" panose="020B0300000000000000" pitchFamily="34" charset="-128"/>
              </a:rPr>
              <a:t>)</a:t>
            </a:r>
          </a:p>
          <a:p>
            <a:pPr lvl="1">
              <a:lnSpc>
                <a:spcPct val="100000"/>
              </a:lnSpc>
            </a:pPr>
            <a:r>
              <a:rPr lang="en-US" altLang="ja-JP" dirty="0">
                <a:latin typeface="Hiragino Sans W2" panose="020B0300000000000000" pitchFamily="34" charset="-128"/>
                <a:ea typeface="Hiragino Sans W2" panose="020B0300000000000000" pitchFamily="34" charset="-128"/>
              </a:rPr>
              <a:t>International Standard (IS</a:t>
            </a:r>
            <a:r>
              <a:rPr lang="ja-JP" altLang="en-US">
                <a:latin typeface="Hiragino Sans W2" panose="020B0300000000000000" pitchFamily="34" charset="-128"/>
                <a:ea typeface="Hiragino Sans W2" panose="020B0300000000000000" pitchFamily="34" charset="-128"/>
              </a:rPr>
              <a:t>、</a:t>
            </a:r>
            <a:r>
              <a:rPr lang="en-US" altLang="ja-JP" dirty="0">
                <a:latin typeface="Hiragino Sans W2" panose="020B0300000000000000" pitchFamily="34" charset="-128"/>
                <a:ea typeface="Hiragino Sans W2" panose="020B0300000000000000" pitchFamily="34" charset="-128"/>
              </a:rPr>
              <a:t>publish</a:t>
            </a:r>
            <a:r>
              <a:rPr lang="ja-JP" altLang="en-US">
                <a:latin typeface="Hiragino Sans W2" panose="020B0300000000000000" pitchFamily="34" charset="-128"/>
                <a:ea typeface="Hiragino Sans W2" panose="020B0300000000000000" pitchFamily="34" charset="-128"/>
              </a:rPr>
              <a:t>版</a:t>
            </a:r>
            <a:r>
              <a:rPr lang="en-US" altLang="ja-JP" dirty="0">
                <a:latin typeface="Hiragino Sans W2" panose="020B0300000000000000" pitchFamily="34" charset="-128"/>
                <a:ea typeface="Hiragino Sans W2" panose="020B0300000000000000" pitchFamily="34" charset="-128"/>
              </a:rPr>
              <a:t>)</a:t>
            </a:r>
          </a:p>
          <a:p>
            <a:pPr>
              <a:lnSpc>
                <a:spcPct val="100000"/>
              </a:lnSpc>
            </a:pPr>
            <a:r>
              <a:rPr lang="ja-JP" altLang="en-US">
                <a:latin typeface="Hiragino Sans W2" panose="020B0300000000000000" pitchFamily="34" charset="-128"/>
                <a:ea typeface="Hiragino Sans W2" panose="020B0300000000000000" pitchFamily="34" charset="-128"/>
              </a:rPr>
              <a:t>機能グループごとに各国承認を得る</a:t>
            </a:r>
            <a:r>
              <a:rPr lang="en-US" altLang="ja-JP" dirty="0">
                <a:latin typeface="Hiragino Sans W2" panose="020B0300000000000000" pitchFamily="34" charset="-128"/>
                <a:ea typeface="Hiragino Sans W2" panose="020B0300000000000000" pitchFamily="34" charset="-128"/>
              </a:rPr>
              <a:t>Technical Specification (TS) </a:t>
            </a:r>
            <a:r>
              <a:rPr lang="ja-JP" altLang="en-US">
                <a:latin typeface="Hiragino Sans W2" panose="020B0300000000000000" pitchFamily="34" charset="-128"/>
                <a:ea typeface="Hiragino Sans W2" panose="020B0300000000000000" pitchFamily="34" charset="-128"/>
              </a:rPr>
              <a:t>もあるが、それは省略</a:t>
            </a:r>
            <a:endParaRPr lang="en-US" altLang="ja-JP" dirty="0">
              <a:latin typeface="Hiragino Sans W2" panose="020B0300000000000000" pitchFamily="34" charset="-128"/>
              <a:ea typeface="Hiragino Sans W2" panose="020B0300000000000000" pitchFamily="34" charset="-128"/>
            </a:endParaRPr>
          </a:p>
        </p:txBody>
      </p:sp>
      <p:cxnSp>
        <p:nvCxnSpPr>
          <p:cNvPr id="4" name="直線コネクタ 3">
            <a:extLst>
              <a:ext uri="{FF2B5EF4-FFF2-40B4-BE49-F238E27FC236}">
                <a16:creationId xmlns:a16="http://schemas.microsoft.com/office/drawing/2014/main" id="{8587FBD7-9CE4-C14C-A749-344B077B1677}"/>
              </a:ext>
            </a:extLst>
          </p:cNvPr>
          <p:cNvCxnSpPr>
            <a:cxnSpLocks/>
          </p:cNvCxnSpPr>
          <p:nvPr/>
        </p:nvCxnSpPr>
        <p:spPr>
          <a:xfrm>
            <a:off x="891154" y="10928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714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46D61-EEEE-944D-8562-42E105859B08}"/>
              </a:ext>
            </a:extLst>
          </p:cNvPr>
          <p:cNvSpPr>
            <a:spLocks noGrp="1"/>
          </p:cNvSpPr>
          <p:nvPr>
            <p:ph type="title"/>
          </p:nvPr>
        </p:nvSpPr>
        <p:spPr>
          <a:xfrm>
            <a:off x="838200" y="2532590"/>
            <a:ext cx="10515600" cy="820208"/>
          </a:xfrm>
        </p:spPr>
        <p:txBody>
          <a:bodyPr/>
          <a:lstStyle/>
          <a:p>
            <a:r>
              <a:rPr kumimoji="1" lang="en-US" altLang="ja-JP" b="1" dirty="0">
                <a:solidFill>
                  <a:srgbClr val="C00000"/>
                </a:solidFill>
                <a:latin typeface="Hiragino Maru Gothic ProN W4" panose="020F0400000000000000" pitchFamily="34" charset="-128"/>
                <a:ea typeface="Hiragino Maru Gothic ProN W4" panose="020F0400000000000000" pitchFamily="34" charset="-128"/>
              </a:rPr>
              <a:t>2. </a:t>
            </a:r>
            <a:r>
              <a:rPr kumimoji="1" lang="ja-JP" altLang="en-US" b="1">
                <a:solidFill>
                  <a:srgbClr val="C00000"/>
                </a:solidFill>
                <a:latin typeface="Hiragino Maru Gothic ProN W4" panose="020F0400000000000000" pitchFamily="34" charset="-128"/>
                <a:ea typeface="Hiragino Maru Gothic ProN W4" panose="020F0400000000000000" pitchFamily="34" charset="-128"/>
              </a:rPr>
              <a:t>言語機能</a:t>
            </a:r>
          </a:p>
        </p:txBody>
      </p:sp>
      <p:cxnSp>
        <p:nvCxnSpPr>
          <p:cNvPr id="4" name="直線コネクタ 3">
            <a:extLst>
              <a:ext uri="{FF2B5EF4-FFF2-40B4-BE49-F238E27FC236}">
                <a16:creationId xmlns:a16="http://schemas.microsoft.com/office/drawing/2014/main" id="{F64978A2-9CA5-3141-8979-7033B7924BB2}"/>
              </a:ext>
            </a:extLst>
          </p:cNvPr>
          <p:cNvCxnSpPr>
            <a:cxnSpLocks/>
          </p:cNvCxnSpPr>
          <p:nvPr/>
        </p:nvCxnSpPr>
        <p:spPr>
          <a:xfrm>
            <a:off x="838200" y="3404247"/>
            <a:ext cx="10217113" cy="0"/>
          </a:xfrm>
          <a:prstGeom prst="line">
            <a:avLst/>
          </a:prstGeom>
          <a:ln w="47625"/>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19600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6055</TotalTime>
  <Words>2047</Words>
  <Application>Microsoft Macintosh PowerPoint</Application>
  <PresentationFormat>ワイド画面</PresentationFormat>
  <Paragraphs>244</Paragraphs>
  <Slides>28</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28</vt:i4>
      </vt:variant>
    </vt:vector>
  </HeadingPairs>
  <TitlesOfParts>
    <vt:vector size="35" baseType="lpstr">
      <vt:lpstr>Hiragino Maru Gothic ProN W4</vt:lpstr>
      <vt:lpstr>Hiragino Sans W2</vt:lpstr>
      <vt:lpstr>VL Gothic regular</vt:lpstr>
      <vt:lpstr>游ゴシック</vt:lpstr>
      <vt:lpstr>游ゴシック Light</vt:lpstr>
      <vt:lpstr>Arial</vt:lpstr>
      <vt:lpstr>Office テーマ</vt:lpstr>
      <vt:lpstr>C++20の概要 #1 言語機能編</vt:lpstr>
      <vt:lpstr>この話の目的</vt:lpstr>
      <vt:lpstr>C++20の簡単な説明</vt:lpstr>
      <vt:lpstr>1. 標準化作業への参加方法</vt:lpstr>
      <vt:lpstr>標準化の体制</vt:lpstr>
      <vt:lpstr>標準化作業への正式な参加方法</vt:lpstr>
      <vt:lpstr>標準化作業へのカジュアルな参加方法</vt:lpstr>
      <vt:lpstr>標準化の流れ</vt:lpstr>
      <vt:lpstr>2. 言語機能</vt:lpstr>
      <vt:lpstr>契約プログラミングサポート</vt:lpstr>
      <vt:lpstr>コンセプト 1/2</vt:lpstr>
      <vt:lpstr>コンセプト 2/2</vt:lpstr>
      <vt:lpstr>関数テンプレートの短縮構文</vt:lpstr>
      <vt:lpstr>ジェネリックラムダのテンプレート構文</vt:lpstr>
      <vt:lpstr>型の文脈での依存名に対するtypename省略を許可</vt:lpstr>
      <vt:lpstr>指示付き初期化 (designated initializers)</vt:lpstr>
      <vt:lpstr>三方比較演算子 &lt;=&gt; 1/2</vt:lpstr>
      <vt:lpstr>三方比較演算子 &lt;=&gt; 2/2</vt:lpstr>
      <vt:lpstr>モジュール</vt:lpstr>
      <vt:lpstr>コルーチン</vt:lpstr>
      <vt:lpstr>符号付き整数が2の補数表現であることを規定</vt:lpstr>
      <vt:lpstr>入れ子名前空間定義でのインライン指定</vt:lpstr>
      <vt:lpstr>必ず定数式評価される関数</vt:lpstr>
      <vt:lpstr>コンストラクタの条件付きexplicit</vt:lpstr>
      <vt:lpstr>__VA_OPT__識別子</vt:lpstr>
      <vt:lpstr>空オブジェクトに対するヒントの属性</vt:lpstr>
      <vt:lpstr>分岐予測に対するヒントの属性</vt:lpstr>
      <vt:lpstr>本日はここまで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C++20の概要</dc:title>
  <dc:creator>Akira Takahashi</dc:creator>
  <cp:lastModifiedBy>Akira Takahashi</cp:lastModifiedBy>
  <cp:revision>81</cp:revision>
  <cp:lastPrinted>2019-04-17T14:19:56Z</cp:lastPrinted>
  <dcterms:created xsi:type="dcterms:W3CDTF">2019-03-28T06:39:41Z</dcterms:created>
  <dcterms:modified xsi:type="dcterms:W3CDTF">2019-04-17T14:22:54Z</dcterms:modified>
</cp:coreProperties>
</file>