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83" r:id="rId3"/>
    <p:sldId id="285" r:id="rId4"/>
    <p:sldId id="286" r:id="rId5"/>
    <p:sldId id="287" r:id="rId6"/>
    <p:sldId id="288" r:id="rId7"/>
    <p:sldId id="28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9"/>
    <p:restoredTop sz="86425"/>
  </p:normalViewPr>
  <p:slideViewPr>
    <p:cSldViewPr snapToGrid="0" snapToObjects="1">
      <p:cViewPr varScale="1">
        <p:scale>
          <a:sx n="93" d="100"/>
          <a:sy n="93" d="100"/>
        </p:scale>
        <p:origin x="232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31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55A86-92A3-3D4C-9C1C-1F87FEDD3E64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26CBA-9034-6742-8962-2E2CBD8290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59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26CBA-9034-6742-8962-2E2CBD8290D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13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1D9C-36E0-1343-821C-C0D6432ED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AF08A0-BE16-2F4D-8EDF-9DF795264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C72276-E988-244C-BFE3-99B83BF6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B12BA1-5DE1-BA46-914E-9E93F4AD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71A429-E38C-E94A-B142-86FBBA5F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26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54D59-7AC3-7648-96CC-2BC07680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B5E6A6-4111-844B-AF2E-5037212A4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8B50EA-609B-C243-8B4B-34D4C81F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9B4C00-FD30-1D45-9217-DE3F57D9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EBA3AB-7186-7B43-A422-49D6E121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65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D37E6C-96B9-9C4C-AE72-72354A8C6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4B477B-9F70-F549-9252-88CB0BF7B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C20E20-7BAC-1B4C-9470-4D16C61C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C88257-1DFC-7D49-8FFF-B0DB487F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D7CFDC-DAB0-494F-8786-C8D07889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72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A4808-FE7A-9042-B153-B34E15A6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4FC69F-4372-5042-8F4B-2847876E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ED2F49-EF6A-1148-AF32-A82FCD1C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EAAAF1-D500-234E-B71C-B0418DB9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778B77-45AB-AC42-AE68-B0D369B7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00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30C1C-59A8-E040-9464-0CCD8837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101BED-F258-7D46-87C1-CABA3B7D0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5B80DF-13B8-124D-A206-17CCAE53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6BD315-B374-2E4C-AF4E-4F2C67E1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059B0C-B4C2-9348-B36A-51BEB257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51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AD960C-C6E2-0346-8832-6223EDC1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F60495-8F3C-C545-A2FA-79C677519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11864D-C31A-B94D-87AB-1DCAF89B8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ADBE16-6618-CC42-BABD-4988EA7F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3F14FD-FE8F-AC40-A0DE-011D2F18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914989-7305-624A-8638-E9F54E4E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36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C858-DBFD-AD4B-84A8-4D8F7165B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7A80D-2FC8-BB41-B22B-96EB45849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6255F4-4610-5D47-AE29-53DA3997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09CB724-5892-6844-9D11-0D637C009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B4D8F1-95FE-344B-AD30-C9CDAF077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457A59-C819-B242-9A66-7E1ED539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8864E47-98A5-8643-8AFA-F6816215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AE6E12-6611-E146-BF56-E631AFAC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10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EDB391-2DD9-DA42-A67F-0A38F902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DA5007-CFE4-7C4C-8A84-F1C327A4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55DD03-48CE-F349-92B4-0F0FEB71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4CC422-A24F-7140-B1DC-A1AB6241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37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7C06565-4BF7-B64A-AF35-E72B82BB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269AFC-178E-2047-AB09-4C301C8C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139654-6E92-5643-BB83-BBC19793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48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2AE8B-8A3E-164C-ADA7-E4442246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3DBC7A-9489-4A44-A832-D1098767E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A4EB91-B968-F24B-9542-56E5BB2D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39B01E-4189-BF43-802D-9DE73615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CF5B5A-27CD-AA43-83BF-92711CDC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26C196-D215-2F43-ACB1-D7AF5F9B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87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C29F93-43B8-7447-979A-BB2D90E2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ACF91B-FE9F-8944-A923-710FCD3E7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35C20E-6294-404A-BEC5-BD5C6BBB1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244A16-F749-974E-8C6E-684E5905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3C04EA-77FE-E54A-AE82-C3E8CBFF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9A517B-3C94-1344-A604-2B3F0100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12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6D62ECE-F9F3-A04B-B4D8-342CB7E0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D44B74-CBB4-CC4C-9163-D2E10FB91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9DFC21-72C6-8F45-B8C6-842C7599E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0E2A0-7463-F64C-869C-36391E861223}" type="datetimeFigureOut">
              <a:rPr kumimoji="1" lang="ja-JP" altLang="en-US" smtClean="0"/>
              <a:t>2019/9/4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F68F79-5AFA-F347-909C-5E408E73D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87C5DB-621A-334A-BC0E-CFE69DE22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71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ithandbrave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EAD2D1-A3B0-7547-B817-1A5F42C0F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16783"/>
          </a:xfrm>
        </p:spPr>
        <p:txBody>
          <a:bodyPr/>
          <a:lstStyle/>
          <a:p>
            <a:pPr algn="l"/>
            <a:r>
              <a:rPr kumimoji="1" lang="en-US" altLang="ja-JP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C++20 </a:t>
            </a:r>
            <a:r>
              <a:rPr kumimoji="1" lang="ja-JP" altLang="en-US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ステータス</a:t>
            </a:r>
            <a:endParaRPr kumimoji="1" lang="ja-JP" altLang="en-US" sz="4000" b="1">
              <a:solidFill>
                <a:srgbClr val="C0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D07E01-0434-114E-95EB-2A1AFB66F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4963" y="399423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kumimoji="1"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高橋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</a:t>
            </a:r>
            <a:r>
              <a:rPr kumimoji="1"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晶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(Akira Takahashi)</a:t>
            </a:r>
          </a:p>
          <a:p>
            <a:pPr algn="r"/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  <a:hlinkClick r:id="rId3"/>
              </a:rPr>
              <a:t>faithandbrave@gmail.com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algn="r"/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Preferred Networks, Inc.</a:t>
            </a:r>
          </a:p>
          <a:p>
            <a:pPr algn="r"/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2019/09/04 (</a:t>
            </a:r>
            <a:r>
              <a:rPr kumimoji="1"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水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 C++ MIX #5</a:t>
            </a:r>
            <a:endParaRPr kumimoji="1" lang="ja-JP" altLang="en-US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9FFFB5E-8480-7D40-8D25-C56A257012CB}"/>
              </a:ext>
            </a:extLst>
          </p:cNvPr>
          <p:cNvCxnSpPr/>
          <p:nvPr/>
        </p:nvCxnSpPr>
        <p:spPr>
          <a:xfrm>
            <a:off x="1348353" y="3277246"/>
            <a:ext cx="9319647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84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C++20</a:t>
            </a:r>
            <a:r>
              <a:rPr kumimoji="1" lang="ja-JP" altLang="en-US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の簡単な説明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7157EB-7EF2-F44E-958C-F991E0C4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916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" altLang="ja-JP" dirty="0"/>
              <a:t>ISO/IEC 14882:2020</a:t>
            </a:r>
            <a:r>
              <a:rPr lang="ja-JP" altLang="en-US"/>
              <a:t>という規格になる予定の、</a:t>
            </a:r>
            <a:r>
              <a:rPr lang="en-US" altLang="ja-JP" dirty="0"/>
              <a:t>2020</a:t>
            </a:r>
            <a:r>
              <a:rPr lang="ja-JP" altLang="en-US"/>
              <a:t>年中に</a:t>
            </a:r>
            <a:br>
              <a:rPr lang="en-US" altLang="ja-JP" dirty="0"/>
            </a:br>
            <a:r>
              <a:rPr lang="ja-JP" altLang="en-US"/>
              <a:t>策定される</a:t>
            </a:r>
            <a:r>
              <a:rPr lang="en-US" altLang="ja-JP" dirty="0"/>
              <a:t>C++</a:t>
            </a:r>
            <a:r>
              <a:rPr lang="ja-JP" altLang="en-US"/>
              <a:t>のバージョン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kumimoji="1"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3</a:t>
            </a:r>
            <a:r>
              <a:rPr kumimoji="1"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年ごとの定期リリースなので、メジャーバージョンアップ・</a:t>
            </a:r>
            <a:br>
              <a:rPr kumimoji="1"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</a:br>
            <a:r>
              <a:rPr kumimoji="1"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マイナーバージョンアップとかの区別はない</a:t>
            </a:r>
            <a:endParaRPr kumimoji="1"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0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rmAutofit/>
          </a:bodyPr>
          <a:lstStyle/>
          <a:p>
            <a:r>
              <a:rPr kumimoji="1" lang="ja-JP" altLang="en-US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言語機能の目玉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7157EB-7EF2-F44E-958C-F991E0C4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916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コンセプト</a:t>
            </a:r>
            <a:r>
              <a:rPr kumimoji="1"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 (</a:t>
            </a:r>
            <a:r>
              <a:rPr kumimoji="1"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制約付きテンプレート</a:t>
            </a:r>
            <a:r>
              <a:rPr kumimoji="1"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)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モジュール</a:t>
            </a:r>
            <a:r>
              <a:rPr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 (</a:t>
            </a: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インクルードに変わるモジュール化の仕組み</a:t>
            </a:r>
            <a:r>
              <a:rPr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コルーチン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三方比較演算子による比較演算子の自動定義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スコープ付き列挙型のスコープ省略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06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rmAutofit/>
          </a:bodyPr>
          <a:lstStyle/>
          <a:p>
            <a:r>
              <a:rPr kumimoji="1" lang="ja-JP" altLang="en-US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ライブラリ機能の目玉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7157EB-7EF2-F44E-958C-F991E0C4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916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サブシーケンスを参照する</a:t>
            </a:r>
            <a:r>
              <a:rPr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span</a:t>
            </a: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カレンダーとタイムゾーン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Range</a:t>
            </a: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文字列フォーマット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ビット演算の強化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(</a:t>
            </a:r>
            <a:r>
              <a:rPr lang="en-US" altLang="ja-JP" dirty="0" err="1">
                <a:latin typeface="Hiragino Sans W2" panose="020B0300000000000000" pitchFamily="34" charset="-128"/>
                <a:ea typeface="Hiragino Sans W2" panose="020B0300000000000000" pitchFamily="34" charset="-128"/>
              </a:rPr>
              <a:t>popcount</a:t>
            </a:r>
            <a:r>
              <a:rPr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, count </a:t>
            </a:r>
            <a:r>
              <a:rPr lang="en-US" altLang="ja-JP" dirty="0" err="1">
                <a:latin typeface="Hiragino Sans W2" panose="020B0300000000000000" pitchFamily="34" charset="-128"/>
                <a:ea typeface="Hiragino Sans W2" panose="020B0300000000000000" pitchFamily="34" charset="-128"/>
              </a:rPr>
              <a:t>ones&amp;zeros</a:t>
            </a:r>
            <a:r>
              <a:rPr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, </a:t>
            </a: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ビットレベルキャストなど</a:t>
            </a:r>
            <a:r>
              <a:rPr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数学定数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altLang="ja-JP" dirty="0" err="1">
                <a:latin typeface="Hiragino Sans W2" panose="020B0300000000000000" pitchFamily="34" charset="-128"/>
                <a:ea typeface="Hiragino Sans W2" panose="020B0300000000000000" pitchFamily="34" charset="-128"/>
              </a:rPr>
              <a:t>constexpr</a:t>
            </a:r>
            <a:r>
              <a:rPr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 std::vector</a:t>
            </a: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、</a:t>
            </a:r>
            <a:r>
              <a:rPr lang="en-US" altLang="ja-JP" dirty="0" err="1">
                <a:latin typeface="Hiragino Sans W2" panose="020B0300000000000000" pitchFamily="34" charset="-128"/>
                <a:ea typeface="Hiragino Sans W2" panose="020B0300000000000000" pitchFamily="34" charset="-128"/>
              </a:rPr>
              <a:t>constexpr</a:t>
            </a:r>
            <a:r>
              <a:rPr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 std::string</a:t>
            </a:r>
          </a:p>
          <a:p>
            <a:pPr lvl="1">
              <a:lnSpc>
                <a:spcPct val="100000"/>
              </a:lnSpc>
            </a:pPr>
            <a:r>
              <a:rPr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(std::allocator</a:t>
            </a: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が</a:t>
            </a:r>
            <a:r>
              <a:rPr lang="en-US" altLang="ja-JP" dirty="0" err="1">
                <a:latin typeface="Hiragino Sans W2" panose="020B0300000000000000" pitchFamily="34" charset="-128"/>
                <a:ea typeface="Hiragino Sans W2" panose="020B0300000000000000" pitchFamily="34" charset="-128"/>
              </a:rPr>
              <a:t>constexpr</a:t>
            </a: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対応する</a:t>
            </a:r>
            <a:r>
              <a:rPr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)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53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rmAutofit/>
          </a:bodyPr>
          <a:lstStyle/>
          <a:p>
            <a:r>
              <a:rPr kumimoji="1" lang="ja-JP" altLang="en-US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予定していた機能の取りやめ・変更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7157EB-7EF2-F44E-958C-F991E0C4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916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契約プログラミングサポートを見送り</a:t>
            </a:r>
            <a:r>
              <a:rPr lang="en-US" altLang="ja-JP" sz="24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 (</a:t>
            </a: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もっとよくできる</a:t>
            </a:r>
            <a:r>
              <a:rPr lang="en-US" altLang="ja-JP" sz="24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テンプレート引数に任意のユーザー定義型を指定する機能を見送り</a:t>
            </a:r>
            <a:r>
              <a:rPr lang="en-US" altLang="ja-JP" sz="24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 (</a:t>
            </a: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もっとよくできる</a:t>
            </a:r>
            <a:r>
              <a:rPr lang="en-US" altLang="ja-JP" sz="24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ja-JP" sz="24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unordered</a:t>
            </a: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連想コンテナの、計算済みハッシュを使用した検索インタフェースを見送り</a:t>
            </a:r>
            <a:r>
              <a:rPr lang="en-US" altLang="ja-JP" sz="24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 (</a:t>
            </a: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もっとよくできる</a:t>
            </a:r>
            <a:r>
              <a:rPr lang="en-US" altLang="ja-JP" sz="24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コンセプト名を</a:t>
            </a:r>
            <a:r>
              <a:rPr lang="en-US" altLang="ja-JP" sz="2400" dirty="0" err="1">
                <a:latin typeface="Hiragino Sans W2" panose="020B0300000000000000" pitchFamily="34" charset="-128"/>
                <a:ea typeface="Hiragino Sans W2" panose="020B0300000000000000" pitchFamily="34" charset="-128"/>
              </a:rPr>
              <a:t>PascalCase</a:t>
            </a: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から</a:t>
            </a:r>
            <a:r>
              <a:rPr lang="en-US" altLang="ja-JP" sz="2400" dirty="0" err="1">
                <a:latin typeface="Hiragino Sans W2" panose="020B0300000000000000" pitchFamily="34" charset="-128"/>
                <a:ea typeface="Hiragino Sans W2" panose="020B0300000000000000" pitchFamily="34" charset="-128"/>
              </a:rPr>
              <a:t>snake_case</a:t>
            </a:r>
            <a:r>
              <a:rPr lang="en-US" altLang="ja-JP" sz="24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 (</a:t>
            </a:r>
            <a:r>
              <a:rPr lang="en-US" altLang="ja-JP" sz="2400" dirty="0" err="1">
                <a:latin typeface="Hiragino Sans W2" panose="020B0300000000000000" pitchFamily="34" charset="-128"/>
                <a:ea typeface="Hiragino Sans W2" panose="020B0300000000000000" pitchFamily="34" charset="-128"/>
              </a:rPr>
              <a:t>standard_case</a:t>
            </a:r>
            <a:r>
              <a:rPr lang="en-US" altLang="ja-JP" sz="24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) </a:t>
            </a: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に変更</a:t>
            </a:r>
            <a:endParaRPr lang="en-US" altLang="ja-JP" sz="2400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5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C++20</a:t>
            </a:r>
            <a:r>
              <a:rPr kumimoji="1" lang="ja-JP" altLang="en-US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タイムライン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7157EB-7EF2-F44E-958C-F991E0C4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916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sz="24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2019</a:t>
            </a: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年</a:t>
            </a:r>
            <a:r>
              <a:rPr lang="en-US" altLang="ja-JP" sz="24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8</a:t>
            </a: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月に、</a:t>
            </a:r>
            <a:r>
              <a:rPr lang="en-US" altLang="ja-JP" sz="24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Committee Draft (</a:t>
            </a: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規格の</a:t>
            </a:r>
            <a:r>
              <a:rPr lang="en-US" altLang="ja-JP" sz="24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β</a:t>
            </a: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版みたいなもの</a:t>
            </a:r>
            <a:r>
              <a:rPr lang="en-US" altLang="ja-JP" sz="24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) </a:t>
            </a: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が公開された</a:t>
            </a:r>
            <a:endParaRPr lang="en-US" altLang="ja-JP" sz="2400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 sz="2000">
                <a:latin typeface="Hiragino Sans W2" panose="020B0300000000000000" pitchFamily="34" charset="-128"/>
                <a:ea typeface="Hiragino Sans W2" panose="020B0300000000000000" pitchFamily="34" charset="-128"/>
              </a:rPr>
              <a:t>ここから</a:t>
            </a:r>
            <a:r>
              <a:rPr lang="en-US" altLang="ja-JP" sz="20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6</a:t>
            </a:r>
            <a:r>
              <a:rPr lang="ja-JP" altLang="en-US" sz="2000">
                <a:latin typeface="Hiragino Sans W2" panose="020B0300000000000000" pitchFamily="34" charset="-128"/>
                <a:ea typeface="Hiragino Sans W2" panose="020B0300000000000000" pitchFamily="34" charset="-128"/>
              </a:rPr>
              <a:t>ヶ月間で、各国投票を行う</a:t>
            </a:r>
            <a:r>
              <a:rPr lang="en-US" altLang="ja-JP" sz="20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 (</a:t>
            </a:r>
            <a:r>
              <a:rPr lang="ja-JP" altLang="en-US" sz="2000">
                <a:latin typeface="Hiragino Sans W2" panose="020B0300000000000000" pitchFamily="34" charset="-128"/>
                <a:ea typeface="Hiragino Sans W2" panose="020B0300000000000000" pitchFamily="34" charset="-128"/>
              </a:rPr>
              <a:t>日本の</a:t>
            </a:r>
            <a:r>
              <a:rPr lang="en-US" altLang="ja-JP" sz="20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Working Group</a:t>
            </a:r>
            <a:r>
              <a:rPr lang="ja-JP" altLang="en-US" sz="2000">
                <a:latin typeface="Hiragino Sans W2" panose="020B0300000000000000" pitchFamily="34" charset="-128"/>
                <a:ea typeface="Hiragino Sans W2" panose="020B0300000000000000" pitchFamily="34" charset="-128"/>
              </a:rPr>
              <a:t>も投票する</a:t>
            </a:r>
            <a:r>
              <a:rPr lang="en-US" altLang="ja-JP" sz="20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各国投票とコメント</a:t>
            </a:r>
            <a:r>
              <a:rPr lang="en-US" altLang="ja-JP" sz="24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 (National Body Comment) </a:t>
            </a: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を受けて修正した規格案</a:t>
            </a:r>
            <a:r>
              <a:rPr lang="en-US" altLang="ja-JP" sz="24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 Draft International Standard (DIS) </a:t>
            </a: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を作成して再度投票</a:t>
            </a:r>
            <a:endParaRPr lang="en-US" altLang="ja-JP" sz="2400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 sz="2000">
                <a:latin typeface="Hiragino Sans W2" panose="020B0300000000000000" pitchFamily="34" charset="-128"/>
                <a:ea typeface="Hiragino Sans W2" panose="020B0300000000000000" pitchFamily="34" charset="-128"/>
              </a:rPr>
              <a:t>そこで問題あれば、再度直して</a:t>
            </a:r>
            <a:r>
              <a:rPr lang="en-US" altLang="ja-JP" sz="20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Final Draft International Standard (FDIS) </a:t>
            </a:r>
            <a:r>
              <a:rPr lang="ja-JP" altLang="en-US" sz="2000">
                <a:latin typeface="Hiragino Sans W2" panose="020B0300000000000000" pitchFamily="34" charset="-128"/>
                <a:ea typeface="Hiragino Sans W2" panose="020B0300000000000000" pitchFamily="34" charset="-128"/>
              </a:rPr>
              <a:t>を作るが、これはスキップできる</a:t>
            </a:r>
            <a:endParaRPr lang="en-US" altLang="ja-JP" sz="2000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altLang="ja-JP" sz="24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2020</a:t>
            </a: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年の後半か末に、</a:t>
            </a:r>
            <a:r>
              <a:rPr lang="en-US" altLang="ja-JP" sz="24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International Standard (IS) </a:t>
            </a: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として</a:t>
            </a:r>
            <a:r>
              <a:rPr lang="en-US" altLang="ja-JP" sz="24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C++20</a:t>
            </a: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が正式リリースされる</a:t>
            </a:r>
            <a:endParaRPr lang="en-US" altLang="ja-JP" sz="2400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564128-7DBD-D841-8A47-453184234171}"/>
              </a:ext>
            </a:extLst>
          </p:cNvPr>
          <p:cNvSpPr txBox="1"/>
          <p:nvPr/>
        </p:nvSpPr>
        <p:spPr>
          <a:xfrm>
            <a:off x="891154" y="5029200"/>
            <a:ext cx="10217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>
                <a:solidFill>
                  <a:srgbClr val="C00000"/>
                </a:solidFill>
              </a:rPr>
              <a:t>つまり、仕様はほぼ決まり、</a:t>
            </a:r>
            <a:br>
              <a:rPr kumimoji="1" lang="en-US" altLang="ja-JP" sz="2800" dirty="0">
                <a:solidFill>
                  <a:srgbClr val="C00000"/>
                </a:solidFill>
              </a:rPr>
            </a:br>
            <a:r>
              <a:rPr kumimoji="1" lang="ja-JP" altLang="en-US" sz="2800">
                <a:solidFill>
                  <a:srgbClr val="C00000"/>
                </a:solidFill>
              </a:rPr>
              <a:t>心配しなくても</a:t>
            </a:r>
            <a:r>
              <a:rPr kumimoji="1" lang="en-US" altLang="ja-JP" sz="2800" dirty="0">
                <a:solidFill>
                  <a:srgbClr val="C00000"/>
                </a:solidFill>
              </a:rPr>
              <a:t>2020</a:t>
            </a:r>
            <a:r>
              <a:rPr kumimoji="1" lang="ja-JP" altLang="en-US" sz="2800">
                <a:solidFill>
                  <a:srgbClr val="C00000"/>
                </a:solidFill>
              </a:rPr>
              <a:t>年中に</a:t>
            </a:r>
            <a:r>
              <a:rPr kumimoji="1" lang="en-US" altLang="ja-JP" sz="2800" dirty="0">
                <a:solidFill>
                  <a:srgbClr val="C00000"/>
                </a:solidFill>
              </a:rPr>
              <a:t>C++20</a:t>
            </a:r>
            <a:r>
              <a:rPr lang="ja-JP" altLang="en-US" sz="2800">
                <a:solidFill>
                  <a:srgbClr val="C00000"/>
                </a:solidFill>
              </a:rPr>
              <a:t>は策定される</a:t>
            </a:r>
            <a:r>
              <a:rPr kumimoji="1" lang="ja-JP" altLang="en-US" sz="2800">
                <a:solidFill>
                  <a:srgbClr val="C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17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rmAutofit/>
          </a:bodyPr>
          <a:lstStyle/>
          <a:p>
            <a:r>
              <a:rPr kumimoji="1" lang="ja-JP" altLang="en-US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コンパイラの対応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7157EB-7EF2-F44E-958C-F991E0C4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916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各コンパイラは</a:t>
            </a:r>
            <a:r>
              <a:rPr lang="en-US" altLang="ja-JP" sz="24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C++20</a:t>
            </a: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対応をすでにはじめていて、一部機能は使用できる</a:t>
            </a:r>
            <a:endParaRPr lang="en-US" altLang="ja-JP" sz="2400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ただ、</a:t>
            </a:r>
            <a:r>
              <a:rPr lang="en-US" altLang="ja-JP" sz="24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C++20</a:t>
            </a: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は新機能がたくさんあるので、全ての機能を使用できる</a:t>
            </a:r>
            <a:br>
              <a:rPr lang="en-US" altLang="ja-JP" sz="2400" dirty="0">
                <a:latin typeface="Hiragino Sans W2" panose="020B0300000000000000" pitchFamily="34" charset="-128"/>
                <a:ea typeface="Hiragino Sans W2" panose="020B0300000000000000" pitchFamily="34" charset="-128"/>
              </a:rPr>
            </a:br>
            <a:r>
              <a:rPr lang="ja-JP" altLang="en-US" sz="2400">
                <a:latin typeface="Hiragino Sans W2" panose="020B0300000000000000" pitchFamily="34" charset="-128"/>
                <a:ea typeface="Hiragino Sans W2" panose="020B0300000000000000" pitchFamily="34" charset="-128"/>
              </a:rPr>
              <a:t>までは時間がかかりそう</a:t>
            </a:r>
            <a:endParaRPr lang="en-US" altLang="ja-JP" sz="2400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17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6183</TotalTime>
  <Words>363</Words>
  <Application>Microsoft Macintosh PowerPoint</Application>
  <PresentationFormat>ワイド画面</PresentationFormat>
  <Paragraphs>40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Hiragino Maru Gothic ProN W4</vt:lpstr>
      <vt:lpstr>Hiragino Sans W2</vt:lpstr>
      <vt:lpstr>游ゴシック</vt:lpstr>
      <vt:lpstr>游ゴシック Light</vt:lpstr>
      <vt:lpstr>Arial</vt:lpstr>
      <vt:lpstr>Office テーマ</vt:lpstr>
      <vt:lpstr>C++20 ステータス</vt:lpstr>
      <vt:lpstr>C++20の簡単な説明</vt:lpstr>
      <vt:lpstr>言語機能の目玉</vt:lpstr>
      <vt:lpstr>ライブラリ機能の目玉</vt:lpstr>
      <vt:lpstr>予定していた機能の取りやめ・変更</vt:lpstr>
      <vt:lpstr>C++20タイムライン</vt:lpstr>
      <vt:lpstr>コンパイラの対応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C++20の概要</dc:title>
  <dc:creator>Akira Takahashi</dc:creator>
  <cp:lastModifiedBy>Akira Takahashi</cp:lastModifiedBy>
  <cp:revision>86</cp:revision>
  <cp:lastPrinted>2019-04-17T14:19:56Z</cp:lastPrinted>
  <dcterms:created xsi:type="dcterms:W3CDTF">2019-03-28T06:39:41Z</dcterms:created>
  <dcterms:modified xsi:type="dcterms:W3CDTF">2019-09-04T10:38:06Z</dcterms:modified>
</cp:coreProperties>
</file>