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03" r:id="rId3"/>
    <p:sldId id="327" r:id="rId4"/>
    <p:sldId id="334" r:id="rId5"/>
    <p:sldId id="345" r:id="rId6"/>
    <p:sldId id="346" r:id="rId7"/>
    <p:sldId id="347" r:id="rId8"/>
    <p:sldId id="348" r:id="rId9"/>
    <p:sldId id="349" r:id="rId10"/>
    <p:sldId id="351" r:id="rId11"/>
    <p:sldId id="350" r:id="rId12"/>
    <p:sldId id="32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32"/>
  </p:normalViewPr>
  <p:slideViewPr>
    <p:cSldViewPr snapToGrid="0" snapToObjects="1">
      <p:cViewPr varScale="1">
        <p:scale>
          <a:sx n="100" d="100"/>
          <a:sy n="100" d="100"/>
        </p:scale>
        <p:origin x="184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3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55A86-92A3-3D4C-9C1C-1F87FEDD3E64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26CBA-9034-6742-8962-2E2CBD82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5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13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84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FE9B8-7C8E-CA48-6D3A-5280FF6D0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2332CAD-81FA-B07B-01AB-1A77013DA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9A5C80D-F48D-B63A-0B11-8FA812D98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2FE9-2C53-6C60-737F-A986B9FF3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28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BB54B-2432-BDAF-DB51-B53D0CFA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CC4DE00-7EC0-CE3F-4EEE-FFCB6C26AE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21650E3-12CE-C147-0B56-D96976DB3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C9BD03-06EC-1077-F078-9E037F804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75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FB87-6EE6-E5CD-1170-324EB5996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ECBC4EA-D49E-B4CC-D1EC-6FE0C98DCE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05924E3-9D43-4EA9-5364-A2FA22EE3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630A54-9DB0-5929-6F96-431BFB4EB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38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77C65-E424-D095-CBE4-C37CB137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4231DB9-FA2B-3187-B642-AF07ECFF2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0FB9C66-00D7-38EF-C251-332537725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A3A323-BB54-8DAD-59EF-710F3FAF6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0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E24BB-8A39-0DCD-81FB-5248F56C6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F96701F-4931-88A0-F6F0-50AF00F83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E45F7D7-7D26-760E-9B34-01760A2B8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B60A34-086E-B8F6-183C-2CCAB9100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96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4F713-3F93-A4F6-B824-BA4C784B5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B87A75F-4BBD-FCB5-57ED-B3BE8F919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5FEDCAE-A474-36BE-0D96-69A99BB5D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D74531-EE98-22AA-8A06-22C9E6B5D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59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A059C-73EB-17D1-07CF-F4D1A220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E2BCF66-5F7C-3CB9-954F-D9FCEB9F4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7C128AA-56EB-0E9E-DE5C-588DDE42B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D1D141-D12E-D8A4-E9D5-931634599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1D9C-36E0-1343-821C-C0D643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F08A0-BE16-2F4D-8EDF-9DF79526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72276-E988-244C-BFE3-99B83BF6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12BA1-5DE1-BA46-914E-9E93F4A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1A429-E38C-E94A-B142-86FBBA5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4D59-7AC3-7648-96CC-2BC0768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B5E6A6-4111-844B-AF2E-5037212A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B50EA-609B-C243-8B4B-34D4C81F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B4C00-FD30-1D45-9217-DE3F57D9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A3AB-7186-7B43-A422-49D6E12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D37E6C-96B9-9C4C-AE72-72354A8C6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4B477B-9F70-F549-9252-88CB0BF7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20E20-7BAC-1B4C-9470-4D16C61C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88257-1DFC-7D49-8FFF-B0DB487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FDC-DAB0-494F-8786-C8D07889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7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A4808-FE7A-9042-B153-B34E15A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FC69F-4372-5042-8F4B-2847876E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D2F49-EF6A-1148-AF32-A82FCD1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AAF1-D500-234E-B71C-B0418DB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78B77-45AB-AC42-AE68-B0D369B7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30C1C-59A8-E040-9464-0CCD8837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01BED-F258-7D46-87C1-CABA3B7D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B80DF-13B8-124D-A206-17CCAE53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BD315-B374-2E4C-AF4E-4F2C67E1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59B0C-B4C2-9348-B36A-51BEB25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960C-C6E2-0346-8832-6223EDC1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60495-8F3C-C545-A2FA-79C67751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1864D-C31A-B94D-87AB-1DCAF89B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DBE16-6618-CC42-BABD-4988EA7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F14FD-FE8F-AC40-A0DE-011D2F18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14989-7305-624A-8638-E9F54E4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C858-DBFD-AD4B-84A8-4D8F7165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7A80D-2FC8-BB41-B22B-96EB4584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6255F4-4610-5D47-AE29-53DA399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9CB724-5892-6844-9D11-0D637C00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B4D8F1-95FE-344B-AD30-C9CDAF077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457A59-C819-B242-9A66-7E1ED539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64E47-98A5-8643-8AFA-F681621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E6E12-6611-E146-BF56-E631AFAC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B391-2DD9-DA42-A67F-0A38F90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DA5007-CFE4-7C4C-8A84-F1C327A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5DD03-48CE-F349-92B4-0F0FEB7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4CC422-A24F-7140-B1DC-A1AB624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C06565-4BF7-B64A-AF35-E72B82BB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69AFC-178E-2047-AB09-4C301C8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139654-6E92-5643-BB83-BBC1979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2AE8B-8A3E-164C-ADA7-E444224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3DBC7A-9489-4A44-A832-D1098767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4EB91-B968-F24B-9542-56E5BB2D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9B01E-4189-BF43-802D-9DE73615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F5B5A-27CD-AA43-83BF-92711CDC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6C196-D215-2F43-ACB1-D7AF5F9B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29F93-43B8-7447-979A-BB2D90E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CF91B-FE9F-8944-A923-710FCD3E7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5C20E-6294-404A-BEC5-BD5C6BBB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244A16-F749-974E-8C6E-684E590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C04EA-77FE-E54A-AE82-C3E8CBF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A517B-3C94-1344-A604-2B3F0100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1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D62ECE-F9F3-A04B-B4D8-342CB7E0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44B74-CBB4-CC4C-9163-D2E10FB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DFC21-72C6-8F45-B8C6-842C7599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E2A0-7463-F64C-869C-36391E861223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68F79-5AFA-F347-909C-5E408E73D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7C5DB-621A-334A-BC0E-CFE69DE2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7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AD2D1-A3B0-7547-B817-1A5F42C0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353" y="1592117"/>
            <a:ext cx="9832265" cy="1580565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4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C++20 </a:t>
            </a:r>
            <a:r>
              <a:rPr kumimoji="1" lang="ja-JP" altLang="en-US" sz="44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射影変換</a:t>
            </a:r>
            <a:endParaRPr kumimoji="1" lang="ja-JP" altLang="en-US" sz="28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D07E01-0434-114E-95EB-2A1AFB66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963" y="39942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高橋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晶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(Akira Takahashi)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hlinkClick r:id="rId3"/>
              </a:rPr>
              <a:t>faithandbrave@gmail.com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Preferred Networks, Inc.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2025/06/20 (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金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C++ breaktime 2025 / Summer</a:t>
            </a:r>
            <a:endParaRPr kumimoji="1" lang="ja-JP" altLang="en-US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9FFFB5E-8480-7D40-8D25-C56A257012CB}"/>
              </a:ext>
            </a:extLst>
          </p:cNvPr>
          <p:cNvCxnSpPr/>
          <p:nvPr/>
        </p:nvCxnSpPr>
        <p:spPr>
          <a:xfrm>
            <a:off x="1348353" y="3277246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4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C3256-AC69-57BB-745D-394E4121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47EE9-1B07-DA1F-3276-A0844F39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変換時の値コピーに注意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1B022EB-87A0-3039-AF5C-1DF96FEF587D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CD98442-BBA3-EDCB-BD60-7AEE5E762181}"/>
              </a:ext>
            </a:extLst>
          </p:cNvPr>
          <p:cNvSpPr txBox="1">
            <a:spLocks/>
          </p:cNvSpPr>
          <p:nvPr/>
        </p:nvSpPr>
        <p:spPr>
          <a:xfrm>
            <a:off x="5537200" y="1299634"/>
            <a:ext cx="6311900" cy="507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decltype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(auto)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でも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OK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return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文にカッコをつけないとコピーになるので注意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C64C41-EC2E-30A6-D5EA-72AD3D34896E}"/>
              </a:ext>
            </a:extLst>
          </p:cNvPr>
          <p:cNvSpPr/>
          <p:nvPr/>
        </p:nvSpPr>
        <p:spPr>
          <a:xfrm>
            <a:off x="522854" y="1299634"/>
            <a:ext cx="5014346" cy="51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vector&lt;T&gt; v;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auto it = </a:t>
            </a:r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ranges::find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x,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コピーされないよう型を指定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[](T x)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-&gt; 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decltype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(auto)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return </a:t>
            </a:r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x.name</a:t>
            </a:r>
            <a:r>
              <a:rPr kumimoji="1"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177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1534-29FA-8305-1ADB-0F6D7FF50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D7155-38F2-CE6D-2F00-58EFED80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2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射影変換がサポートされているアルゴリズムか確認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4B78F27-FBFD-ED14-33CC-CDA92F1D52B4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8E2742-73BF-186A-7093-2F1B03B5B24A}"/>
              </a:ext>
            </a:extLst>
          </p:cNvPr>
          <p:cNvSpPr/>
          <p:nvPr/>
        </p:nvSpPr>
        <p:spPr>
          <a:xfrm>
            <a:off x="891154" y="1274234"/>
            <a:ext cx="9497446" cy="29294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template &lt;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input_range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R,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     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class 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Proj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 identity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      class T = 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projected_value_t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&lt;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iterator_t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&lt;R&gt;,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Proj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&gt;&gt;</a:t>
            </a:r>
          </a:p>
          <a:p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constexpr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borrowed_iterator_t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&lt;R&gt;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find(R&amp;&amp; r,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   const T&amp; value,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   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Proj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proj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 {}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C9B2149-D5D2-16B6-DFB9-4B919A3C18CB}"/>
              </a:ext>
            </a:extLst>
          </p:cNvPr>
          <p:cNvSpPr txBox="1">
            <a:spLocks/>
          </p:cNvSpPr>
          <p:nvPr/>
        </p:nvSpPr>
        <p:spPr>
          <a:xfrm>
            <a:off x="891154" y="4203700"/>
            <a:ext cx="6601846" cy="278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0175160-882A-F6BD-A590-EAB5722EA44E}"/>
              </a:ext>
            </a:extLst>
          </p:cNvPr>
          <p:cNvSpPr txBox="1">
            <a:spLocks/>
          </p:cNvSpPr>
          <p:nvPr/>
        </p:nvSpPr>
        <p:spPr>
          <a:xfrm>
            <a:off x="838200" y="4410073"/>
            <a:ext cx="9321800" cy="2082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アルゴリズムが射影変換に対応しているかは、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パラメータに「</a:t>
            </a:r>
            <a:r>
              <a:rPr lang="en-US" altLang="ja-JP" b="1" dirty="0" err="1">
                <a:solidFill>
                  <a:srgbClr val="C00000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Proj</a:t>
            </a:r>
            <a:r>
              <a:rPr lang="en-US" altLang="ja-JP" b="1" dirty="0">
                <a:solidFill>
                  <a:srgbClr val="C00000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 </a:t>
            </a:r>
            <a:r>
              <a:rPr lang="en-US" altLang="ja-JP" b="1" dirty="0" err="1">
                <a:solidFill>
                  <a:srgbClr val="C00000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proj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」があるかで確認できる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パラメータのどの値が変換されるかは、</a:t>
            </a:r>
            <a:r>
              <a:rPr lang="en-US" altLang="ja-JP" b="1" dirty="0" err="1">
                <a:solidFill>
                  <a:srgbClr val="C00000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projected_value_t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が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使われているかで確認できる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29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今回は以上です！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1440874"/>
            <a:ext cx="10515600" cy="472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射影変換は、いくつかの状況でコードをより単純化できます</a:t>
            </a:r>
            <a:endParaRPr lang="en-US" altLang="ja-JP" sz="32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複雑な条件が必要ない状況で便利に使えます</a:t>
            </a:r>
            <a:endParaRPr lang="en-US" altLang="ja-JP" sz="32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4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自己紹介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0B1CBB1-7BD9-B14C-ADAC-C01742ED6588}"/>
              </a:ext>
            </a:extLst>
          </p:cNvPr>
          <p:cNvSpPr txBox="1">
            <a:spLocks/>
          </p:cNvSpPr>
          <p:nvPr/>
        </p:nvSpPr>
        <p:spPr>
          <a:xfrm>
            <a:off x="990599" y="1371600"/>
            <a:ext cx="10117667" cy="512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sz="24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Preferred Networks</a:t>
            </a:r>
            <a:r>
              <a:rPr lang="ja-JP" altLang="en-US" sz="2400">
                <a:latin typeface="Hiragino Sans W2" panose="020B0400000000000000" pitchFamily="34" charset="-128"/>
                <a:ea typeface="Hiragino Sans W2" panose="020B0400000000000000" pitchFamily="34" charset="-128"/>
              </a:rPr>
              <a:t>社で、スーパーコンピュータ</a:t>
            </a:r>
            <a:r>
              <a:rPr lang="en-US" altLang="ja-JP" sz="24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MN-Core</a:t>
            </a:r>
            <a:r>
              <a:rPr lang="ja-JP" altLang="en-US" sz="2400">
                <a:latin typeface="Hiragino Sans W2" panose="020B0400000000000000" pitchFamily="34" charset="-128"/>
                <a:ea typeface="Hiragino Sans W2" panose="020B0400000000000000" pitchFamily="34" charset="-128"/>
              </a:rPr>
              <a:t>の</a:t>
            </a:r>
            <a:br>
              <a:rPr lang="en-US" altLang="ja-JP" sz="24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 sz="2400">
                <a:latin typeface="Hiragino Sans W2" panose="020B0400000000000000" pitchFamily="34" charset="-128"/>
                <a:ea typeface="Hiragino Sans W2" panose="020B0400000000000000" pitchFamily="34" charset="-128"/>
              </a:rPr>
              <a:t>ソフトウェアを作っています</a:t>
            </a:r>
            <a:endParaRPr lang="en-US" altLang="ja-JP" sz="24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 sz="2000">
                <a:latin typeface="Hiragino Sans W2" panose="020B0400000000000000" pitchFamily="34" charset="-128"/>
                <a:ea typeface="Hiragino Sans W2" panose="020B0400000000000000" pitchFamily="34" charset="-128"/>
              </a:rPr>
              <a:t>エミュレータとかアセンブラとかの低レイヤーなものを作ってます</a:t>
            </a:r>
            <a:endParaRPr lang="en-US" altLang="ja-JP" sz="20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400000000000000" pitchFamily="34" charset="-128"/>
                <a:ea typeface="Hiragino Sans W2" panose="020B0400000000000000" pitchFamily="34" charset="-128"/>
              </a:rPr>
              <a:t>通信系のゲームエンジンを作ってます</a:t>
            </a:r>
            <a:endParaRPr lang="en-US" altLang="ja-JP" sz="24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4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 sz="2400">
                <a:latin typeface="Hiragino Sans W2" panose="020B0400000000000000" pitchFamily="34" charset="-128"/>
                <a:ea typeface="Hiragino Sans W2" panose="020B0400000000000000" pitchFamily="34" charset="-128"/>
              </a:rPr>
              <a:t>の日本語リファレンスサイト</a:t>
            </a:r>
            <a:r>
              <a:rPr lang="en-US" altLang="ja-JP" sz="2400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cpprefjp</a:t>
            </a:r>
            <a:r>
              <a:rPr lang="ja-JP" altLang="en-US" sz="2400">
                <a:latin typeface="Hiragino Sans W2" panose="020B0400000000000000" pitchFamily="34" charset="-128"/>
                <a:ea typeface="Hiragino Sans W2" panose="020B0400000000000000" pitchFamily="34" charset="-128"/>
              </a:rPr>
              <a:t>を作っています</a:t>
            </a:r>
            <a:endParaRPr lang="en-US" altLang="ja-JP" sz="24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400000000000000" pitchFamily="34" charset="-128"/>
                <a:ea typeface="Hiragino Sans W2" panose="020B0400000000000000" pitchFamily="34" charset="-128"/>
              </a:rPr>
              <a:t>著書</a:t>
            </a:r>
            <a:endParaRPr lang="en-US" altLang="ja-JP" sz="24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sz="20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『C++</a:t>
            </a:r>
            <a:r>
              <a:rPr lang="ja-JP" altLang="en-US" sz="2000">
                <a:latin typeface="Hiragino Sans W2" panose="020B0400000000000000" pitchFamily="34" charset="-128"/>
                <a:ea typeface="Hiragino Sans W2" panose="020B0400000000000000" pitchFamily="34" charset="-128"/>
              </a:rPr>
              <a:t>テンプレートテクニック</a:t>
            </a:r>
            <a:r>
              <a:rPr lang="en-US" altLang="ja-JP" sz="20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』</a:t>
            </a:r>
          </a:p>
          <a:p>
            <a:pPr lvl="1">
              <a:lnSpc>
                <a:spcPct val="100000"/>
              </a:lnSpc>
            </a:pPr>
            <a:r>
              <a:rPr lang="en-US" altLang="ja-JP" sz="20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『C++</a:t>
            </a:r>
            <a:r>
              <a:rPr lang="ja-JP" altLang="en-US" sz="2000">
                <a:latin typeface="Hiragino Sans W2" panose="020B0400000000000000" pitchFamily="34" charset="-128"/>
                <a:ea typeface="Hiragino Sans W2" panose="020B0400000000000000" pitchFamily="34" charset="-128"/>
              </a:rPr>
              <a:t>ポケットリファレンス</a:t>
            </a:r>
            <a:r>
              <a:rPr lang="en-US" altLang="ja-JP" sz="20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』</a:t>
            </a:r>
          </a:p>
          <a:p>
            <a:pPr lvl="1">
              <a:lnSpc>
                <a:spcPct val="100000"/>
              </a:lnSpc>
            </a:pPr>
            <a:r>
              <a:rPr lang="en-US" altLang="ja-JP" sz="20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『</a:t>
            </a:r>
            <a:r>
              <a:rPr lang="ja-JP" altLang="en-US" sz="2000">
                <a:latin typeface="Hiragino Sans W2" panose="020B0400000000000000" pitchFamily="34" charset="-128"/>
                <a:ea typeface="Hiragino Sans W2" panose="020B0400000000000000" pitchFamily="34" charset="-128"/>
              </a:rPr>
              <a:t>プログラミングの魔導書</a:t>
            </a:r>
            <a:r>
              <a:rPr lang="en-US" altLang="ja-JP" sz="20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』</a:t>
            </a:r>
          </a:p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400000000000000" pitchFamily="34" charset="-128"/>
                <a:ea typeface="Hiragino Sans W2" panose="020B0400000000000000" pitchFamily="34" charset="-128"/>
              </a:rPr>
              <a:t>東京で</a:t>
            </a:r>
            <a:r>
              <a:rPr lang="en-US" altLang="ja-JP" sz="24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2〜3</a:t>
            </a:r>
            <a:r>
              <a:rPr lang="ja-JP" altLang="en-US" sz="2400">
                <a:latin typeface="Hiragino Sans W2" panose="020B0400000000000000" pitchFamily="34" charset="-128"/>
                <a:ea typeface="Hiragino Sans W2" panose="020B0400000000000000" pitchFamily="34" charset="-128"/>
              </a:rPr>
              <a:t>ヶ月ごとに</a:t>
            </a:r>
            <a:r>
              <a:rPr lang="en-US" altLang="ja-JP" sz="24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 MIX</a:t>
            </a:r>
            <a:r>
              <a:rPr lang="ja-JP" altLang="en-US" sz="2400">
                <a:latin typeface="Hiragino Sans W2" panose="020B0400000000000000" pitchFamily="34" charset="-128"/>
                <a:ea typeface="Hiragino Sans W2" panose="020B0400000000000000" pitchFamily="34" charset="-128"/>
              </a:rPr>
              <a:t>という勉強会を開催しています</a:t>
            </a:r>
            <a:endParaRPr lang="en-US" altLang="ja-JP" sz="24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12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28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C++20</a:t>
            </a:r>
            <a:r>
              <a:rPr kumimoji="1" lang="ja-JP" altLang="en-US" sz="28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ではアルゴリズムに射影変換という機能が</a:t>
            </a:r>
            <a:br>
              <a:rPr kumimoji="1" lang="en-US" altLang="ja-JP" sz="28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ja-JP" altLang="en-US" sz="28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追加されています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0B1CBB1-7BD9-B14C-ADAC-C01742ED6588}"/>
              </a:ext>
            </a:extLst>
          </p:cNvPr>
          <p:cNvSpPr txBox="1">
            <a:spLocks/>
          </p:cNvSpPr>
          <p:nvPr/>
        </p:nvSpPr>
        <p:spPr>
          <a:xfrm>
            <a:off x="990600" y="1371599"/>
            <a:ext cx="105156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最近まで知りませんでした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Range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関係でいっしょに入った機能なので埋もれていました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07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FD46B-4B0F-FB8F-3A74-019976B1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304B3-0CF7-14B0-4642-2E37F236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アルゴリズムおさらい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D647BD9-88C3-05EC-2869-66A2AD081171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CA1B2EA-A693-1473-2E15-28C1D2AF90A5}"/>
              </a:ext>
            </a:extLst>
          </p:cNvPr>
          <p:cNvSpPr txBox="1">
            <a:spLocks/>
          </p:cNvSpPr>
          <p:nvPr/>
        </p:nvSpPr>
        <p:spPr>
          <a:xfrm>
            <a:off x="5118100" y="1299633"/>
            <a:ext cx="6832600" cy="29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標準のアルゴリズムは、コンテナと分離され、イテレータという中間インタフェースを介して各要素にアクセスする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BB43C2-2ADE-22BC-ED57-A2E1E7F0118D}"/>
              </a:ext>
            </a:extLst>
          </p:cNvPr>
          <p:cNvSpPr/>
          <p:nvPr/>
        </p:nvSpPr>
        <p:spPr>
          <a:xfrm>
            <a:off x="522854" y="1299634"/>
            <a:ext cx="4595246" cy="51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コンテナはもちろん、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vector&lt;T&gt; v;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auto it = </a:t>
            </a:r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find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v.begin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v.end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(),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x);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組み込み配列にも使える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T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[N];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auto p =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find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+ N,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x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75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0B25B-5BE7-0148-1BEF-FE1450416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96D3D-D8B8-F9B3-6209-34E213FE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アルゴリズムおさらい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AE65BFE-4A33-E41B-2442-8FCE7BAC983A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46F633B-0080-71C3-4414-D9A2F9ED4488}"/>
              </a:ext>
            </a:extLst>
          </p:cNvPr>
          <p:cNvSpPr txBox="1">
            <a:spLocks/>
          </p:cNvSpPr>
          <p:nvPr/>
        </p:nvSpPr>
        <p:spPr>
          <a:xfrm>
            <a:off x="5118100" y="1299633"/>
            <a:ext cx="6832600" cy="29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C++20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では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Range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に対応した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D17949-DC9C-9A20-F86F-69ABFD169E3A}"/>
              </a:ext>
            </a:extLst>
          </p:cNvPr>
          <p:cNvSpPr/>
          <p:nvPr/>
        </p:nvSpPr>
        <p:spPr>
          <a:xfrm>
            <a:off x="522854" y="1299634"/>
            <a:ext cx="4595246" cy="51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コンテナはもちろん、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vector&lt;T&gt; v;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auto it = </a:t>
            </a:r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ranges::find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v,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x);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組み込み配列にも使える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T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[N];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auto p =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ranges::find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x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036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16365-7B44-0843-2522-8A381F61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8A85F-5FA6-4C9F-F4B9-0FBB1820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find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とか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count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ってじつは不便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02F964-DBC7-C61A-722A-D1AE58D9E297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A72AD45-F88F-0AC1-02A4-DD4CF8C9A0FE}"/>
              </a:ext>
            </a:extLst>
          </p:cNvPr>
          <p:cNvSpPr txBox="1">
            <a:spLocks/>
          </p:cNvSpPr>
          <p:nvPr/>
        </p:nvSpPr>
        <p:spPr>
          <a:xfrm>
            <a:off x="5118100" y="1299633"/>
            <a:ext cx="6832600" cy="403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特定の値を検索する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find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特定の値の個数を取得する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count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これらはそんなに活躍しない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コンテナの要素型や検索条件は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そんなに単純ではないから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0F87B8-3816-5452-81F9-7E9C8A2A3A6C}"/>
              </a:ext>
            </a:extLst>
          </p:cNvPr>
          <p:cNvSpPr/>
          <p:nvPr/>
        </p:nvSpPr>
        <p:spPr>
          <a:xfrm>
            <a:off x="522854" y="1299634"/>
            <a:ext cx="4595246" cy="51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vector&lt;T&gt; v;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auto it = </a:t>
            </a:r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ranges::find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v,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x);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int n =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ranges::count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x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168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B6CE9-1180-68CE-6F0A-8104A3787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97FD4-7D21-F244-9485-A7795F33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find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とか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count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ってじつは不便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24B631A-E3E7-2132-C7FC-9A128E5F20BD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20F64FA-09E4-1461-DF3F-AFF7F7F77D2D}"/>
              </a:ext>
            </a:extLst>
          </p:cNvPr>
          <p:cNvSpPr txBox="1">
            <a:spLocks/>
          </p:cNvSpPr>
          <p:nvPr/>
        </p:nvSpPr>
        <p:spPr>
          <a:xfrm>
            <a:off x="5638800" y="1299633"/>
            <a:ext cx="6311900" cy="403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より細かい条件を設定できる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find_if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/ 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count_if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が使われがち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F6E53A-D5E6-91A3-FA64-EF88E38C9FA9}"/>
              </a:ext>
            </a:extLst>
          </p:cNvPr>
          <p:cNvSpPr/>
          <p:nvPr/>
        </p:nvSpPr>
        <p:spPr>
          <a:xfrm>
            <a:off x="522854" y="1299634"/>
            <a:ext cx="5115946" cy="51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vector&lt;T&gt; v;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auto it = </a:t>
            </a:r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ranges::</a:t>
            </a:r>
            <a:r>
              <a:rPr kumimoji="1"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find_if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v,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[](T x) { return x &gt; 0; });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int n =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ranges::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count_if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[](T x)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return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x.kind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== Weapon;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}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930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F997-FE3D-2001-2B22-01C9C4C39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7AE98-0A3B-1F89-595F-56A4BC79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C++20 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射影変換で値を変換できるようになった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F7AB92-91AC-A022-1E4A-503127A66A2D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D122874-6F55-A829-F00C-A85D3F4258C3}"/>
              </a:ext>
            </a:extLst>
          </p:cNvPr>
          <p:cNvSpPr txBox="1">
            <a:spLocks/>
          </p:cNvSpPr>
          <p:nvPr/>
        </p:nvSpPr>
        <p:spPr>
          <a:xfrm>
            <a:off x="5537200" y="1299634"/>
            <a:ext cx="6311900" cy="5075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より細かい条件を設定できる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find_if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/ 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count_if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が使われがち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C++20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では</a:t>
            </a:r>
            <a:r>
              <a:rPr lang="ja-JP" altLang="en-US" b="1">
                <a:solidFill>
                  <a:srgbClr val="C00000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射影変換</a:t>
            </a:r>
            <a:r>
              <a:rPr lang="en-US" altLang="ja-JP" b="1" dirty="0">
                <a:solidFill>
                  <a:srgbClr val="C00000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 (projection)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という機能が入り、値を変換した結果で検索ができるようになった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メンバ変数ポインタ、メンバ関数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ポインタ、関数オブジェクトなどを指定できる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543C6D-4935-0674-56CF-E35537D7579A}"/>
              </a:ext>
            </a:extLst>
          </p:cNvPr>
          <p:cNvSpPr/>
          <p:nvPr/>
        </p:nvSpPr>
        <p:spPr>
          <a:xfrm>
            <a:off x="522854" y="1299634"/>
            <a:ext cx="4836546" cy="51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vector&lt;T&gt; v;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auto it = </a:t>
            </a:r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ranges::find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x,         // x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は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name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の型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&amp;T::name); // name</a:t>
            </a:r>
            <a:r>
              <a:rPr kumimoji="1"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の値を検索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int n =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ranges::count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Weapon,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[](T x)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return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x.kind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}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42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27107-17BB-901B-5EA9-19AD4E98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C437A-557C-C565-A083-893BEE56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変換時の値コピーに注意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88AF4-2EC7-DD52-CA80-CD1E5354D2B9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F65C877-3D90-03AC-0E40-6FB54EE2ED0A}"/>
              </a:ext>
            </a:extLst>
          </p:cNvPr>
          <p:cNvSpPr txBox="1">
            <a:spLocks/>
          </p:cNvSpPr>
          <p:nvPr/>
        </p:nvSpPr>
        <p:spPr>
          <a:xfrm>
            <a:off x="5537200" y="1299634"/>
            <a:ext cx="6311900" cy="507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メンバポインタならパフォーマンス上の問題はないが、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ラムダ式を指定する場合、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パフォーマンス劣化に注意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戻り値の型を指定して、参照を返すようにしよう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0F85209-EADB-368D-0179-872F846A10D5}"/>
              </a:ext>
            </a:extLst>
          </p:cNvPr>
          <p:cNvSpPr/>
          <p:nvPr/>
        </p:nvSpPr>
        <p:spPr>
          <a:xfrm>
            <a:off x="522854" y="1299634"/>
            <a:ext cx="5014346" cy="51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vector&lt;T&gt; v;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auto it = </a:t>
            </a:r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ranges::find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x,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コピーされないよう型を指定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[](T x) </a:t>
            </a:r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-&gt; const string&amp;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return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x.name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08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14397</TotalTime>
  <Words>880</Words>
  <Application>Microsoft Macintosh PowerPoint</Application>
  <PresentationFormat>ワイド画面</PresentationFormat>
  <Paragraphs>139</Paragraphs>
  <Slides>12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Hiragino Maru Gothic ProN W4</vt:lpstr>
      <vt:lpstr>Hiragino Sans W2</vt:lpstr>
      <vt:lpstr>VL GOTHIC</vt:lpstr>
      <vt:lpstr>游ゴシック</vt:lpstr>
      <vt:lpstr>游ゴシック Light</vt:lpstr>
      <vt:lpstr>Arial</vt:lpstr>
      <vt:lpstr>Office テーマ</vt:lpstr>
      <vt:lpstr>C++20 射影変換</vt:lpstr>
      <vt:lpstr>自己紹介</vt:lpstr>
      <vt:lpstr>C++20ではアルゴリズムに射影変換という機能が 追加されています</vt:lpstr>
      <vt:lpstr>アルゴリズムおさらい</vt:lpstr>
      <vt:lpstr>アルゴリズムおさらい</vt:lpstr>
      <vt:lpstr>findとかcountってじつは不便</vt:lpstr>
      <vt:lpstr>findとかcountってじつは不便</vt:lpstr>
      <vt:lpstr>C++20 射影変換で値を変換できるようになった</vt:lpstr>
      <vt:lpstr>変換時の値コピーに注意</vt:lpstr>
      <vt:lpstr>変換時の値コピーに注意</vt:lpstr>
      <vt:lpstr>射影変換がサポートされているアルゴリズムか確認</vt:lpstr>
      <vt:lpstr>今回は以上です！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C++20の概要</dc:title>
  <dc:creator>Akira Takahashi</dc:creator>
  <cp:lastModifiedBy>Akira Takahashi</cp:lastModifiedBy>
  <cp:revision>194</cp:revision>
  <cp:lastPrinted>2019-04-17T14:19:56Z</cp:lastPrinted>
  <dcterms:created xsi:type="dcterms:W3CDTF">2019-03-28T06:39:41Z</dcterms:created>
  <dcterms:modified xsi:type="dcterms:W3CDTF">2025-06-20T10:04:17Z</dcterms:modified>
</cp:coreProperties>
</file>