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3" r:id="rId3"/>
    <p:sldId id="305" r:id="rId4"/>
    <p:sldId id="306" r:id="rId5"/>
    <p:sldId id="29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96" r:id="rId16"/>
    <p:sldId id="316" r:id="rId17"/>
    <p:sldId id="317" r:id="rId18"/>
    <p:sldId id="318" r:id="rId19"/>
    <p:sldId id="29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69"/>
    <p:restoredTop sz="86412"/>
  </p:normalViewPr>
  <p:slideViewPr>
    <p:cSldViewPr snapToGrid="0" snapToObjects="1">
      <p:cViewPr varScale="1">
        <p:scale>
          <a:sx n="93" d="100"/>
          <a:sy n="93" d="100"/>
        </p:scale>
        <p:origin x="22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5A86-92A3-3D4C-9C1C-1F87FEDD3E64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6CBA-9034-6742-8962-2E2CBD82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13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1D9C-36E0-1343-821C-C0D643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F08A0-BE16-2F4D-8EDF-9DF79526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276-E988-244C-BFE3-99B83BF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2BA1-5DE1-BA46-914E-9E93F4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1A429-E38C-E94A-B142-86FBBA5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4D59-7AC3-7648-96CC-2BC0768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5E6A6-4111-844B-AF2E-5037212A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B50EA-609B-C243-8B4B-34D4C81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B4C00-FD30-1D45-9217-DE3F57D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A3AB-7186-7B43-A422-49D6E1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37E6C-96B9-9C4C-AE72-72354A8C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B477B-9F70-F549-9252-88CB0BF7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20E20-7BAC-1B4C-9470-4D16C61C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88257-1DFC-7D49-8FFF-B0DB487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FDC-DAB0-494F-8786-C8D07889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A4808-FE7A-9042-B153-B34E15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FC69F-4372-5042-8F4B-2847876E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2F49-EF6A-1148-AF32-A82FCD1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AAF1-D500-234E-B71C-B0418DB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8B77-45AB-AC42-AE68-B0D369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30C1C-59A8-E040-9464-0CCD883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1BED-F258-7D46-87C1-CABA3B7D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B80DF-13B8-124D-A206-17CCAE5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BD315-B374-2E4C-AF4E-4F2C67E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9B0C-B4C2-9348-B36A-51BEB25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960C-C6E2-0346-8832-6223EDC1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60495-8F3C-C545-A2FA-79C67751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1864D-C31A-B94D-87AB-1DCAF89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DBE16-6618-CC42-BABD-4988EA7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F14FD-FE8F-AC40-A0DE-011D2F18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14989-7305-624A-8638-E9F54E4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C858-DBFD-AD4B-84A8-4D8F716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7A80D-2FC8-BB41-B22B-96EB4584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255F4-4610-5D47-AE29-53DA399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9CB724-5892-6844-9D11-0D637C00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4D8F1-95FE-344B-AD30-C9CDAF07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57A59-C819-B242-9A66-7E1ED539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64E47-98A5-8643-8AFA-F681621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E6E12-6611-E146-BF56-E631AFA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B391-2DD9-DA42-A67F-0A38F90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DA5007-CFE4-7C4C-8A84-F1C327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5DD03-48CE-F349-92B4-0F0FEB7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C422-A24F-7140-B1DC-A1AB624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C06565-4BF7-B64A-AF35-E72B82B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69AFC-178E-2047-AB09-4C301C8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39654-6E92-5643-BB83-BBC197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AE8B-8A3E-164C-ADA7-E444224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DBC7A-9489-4A44-A832-D1098767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4EB91-B968-F24B-9542-56E5BB2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9B01E-4189-BF43-802D-9DE73615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F5B5A-27CD-AA43-83BF-92711CD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6C196-D215-2F43-ACB1-D7AF5F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29F93-43B8-7447-979A-BB2D90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CF91B-FE9F-8944-A923-710FCD3E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5C20E-6294-404A-BEC5-BD5C6BBB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44A16-F749-974E-8C6E-684E590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C04EA-77FE-E54A-AE82-C3E8CBF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A517B-3C94-1344-A604-2B3F010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D62ECE-F9F3-A04B-B4D8-342CB7E0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44B74-CBB4-CC4C-9163-D2E10FB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DFC21-72C6-8F45-B8C6-842C7599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E2A0-7463-F64C-869C-36391E861223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68F79-5AFA-F347-909C-5E408E73D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7C5DB-621A-334A-BC0E-CFE69DE2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D2D1-A3B0-7547-B817-1A5F42C0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353" y="1607126"/>
            <a:ext cx="9484963" cy="1580565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44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使いたい標準</a:t>
            </a:r>
            <a: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</a:t>
            </a:r>
            <a:r>
              <a:rPr kumimoji="1" lang="ja-JP" altLang="en-US" sz="44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機能がない環境で</a:t>
            </a:r>
            <a:b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ja-JP" altLang="en-US" sz="44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いかに実装・設計するか</a:t>
            </a:r>
            <a:endParaRPr kumimoji="1" lang="ja-JP" altLang="en-US" sz="28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D07E01-0434-114E-95EB-2A1AFB66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63" y="39942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高橋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晶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(Akira Takahashi)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hlinkClick r:id="rId3"/>
              </a:rPr>
              <a:t>faithandbrave@gmail.com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Preferred Networks, Inc.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2024/02/09 (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金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C++ MIX #9</a:t>
            </a:r>
            <a:endParaRPr kumimoji="1" lang="ja-JP" altLang="en-US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FFFB5E-8480-7D40-8D25-C56A257012CB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ヒープを使わない有効値の表現</a:t>
            </a:r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3/4</a:t>
            </a:r>
            <a:endParaRPr kumimoji="1" lang="ja-JP" altLang="en-US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D56A0F7-B33E-7D5E-6C7D-A4E2297A00C8}"/>
              </a:ext>
            </a:extLst>
          </p:cNvPr>
          <p:cNvSpPr txBox="1">
            <a:spLocks/>
          </p:cNvSpPr>
          <p:nvPr/>
        </p:nvSpPr>
        <p:spPr>
          <a:xfrm>
            <a:off x="838200" y="1185334"/>
            <a:ext cx="10515600" cy="82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配置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new (placement new) 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すればよいのでは？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F51809-E8C8-BFAC-F54E-B2A9CCEA610B}"/>
              </a:ext>
            </a:extLst>
          </p:cNvPr>
          <p:cNvSpPr/>
          <p:nvPr/>
        </p:nvSpPr>
        <p:spPr>
          <a:xfrm>
            <a:off x="1724893" y="1839007"/>
            <a:ext cx="6670962" cy="37991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char value[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sizeof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(T)];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bool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有効値の代入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T* p = new (value) T(x);</a:t>
            </a:r>
          </a:p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= true;</a:t>
            </a:r>
          </a:p>
          <a:p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kumimoji="1"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無効値の代入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p-&gt;~T();</a:t>
            </a:r>
          </a:p>
          <a:p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= false;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7C8828F-0206-373B-9623-C666D8668CA4}"/>
              </a:ext>
            </a:extLst>
          </p:cNvPr>
          <p:cNvSpPr txBox="1">
            <a:spLocks/>
          </p:cNvSpPr>
          <p:nvPr/>
        </p:nvSpPr>
        <p:spPr>
          <a:xfrm>
            <a:off x="838200" y="5672666"/>
            <a:ext cx="10515600" cy="127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solidFill>
                  <a:srgbClr val="C00000"/>
                </a:solidFill>
                <a:latin typeface="Hiragino Sans W2" panose="020B0300000000000000" pitchFamily="34" charset="-128"/>
                <a:ea typeface="Hiragino Sans W2" panose="020B0300000000000000" pitchFamily="34" charset="-128"/>
              </a:rPr>
              <a:t>◯</a:t>
            </a:r>
            <a:endParaRPr lang="en-US" altLang="ja-JP" dirty="0">
              <a:solidFill>
                <a:srgbClr val="C00000"/>
              </a:solidFill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C++03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まではこれでよかった。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C++11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以降はもっとかんたん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35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ヒープを使わない有効値の表現</a:t>
            </a:r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4/4</a:t>
            </a:r>
            <a:endParaRPr kumimoji="1" lang="ja-JP" altLang="en-US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D56A0F7-B33E-7D5E-6C7D-A4E2297A00C8}"/>
              </a:ext>
            </a:extLst>
          </p:cNvPr>
          <p:cNvSpPr txBox="1">
            <a:spLocks/>
          </p:cNvSpPr>
          <p:nvPr/>
        </p:nvSpPr>
        <p:spPr>
          <a:xfrm>
            <a:off x="838200" y="1185334"/>
            <a:ext cx="10515600" cy="82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共用体を使おう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F51809-E8C8-BFAC-F54E-B2A9CCEA610B}"/>
              </a:ext>
            </a:extLst>
          </p:cNvPr>
          <p:cNvSpPr/>
          <p:nvPr/>
        </p:nvSpPr>
        <p:spPr>
          <a:xfrm>
            <a:off x="1059875" y="1959296"/>
            <a:ext cx="4828307" cy="2939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union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T value;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bool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null_state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bool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7C8828F-0206-373B-9623-C666D8668CA4}"/>
              </a:ext>
            </a:extLst>
          </p:cNvPr>
          <p:cNvSpPr txBox="1">
            <a:spLocks/>
          </p:cNvSpPr>
          <p:nvPr/>
        </p:nvSpPr>
        <p:spPr>
          <a:xfrm>
            <a:off x="852057" y="5037426"/>
            <a:ext cx="10515600" cy="127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solidFill>
                  <a:srgbClr val="C00000"/>
                </a:solidFill>
                <a:latin typeface="Hiragino Sans W2" panose="020B0300000000000000" pitchFamily="34" charset="-128"/>
                <a:ea typeface="Hiragino Sans W2" panose="020B0300000000000000" pitchFamily="34" charset="-128"/>
              </a:rPr>
              <a:t>◎</a:t>
            </a:r>
            <a:endParaRPr lang="en-US" altLang="ja-JP" dirty="0">
              <a:solidFill>
                <a:srgbClr val="C00000"/>
              </a:solidFill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できた。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C++11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からは共用体にクラスオブジェクトを入れられる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6631DF-8ACD-914B-DD5B-34499A06B9B6}"/>
              </a:ext>
            </a:extLst>
          </p:cNvPr>
          <p:cNvSpPr/>
          <p:nvPr/>
        </p:nvSpPr>
        <p:spPr>
          <a:xfrm>
            <a:off x="6096000" y="1958869"/>
            <a:ext cx="4828307" cy="2939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有効値の代入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new(&amp;value) T{x};</a:t>
            </a:r>
          </a:p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= true;</a:t>
            </a:r>
          </a:p>
          <a:p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kumimoji="1"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無効値の代入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value.~T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();</a:t>
            </a:r>
          </a:p>
          <a:p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3953197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完成コード</a:t>
            </a:r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1/2</a:t>
            </a:r>
            <a:endParaRPr kumimoji="1" lang="ja-JP" altLang="en-US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F51809-E8C8-BFAC-F54E-B2A9CCEA610B}"/>
              </a:ext>
            </a:extLst>
          </p:cNvPr>
          <p:cNvSpPr/>
          <p:nvPr/>
        </p:nvSpPr>
        <p:spPr>
          <a:xfrm>
            <a:off x="1004457" y="1321987"/>
            <a:ext cx="8319652" cy="54390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#include &lt;utility&gt;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#include &lt;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stdexcept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&gt;</a:t>
            </a:r>
          </a:p>
          <a:p>
            <a:endParaRPr lang="en-US" altLang="ja-JP" sz="20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struct 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{};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const 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{};</a:t>
            </a:r>
          </a:p>
          <a:p>
            <a:endParaRPr kumimoji="1" lang="en-US" altLang="ja-JP" sz="20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template &lt;class T&gt;</a:t>
            </a: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class optional {</a:t>
            </a: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union {</a:t>
            </a: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T _value;</a:t>
            </a: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bool _</a:t>
            </a:r>
            <a:r>
              <a:rPr kumimoji="1"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null_state</a:t>
            </a:r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= true;</a:t>
            </a: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};</a:t>
            </a: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bool _</a:t>
            </a:r>
            <a:r>
              <a:rPr kumimoji="1"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= false;</a:t>
            </a:r>
          </a:p>
          <a:p>
            <a:endParaRPr lang="en-US" altLang="ja-JP" sz="20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public:</a:t>
            </a: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optional(T&amp;&amp; x)</a:t>
            </a:r>
          </a:p>
          <a:p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: _</a:t>
            </a:r>
            <a:r>
              <a:rPr kumimoji="1"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kumimoji="1"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{true} { new (&amp;_value) T{x}; }</a:t>
            </a:r>
          </a:p>
        </p:txBody>
      </p:sp>
    </p:spTree>
    <p:extLst>
      <p:ext uri="{BB962C8B-B14F-4D97-AF65-F5344CB8AC3E}">
        <p14:creationId xmlns:p14="http://schemas.microsoft.com/office/powerpoint/2010/main" val="304353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完成コード</a:t>
            </a:r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2/2</a:t>
            </a:r>
            <a:endParaRPr kumimoji="1" lang="ja-JP" altLang="en-US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F51809-E8C8-BFAC-F54E-B2A9CCEA610B}"/>
              </a:ext>
            </a:extLst>
          </p:cNvPr>
          <p:cNvSpPr/>
          <p:nvPr/>
        </p:nvSpPr>
        <p:spPr>
          <a:xfrm>
            <a:off x="1004457" y="1185334"/>
            <a:ext cx="8319652" cy="55618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optional&amp; operator=(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) {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if (_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) {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  _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= false;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  _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value.~T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();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}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return *this;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endParaRPr lang="en-US" altLang="ja-JP" sz="20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explicit operator bool() const {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return _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const T&amp; value() const {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if (_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) {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  return _value;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}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  throw std::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runtime_error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("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exception"); // </a:t>
            </a:r>
            <a:r>
              <a:rPr lang="ja-JP" altLang="en-US" sz="2000">
                <a:latin typeface="VL GOTHIC" panose="020B0509000000000000" pitchFamily="49" charset="-128"/>
                <a:ea typeface="VL GOTHIC" panose="020B0509000000000000" pitchFamily="49" charset="-128"/>
              </a:rPr>
              <a:t>仮</a:t>
            </a:r>
            <a:endParaRPr lang="en-US" altLang="ja-JP" sz="20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};</a:t>
            </a:r>
            <a:endParaRPr kumimoji="1" lang="en-US" altLang="ja-JP" sz="20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690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使用例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F51809-E8C8-BFAC-F54E-B2A9CCEA610B}"/>
              </a:ext>
            </a:extLst>
          </p:cNvPr>
          <p:cNvSpPr/>
          <p:nvPr/>
        </p:nvSpPr>
        <p:spPr>
          <a:xfrm>
            <a:off x="1004457" y="1185334"/>
            <a:ext cx="8319652" cy="29571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optional&lt;int&gt; opt = 3;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if (opt) {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std::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cout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&lt;&lt; 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opt.value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() &lt;&lt; std::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endl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0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opt = 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if (!opt) {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 std::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cout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 &lt;&lt; "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" &lt;&lt; std::</a:t>
            </a:r>
            <a:r>
              <a:rPr lang="en-US" altLang="ja-JP" sz="20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endl</a:t>
            </a:r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0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  <a:endParaRPr kumimoji="1" lang="en-US" altLang="ja-JP" sz="20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70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将来の標準機能と差し替えられるようにしよう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10730345" cy="9383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std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名前空間に自作機能を入れるのはよくない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場合によってはコンパイルエラーになる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 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ので、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stdex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とかの名前空間に入れる</a:t>
            </a:r>
            <a:endParaRPr lang="en-US" altLang="ja-JP" sz="20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90F71-3424-C0A8-0D0B-0DD9AC34F915}"/>
              </a:ext>
            </a:extLst>
          </p:cNvPr>
          <p:cNvSpPr/>
          <p:nvPr/>
        </p:nvSpPr>
        <p:spPr>
          <a:xfrm>
            <a:off x="1184563" y="2250059"/>
            <a:ext cx="9410009" cy="17539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namespace </a:t>
            </a:r>
            <a:r>
              <a:rPr lang="en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stdex</a:t>
            </a:r>
            <a:r>
              <a:rPr lang="en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{</a:t>
            </a:r>
          </a:p>
          <a:p>
            <a:r>
              <a:rPr lang="en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struct </a:t>
            </a:r>
            <a:r>
              <a:rPr lang="en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en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{};</a:t>
            </a:r>
          </a:p>
          <a:p>
            <a:r>
              <a:rPr lang="en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template &lt;class T&gt; optional { 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 };</a:t>
            </a:r>
            <a:endParaRPr lang="en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32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将来の標準機能と差し替えられるようにしよう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199"/>
            <a:ext cx="10730345" cy="11637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開発環境を更新して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optional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が使えるようになったら、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stdex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名前空間で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std::optional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を使えるようにする</a:t>
            </a:r>
            <a:endParaRPr lang="en-US" altLang="ja-JP" sz="20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90F71-3424-C0A8-0D0B-0DD9AC34F915}"/>
              </a:ext>
            </a:extLst>
          </p:cNvPr>
          <p:cNvSpPr/>
          <p:nvPr/>
        </p:nvSpPr>
        <p:spPr>
          <a:xfrm>
            <a:off x="1390995" y="2382982"/>
            <a:ext cx="9410009" cy="3158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" altLang="ja-JP" sz="2400" b="0" i="0" dirty="0">
                <a:solidFill>
                  <a:srgbClr val="232323"/>
                </a:solidFill>
                <a:effectLst/>
                <a:latin typeface="VL GOTHIC" panose="020B0509000000000000" pitchFamily="49" charset="-128"/>
                <a:ea typeface="VL GOTHIC" panose="020B0509000000000000" pitchFamily="49" charset="-128"/>
              </a:rPr>
              <a:t>#include &lt;optional&gt;</a:t>
            </a:r>
          </a:p>
          <a:p>
            <a:endParaRPr lang="en" altLang="ja-JP" sz="2400" b="0" i="0" dirty="0">
              <a:solidFill>
                <a:srgbClr val="232323"/>
              </a:solidFill>
              <a:effectLst/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namespace </a:t>
            </a:r>
            <a:r>
              <a:rPr lang="en" altLang="ja-JP" sz="2400" dirty="0" err="1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stdex</a:t>
            </a:r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{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using </a:t>
            </a:r>
            <a:r>
              <a:rPr lang="en" altLang="ja-JP" sz="2400" dirty="0" err="1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std::</a:t>
            </a:r>
            <a:r>
              <a:rPr lang="en" altLang="ja-JP" sz="2400" dirty="0" err="1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endParaRPr lang="en" altLang="ja-JP" sz="2400" dirty="0">
              <a:solidFill>
                <a:srgbClr val="232323"/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template &lt;class T&gt;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using optional = std::optional&lt;T&gt;;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  <a:endParaRPr lang="en" altLang="ja-JP" sz="2400" b="0" i="0" dirty="0">
              <a:solidFill>
                <a:srgbClr val="232323"/>
              </a:solidFill>
              <a:effectLst/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57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この設計は外部ライブラリにも使える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10730345" cy="928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外部ライブラリを使う際に、ダイレクトに使わず自作名前空間やクラスでラップしておくと、多様な環境に対応させやすい</a:t>
            </a:r>
            <a:endParaRPr lang="en-US" altLang="ja-JP" sz="20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90F71-3424-C0A8-0D0B-0DD9AC34F915}"/>
              </a:ext>
            </a:extLst>
          </p:cNvPr>
          <p:cNvSpPr/>
          <p:nvPr/>
        </p:nvSpPr>
        <p:spPr>
          <a:xfrm>
            <a:off x="1390995" y="2286000"/>
            <a:ext cx="9410009" cy="2784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namespace </a:t>
            </a:r>
            <a:r>
              <a:rPr lang="en" altLang="ja-JP" sz="2400" dirty="0" err="1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ext</a:t>
            </a:r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{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#if defined(__</a:t>
            </a:r>
            <a:r>
              <a:rPr lang="en" altLang="ja-JP" sz="2400" dirty="0" err="1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ios</a:t>
            </a:r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using Purchase = </a:t>
            </a:r>
            <a:r>
              <a:rPr lang="en" altLang="ja-JP" sz="2400" dirty="0" err="1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ios</a:t>
            </a:r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::Purchase;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#</a:t>
            </a:r>
            <a:r>
              <a:rPr lang="en" altLang="ja-JP" sz="2400" dirty="0" err="1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elif</a:t>
            </a:r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defined(__android)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using Purchase = android::Purchase;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#endif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  <a:endParaRPr lang="en" altLang="ja-JP" sz="2400" b="0" i="0" dirty="0">
              <a:solidFill>
                <a:srgbClr val="232323"/>
              </a:solidFill>
              <a:effectLst/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D2DCFBA-1819-9689-E562-CCB85ABA1246}"/>
              </a:ext>
            </a:extLst>
          </p:cNvPr>
          <p:cNvSpPr txBox="1">
            <a:spLocks/>
          </p:cNvSpPr>
          <p:nvPr/>
        </p:nvSpPr>
        <p:spPr>
          <a:xfrm>
            <a:off x="730827" y="5409073"/>
            <a:ext cx="10730345" cy="92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外部ライブラリを使う際の中間レイヤーを用意し、そこで環境差を吸収する共通インタフェースを作っておくと、あとあとラクができる</a:t>
            </a:r>
            <a:endParaRPr lang="en-US" altLang="ja-JP" sz="20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59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ED566-4152-A078-D08C-4B963184A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66D46-94B2-7768-09E3-08F368B7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完全置き換えではなくラップする設計でもよい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46D65A-38CB-EB71-BE8C-B8153616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9200"/>
            <a:ext cx="10730345" cy="2061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標準ライブラリのインタフェースに縛られると実装がたいへんな場合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自作インタフェースで作って、将来的には標準ライブラリをラップして</a:t>
            </a:r>
            <a:b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</a:b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インタフェースを合わせることもできる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この方針だと、拡張機能をメンバ関数として作ることもできる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(then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とか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  <a:endParaRPr lang="en-US" altLang="ja-JP" sz="20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1EF82EE-426D-7ED5-A2B0-762575B6AD34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BE0F3F-23AA-9A0D-675A-2CF9BEE3DBE1}"/>
              </a:ext>
            </a:extLst>
          </p:cNvPr>
          <p:cNvSpPr/>
          <p:nvPr/>
        </p:nvSpPr>
        <p:spPr>
          <a:xfrm>
            <a:off x="1169322" y="3144570"/>
            <a:ext cx="9410009" cy="3713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namespace </a:t>
            </a:r>
            <a:r>
              <a:rPr lang="en" altLang="ja-JP" sz="2400" dirty="0" err="1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stdext</a:t>
            </a:r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{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template &lt;class T&gt;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class Optional {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public: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 Optional&lt;R&gt; then(F f) const {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   if (*this) return f(value());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   return {};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 }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};</a:t>
            </a:r>
          </a:p>
          <a:p>
            <a:r>
              <a:rPr lang="en" altLang="ja-JP" sz="2400" dirty="0">
                <a:solidFill>
                  <a:srgbClr val="232323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  <a:endParaRPr lang="en" altLang="ja-JP" sz="2400" b="0" i="0" dirty="0">
              <a:solidFill>
                <a:srgbClr val="232323"/>
              </a:solidFill>
              <a:effectLst/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580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標準ライブラリの機能でも、ユーティリティ的なものは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実装しやすいです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実装してみた系の記事は昔からたくさんある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標準ライブラリは、とてもよく考えられた設計・実装なので、学ぶことで開発力が向上します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リリースしておわりではない継続開発の現場が増えたので、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将来のコンパイラバージョンアップも想定した設計ができるといいですね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7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開発現場で使われている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バージョンは？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2024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年初頭の現在、開発現場で使われている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のバージョンはどれでしょう？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2023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年末、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Boost 1.84.0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C++03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のサポートが終了しました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C++14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や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C++17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を使っているケースが多いかもしれませんね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2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使いたい標準ライブラリの機能がいま使えない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「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C++17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std::optional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を使いたいけど、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開発環境は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C++14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なので使えない」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しかし継続開発なので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リリースしておわりではない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いずれコンパイラをバージョンアップして使えるようになるはず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そんな方向けに、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標準ライブラリを実装できる力をつけよう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いずれ標準機能に差し替えることを見越した設計をしよう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というお話をしようと思います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3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実装例は時間の都合でひとつだけ紹介します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C++17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std::optional</a:t>
            </a: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実装方針として、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フル実装を目指さない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使う機能だけ実装すればよい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4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C++17 std::optional</a:t>
            </a: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2826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有効値か無効値どちらかが入る型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90F71-3424-C0A8-0D0B-0DD9AC34F915}"/>
              </a:ext>
            </a:extLst>
          </p:cNvPr>
          <p:cNvSpPr/>
          <p:nvPr/>
        </p:nvSpPr>
        <p:spPr>
          <a:xfrm>
            <a:off x="1170710" y="2102041"/>
            <a:ext cx="8181109" cy="2653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std::optional&lt;int&gt; opt; // opt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は無効値をもつ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opt = 3; // </a:t>
            </a:r>
            <a:r>
              <a:rPr kumimoji="1"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有効値を代入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if (opt) { // </a:t>
            </a:r>
            <a:r>
              <a:rPr kumimoji="1"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有効値をもっているか判定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int r =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opt.value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有効値を取り出す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opt = std::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 // </a:t>
            </a:r>
            <a:r>
              <a:rPr kumimoji="1"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無効値を代入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795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optional</a:t>
            </a:r>
            <a:r>
              <a:rPr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の実装ポイント</a:t>
            </a:r>
            <a:r>
              <a:rPr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つ</a:t>
            </a:r>
            <a:endParaRPr kumimoji="1" lang="ja-JP" altLang="en-US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282632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無効値という特殊な状態を表現する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むだに動的メモリ確保をしない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optional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内で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new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/ 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malloc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しない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無効値の表現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8202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空の型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タグ型と言ったりもする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 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を定義し、</a:t>
            </a:r>
            <a:b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</a:b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その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唯一の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 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変数として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を定義する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90F71-3424-C0A8-0D0B-0DD9AC34F915}"/>
              </a:ext>
            </a:extLst>
          </p:cNvPr>
          <p:cNvSpPr/>
          <p:nvPr/>
        </p:nvSpPr>
        <p:spPr>
          <a:xfrm>
            <a:off x="1406239" y="2303993"/>
            <a:ext cx="6670962" cy="908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struct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{};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const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{};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7C9A5F2-A79F-5722-158B-FE50C9821318}"/>
              </a:ext>
            </a:extLst>
          </p:cNvPr>
          <p:cNvSpPr txBox="1">
            <a:spLocks/>
          </p:cNvSpPr>
          <p:nvPr/>
        </p:nvSpPr>
        <p:spPr>
          <a:xfrm>
            <a:off x="838200" y="3454001"/>
            <a:ext cx="10515600" cy="663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optional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クラスでは、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型が代入されたら値をクリアする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FE628B-58B1-5183-AE55-AB33C5E0D83E}"/>
              </a:ext>
            </a:extLst>
          </p:cNvPr>
          <p:cNvSpPr/>
          <p:nvPr/>
        </p:nvSpPr>
        <p:spPr>
          <a:xfrm>
            <a:off x="1406239" y="4075794"/>
            <a:ext cx="6670962" cy="1563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optional&amp; operator=(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nullopt_t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reset();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return *this;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DAD2CB1-981E-F133-EC14-8BAC86EE1E98}"/>
              </a:ext>
            </a:extLst>
          </p:cNvPr>
          <p:cNvSpPr txBox="1">
            <a:spLocks/>
          </p:cNvSpPr>
          <p:nvPr/>
        </p:nvSpPr>
        <p:spPr>
          <a:xfrm>
            <a:off x="838200" y="5765152"/>
            <a:ext cx="10855036" cy="94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これ</a:t>
            </a:r>
            <a:r>
              <a:rPr lang="ja-JP" altLang="en-US" sz="2400" b="1">
                <a:solidFill>
                  <a:srgbClr val="C00000"/>
                </a:solidFill>
                <a:latin typeface="Hiragino Sans W2" panose="020B0300000000000000" pitchFamily="34" charset="-128"/>
                <a:ea typeface="Hiragino Sans W2" panose="020B0300000000000000" pitchFamily="34" charset="-128"/>
              </a:rPr>
              <a:t>タグディスパッチ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と呼ばれる手法で、オーバーロード解決のためだけの</a:t>
            </a:r>
            <a:b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</a:b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空の型・値は、標準ライブラリや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Boost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でたくさん使われている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77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ヒープを使わない有効値の表現</a:t>
            </a:r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1/4</a:t>
            </a:r>
            <a:endParaRPr kumimoji="1" lang="ja-JP" altLang="en-US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6938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有効値・無効値でまっさきに思いつくのはポインタ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890F71-3424-C0A8-0D0B-0DD9AC34F915}"/>
              </a:ext>
            </a:extLst>
          </p:cNvPr>
          <p:cNvSpPr/>
          <p:nvPr/>
        </p:nvSpPr>
        <p:spPr>
          <a:xfrm>
            <a:off x="1170711" y="2158520"/>
            <a:ext cx="6670962" cy="1270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T* p = new T(value);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有効値を代入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p =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nullptr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無効値を代入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194B32ED-B202-B966-A00E-591BE9173D0E}"/>
              </a:ext>
            </a:extLst>
          </p:cNvPr>
          <p:cNvSpPr txBox="1">
            <a:spLocks/>
          </p:cNvSpPr>
          <p:nvPr/>
        </p:nvSpPr>
        <p:spPr>
          <a:xfrm>
            <a:off x="891154" y="3908644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solidFill>
                  <a:srgbClr val="C00000"/>
                </a:solidFill>
                <a:latin typeface="Hiragino Sans W2" panose="020B0300000000000000" pitchFamily="34" charset="-128"/>
                <a:ea typeface="Hiragino Sans W2" panose="020B0300000000000000" pitchFamily="34" charset="-128"/>
              </a:rPr>
              <a:t>▲</a:t>
            </a:r>
            <a:endParaRPr lang="en-US" altLang="ja-JP" dirty="0">
              <a:solidFill>
                <a:srgbClr val="C00000"/>
              </a:solidFill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頻繁に使う小さなユーティリティのために</a:t>
            </a:r>
            <a:b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</a:b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動的メモリ確保はしたくない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641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ヒープを使わない有効値の表現</a:t>
            </a:r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2/4</a:t>
            </a:r>
            <a:endParaRPr kumimoji="1" lang="ja-JP" altLang="en-US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D56A0F7-B33E-7D5E-6C7D-A4E2297A00C8}"/>
              </a:ext>
            </a:extLst>
          </p:cNvPr>
          <p:cNvSpPr txBox="1">
            <a:spLocks/>
          </p:cNvSpPr>
          <p:nvPr/>
        </p:nvSpPr>
        <p:spPr>
          <a:xfrm>
            <a:off x="838200" y="1350192"/>
            <a:ext cx="10515600" cy="820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有効値とフラグをもてばよいのでは？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F51809-E8C8-BFAC-F54E-B2A9CCEA610B}"/>
              </a:ext>
            </a:extLst>
          </p:cNvPr>
          <p:cNvSpPr/>
          <p:nvPr/>
        </p:nvSpPr>
        <p:spPr>
          <a:xfrm>
            <a:off x="1239984" y="2203955"/>
            <a:ext cx="6670962" cy="1270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 value;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bool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has_value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7C8828F-0206-373B-9623-C666D8668CA4}"/>
              </a:ext>
            </a:extLst>
          </p:cNvPr>
          <p:cNvSpPr txBox="1">
            <a:spLocks/>
          </p:cNvSpPr>
          <p:nvPr/>
        </p:nvSpPr>
        <p:spPr>
          <a:xfrm>
            <a:off x="891154" y="3858222"/>
            <a:ext cx="10515600" cy="127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solidFill>
                  <a:srgbClr val="C00000"/>
                </a:solidFill>
                <a:latin typeface="Hiragino Sans W2" panose="020B0300000000000000" pitchFamily="34" charset="-128"/>
                <a:ea typeface="Hiragino Sans W2" panose="020B0300000000000000" pitchFamily="34" charset="-128"/>
              </a:rPr>
              <a:t>▲</a:t>
            </a:r>
            <a:endParaRPr lang="en-US" altLang="ja-JP" dirty="0">
              <a:solidFill>
                <a:srgbClr val="C00000"/>
              </a:solidFill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有効値が代入されていないのに、型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T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のオブジェクトが作られるのは避けたい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96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10171</TotalTime>
  <Words>1334</Words>
  <Application>Microsoft Macintosh PowerPoint</Application>
  <PresentationFormat>ワイド画面</PresentationFormat>
  <Paragraphs>181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Hiragino Maru Gothic ProN W4</vt:lpstr>
      <vt:lpstr>Hiragino Sans W2</vt:lpstr>
      <vt:lpstr>VL GOTHIC</vt:lpstr>
      <vt:lpstr>游ゴシック</vt:lpstr>
      <vt:lpstr>游ゴシック Light</vt:lpstr>
      <vt:lpstr>Arial</vt:lpstr>
      <vt:lpstr>Office テーマ</vt:lpstr>
      <vt:lpstr>使いたい標準C++機能がない環境で いかに実装・設計するか</vt:lpstr>
      <vt:lpstr>開発現場で使われているC++バージョンは？</vt:lpstr>
      <vt:lpstr>使いたい標準ライブラリの機能がいま使えない</vt:lpstr>
      <vt:lpstr>実装例は時間の都合でひとつだけ紹介します</vt:lpstr>
      <vt:lpstr>C++17 std::optionalとは</vt:lpstr>
      <vt:lpstr>optionalの実装ポイント2つ</vt:lpstr>
      <vt:lpstr>無効値の表現</vt:lpstr>
      <vt:lpstr>ヒープを使わない有効値の表現 1/4</vt:lpstr>
      <vt:lpstr>ヒープを使わない有効値の表現 2/4</vt:lpstr>
      <vt:lpstr>ヒープを使わない有効値の表現 3/4</vt:lpstr>
      <vt:lpstr>ヒープを使わない有効値の表現 4/4</vt:lpstr>
      <vt:lpstr>完成コード 1/2</vt:lpstr>
      <vt:lpstr>完成コード 2/2</vt:lpstr>
      <vt:lpstr>使用例</vt:lpstr>
      <vt:lpstr>将来の標準機能と差し替えられるようにしよう</vt:lpstr>
      <vt:lpstr>将来の標準機能と差し替えられるようにしよう</vt:lpstr>
      <vt:lpstr>この設計は外部ライブラリにも使える</vt:lpstr>
      <vt:lpstr>完全置き換えではなくラップする設計でもよい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C++20の概要</dc:title>
  <dc:creator>Akira Takahashi</dc:creator>
  <cp:lastModifiedBy>Akira Takahashi</cp:lastModifiedBy>
  <cp:revision>103</cp:revision>
  <cp:lastPrinted>2019-04-17T14:19:56Z</cp:lastPrinted>
  <dcterms:created xsi:type="dcterms:W3CDTF">2019-03-28T06:39:41Z</dcterms:created>
  <dcterms:modified xsi:type="dcterms:W3CDTF">2024-02-09T15:24:09Z</dcterms:modified>
</cp:coreProperties>
</file>