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58" r:id="rId4"/>
    <p:sldId id="259" r:id="rId5"/>
    <p:sldId id="282" r:id="rId6"/>
    <p:sldId id="278" r:id="rId7"/>
    <p:sldId id="263" r:id="rId8"/>
    <p:sldId id="265" r:id="rId9"/>
    <p:sldId id="266" r:id="rId10"/>
    <p:sldId id="267" r:id="rId11"/>
    <p:sldId id="270" r:id="rId12"/>
    <p:sldId id="271" r:id="rId13"/>
    <p:sldId id="273" r:id="rId14"/>
    <p:sldId id="277" r:id="rId15"/>
    <p:sldId id="275" r:id="rId16"/>
    <p:sldId id="281" r:id="rId17"/>
    <p:sldId id="279" r:id="rId18"/>
    <p:sldId id="280" r:id="rId19"/>
    <p:sldId id="276" r:id="rId20"/>
    <p:sldId id="283" r:id="rId21"/>
    <p:sldId id="261" r:id="rId22"/>
    <p:sldId id="262" r:id="rId23"/>
    <p:sldId id="268" r:id="rId24"/>
    <p:sldId id="264" r:id="rId25"/>
    <p:sldId id="269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37D67-BC69-405F-B695-46D11792C09F}" v="980" dt="2024-04-17T07:53:16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86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E7C09-C5DC-45C3-9A48-40150E6660BB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EAAEA-2532-423C-81A3-6D45965E1A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91C26-DB3A-EF0D-2166-1D95C4782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4586EE-0BF8-6D2D-E675-9FB0CD0B9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673A0-FBA6-59D4-9206-7DF9B518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1553-722E-4FED-B730-89219224D31F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22A946-0C1B-A8A7-840F-8D5DC9D9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FD296-487D-1D11-BC45-917E441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35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8F02C-F01A-A72E-A91F-B48D4778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462A40-92C9-7207-9381-E4A7B0F7A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37D03A-8041-AA03-E8AC-3A32A6592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0C93-452B-4E38-9896-61525CEF62DB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4A6C19-631E-14AF-C0C4-23A15F4E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C1CE77-A24A-EC6A-8A9E-7F1557D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6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77A16-64F0-A962-8FCB-530853DB7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4BB114-9A8B-75BD-17F0-F326DF703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B8FC3B-7DA1-877C-5749-CDE94388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6CDE-064B-4C6E-AD5D-34349E2AD36C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61FE0B-67A3-858D-60FA-9C636BA8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5CB9A-D055-0840-A852-7CDB42A1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8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450CF-68B5-22BF-2EA7-83418FC8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1301382" cy="84451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C5A15-2C47-ED43-11C5-49465C89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752"/>
            <a:ext cx="11353800" cy="5274211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3635C-EC80-082A-2C4F-73D6E8EA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3"/>
            <a:ext cx="2743200" cy="365125"/>
          </a:xfrm>
        </p:spPr>
        <p:txBody>
          <a:bodyPr/>
          <a:lstStyle/>
          <a:p>
            <a:fld id="{88F80ACB-3C50-4D0A-8B0D-92FC7D97E0DC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AD28C-261E-E97E-99E4-EBFC0A41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DF8106-BF86-58F3-01D1-477F9954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6382" y="6492875"/>
            <a:ext cx="2743200" cy="365125"/>
          </a:xfrm>
        </p:spPr>
        <p:txBody>
          <a:bodyPr/>
          <a:lstStyle/>
          <a:p>
            <a:fld id="{56F1FB8F-B92A-4544-99E8-3F45F54A2C2E}" type="slidenum">
              <a:rPr lang="ja-JP" altLang="en-US" smtClean="0"/>
              <a:pPr/>
              <a:t>‹#›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19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95B47-639D-4288-242F-5F2C2A9D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157A27-283A-E99B-0AA0-375E70F95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F85232-1CAD-4280-603A-8F0C41F5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650B-B74D-444D-9DEE-BF030EF64D7E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EF203-9248-80E1-F232-D9D03392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D989E-DC57-4D6F-1E00-9C9A5306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06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9B580-9E74-E810-1A66-95B6373E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9B5A10-C688-AFB0-40F3-03824CC9E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ADDC4-2A64-7D4A-6E77-D9865FB8B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AEA47F-8EAA-7DF9-8D19-363C056E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6ADA-4DD5-49CB-991D-1123C2ACA88F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92E70C-0FF2-9AFB-F0C0-4C8FD381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38DEB7-3FDE-69CE-0C8D-17DF09F5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20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859DB-45FC-43B0-D1DE-C920FE19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149E62-185E-E93D-FDC1-37699A67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A1A487-E83A-6631-016E-D60362DD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028D93-A123-CE8A-2724-888DB235A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AE1709-CE88-2CFD-4EBA-9A6EB319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EF787D-97B5-F0AB-7917-1159B7F0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4152-F0D3-40B1-ABA2-D53E97B1F49C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41B8EB-4D8B-6F86-FDBF-A8AC9B0F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D5135A-75A4-592B-B88A-09070F3D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76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AEF66-0401-CE54-6FD7-82E0674B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4EED54-694E-8693-5613-6BF955C8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93161-A279-498B-B8F1-3F60A4BB984E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141004-E285-DCEC-4A3D-F2EDFEF9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14FD65-C69C-8B41-8763-78B0953D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0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DC5CA4-2198-0C74-9325-4ED10FBA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8578-F590-425E-9C22-3B9888D00E37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E201A2-B43B-C0C1-275F-668FD6EA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6D6A1A-89DA-66C0-64B6-FC9A8C4F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84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2290C-9FA1-29DD-D32A-AE559A51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80039D-C3D3-7767-AA7D-B0FD48DC5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E19C36-9FCE-CF32-7C75-6ADFBA51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F7EC3B-0BFD-3206-5894-114BC4DC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0560-B2FB-4524-A82D-7055A454A4D8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80FFFE-2757-C2B7-215A-10EA03B1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C54828-AD64-5403-5B9D-C52526EB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43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1EC25-3E4F-BB3E-14CD-CAA81DE5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5A0F28-5B2D-590C-87B2-885B1FCD7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FCD5D4-CABC-ADF0-6C59-CCD4BF9D1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BA77B2-A420-AFEB-69D3-D5579297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5054C-B179-485F-B4AC-12727E54809C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C6D8E0-B59E-DE0E-4CD0-22F8982E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079F71-834C-79FD-A6AF-360B9DA8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55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ADA70D-6FCA-8FB3-2C84-EFE87B76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14ED7-C925-8B32-72FE-C9A3BDC54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7A3DA-C47C-1754-5FFA-F7E554B75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121A-C894-4B95-BB0F-AE4A823C63FC}" type="datetime1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42CBD8-B8E2-F86F-9B78-A2C1BDE06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12D707-88C2-9A49-A7E8-4D50063EB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FB8F-B92A-4544-99E8-3F45F54A2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19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dbfhdY7j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snx1643b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nxzPoEafz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5rb34T38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1Tx4rE75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hn8GMs1W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c6ao6883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69zWs7M5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1dTxc66do" TargetMode="External"/><Relationship Id="rId2" Type="http://schemas.openxmlformats.org/officeDocument/2006/relationships/hyperlink" Target="https://godbolt.org/z/bjE4TrP3v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st.org/doc/libs/1_84_0/doc/html/boost_asio/reference/co_spawn/overload5.html" TargetMode="External"/><Relationship Id="rId2" Type="http://schemas.openxmlformats.org/officeDocument/2006/relationships/hyperlink" Target="https://www.boost.org/doc/libs/1_84_0/doc/html/boost_asio/reference/co_spawn/overload1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W9veEY35v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vs9cGdEe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M7rMe6ren" TargetMode="External"/><Relationship Id="rId2" Type="http://schemas.openxmlformats.org/officeDocument/2006/relationships/hyperlink" Target="https://godbolt.org/z/MfW5MoTc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xEd4qWEj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C5785-A319-997B-EE61-2D006F6E9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Boost.Asio</a:t>
            </a:r>
            <a:r>
              <a:rPr kumimoji="1" lang="ja-JP" altLang="en-US" dirty="0"/>
              <a:t>における</a:t>
            </a:r>
            <a:r>
              <a:rPr kumimoji="1" lang="en-US" altLang="ja-JP" dirty="0"/>
              <a:t>coroutine</a:t>
            </a:r>
            <a:r>
              <a:rPr kumimoji="1" lang="ja-JP" altLang="en-US" dirty="0"/>
              <a:t>の活用法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9E9DF0-23E8-5DCA-AFFC-4E2D41CA2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7432"/>
          </a:xfrm>
        </p:spPr>
        <p:txBody>
          <a:bodyPr/>
          <a:lstStyle/>
          <a:p>
            <a:r>
              <a:rPr kumimoji="1" lang="en-US" altLang="ja-JP" dirty="0"/>
              <a:t>C++20</a:t>
            </a:r>
            <a:r>
              <a:rPr kumimoji="1" lang="ja-JP" altLang="en-US" dirty="0"/>
              <a:t>以降で使える、</a:t>
            </a:r>
            <a:r>
              <a:rPr kumimoji="1" lang="en-US" altLang="ja-JP" dirty="0"/>
              <a:t>asio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coroutine</a:t>
            </a:r>
            <a:r>
              <a:rPr kumimoji="1" lang="ja-JP" altLang="en-US" dirty="0"/>
              <a:t>の組み合わせ</a:t>
            </a:r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075CE283-1EB1-2E6F-FD3E-66240931C885}"/>
              </a:ext>
            </a:extLst>
          </p:cNvPr>
          <p:cNvSpPr txBox="1">
            <a:spLocks/>
          </p:cNvSpPr>
          <p:nvPr/>
        </p:nvSpPr>
        <p:spPr>
          <a:xfrm>
            <a:off x="1524000" y="4976550"/>
            <a:ext cx="9144000" cy="457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近藤 貴俊 </a:t>
            </a:r>
            <a:r>
              <a:rPr lang="en-US" altLang="ja-JP" dirty="0" err="1"/>
              <a:t>redboltz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43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co_await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10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382B16B-E0A6-AADA-5A78-D2314A1E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753"/>
            <a:ext cx="11353800" cy="65804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どこでなにを待てるのか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BEAACF-864F-41BD-09E1-6F98D7EE4BBA}"/>
              </a:ext>
            </a:extLst>
          </p:cNvPr>
          <p:cNvSpPr txBox="1"/>
          <p:nvPr/>
        </p:nvSpPr>
        <p:spPr>
          <a:xfrm>
            <a:off x="5141256" y="2107347"/>
            <a:ext cx="489409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</a:t>
            </a:r>
            <a:r>
              <a:rPr kumimoji="1" lang="en-US" altLang="ja-JP" sz="16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awaitable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&lt;void&gt;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(); 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3BDEF8-4BDC-6407-8084-BD87BDE26863}"/>
              </a:ext>
            </a:extLst>
          </p:cNvPr>
          <p:cNvSpPr txBox="1"/>
          <p:nvPr/>
        </p:nvSpPr>
        <p:spPr>
          <a:xfrm>
            <a:off x="5141256" y="1738015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戻り値の型が</a:t>
            </a:r>
            <a:r>
              <a:rPr kumimoji="1" lang="en-US" altLang="ja-JP" dirty="0">
                <a:solidFill>
                  <a:srgbClr val="0070C0"/>
                </a:solidFill>
              </a:rPr>
              <a:t>awaitable&lt;T&gt; </a:t>
            </a:r>
            <a:r>
              <a:rPr kumimoji="1" lang="ja-JP" altLang="en-US" dirty="0">
                <a:solidFill>
                  <a:srgbClr val="0070C0"/>
                </a:solidFill>
              </a:rPr>
              <a:t>の関数呼び出し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7E48CA-357D-6BA3-4BF7-E635185629DA}"/>
              </a:ext>
            </a:extLst>
          </p:cNvPr>
          <p:cNvSpPr txBox="1"/>
          <p:nvPr/>
        </p:nvSpPr>
        <p:spPr>
          <a:xfrm>
            <a:off x="5141256" y="2559558"/>
            <a:ext cx="489409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(); 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8C23CF-91F7-408D-0569-B9EC32244F56}"/>
              </a:ext>
            </a:extLst>
          </p:cNvPr>
          <p:cNvSpPr txBox="1"/>
          <p:nvPr/>
        </p:nvSpPr>
        <p:spPr>
          <a:xfrm>
            <a:off x="5141255" y="3734182"/>
            <a:ext cx="54473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as::post(as::</a:t>
            </a:r>
            <a:r>
              <a:rPr kumimoji="1" lang="en-US" altLang="ja-JP" sz="1600" dirty="0" err="1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use_awaitable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22E23B-11AE-9BC7-F552-E2D057ACF90C}"/>
              </a:ext>
            </a:extLst>
          </p:cNvPr>
          <p:cNvSpPr txBox="1"/>
          <p:nvPr/>
        </p:nvSpPr>
        <p:spPr>
          <a:xfrm>
            <a:off x="5141256" y="3389367"/>
            <a:ext cx="697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CompletionToken</a:t>
            </a:r>
            <a:r>
              <a:rPr kumimoji="1" lang="ja-JP" altLang="en-US" dirty="0">
                <a:solidFill>
                  <a:srgbClr val="0070C0"/>
                </a:solidFill>
              </a:rPr>
              <a:t>として、</a:t>
            </a:r>
            <a:r>
              <a:rPr lang="en-US" altLang="ja-JP" dirty="0" err="1">
                <a:solidFill>
                  <a:srgbClr val="0070C0"/>
                </a:solidFill>
              </a:rPr>
              <a:t>use_awaitable</a:t>
            </a:r>
            <a:r>
              <a:rPr lang="ja-JP" altLang="en-US" dirty="0">
                <a:solidFill>
                  <a:srgbClr val="0070C0"/>
                </a:solidFill>
              </a:rPr>
              <a:t>を渡した関数呼び出し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91AC00-95E7-9894-8601-2D355773F9F3}"/>
              </a:ext>
            </a:extLst>
          </p:cNvPr>
          <p:cNvSpPr txBox="1"/>
          <p:nvPr/>
        </p:nvSpPr>
        <p:spPr>
          <a:xfrm>
            <a:off x="5141255" y="4594769"/>
            <a:ext cx="54473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as::post(as::</a:t>
            </a:r>
            <a:r>
              <a:rPr kumimoji="1" lang="en-US" altLang="ja-JP" sz="16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deferred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 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A42106-3DEE-7159-3FB4-08587D621505}"/>
              </a:ext>
            </a:extLst>
          </p:cNvPr>
          <p:cNvSpPr txBox="1"/>
          <p:nvPr/>
        </p:nvSpPr>
        <p:spPr>
          <a:xfrm>
            <a:off x="5141256" y="4249954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CompletionToken</a:t>
            </a:r>
            <a:r>
              <a:rPr kumimoji="1" lang="ja-JP" altLang="en-US" dirty="0">
                <a:solidFill>
                  <a:srgbClr val="0070C0"/>
                </a:solidFill>
              </a:rPr>
              <a:t>として、</a:t>
            </a:r>
            <a:r>
              <a:rPr kumimoji="1" lang="en-US" altLang="ja-JP" dirty="0">
                <a:solidFill>
                  <a:srgbClr val="0070C0"/>
                </a:solidFill>
              </a:rPr>
              <a:t>deferred</a:t>
            </a:r>
            <a:r>
              <a:rPr lang="ja-JP" altLang="en-US" dirty="0">
                <a:solidFill>
                  <a:srgbClr val="0070C0"/>
                </a:solidFill>
              </a:rPr>
              <a:t>を渡した関数呼び出し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3C551A-8F83-B367-59FA-B84781AE1B6F}"/>
              </a:ext>
            </a:extLst>
          </p:cNvPr>
          <p:cNvSpPr txBox="1"/>
          <p:nvPr/>
        </p:nvSpPr>
        <p:spPr>
          <a:xfrm>
            <a:off x="5141255" y="5421240"/>
            <a:ext cx="697819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as::post(as::experimental::</a:t>
            </a:r>
            <a:r>
              <a:rPr kumimoji="1" lang="en-US" altLang="ja-JP" sz="1600" dirty="0" err="1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use_promise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 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711F78-9D75-AAD1-1D05-229E4A4969FB}"/>
              </a:ext>
            </a:extLst>
          </p:cNvPr>
          <p:cNvSpPr txBox="1"/>
          <p:nvPr/>
        </p:nvSpPr>
        <p:spPr>
          <a:xfrm>
            <a:off x="5141256" y="5076425"/>
            <a:ext cx="675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CompletionToken</a:t>
            </a:r>
            <a:r>
              <a:rPr kumimoji="1" lang="ja-JP" altLang="en-US" dirty="0">
                <a:solidFill>
                  <a:srgbClr val="0070C0"/>
                </a:solidFill>
              </a:rPr>
              <a:t>として、</a:t>
            </a:r>
            <a:r>
              <a:rPr kumimoji="1" lang="en-US" altLang="ja-JP" dirty="0" err="1">
                <a:solidFill>
                  <a:srgbClr val="0070C0"/>
                </a:solidFill>
              </a:rPr>
              <a:t>use_promise</a:t>
            </a:r>
            <a:r>
              <a:rPr lang="ja-JP" altLang="en-US" dirty="0">
                <a:solidFill>
                  <a:srgbClr val="0070C0"/>
                </a:solidFill>
              </a:rPr>
              <a:t>を渡した関数呼び出し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DF9146E-D308-61D8-3AEC-B717FC8518C9}"/>
              </a:ext>
            </a:extLst>
          </p:cNvPr>
          <p:cNvSpPr txBox="1"/>
          <p:nvPr/>
        </p:nvSpPr>
        <p:spPr>
          <a:xfrm>
            <a:off x="72552" y="1763425"/>
            <a:ext cx="4584427" cy="4616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template &lt;</a:t>
            </a:r>
            <a:r>
              <a:rPr kumimoji="1"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typename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1400" dirty="0" err="1">
                <a:solidFill>
                  <a:srgbClr val="00B0F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 test(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kumimoji="1" lang="en-US" altLang="ja-JP" sz="1400" dirty="0" err="1">
                <a:solidFill>
                  <a:srgbClr val="00B0F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&amp;&amp; token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 {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return as::</a:t>
            </a:r>
            <a:r>
              <a:rPr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async_initiate</a:t>
            </a:r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400" dirty="0" err="1">
                <a:solidFill>
                  <a:srgbClr val="00B0F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14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void()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&gt;(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as::experimental::</a:t>
            </a:r>
            <a:r>
              <a:rPr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co_composed</a:t>
            </a:r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</a:t>
            </a:r>
            <a:r>
              <a:rPr kumimoji="1" lang="en-US" altLang="ja-JP" sz="14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void()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&gt;(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[](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auto /*state*/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) -&gt; void {</a:t>
            </a:r>
            <a:endParaRPr kumimoji="1" lang="en-US" altLang="ja-JP" sz="14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</a:t>
            </a:r>
            <a:r>
              <a:rPr kumimoji="1" lang="en-US" altLang="ja-JP" sz="1400" dirty="0" err="1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ja-JP" altLang="en-US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ここで待てる</a:t>
            </a:r>
          </a:p>
          <a:p>
            <a:r>
              <a:rPr kumimoji="1" lang="ja-JP" altLang="en-US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</a:t>
            </a:r>
            <a:r>
              <a:rPr kumimoji="1"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{};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}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),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token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);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C592888-D80A-DAF8-4558-BEB06D9E0AE2}"/>
              </a:ext>
            </a:extLst>
          </p:cNvPr>
          <p:cNvSpPr txBox="1"/>
          <p:nvPr/>
        </p:nvSpPr>
        <p:spPr>
          <a:xfrm>
            <a:off x="72552" y="1412243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co_composed</a:t>
            </a:r>
            <a:r>
              <a:rPr kumimoji="1" lang="ja-JP" altLang="en-US" dirty="0">
                <a:solidFill>
                  <a:srgbClr val="0070C0"/>
                </a:solidFill>
              </a:rPr>
              <a:t>に渡すラムダ式の中</a:t>
            </a:r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FEEDD9FA-9A1B-C06A-0AA9-D79BEE60C451}"/>
              </a:ext>
            </a:extLst>
          </p:cNvPr>
          <p:cNvSpPr/>
          <p:nvPr/>
        </p:nvSpPr>
        <p:spPr>
          <a:xfrm>
            <a:off x="4881398" y="4274471"/>
            <a:ext cx="376517" cy="1565395"/>
          </a:xfrm>
          <a:prstGeom prst="leftBrace">
            <a:avLst>
              <a:gd name="adj1" fmla="val 28741"/>
              <a:gd name="adj2" fmla="val 43818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678C7A-CBCA-4A57-B4A9-B77D2B491999}"/>
              </a:ext>
            </a:extLst>
          </p:cNvPr>
          <p:cNvSpPr txBox="1"/>
          <p:nvPr/>
        </p:nvSpPr>
        <p:spPr>
          <a:xfrm>
            <a:off x="3003875" y="5057168"/>
            <a:ext cx="1747594" cy="64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r>
              <a:rPr kumimoji="1" lang="ja-JP" altLang="en-US" dirty="0">
                <a:solidFill>
                  <a:schemeClr val="bg1"/>
                </a:solidFill>
              </a:rPr>
              <a:t>以外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待てる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59521A-13A3-0BBB-C999-7F03C95FDA1D}"/>
              </a:ext>
            </a:extLst>
          </p:cNvPr>
          <p:cNvSpPr txBox="1"/>
          <p:nvPr/>
        </p:nvSpPr>
        <p:spPr>
          <a:xfrm>
            <a:off x="-1280" y="6404590"/>
            <a:ext cx="4658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https://godbolt.org/z/dbfhdY7jG</a:t>
            </a:r>
            <a:endParaRPr lang="en-US" altLang="ja-JP" dirty="0"/>
          </a:p>
        </p:txBody>
      </p: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DC89A7A6-1EC6-9CB4-9EFA-DA1E098860BC}"/>
              </a:ext>
            </a:extLst>
          </p:cNvPr>
          <p:cNvSpPr/>
          <p:nvPr/>
        </p:nvSpPr>
        <p:spPr>
          <a:xfrm>
            <a:off x="4881398" y="1762532"/>
            <a:ext cx="376517" cy="2334721"/>
          </a:xfrm>
          <a:prstGeom prst="leftBrace">
            <a:avLst>
              <a:gd name="adj1" fmla="val 28741"/>
              <a:gd name="adj2" fmla="val 43818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十字形 21">
            <a:extLst>
              <a:ext uri="{FF2B5EF4-FFF2-40B4-BE49-F238E27FC236}">
                <a16:creationId xmlns:a16="http://schemas.microsoft.com/office/drawing/2014/main" id="{37E91300-CB90-2D6A-A3D0-3B6E7219E07B}"/>
              </a:ext>
            </a:extLst>
          </p:cNvPr>
          <p:cNvSpPr/>
          <p:nvPr/>
        </p:nvSpPr>
        <p:spPr>
          <a:xfrm rot="2797111">
            <a:off x="4587446" y="2588910"/>
            <a:ext cx="399570" cy="399570"/>
          </a:xfrm>
          <a:prstGeom prst="plus">
            <a:avLst>
              <a:gd name="adj" fmla="val 3913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75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co_composed</a:t>
            </a:r>
            <a:r>
              <a:rPr kumimoji="1" lang="ja-JP" altLang="en-US" dirty="0"/>
              <a:t>のうれしさ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11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382B16B-E0A6-AADA-5A78-D2314A1E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752"/>
            <a:ext cx="11353800" cy="1346085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CompletionToken</a:t>
            </a:r>
            <a:r>
              <a:rPr kumimoji="1" lang="ja-JP" altLang="en-US" dirty="0"/>
              <a:t>ベースの関数内で </a:t>
            </a:r>
            <a:r>
              <a:rPr kumimoji="1" lang="en-US" altLang="ja-JP" dirty="0" err="1"/>
              <a:t>co_await</a:t>
            </a:r>
            <a:r>
              <a:rPr kumimoji="1" lang="ja-JP" altLang="en-US" dirty="0"/>
              <a:t>が使える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awaitable</a:t>
            </a:r>
            <a:r>
              <a:rPr kumimoji="1" lang="ja-JP" altLang="en-US" dirty="0"/>
              <a:t>の連鎖を断ち切ることができる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ただし、</a:t>
            </a:r>
            <a:r>
              <a:rPr kumimoji="1" lang="en-US" altLang="ja-JP" dirty="0" err="1"/>
              <a:t>co_composed</a:t>
            </a:r>
            <a:r>
              <a:rPr kumimoji="1" lang="ja-JP" altLang="en-US" dirty="0"/>
              <a:t>関数の中から</a:t>
            </a:r>
            <a:r>
              <a:rPr kumimoji="1" lang="en-US" altLang="ja-JP" dirty="0"/>
              <a:t>awaitable</a:t>
            </a:r>
            <a:r>
              <a:rPr kumimoji="1" lang="ja-JP" altLang="en-US" dirty="0"/>
              <a:t>な関数は呼び出せない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DF9146E-D308-61D8-3AEC-B717FC8518C9}"/>
              </a:ext>
            </a:extLst>
          </p:cNvPr>
          <p:cNvSpPr txBox="1"/>
          <p:nvPr/>
        </p:nvSpPr>
        <p:spPr>
          <a:xfrm>
            <a:off x="72552" y="2248838"/>
            <a:ext cx="5206379" cy="4616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template &lt;</a:t>
            </a:r>
            <a:r>
              <a:rPr kumimoji="1"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typename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1400" dirty="0" err="1">
                <a:solidFill>
                  <a:srgbClr val="00B0F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 </a:t>
            </a:r>
            <a:r>
              <a:rPr kumimoji="1" lang="en-US" altLang="ja-JP" sz="1400" dirty="0" err="1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completion_token_based_async_func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kumimoji="1" lang="en-US" altLang="ja-JP" sz="1400" dirty="0" err="1">
                <a:solidFill>
                  <a:srgbClr val="00B0F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&amp;&amp; token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 {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return as::</a:t>
            </a:r>
            <a:r>
              <a:rPr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async_initiate</a:t>
            </a:r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400" dirty="0" err="1">
                <a:solidFill>
                  <a:srgbClr val="00B0F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14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void()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&gt;(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as::experimental::</a:t>
            </a:r>
            <a:r>
              <a:rPr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co_composed</a:t>
            </a:r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</a:t>
            </a:r>
            <a:r>
              <a:rPr kumimoji="1" lang="en-US" altLang="ja-JP" sz="14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void()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&gt;(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[](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auto /*state*/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) -&gt; void {</a:t>
            </a:r>
            <a:endParaRPr kumimoji="1" lang="en-US" altLang="ja-JP" sz="14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</a:t>
            </a:r>
            <a:r>
              <a:rPr kumimoji="1" lang="en-US" altLang="ja-JP" sz="1400" dirty="0" err="1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awaitable</a:t>
            </a:r>
            <a:r>
              <a:rPr kumimoji="1" lang="ja-JP" altLang="en-US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以外の非同期関数</a:t>
            </a:r>
          </a:p>
          <a:p>
            <a:r>
              <a:rPr kumimoji="1" lang="ja-JP" altLang="en-US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</a:t>
            </a:r>
            <a:r>
              <a:rPr kumimoji="1"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{};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}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),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token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);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59521A-13A3-0BBB-C999-7F03C95FDA1D}"/>
              </a:ext>
            </a:extLst>
          </p:cNvPr>
          <p:cNvSpPr txBox="1"/>
          <p:nvPr/>
        </p:nvSpPr>
        <p:spPr>
          <a:xfrm>
            <a:off x="5320840" y="6474138"/>
            <a:ext cx="4658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https://godbolt.org/z/snx1643b4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6CDA02-4E0C-48F2-690E-BBB244B048F2}"/>
              </a:ext>
            </a:extLst>
          </p:cNvPr>
          <p:cNvSpPr txBox="1"/>
          <p:nvPr/>
        </p:nvSpPr>
        <p:spPr>
          <a:xfrm>
            <a:off x="5331083" y="3384332"/>
            <a:ext cx="6557845" cy="31085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int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main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as::io_context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ioc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</a:p>
          <a:p>
            <a:r>
              <a:rPr lang="ja-JP" altLang="en-US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// awaitable</a:t>
            </a:r>
            <a:r>
              <a:rPr kumimoji="1" lang="ja-JP" altLang="en-US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でない関数</a:t>
            </a:r>
            <a:r>
              <a:rPr kumimoji="1" lang="en-US" altLang="ja-JP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kumimoji="1" lang="ja-JP" altLang="en-US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例えば</a:t>
            </a:r>
            <a:r>
              <a:rPr kumimoji="1" lang="en-US" altLang="ja-JP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int main())</a:t>
            </a:r>
            <a:br>
              <a:rPr kumimoji="1" lang="en-US" altLang="ja-JP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</a:br>
            <a:r>
              <a:rPr kumimoji="1" lang="en-US" altLang="ja-JP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// </a:t>
            </a:r>
            <a:r>
              <a:rPr kumimoji="1" lang="ja-JP" altLang="en-US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から呼び出すことができる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kumimoji="1" lang="en-US" altLang="ja-JP" sz="1400" dirty="0" err="1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completion_token_based_async_func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ioc</a:t>
            </a:r>
            <a:r>
              <a:rPr lang="en-US" altLang="ja-JP" sz="1400" b="0" dirty="0" err="1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get_executor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(),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[]{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std::cout 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   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</a:t>
            </a:r>
            <a:r>
              <a:rPr lang="en-US" altLang="ja-JP" sz="1400" b="0" dirty="0" err="1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 finished"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400" dirty="0">
                <a:solidFill>
                  <a:srgbClr val="D4D4D4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   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</a:p>
          <a:p>
            <a:r>
              <a:rPr lang="en-US" altLang="ja-JP" sz="1400" dirty="0">
                <a:solidFill>
                  <a:srgbClr val="DCDCDC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ioc</a:t>
            </a:r>
            <a:r>
              <a:rPr lang="en-US" altLang="ja-JP" sz="1400" b="0" dirty="0" err="1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run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"main() finished"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D7341C1-FE48-1D8C-37F1-0EFAA2391FD2}"/>
              </a:ext>
            </a:extLst>
          </p:cNvPr>
          <p:cNvSpPr txBox="1"/>
          <p:nvPr/>
        </p:nvSpPr>
        <p:spPr>
          <a:xfrm>
            <a:off x="5548366" y="2868339"/>
            <a:ext cx="2696755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非</a:t>
            </a:r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r>
              <a:rPr kumimoji="1" lang="ja-JP" altLang="en-US" dirty="0">
                <a:solidFill>
                  <a:schemeClr val="bg1"/>
                </a:solidFill>
              </a:rPr>
              <a:t>非同期関数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5F69550-3CAF-322C-1B9A-7E2B9F4A1476}"/>
              </a:ext>
            </a:extLst>
          </p:cNvPr>
          <p:cNvSpPr txBox="1"/>
          <p:nvPr/>
        </p:nvSpPr>
        <p:spPr>
          <a:xfrm>
            <a:off x="5548365" y="2300570"/>
            <a:ext cx="2696755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r>
              <a:rPr kumimoji="1" lang="ja-JP" altLang="en-US" dirty="0">
                <a:solidFill>
                  <a:schemeClr val="bg1"/>
                </a:solidFill>
              </a:rPr>
              <a:t>非同期関数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EE7E9F-8E3F-F92D-7C1D-D86A4D2022A1}"/>
              </a:ext>
            </a:extLst>
          </p:cNvPr>
          <p:cNvSpPr txBox="1"/>
          <p:nvPr/>
        </p:nvSpPr>
        <p:spPr>
          <a:xfrm>
            <a:off x="8848005" y="2868339"/>
            <a:ext cx="2696755" cy="408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非</a:t>
            </a:r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r>
              <a:rPr kumimoji="1" lang="ja-JP" altLang="en-US" dirty="0">
                <a:solidFill>
                  <a:schemeClr val="bg1"/>
                </a:solidFill>
              </a:rPr>
              <a:t>非同期関数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09A295F-CFA3-A126-C8F4-A8DCDAD51FB3}"/>
              </a:ext>
            </a:extLst>
          </p:cNvPr>
          <p:cNvSpPr txBox="1"/>
          <p:nvPr/>
        </p:nvSpPr>
        <p:spPr>
          <a:xfrm>
            <a:off x="8848004" y="2300570"/>
            <a:ext cx="2696755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r>
              <a:rPr kumimoji="1" lang="ja-JP" altLang="en-US" dirty="0">
                <a:solidFill>
                  <a:schemeClr val="bg1"/>
                </a:solidFill>
              </a:rPr>
              <a:t>非同期関数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C08F3F9-20D4-2797-C24A-624ECEC74F4A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>
            <a:off x="8245121" y="3072651"/>
            <a:ext cx="60288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0DB7782-F8CF-5BB1-B715-BC9FEA8445F0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8245120" y="2504882"/>
            <a:ext cx="60288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2704ED-445A-8DA6-B97C-557E4721B1D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8245120" y="2504882"/>
            <a:ext cx="602885" cy="56776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3CD965-242F-956C-5A6F-DA81098B7387}"/>
              </a:ext>
            </a:extLst>
          </p:cNvPr>
          <p:cNvSpPr txBox="1"/>
          <p:nvPr/>
        </p:nvSpPr>
        <p:spPr>
          <a:xfrm>
            <a:off x="9277889" y="3446741"/>
            <a:ext cx="28683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CompletionTokenBased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7F9FEA11-628B-9176-E8E4-E46C87015846}"/>
              </a:ext>
            </a:extLst>
          </p:cNvPr>
          <p:cNvSpPr/>
          <p:nvPr/>
        </p:nvSpPr>
        <p:spPr>
          <a:xfrm rot="16200000">
            <a:off x="10046474" y="3215483"/>
            <a:ext cx="256520" cy="3429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B33279E7-7FE4-A3D0-B22A-92B9112A7EFD}"/>
              </a:ext>
            </a:extLst>
          </p:cNvPr>
          <p:cNvSpPr/>
          <p:nvPr/>
        </p:nvSpPr>
        <p:spPr>
          <a:xfrm rot="12208708">
            <a:off x="8226382" y="3332307"/>
            <a:ext cx="1172901" cy="3429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12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co_await</a:t>
            </a:r>
            <a:r>
              <a:rPr kumimoji="1" lang="ja-JP" altLang="en-US" dirty="0"/>
              <a:t>とマルチウェイト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12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382B16B-E0A6-AADA-5A78-D2314A1E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18" y="2325366"/>
            <a:ext cx="10854635" cy="4365124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典型的なマルチウェイトのパターン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複数の非同期関数を呼び出し、</a:t>
            </a: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</a:rPr>
              <a:t>最初の結果が来たら他をキャンセル</a:t>
            </a:r>
            <a:r>
              <a:rPr kumimoji="1" lang="ja-JP" altLang="en-US" dirty="0"/>
              <a:t>する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例</a:t>
            </a:r>
            <a:r>
              <a:rPr kumimoji="1" lang="en-US" altLang="ja-JP" dirty="0"/>
              <a:t>:</a:t>
            </a:r>
            <a:r>
              <a:rPr kumimoji="1" lang="ja-JP" altLang="en-US" dirty="0"/>
              <a:t>タイムアウト付き受信処理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複数の非同期関数を呼び出し、</a:t>
            </a: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</a:rPr>
              <a:t>全ての結果がそろってから</a:t>
            </a:r>
            <a:r>
              <a:rPr kumimoji="1" lang="ja-JP" altLang="en-US" dirty="0"/>
              <a:t>処理を行う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例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メッセージの一斉配信処理</a:t>
            </a:r>
            <a:endParaRPr kumimoji="1" lang="en-US" altLang="ja-JP" dirty="0"/>
          </a:p>
          <a:p>
            <a:r>
              <a:rPr kumimoji="1" lang="ja-JP" altLang="en-US" dirty="0"/>
              <a:t>待つ要素の種類と数</a:t>
            </a:r>
            <a:endParaRPr kumimoji="1" lang="en-US" altLang="ja-JP" dirty="0"/>
          </a:p>
          <a:p>
            <a:pPr lvl="1"/>
            <a:r>
              <a:rPr kumimoji="1" lang="ja-JP" altLang="en-US" dirty="0">
                <a:solidFill>
                  <a:srgbClr val="0070C0"/>
                </a:solidFill>
              </a:rPr>
              <a:t>コンパイル時</a:t>
            </a:r>
            <a:r>
              <a:rPr kumimoji="1" lang="ja-JP" altLang="en-US" dirty="0"/>
              <a:t>に決まっている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例</a:t>
            </a:r>
            <a:r>
              <a:rPr kumimoji="1" lang="en-US" altLang="ja-JP" dirty="0"/>
              <a:t>:1</a:t>
            </a:r>
            <a:r>
              <a:rPr kumimoji="1" lang="ja-JP" altLang="en-US" dirty="0"/>
              <a:t>つの受信待ちに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つのタイムアウト</a:t>
            </a:r>
            <a:endParaRPr kumimoji="1" lang="en-US" altLang="ja-JP" dirty="0"/>
          </a:p>
          <a:p>
            <a:pPr lvl="1"/>
            <a:r>
              <a:rPr kumimoji="1" lang="ja-JP" altLang="en-US" dirty="0">
                <a:solidFill>
                  <a:srgbClr val="0070C0"/>
                </a:solidFill>
              </a:rPr>
              <a:t>実行時</a:t>
            </a:r>
            <a:r>
              <a:rPr kumimoji="1" lang="ja-JP" altLang="en-US" dirty="0"/>
              <a:t>に決まる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例</a:t>
            </a:r>
            <a:r>
              <a:rPr kumimoji="1" lang="en-US" altLang="ja-JP" dirty="0"/>
              <a:t>:</a:t>
            </a:r>
            <a:r>
              <a:rPr kumimoji="1" lang="ja-JP" altLang="en-US" dirty="0"/>
              <a:t>現在接続しているクライアント全員にメッセージ配信し、</a:t>
            </a:r>
            <a:br>
              <a:rPr kumimoji="1" lang="en-US" altLang="ja-JP" dirty="0"/>
            </a:br>
            <a:r>
              <a:rPr kumimoji="1" lang="en-US" altLang="ja-JP" dirty="0"/>
              <a:t>    </a:t>
            </a:r>
            <a:r>
              <a:rPr kumimoji="1" lang="ja-JP" altLang="en-US" dirty="0"/>
              <a:t>全ての非同期送信の結果を待つ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00B050"/>
                </a:solidFill>
              </a:rPr>
              <a:t>awaitable</a:t>
            </a:r>
            <a:r>
              <a:rPr lang="ja-JP" altLang="en-US" dirty="0"/>
              <a:t>か</a:t>
            </a:r>
            <a:r>
              <a:rPr lang="ja-JP" altLang="en-US" dirty="0">
                <a:solidFill>
                  <a:srgbClr val="00B050"/>
                </a:solidFill>
              </a:rPr>
              <a:t>非</a:t>
            </a:r>
            <a:r>
              <a:rPr lang="en-US" altLang="ja-JP" dirty="0">
                <a:solidFill>
                  <a:srgbClr val="00B050"/>
                </a:solidFill>
              </a:rPr>
              <a:t>awaitable</a:t>
            </a:r>
            <a:r>
              <a:rPr lang="ja-JP" altLang="en-US" dirty="0"/>
              <a:t>かで方法が異なる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5F7FCD-DD25-F647-C5B0-F0CF1CFC29A8}"/>
              </a:ext>
            </a:extLst>
          </p:cNvPr>
          <p:cNvSpPr txBox="1"/>
          <p:nvPr/>
        </p:nvSpPr>
        <p:spPr>
          <a:xfrm>
            <a:off x="1066264" y="744087"/>
            <a:ext cx="4894090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as::awaitable&lt;void&gt; test() {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kumimoji="1" lang="en-US" altLang="ja-JP" sz="1600" dirty="0" err="1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async_func1();</a:t>
            </a:r>
          </a:p>
          <a:p>
            <a:r>
              <a:rPr kumimoji="1" lang="en-US" altLang="ja-JP" sz="16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kumimoji="1" lang="en-US" altLang="ja-JP" sz="1600" dirty="0" err="1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async_func2();</a:t>
            </a:r>
            <a:endParaRPr kumimoji="1" lang="ja-JP" altLang="en-US" sz="1600" dirty="0">
              <a:solidFill>
                <a:srgbClr val="92D050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3049E0-32F1-7A5D-94E1-7B88A1FB7BB2}"/>
              </a:ext>
            </a:extLst>
          </p:cNvPr>
          <p:cNvSpPr txBox="1"/>
          <p:nvPr/>
        </p:nvSpPr>
        <p:spPr>
          <a:xfrm>
            <a:off x="5771663" y="851630"/>
            <a:ext cx="5598376" cy="10215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マルチウェイトになっていない例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async_func1()</a:t>
            </a:r>
            <a:r>
              <a:rPr kumimoji="1" lang="ja-JP" altLang="en-US" dirty="0">
                <a:solidFill>
                  <a:schemeClr val="bg1"/>
                </a:solidFill>
              </a:rPr>
              <a:t>の非同期処理の完了を待ってから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async_func2()</a:t>
            </a:r>
            <a:r>
              <a:rPr kumimoji="1" lang="ja-JP" altLang="en-US" dirty="0">
                <a:solidFill>
                  <a:schemeClr val="bg1"/>
                </a:solidFill>
              </a:rPr>
              <a:t>を開始してしまう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41D5E01-0CDF-A0BB-3467-EE1CBA3AE424}"/>
              </a:ext>
            </a:extLst>
          </p:cNvPr>
          <p:cNvSpPr/>
          <p:nvPr/>
        </p:nvSpPr>
        <p:spPr>
          <a:xfrm rot="10800000">
            <a:off x="4598762" y="1124920"/>
            <a:ext cx="1172901" cy="3429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A3A0A2-5BA9-7A27-1571-4434E8B48ECC}"/>
              </a:ext>
            </a:extLst>
          </p:cNvPr>
          <p:cNvSpPr txBox="1"/>
          <p:nvPr/>
        </p:nvSpPr>
        <p:spPr>
          <a:xfrm>
            <a:off x="124791" y="3358877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全部待ち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C6FF54-92B1-4DC7-C5FF-4AB767FD4BD7}"/>
              </a:ext>
            </a:extLst>
          </p:cNvPr>
          <p:cNvSpPr txBox="1"/>
          <p:nvPr/>
        </p:nvSpPr>
        <p:spPr>
          <a:xfrm>
            <a:off x="124791" y="2700401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ひとつ待ち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B94E295-B014-9E19-793C-0F2BFA2C3AB8}"/>
              </a:ext>
            </a:extLst>
          </p:cNvPr>
          <p:cNvSpPr txBox="1"/>
          <p:nvPr/>
        </p:nvSpPr>
        <p:spPr>
          <a:xfrm>
            <a:off x="124790" y="4507928"/>
            <a:ext cx="1426817" cy="40862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静的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18661D-81D5-8549-2DEE-8F40FB2EB07D}"/>
              </a:ext>
            </a:extLst>
          </p:cNvPr>
          <p:cNvSpPr txBox="1"/>
          <p:nvPr/>
        </p:nvSpPr>
        <p:spPr>
          <a:xfrm>
            <a:off x="122045" y="5166404"/>
            <a:ext cx="1426817" cy="40862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動的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89019A-566C-6532-2E19-A289444D8D8D}"/>
              </a:ext>
            </a:extLst>
          </p:cNvPr>
          <p:cNvSpPr txBox="1"/>
          <p:nvPr/>
        </p:nvSpPr>
        <p:spPr>
          <a:xfrm>
            <a:off x="8570851" y="6115892"/>
            <a:ext cx="1426817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636ACF-213B-E150-9864-25E556B1872E}"/>
              </a:ext>
            </a:extLst>
          </p:cNvPr>
          <p:cNvSpPr txBox="1"/>
          <p:nvPr/>
        </p:nvSpPr>
        <p:spPr>
          <a:xfrm>
            <a:off x="10205286" y="6115892"/>
            <a:ext cx="1426817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非</a:t>
            </a:r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7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13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B205A73-8180-AFCC-3C36-705F4BBBA208}"/>
              </a:ext>
            </a:extLst>
          </p:cNvPr>
          <p:cNvSpPr txBox="1"/>
          <p:nvPr/>
        </p:nvSpPr>
        <p:spPr>
          <a:xfrm>
            <a:off x="4800834" y="659845"/>
            <a:ext cx="443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https://godbolt.org/z/nxzPoEafz</a:t>
            </a:r>
            <a:endParaRPr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5EFBAC-F936-942E-E1BC-EE4FA22DDC33}"/>
              </a:ext>
            </a:extLst>
          </p:cNvPr>
          <p:cNvSpPr txBox="1"/>
          <p:nvPr/>
        </p:nvSpPr>
        <p:spPr>
          <a:xfrm>
            <a:off x="52418" y="678225"/>
            <a:ext cx="474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</a:rPr>
              <a:t>awaitable</a:t>
            </a:r>
            <a:r>
              <a:rPr kumimoji="1" lang="ja-JP" altLang="en-US" dirty="0">
                <a:solidFill>
                  <a:srgbClr val="0070C0"/>
                </a:solidFill>
              </a:rPr>
              <a:t>な非同期関数群のマルチウェイト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DA2F54-1766-90CB-0B40-27831705F718}"/>
              </a:ext>
            </a:extLst>
          </p:cNvPr>
          <p:cNvSpPr txBox="1"/>
          <p:nvPr/>
        </p:nvSpPr>
        <p:spPr>
          <a:xfrm>
            <a:off x="0" y="1164133"/>
            <a:ext cx="10583056" cy="4616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#include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iostream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#include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boost/asio.hpp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#include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boost/asio/experimental/awaitable_operators.hpp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</a:b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namespace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boost::asio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using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namespace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as::experimental::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awaitable_operators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</a:b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std::tuple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int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double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make_tuple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20.1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</a:b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test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exe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this_coro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::executor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res11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res12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&amp;&amp;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as::post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as::append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use_awaitable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30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40.1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50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))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res21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res22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res23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res11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res12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res21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res22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res23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025C73F-C5CD-871D-06F7-4CA4B75E538E}"/>
              </a:ext>
            </a:extLst>
          </p:cNvPr>
          <p:cNvCxnSpPr>
            <a:cxnSpLocks/>
          </p:cNvCxnSpPr>
          <p:nvPr/>
        </p:nvCxnSpPr>
        <p:spPr>
          <a:xfrm flipH="1">
            <a:off x="52418" y="1859536"/>
            <a:ext cx="6893948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57C6FA2-CEE1-BAA0-8F57-E6C7EC4C19A8}"/>
              </a:ext>
            </a:extLst>
          </p:cNvPr>
          <p:cNvCxnSpPr>
            <a:cxnSpLocks/>
          </p:cNvCxnSpPr>
          <p:nvPr/>
        </p:nvCxnSpPr>
        <p:spPr>
          <a:xfrm flipH="1">
            <a:off x="83154" y="2474259"/>
            <a:ext cx="6425222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525DFB4-90C7-CE46-D258-1DEE9058C7D7}"/>
              </a:ext>
            </a:extLst>
          </p:cNvPr>
          <p:cNvSpPr/>
          <p:nvPr/>
        </p:nvSpPr>
        <p:spPr>
          <a:xfrm>
            <a:off x="414938" y="3978040"/>
            <a:ext cx="9740898" cy="1268517"/>
          </a:xfrm>
          <a:prstGeom prst="roundRect">
            <a:avLst>
              <a:gd name="adj" fmla="val 7143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6CEB86-143F-1B58-3235-1F6A994EBC76}"/>
              </a:ext>
            </a:extLst>
          </p:cNvPr>
          <p:cNvSpPr txBox="1"/>
          <p:nvPr/>
        </p:nvSpPr>
        <p:spPr>
          <a:xfrm>
            <a:off x="6508376" y="4528605"/>
            <a:ext cx="4339650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今ひとつ釈然としないが、こういう仕様</a:t>
            </a:r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962BBBDE-9EEC-DCF2-04B1-4D50D75BC598}"/>
              </a:ext>
            </a:extLst>
          </p:cNvPr>
          <p:cNvSpPr/>
          <p:nvPr/>
        </p:nvSpPr>
        <p:spPr>
          <a:xfrm>
            <a:off x="3215390" y="4189751"/>
            <a:ext cx="3305331" cy="532151"/>
          </a:xfrm>
          <a:custGeom>
            <a:avLst/>
            <a:gdLst>
              <a:gd name="connsiteX0" fmla="*/ 3305331 w 3305331"/>
              <a:gd name="connsiteY0" fmla="*/ 532151 h 532151"/>
              <a:gd name="connsiteX1" fmla="*/ 1019331 w 3305331"/>
              <a:gd name="connsiteY1" fmla="*/ 322288 h 532151"/>
              <a:gd name="connsiteX2" fmla="*/ 0 w 3305331"/>
              <a:gd name="connsiteY2" fmla="*/ 0 h 53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331" h="532151">
                <a:moveTo>
                  <a:pt x="3305331" y="532151"/>
                </a:moveTo>
                <a:cubicBezTo>
                  <a:pt x="2437775" y="471565"/>
                  <a:pt x="1570219" y="410980"/>
                  <a:pt x="1019331" y="322288"/>
                </a:cubicBezTo>
                <a:cubicBezTo>
                  <a:pt x="468443" y="233596"/>
                  <a:pt x="234221" y="116798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2CF0BC-8CBF-EA06-B4A7-08847FE87335}"/>
              </a:ext>
            </a:extLst>
          </p:cNvPr>
          <p:cNvSpPr txBox="1"/>
          <p:nvPr/>
        </p:nvSpPr>
        <p:spPr>
          <a:xfrm>
            <a:off x="3132945" y="5917690"/>
            <a:ext cx="1469036" cy="523220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10 20.1</a:t>
            </a:r>
          </a:p>
          <a:p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30 40.1 50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6B0481-BAEE-EACF-5EFD-FAA0A0C446D3}"/>
              </a:ext>
            </a:extLst>
          </p:cNvPr>
          <p:cNvSpPr txBox="1"/>
          <p:nvPr/>
        </p:nvSpPr>
        <p:spPr>
          <a:xfrm>
            <a:off x="10765183" y="810032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全部待ち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6286497-D7F0-D223-5372-3DB77A501BAC}"/>
              </a:ext>
            </a:extLst>
          </p:cNvPr>
          <p:cNvSpPr txBox="1"/>
          <p:nvPr/>
        </p:nvSpPr>
        <p:spPr>
          <a:xfrm>
            <a:off x="10765183" y="0"/>
            <a:ext cx="1426817" cy="40862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静的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C5E616-3C1F-3AC3-7F22-A6111B670346}"/>
              </a:ext>
            </a:extLst>
          </p:cNvPr>
          <p:cNvSpPr txBox="1"/>
          <p:nvPr/>
        </p:nvSpPr>
        <p:spPr>
          <a:xfrm>
            <a:off x="10765183" y="408623"/>
            <a:ext cx="1426817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1C6B566E-F195-5A3D-BB54-8C9FD8B5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01382" cy="844510"/>
          </a:xfrm>
        </p:spPr>
        <p:txBody>
          <a:bodyPr/>
          <a:lstStyle/>
          <a:p>
            <a:r>
              <a:rPr lang="en-US" altLang="ja-JP" dirty="0" err="1"/>
              <a:t>co_await</a:t>
            </a:r>
            <a:r>
              <a:rPr lang="ja-JP" altLang="en-US" dirty="0"/>
              <a:t>とマルチウェイト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EBD2E7-274F-729C-037B-8801203A3E99}"/>
              </a:ext>
            </a:extLst>
          </p:cNvPr>
          <p:cNvSpPr txBox="1"/>
          <p:nvPr/>
        </p:nvSpPr>
        <p:spPr>
          <a:xfrm>
            <a:off x="7352194" y="1164133"/>
            <a:ext cx="3230862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co_await</a:t>
            </a:r>
            <a:r>
              <a:rPr kumimoji="1" lang="en-US" altLang="ja-JP" dirty="0">
                <a:solidFill>
                  <a:schemeClr val="bg1"/>
                </a:solidFill>
              </a:rPr>
              <a:t> (</a:t>
            </a:r>
            <a:r>
              <a:rPr kumimoji="1" lang="en-US" altLang="ja-JP" dirty="0" err="1">
                <a:solidFill>
                  <a:schemeClr val="bg1"/>
                </a:solidFill>
              </a:rPr>
              <a:t>aaa</a:t>
            </a:r>
            <a:r>
              <a:rPr kumimoji="1" lang="en-US" altLang="ja-JP" dirty="0">
                <a:solidFill>
                  <a:schemeClr val="bg1"/>
                </a:solidFill>
              </a:rPr>
              <a:t>() </a:t>
            </a:r>
            <a:r>
              <a:rPr kumimoji="1" lang="en-US" altLang="ja-JP" dirty="0">
                <a:solidFill>
                  <a:srgbClr val="0070C0"/>
                </a:solidFill>
              </a:rPr>
              <a:t>&amp;&amp;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dirty="0" err="1">
                <a:solidFill>
                  <a:schemeClr val="bg1"/>
                </a:solidFill>
              </a:rPr>
              <a:t>bbb</a:t>
            </a:r>
            <a:r>
              <a:rPr lang="en-US" altLang="ja-JP" dirty="0">
                <a:solidFill>
                  <a:schemeClr val="bg1"/>
                </a:solidFill>
              </a:rPr>
              <a:t>())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88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14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B205A73-8180-AFCC-3C36-705F4BBBA208}"/>
              </a:ext>
            </a:extLst>
          </p:cNvPr>
          <p:cNvSpPr txBox="1"/>
          <p:nvPr/>
        </p:nvSpPr>
        <p:spPr>
          <a:xfrm>
            <a:off x="4800834" y="659845"/>
            <a:ext cx="443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https://godbolt.org/z/5rb34T38Y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DA2F54-1766-90CB-0B40-27831705F718}"/>
              </a:ext>
            </a:extLst>
          </p:cNvPr>
          <p:cNvSpPr txBox="1"/>
          <p:nvPr/>
        </p:nvSpPr>
        <p:spPr>
          <a:xfrm>
            <a:off x="0" y="1164133"/>
            <a:ext cx="10583056" cy="52629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略</a:t>
            </a:r>
            <a:endParaRPr lang="en-US" altLang="ja-JP" sz="1400" b="0" dirty="0">
              <a:solidFill>
                <a:srgbClr val="569CD6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std::tuple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int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double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exe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this_coro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::executor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steady_timer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tim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std::chrono::milliseconds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)};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ec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tim</a:t>
            </a:r>
            <a:r>
              <a:rPr lang="en-US" altLang="ja-JP" sz="1400" b="0" dirty="0" err="1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as_tuple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as::deferred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ec</a:t>
            </a:r>
            <a:r>
              <a:rPr lang="en-US" altLang="ja-JP" sz="1400" b="0" dirty="0" err="1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message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make_tuple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20.1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</a:b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test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exe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this_coro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::executor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var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as::post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as::append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use_awaitable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30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40.1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50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||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if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const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*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p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get_if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&gt;(&amp;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var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res11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res12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res13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*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p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res11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res12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res13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else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if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const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*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p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get_if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&gt;(&amp;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var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</a:t>
            </a:r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res21</a:t>
            </a:r>
            <a:r>
              <a:rPr lang="en-US" altLang="ja-JP" sz="1400" b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res22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*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p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std::cout </a:t>
            </a:r>
            <a:r>
              <a:rPr lang="en-US" altLang="ja-JP" sz="1400" b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res21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res22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2CF0BC-8CBF-EA06-B4A7-08847FE87335}"/>
              </a:ext>
            </a:extLst>
          </p:cNvPr>
          <p:cNvSpPr txBox="1"/>
          <p:nvPr/>
        </p:nvSpPr>
        <p:spPr>
          <a:xfrm>
            <a:off x="3998496" y="6116472"/>
            <a:ext cx="2490395" cy="523220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Operation canceled</a:t>
            </a:r>
          </a:p>
          <a:p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30 40.1 50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2" name="タイトル 11">
            <a:extLst>
              <a:ext uri="{FF2B5EF4-FFF2-40B4-BE49-F238E27FC236}">
                <a16:creationId xmlns:a16="http://schemas.microsoft.com/office/drawing/2014/main" id="{6AA76A1A-3C35-B6C4-17DB-C77C0260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co_await</a:t>
            </a:r>
            <a:r>
              <a:rPr lang="ja-JP" altLang="en-US" dirty="0"/>
              <a:t>とマルチウェイト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0DC75F4-5441-B386-A484-FC8E73879434}"/>
              </a:ext>
            </a:extLst>
          </p:cNvPr>
          <p:cNvSpPr/>
          <p:nvPr/>
        </p:nvSpPr>
        <p:spPr>
          <a:xfrm>
            <a:off x="330413" y="3556000"/>
            <a:ext cx="9712619" cy="2350052"/>
          </a:xfrm>
          <a:prstGeom prst="roundRect">
            <a:avLst>
              <a:gd name="adj" fmla="val 3059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D33BA97-2040-A112-553D-A0EC8AE1F19A}"/>
              </a:ext>
            </a:extLst>
          </p:cNvPr>
          <p:cNvSpPr txBox="1"/>
          <p:nvPr/>
        </p:nvSpPr>
        <p:spPr>
          <a:xfrm>
            <a:off x="7352194" y="1164133"/>
            <a:ext cx="3023693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co_await</a:t>
            </a:r>
            <a:r>
              <a:rPr kumimoji="1" lang="en-US" altLang="ja-JP" dirty="0">
                <a:solidFill>
                  <a:schemeClr val="bg1"/>
                </a:solidFill>
              </a:rPr>
              <a:t> (</a:t>
            </a:r>
            <a:r>
              <a:rPr kumimoji="1" lang="en-US" altLang="ja-JP" dirty="0" err="1">
                <a:solidFill>
                  <a:schemeClr val="bg1"/>
                </a:solidFill>
              </a:rPr>
              <a:t>aaa</a:t>
            </a:r>
            <a:r>
              <a:rPr kumimoji="1" lang="en-US" altLang="ja-JP" dirty="0">
                <a:solidFill>
                  <a:schemeClr val="bg1"/>
                </a:solidFill>
              </a:rPr>
              <a:t>() </a:t>
            </a:r>
            <a:r>
              <a:rPr kumimoji="1" lang="en-US" altLang="ja-JP" dirty="0">
                <a:solidFill>
                  <a:srgbClr val="0070C0"/>
                </a:solidFill>
              </a:rPr>
              <a:t>||</a:t>
            </a:r>
            <a:r>
              <a:rPr kumimoji="1" lang="en-US" altLang="ja-JP" dirty="0">
                <a:solidFill>
                  <a:schemeClr val="bg1"/>
                </a:solidFill>
              </a:rPr>
              <a:t> </a:t>
            </a:r>
            <a:r>
              <a:rPr kumimoji="1" lang="en-US" altLang="ja-JP" dirty="0" err="1">
                <a:solidFill>
                  <a:schemeClr val="bg1"/>
                </a:solidFill>
              </a:rPr>
              <a:t>bbb</a:t>
            </a:r>
            <a:r>
              <a:rPr lang="en-US" altLang="ja-JP" dirty="0">
                <a:solidFill>
                  <a:schemeClr val="bg1"/>
                </a:solidFill>
              </a:rPr>
              <a:t>())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65E74B-44B0-8E6F-C5C7-EA38976D99C3}"/>
              </a:ext>
            </a:extLst>
          </p:cNvPr>
          <p:cNvSpPr txBox="1"/>
          <p:nvPr/>
        </p:nvSpPr>
        <p:spPr>
          <a:xfrm>
            <a:off x="10765183" y="810032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ひとつ待ち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247A73-DABB-111D-FE9D-1DA42B959462}"/>
              </a:ext>
            </a:extLst>
          </p:cNvPr>
          <p:cNvSpPr txBox="1"/>
          <p:nvPr/>
        </p:nvSpPr>
        <p:spPr>
          <a:xfrm>
            <a:off x="10765183" y="0"/>
            <a:ext cx="1426817" cy="40862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静的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D65040-4B6F-C378-6CE4-13F0221798E8}"/>
              </a:ext>
            </a:extLst>
          </p:cNvPr>
          <p:cNvSpPr txBox="1"/>
          <p:nvPr/>
        </p:nvSpPr>
        <p:spPr>
          <a:xfrm>
            <a:off x="10765183" y="408623"/>
            <a:ext cx="1426817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0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15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DA2F54-1766-90CB-0B40-27831705F718}"/>
              </a:ext>
            </a:extLst>
          </p:cNvPr>
          <p:cNvSpPr txBox="1"/>
          <p:nvPr/>
        </p:nvSpPr>
        <p:spPr>
          <a:xfrm>
            <a:off x="0" y="948690"/>
            <a:ext cx="10842171" cy="59093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略</a:t>
            </a:r>
            <a:endParaRPr lang="en-US" altLang="ja-JP" sz="1400" b="0" dirty="0">
              <a:solidFill>
                <a:srgbClr val="569CD6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#include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boost/asio/experimental/parallel_group.hpp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namespace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boost::asio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test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exe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this_coro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::executor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orders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res12</a:t>
            </a:r>
            <a:r>
              <a:rPr lang="en-US" altLang="ja-JP" sz="1400" b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res21</a:t>
            </a:r>
            <a:r>
              <a:rPr lang="en-US" altLang="ja-JP" sz="1400" b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res22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res23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as::experimental::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make_parallel_group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as::post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as::append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as::deferred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20.1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)),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as::dispatch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as::prepend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as::deferred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30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40.1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50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))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as::experimental::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wait_for_all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(),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as::deferred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for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order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orders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order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switch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order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case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res11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res12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break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case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res21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res22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res23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break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025C73F-C5CD-871D-06F7-4CA4B75E538E}"/>
              </a:ext>
            </a:extLst>
          </p:cNvPr>
          <p:cNvCxnSpPr>
            <a:cxnSpLocks/>
          </p:cNvCxnSpPr>
          <p:nvPr/>
        </p:nvCxnSpPr>
        <p:spPr>
          <a:xfrm flipH="1">
            <a:off x="44734" y="1444598"/>
            <a:ext cx="6371434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C62C68-DD95-1A69-B4C0-DD6A81A88928}"/>
              </a:ext>
            </a:extLst>
          </p:cNvPr>
          <p:cNvSpPr txBox="1"/>
          <p:nvPr/>
        </p:nvSpPr>
        <p:spPr>
          <a:xfrm>
            <a:off x="5421085" y="629110"/>
            <a:ext cx="474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https://godbolt.org/z/1Tx4rE75n</a:t>
            </a:r>
            <a:endParaRPr lang="en-US" altLang="ja-JP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1CE200A-8D6C-2D22-ACE9-C3FD66AD4937}"/>
              </a:ext>
            </a:extLst>
          </p:cNvPr>
          <p:cNvSpPr/>
          <p:nvPr/>
        </p:nvSpPr>
        <p:spPr>
          <a:xfrm>
            <a:off x="330413" y="2051638"/>
            <a:ext cx="9712619" cy="4080222"/>
          </a:xfrm>
          <a:prstGeom prst="roundRect">
            <a:avLst>
              <a:gd name="adj" fmla="val 3059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A3A1C1-625F-F41E-74AE-59FCD811D7FE}"/>
              </a:ext>
            </a:extLst>
          </p:cNvPr>
          <p:cNvSpPr txBox="1"/>
          <p:nvPr/>
        </p:nvSpPr>
        <p:spPr>
          <a:xfrm>
            <a:off x="4042652" y="6253678"/>
            <a:ext cx="2288140" cy="523220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1 30 40.1 50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0 10 20.1</a:t>
            </a:r>
          </a:p>
        </p:txBody>
      </p:sp>
      <p:sp>
        <p:nvSpPr>
          <p:cNvPr id="14" name="タイトル 13">
            <a:extLst>
              <a:ext uri="{FF2B5EF4-FFF2-40B4-BE49-F238E27FC236}">
                <a16:creationId xmlns:a16="http://schemas.microsoft.com/office/drawing/2014/main" id="{D19691FE-96FA-6DF2-052C-EB9CD45C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co_await</a:t>
            </a:r>
            <a:r>
              <a:rPr lang="ja-JP" altLang="en-US" dirty="0"/>
              <a:t>とマルチウェイト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9ED9A62-725B-FC41-A729-B16050B4EEF9}"/>
              </a:ext>
            </a:extLst>
          </p:cNvPr>
          <p:cNvSpPr txBox="1"/>
          <p:nvPr/>
        </p:nvSpPr>
        <p:spPr>
          <a:xfrm>
            <a:off x="6811617" y="942098"/>
            <a:ext cx="3826899" cy="7150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make_parallel_group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en-US" altLang="ja-JP" dirty="0" err="1">
                <a:solidFill>
                  <a:srgbClr val="0070C0"/>
                </a:solidFill>
              </a:rPr>
              <a:t>funcs</a:t>
            </a:r>
            <a:r>
              <a:rPr kumimoji="1" lang="en-US" altLang="ja-JP" dirty="0">
                <a:solidFill>
                  <a:srgbClr val="0070C0"/>
                </a:solidFill>
              </a:rPr>
              <a:t>...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wait_for_</a:t>
            </a:r>
            <a:r>
              <a:rPr lang="en-US" altLang="ja-JP" dirty="0" err="1">
                <a:solidFill>
                  <a:srgbClr val="0070C0"/>
                </a:solidFill>
              </a:rPr>
              <a:t>all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4D20F4-4EE3-5FA9-E889-E0A34003C64B}"/>
              </a:ext>
            </a:extLst>
          </p:cNvPr>
          <p:cNvSpPr txBox="1"/>
          <p:nvPr/>
        </p:nvSpPr>
        <p:spPr>
          <a:xfrm>
            <a:off x="10765183" y="810032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全部待ち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6143C1-4910-CAAC-DEC5-4880286D883E}"/>
              </a:ext>
            </a:extLst>
          </p:cNvPr>
          <p:cNvSpPr txBox="1"/>
          <p:nvPr/>
        </p:nvSpPr>
        <p:spPr>
          <a:xfrm>
            <a:off x="10765183" y="0"/>
            <a:ext cx="1426817" cy="40862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静的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4FA27D-153B-2346-CD2E-CF8AFA4853F1}"/>
              </a:ext>
            </a:extLst>
          </p:cNvPr>
          <p:cNvSpPr txBox="1"/>
          <p:nvPr/>
        </p:nvSpPr>
        <p:spPr>
          <a:xfrm>
            <a:off x="10765183" y="408623"/>
            <a:ext cx="1426817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非</a:t>
            </a:r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4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16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DA2F54-1766-90CB-0B40-27831705F718}"/>
              </a:ext>
            </a:extLst>
          </p:cNvPr>
          <p:cNvSpPr txBox="1"/>
          <p:nvPr/>
        </p:nvSpPr>
        <p:spPr>
          <a:xfrm>
            <a:off x="0" y="948690"/>
            <a:ext cx="12192000" cy="56938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test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exe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this_coro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::executor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steady_timer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tim1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std::chrono::milliseconds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20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)};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steady_timer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tim2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std::chrono::milliseconds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)};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orders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ec1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res12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ec2</a:t>
            </a:r>
            <a:r>
              <a:rPr lang="en-US" altLang="ja-JP" sz="1400" b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res21</a:t>
            </a:r>
            <a:r>
              <a:rPr lang="en-US" altLang="ja-JP" sz="1400" b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res22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res23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as::experimental::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make_parallel_group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tim1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as::append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as::deferred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20.1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)),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tim2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as::append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as::deferred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30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40.1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50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))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 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as::experimental::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wait_for_one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(),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as::deferred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for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order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orders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order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switch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order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case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ec1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message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res11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res12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break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case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std::cout </a:t>
            </a:r>
            <a:r>
              <a:rPr lang="en-US" altLang="ja-JP" sz="13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ec2</a:t>
            </a:r>
            <a:r>
              <a:rPr lang="en-US" altLang="ja-JP" sz="13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message</a:t>
            </a:r>
            <a:r>
              <a:rPr lang="en-US" altLang="ja-JP" sz="13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00" b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3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res21 </a:t>
            </a:r>
            <a:r>
              <a:rPr lang="en-US" altLang="ja-JP" sz="13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res22 </a:t>
            </a:r>
            <a:r>
              <a:rPr lang="en-US" altLang="ja-JP" sz="13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3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res23 </a:t>
            </a:r>
            <a:r>
              <a:rPr lang="en-US" altLang="ja-JP" sz="13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3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3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3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break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C62C68-DD95-1A69-B4C0-DD6A81A88928}"/>
              </a:ext>
            </a:extLst>
          </p:cNvPr>
          <p:cNvSpPr txBox="1"/>
          <p:nvPr/>
        </p:nvSpPr>
        <p:spPr>
          <a:xfrm>
            <a:off x="5421085" y="629110"/>
            <a:ext cx="474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https://godbolt.org/z/hn8GMs1We</a:t>
            </a:r>
            <a:endParaRPr lang="en-US" altLang="ja-JP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1CE200A-8D6C-2D22-ACE9-C3FD66AD4937}"/>
              </a:ext>
            </a:extLst>
          </p:cNvPr>
          <p:cNvSpPr/>
          <p:nvPr/>
        </p:nvSpPr>
        <p:spPr>
          <a:xfrm>
            <a:off x="256209" y="1850887"/>
            <a:ext cx="10968382" cy="4280973"/>
          </a:xfrm>
          <a:prstGeom prst="roundRect">
            <a:avLst>
              <a:gd name="adj" fmla="val 3059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A3A1C1-625F-F41E-74AE-59FCD811D7FE}"/>
              </a:ext>
            </a:extLst>
          </p:cNvPr>
          <p:cNvSpPr txBox="1"/>
          <p:nvPr/>
        </p:nvSpPr>
        <p:spPr>
          <a:xfrm>
            <a:off x="7929955" y="1399851"/>
            <a:ext cx="3820305" cy="523220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 Success 30 40.1 50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0 Operation canceled 10 20.1</a:t>
            </a:r>
          </a:p>
        </p:txBody>
      </p:sp>
      <p:sp>
        <p:nvSpPr>
          <p:cNvPr id="14" name="タイトル 13">
            <a:extLst>
              <a:ext uri="{FF2B5EF4-FFF2-40B4-BE49-F238E27FC236}">
                <a16:creationId xmlns:a16="http://schemas.microsoft.com/office/drawing/2014/main" id="{D19691FE-96FA-6DF2-052C-EB9CD45C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co_await</a:t>
            </a:r>
            <a:r>
              <a:rPr lang="ja-JP" altLang="en-US" dirty="0"/>
              <a:t>とマルチウェイト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9ED9A62-725B-FC41-A729-B16050B4EEF9}"/>
              </a:ext>
            </a:extLst>
          </p:cNvPr>
          <p:cNvSpPr txBox="1"/>
          <p:nvPr/>
        </p:nvSpPr>
        <p:spPr>
          <a:xfrm>
            <a:off x="7297530" y="3060559"/>
            <a:ext cx="3826899" cy="7150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make_parallel_group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en-US" altLang="ja-JP" dirty="0" err="1">
                <a:solidFill>
                  <a:srgbClr val="0070C0"/>
                </a:solidFill>
              </a:rPr>
              <a:t>funcs</a:t>
            </a:r>
            <a:r>
              <a:rPr kumimoji="1" lang="en-US" altLang="ja-JP" dirty="0">
                <a:solidFill>
                  <a:srgbClr val="0070C0"/>
                </a:solidFill>
              </a:rPr>
              <a:t>...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wait_for_</a:t>
            </a:r>
            <a:r>
              <a:rPr lang="en-US" altLang="ja-JP" dirty="0" err="1">
                <a:solidFill>
                  <a:srgbClr val="0070C0"/>
                </a:solidFill>
              </a:rPr>
              <a:t>one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4D20F4-4EE3-5FA9-E889-E0A34003C64B}"/>
              </a:ext>
            </a:extLst>
          </p:cNvPr>
          <p:cNvSpPr txBox="1"/>
          <p:nvPr/>
        </p:nvSpPr>
        <p:spPr>
          <a:xfrm>
            <a:off x="10765183" y="810032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ひとつ待ち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6143C1-4910-CAAC-DEC5-4880286D883E}"/>
              </a:ext>
            </a:extLst>
          </p:cNvPr>
          <p:cNvSpPr txBox="1"/>
          <p:nvPr/>
        </p:nvSpPr>
        <p:spPr>
          <a:xfrm>
            <a:off x="10765183" y="0"/>
            <a:ext cx="1426817" cy="40862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静的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4FA27D-153B-2346-CD2E-CF8AFA4853F1}"/>
              </a:ext>
            </a:extLst>
          </p:cNvPr>
          <p:cNvSpPr txBox="1"/>
          <p:nvPr/>
        </p:nvSpPr>
        <p:spPr>
          <a:xfrm>
            <a:off x="10765183" y="408623"/>
            <a:ext cx="1426817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非</a:t>
            </a:r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07D4174-51CE-CD78-69F7-ED4946D03AE8}"/>
              </a:ext>
            </a:extLst>
          </p:cNvPr>
          <p:cNvCxnSpPr>
            <a:cxnSpLocks/>
          </p:cNvCxnSpPr>
          <p:nvPr/>
        </p:nvCxnSpPr>
        <p:spPr>
          <a:xfrm>
            <a:off x="7227543" y="1555144"/>
            <a:ext cx="702412" cy="221894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2B1E259-9BC0-ED60-4E01-00C65AE350C0}"/>
              </a:ext>
            </a:extLst>
          </p:cNvPr>
          <p:cNvCxnSpPr>
            <a:cxnSpLocks/>
          </p:cNvCxnSpPr>
          <p:nvPr/>
        </p:nvCxnSpPr>
        <p:spPr>
          <a:xfrm flipV="1">
            <a:off x="7227543" y="1514422"/>
            <a:ext cx="702412" cy="259391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B8C7098-DDC2-B2A1-7AF7-344D2B30951F}"/>
              </a:ext>
            </a:extLst>
          </p:cNvPr>
          <p:cNvSpPr/>
          <p:nvPr/>
        </p:nvSpPr>
        <p:spPr>
          <a:xfrm>
            <a:off x="7240104" y="1775791"/>
            <a:ext cx="250309" cy="839305"/>
          </a:xfrm>
          <a:custGeom>
            <a:avLst/>
            <a:gdLst>
              <a:gd name="connsiteX0" fmla="*/ 163444 w 250309"/>
              <a:gd name="connsiteY0" fmla="*/ 839305 h 839305"/>
              <a:gd name="connsiteX1" fmla="*/ 242957 w 250309"/>
              <a:gd name="connsiteY1" fmla="*/ 419652 h 839305"/>
              <a:gd name="connsiteX2" fmla="*/ 0 w 250309"/>
              <a:gd name="connsiteY2" fmla="*/ 0 h 83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309" h="839305">
                <a:moveTo>
                  <a:pt x="163444" y="839305"/>
                </a:moveTo>
                <a:cubicBezTo>
                  <a:pt x="216821" y="699420"/>
                  <a:pt x="270198" y="559536"/>
                  <a:pt x="242957" y="419652"/>
                </a:cubicBezTo>
                <a:cubicBezTo>
                  <a:pt x="215716" y="279768"/>
                  <a:pt x="107858" y="139884"/>
                  <a:pt x="0" y="0"/>
                </a:cubicBez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7D55819F-F62F-7D52-637C-2BA32CCA0300}"/>
              </a:ext>
            </a:extLst>
          </p:cNvPr>
          <p:cNvSpPr/>
          <p:nvPr/>
        </p:nvSpPr>
        <p:spPr>
          <a:xfrm>
            <a:off x="6705600" y="1545415"/>
            <a:ext cx="521252" cy="672115"/>
          </a:xfrm>
          <a:custGeom>
            <a:avLst/>
            <a:gdLst>
              <a:gd name="connsiteX0" fmla="*/ 0 w 521252"/>
              <a:gd name="connsiteY0" fmla="*/ 672115 h 672115"/>
              <a:gd name="connsiteX1" fmla="*/ 313635 w 521252"/>
              <a:gd name="connsiteY1" fmla="*/ 97855 h 672115"/>
              <a:gd name="connsiteX2" fmla="*/ 521252 w 521252"/>
              <a:gd name="connsiteY2" fmla="*/ 5089 h 67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1252" h="672115">
                <a:moveTo>
                  <a:pt x="0" y="672115"/>
                </a:moveTo>
                <a:cubicBezTo>
                  <a:pt x="113380" y="440570"/>
                  <a:pt x="226760" y="209026"/>
                  <a:pt x="313635" y="97855"/>
                </a:cubicBezTo>
                <a:cubicBezTo>
                  <a:pt x="400510" y="-13316"/>
                  <a:pt x="460881" y="-4114"/>
                  <a:pt x="521252" y="5089"/>
                </a:cubicBezTo>
              </a:path>
            </a:pathLst>
          </a:cu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134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17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DA2F54-1766-90CB-0B40-27831705F718}"/>
              </a:ext>
            </a:extLst>
          </p:cNvPr>
          <p:cNvSpPr txBox="1"/>
          <p:nvPr/>
        </p:nvSpPr>
        <p:spPr>
          <a:xfrm>
            <a:off x="0" y="1178394"/>
            <a:ext cx="10842171" cy="4832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略</a:t>
            </a:r>
            <a:endParaRPr lang="en-US" altLang="ja-JP" sz="1400" b="0" dirty="0">
              <a:solidFill>
                <a:srgbClr val="569CD6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#include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boost/asio/experimental/parallel_group.hpp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namespace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boost::asio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test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exe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this_coro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::executor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using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op_type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decltype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as::post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as::append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as::deferred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int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{})));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std::vector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op_type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ops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for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int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!=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5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++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ops</a:t>
            </a:r>
            <a:r>
              <a:rPr lang="en-US" altLang="ja-JP" sz="1400" b="0" dirty="0" err="1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push_back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as::post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as::append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as::deferred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i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*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)));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orders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values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as::experimental::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make_parallel_group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ops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as::experimental::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wait_for_all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(),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as::deferred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for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order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orders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order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values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order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C62C68-DD95-1A69-B4C0-DD6A81A88928}"/>
              </a:ext>
            </a:extLst>
          </p:cNvPr>
          <p:cNvSpPr txBox="1"/>
          <p:nvPr/>
        </p:nvSpPr>
        <p:spPr>
          <a:xfrm>
            <a:off x="5421085" y="629110"/>
            <a:ext cx="474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https://godbolt.org/z/c6ao6883c</a:t>
            </a:r>
            <a:endParaRPr lang="en-US" altLang="ja-JP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1CE200A-8D6C-2D22-ACE9-C3FD66AD4937}"/>
              </a:ext>
            </a:extLst>
          </p:cNvPr>
          <p:cNvSpPr/>
          <p:nvPr/>
        </p:nvSpPr>
        <p:spPr>
          <a:xfrm>
            <a:off x="330413" y="1857255"/>
            <a:ext cx="9712619" cy="3449274"/>
          </a:xfrm>
          <a:prstGeom prst="roundRect">
            <a:avLst>
              <a:gd name="adj" fmla="val 3059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A3A1C1-625F-F41E-74AE-59FCD811D7FE}"/>
              </a:ext>
            </a:extLst>
          </p:cNvPr>
          <p:cNvSpPr txBox="1"/>
          <p:nvPr/>
        </p:nvSpPr>
        <p:spPr>
          <a:xfrm>
            <a:off x="3518777" y="5654707"/>
            <a:ext cx="691273" cy="1169551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0 0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1 10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2 20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3 30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4 40</a:t>
            </a:r>
          </a:p>
        </p:txBody>
      </p:sp>
      <p:sp>
        <p:nvSpPr>
          <p:cNvPr id="16" name="タイトル 15">
            <a:extLst>
              <a:ext uri="{FF2B5EF4-FFF2-40B4-BE49-F238E27FC236}">
                <a16:creationId xmlns:a16="http://schemas.microsoft.com/office/drawing/2014/main" id="{D857FE0C-BE39-805C-D1C4-4CC6275C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co_await</a:t>
            </a:r>
            <a:r>
              <a:rPr lang="ja-JP" altLang="en-US" dirty="0"/>
              <a:t>とマルチウェイト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C8C5F2D-CE31-0752-E5FC-53C5064BFF4B}"/>
              </a:ext>
            </a:extLst>
          </p:cNvPr>
          <p:cNvSpPr txBox="1"/>
          <p:nvPr/>
        </p:nvSpPr>
        <p:spPr>
          <a:xfrm>
            <a:off x="7308964" y="1043483"/>
            <a:ext cx="3155598" cy="7150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make_parallel_group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en-US" altLang="ja-JP" dirty="0" err="1">
                <a:solidFill>
                  <a:srgbClr val="0070C0"/>
                </a:solidFill>
              </a:rPr>
              <a:t>vec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wait_for_</a:t>
            </a:r>
            <a:r>
              <a:rPr lang="en-US" altLang="ja-JP" dirty="0" err="1">
                <a:solidFill>
                  <a:srgbClr val="0070C0"/>
                </a:solidFill>
              </a:rPr>
              <a:t>all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A1885FB-4ADD-B223-B710-7903A1485322}"/>
              </a:ext>
            </a:extLst>
          </p:cNvPr>
          <p:cNvSpPr txBox="1"/>
          <p:nvPr/>
        </p:nvSpPr>
        <p:spPr>
          <a:xfrm>
            <a:off x="10765183" y="810032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全部待ち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AC5A99-2546-7C9A-E2BC-7832A7462EEC}"/>
              </a:ext>
            </a:extLst>
          </p:cNvPr>
          <p:cNvSpPr txBox="1"/>
          <p:nvPr/>
        </p:nvSpPr>
        <p:spPr>
          <a:xfrm>
            <a:off x="10765183" y="0"/>
            <a:ext cx="1426817" cy="40862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動的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EF95921-2984-454C-0896-0EEA47C9D944}"/>
              </a:ext>
            </a:extLst>
          </p:cNvPr>
          <p:cNvSpPr txBox="1"/>
          <p:nvPr/>
        </p:nvSpPr>
        <p:spPr>
          <a:xfrm>
            <a:off x="10765183" y="408623"/>
            <a:ext cx="1426817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非</a:t>
            </a:r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46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18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DA2F54-1766-90CB-0B40-27831705F718}"/>
              </a:ext>
            </a:extLst>
          </p:cNvPr>
          <p:cNvSpPr txBox="1"/>
          <p:nvPr/>
        </p:nvSpPr>
        <p:spPr>
          <a:xfrm>
            <a:off x="0" y="1010528"/>
            <a:ext cx="10842171" cy="56938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test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exe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this_coro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::executor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using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op_type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decltype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std::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declval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steady_timer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&gt;().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as_tuple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as::deferred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))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std::vector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op_type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ops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std::vector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steady_timer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vtim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vtim</a:t>
            </a:r>
            <a:r>
              <a:rPr lang="en-US" altLang="ja-JP" sz="1400" b="0" dirty="0" err="1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emplace_back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std::chrono::milliseconds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50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vtim</a:t>
            </a:r>
            <a:r>
              <a:rPr lang="en-US" altLang="ja-JP" sz="1400" b="0" dirty="0" err="1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emplace_back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std::chrono::milliseconds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vtim</a:t>
            </a:r>
            <a:r>
              <a:rPr lang="en-US" altLang="ja-JP" sz="1400" b="0" dirty="0" err="1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emplace_back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std::chrono::milliseconds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r>
              <a:rPr lang="en-US" altLang="ja-JP" sz="1400" b="0" dirty="0">
                <a:solidFill>
                  <a:srgbClr val="B5CEA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30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for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&amp;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tim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vtim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ops</a:t>
            </a:r>
            <a:r>
              <a:rPr lang="en-US" altLang="ja-JP" sz="1400" b="0" dirty="0" err="1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push_back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tim</a:t>
            </a:r>
            <a:r>
              <a:rPr lang="en-US" altLang="ja-JP" sz="1400" b="0" dirty="0" err="1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as_tuple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as::deferred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)));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orders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values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as::experimental::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make_parallel_group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ops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as::experimental::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wait_for_one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(),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    as::deferred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for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order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: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orders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ec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values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[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order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];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order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CE9178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" "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ec</a:t>
            </a:r>
            <a:r>
              <a:rPr lang="en-US" altLang="ja-JP" sz="1400" b="0" dirty="0" err="1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.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message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  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lang="en-US" altLang="ja-JP" sz="1400" b="0" dirty="0">
                <a:solidFill>
                  <a:srgbClr val="DCDCDC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C62C68-DD95-1A69-B4C0-DD6A81A88928}"/>
              </a:ext>
            </a:extLst>
          </p:cNvPr>
          <p:cNvSpPr txBox="1"/>
          <p:nvPr/>
        </p:nvSpPr>
        <p:spPr>
          <a:xfrm>
            <a:off x="5421085" y="580508"/>
            <a:ext cx="474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https://godbolt.org/z/69zWs7M5G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FA3A1C1-625F-F41E-74AE-59FCD811D7FE}"/>
              </a:ext>
            </a:extLst>
          </p:cNvPr>
          <p:cNvSpPr txBox="1"/>
          <p:nvPr/>
        </p:nvSpPr>
        <p:spPr>
          <a:xfrm>
            <a:off x="7877175" y="2493161"/>
            <a:ext cx="2743200" cy="738664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1 Success</a:t>
            </a:r>
          </a:p>
          <a:p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0 Operation canceled</a:t>
            </a:r>
          </a:p>
          <a:p>
            <a:r>
              <a:rPr lang="en-US" altLang="ja-JP" sz="1400" b="0">
                <a:solidFill>
                  <a:srgbClr val="D4D4D4"/>
                </a:solidFill>
                <a:effectLst/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2 Operation canceled</a:t>
            </a:r>
            <a:endParaRPr lang="en-US" altLang="ja-JP" sz="1400" b="0" dirty="0">
              <a:solidFill>
                <a:srgbClr val="D4D4D4"/>
              </a:solidFill>
              <a:effectLst/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F64E7D6-1914-BAE9-6886-028A5E8D26A5}"/>
              </a:ext>
            </a:extLst>
          </p:cNvPr>
          <p:cNvCxnSpPr>
            <a:cxnSpLocks/>
          </p:cNvCxnSpPr>
          <p:nvPr/>
        </p:nvCxnSpPr>
        <p:spPr>
          <a:xfrm flipH="1">
            <a:off x="1483329" y="4888772"/>
            <a:ext cx="3878319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2636F7-47B7-1ADB-DF68-59F1F5521D71}"/>
              </a:ext>
            </a:extLst>
          </p:cNvPr>
          <p:cNvCxnSpPr/>
          <p:nvPr/>
        </p:nvCxnSpPr>
        <p:spPr>
          <a:xfrm flipV="1">
            <a:off x="7019925" y="2614538"/>
            <a:ext cx="857250" cy="247955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BFCCFBE-E37D-8896-E7D8-3CF264FA11C5}"/>
              </a:ext>
            </a:extLst>
          </p:cNvPr>
          <p:cNvCxnSpPr>
            <a:cxnSpLocks/>
          </p:cNvCxnSpPr>
          <p:nvPr/>
        </p:nvCxnSpPr>
        <p:spPr>
          <a:xfrm flipV="1">
            <a:off x="7019925" y="3074394"/>
            <a:ext cx="857250" cy="16255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BF1BBB4-13A7-FC5A-119B-3C70AAFC8D98}"/>
              </a:ext>
            </a:extLst>
          </p:cNvPr>
          <p:cNvCxnSpPr>
            <a:cxnSpLocks/>
          </p:cNvCxnSpPr>
          <p:nvPr/>
        </p:nvCxnSpPr>
        <p:spPr>
          <a:xfrm>
            <a:off x="7019925" y="2658397"/>
            <a:ext cx="857250" cy="200553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9F747820-4C2C-3E4B-AFFD-DD6BA859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co_await</a:t>
            </a:r>
            <a:r>
              <a:rPr lang="ja-JP" altLang="en-US" dirty="0"/>
              <a:t>とマルチウェイト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4D5D48-A5F9-485C-E9E0-09BA719E29A5}"/>
              </a:ext>
            </a:extLst>
          </p:cNvPr>
          <p:cNvSpPr txBox="1"/>
          <p:nvPr/>
        </p:nvSpPr>
        <p:spPr>
          <a:xfrm>
            <a:off x="7412691" y="912462"/>
            <a:ext cx="3155598" cy="71508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</a:rPr>
              <a:t>make_parallel_group</a:t>
            </a:r>
            <a:r>
              <a:rPr kumimoji="1" lang="en-US" altLang="ja-JP" dirty="0">
                <a:solidFill>
                  <a:schemeClr val="bg1"/>
                </a:solidFill>
              </a:rPr>
              <a:t>(</a:t>
            </a:r>
            <a:r>
              <a:rPr kumimoji="1" lang="en-US" altLang="ja-JP" dirty="0" err="1">
                <a:solidFill>
                  <a:srgbClr val="0070C0"/>
                </a:solidFill>
              </a:rPr>
              <a:t>vec</a:t>
            </a:r>
            <a:r>
              <a:rPr kumimoji="1" lang="en-US" altLang="ja-JP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ja-JP" dirty="0" err="1">
                <a:solidFill>
                  <a:schemeClr val="bg1"/>
                </a:solidFill>
              </a:rPr>
              <a:t>wait_for_</a:t>
            </a:r>
            <a:r>
              <a:rPr lang="en-US" altLang="ja-JP" dirty="0" err="1">
                <a:solidFill>
                  <a:srgbClr val="0070C0"/>
                </a:solidFill>
              </a:rPr>
              <a:t>one</a:t>
            </a:r>
            <a:r>
              <a:rPr lang="en-US" altLang="ja-JP" dirty="0">
                <a:solidFill>
                  <a:schemeClr val="bg1"/>
                </a:solidFill>
              </a:rPr>
              <a:t>()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CC94C21-7840-E4E1-AF4B-0008FC2651AC}"/>
              </a:ext>
            </a:extLst>
          </p:cNvPr>
          <p:cNvSpPr txBox="1"/>
          <p:nvPr/>
        </p:nvSpPr>
        <p:spPr>
          <a:xfrm>
            <a:off x="10765183" y="810032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ひとつ待ち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E51CDC0-DE10-FAA5-23D7-7E072DA246E8}"/>
              </a:ext>
            </a:extLst>
          </p:cNvPr>
          <p:cNvSpPr txBox="1"/>
          <p:nvPr/>
        </p:nvSpPr>
        <p:spPr>
          <a:xfrm>
            <a:off x="10765183" y="0"/>
            <a:ext cx="1426817" cy="40862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動的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0A65B78-7980-935A-134C-F2103F1D252F}"/>
              </a:ext>
            </a:extLst>
          </p:cNvPr>
          <p:cNvSpPr txBox="1"/>
          <p:nvPr/>
        </p:nvSpPr>
        <p:spPr>
          <a:xfrm>
            <a:off x="10765183" y="408623"/>
            <a:ext cx="1426817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非</a:t>
            </a:r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96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co_await</a:t>
            </a:r>
            <a:r>
              <a:rPr kumimoji="1" lang="ja-JP" altLang="en-US" dirty="0"/>
              <a:t>とマルチウェイト 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19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A81B11EB-2B3A-EDF3-153B-E78FFD4AA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172078"/>
              </p:ext>
            </p:extLst>
          </p:nvPr>
        </p:nvGraphicFramePr>
        <p:xfrm>
          <a:off x="145306" y="682586"/>
          <a:ext cx="11884769" cy="61186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81458">
                  <a:extLst>
                    <a:ext uri="{9D8B030D-6E8A-4147-A177-3AD203B41FA5}">
                      <a16:colId xmlns:a16="http://schemas.microsoft.com/office/drawing/2014/main" val="1296889953"/>
                    </a:ext>
                  </a:extLst>
                </a:gridCol>
                <a:gridCol w="2762453">
                  <a:extLst>
                    <a:ext uri="{9D8B030D-6E8A-4147-A177-3AD203B41FA5}">
                      <a16:colId xmlns:a16="http://schemas.microsoft.com/office/drawing/2014/main" val="2074097848"/>
                    </a:ext>
                  </a:extLst>
                </a:gridCol>
                <a:gridCol w="6640858">
                  <a:extLst>
                    <a:ext uri="{9D8B030D-6E8A-4147-A177-3AD203B41FA5}">
                      <a16:colId xmlns:a16="http://schemas.microsoft.com/office/drawing/2014/main" val="1393062481"/>
                    </a:ext>
                  </a:extLst>
                </a:gridCol>
              </a:tblGrid>
              <a:tr h="80893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要素数確定タイミング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awaitable</a:t>
                      </a:r>
                      <a:r>
                        <a:rPr kumimoji="1" lang="ja-JP" altLang="en-US" dirty="0"/>
                        <a:t>非同期関数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非</a:t>
                      </a:r>
                      <a:r>
                        <a:rPr kumimoji="1" lang="en-US" altLang="ja-JP" dirty="0"/>
                        <a:t>awaitable</a:t>
                      </a:r>
                      <a:r>
                        <a:rPr kumimoji="1" lang="ja-JP" altLang="en-US" dirty="0"/>
                        <a:t>非同期関数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59384"/>
                  </a:ext>
                </a:extLst>
              </a:tr>
              <a:tr h="229215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コンパイル時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co_await</a:t>
                      </a:r>
                      <a:r>
                        <a:rPr kumimoji="1" lang="en-US" altLang="ja-JP" dirty="0"/>
                        <a:t> (... &amp;&amp; ...)</a:t>
                      </a:r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 err="1"/>
                        <a:t>co_await</a:t>
                      </a:r>
                      <a:r>
                        <a:rPr kumimoji="1" lang="en-US" altLang="ja-JP" dirty="0"/>
                        <a:t> (... || ...)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co_await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dirty="0" err="1"/>
                        <a:t>make_parallel_group</a:t>
                      </a:r>
                      <a:r>
                        <a:rPr kumimoji="1" lang="en-US" altLang="ja-JP" dirty="0"/>
                        <a:t>(</a:t>
                      </a:r>
                    </a:p>
                    <a:p>
                      <a:r>
                        <a:rPr kumimoji="1" lang="en-US" altLang="ja-JP" dirty="0"/>
                        <a:t>   func1(deferred),</a:t>
                      </a:r>
                    </a:p>
                    <a:p>
                      <a:r>
                        <a:rPr kumimoji="1" lang="en-US" altLang="ja-JP" dirty="0"/>
                        <a:t>   func2(experimental::</a:t>
                      </a:r>
                      <a:r>
                        <a:rPr kumimoji="1" lang="en-US" altLang="ja-JP" dirty="0" err="1"/>
                        <a:t>use_promise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).</a:t>
                      </a:r>
                      <a:r>
                        <a:rPr kumimoji="1" lang="en-US" altLang="ja-JP" dirty="0" err="1"/>
                        <a:t>async_wait</a:t>
                      </a:r>
                      <a:r>
                        <a:rPr kumimoji="1" lang="en-US" altLang="ja-JP" dirty="0"/>
                        <a:t>(</a:t>
                      </a:r>
                    </a:p>
                    <a:p>
                      <a:r>
                        <a:rPr kumimoji="1" lang="en-US" altLang="ja-JP" dirty="0"/>
                        <a:t>    experimental::</a:t>
                      </a:r>
                      <a:r>
                        <a:rPr kumimoji="1" lang="en-US" altLang="ja-JP" dirty="0" err="1"/>
                        <a:t>wait_for_all</a:t>
                      </a:r>
                      <a:r>
                        <a:rPr kumimoji="1" lang="en-US" altLang="ja-JP" dirty="0"/>
                        <a:t>(),</a:t>
                      </a:r>
                    </a:p>
                    <a:p>
                      <a:r>
                        <a:rPr kumimoji="1" lang="en-US" altLang="ja-JP" dirty="0"/>
                        <a:t>    // experimental::</a:t>
                      </a:r>
                      <a:r>
                        <a:rPr kumimoji="1" lang="en-US" altLang="ja-JP" dirty="0" err="1"/>
                        <a:t>wait_for_one</a:t>
                      </a:r>
                      <a:r>
                        <a:rPr kumimoji="1" lang="en-US" altLang="ja-JP" dirty="0"/>
                        <a:t>(),</a:t>
                      </a:r>
                    </a:p>
                    <a:p>
                      <a:r>
                        <a:rPr kumimoji="1" lang="en-US" altLang="ja-JP" dirty="0"/>
                        <a:t>    deferred</a:t>
                      </a:r>
                    </a:p>
                    <a:p>
                      <a:r>
                        <a:rPr kumimoji="1" lang="en-US" altLang="ja-JP" dirty="0"/>
                        <a:t>);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9654"/>
                  </a:ext>
                </a:extLst>
              </a:tr>
              <a:tr h="59713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実行時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調査した限り手段無し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using </a:t>
                      </a:r>
                      <a:r>
                        <a:rPr kumimoji="1" lang="en-US" altLang="ja-JP" sz="1600" dirty="0" err="1"/>
                        <a:t>op_type</a:t>
                      </a:r>
                      <a:r>
                        <a:rPr kumimoji="1" lang="en-US" altLang="ja-JP" sz="1600" dirty="0"/>
                        <a:t> = </a:t>
                      </a:r>
                      <a:r>
                        <a:rPr kumimoji="1" lang="en-US" altLang="ja-JP" sz="1600" dirty="0" err="1"/>
                        <a:t>decltype</a:t>
                      </a:r>
                      <a:r>
                        <a:rPr kumimoji="1" lang="en-US" altLang="ja-JP" sz="1600" dirty="0"/>
                        <a:t>(post(exe, append(deferred, int{})));</a:t>
                      </a:r>
                    </a:p>
                    <a:p>
                      <a:r>
                        <a:rPr kumimoji="1" lang="en-US" altLang="ja-JP" sz="1600" dirty="0"/>
                        <a:t>std::vector&lt;</a:t>
                      </a:r>
                      <a:r>
                        <a:rPr kumimoji="1" lang="en-US" altLang="ja-JP" sz="1600" dirty="0" err="1"/>
                        <a:t>op_type</a:t>
                      </a:r>
                      <a:r>
                        <a:rPr kumimoji="1" lang="en-US" altLang="ja-JP" sz="1600" dirty="0"/>
                        <a:t>&gt; ops;</a:t>
                      </a:r>
                    </a:p>
                    <a:p>
                      <a:r>
                        <a:rPr kumimoji="1" lang="en-US" altLang="ja-JP" sz="1600" dirty="0"/>
                        <a:t>for (int </a:t>
                      </a:r>
                      <a:r>
                        <a:rPr kumimoji="1" lang="en-US" altLang="ja-JP" sz="1600" dirty="0" err="1"/>
                        <a:t>i</a:t>
                      </a:r>
                      <a:r>
                        <a:rPr kumimoji="1" lang="en-US" altLang="ja-JP" sz="1600" dirty="0"/>
                        <a:t> = 0; </a:t>
                      </a:r>
                      <a:r>
                        <a:rPr kumimoji="1" lang="en-US" altLang="ja-JP" sz="1600" dirty="0" err="1"/>
                        <a:t>i</a:t>
                      </a:r>
                      <a:r>
                        <a:rPr kumimoji="1" lang="en-US" altLang="ja-JP" sz="1600" dirty="0"/>
                        <a:t> != 5; ++</a:t>
                      </a:r>
                      <a:r>
                        <a:rPr kumimoji="1" lang="en-US" altLang="ja-JP" sz="1600" dirty="0" err="1"/>
                        <a:t>i</a:t>
                      </a:r>
                      <a:r>
                        <a:rPr kumimoji="1" lang="en-US" altLang="ja-JP" sz="1600" dirty="0"/>
                        <a:t>)</a:t>
                      </a:r>
                    </a:p>
                    <a:p>
                      <a:r>
                        <a:rPr kumimoji="1" lang="en-US" altLang="ja-JP" sz="1600" dirty="0"/>
                        <a:t>  </a:t>
                      </a:r>
                      <a:r>
                        <a:rPr kumimoji="1" lang="en-US" altLang="ja-JP" sz="1600" dirty="0" err="1"/>
                        <a:t>ops.push_back</a:t>
                      </a:r>
                      <a:r>
                        <a:rPr kumimoji="1" lang="en-US" altLang="ja-JP" sz="1600" dirty="0"/>
                        <a:t>(post(exe, append(as::deferred, </a:t>
                      </a:r>
                      <a:r>
                        <a:rPr kumimoji="1" lang="en-US" altLang="ja-JP" sz="1600" dirty="0" err="1"/>
                        <a:t>i</a:t>
                      </a:r>
                      <a:r>
                        <a:rPr kumimoji="1" lang="en-US" altLang="ja-JP" sz="1600" dirty="0"/>
                        <a:t>*10)));</a:t>
                      </a:r>
                    </a:p>
                    <a:p>
                      <a:r>
                        <a:rPr kumimoji="1" lang="en-US" altLang="ja-JP" sz="1600" dirty="0"/>
                        <a:t>  auto [orders, values] = </a:t>
                      </a:r>
                    </a:p>
                    <a:p>
                      <a:r>
                        <a:rPr kumimoji="1" lang="en-US" altLang="ja-JP" sz="1600" dirty="0"/>
                        <a:t>    </a:t>
                      </a:r>
                      <a:r>
                        <a:rPr kumimoji="1" lang="en-US" altLang="ja-JP" sz="1600" dirty="0" err="1"/>
                        <a:t>co_await</a:t>
                      </a:r>
                      <a:r>
                        <a:rPr kumimoji="1" lang="en-US" altLang="ja-JP" sz="1600" dirty="0"/>
                        <a:t> experimental::</a:t>
                      </a:r>
                      <a:r>
                        <a:rPr kumimoji="1" lang="en-US" altLang="ja-JP" sz="1600" dirty="0" err="1"/>
                        <a:t>make_parallel_group</a:t>
                      </a:r>
                      <a:r>
                        <a:rPr kumimoji="1" lang="en-US" altLang="ja-JP" sz="1600" dirty="0"/>
                        <a:t>(</a:t>
                      </a:r>
                    </a:p>
                    <a:p>
                      <a:r>
                        <a:rPr kumimoji="1" lang="en-US" altLang="ja-JP" sz="1600" dirty="0"/>
                        <a:t>        ops</a:t>
                      </a:r>
                    </a:p>
                    <a:p>
                      <a:r>
                        <a:rPr kumimoji="1" lang="en-US" altLang="ja-JP" sz="1600" dirty="0"/>
                        <a:t>    ).</a:t>
                      </a:r>
                      <a:r>
                        <a:rPr kumimoji="1" lang="en-US" altLang="ja-JP" sz="1600" dirty="0" err="1"/>
                        <a:t>async_wait</a:t>
                      </a:r>
                      <a:r>
                        <a:rPr kumimoji="1" lang="en-US" altLang="ja-JP" sz="1600" dirty="0"/>
                        <a:t>(</a:t>
                      </a:r>
                    </a:p>
                    <a:p>
                      <a:r>
                        <a:rPr kumimoji="1" lang="en-US" altLang="ja-JP" sz="1600" dirty="0"/>
                        <a:t>        experimental::</a:t>
                      </a:r>
                      <a:r>
                        <a:rPr kumimoji="1" lang="en-US" altLang="ja-JP" sz="1600" dirty="0" err="1"/>
                        <a:t>wait_for_all</a:t>
                      </a:r>
                      <a:r>
                        <a:rPr kumimoji="1" lang="en-US" altLang="ja-JP" sz="1600" dirty="0"/>
                        <a:t>(), </a:t>
                      </a:r>
                    </a:p>
                    <a:p>
                      <a:r>
                        <a:rPr kumimoji="1" lang="en-US" altLang="ja-JP" sz="1600" dirty="0"/>
                        <a:t>        // experimental::</a:t>
                      </a:r>
                      <a:r>
                        <a:rPr kumimoji="1" lang="en-US" altLang="ja-JP" sz="1600" dirty="0" err="1"/>
                        <a:t>wait_for_one</a:t>
                      </a:r>
                      <a:r>
                        <a:rPr kumimoji="1" lang="en-US" altLang="ja-JP" sz="1600" dirty="0"/>
                        <a:t>(),</a:t>
                      </a:r>
                    </a:p>
                    <a:p>
                      <a:r>
                        <a:rPr kumimoji="1" lang="en-US" altLang="ja-JP" sz="1600" dirty="0"/>
                        <a:t>        deferred</a:t>
                      </a:r>
                    </a:p>
                    <a:p>
                      <a:r>
                        <a:rPr kumimoji="1" lang="en-US" altLang="ja-JP" sz="1600" dirty="0"/>
                        <a:t>    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24651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6C1A904-E211-35DB-AF42-C7931E54A6DF}"/>
              </a:ext>
            </a:extLst>
          </p:cNvPr>
          <p:cNvSpPr txBox="1"/>
          <p:nvPr/>
        </p:nvSpPr>
        <p:spPr>
          <a:xfrm>
            <a:off x="3697978" y="2000910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全部待ち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C1D348-B306-54BE-F2A7-B291DF098961}"/>
              </a:ext>
            </a:extLst>
          </p:cNvPr>
          <p:cNvSpPr txBox="1"/>
          <p:nvPr/>
        </p:nvSpPr>
        <p:spPr>
          <a:xfrm>
            <a:off x="5464313" y="1014087"/>
            <a:ext cx="1426817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非</a:t>
            </a:r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CD2C2A-C85E-544B-7B9F-5A79E90A1637}"/>
              </a:ext>
            </a:extLst>
          </p:cNvPr>
          <p:cNvSpPr txBox="1"/>
          <p:nvPr/>
        </p:nvSpPr>
        <p:spPr>
          <a:xfrm>
            <a:off x="2685774" y="1014087"/>
            <a:ext cx="1426817" cy="40862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awaitable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AE6C239-DFBE-CC26-7A18-3FBC07F2C57D}"/>
              </a:ext>
            </a:extLst>
          </p:cNvPr>
          <p:cNvSpPr txBox="1"/>
          <p:nvPr/>
        </p:nvSpPr>
        <p:spPr>
          <a:xfrm>
            <a:off x="315885" y="1950179"/>
            <a:ext cx="1426817" cy="40862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静的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14427DF-18D5-CBA5-1ACC-C079708FBD14}"/>
              </a:ext>
            </a:extLst>
          </p:cNvPr>
          <p:cNvSpPr txBox="1"/>
          <p:nvPr/>
        </p:nvSpPr>
        <p:spPr>
          <a:xfrm>
            <a:off x="315885" y="4294887"/>
            <a:ext cx="1426817" cy="40862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動的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B3DD606-1CCC-3FB1-0F48-25A7ED7B4997}"/>
              </a:ext>
            </a:extLst>
          </p:cNvPr>
          <p:cNvSpPr txBox="1"/>
          <p:nvPr/>
        </p:nvSpPr>
        <p:spPr>
          <a:xfrm>
            <a:off x="3697978" y="3092118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ひとつ待ち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85C34D8-160C-96D8-752A-750EA8727F06}"/>
              </a:ext>
            </a:extLst>
          </p:cNvPr>
          <p:cNvSpPr txBox="1"/>
          <p:nvPr/>
        </p:nvSpPr>
        <p:spPr>
          <a:xfrm>
            <a:off x="8963509" y="2510154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全部待ち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99B1D2-625F-994B-6455-4EB772C7EF10}"/>
              </a:ext>
            </a:extLst>
          </p:cNvPr>
          <p:cNvSpPr txBox="1"/>
          <p:nvPr/>
        </p:nvSpPr>
        <p:spPr>
          <a:xfrm>
            <a:off x="9396382" y="2955128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ひとつ待ち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6ABF868-EE29-A12E-3B87-A689088B63DA}"/>
              </a:ext>
            </a:extLst>
          </p:cNvPr>
          <p:cNvSpPr txBox="1"/>
          <p:nvPr/>
        </p:nvSpPr>
        <p:spPr>
          <a:xfrm>
            <a:off x="8799595" y="5604537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全部待ち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2033E65-EC7C-94E2-EB5D-B5E17B79AAFF}"/>
              </a:ext>
            </a:extLst>
          </p:cNvPr>
          <p:cNvSpPr txBox="1"/>
          <p:nvPr/>
        </p:nvSpPr>
        <p:spPr>
          <a:xfrm>
            <a:off x="9224973" y="6079381"/>
            <a:ext cx="1426817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rIns="0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ひとつ待ち</a:t>
            </a:r>
          </a:p>
        </p:txBody>
      </p:sp>
    </p:spTree>
    <p:extLst>
      <p:ext uri="{BB962C8B-B14F-4D97-AF65-F5344CB8AC3E}">
        <p14:creationId xmlns:p14="http://schemas.microsoft.com/office/powerpoint/2010/main" val="270382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8D499-BEBE-CE83-9B3E-8BF04CAF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発表者について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73A84B-D016-BF96-3455-73D826350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02752"/>
            <a:ext cx="11353800" cy="5274211"/>
          </a:xfrm>
        </p:spPr>
        <p:txBody>
          <a:bodyPr/>
          <a:lstStyle/>
          <a:p>
            <a:r>
              <a:rPr kumimoji="1" lang="ja-JP" altLang="en-US" dirty="0"/>
              <a:t>近藤貴俊</a:t>
            </a:r>
            <a:r>
              <a:rPr lang="en-US" altLang="ja-JP" dirty="0"/>
              <a:t> </a:t>
            </a:r>
            <a:r>
              <a:rPr lang="en-US" altLang="ja-JP" dirty="0" err="1"/>
              <a:t>redboltz</a:t>
            </a:r>
            <a:endParaRPr kumimoji="1" lang="en-US" altLang="ja-JP" dirty="0"/>
          </a:p>
          <a:p>
            <a:r>
              <a:rPr kumimoji="1" lang="en-US" altLang="ja-JP" dirty="0"/>
              <a:t>Boost</a:t>
            </a:r>
            <a:r>
              <a:rPr kumimoji="1" lang="ja-JP" altLang="en-US" dirty="0"/>
              <a:t> </a:t>
            </a:r>
            <a:r>
              <a:rPr kumimoji="1" lang="en-US" altLang="ja-JP" dirty="0"/>
              <a:t>Libraries</a:t>
            </a:r>
            <a:r>
              <a:rPr kumimoji="1" lang="ja-JP" altLang="en-US" dirty="0"/>
              <a:t> コントリビュータ</a:t>
            </a:r>
            <a:endParaRPr kumimoji="1" lang="en-US" altLang="ja-JP" dirty="0"/>
          </a:p>
          <a:p>
            <a:r>
              <a:rPr kumimoji="1" lang="en-US" altLang="ja-JP" dirty="0"/>
              <a:t>MQTT (IoT</a:t>
            </a:r>
            <a:r>
              <a:rPr kumimoji="1" lang="ja-JP" altLang="en-US" dirty="0"/>
              <a:t>分野でよく使われる軽量プロトコル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ライブラリ作者</a:t>
            </a:r>
            <a:br>
              <a:rPr kumimoji="1" lang="en-US" altLang="ja-JP" dirty="0"/>
            </a:br>
            <a:r>
              <a:rPr kumimoji="1" lang="en-US" altLang="ja-JP" dirty="0" err="1"/>
              <a:t>async_mqtt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mqtt_cpp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lang="ja-JP" altLang="en-US" dirty="0"/>
              <a:t>軽量シリアライズフォーマット </a:t>
            </a:r>
            <a:r>
              <a:rPr lang="en-US" altLang="ja-JP" dirty="0" err="1"/>
              <a:t>MessagePack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/>
              <a:t>C</a:t>
            </a:r>
            <a:r>
              <a:rPr lang="ja-JP" altLang="en-US" dirty="0"/>
              <a:t>および</a:t>
            </a:r>
            <a:r>
              <a:rPr lang="en-US" altLang="ja-JP" dirty="0"/>
              <a:t>C++ </a:t>
            </a:r>
            <a:r>
              <a:rPr lang="ja-JP" altLang="en-US" dirty="0"/>
              <a:t>版</a:t>
            </a:r>
            <a:br>
              <a:rPr lang="en-US" altLang="ja-JP" dirty="0"/>
            </a:br>
            <a:r>
              <a:rPr lang="en-US" altLang="ja-JP" dirty="0" err="1"/>
              <a:t>msgpack</a:t>
            </a:r>
            <a:r>
              <a:rPr lang="en-US" altLang="ja-JP" dirty="0"/>
              <a:t>-c </a:t>
            </a:r>
            <a:r>
              <a:rPr lang="ja-JP" altLang="en-US" dirty="0"/>
              <a:t>メンテナ</a:t>
            </a:r>
            <a:endParaRPr lang="en-US" altLang="ja-JP" dirty="0"/>
          </a:p>
          <a:p>
            <a:r>
              <a:rPr kumimoji="1" lang="en-US" altLang="ja-JP" dirty="0" err="1"/>
              <a:t>s</a:t>
            </a:r>
            <a:r>
              <a:rPr lang="en-US" altLang="ja-JP" dirty="0" err="1"/>
              <a:t>tackoverflow</a:t>
            </a:r>
            <a:r>
              <a:rPr lang="ja-JP" altLang="en-US" dirty="0"/>
              <a:t>で</a:t>
            </a:r>
            <a:r>
              <a:rPr lang="en-US" altLang="ja-JP" dirty="0"/>
              <a:t>Q&amp;A</a:t>
            </a:r>
            <a:r>
              <a:rPr lang="ja-JP" altLang="en-US" dirty="0"/>
              <a:t>活動中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BC077-6AED-B2F2-FE17-EB845BA5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2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C7C800A-8A36-C7D9-9428-E1A0B9AAE9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52"/>
          <a:stretch/>
        </p:blipFill>
        <p:spPr>
          <a:xfrm>
            <a:off x="6610662" y="4948732"/>
            <a:ext cx="5384393" cy="19092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E7C6229-7CDB-11D9-6E02-2C585D277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53" b="15556"/>
          <a:stretch/>
        </p:blipFill>
        <p:spPr>
          <a:xfrm>
            <a:off x="4383589" y="2711629"/>
            <a:ext cx="7535327" cy="3314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0AADA49-F6A0-B789-E06E-DE0FE04031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73" b="19963"/>
          <a:stretch/>
        </p:blipFill>
        <p:spPr>
          <a:xfrm>
            <a:off x="4383589" y="3101340"/>
            <a:ext cx="7525800" cy="33147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9B01550-FB82-D4FF-9515-AEA255877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264" y="4002295"/>
            <a:ext cx="7840169" cy="39058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703509C-ABB3-978A-024E-61EEA7E85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724"/>
          <a:stretch/>
        </p:blipFill>
        <p:spPr>
          <a:xfrm>
            <a:off x="6670622" y="4451116"/>
            <a:ext cx="5264471" cy="53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8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F29A7-F6E0-EACA-D53A-5EE2D157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以上。時間があれば</a:t>
            </a:r>
            <a:r>
              <a:rPr kumimoji="1" lang="en-US" altLang="ja-JP" dirty="0"/>
              <a:t>Bonus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Slides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FFC2D8-D6E3-5F9A-F5FA-362BEC78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20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3544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co_spawn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7C2F67-A2E3-69B8-5F7A-E5F0EEC2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coroutine</a:t>
            </a:r>
            <a:r>
              <a:rPr kumimoji="1" lang="ja-JP" altLang="en-US" dirty="0"/>
              <a:t>を起動する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21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15ACBE-F085-5EFD-2D99-0D4C2B43A213}"/>
              </a:ext>
            </a:extLst>
          </p:cNvPr>
          <p:cNvSpPr txBox="1"/>
          <p:nvPr/>
        </p:nvSpPr>
        <p:spPr>
          <a:xfrm>
            <a:off x="6424985" y="1310779"/>
            <a:ext cx="5258206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boost/asio.hpp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boost::asio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as::awaitable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coro_main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std::cout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coro</a:t>
            </a:r>
            <a:r>
              <a:rPr lang="en-US" altLang="ja-JP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started"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std::endl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main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as::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io_context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ioc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as::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co_spawn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ioc</a:t>
            </a:r>
            <a:r>
              <a:rPr lang="en-US" altLang="ja-JP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(),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6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coro_main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as::detached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ioc</a:t>
            </a:r>
            <a:r>
              <a:rPr lang="en-US" altLang="ja-JP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1" lang="ja-JP" altLang="en-US" sz="16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FDB7F4-080A-991E-C036-44EB307EDD8B}"/>
              </a:ext>
            </a:extLst>
          </p:cNvPr>
          <p:cNvSpPr txBox="1"/>
          <p:nvPr/>
        </p:nvSpPr>
        <p:spPr>
          <a:xfrm>
            <a:off x="8654950" y="4767779"/>
            <a:ext cx="267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←</a:t>
            </a:r>
            <a:r>
              <a:rPr kumimoji="1" lang="en-US" altLang="ja-JP" dirty="0">
                <a:solidFill>
                  <a:srgbClr val="92D050"/>
                </a:solidFill>
              </a:rPr>
              <a:t>callable</a:t>
            </a:r>
            <a:r>
              <a:rPr kumimoji="1" lang="ja-JP" altLang="en-US" dirty="0">
                <a:solidFill>
                  <a:srgbClr val="92D050"/>
                </a:solidFill>
              </a:rPr>
              <a:t>を渡している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7B3E5A-4D6C-7324-ADB1-4E6D66AA38B1}"/>
              </a:ext>
            </a:extLst>
          </p:cNvPr>
          <p:cNvSpPr txBox="1"/>
          <p:nvPr/>
        </p:nvSpPr>
        <p:spPr>
          <a:xfrm>
            <a:off x="6424985" y="6252733"/>
            <a:ext cx="4071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https://godbolt.org/z/bjE4TrP3v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471346-81AA-EF0C-DCCF-DA3C287F865B}"/>
              </a:ext>
            </a:extLst>
          </p:cNvPr>
          <p:cNvSpPr txBox="1"/>
          <p:nvPr/>
        </p:nvSpPr>
        <p:spPr>
          <a:xfrm>
            <a:off x="901001" y="1310779"/>
            <a:ext cx="5258206" cy="4924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boost/asio.hpp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boost::asio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as::awaitable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coro_main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std::cout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coro</a:t>
            </a:r>
            <a:r>
              <a:rPr lang="en-US" altLang="ja-JP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started"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std::endl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main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as::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io_context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ioc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as::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co_spawn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ioc</a:t>
            </a:r>
            <a:r>
              <a:rPr lang="en-US" altLang="ja-JP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(),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6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coro_main</a:t>
            </a:r>
            <a:r>
              <a:rPr lang="en-US" altLang="ja-JP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as::detached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ioc</a:t>
            </a:r>
            <a:r>
              <a:rPr lang="en-US" altLang="ja-JP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kumimoji="1" lang="ja-JP" altLang="en-US" sz="1600" dirty="0"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C4E2E91-FA8A-D549-A0F8-8ED5A2C75600}"/>
              </a:ext>
            </a:extLst>
          </p:cNvPr>
          <p:cNvSpPr txBox="1"/>
          <p:nvPr/>
        </p:nvSpPr>
        <p:spPr>
          <a:xfrm>
            <a:off x="834042" y="6252733"/>
            <a:ext cx="418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https://godbolt.org/z/1dTxc66do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CA54D1-A538-16E8-B326-84DCD218FD7A}"/>
              </a:ext>
            </a:extLst>
          </p:cNvPr>
          <p:cNvSpPr txBox="1"/>
          <p:nvPr/>
        </p:nvSpPr>
        <p:spPr>
          <a:xfrm>
            <a:off x="3186545" y="4767779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92D050"/>
                </a:solidFill>
              </a:rPr>
              <a:t>←</a:t>
            </a:r>
            <a:r>
              <a:rPr kumimoji="1" lang="en-US" altLang="ja-JP" dirty="0">
                <a:solidFill>
                  <a:srgbClr val="92D050"/>
                </a:solidFill>
              </a:rPr>
              <a:t>awaitable</a:t>
            </a:r>
            <a:r>
              <a:rPr kumimoji="1" lang="ja-JP" altLang="en-US" dirty="0">
                <a:solidFill>
                  <a:srgbClr val="92D050"/>
                </a:solidFill>
              </a:rPr>
              <a:t>を渡している</a:t>
            </a:r>
          </a:p>
        </p:txBody>
      </p:sp>
    </p:spTree>
    <p:extLst>
      <p:ext uri="{BB962C8B-B14F-4D97-AF65-F5344CB8AC3E}">
        <p14:creationId xmlns:p14="http://schemas.microsoft.com/office/powerpoint/2010/main" val="308180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co_spawn</a:t>
            </a:r>
            <a:r>
              <a:rPr kumimoji="1" lang="ja-JP" altLang="en-US" dirty="0"/>
              <a:t>の宣言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22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51679-D497-9D89-BB48-BA8CE153AE99}"/>
              </a:ext>
            </a:extLst>
          </p:cNvPr>
          <p:cNvSpPr txBox="1"/>
          <p:nvPr/>
        </p:nvSpPr>
        <p:spPr>
          <a:xfrm>
            <a:off x="305035" y="1310779"/>
            <a:ext cx="5627040" cy="255454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template&lt;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typename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Executor,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typename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T,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typename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AwaitableExecutor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typename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= DEFAULT&gt;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DEDUCED co_spawn(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const Executor &amp; ex,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awaitable&lt; T, </a:t>
            </a:r>
            <a:r>
              <a:rPr kumimoji="1" lang="en-US" altLang="ja-JP" sz="1600" dirty="0" err="1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AwaitableExecutor</a:t>
            </a:r>
            <a:r>
              <a:rPr kumimoji="1" lang="en-US" altLang="ja-JP" sz="16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&gt; a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&amp;&amp; token = DEFAULT,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constraint_t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kumimoji="1"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略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  = 0);</a:t>
            </a:r>
            <a:endParaRPr kumimoji="1" lang="ja-JP" altLang="en-US" sz="16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7AE23F-9C5C-10ED-F012-D40319F60220}"/>
              </a:ext>
            </a:extLst>
          </p:cNvPr>
          <p:cNvSpPr txBox="1"/>
          <p:nvPr/>
        </p:nvSpPr>
        <p:spPr>
          <a:xfrm>
            <a:off x="305035" y="4440435"/>
            <a:ext cx="9565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hlinkClick r:id="rId2"/>
              </a:rPr>
              <a:t>https://www.boost.org/doc/libs/1_84_0/doc/html/boost_asio/reference/co_spawn/overload1.html</a:t>
            </a:r>
            <a:endParaRPr lang="en-US" altLang="ja-JP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E35E8E-9E46-82E8-00C9-EA996B984434}"/>
              </a:ext>
            </a:extLst>
          </p:cNvPr>
          <p:cNvSpPr txBox="1"/>
          <p:nvPr/>
        </p:nvSpPr>
        <p:spPr>
          <a:xfrm>
            <a:off x="6344685" y="1310779"/>
            <a:ext cx="5627040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template&lt;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typename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Executor,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typename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F,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typename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= DEFAULT&gt;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DEDUCED co_spawn(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const Executor &amp; ex,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F &amp;&amp; f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&amp;&amp; token = DEFAULT,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constraint_t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  <a:r>
              <a:rPr kumimoji="1"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略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  = 0);</a:t>
            </a:r>
            <a:endParaRPr kumimoji="1" lang="ja-JP" altLang="en-US" sz="16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27255D-CE69-D09C-0A63-701E37B69C65}"/>
              </a:ext>
            </a:extLst>
          </p:cNvPr>
          <p:cNvSpPr txBox="1"/>
          <p:nvPr/>
        </p:nvSpPr>
        <p:spPr>
          <a:xfrm>
            <a:off x="2963710" y="4748212"/>
            <a:ext cx="90913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1400" dirty="0">
                <a:hlinkClick r:id="rId3"/>
              </a:rPr>
              <a:t>https://www.boost.org/doc/libs/1_84_0/doc/html/boost_asio/reference/co_spawn/overload5.html</a:t>
            </a:r>
            <a:endParaRPr lang="en-US" altLang="ja-JP" sz="14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40B81BE2-8559-BA3B-62A5-EA3422B210FD}"/>
              </a:ext>
            </a:extLst>
          </p:cNvPr>
          <p:cNvSpPr/>
          <p:nvPr/>
        </p:nvSpPr>
        <p:spPr>
          <a:xfrm rot="10800000">
            <a:off x="445674" y="3926540"/>
            <a:ext cx="392526" cy="525483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7A44B1E8-17FA-147F-B4CB-80AFD7DFFFDC}"/>
              </a:ext>
            </a:extLst>
          </p:cNvPr>
          <p:cNvSpPr/>
          <p:nvPr/>
        </p:nvSpPr>
        <p:spPr>
          <a:xfrm rot="10800000">
            <a:off x="10849856" y="3730590"/>
            <a:ext cx="392526" cy="101762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539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F29A7-F6E0-EACA-D53A-5EE2D157A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CompletionToken</a:t>
            </a:r>
            <a:r>
              <a:rPr kumimoji="1" lang="ja-JP" altLang="en-US" dirty="0"/>
              <a:t>指定時の注意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3EBE7-BB39-2E33-078A-AB9DC9BE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753"/>
            <a:ext cx="11353800" cy="5310670"/>
          </a:xfrm>
        </p:spPr>
        <p:txBody>
          <a:bodyPr/>
          <a:lstStyle/>
          <a:p>
            <a:r>
              <a:rPr kumimoji="1" lang="ja-JP" altLang="en-US" dirty="0"/>
              <a:t>第１パラメタが</a:t>
            </a:r>
            <a:r>
              <a:rPr kumimoji="1" lang="en-US" altLang="ja-JP" dirty="0"/>
              <a:t>boost::system::</a:t>
            </a:r>
            <a:r>
              <a:rPr kumimoji="1" lang="en-US" altLang="ja-JP" dirty="0" err="1"/>
              <a:t>error_code</a:t>
            </a:r>
            <a:r>
              <a:rPr kumimoji="1" lang="ja-JP" altLang="en-US" dirty="0"/>
              <a:t>の場合の取り扱い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success</a:t>
            </a:r>
            <a:r>
              <a:rPr kumimoji="1" lang="ja-JP" altLang="en-US" dirty="0"/>
              <a:t>のときは何も起こらず、その他</a:t>
            </a:r>
            <a:r>
              <a:rPr kumimoji="1" lang="en-US" altLang="ja-JP" dirty="0"/>
              <a:t>error</a:t>
            </a:r>
            <a:r>
              <a:rPr kumimoji="1" lang="ja-JP" altLang="en-US" dirty="0"/>
              <a:t>の時、例外が</a:t>
            </a:r>
            <a:r>
              <a:rPr kumimoji="1" lang="en-US" altLang="ja-JP" dirty="0"/>
              <a:t>throw</a:t>
            </a:r>
            <a:r>
              <a:rPr kumimoji="1" lang="ja-JP" altLang="en-US" dirty="0"/>
              <a:t>される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これを防ぐには、</a:t>
            </a:r>
            <a:r>
              <a:rPr kumimoji="1" lang="en-US" altLang="ja-JP" dirty="0" err="1"/>
              <a:t>as_tuple</a:t>
            </a:r>
            <a:r>
              <a:rPr kumimoji="1" lang="en-US" altLang="ja-JP" dirty="0"/>
              <a:t>(deferred)</a:t>
            </a:r>
            <a:r>
              <a:rPr kumimoji="1" lang="ja-JP" altLang="en-US" dirty="0"/>
              <a:t>のように、</a:t>
            </a:r>
            <a:r>
              <a:rPr kumimoji="1" lang="en-US" altLang="ja-JP" dirty="0" err="1"/>
              <a:t>as_tuple</a:t>
            </a:r>
            <a:r>
              <a:rPr kumimoji="1" lang="ja-JP" altLang="en-US" dirty="0"/>
              <a:t>で囲む</a:t>
            </a:r>
            <a:br>
              <a:rPr kumimoji="1" lang="en-US" altLang="ja-JP" dirty="0"/>
            </a:br>
            <a:r>
              <a:rPr kumimoji="1" lang="ja-JP" altLang="en-US" dirty="0"/>
              <a:t>こうすれば、</a:t>
            </a:r>
            <a:r>
              <a:rPr lang="en-US" altLang="ja-JP" dirty="0"/>
              <a:t>success</a:t>
            </a:r>
            <a:r>
              <a:rPr lang="ja-JP" altLang="en-US" dirty="0"/>
              <a:t>であっても</a:t>
            </a:r>
            <a:r>
              <a:rPr lang="en-US" altLang="ja-JP" dirty="0"/>
              <a:t>error</a:t>
            </a:r>
            <a:r>
              <a:rPr lang="ja-JP" altLang="en-US" dirty="0"/>
              <a:t>であっても、</a:t>
            </a:r>
            <a:r>
              <a:rPr lang="en-US" altLang="ja-JP" dirty="0"/>
              <a:t>tuple</a:t>
            </a:r>
            <a:r>
              <a:rPr lang="ja-JP" altLang="en-US" dirty="0"/>
              <a:t>の</a:t>
            </a:r>
            <a:r>
              <a:rPr lang="en-US" altLang="ja-JP" dirty="0"/>
              <a:t>0</a:t>
            </a:r>
            <a:r>
              <a:rPr lang="ja-JP" altLang="en-US" dirty="0"/>
              <a:t>番目の</a:t>
            </a:r>
            <a:br>
              <a:rPr lang="en-US" altLang="ja-JP" dirty="0"/>
            </a:br>
            <a:r>
              <a:rPr lang="ja-JP" altLang="en-US" dirty="0"/>
              <a:t>要素として、</a:t>
            </a:r>
            <a:r>
              <a:rPr kumimoji="1" lang="en-US" altLang="ja-JP" dirty="0"/>
              <a:t> boost::system::</a:t>
            </a:r>
            <a:r>
              <a:rPr kumimoji="1" lang="en-US" altLang="ja-JP" dirty="0" err="1"/>
              <a:t>error_code</a:t>
            </a:r>
            <a:r>
              <a:rPr kumimoji="1" lang="ja-JP" altLang="en-US" dirty="0"/>
              <a:t>が取得できる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FFC2D8-D6E3-5F9A-F5FA-362BEC78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23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0185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CompletionToken</a:t>
            </a:r>
            <a:r>
              <a:rPr kumimoji="1" lang="ja-JP" altLang="en-US" dirty="0"/>
              <a:t>指定時の戻り値の型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24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070576-71F0-365D-1A2A-0B456E6B3FA8}"/>
              </a:ext>
            </a:extLst>
          </p:cNvPr>
          <p:cNvSpPr txBox="1"/>
          <p:nvPr/>
        </p:nvSpPr>
        <p:spPr>
          <a:xfrm>
            <a:off x="5073429" y="659617"/>
            <a:ext cx="6975133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boost::asio::awaitable&lt;</a:t>
            </a:r>
          </a:p>
          <a:p>
            <a:r>
              <a:rPr lang="en-US" altLang="ja-JP" sz="16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void, </a:t>
            </a:r>
          </a:p>
          <a:p>
            <a:r>
              <a:rPr lang="en-US" altLang="ja-JP" sz="16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boost::asio::</a:t>
            </a:r>
            <a:r>
              <a:rPr lang="en-US" altLang="ja-JP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any_io_executor</a:t>
            </a:r>
            <a:endParaRPr lang="en-US" altLang="ja-JP" sz="1600" b="0" dirty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73D2A7-9062-DDAE-EBD6-DF200CE406AB}"/>
              </a:ext>
            </a:extLst>
          </p:cNvPr>
          <p:cNvSpPr txBox="1"/>
          <p:nvPr/>
        </p:nvSpPr>
        <p:spPr>
          <a:xfrm>
            <a:off x="88319" y="671016"/>
            <a:ext cx="489409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as::awaitable&lt;void&gt;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(); 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5328BD-74A9-4F10-5248-FBED7E1B7238}"/>
              </a:ext>
            </a:extLst>
          </p:cNvPr>
          <p:cNvSpPr txBox="1"/>
          <p:nvPr/>
        </p:nvSpPr>
        <p:spPr>
          <a:xfrm>
            <a:off x="80718" y="1817530"/>
            <a:ext cx="489409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as::post(as::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use_awaitable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B3AA31-121D-0EF1-1258-5F0ADE5BAEC3}"/>
              </a:ext>
            </a:extLst>
          </p:cNvPr>
          <p:cNvSpPr txBox="1"/>
          <p:nvPr/>
        </p:nvSpPr>
        <p:spPr>
          <a:xfrm>
            <a:off x="88319" y="3001040"/>
            <a:ext cx="488648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as::post(as::deferred);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FCF4B1A-94EA-24F8-A8E2-7012FADEE9F0}"/>
              </a:ext>
            </a:extLst>
          </p:cNvPr>
          <p:cNvSpPr txBox="1"/>
          <p:nvPr/>
        </p:nvSpPr>
        <p:spPr>
          <a:xfrm>
            <a:off x="80720" y="4184550"/>
            <a:ext cx="4886489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as::post(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as::experimental::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use_promise</a:t>
            </a:r>
            <a:endParaRPr kumimoji="1" lang="en-US" altLang="ja-JP" sz="16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 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EB94F5-741D-387F-209A-A17B42A4A218}"/>
              </a:ext>
            </a:extLst>
          </p:cNvPr>
          <p:cNvSpPr txBox="1"/>
          <p:nvPr/>
        </p:nvSpPr>
        <p:spPr>
          <a:xfrm>
            <a:off x="5073428" y="1821049"/>
            <a:ext cx="6975133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boost::asio::awaitable&lt;</a:t>
            </a:r>
          </a:p>
          <a:p>
            <a:r>
              <a:rPr lang="en-US" altLang="ja-JP" sz="16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void,</a:t>
            </a:r>
          </a:p>
          <a:p>
            <a:r>
              <a:rPr lang="en-US" altLang="ja-JP" sz="1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boost::asio::</a:t>
            </a:r>
            <a:r>
              <a:rPr lang="en-US" altLang="ja-JP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any_io_executor</a:t>
            </a:r>
            <a:endParaRPr lang="en-US" altLang="ja-JP" sz="1600" b="0" dirty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731FC02-BAC3-5CF8-D94B-4A5DA4BC2D40}"/>
              </a:ext>
            </a:extLst>
          </p:cNvPr>
          <p:cNvSpPr txBox="1"/>
          <p:nvPr/>
        </p:nvSpPr>
        <p:spPr>
          <a:xfrm>
            <a:off x="5073427" y="2995530"/>
            <a:ext cx="6975133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boost::asio::</a:t>
            </a:r>
            <a:r>
              <a:rPr lang="en-US" altLang="ja-JP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deferred_async_operation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r>
              <a:rPr lang="en-US" altLang="ja-JP" sz="16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void (), </a:t>
            </a:r>
          </a:p>
          <a:p>
            <a:r>
              <a:rPr lang="en-US" altLang="ja-JP" sz="16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boost::asio::detail::</a:t>
            </a:r>
            <a:r>
              <a:rPr lang="en-US" altLang="ja-JP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initiate_dispatch</a:t>
            </a:r>
            <a:endParaRPr lang="en-US" altLang="ja-JP" sz="1600" b="0" dirty="0">
              <a:solidFill>
                <a:srgbClr val="DCDCD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E10BEB-023F-31B8-CAE7-49E32EB9D091}"/>
              </a:ext>
            </a:extLst>
          </p:cNvPr>
          <p:cNvSpPr txBox="1"/>
          <p:nvPr/>
        </p:nvSpPr>
        <p:spPr>
          <a:xfrm>
            <a:off x="5073426" y="4154816"/>
            <a:ext cx="6975133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boost::asio::experimental::promise&lt;</a:t>
            </a:r>
          </a:p>
          <a:p>
            <a:r>
              <a:rPr lang="en-US" altLang="ja-JP" sz="1600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void (),</a:t>
            </a:r>
          </a:p>
          <a:p>
            <a:r>
              <a:rPr lang="en-US" altLang="ja-JP" sz="1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boost::asio::</a:t>
            </a:r>
            <a:r>
              <a:rPr lang="en-US" altLang="ja-JP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basic_system_executor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r>
              <a:rPr lang="en-US" altLang="ja-JP" sz="1600" dirty="0">
                <a:solidFill>
                  <a:srgbClr val="DCDCDC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boost::asio::execution::detail::blocking::</a:t>
            </a:r>
            <a:r>
              <a:rPr lang="en-US" altLang="ja-JP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possibly_t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&lt;0&gt;,</a:t>
            </a:r>
          </a:p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   boost::asio::execution::detail::relationship::</a:t>
            </a:r>
            <a:r>
              <a:rPr lang="en-US" altLang="ja-JP" sz="16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fork_t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&lt;0&gt;,</a:t>
            </a:r>
          </a:p>
          <a:p>
            <a:r>
              <a:rPr lang="en-US" altLang="ja-JP" sz="16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std::allocator&lt;void&gt;</a:t>
            </a:r>
          </a:p>
          <a:p>
            <a:r>
              <a:rPr lang="en-US" altLang="ja-JP" sz="1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&gt;,</a:t>
            </a:r>
          </a:p>
          <a:p>
            <a:r>
              <a:rPr lang="en-US" altLang="ja-JP" sz="16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 std::allocator&lt;void&gt; </a:t>
            </a:r>
          </a:p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3855CB-27BC-53BF-49B3-CB6EC1115F8E}"/>
              </a:ext>
            </a:extLst>
          </p:cNvPr>
          <p:cNvSpPr txBox="1"/>
          <p:nvPr/>
        </p:nvSpPr>
        <p:spPr>
          <a:xfrm>
            <a:off x="7512423" y="6488667"/>
            <a:ext cx="4218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https://godbolt.org/z/W9veEY35</a:t>
            </a:r>
            <a:r>
              <a:rPr lang="en-US" altLang="ja-JP" dirty="0">
                <a:hlinkClick r:id="rId2"/>
              </a:rPr>
              <a:t>v</a:t>
            </a:r>
            <a:endParaRPr lang="en-US" altLang="ja-JP" dirty="0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61402E81-A173-483A-A061-BBC4B9DDD051}"/>
              </a:ext>
            </a:extLst>
          </p:cNvPr>
          <p:cNvSpPr/>
          <p:nvPr/>
        </p:nvSpPr>
        <p:spPr>
          <a:xfrm rot="10800000">
            <a:off x="4707728" y="659617"/>
            <a:ext cx="295275" cy="37146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EBB4E2CC-AF55-4F72-4BF2-21889543F220}"/>
              </a:ext>
            </a:extLst>
          </p:cNvPr>
          <p:cNvSpPr/>
          <p:nvPr/>
        </p:nvSpPr>
        <p:spPr>
          <a:xfrm rot="10800000">
            <a:off x="4707728" y="1811506"/>
            <a:ext cx="295275" cy="37146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F1B369DC-7C35-FC5B-FA7B-4B760197C49A}"/>
              </a:ext>
            </a:extLst>
          </p:cNvPr>
          <p:cNvSpPr/>
          <p:nvPr/>
        </p:nvSpPr>
        <p:spPr>
          <a:xfrm rot="10800000">
            <a:off x="4707728" y="2995530"/>
            <a:ext cx="295275" cy="37146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432F9351-4BA5-4D77-04F0-9EE96E484E58}"/>
              </a:ext>
            </a:extLst>
          </p:cNvPr>
          <p:cNvSpPr/>
          <p:nvPr/>
        </p:nvSpPr>
        <p:spPr>
          <a:xfrm rot="10800000">
            <a:off x="4292291" y="4179554"/>
            <a:ext cx="710712" cy="89409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1E58453-A303-AAB7-2067-13007989681C}"/>
              </a:ext>
            </a:extLst>
          </p:cNvPr>
          <p:cNvSpPr txBox="1"/>
          <p:nvPr/>
        </p:nvSpPr>
        <p:spPr>
          <a:xfrm>
            <a:off x="143441" y="5632143"/>
            <a:ext cx="4341015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boost::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typeindex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type_id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ja-JP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as::post(as::deferred)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pretty_name</a:t>
            </a:r>
            <a:r>
              <a:rPr lang="en-US" altLang="ja-JP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C34EC76-EC16-6CB8-163C-F47338FF221F}"/>
              </a:ext>
            </a:extLst>
          </p:cNvPr>
          <p:cNvSpPr txBox="1"/>
          <p:nvPr/>
        </p:nvSpPr>
        <p:spPr>
          <a:xfrm>
            <a:off x="1998903" y="6434630"/>
            <a:ext cx="2983230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この部分を差し替えて出力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18FEF512-9437-CA5A-018C-092D792D4B2D}"/>
              </a:ext>
            </a:extLst>
          </p:cNvPr>
          <p:cNvSpPr/>
          <p:nvPr/>
        </p:nvSpPr>
        <p:spPr>
          <a:xfrm rot="16200000">
            <a:off x="2747505" y="6114939"/>
            <a:ext cx="296483" cy="3429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42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co_composed</a:t>
            </a:r>
            <a:r>
              <a:rPr kumimoji="1" lang="ja-JP" altLang="en-US" dirty="0"/>
              <a:t>と</a:t>
            </a:r>
            <a:r>
              <a:rPr kumimoji="1" lang="en-US" altLang="ja-JP" dirty="0"/>
              <a:t>executor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25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382B16B-E0A6-AADA-5A78-D2314A1E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753"/>
            <a:ext cx="11353800" cy="658044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co_composed</a:t>
            </a:r>
            <a:r>
              <a:rPr kumimoji="1" lang="ja-JP" altLang="en-US" dirty="0"/>
              <a:t>がどの</a:t>
            </a:r>
            <a:r>
              <a:rPr kumimoji="1" lang="en-US" altLang="ja-JP" dirty="0"/>
              <a:t>executor</a:t>
            </a:r>
            <a:r>
              <a:rPr kumimoji="1" lang="ja-JP" altLang="en-US" dirty="0"/>
              <a:t>で動いているのか</a:t>
            </a:r>
            <a:endParaRPr kumimoji="1"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DF9146E-D308-61D8-3AEC-B717FC8518C9}"/>
              </a:ext>
            </a:extLst>
          </p:cNvPr>
          <p:cNvSpPr txBox="1"/>
          <p:nvPr/>
        </p:nvSpPr>
        <p:spPr>
          <a:xfrm>
            <a:off x="3497804" y="1506895"/>
            <a:ext cx="4584427" cy="4616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template &lt;</a:t>
            </a:r>
            <a:r>
              <a:rPr kumimoji="1"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typename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1400" dirty="0" err="1">
                <a:solidFill>
                  <a:srgbClr val="00B0F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 </a:t>
            </a:r>
            <a:r>
              <a:rPr kumimoji="1"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kumimoji="1" lang="en-US" altLang="ja-JP" sz="1400" dirty="0" err="1">
                <a:solidFill>
                  <a:srgbClr val="00B0F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&amp;&amp; token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 {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return as::</a:t>
            </a:r>
            <a:r>
              <a:rPr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async_initiate</a:t>
            </a:r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400" dirty="0" err="1">
                <a:solidFill>
                  <a:srgbClr val="00B0F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14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void()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&gt;(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as::experimental::</a:t>
            </a:r>
            <a:r>
              <a:rPr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co_composed</a:t>
            </a:r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</a:t>
            </a:r>
            <a:r>
              <a:rPr kumimoji="1" lang="en-US" altLang="ja-JP" sz="14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void()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&gt;(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[](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auto /*state*/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) -&gt; void {</a:t>
            </a:r>
            <a:endParaRPr kumimoji="1" lang="en-US" altLang="ja-JP" sz="14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</a:t>
            </a:r>
            <a:r>
              <a:rPr kumimoji="1" lang="en-US" altLang="ja-JP" sz="1400" dirty="0" err="1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ja-JP" altLang="en-US" sz="14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ここで待てる</a:t>
            </a:r>
          </a:p>
          <a:p>
            <a:r>
              <a:rPr kumimoji="1" lang="ja-JP" altLang="en-US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</a:t>
            </a:r>
            <a:r>
              <a:rPr kumimoji="1" lang="en-US" altLang="ja-JP" sz="14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{};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}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),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token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);</a:t>
            </a:r>
          </a:p>
          <a:p>
            <a:r>
              <a:rPr kumimoji="1" lang="en-US" altLang="ja-JP" sz="14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59521A-13A3-0BBB-C999-7F03C95FDA1D}"/>
              </a:ext>
            </a:extLst>
          </p:cNvPr>
          <p:cNvSpPr txBox="1"/>
          <p:nvPr/>
        </p:nvSpPr>
        <p:spPr>
          <a:xfrm>
            <a:off x="3425252" y="6123543"/>
            <a:ext cx="4658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https://godbolt.org/z/vs9cGdEeK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50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8D499-BEBE-CE83-9B3E-8BF04CAF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Boost.Asio</a:t>
            </a:r>
            <a:r>
              <a:rPr kumimoji="1" lang="ja-JP" altLang="en-US" dirty="0"/>
              <a:t>とは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73A84B-D016-BF96-3455-73D82635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Asynchronous IO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asio</a:t>
            </a:r>
          </a:p>
          <a:p>
            <a:r>
              <a:rPr kumimoji="1" lang="ja-JP" altLang="en-US" dirty="0"/>
              <a:t>非同期処理の基盤となるメカニズムを提供</a:t>
            </a:r>
            <a:endParaRPr kumimoji="1" lang="en-US" altLang="ja-JP" dirty="0"/>
          </a:p>
          <a:p>
            <a:r>
              <a:rPr kumimoji="1" lang="ja-JP" altLang="en-US" dirty="0"/>
              <a:t>非同期処理の各種応用を提供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ネットワーク通信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タイマ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コンソール入出力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シグナル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etc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2619A7-0AE3-A22F-3783-E0B7C27D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3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83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非同期処理の完了を通知する手段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7C2F67-A2E3-69B8-5F7A-E5F0EEC27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コールバック</a:t>
            </a:r>
            <a:endParaRPr kumimoji="1" lang="en-US" altLang="ja-JP" dirty="0"/>
          </a:p>
          <a:p>
            <a:pPr lvl="1"/>
            <a:r>
              <a:rPr lang="ja-JP" altLang="en-US" dirty="0"/>
              <a:t>関数、関数オブジェクト、ラムダ式 など</a:t>
            </a:r>
            <a:endParaRPr lang="en-US" altLang="ja-JP" dirty="0"/>
          </a:p>
          <a:p>
            <a:r>
              <a:rPr kumimoji="1" lang="en-US" altLang="ja-JP" dirty="0" err="1"/>
              <a:t>CompletionToken</a:t>
            </a:r>
            <a:endParaRPr kumimoji="1" lang="en-US" altLang="ja-JP" dirty="0"/>
          </a:p>
          <a:p>
            <a:pPr lvl="1"/>
            <a:r>
              <a:rPr lang="en-US" altLang="ja-JP" dirty="0" err="1"/>
              <a:t>use_future</a:t>
            </a:r>
            <a:r>
              <a:rPr lang="en-US" altLang="ja-JP" dirty="0"/>
              <a:t>, </a:t>
            </a:r>
            <a:r>
              <a:rPr lang="en-US" altLang="ja-JP" dirty="0" err="1"/>
              <a:t>use_awaibale</a:t>
            </a:r>
            <a:r>
              <a:rPr lang="en-US" altLang="ja-JP" dirty="0"/>
              <a:t>, deferred, experimental::</a:t>
            </a:r>
            <a:r>
              <a:rPr lang="en-US" altLang="ja-JP" dirty="0" err="1"/>
              <a:t>use_promise</a:t>
            </a:r>
            <a:r>
              <a:rPr lang="en-US" altLang="ja-JP" dirty="0"/>
              <a:t> </a:t>
            </a:r>
            <a:r>
              <a:rPr lang="ja-JP" altLang="en-US" dirty="0"/>
              <a:t>など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4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C35068E-7F8E-92C2-31C7-AA59394E3B19}"/>
              </a:ext>
            </a:extLst>
          </p:cNvPr>
          <p:cNvSpPr/>
          <p:nvPr/>
        </p:nvSpPr>
        <p:spPr>
          <a:xfrm>
            <a:off x="3389687" y="2224846"/>
            <a:ext cx="7711245" cy="39604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344593-980E-06C9-D121-14D4BEDCE10A}"/>
              </a:ext>
            </a:extLst>
          </p:cNvPr>
          <p:cNvSpPr txBox="1"/>
          <p:nvPr/>
        </p:nvSpPr>
        <p:spPr>
          <a:xfrm>
            <a:off x="5864973" y="26174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本日のメインテーマ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15ACBE-F085-5EFD-2D99-0D4C2B43A213}"/>
              </a:ext>
            </a:extLst>
          </p:cNvPr>
          <p:cNvSpPr txBox="1"/>
          <p:nvPr/>
        </p:nvSpPr>
        <p:spPr>
          <a:xfrm>
            <a:off x="1666596" y="3379436"/>
            <a:ext cx="5782561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defRPr>
            </a:lvl1pPr>
          </a:lstStyle>
          <a:p>
            <a:r>
              <a:rPr lang="en-US" altLang="ja-JP" b="0" dirty="0">
                <a:solidFill>
                  <a:srgbClr val="569CD6"/>
                </a:solidFill>
                <a:effectLst/>
              </a:rPr>
              <a:t>template</a:t>
            </a:r>
            <a:r>
              <a:rPr lang="en-US" altLang="ja-JP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ja-JP" b="0" dirty="0">
                <a:solidFill>
                  <a:srgbClr val="DCDCDC"/>
                </a:solidFill>
                <a:effectLst/>
              </a:rPr>
              <a:t>&lt;</a:t>
            </a:r>
            <a:r>
              <a:rPr lang="en-US" altLang="ja-JP" b="0" dirty="0" err="1">
                <a:solidFill>
                  <a:srgbClr val="569CD6"/>
                </a:solidFill>
                <a:effectLst/>
              </a:rPr>
              <a:t>typename</a:t>
            </a:r>
            <a:r>
              <a:rPr lang="en-US" altLang="ja-JP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ja-JP" b="0" dirty="0" err="1">
                <a:solidFill>
                  <a:srgbClr val="92D050"/>
                </a:solidFill>
                <a:effectLst/>
              </a:rPr>
              <a:t>CompletionToken</a:t>
            </a:r>
            <a:r>
              <a:rPr lang="en-US" altLang="ja-JP" b="0" dirty="0">
                <a:solidFill>
                  <a:srgbClr val="DCDCDC"/>
                </a:solidFill>
                <a:effectLst/>
              </a:rPr>
              <a:t>&gt;</a:t>
            </a:r>
            <a:endParaRPr lang="en-US" altLang="ja-JP" b="0" dirty="0">
              <a:solidFill>
                <a:srgbClr val="D4D4D4"/>
              </a:solidFill>
              <a:effectLst/>
            </a:endParaRPr>
          </a:p>
          <a:p>
            <a:r>
              <a:rPr lang="en-US" altLang="ja-JP" b="0" dirty="0">
                <a:solidFill>
                  <a:srgbClr val="92D050"/>
                </a:solidFill>
                <a:effectLst/>
              </a:rPr>
              <a:t>auto</a:t>
            </a:r>
            <a:r>
              <a:rPr lang="en-US" altLang="ja-JP" b="0" dirty="0">
                <a:solidFill>
                  <a:srgbClr val="D4D4D4"/>
                </a:solidFill>
                <a:effectLst/>
              </a:rPr>
              <a:t> </a:t>
            </a:r>
            <a:r>
              <a:rPr lang="en-US" altLang="ja-JP" b="0" dirty="0" err="1">
                <a:solidFill>
                  <a:srgbClr val="D4D4D4"/>
                </a:solidFill>
                <a:effectLst/>
              </a:rPr>
              <a:t>async_function</a:t>
            </a:r>
            <a:r>
              <a:rPr lang="en-US" altLang="ja-JP" b="0" dirty="0">
                <a:solidFill>
                  <a:srgbClr val="DCDCDC"/>
                </a:solidFill>
                <a:effectLst/>
              </a:rPr>
              <a:t>(</a:t>
            </a:r>
            <a:endParaRPr lang="en-US" altLang="ja-JP" b="0" dirty="0">
              <a:solidFill>
                <a:srgbClr val="D4D4D4"/>
              </a:solidFill>
              <a:effectLst/>
            </a:endParaRPr>
          </a:p>
          <a:p>
            <a:r>
              <a:rPr lang="en-US" altLang="ja-JP" b="0" dirty="0">
                <a:solidFill>
                  <a:srgbClr val="D4D4D4"/>
                </a:solidFill>
                <a:effectLst/>
              </a:rPr>
              <a:t>  </a:t>
            </a:r>
            <a:r>
              <a:rPr lang="en-US" altLang="ja-JP" b="0" dirty="0">
                <a:solidFill>
                  <a:srgbClr val="569CD6"/>
                </a:solidFill>
                <a:effectLst/>
              </a:rPr>
              <a:t>int</a:t>
            </a:r>
            <a:r>
              <a:rPr lang="en-US" altLang="ja-JP" b="0" dirty="0">
                <a:solidFill>
                  <a:srgbClr val="D4D4D4"/>
                </a:solidFill>
                <a:effectLst/>
              </a:rPr>
              <a:t> p1</a:t>
            </a:r>
            <a:r>
              <a:rPr lang="en-US" altLang="ja-JP" b="0" dirty="0">
                <a:solidFill>
                  <a:srgbClr val="DCDCDC"/>
                </a:solidFill>
                <a:effectLst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</a:rPr>
              <a:t> 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</a:rPr>
              <a:t>  </a:t>
            </a:r>
            <a:r>
              <a:rPr lang="en-US" altLang="ja-JP" b="0" dirty="0">
                <a:solidFill>
                  <a:srgbClr val="569CD6"/>
                </a:solidFill>
                <a:effectLst/>
              </a:rPr>
              <a:t>double</a:t>
            </a:r>
            <a:r>
              <a:rPr lang="en-US" altLang="ja-JP" b="0" dirty="0">
                <a:solidFill>
                  <a:srgbClr val="D4D4D4"/>
                </a:solidFill>
                <a:effectLst/>
              </a:rPr>
              <a:t> p2</a:t>
            </a:r>
            <a:r>
              <a:rPr lang="en-US" altLang="ja-JP" b="0" dirty="0">
                <a:solidFill>
                  <a:srgbClr val="DCDCDC"/>
                </a:solidFill>
                <a:effectLst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</a:rPr>
              <a:t> 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</a:rPr>
              <a:t>  </a:t>
            </a:r>
            <a:r>
              <a:rPr lang="en-US" altLang="ja-JP" b="0" dirty="0" err="1">
                <a:solidFill>
                  <a:srgbClr val="92D050"/>
                </a:solidFill>
                <a:effectLst/>
              </a:rPr>
              <a:t>CompletionToken</a:t>
            </a:r>
            <a:r>
              <a:rPr lang="en-US" altLang="ja-JP" b="0" dirty="0">
                <a:solidFill>
                  <a:srgbClr val="92D050"/>
                </a:solidFill>
                <a:effectLst/>
              </a:rPr>
              <a:t>&amp;&amp; token</a:t>
            </a:r>
          </a:p>
          <a:p>
            <a:r>
              <a:rPr lang="en-US" altLang="ja-JP" b="0" dirty="0">
                <a:solidFill>
                  <a:srgbClr val="DCDCDC"/>
                </a:solidFill>
                <a:effectLst/>
              </a:rPr>
              <a:t>);</a:t>
            </a:r>
            <a:endParaRPr lang="en-US" altLang="ja-JP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FDB7F4-080A-991E-C036-44EB307EDD8B}"/>
              </a:ext>
            </a:extLst>
          </p:cNvPr>
          <p:cNvSpPr txBox="1"/>
          <p:nvPr/>
        </p:nvSpPr>
        <p:spPr>
          <a:xfrm>
            <a:off x="1666596" y="3051316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asio</a:t>
            </a:r>
            <a:r>
              <a:rPr lang="ja-JP" altLang="en-US" dirty="0">
                <a:solidFill>
                  <a:srgbClr val="0070C0"/>
                </a:solidFill>
              </a:rPr>
              <a:t>スタイルの</a:t>
            </a:r>
            <a:r>
              <a:rPr kumimoji="1" lang="ja-JP" altLang="en-US" dirty="0">
                <a:solidFill>
                  <a:srgbClr val="0070C0"/>
                </a:solidFill>
              </a:rPr>
              <a:t>非同期関数の例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A382E5-6F2A-510E-6EC0-8142661FF44E}"/>
              </a:ext>
            </a:extLst>
          </p:cNvPr>
          <p:cNvSpPr txBox="1"/>
          <p:nvPr/>
        </p:nvSpPr>
        <p:spPr>
          <a:xfrm>
            <a:off x="3100986" y="5072904"/>
            <a:ext cx="4348171" cy="40862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ここに何を渡すかで戻り値の型が変わる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20A7C9E-795D-5777-F602-C2AB82CF2E7D}"/>
              </a:ext>
            </a:extLst>
          </p:cNvPr>
          <p:cNvSpPr/>
          <p:nvPr/>
        </p:nvSpPr>
        <p:spPr>
          <a:xfrm rot="16200000">
            <a:off x="4663904" y="4730269"/>
            <a:ext cx="408623" cy="3429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95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callback vs coroutine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5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15ACBE-F085-5EFD-2D99-0D4C2B43A213}"/>
              </a:ext>
            </a:extLst>
          </p:cNvPr>
          <p:cNvSpPr txBox="1"/>
          <p:nvPr/>
        </p:nvSpPr>
        <p:spPr>
          <a:xfrm>
            <a:off x="202367" y="3964900"/>
            <a:ext cx="11707318" cy="2893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defRPr>
            </a:lvl1pPr>
          </a:lstStyle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as::awaitable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&lt;</a:t>
            </a:r>
            <a:r>
              <a:rPr lang="en-US" altLang="ja-JP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void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test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exe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this_coro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::executor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</a:b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steady_timer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00B050"/>
                </a:solidFill>
                <a:effectLst/>
                <a:highlight>
                  <a:srgbClr val="1E1E1E"/>
                </a:highlight>
              </a:rPr>
              <a:t>tim1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{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std::chrono::milliseconds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{</a:t>
            </a:r>
            <a:r>
              <a:rPr lang="en-US" altLang="ja-JP" sz="1400" b="0" dirty="0">
                <a:solidFill>
                  <a:srgbClr val="B5CEA8"/>
                </a:solidFill>
                <a:effectLst/>
                <a:highlight>
                  <a:srgbClr val="1E1E1E"/>
                </a:highlight>
              </a:rPr>
              <a:t>1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}};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[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ec1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00B050"/>
                </a:solidFill>
                <a:effectLst/>
                <a:highlight>
                  <a:srgbClr val="1E1E1E"/>
                </a:highlight>
              </a:rPr>
              <a:t>tim1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.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as_tuple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use_awaitable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));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ec1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.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message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</a:b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steady_timer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FFC000"/>
                </a:solidFill>
                <a:effectLst/>
                <a:highlight>
                  <a:srgbClr val="1E1E1E"/>
                </a:highlight>
              </a:rPr>
              <a:t>tim2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{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std::chrono::milliseconds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{</a:t>
            </a:r>
            <a:r>
              <a:rPr lang="en-US" altLang="ja-JP" sz="1400" b="0" dirty="0">
                <a:solidFill>
                  <a:srgbClr val="B5CEA8"/>
                </a:solidFill>
                <a:effectLst/>
                <a:highlight>
                  <a:srgbClr val="1E1E1E"/>
                </a:highlight>
              </a:rPr>
              <a:t>2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}};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[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ec2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]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co_await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FFC000"/>
                </a:solidFill>
                <a:effectLst/>
                <a:highlight>
                  <a:srgbClr val="1E1E1E"/>
                </a:highlight>
              </a:rPr>
              <a:t>tim2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.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as_tuple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use_awaitable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));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ec2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.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message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</a:b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co_return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40FB3D6-43A2-32F5-24EF-8D060E2B1B2E}"/>
              </a:ext>
            </a:extLst>
          </p:cNvPr>
          <p:cNvSpPr txBox="1"/>
          <p:nvPr/>
        </p:nvSpPr>
        <p:spPr>
          <a:xfrm>
            <a:off x="202367" y="761397"/>
            <a:ext cx="11707318" cy="31085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160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defRPr>
            </a:lvl1pPr>
          </a:lstStyle>
          <a:p>
            <a:r>
              <a:rPr lang="en-US" altLang="ja-JP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void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test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(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any_io_executor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exe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)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00B050"/>
                </a:solidFill>
                <a:effectLst/>
                <a:highlight>
                  <a:srgbClr val="1E1E1E"/>
                </a:highlight>
              </a:rPr>
              <a:t>tim1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std::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make_shared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steady_timer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&gt;(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std::chrono::milliseconds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{</a:t>
            </a:r>
            <a:r>
              <a:rPr lang="en-US" altLang="ja-JP" sz="1400" b="0" dirty="0">
                <a:solidFill>
                  <a:srgbClr val="B5CEA8"/>
                </a:solidFill>
                <a:effectLst/>
                <a:highlight>
                  <a:srgbClr val="1E1E1E"/>
                </a:highlight>
              </a:rPr>
              <a:t>1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});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</a:t>
            </a:r>
            <a:r>
              <a:rPr lang="en-US" altLang="ja-JP" sz="1400" b="0" dirty="0">
                <a:solidFill>
                  <a:srgbClr val="00B050"/>
                </a:solidFill>
                <a:effectLst/>
                <a:highlight>
                  <a:srgbClr val="1E1E1E"/>
                </a:highlight>
              </a:rPr>
              <a:t>tim1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-&gt;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[</a:t>
            </a:r>
            <a:r>
              <a:rPr lang="en-US" altLang="ja-JP" sz="1400" b="0" dirty="0">
                <a:solidFill>
                  <a:srgbClr val="00B050"/>
                </a:solidFill>
                <a:effectLst/>
                <a:highlight>
                  <a:srgbClr val="1E1E1E"/>
                </a:highlight>
              </a:rPr>
              <a:t>tim1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exe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](</a:t>
            </a:r>
            <a:r>
              <a:rPr lang="en-US" altLang="ja-JP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ec1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)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    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ec1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.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message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  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FFC000"/>
                </a:solidFill>
                <a:effectLst/>
                <a:highlight>
                  <a:srgbClr val="1E1E1E"/>
                </a:highlight>
              </a:rPr>
              <a:t>tim2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=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std::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make_shared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as::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steady_timer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&gt;(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exe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,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std::chrono::milliseconds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{</a:t>
            </a:r>
            <a:r>
              <a:rPr lang="en-US" altLang="ja-JP" sz="1400" b="0" dirty="0">
                <a:solidFill>
                  <a:srgbClr val="B5CEA8"/>
                </a:solidFill>
                <a:effectLst/>
                <a:highlight>
                  <a:srgbClr val="1E1E1E"/>
                </a:highlight>
              </a:rPr>
              <a:t>1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});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        </a:t>
            </a:r>
            <a:r>
              <a:rPr lang="en-US" altLang="ja-JP" sz="1400" b="0" dirty="0">
                <a:solidFill>
                  <a:srgbClr val="FFC000"/>
                </a:solidFill>
                <a:effectLst/>
                <a:highlight>
                  <a:srgbClr val="1E1E1E"/>
                </a:highlight>
              </a:rPr>
              <a:t>tim2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-&gt;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async_wait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(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    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[</a:t>
            </a:r>
            <a:r>
              <a:rPr lang="en-US" altLang="ja-JP" sz="1400" b="0" dirty="0">
                <a:solidFill>
                  <a:srgbClr val="FFC000"/>
                </a:solidFill>
                <a:effectLst/>
                <a:highlight>
                  <a:srgbClr val="1E1E1E"/>
                </a:highlight>
              </a:rPr>
              <a:t>tim2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](</a:t>
            </a:r>
            <a:r>
              <a:rPr lang="en-US" altLang="ja-JP" sz="1400" b="0" dirty="0">
                <a:solidFill>
                  <a:srgbClr val="569CD6"/>
                </a:solidFill>
                <a:effectLst/>
                <a:highlight>
                  <a:srgbClr val="1E1E1E"/>
                </a:highlight>
              </a:rPr>
              <a:t>auto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ec2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)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{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                std::cout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ec2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.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message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()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&lt;&lt;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 std::endl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    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);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highlight>
                  <a:srgbClr val="1E1E1E"/>
                </a:highlight>
              </a:rPr>
              <a:t>    </a:t>
            </a:r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);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  <a:p>
            <a:r>
              <a:rPr lang="en-US" altLang="ja-JP" sz="1400" b="0" dirty="0">
                <a:solidFill>
                  <a:srgbClr val="DCDCDC"/>
                </a:solidFill>
                <a:effectLst/>
                <a:highlight>
                  <a:srgbClr val="1E1E1E"/>
                </a:highlight>
              </a:rPr>
              <a:t>}</a:t>
            </a:r>
            <a:endParaRPr lang="en-US" altLang="ja-JP" sz="1400" b="0" dirty="0">
              <a:solidFill>
                <a:srgbClr val="D4D4D4"/>
              </a:solidFill>
              <a:effectLst/>
              <a:highlight>
                <a:srgbClr val="1E1E1E"/>
              </a:highligh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6AAD3A-31EB-8C18-726C-F89621963647}"/>
              </a:ext>
            </a:extLst>
          </p:cNvPr>
          <p:cNvSpPr txBox="1"/>
          <p:nvPr/>
        </p:nvSpPr>
        <p:spPr>
          <a:xfrm>
            <a:off x="7758058" y="3429000"/>
            <a:ext cx="4266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https://godbolt.org/z/MfW5MoTcY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8DD6955-2AE1-9685-6DC9-5D606B7FA633}"/>
              </a:ext>
            </a:extLst>
          </p:cNvPr>
          <p:cNvSpPr txBox="1"/>
          <p:nvPr/>
        </p:nvSpPr>
        <p:spPr>
          <a:xfrm>
            <a:off x="7873656" y="6379817"/>
            <a:ext cx="4150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https://godbolt.org/z/M7rMe6ren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946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6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88EBA49-4EDD-FC49-2623-45E71B437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4447464" cy="68580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BF60B6B-671F-BE94-C561-EA631FAA6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966" y="0"/>
            <a:ext cx="2901834" cy="6858000"/>
          </a:xfrm>
          <a:prstGeom prst="rect">
            <a:avLst/>
          </a:prstGeom>
        </p:spPr>
      </p:pic>
      <p:sp>
        <p:nvSpPr>
          <p:cNvPr id="20" name="矢印: 右 19">
            <a:extLst>
              <a:ext uri="{FF2B5EF4-FFF2-40B4-BE49-F238E27FC236}">
                <a16:creationId xmlns:a16="http://schemas.microsoft.com/office/drawing/2014/main" id="{1DEDB34A-E38D-853B-5921-8B95FCDF819A}"/>
              </a:ext>
            </a:extLst>
          </p:cNvPr>
          <p:cNvSpPr/>
          <p:nvPr/>
        </p:nvSpPr>
        <p:spPr>
          <a:xfrm>
            <a:off x="5858049" y="3752851"/>
            <a:ext cx="2593917" cy="13525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coroutine</a:t>
            </a:r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4D80AEFC-0695-0F6B-ED62-FA870F0D47F1}"/>
              </a:ext>
            </a:extLst>
          </p:cNvPr>
          <p:cNvSpPr/>
          <p:nvPr/>
        </p:nvSpPr>
        <p:spPr>
          <a:xfrm flipH="1">
            <a:off x="5264208" y="1314450"/>
            <a:ext cx="2593917" cy="13525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callback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76AFF3-17FD-68B1-FB00-FEBAC9085999}"/>
              </a:ext>
            </a:extLst>
          </p:cNvPr>
          <p:cNvSpPr txBox="1"/>
          <p:nvPr/>
        </p:nvSpPr>
        <p:spPr>
          <a:xfrm>
            <a:off x="6131287" y="2792541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>
                <a:solidFill>
                  <a:srgbClr val="0070C0"/>
                </a:solidFill>
              </a:rPr>
              <a:t>VS</a:t>
            </a:r>
            <a:endParaRPr kumimoji="1" lang="ja-JP" alt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5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co_await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7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382B16B-E0A6-AADA-5A78-D2314A1E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753"/>
            <a:ext cx="11353800" cy="113351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非同期処理の完了を待つことができる</a:t>
            </a:r>
            <a:endParaRPr kumimoji="1" lang="en-US" altLang="ja-JP" dirty="0"/>
          </a:p>
          <a:p>
            <a:r>
              <a:rPr kumimoji="1" lang="ja-JP" altLang="en-US" dirty="0"/>
              <a:t>どこで待てるのか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BEAACF-864F-41BD-09E1-6F98D7EE4BBA}"/>
              </a:ext>
            </a:extLst>
          </p:cNvPr>
          <p:cNvSpPr txBox="1"/>
          <p:nvPr/>
        </p:nvSpPr>
        <p:spPr>
          <a:xfrm>
            <a:off x="968828" y="2107347"/>
            <a:ext cx="4894090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as::awaitable&lt;void&gt;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 {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kumimoji="1" lang="en-US" altLang="ja-JP" sz="1600" dirty="0" err="1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ja-JP" altLang="en-US" sz="16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ここで待てる</a:t>
            </a:r>
          </a:p>
          <a:p>
            <a:r>
              <a:rPr kumimoji="1"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17FBC7-4075-7589-000E-1EB689326608}"/>
              </a:ext>
            </a:extLst>
          </p:cNvPr>
          <p:cNvSpPr txBox="1"/>
          <p:nvPr/>
        </p:nvSpPr>
        <p:spPr>
          <a:xfrm>
            <a:off x="6021081" y="2107347"/>
            <a:ext cx="6039010" cy="47705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template &lt;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typename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1600" dirty="0" err="1">
                <a:solidFill>
                  <a:srgbClr val="00B0F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&gt;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auto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</a:t>
            </a:r>
            <a:r>
              <a:rPr kumimoji="1" lang="en-US" altLang="ja-JP" sz="1600" dirty="0" err="1">
                <a:solidFill>
                  <a:srgbClr val="00B0F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&amp;&amp; token) {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return as::</a:t>
            </a:r>
            <a:r>
              <a:rPr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async_initiate</a:t>
            </a:r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kumimoji="1" lang="en-US" altLang="ja-JP" sz="1600" dirty="0" err="1">
                <a:solidFill>
                  <a:srgbClr val="00B0F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CompletionToken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,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</a:t>
            </a:r>
            <a:r>
              <a:rPr lang="en-US" altLang="ja-JP" sz="16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void()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&gt;(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as::experimental::</a:t>
            </a:r>
            <a:r>
              <a:rPr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co_composed</a:t>
            </a:r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</a:t>
            </a:r>
            <a:r>
              <a:rPr kumimoji="1" lang="en-US" altLang="ja-JP" sz="16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void()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&gt;(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[](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auto /*state*/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) -&gt; void {</a:t>
            </a:r>
            <a:endParaRPr kumimoji="1" lang="en-US" altLang="ja-JP" sz="1600" dirty="0">
              <a:solidFill>
                <a:schemeClr val="bg1"/>
              </a:solidFill>
              <a:latin typeface="源ノ角ゴシック Code JP R" panose="020B0500000000000000" pitchFamily="34" charset="-128"/>
              <a:ea typeface="源ノ角ゴシック Code JP R" panose="020B0500000000000000" pitchFamily="34" charset="-128"/>
            </a:endParaRP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</a:t>
            </a:r>
            <a:r>
              <a:rPr kumimoji="1" lang="en-US" altLang="ja-JP" sz="1600" dirty="0" err="1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ja-JP" altLang="en-US" sz="16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ここで待てる</a:t>
            </a:r>
          </a:p>
          <a:p>
            <a:r>
              <a:rPr kumimoji="1"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{};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  }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),</a:t>
            </a:r>
          </a:p>
          <a:p>
            <a:r>
              <a:rPr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  token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);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3BDEF8-4BDC-6407-8084-BD87BDE26863}"/>
              </a:ext>
            </a:extLst>
          </p:cNvPr>
          <p:cNvSpPr txBox="1"/>
          <p:nvPr/>
        </p:nvSpPr>
        <p:spPr>
          <a:xfrm>
            <a:off x="968828" y="1756165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戻り値の型が</a:t>
            </a:r>
            <a:r>
              <a:rPr kumimoji="1" lang="en-US" altLang="ja-JP" dirty="0">
                <a:solidFill>
                  <a:srgbClr val="0070C0"/>
                </a:solidFill>
              </a:rPr>
              <a:t>awaitable&lt;T&gt; </a:t>
            </a:r>
            <a:r>
              <a:rPr kumimoji="1" lang="ja-JP" altLang="en-US" dirty="0">
                <a:solidFill>
                  <a:srgbClr val="0070C0"/>
                </a:solidFill>
              </a:rPr>
              <a:t>の関数の中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9D1BB8-3F68-4163-9627-463E1B13472F}"/>
              </a:ext>
            </a:extLst>
          </p:cNvPr>
          <p:cNvSpPr txBox="1"/>
          <p:nvPr/>
        </p:nvSpPr>
        <p:spPr>
          <a:xfrm>
            <a:off x="6021081" y="1756165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co_composed</a:t>
            </a:r>
            <a:r>
              <a:rPr kumimoji="1" lang="ja-JP" altLang="en-US" dirty="0">
                <a:solidFill>
                  <a:srgbClr val="0070C0"/>
                </a:solidFill>
              </a:rPr>
              <a:t>に渡すラムダ式の中</a:t>
            </a:r>
          </a:p>
        </p:txBody>
      </p:sp>
    </p:spTree>
    <p:extLst>
      <p:ext uri="{BB962C8B-B14F-4D97-AF65-F5344CB8AC3E}">
        <p14:creationId xmlns:p14="http://schemas.microsoft.com/office/powerpoint/2010/main" val="181459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co_await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8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382B16B-E0A6-AADA-5A78-D2314A1E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753"/>
            <a:ext cx="11353800" cy="113351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なにを待てるのか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BEAACF-864F-41BD-09E1-6F98D7EE4BBA}"/>
              </a:ext>
            </a:extLst>
          </p:cNvPr>
          <p:cNvSpPr txBox="1"/>
          <p:nvPr/>
        </p:nvSpPr>
        <p:spPr>
          <a:xfrm>
            <a:off x="968828" y="2107347"/>
            <a:ext cx="489409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</a:t>
            </a:r>
            <a:r>
              <a:rPr kumimoji="1" lang="en-US" altLang="ja-JP" sz="16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awaitable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&lt;void&gt;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(); 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3BDEF8-4BDC-6407-8084-BD87BDE26863}"/>
              </a:ext>
            </a:extLst>
          </p:cNvPr>
          <p:cNvSpPr txBox="1"/>
          <p:nvPr/>
        </p:nvSpPr>
        <p:spPr>
          <a:xfrm>
            <a:off x="968828" y="1738015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戻り値の型が</a:t>
            </a:r>
            <a:r>
              <a:rPr kumimoji="1" lang="en-US" altLang="ja-JP" dirty="0">
                <a:solidFill>
                  <a:srgbClr val="0070C0"/>
                </a:solidFill>
              </a:rPr>
              <a:t>awaitable&lt;T&gt; </a:t>
            </a:r>
            <a:r>
              <a:rPr kumimoji="1" lang="ja-JP" altLang="en-US" dirty="0">
                <a:solidFill>
                  <a:srgbClr val="0070C0"/>
                </a:solidFill>
              </a:rPr>
              <a:t>の関数呼び出し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7E48CA-357D-6BA3-4BF7-E635185629DA}"/>
              </a:ext>
            </a:extLst>
          </p:cNvPr>
          <p:cNvSpPr txBox="1"/>
          <p:nvPr/>
        </p:nvSpPr>
        <p:spPr>
          <a:xfrm>
            <a:off x="968828" y="2559558"/>
            <a:ext cx="489409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(); 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8C23CF-91F7-408D-0569-B9EC32244F56}"/>
              </a:ext>
            </a:extLst>
          </p:cNvPr>
          <p:cNvSpPr txBox="1"/>
          <p:nvPr/>
        </p:nvSpPr>
        <p:spPr>
          <a:xfrm>
            <a:off x="968827" y="3734182"/>
            <a:ext cx="54473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as::post(as::</a:t>
            </a:r>
            <a:r>
              <a:rPr kumimoji="1" lang="en-US" altLang="ja-JP" sz="1600" dirty="0" err="1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use_awaitable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22E23B-11AE-9BC7-F552-E2D057ACF90C}"/>
              </a:ext>
            </a:extLst>
          </p:cNvPr>
          <p:cNvSpPr txBox="1"/>
          <p:nvPr/>
        </p:nvSpPr>
        <p:spPr>
          <a:xfrm>
            <a:off x="968828" y="3389367"/>
            <a:ext cx="697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CompletionToken</a:t>
            </a:r>
            <a:r>
              <a:rPr kumimoji="1" lang="ja-JP" altLang="en-US" dirty="0">
                <a:solidFill>
                  <a:srgbClr val="0070C0"/>
                </a:solidFill>
              </a:rPr>
              <a:t>として、</a:t>
            </a:r>
            <a:r>
              <a:rPr lang="en-US" altLang="ja-JP" dirty="0" err="1">
                <a:solidFill>
                  <a:srgbClr val="0070C0"/>
                </a:solidFill>
              </a:rPr>
              <a:t>use_awaitable</a:t>
            </a:r>
            <a:r>
              <a:rPr lang="ja-JP" altLang="en-US" dirty="0">
                <a:solidFill>
                  <a:srgbClr val="0070C0"/>
                </a:solidFill>
              </a:rPr>
              <a:t>を渡した関数呼び出し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91AC00-95E7-9894-8601-2D355773F9F3}"/>
              </a:ext>
            </a:extLst>
          </p:cNvPr>
          <p:cNvSpPr txBox="1"/>
          <p:nvPr/>
        </p:nvSpPr>
        <p:spPr>
          <a:xfrm>
            <a:off x="968827" y="4594769"/>
            <a:ext cx="54473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as::post(as::</a:t>
            </a:r>
            <a:r>
              <a:rPr kumimoji="1" lang="en-US" altLang="ja-JP" sz="16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deferred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 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A42106-3DEE-7159-3FB4-08587D621505}"/>
              </a:ext>
            </a:extLst>
          </p:cNvPr>
          <p:cNvSpPr txBox="1"/>
          <p:nvPr/>
        </p:nvSpPr>
        <p:spPr>
          <a:xfrm>
            <a:off x="968828" y="4249954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CompletionToken</a:t>
            </a:r>
            <a:r>
              <a:rPr kumimoji="1" lang="ja-JP" altLang="en-US" dirty="0">
                <a:solidFill>
                  <a:srgbClr val="0070C0"/>
                </a:solidFill>
              </a:rPr>
              <a:t>として、</a:t>
            </a:r>
            <a:r>
              <a:rPr kumimoji="1" lang="en-US" altLang="ja-JP" dirty="0">
                <a:solidFill>
                  <a:srgbClr val="0070C0"/>
                </a:solidFill>
              </a:rPr>
              <a:t>deferred</a:t>
            </a:r>
            <a:r>
              <a:rPr lang="ja-JP" altLang="en-US" dirty="0">
                <a:solidFill>
                  <a:srgbClr val="0070C0"/>
                </a:solidFill>
              </a:rPr>
              <a:t>を渡した関数呼び出し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3C551A-8F83-B367-59FA-B84781AE1B6F}"/>
              </a:ext>
            </a:extLst>
          </p:cNvPr>
          <p:cNvSpPr txBox="1"/>
          <p:nvPr/>
        </p:nvSpPr>
        <p:spPr>
          <a:xfrm>
            <a:off x="968827" y="5421240"/>
            <a:ext cx="71916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as::post(as::experimental::</a:t>
            </a:r>
            <a:r>
              <a:rPr kumimoji="1" lang="en-US" altLang="ja-JP" sz="1600" dirty="0" err="1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use_promise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 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711F78-9D75-AAD1-1D05-229E4A4969FB}"/>
              </a:ext>
            </a:extLst>
          </p:cNvPr>
          <p:cNvSpPr txBox="1"/>
          <p:nvPr/>
        </p:nvSpPr>
        <p:spPr>
          <a:xfrm>
            <a:off x="968828" y="5076425"/>
            <a:ext cx="675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CompletionToken</a:t>
            </a:r>
            <a:r>
              <a:rPr kumimoji="1" lang="ja-JP" altLang="en-US" dirty="0">
                <a:solidFill>
                  <a:srgbClr val="0070C0"/>
                </a:solidFill>
              </a:rPr>
              <a:t>として、</a:t>
            </a:r>
            <a:r>
              <a:rPr kumimoji="1" lang="en-US" altLang="ja-JP" dirty="0" err="1">
                <a:solidFill>
                  <a:srgbClr val="0070C0"/>
                </a:solidFill>
              </a:rPr>
              <a:t>use_promise</a:t>
            </a:r>
            <a:r>
              <a:rPr lang="ja-JP" altLang="en-US" dirty="0">
                <a:solidFill>
                  <a:srgbClr val="0070C0"/>
                </a:solidFill>
              </a:rPr>
              <a:t>を渡した関数呼び出し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7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0117-04C8-4A7E-2B65-2795E36E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co_await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FD59D8-7D1D-F6E7-F2F2-E1063973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FB8F-B92A-4544-99E8-3F45F54A2C2E}" type="slidenum">
              <a:rPr lang="ja-JP" altLang="en-US" smtClean="0"/>
              <a:pPr/>
              <a:t>9</a:t>
            </a:fld>
            <a:r>
              <a:rPr lang="en-US" altLang="ja-JP" dirty="0"/>
              <a:t>/20</a:t>
            </a:r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382B16B-E0A6-AADA-5A78-D2314A1E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753"/>
            <a:ext cx="11353800" cy="65804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どこでなにを待てるのか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BEAACF-864F-41BD-09E1-6F98D7EE4BBA}"/>
              </a:ext>
            </a:extLst>
          </p:cNvPr>
          <p:cNvSpPr txBox="1"/>
          <p:nvPr/>
        </p:nvSpPr>
        <p:spPr>
          <a:xfrm>
            <a:off x="5141256" y="2107347"/>
            <a:ext cx="489409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</a:t>
            </a:r>
            <a:r>
              <a:rPr kumimoji="1" lang="en-US" altLang="ja-JP" sz="16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awaitable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&lt;void&gt;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(); 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C3BDEF8-4BDC-6407-8084-BD87BDE26863}"/>
              </a:ext>
            </a:extLst>
          </p:cNvPr>
          <p:cNvSpPr txBox="1"/>
          <p:nvPr/>
        </p:nvSpPr>
        <p:spPr>
          <a:xfrm>
            <a:off x="5141256" y="1738015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戻り値の型が</a:t>
            </a:r>
            <a:r>
              <a:rPr kumimoji="1" lang="en-US" altLang="ja-JP" dirty="0">
                <a:solidFill>
                  <a:srgbClr val="0070C0"/>
                </a:solidFill>
              </a:rPr>
              <a:t>awaitable&lt;T&gt; </a:t>
            </a:r>
            <a:r>
              <a:rPr kumimoji="1" lang="ja-JP" altLang="en-US" dirty="0">
                <a:solidFill>
                  <a:srgbClr val="0070C0"/>
                </a:solidFill>
              </a:rPr>
              <a:t>の関数呼び出し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7E48CA-357D-6BA3-4BF7-E635185629DA}"/>
              </a:ext>
            </a:extLst>
          </p:cNvPr>
          <p:cNvSpPr txBox="1"/>
          <p:nvPr/>
        </p:nvSpPr>
        <p:spPr>
          <a:xfrm>
            <a:off x="5141256" y="2559558"/>
            <a:ext cx="489409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async_func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(); 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8C23CF-91F7-408D-0569-B9EC32244F56}"/>
              </a:ext>
            </a:extLst>
          </p:cNvPr>
          <p:cNvSpPr txBox="1"/>
          <p:nvPr/>
        </p:nvSpPr>
        <p:spPr>
          <a:xfrm>
            <a:off x="5141255" y="3734182"/>
            <a:ext cx="54473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as::post(as::</a:t>
            </a:r>
            <a:r>
              <a:rPr kumimoji="1" lang="en-US" altLang="ja-JP" sz="1600" dirty="0" err="1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use_awaitable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22E23B-11AE-9BC7-F552-E2D057ACF90C}"/>
              </a:ext>
            </a:extLst>
          </p:cNvPr>
          <p:cNvSpPr txBox="1"/>
          <p:nvPr/>
        </p:nvSpPr>
        <p:spPr>
          <a:xfrm>
            <a:off x="5141256" y="3389367"/>
            <a:ext cx="697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CompletionToken</a:t>
            </a:r>
            <a:r>
              <a:rPr kumimoji="1" lang="ja-JP" altLang="en-US" dirty="0">
                <a:solidFill>
                  <a:srgbClr val="0070C0"/>
                </a:solidFill>
              </a:rPr>
              <a:t>として、</a:t>
            </a:r>
            <a:r>
              <a:rPr lang="en-US" altLang="ja-JP" dirty="0" err="1">
                <a:solidFill>
                  <a:srgbClr val="0070C0"/>
                </a:solidFill>
              </a:rPr>
              <a:t>use_awaitable</a:t>
            </a:r>
            <a:r>
              <a:rPr lang="ja-JP" altLang="en-US" dirty="0">
                <a:solidFill>
                  <a:srgbClr val="0070C0"/>
                </a:solidFill>
              </a:rPr>
              <a:t>を渡した関数呼び出し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91AC00-95E7-9894-8601-2D355773F9F3}"/>
              </a:ext>
            </a:extLst>
          </p:cNvPr>
          <p:cNvSpPr txBox="1"/>
          <p:nvPr/>
        </p:nvSpPr>
        <p:spPr>
          <a:xfrm>
            <a:off x="5141255" y="4594769"/>
            <a:ext cx="54473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as::post(as::</a:t>
            </a:r>
            <a:r>
              <a:rPr kumimoji="1" lang="en-US" altLang="ja-JP" sz="1600" dirty="0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deferred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 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5A42106-3DEE-7159-3FB4-08587D621505}"/>
              </a:ext>
            </a:extLst>
          </p:cNvPr>
          <p:cNvSpPr txBox="1"/>
          <p:nvPr/>
        </p:nvSpPr>
        <p:spPr>
          <a:xfrm>
            <a:off x="5141256" y="4249954"/>
            <a:ext cx="6351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CompletionToken</a:t>
            </a:r>
            <a:r>
              <a:rPr kumimoji="1" lang="ja-JP" altLang="en-US" dirty="0">
                <a:solidFill>
                  <a:srgbClr val="0070C0"/>
                </a:solidFill>
              </a:rPr>
              <a:t>として、</a:t>
            </a:r>
            <a:r>
              <a:rPr kumimoji="1" lang="en-US" altLang="ja-JP" dirty="0">
                <a:solidFill>
                  <a:srgbClr val="0070C0"/>
                </a:solidFill>
              </a:rPr>
              <a:t>deferred</a:t>
            </a:r>
            <a:r>
              <a:rPr lang="ja-JP" altLang="en-US" dirty="0">
                <a:solidFill>
                  <a:srgbClr val="0070C0"/>
                </a:solidFill>
              </a:rPr>
              <a:t>を渡した関数呼び出し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83C551A-8F83-B367-59FA-B84781AE1B6F}"/>
              </a:ext>
            </a:extLst>
          </p:cNvPr>
          <p:cNvSpPr txBox="1"/>
          <p:nvPr/>
        </p:nvSpPr>
        <p:spPr>
          <a:xfrm>
            <a:off x="5141255" y="5421240"/>
            <a:ext cx="697819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as::post(as::experimental::</a:t>
            </a:r>
            <a:r>
              <a:rPr kumimoji="1" lang="en-US" altLang="ja-JP" sz="1600" dirty="0" err="1">
                <a:solidFill>
                  <a:srgbClr val="FFC00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use_promise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); 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C711F78-9D75-AAD1-1D05-229E4A4969FB}"/>
              </a:ext>
            </a:extLst>
          </p:cNvPr>
          <p:cNvSpPr txBox="1"/>
          <p:nvPr/>
        </p:nvSpPr>
        <p:spPr>
          <a:xfrm>
            <a:off x="5141256" y="5076425"/>
            <a:ext cx="675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0070C0"/>
                </a:solidFill>
              </a:rPr>
              <a:t>CompletionToken</a:t>
            </a:r>
            <a:r>
              <a:rPr kumimoji="1" lang="ja-JP" altLang="en-US" dirty="0">
                <a:solidFill>
                  <a:srgbClr val="0070C0"/>
                </a:solidFill>
              </a:rPr>
              <a:t>として、</a:t>
            </a:r>
            <a:r>
              <a:rPr kumimoji="1" lang="en-US" altLang="ja-JP" dirty="0" err="1">
                <a:solidFill>
                  <a:srgbClr val="0070C0"/>
                </a:solidFill>
              </a:rPr>
              <a:t>use_promise</a:t>
            </a:r>
            <a:r>
              <a:rPr lang="ja-JP" altLang="en-US" dirty="0">
                <a:solidFill>
                  <a:srgbClr val="0070C0"/>
                </a:solidFill>
              </a:rPr>
              <a:t>を渡した関数呼び出し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F2F9FD2-6CE8-6A16-446F-1AF0CA5504ED}"/>
              </a:ext>
            </a:extLst>
          </p:cNvPr>
          <p:cNvSpPr txBox="1"/>
          <p:nvPr/>
        </p:nvSpPr>
        <p:spPr>
          <a:xfrm>
            <a:off x="54428" y="2107347"/>
            <a:ext cx="4894090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as::awaitable&lt;void&gt; test() {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kumimoji="1" lang="en-US" altLang="ja-JP" sz="1600" dirty="0" err="1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co_await</a:t>
            </a:r>
            <a:r>
              <a:rPr kumimoji="1" lang="en-US" altLang="ja-JP" sz="16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</a:t>
            </a:r>
            <a:r>
              <a:rPr kumimoji="1" lang="ja-JP" altLang="en-US" sz="1600" dirty="0">
                <a:solidFill>
                  <a:srgbClr val="92D050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ここで待てる</a:t>
            </a:r>
          </a:p>
          <a:p>
            <a:r>
              <a:rPr kumimoji="1" lang="ja-JP" altLang="en-US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  </a:t>
            </a:r>
            <a:r>
              <a:rPr kumimoji="1" lang="en-US" altLang="ja-JP" sz="1600" dirty="0" err="1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co_return</a:t>
            </a:r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;</a:t>
            </a:r>
          </a:p>
          <a:p>
            <a:r>
              <a:rPr kumimoji="1" lang="en-US" altLang="ja-JP" sz="1600" dirty="0">
                <a:solidFill>
                  <a:schemeClr val="bg1"/>
                </a:solidFill>
                <a:latin typeface="源ノ角ゴシック Code JP R" panose="020B0500000000000000" pitchFamily="34" charset="-128"/>
                <a:ea typeface="源ノ角ゴシック Code JP R" panose="020B0500000000000000" pitchFamily="34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6E71D9-6CF9-FBA0-C981-2BDDDA5395A9}"/>
              </a:ext>
            </a:extLst>
          </p:cNvPr>
          <p:cNvSpPr txBox="1"/>
          <p:nvPr/>
        </p:nvSpPr>
        <p:spPr>
          <a:xfrm>
            <a:off x="54428" y="1756165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70C0"/>
                </a:solidFill>
              </a:rPr>
              <a:t>戻り値の型が</a:t>
            </a:r>
            <a:r>
              <a:rPr kumimoji="1" lang="en-US" altLang="ja-JP" dirty="0">
                <a:solidFill>
                  <a:srgbClr val="0070C0"/>
                </a:solidFill>
              </a:rPr>
              <a:t>awaitable&lt;T&gt; </a:t>
            </a:r>
            <a:r>
              <a:rPr kumimoji="1" lang="ja-JP" altLang="en-US" dirty="0">
                <a:solidFill>
                  <a:srgbClr val="0070C0"/>
                </a:solidFill>
              </a:rPr>
              <a:t>の関数の中</a:t>
            </a:r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FEEDD9FA-9A1B-C06A-0AA9-D79BEE60C451}"/>
              </a:ext>
            </a:extLst>
          </p:cNvPr>
          <p:cNvSpPr/>
          <p:nvPr/>
        </p:nvSpPr>
        <p:spPr>
          <a:xfrm>
            <a:off x="4881398" y="1745699"/>
            <a:ext cx="376517" cy="4332372"/>
          </a:xfrm>
          <a:prstGeom prst="leftBrace">
            <a:avLst>
              <a:gd name="adj1" fmla="val 51190"/>
              <a:gd name="adj2" fmla="val 18784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678C7A-CBCA-4A57-B4A9-B77D2B491999}"/>
              </a:ext>
            </a:extLst>
          </p:cNvPr>
          <p:cNvSpPr txBox="1"/>
          <p:nvPr/>
        </p:nvSpPr>
        <p:spPr>
          <a:xfrm>
            <a:off x="3542570" y="2445901"/>
            <a:ext cx="133882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全て待てる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17488D-16D0-E04E-8286-E362B4C6521F}"/>
              </a:ext>
            </a:extLst>
          </p:cNvPr>
          <p:cNvSpPr txBox="1"/>
          <p:nvPr/>
        </p:nvSpPr>
        <p:spPr>
          <a:xfrm>
            <a:off x="0" y="3244334"/>
            <a:ext cx="454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https://godbolt.org/z/xEd4qWEj3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915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UD デジタル 教科書体 NK-B"/>
        <a:ea typeface="UD デジタル 教科書体 NK-B"/>
        <a:cs typeface=""/>
      </a:majorFont>
      <a:minorFont>
        <a:latin typeface="UD デジタル 教科書体 NP-R"/>
        <a:ea typeface="UD デジタル 教科書体 NP-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2260</TotalTime>
  <Words>4288</Words>
  <Application>Microsoft Office PowerPoint</Application>
  <PresentationFormat>ワイド画面</PresentationFormat>
  <Paragraphs>610</Paragraphs>
  <Slides>25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6" baseType="lpstr">
      <vt:lpstr>Office テーマ</vt:lpstr>
      <vt:lpstr>Boost.Asioにおけるcoroutineの活用法</vt:lpstr>
      <vt:lpstr>発表者について</vt:lpstr>
      <vt:lpstr>Boost.Asioとは?</vt:lpstr>
      <vt:lpstr>非同期処理の完了を通知する手段</vt:lpstr>
      <vt:lpstr>callback vs coroutine</vt:lpstr>
      <vt:lpstr>PowerPoint プレゼンテーション</vt:lpstr>
      <vt:lpstr>co_await</vt:lpstr>
      <vt:lpstr>co_await</vt:lpstr>
      <vt:lpstr>co_await</vt:lpstr>
      <vt:lpstr>co_await</vt:lpstr>
      <vt:lpstr>co_composedのうれしさ</vt:lpstr>
      <vt:lpstr>co_awaitとマルチウェイト</vt:lpstr>
      <vt:lpstr>co_awaitとマルチウェイト</vt:lpstr>
      <vt:lpstr>co_awaitとマルチウェイト</vt:lpstr>
      <vt:lpstr>co_awaitとマルチウェイト</vt:lpstr>
      <vt:lpstr>co_awaitとマルチウェイト</vt:lpstr>
      <vt:lpstr>co_awaitとマルチウェイト</vt:lpstr>
      <vt:lpstr>co_awaitとマルチウェイト</vt:lpstr>
      <vt:lpstr>co_awaitとマルチウェイト まとめ</vt:lpstr>
      <vt:lpstr>以上。時間があればBonus　Slides</vt:lpstr>
      <vt:lpstr>co_spawn</vt:lpstr>
      <vt:lpstr>co_spawnの宣言</vt:lpstr>
      <vt:lpstr>CompletionToken指定時の注意</vt:lpstr>
      <vt:lpstr>CompletionToken指定時の戻り値の型</vt:lpstr>
      <vt:lpstr>co_composedとexecutor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Boost.Asioにおけるcoroutineの活用法</dc:title>
  <dc:creator>Red Boltz</dc:creator>
  <cp:lastModifiedBy>Red Boltz</cp:lastModifiedBy>
  <cp:revision>2</cp:revision>
  <dcterms:created xsi:type="dcterms:W3CDTF">2024-03-16T12:34:34Z</dcterms:created>
  <dcterms:modified xsi:type="dcterms:W3CDTF">2024-04-17T07:59:05Z</dcterms:modified>
</cp:coreProperties>
</file>