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88AE1-6B32-4019-A399-CB755ACA8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152" y="159797"/>
            <a:ext cx="8791575" cy="784518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线程锁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30DF48-C22E-46E3-B8EE-77306AD13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730" y="1063025"/>
            <a:ext cx="11262528" cy="5635178"/>
          </a:xfrm>
        </p:spPr>
        <p:txBody>
          <a:bodyPr/>
          <a:lstStyle/>
          <a:p>
            <a:r>
              <a:rPr lang="en-US" altLang="zh-CN" b="1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zh-CN" altLang="en-US" b="1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作用：在多线程中，维护共享资源的一致性，使共享资源能够正确的被使用，使线程能正确的工作。</a:t>
            </a:r>
            <a:endParaRPr lang="en-US" altLang="zh-CN" b="1" cap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b="1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zh-CN" altLang="en-US" b="1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线程锁分类：</a:t>
            </a:r>
            <a:endParaRPr lang="en-US" altLang="zh-CN" b="1" cap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b="1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1.</a:t>
            </a:r>
            <a:r>
              <a:rPr lang="zh-CN" altLang="en-US" b="1" dirty="0">
                <a:solidFill>
                  <a:schemeClr val="bg1"/>
                </a:solidFill>
                <a:effectLst/>
              </a:rPr>
              <a:t>公平锁</a:t>
            </a:r>
            <a:r>
              <a:rPr lang="en-US" altLang="zh-CN" b="1" dirty="0">
                <a:solidFill>
                  <a:schemeClr val="bg1"/>
                </a:solidFill>
                <a:effectLst/>
              </a:rPr>
              <a:t>/</a:t>
            </a:r>
            <a:r>
              <a:rPr lang="zh-CN" altLang="en-US" b="1" dirty="0">
                <a:solidFill>
                  <a:schemeClr val="bg1"/>
                </a:solidFill>
                <a:effectLst/>
              </a:rPr>
              <a:t>非公平锁：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公平锁是指多个线程按照申请锁的顺序来获取锁（先来后到）。非公平锁是指多个线程获取锁的顺序并不是按照申请锁的顺序，有可能后申请的线程比先申请的线程优先获取锁。非公平锁的优点在于吞吐量比公平锁大。</a:t>
            </a:r>
            <a:endParaRPr lang="en-US" altLang="zh-CN" dirty="0">
              <a:solidFill>
                <a:schemeClr val="bg1"/>
              </a:solidFill>
              <a:effectLst/>
            </a:endParaRPr>
          </a:p>
          <a:p>
            <a:r>
              <a:rPr lang="en-US" altLang="zh-CN" dirty="0">
                <a:solidFill>
                  <a:schemeClr val="bg1"/>
                </a:solidFill>
                <a:effectLst/>
              </a:rPr>
              <a:t>		</a:t>
            </a:r>
            <a:r>
              <a:rPr lang="en-US" altLang="zh-CN" b="1" dirty="0">
                <a:solidFill>
                  <a:schemeClr val="bg1"/>
                </a:solidFill>
                <a:effectLst/>
              </a:rPr>
              <a:t>2.</a:t>
            </a:r>
            <a:r>
              <a:rPr lang="zh-CN" altLang="en-US" b="1" dirty="0">
                <a:solidFill>
                  <a:schemeClr val="bg1"/>
                </a:solidFill>
                <a:effectLst/>
              </a:rPr>
              <a:t>可重入锁：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可重入锁又名递归锁，是指在同一个线程在外层方法获取锁的时候，在进入内层方法会自动获取锁。嵌套的锁。可一定程度避免死锁。</a:t>
            </a:r>
            <a:br>
              <a:rPr lang="zh-CN" altLang="en-US" dirty="0">
                <a:solidFill>
                  <a:schemeClr val="bg1"/>
                </a:solidFill>
                <a:effectLst/>
              </a:rPr>
            </a:br>
            <a:endParaRPr lang="en-US" altLang="zh-CN" b="1" cap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b="1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7A44AE4-D3B1-4D28-8FB4-2FF4D5EDF3A1}"/>
              </a:ext>
            </a:extLst>
          </p:cNvPr>
          <p:cNvSpPr/>
          <p:nvPr/>
        </p:nvSpPr>
        <p:spPr>
          <a:xfrm>
            <a:off x="3327749" y="4673056"/>
            <a:ext cx="2487125" cy="154471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3C1BD94-63F5-4948-910B-DB7F3FB041BF}"/>
              </a:ext>
            </a:extLst>
          </p:cNvPr>
          <p:cNvSpPr/>
          <p:nvPr/>
        </p:nvSpPr>
        <p:spPr>
          <a:xfrm>
            <a:off x="3928606" y="5039260"/>
            <a:ext cx="1202788" cy="812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禁止符 5">
            <a:extLst>
              <a:ext uri="{FF2B5EF4-FFF2-40B4-BE49-F238E27FC236}">
                <a16:creationId xmlns:a16="http://schemas.microsoft.com/office/drawing/2014/main" id="{BC5FFE18-50CA-4CB9-9D7D-03BA13558274}"/>
              </a:ext>
            </a:extLst>
          </p:cNvPr>
          <p:cNvSpPr/>
          <p:nvPr/>
        </p:nvSpPr>
        <p:spPr>
          <a:xfrm>
            <a:off x="3074735" y="5146825"/>
            <a:ext cx="506028" cy="523784"/>
          </a:xfrm>
          <a:prstGeom prst="noSmoking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禁止符 6">
            <a:extLst>
              <a:ext uri="{FF2B5EF4-FFF2-40B4-BE49-F238E27FC236}">
                <a16:creationId xmlns:a16="http://schemas.microsoft.com/office/drawing/2014/main" id="{CC36BAB0-9E3E-4B55-89FE-1438F8567C37}"/>
              </a:ext>
            </a:extLst>
          </p:cNvPr>
          <p:cNvSpPr/>
          <p:nvPr/>
        </p:nvSpPr>
        <p:spPr>
          <a:xfrm>
            <a:off x="4878380" y="5146825"/>
            <a:ext cx="506028" cy="523784"/>
          </a:xfrm>
          <a:prstGeom prst="noSmoking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40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88AE1-6B32-4019-A399-CB755ACA8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152" y="159797"/>
            <a:ext cx="8791575" cy="784518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线程锁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30DF48-C22E-46E3-B8EE-77306AD13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730" y="1063025"/>
            <a:ext cx="11262528" cy="563517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	</a:t>
            </a:r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zh-CN" altLang="en-US" b="1" dirty="0">
                <a:solidFill>
                  <a:schemeClr val="bg1"/>
                </a:solidFill>
                <a:effectLst/>
              </a:rPr>
              <a:t>独享锁</a:t>
            </a:r>
            <a:r>
              <a:rPr lang="en-US" altLang="zh-CN" b="1" dirty="0">
                <a:solidFill>
                  <a:schemeClr val="bg1"/>
                </a:solidFill>
                <a:effectLst/>
              </a:rPr>
              <a:t>/</a:t>
            </a:r>
            <a:r>
              <a:rPr lang="zh-CN" altLang="en-US" b="1" dirty="0">
                <a:solidFill>
                  <a:schemeClr val="bg1"/>
                </a:solidFill>
                <a:effectLst/>
              </a:rPr>
              <a:t>共享锁：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独享锁是指该锁一次只能被一个线程所持有；共享锁是指该锁可被多个线程所持有。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chemeClr val="bg1"/>
                </a:solidFill>
              </a:rPr>
              <a:t>4.</a:t>
            </a:r>
            <a:r>
              <a:rPr lang="zh-CN" altLang="en-US" b="1" dirty="0">
                <a:solidFill>
                  <a:schemeClr val="bg1"/>
                </a:solidFill>
                <a:effectLst/>
              </a:rPr>
              <a:t>互斥锁</a:t>
            </a:r>
            <a:r>
              <a:rPr lang="en-US" altLang="zh-CN" b="1" dirty="0">
                <a:solidFill>
                  <a:schemeClr val="bg1"/>
                </a:solidFill>
                <a:effectLst/>
              </a:rPr>
              <a:t>/</a:t>
            </a:r>
            <a:r>
              <a:rPr lang="zh-CN" altLang="en-US" b="1" dirty="0">
                <a:solidFill>
                  <a:schemeClr val="bg1"/>
                </a:solidFill>
                <a:effectLst/>
              </a:rPr>
              <a:t>读写锁：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独享锁</a:t>
            </a:r>
            <a:r>
              <a:rPr lang="en-US" altLang="zh-CN" dirty="0">
                <a:solidFill>
                  <a:schemeClr val="bg1"/>
                </a:solidFill>
                <a:effectLst/>
              </a:rPr>
              <a:t>/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共享锁是一种广义的说法，互斥锁</a:t>
            </a:r>
            <a:r>
              <a:rPr lang="en-US" altLang="zh-CN" dirty="0">
                <a:solidFill>
                  <a:schemeClr val="bg1"/>
                </a:solidFill>
                <a:effectLst/>
              </a:rPr>
              <a:t>/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读写锁就是具体的实现。互斥锁在</a:t>
            </a:r>
            <a:r>
              <a:rPr lang="en-US" altLang="zh-CN" dirty="0">
                <a:solidFill>
                  <a:schemeClr val="bg1"/>
                </a:solidFill>
                <a:effectLst/>
              </a:rPr>
              <a:t>Java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中的具体实现就是</a:t>
            </a:r>
            <a:r>
              <a:rPr lang="en-US" altLang="zh-CN" cap="none" dirty="0" err="1">
                <a:solidFill>
                  <a:schemeClr val="bg1"/>
                </a:solidFill>
                <a:effectLst/>
              </a:rPr>
              <a:t>Reentrantlock</a:t>
            </a:r>
            <a:r>
              <a:rPr lang="zh-CN" altLang="en-US" cap="none" dirty="0">
                <a:solidFill>
                  <a:schemeClr val="bg1"/>
                </a:solidFill>
                <a:effectLst/>
              </a:rPr>
              <a:t>、</a:t>
            </a:r>
            <a:r>
              <a:rPr lang="en-US" altLang="zh-CN" cap="none" dirty="0">
                <a:solidFill>
                  <a:schemeClr val="bg1"/>
                </a:solidFill>
                <a:effectLst/>
              </a:rPr>
              <a:t> Synchronized </a:t>
            </a:r>
            <a:r>
              <a:rPr lang="zh-CN" altLang="en-US" cap="none" dirty="0">
                <a:solidFill>
                  <a:schemeClr val="bg1"/>
                </a:solidFill>
                <a:effectLst/>
              </a:rPr>
              <a:t>等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；读写锁在</a:t>
            </a:r>
            <a:r>
              <a:rPr lang="en-US" altLang="zh-CN" dirty="0">
                <a:solidFill>
                  <a:schemeClr val="bg1"/>
                </a:solidFill>
                <a:effectLst/>
              </a:rPr>
              <a:t>Java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中的具体实现就是</a:t>
            </a:r>
            <a:r>
              <a:rPr lang="en-US" altLang="zh-CN" cap="none" dirty="0" err="1">
                <a:solidFill>
                  <a:schemeClr val="bg1"/>
                </a:solidFill>
                <a:effectLst/>
              </a:rPr>
              <a:t>Readwritelock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。</a:t>
            </a:r>
            <a:endParaRPr lang="en-US" altLang="zh-CN" dirty="0">
              <a:solidFill>
                <a:schemeClr val="bg1"/>
              </a:solidFill>
              <a:effectLst/>
            </a:endParaRPr>
          </a:p>
          <a:p>
            <a:r>
              <a:rPr lang="en-US" altLang="zh-CN" dirty="0">
                <a:solidFill>
                  <a:schemeClr val="bg1"/>
                </a:solidFill>
                <a:effectLst/>
              </a:rPr>
              <a:t>	5.</a:t>
            </a:r>
            <a:r>
              <a:rPr lang="zh-CN" altLang="en-US" b="1" dirty="0">
                <a:solidFill>
                  <a:schemeClr val="bg1"/>
                </a:solidFill>
                <a:effectLst/>
              </a:rPr>
              <a:t>乐观锁</a:t>
            </a:r>
            <a:r>
              <a:rPr lang="en-US" altLang="zh-CN" b="1" dirty="0">
                <a:solidFill>
                  <a:schemeClr val="bg1"/>
                </a:solidFill>
                <a:effectLst/>
              </a:rPr>
              <a:t>/</a:t>
            </a:r>
            <a:r>
              <a:rPr lang="zh-CN" altLang="en-US" b="1" dirty="0">
                <a:solidFill>
                  <a:schemeClr val="bg1"/>
                </a:solidFill>
                <a:effectLst/>
              </a:rPr>
              <a:t>悲观锁：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乐观锁与悲观锁不是指具体的什么类型的锁，而是指看待并发同步的角度。</a:t>
            </a:r>
            <a:endParaRPr lang="en-US" altLang="zh-CN" dirty="0">
              <a:solidFill>
                <a:schemeClr val="bg1"/>
              </a:solidFill>
              <a:effectLst/>
            </a:endParaRPr>
          </a:p>
          <a:p>
            <a:r>
              <a:rPr lang="en-US" altLang="zh-CN" dirty="0">
                <a:solidFill>
                  <a:schemeClr val="bg1"/>
                </a:solidFill>
                <a:effectLst/>
              </a:rPr>
              <a:t>	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悲观锁：总是假设最坏的情况，每次去拿数据的时候都认为别人会修改，所以每次在拿数据的时候都会上锁，这样别人想拿这个数据就会阻塞直到它拿到锁。比如</a:t>
            </a:r>
            <a:r>
              <a:rPr lang="en-US" altLang="zh-CN" dirty="0">
                <a:solidFill>
                  <a:schemeClr val="bg1"/>
                </a:solidFill>
                <a:effectLst/>
              </a:rPr>
              <a:t>Java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里面的同步原语</a:t>
            </a:r>
            <a:r>
              <a:rPr lang="en-US" altLang="zh-CN" cap="none" dirty="0">
                <a:solidFill>
                  <a:schemeClr val="bg1"/>
                </a:solidFill>
                <a:effectLst/>
              </a:rPr>
              <a:t>Synchronized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关键字的实现就是悲观锁。</a:t>
            </a:r>
          </a:p>
          <a:p>
            <a:r>
              <a:rPr lang="en-US" altLang="zh-CN" dirty="0">
                <a:solidFill>
                  <a:schemeClr val="bg1"/>
                </a:solidFill>
                <a:effectLst/>
              </a:rPr>
              <a:t>	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乐观锁：每次去拿数据的时候都认为别人不会修改，所以不会上锁，但是在更新的时候会判断一下在此期间别人有没有去更新这个数据，可以使用版本号等机制。乐观锁适用于多读的应用类型，这样可以提高吞吐量，在</a:t>
            </a:r>
            <a:r>
              <a:rPr lang="en-US" altLang="zh-CN" dirty="0">
                <a:solidFill>
                  <a:schemeClr val="bg1"/>
                </a:solidFill>
                <a:effectLst/>
              </a:rPr>
              <a:t>Java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中</a:t>
            </a:r>
            <a:r>
              <a:rPr lang="en-US" altLang="zh-CN" cap="none" dirty="0" err="1">
                <a:solidFill>
                  <a:schemeClr val="bg1"/>
                </a:solidFill>
                <a:effectLst/>
              </a:rPr>
              <a:t>Java.Util.Concurrent.Atomic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包下面的原子变量类就是使用了乐观锁的一种实现方式</a:t>
            </a:r>
            <a:r>
              <a:rPr lang="en-US" altLang="zh-CN" cap="none" dirty="0">
                <a:solidFill>
                  <a:schemeClr val="bg1"/>
                </a:solidFill>
                <a:effectLst/>
              </a:rPr>
              <a:t>Cas(compare And Swap 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比较并交换</a:t>
            </a:r>
            <a:r>
              <a:rPr lang="en-US" altLang="zh-CN" dirty="0">
                <a:solidFill>
                  <a:schemeClr val="bg1"/>
                </a:solidFill>
                <a:effectLst/>
              </a:rPr>
              <a:t>)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实现的。</a:t>
            </a:r>
          </a:p>
          <a:p>
            <a:endParaRPr lang="zh-CN" altLang="en-US" dirty="0">
              <a:solidFill>
                <a:schemeClr val="bg1"/>
              </a:solidFill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797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88AE1-6B32-4019-A399-CB755ACA8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152" y="159797"/>
            <a:ext cx="8791575" cy="784518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线程锁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30DF48-C22E-46E3-B8EE-77306AD13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730" y="1063025"/>
            <a:ext cx="11262528" cy="563517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	6.</a:t>
            </a:r>
            <a:r>
              <a:rPr lang="zh-CN" altLang="en-US" b="1" dirty="0">
                <a:solidFill>
                  <a:schemeClr val="bg1"/>
                </a:solidFill>
                <a:effectLst/>
              </a:rPr>
              <a:t>偏向锁</a:t>
            </a:r>
            <a:r>
              <a:rPr lang="en-US" altLang="zh-CN" b="1" dirty="0">
                <a:solidFill>
                  <a:schemeClr val="bg1"/>
                </a:solidFill>
                <a:effectLst/>
              </a:rPr>
              <a:t>/</a:t>
            </a:r>
            <a:r>
              <a:rPr lang="zh-CN" altLang="en-US" b="1" dirty="0">
                <a:solidFill>
                  <a:schemeClr val="bg1"/>
                </a:solidFill>
                <a:effectLst/>
              </a:rPr>
              <a:t>轻量级锁</a:t>
            </a:r>
            <a:r>
              <a:rPr lang="en-US" altLang="zh-CN" b="1" dirty="0">
                <a:solidFill>
                  <a:schemeClr val="bg1"/>
                </a:solidFill>
                <a:effectLst/>
              </a:rPr>
              <a:t>/</a:t>
            </a:r>
            <a:r>
              <a:rPr lang="zh-CN" altLang="en-US" b="1" dirty="0">
                <a:solidFill>
                  <a:schemeClr val="bg1"/>
                </a:solidFill>
                <a:effectLst/>
              </a:rPr>
              <a:t>重量级锁：</a:t>
            </a:r>
            <a:endParaRPr lang="zh-CN" altLang="en-US" dirty="0">
              <a:solidFill>
                <a:schemeClr val="bg1"/>
              </a:solidFill>
              <a:effectLst/>
            </a:endParaRPr>
          </a:p>
          <a:p>
            <a:r>
              <a:rPr lang="en-US" altLang="zh-CN" dirty="0">
                <a:solidFill>
                  <a:schemeClr val="bg1"/>
                </a:solidFill>
                <a:effectLst/>
              </a:rPr>
              <a:t>	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这三种锁是指锁的状态，并且是针对</a:t>
            </a:r>
            <a:r>
              <a:rPr lang="en-US" altLang="zh-CN" cap="none" dirty="0">
                <a:solidFill>
                  <a:schemeClr val="bg1"/>
                </a:solidFill>
                <a:effectLst/>
              </a:rPr>
              <a:t>Synchronized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。</a:t>
            </a:r>
            <a:endParaRPr lang="en-US" altLang="zh-CN" dirty="0">
              <a:solidFill>
                <a:schemeClr val="bg1"/>
              </a:solidFill>
              <a:effectLst/>
            </a:endParaRPr>
          </a:p>
          <a:p>
            <a:r>
              <a:rPr lang="en-US" altLang="zh-CN" dirty="0">
                <a:solidFill>
                  <a:schemeClr val="bg1"/>
                </a:solidFill>
                <a:effectLst/>
              </a:rPr>
              <a:t>	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偏向锁是指一段同步代码一直被一个线程所访问，那么该线程会自动获取锁。降低获取锁带来的消耗，提高性能。</a:t>
            </a:r>
            <a:endParaRPr lang="en-US" altLang="zh-CN" dirty="0">
              <a:solidFill>
                <a:schemeClr val="bg1"/>
              </a:solidFill>
              <a:effectLst/>
            </a:endParaRPr>
          </a:p>
          <a:p>
            <a:r>
              <a:rPr lang="en-US" altLang="zh-CN" dirty="0">
                <a:solidFill>
                  <a:schemeClr val="bg1"/>
                </a:solidFill>
                <a:effectLst/>
              </a:rPr>
              <a:t>	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轻量级锁是指当锁是偏向锁的时候，被另一个线程所访问，偏向锁就会升级为轻量级锁，其他线程会通过自旋的形式尝试获取锁，不会阻塞，提高性能。</a:t>
            </a:r>
          </a:p>
          <a:p>
            <a:r>
              <a:rPr lang="en-US" altLang="zh-CN" dirty="0">
                <a:solidFill>
                  <a:schemeClr val="bg1"/>
                </a:solidFill>
                <a:effectLst/>
              </a:rPr>
              <a:t>	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重量级锁是指当锁为轻量级锁的时候，另一个线程虽然是自旋，但自旋不会一直持续下去，当自旋一定次数的时候，还没有获取到锁，就会进入阻塞，该锁膨胀为重量级锁。重量级锁会让其他申请的线程进入阻塞，性能降低。</a:t>
            </a:r>
          </a:p>
          <a:p>
            <a:r>
              <a:rPr lang="en-US" altLang="zh-CN" b="1" dirty="0">
                <a:solidFill>
                  <a:schemeClr val="bg1"/>
                </a:solidFill>
                <a:effectLst/>
              </a:rPr>
              <a:t>	</a:t>
            </a:r>
            <a:r>
              <a:rPr lang="zh-CN" altLang="en-US" b="1" dirty="0">
                <a:solidFill>
                  <a:schemeClr val="bg1"/>
                </a:solidFill>
                <a:effectLst/>
              </a:rPr>
              <a:t>自旋锁：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自旋锁是指尝试获取锁的线程不会立即阻塞，而是采用循环的方式去尝试获取锁，这样的好处是减少线程上下文切换的消耗，缺点是循环会消耗</a:t>
            </a:r>
            <a:r>
              <a:rPr lang="en-US" altLang="zh-CN" dirty="0">
                <a:solidFill>
                  <a:schemeClr val="bg1"/>
                </a:solidFill>
                <a:effectLst/>
              </a:rPr>
              <a:t>CPU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17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88AE1-6B32-4019-A399-CB755ACA8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152" y="159797"/>
            <a:ext cx="8791575" cy="784518"/>
          </a:xfrm>
        </p:spPr>
        <p:txBody>
          <a:bodyPr/>
          <a:lstStyle/>
          <a:p>
            <a:pPr algn="ctr"/>
            <a:r>
              <a:rPr lang="en-US" altLang="zh-CN" cap="none" dirty="0">
                <a:solidFill>
                  <a:schemeClr val="bg1"/>
                </a:solidFill>
              </a:rPr>
              <a:t>Synchronized</a:t>
            </a:r>
            <a:r>
              <a:rPr lang="zh-CN" altLang="en-US" cap="none" dirty="0">
                <a:solidFill>
                  <a:schemeClr val="bg1"/>
                </a:solidFill>
              </a:rPr>
              <a:t>锁的状态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30DF48-C22E-46E3-B8EE-77306AD13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730" y="1063025"/>
            <a:ext cx="11262528" cy="5635178"/>
          </a:xfrm>
        </p:spPr>
        <p:txBody>
          <a:bodyPr/>
          <a:lstStyle/>
          <a:p>
            <a:r>
              <a:rPr lang="en-US" altLang="zh-CN" dirty="0"/>
              <a:t>	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CB25F4-06D3-43A6-9F0E-EC5C8F668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354" y="1063025"/>
            <a:ext cx="7641373" cy="50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3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88AE1-6B32-4019-A399-CB755ACA8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152" y="159797"/>
            <a:ext cx="8791575" cy="784518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线程锁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30DF48-C22E-46E3-B8EE-77306AD13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730" y="1063025"/>
            <a:ext cx="11262528" cy="563517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常用锁：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1.</a:t>
            </a:r>
            <a:r>
              <a:rPr lang="en-US" altLang="zh-CN" cap="none" dirty="0">
                <a:solidFill>
                  <a:schemeClr val="bg1"/>
                </a:solidFill>
              </a:rPr>
              <a:t>Synchronized---</a:t>
            </a:r>
            <a:r>
              <a:rPr lang="zh-CN" altLang="en-US" cap="none" dirty="0">
                <a:solidFill>
                  <a:schemeClr val="bg1"/>
                </a:solidFill>
              </a:rPr>
              <a:t>同步锁（非公平锁）</a:t>
            </a:r>
            <a:endParaRPr lang="en-US" altLang="zh-CN" cap="none" dirty="0">
              <a:solidFill>
                <a:schemeClr val="bg1"/>
              </a:solidFill>
            </a:endParaRPr>
          </a:p>
          <a:p>
            <a:r>
              <a:rPr lang="en-US" altLang="zh-CN" cap="none" dirty="0">
                <a:solidFill>
                  <a:schemeClr val="bg1"/>
                </a:solidFill>
              </a:rPr>
              <a:t>	1</a:t>
            </a:r>
            <a:r>
              <a:rPr lang="zh-CN" altLang="en-US" cap="none" dirty="0">
                <a:solidFill>
                  <a:schemeClr val="bg1"/>
                </a:solidFill>
              </a:rPr>
              <a:t>）</a:t>
            </a:r>
            <a:r>
              <a:rPr lang="en-US" altLang="zh-CN" cap="none" dirty="0">
                <a:solidFill>
                  <a:schemeClr val="bg1"/>
                </a:solidFill>
              </a:rPr>
              <a:t>.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修饰在实例方法上，多个线程调用同一个对象的同步方法会阻塞（锁有效），调用不同对象的同步方法不会阻塞（锁无效）。</a:t>
            </a:r>
            <a:r>
              <a:rPr lang="en-US" altLang="zh-CN" dirty="0">
                <a:solidFill>
                  <a:schemeClr val="bg1"/>
                </a:solidFill>
                <a:effectLst/>
              </a:rPr>
              <a:t>------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锁为当前实例对象</a:t>
            </a:r>
            <a:endParaRPr lang="en-US" altLang="zh-CN" dirty="0">
              <a:solidFill>
                <a:schemeClr val="bg1"/>
              </a:solidFill>
              <a:effectLst/>
            </a:endParaRPr>
          </a:p>
          <a:p>
            <a:r>
              <a:rPr lang="en-US" altLang="zh-CN" dirty="0">
                <a:solidFill>
                  <a:schemeClr val="bg1"/>
                </a:solidFill>
                <a:effectLst/>
              </a:rPr>
              <a:t>	2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）</a:t>
            </a:r>
            <a:r>
              <a:rPr lang="en-US" altLang="zh-CN" dirty="0">
                <a:solidFill>
                  <a:schemeClr val="bg1"/>
                </a:solidFill>
                <a:effectLst/>
              </a:rPr>
              <a:t>.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修饰静态方法：锁为该类的</a:t>
            </a:r>
            <a:r>
              <a:rPr lang="en-US" altLang="zh-CN" cap="none" dirty="0">
                <a:solidFill>
                  <a:schemeClr val="bg1"/>
                </a:solidFill>
                <a:effectLst/>
              </a:rPr>
              <a:t>Class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对象</a:t>
            </a:r>
            <a:r>
              <a:rPr lang="en-US" altLang="zh-CN" dirty="0">
                <a:solidFill>
                  <a:schemeClr val="bg1"/>
                </a:solidFill>
                <a:effectLst/>
              </a:rPr>
              <a:t>(</a:t>
            </a:r>
            <a:r>
              <a:rPr lang="en-US" altLang="zh-CN" cap="none" dirty="0" err="1">
                <a:solidFill>
                  <a:schemeClr val="bg1"/>
                </a:solidFill>
                <a:effectLst/>
              </a:rPr>
              <a:t>ClassName.calss</a:t>
            </a:r>
            <a:r>
              <a:rPr lang="en-US" altLang="zh-CN" dirty="0">
                <a:solidFill>
                  <a:schemeClr val="bg1"/>
                </a:solidFill>
                <a:effectLst/>
              </a:rPr>
              <a:t>)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。</a:t>
            </a:r>
            <a:endParaRPr lang="en-US" altLang="zh-CN" dirty="0">
              <a:solidFill>
                <a:schemeClr val="bg1"/>
              </a:solidFill>
              <a:effectLst/>
            </a:endParaRPr>
          </a:p>
          <a:p>
            <a:r>
              <a:rPr lang="en-US" altLang="zh-CN" dirty="0">
                <a:solidFill>
                  <a:schemeClr val="bg1"/>
                </a:solidFill>
                <a:effectLst/>
              </a:rPr>
              <a:t>	3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）</a:t>
            </a:r>
            <a:r>
              <a:rPr lang="en-US" altLang="zh-CN" dirty="0">
                <a:solidFill>
                  <a:schemeClr val="bg1"/>
                </a:solidFill>
                <a:effectLst/>
              </a:rPr>
              <a:t>.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修饰代码块：</a:t>
            </a:r>
            <a:r>
              <a:rPr lang="en-US" altLang="zh-CN" cap="none" dirty="0">
                <a:solidFill>
                  <a:schemeClr val="bg1"/>
                </a:solidFill>
              </a:rPr>
              <a:t> Synchronized</a:t>
            </a:r>
            <a:r>
              <a:rPr lang="zh-CN" altLang="en-US" cap="none" dirty="0">
                <a:solidFill>
                  <a:schemeClr val="bg1"/>
                </a:solidFill>
              </a:rPr>
              <a:t>（锁）</a:t>
            </a:r>
            <a:r>
              <a:rPr lang="en-US" altLang="zh-CN" cap="none" dirty="0">
                <a:solidFill>
                  <a:schemeClr val="bg1"/>
                </a:solidFill>
              </a:rPr>
              <a:t>{</a:t>
            </a:r>
            <a:r>
              <a:rPr lang="zh-CN" altLang="en-US" cap="none" dirty="0">
                <a:solidFill>
                  <a:schemeClr val="bg1"/>
                </a:solidFill>
              </a:rPr>
              <a:t>工作</a:t>
            </a:r>
            <a:r>
              <a:rPr lang="en-US" altLang="zh-CN" cap="none" dirty="0">
                <a:solidFill>
                  <a:schemeClr val="bg1"/>
                </a:solidFill>
              </a:rPr>
              <a:t>}    </a:t>
            </a:r>
            <a:r>
              <a:rPr lang="zh-CN" altLang="en-US" cap="none" dirty="0">
                <a:solidFill>
                  <a:schemeClr val="bg1"/>
                </a:solidFill>
              </a:rPr>
              <a:t>锁是一个对象。</a:t>
            </a:r>
            <a:endParaRPr lang="en-US" altLang="zh-CN" cap="none" dirty="0">
              <a:solidFill>
                <a:schemeClr val="bg1"/>
              </a:solidFill>
            </a:endParaRPr>
          </a:p>
          <a:p>
            <a:r>
              <a:rPr lang="en-US" altLang="zh-CN" cap="none" dirty="0">
                <a:solidFill>
                  <a:schemeClr val="bg1"/>
                </a:solidFill>
              </a:rPr>
              <a:t>	</a:t>
            </a:r>
            <a:r>
              <a:rPr lang="zh-CN" altLang="en-US" cap="none" dirty="0">
                <a:solidFill>
                  <a:schemeClr val="bg1"/>
                </a:solidFill>
              </a:rPr>
              <a:t>锁</a:t>
            </a:r>
            <a:r>
              <a:rPr lang="en-US" altLang="zh-CN" cap="none" dirty="0">
                <a:solidFill>
                  <a:schemeClr val="bg1"/>
                </a:solidFill>
                <a:sym typeface="Wingdings" panose="05000000000000000000" pitchFamily="2" charset="2"/>
              </a:rPr>
              <a:t>this: this</a:t>
            </a:r>
            <a:r>
              <a:rPr lang="zh-CN" altLang="en-US" cap="none" dirty="0">
                <a:solidFill>
                  <a:schemeClr val="bg1"/>
                </a:solidFill>
                <a:sym typeface="Wingdings" panose="05000000000000000000" pitchFamily="2" charset="2"/>
              </a:rPr>
              <a:t>指当前对象，多个线程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调用当前对象的同步方法会阻塞（锁有效），调用不同对象的同步方法不会阻塞（锁不是同一个，达不到所需效果）。</a:t>
            </a:r>
            <a:endParaRPr lang="en-US" altLang="zh-CN" dirty="0">
              <a:solidFill>
                <a:schemeClr val="bg1"/>
              </a:solidFill>
              <a:effectLst/>
            </a:endParaRPr>
          </a:p>
          <a:p>
            <a:r>
              <a:rPr lang="en-US" altLang="zh-CN" dirty="0">
                <a:solidFill>
                  <a:schemeClr val="bg1"/>
                </a:solidFill>
                <a:effectLst/>
              </a:rPr>
              <a:t>	</a:t>
            </a:r>
            <a:r>
              <a:rPr lang="zh-CN" altLang="en-US" b="1" dirty="0">
                <a:solidFill>
                  <a:schemeClr val="bg1"/>
                </a:solidFill>
                <a:effectLst/>
              </a:rPr>
              <a:t>只要保证“锁”是唯一的，那么在同一时刻，就只能有一个工作内容会被执行。如果，“锁”不是唯一的（一个类</a:t>
            </a:r>
            <a:r>
              <a:rPr lang="en-US" altLang="zh-CN" b="1" dirty="0">
                <a:solidFill>
                  <a:schemeClr val="bg1"/>
                </a:solidFill>
                <a:effectLst/>
              </a:rPr>
              <a:t>new</a:t>
            </a:r>
            <a:r>
              <a:rPr lang="zh-CN" altLang="en-US" b="1" dirty="0">
                <a:solidFill>
                  <a:schemeClr val="bg1"/>
                </a:solidFill>
                <a:effectLst/>
              </a:rPr>
              <a:t>很多实例，锁住</a:t>
            </a:r>
            <a:r>
              <a:rPr lang="en-US" altLang="zh-CN" b="1" dirty="0">
                <a:solidFill>
                  <a:schemeClr val="bg1"/>
                </a:solidFill>
                <a:effectLst/>
              </a:rPr>
              <a:t>this</a:t>
            </a:r>
            <a:r>
              <a:rPr lang="zh-CN" altLang="en-US" b="1" dirty="0">
                <a:solidFill>
                  <a:schemeClr val="bg1"/>
                </a:solidFill>
                <a:effectLst/>
              </a:rPr>
              <a:t>实例，那么同一时刻就会有很多锁），在同一时刻就会有好多工作内容被执行，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550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88AE1-6B32-4019-A399-CB755ACA8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152" y="159797"/>
            <a:ext cx="8791575" cy="784518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线程锁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30DF48-C22E-46E3-B8EE-77306AD13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730" y="1063025"/>
            <a:ext cx="11262528" cy="5635178"/>
          </a:xfrm>
        </p:spPr>
        <p:txBody>
          <a:bodyPr/>
          <a:lstStyle/>
          <a:p>
            <a:r>
              <a:rPr lang="en-US" altLang="zh-CN" dirty="0"/>
              <a:t>	</a:t>
            </a:r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en-US" altLang="zh-CN" b="1" dirty="0">
                <a:solidFill>
                  <a:schemeClr val="bg1"/>
                </a:solidFill>
                <a:effectLst/>
              </a:rPr>
              <a:t> </a:t>
            </a:r>
            <a:r>
              <a:rPr lang="en-US" altLang="zh-CN" b="1" cap="none" dirty="0" err="1">
                <a:solidFill>
                  <a:schemeClr val="bg1"/>
                </a:solidFill>
                <a:effectLst/>
              </a:rPr>
              <a:t>Reentrantlock</a:t>
            </a:r>
            <a:r>
              <a:rPr lang="en-US" altLang="zh-CN" b="1" cap="none" dirty="0">
                <a:solidFill>
                  <a:schemeClr val="bg1"/>
                </a:solidFill>
                <a:effectLst/>
              </a:rPr>
              <a:t>---</a:t>
            </a:r>
            <a:r>
              <a:rPr lang="zh-CN" altLang="en-US" b="1" cap="none" dirty="0">
                <a:solidFill>
                  <a:schemeClr val="bg1"/>
                </a:solidFill>
                <a:effectLst/>
              </a:rPr>
              <a:t>可重入锁</a:t>
            </a:r>
            <a:endParaRPr lang="en-US" altLang="zh-CN" b="1" cap="none" dirty="0">
              <a:solidFill>
                <a:schemeClr val="bg1"/>
              </a:solidFill>
              <a:effectLst/>
            </a:endParaRPr>
          </a:p>
          <a:p>
            <a:r>
              <a:rPr lang="en-US" altLang="zh-CN" cap="none" dirty="0">
                <a:solidFill>
                  <a:schemeClr val="bg1"/>
                </a:solidFill>
                <a:effectLst/>
              </a:rPr>
              <a:t>	</a:t>
            </a:r>
            <a:r>
              <a:rPr lang="zh-CN" altLang="en-US" cap="none" dirty="0">
                <a:solidFill>
                  <a:schemeClr val="bg1"/>
                </a:solidFill>
                <a:effectLst/>
              </a:rPr>
              <a:t>默认为非公平锁，效率比公平锁高，如无特殊需求，常用非公平锁。使用不当，可能会降低性能，甚至造成死锁。</a:t>
            </a:r>
            <a:endParaRPr lang="en-US" altLang="zh-CN" cap="none" dirty="0">
              <a:solidFill>
                <a:schemeClr val="bg1"/>
              </a:solidFill>
              <a:effectLst/>
            </a:endParaRPr>
          </a:p>
          <a:p>
            <a:r>
              <a:rPr lang="en-US" altLang="zh-CN" cap="none" dirty="0">
                <a:solidFill>
                  <a:schemeClr val="bg1"/>
                </a:solidFill>
                <a:effectLst/>
              </a:rPr>
              <a:t>	</a:t>
            </a:r>
            <a:r>
              <a:rPr lang="zh-CN" altLang="en-US" cap="none" dirty="0">
                <a:solidFill>
                  <a:schemeClr val="bg1"/>
                </a:solidFill>
                <a:effectLst/>
              </a:rPr>
              <a:t>使用方式：</a:t>
            </a:r>
            <a:endParaRPr lang="en-US" altLang="zh-CN" cap="none" dirty="0">
              <a:solidFill>
                <a:schemeClr val="bg1"/>
              </a:solidFill>
              <a:effectLst/>
            </a:endParaRPr>
          </a:p>
          <a:p>
            <a:r>
              <a:rPr lang="en-US" altLang="zh-CN" cap="none" dirty="0">
                <a:solidFill>
                  <a:schemeClr val="bg1"/>
                </a:solidFill>
                <a:effectLst/>
              </a:rPr>
              <a:t>	 </a:t>
            </a:r>
            <a:r>
              <a:rPr lang="en-US" altLang="zh-CN" cap="none" dirty="0" err="1">
                <a:solidFill>
                  <a:schemeClr val="bg1"/>
                </a:solidFill>
                <a:effectLst/>
              </a:rPr>
              <a:t>Reentrantlock</a:t>
            </a:r>
            <a:r>
              <a:rPr lang="en-US" altLang="zh-CN" cap="none" dirty="0">
                <a:solidFill>
                  <a:schemeClr val="bg1"/>
                </a:solidFill>
                <a:effectLst/>
              </a:rPr>
              <a:t> </a:t>
            </a:r>
            <a:r>
              <a:rPr lang="en-US" altLang="zh-CN" cap="none" dirty="0" err="1">
                <a:solidFill>
                  <a:schemeClr val="bg1"/>
                </a:solidFill>
                <a:effectLst/>
              </a:rPr>
              <a:t>reentrantlock</a:t>
            </a:r>
            <a:r>
              <a:rPr lang="en-US" altLang="zh-CN" cap="none" dirty="0">
                <a:solidFill>
                  <a:schemeClr val="bg1"/>
                </a:solidFill>
                <a:effectLst/>
              </a:rPr>
              <a:t> = new </a:t>
            </a:r>
            <a:r>
              <a:rPr lang="en-US" altLang="zh-CN" cap="none" dirty="0" err="1">
                <a:solidFill>
                  <a:schemeClr val="bg1"/>
                </a:solidFill>
                <a:effectLst/>
              </a:rPr>
              <a:t>Reentrantlock</a:t>
            </a:r>
            <a:r>
              <a:rPr lang="en-US" altLang="zh-CN" cap="none" dirty="0">
                <a:solidFill>
                  <a:schemeClr val="bg1"/>
                </a:solidFill>
                <a:effectLst/>
              </a:rPr>
              <a:t>();</a:t>
            </a:r>
          </a:p>
          <a:p>
            <a:r>
              <a:rPr lang="en-US" altLang="zh-CN" cap="none" dirty="0">
                <a:solidFill>
                  <a:schemeClr val="bg1"/>
                </a:solidFill>
                <a:effectLst/>
              </a:rPr>
              <a:t>	 </a:t>
            </a:r>
            <a:r>
              <a:rPr lang="en-US" altLang="zh-CN" cap="none" dirty="0" err="1">
                <a:solidFill>
                  <a:schemeClr val="bg1"/>
                </a:solidFill>
                <a:effectLst/>
              </a:rPr>
              <a:t>reentrantlock.lock</a:t>
            </a:r>
            <a:r>
              <a:rPr lang="en-US" altLang="zh-CN" cap="none" dirty="0">
                <a:solidFill>
                  <a:schemeClr val="bg1"/>
                </a:solidFill>
                <a:effectLst/>
              </a:rPr>
              <a:t>();//</a:t>
            </a:r>
            <a:r>
              <a:rPr lang="zh-CN" altLang="en-US" cap="none" dirty="0">
                <a:solidFill>
                  <a:schemeClr val="bg1"/>
                </a:solidFill>
                <a:effectLst/>
              </a:rPr>
              <a:t>加锁</a:t>
            </a:r>
            <a:endParaRPr lang="en-US" altLang="zh-CN" cap="none" dirty="0">
              <a:solidFill>
                <a:schemeClr val="bg1"/>
              </a:solidFill>
              <a:effectLst/>
            </a:endParaRPr>
          </a:p>
          <a:p>
            <a:r>
              <a:rPr lang="en-US" altLang="zh-CN" cap="none" dirty="0">
                <a:solidFill>
                  <a:schemeClr val="bg1"/>
                </a:solidFill>
                <a:effectLst/>
              </a:rPr>
              <a:t>		</a:t>
            </a:r>
            <a:r>
              <a:rPr lang="zh-CN" altLang="en-US" cap="none" dirty="0">
                <a:solidFill>
                  <a:schemeClr val="bg1"/>
                </a:solidFill>
                <a:effectLst/>
              </a:rPr>
              <a:t>工作内容</a:t>
            </a:r>
            <a:endParaRPr lang="en-US" altLang="zh-CN" cap="none" dirty="0">
              <a:solidFill>
                <a:schemeClr val="bg1"/>
              </a:solidFill>
              <a:effectLst/>
            </a:endParaRPr>
          </a:p>
          <a:p>
            <a:r>
              <a:rPr lang="en-US" altLang="zh-CN" cap="none" dirty="0">
                <a:solidFill>
                  <a:schemeClr val="bg1"/>
                </a:solidFill>
                <a:effectLst/>
              </a:rPr>
              <a:t>	 </a:t>
            </a:r>
            <a:r>
              <a:rPr lang="en-US" altLang="zh-CN" cap="none" dirty="0" err="1">
                <a:solidFill>
                  <a:schemeClr val="bg1"/>
                </a:solidFill>
                <a:effectLst/>
              </a:rPr>
              <a:t>reentrantlock.unlock</a:t>
            </a:r>
            <a:r>
              <a:rPr lang="en-US" altLang="zh-CN" cap="none" dirty="0">
                <a:solidFill>
                  <a:schemeClr val="bg1"/>
                </a:solidFill>
                <a:effectLst/>
              </a:rPr>
              <a:t>();//</a:t>
            </a:r>
            <a:r>
              <a:rPr lang="zh-CN" altLang="en-US" cap="none" dirty="0">
                <a:solidFill>
                  <a:schemeClr val="bg1"/>
                </a:solidFill>
                <a:effectLst/>
              </a:rPr>
              <a:t>解锁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545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88AE1-6B32-4019-A399-CB755ACA8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152" y="159797"/>
            <a:ext cx="8791575" cy="784518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线程锁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30DF48-C22E-46E3-B8EE-77306AD13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730" y="1063025"/>
            <a:ext cx="11262528" cy="5635178"/>
          </a:xfrm>
        </p:spPr>
        <p:txBody>
          <a:bodyPr/>
          <a:lstStyle/>
          <a:p>
            <a:r>
              <a:rPr lang="en-US" altLang="zh-CN" dirty="0"/>
              <a:t>	</a:t>
            </a:r>
            <a:r>
              <a:rPr lang="en-US" altLang="zh-CN" b="1" dirty="0">
                <a:solidFill>
                  <a:schemeClr val="bg1"/>
                </a:solidFill>
              </a:rPr>
              <a:t>3.</a:t>
            </a:r>
            <a:r>
              <a:rPr lang="en-US" altLang="zh-CN" b="1" dirty="0">
                <a:solidFill>
                  <a:schemeClr val="bg1"/>
                </a:solidFill>
                <a:effectLst/>
              </a:rPr>
              <a:t> </a:t>
            </a:r>
            <a:r>
              <a:rPr lang="en-US" altLang="zh-CN" b="1" cap="none" dirty="0" err="1">
                <a:solidFill>
                  <a:schemeClr val="bg1"/>
                </a:solidFill>
                <a:effectLst/>
              </a:rPr>
              <a:t>Readwritelock</a:t>
            </a:r>
            <a:r>
              <a:rPr lang="en-US" altLang="zh-CN" b="1" cap="none" dirty="0">
                <a:solidFill>
                  <a:schemeClr val="bg1"/>
                </a:solidFill>
                <a:effectLst/>
              </a:rPr>
              <a:t>---</a:t>
            </a:r>
            <a:r>
              <a:rPr lang="zh-CN" altLang="en-US" b="1" cap="none" dirty="0">
                <a:solidFill>
                  <a:schemeClr val="bg1"/>
                </a:solidFill>
                <a:effectLst/>
              </a:rPr>
              <a:t>读写锁，读锁、写锁可分离。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可以有效的减少锁竞争。</a:t>
            </a:r>
            <a:endParaRPr lang="en-US" altLang="zh-CN" b="1" cap="none" dirty="0">
              <a:solidFill>
                <a:schemeClr val="bg1"/>
              </a:solidFill>
              <a:effectLst/>
            </a:endParaRPr>
          </a:p>
          <a:p>
            <a:r>
              <a:rPr lang="en-US" altLang="zh-CN" b="1" cap="none" dirty="0">
                <a:solidFill>
                  <a:schemeClr val="bg1"/>
                </a:solidFill>
                <a:effectLst/>
              </a:rPr>
              <a:t>	</a:t>
            </a:r>
            <a:r>
              <a:rPr lang="en-US" altLang="zh-CN" b="1" cap="none" dirty="0" err="1">
                <a:solidFill>
                  <a:schemeClr val="bg1"/>
                </a:solidFill>
                <a:effectLst/>
              </a:rPr>
              <a:t>ReadWriteLock</a:t>
            </a:r>
            <a:r>
              <a:rPr lang="en-US" altLang="zh-CN" b="1" cap="none" dirty="0">
                <a:solidFill>
                  <a:schemeClr val="bg1"/>
                </a:solidFill>
                <a:effectLst/>
              </a:rPr>
              <a:t> </a:t>
            </a:r>
            <a:r>
              <a:rPr lang="en-US" altLang="zh-CN" b="1" cap="none" dirty="0" err="1">
                <a:solidFill>
                  <a:schemeClr val="bg1"/>
                </a:solidFill>
                <a:effectLst/>
              </a:rPr>
              <a:t>mLock</a:t>
            </a:r>
            <a:r>
              <a:rPr lang="en-US" altLang="zh-CN" b="1" cap="none" dirty="0">
                <a:solidFill>
                  <a:schemeClr val="bg1"/>
                </a:solidFill>
                <a:effectLst/>
              </a:rPr>
              <a:t> = new </a:t>
            </a:r>
            <a:r>
              <a:rPr lang="en-US" altLang="zh-CN" b="1" cap="none" dirty="0" err="1">
                <a:solidFill>
                  <a:schemeClr val="bg1"/>
                </a:solidFill>
                <a:effectLst/>
              </a:rPr>
              <a:t>ReentrantReadWriteLock</a:t>
            </a:r>
            <a:r>
              <a:rPr lang="en-US" altLang="zh-CN" b="1" cap="none" dirty="0">
                <a:solidFill>
                  <a:schemeClr val="bg1"/>
                </a:solidFill>
                <a:effectLst/>
              </a:rPr>
              <a:t>();</a:t>
            </a:r>
          </a:p>
          <a:p>
            <a:r>
              <a:rPr lang="en-US" altLang="zh-CN" b="1" cap="none" dirty="0">
                <a:solidFill>
                  <a:schemeClr val="bg1"/>
                </a:solidFill>
                <a:effectLst/>
              </a:rPr>
              <a:t>	Lock </a:t>
            </a:r>
            <a:r>
              <a:rPr lang="en-US" altLang="zh-CN" b="1" cap="none" dirty="0" err="1">
                <a:solidFill>
                  <a:schemeClr val="bg1"/>
                </a:solidFill>
                <a:effectLst/>
              </a:rPr>
              <a:t>mReadLock</a:t>
            </a:r>
            <a:r>
              <a:rPr lang="en-US" altLang="zh-CN" b="1" cap="none" dirty="0">
                <a:solidFill>
                  <a:schemeClr val="bg1"/>
                </a:solidFill>
                <a:effectLst/>
              </a:rPr>
              <a:t> = </a:t>
            </a:r>
            <a:r>
              <a:rPr lang="en-US" altLang="zh-CN" b="1" cap="none" dirty="0" err="1">
                <a:solidFill>
                  <a:schemeClr val="bg1"/>
                </a:solidFill>
                <a:effectLst/>
              </a:rPr>
              <a:t>mLock.readLock</a:t>
            </a:r>
            <a:r>
              <a:rPr lang="en-US" altLang="zh-CN" b="1" cap="none" dirty="0">
                <a:solidFill>
                  <a:schemeClr val="bg1"/>
                </a:solidFill>
                <a:effectLst/>
              </a:rPr>
              <a:t>(); 	//</a:t>
            </a:r>
            <a:r>
              <a:rPr lang="zh-CN" altLang="en-US" b="1" cap="none" dirty="0">
                <a:solidFill>
                  <a:schemeClr val="bg1"/>
                </a:solidFill>
                <a:effectLst/>
              </a:rPr>
              <a:t>读锁，在读取操作时可加读取锁</a:t>
            </a:r>
            <a:endParaRPr lang="en-US" altLang="zh-CN" b="1" cap="none" dirty="0">
              <a:solidFill>
                <a:schemeClr val="bg1"/>
              </a:solidFill>
              <a:effectLst/>
            </a:endParaRPr>
          </a:p>
          <a:p>
            <a:r>
              <a:rPr lang="en-US" altLang="zh-CN" b="1" cap="none" dirty="0">
                <a:solidFill>
                  <a:schemeClr val="bg1"/>
                </a:solidFill>
                <a:effectLst/>
              </a:rPr>
              <a:t>	Lock </a:t>
            </a:r>
            <a:r>
              <a:rPr lang="en-US" altLang="zh-CN" b="1" cap="none" dirty="0" err="1">
                <a:solidFill>
                  <a:schemeClr val="bg1"/>
                </a:solidFill>
                <a:effectLst/>
              </a:rPr>
              <a:t>mWriteLock</a:t>
            </a:r>
            <a:r>
              <a:rPr lang="en-US" altLang="zh-CN" b="1" cap="none" dirty="0">
                <a:solidFill>
                  <a:schemeClr val="bg1"/>
                </a:solidFill>
                <a:effectLst/>
              </a:rPr>
              <a:t> = </a:t>
            </a:r>
            <a:r>
              <a:rPr lang="en-US" altLang="zh-CN" b="1" cap="none" dirty="0" err="1">
                <a:solidFill>
                  <a:schemeClr val="bg1"/>
                </a:solidFill>
                <a:effectLst/>
              </a:rPr>
              <a:t>mLock.writeLock</a:t>
            </a:r>
            <a:r>
              <a:rPr lang="en-US" altLang="zh-CN" b="1" cap="none" dirty="0">
                <a:solidFill>
                  <a:schemeClr val="bg1"/>
                </a:solidFill>
                <a:effectLst/>
              </a:rPr>
              <a:t>();	//</a:t>
            </a:r>
            <a:r>
              <a:rPr lang="zh-CN" altLang="en-US" b="1" cap="none" dirty="0">
                <a:solidFill>
                  <a:schemeClr val="bg1"/>
                </a:solidFill>
                <a:effectLst/>
              </a:rPr>
              <a:t>写锁，在写操作时刻可以加写锁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7130EC-0325-4911-AE3F-9DF7A6B24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219" y="3429000"/>
            <a:ext cx="9571549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2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88AE1-6B32-4019-A399-CB755ACA8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152" y="159797"/>
            <a:ext cx="8791575" cy="784518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线程锁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30DF48-C22E-46E3-B8EE-77306AD13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730" y="1063025"/>
            <a:ext cx="11262528" cy="5635178"/>
          </a:xfrm>
        </p:spPr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>
                <a:solidFill>
                  <a:schemeClr val="bg1"/>
                </a:solidFill>
              </a:rPr>
              <a:t>锁的选择：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在资源竞争不激烈的情形下，</a:t>
            </a:r>
            <a:r>
              <a:rPr lang="en-US" altLang="zh-CN" cap="none" dirty="0">
                <a:solidFill>
                  <a:schemeClr val="bg1"/>
                </a:solidFill>
              </a:rPr>
              <a:t> </a:t>
            </a:r>
            <a:r>
              <a:rPr lang="en-US" altLang="zh-CN" cap="none" dirty="0" err="1">
                <a:solidFill>
                  <a:schemeClr val="bg1"/>
                </a:solidFill>
              </a:rPr>
              <a:t>Reentrantlock</a:t>
            </a:r>
            <a:r>
              <a:rPr lang="zh-CN" altLang="en-US" dirty="0">
                <a:solidFill>
                  <a:schemeClr val="bg1"/>
                </a:solidFill>
              </a:rPr>
              <a:t>性能稍微比</a:t>
            </a:r>
            <a:r>
              <a:rPr lang="en-US" altLang="zh-CN" cap="none" dirty="0">
                <a:solidFill>
                  <a:schemeClr val="bg1"/>
                </a:solidFill>
              </a:rPr>
              <a:t>Synchronized</a:t>
            </a:r>
            <a:r>
              <a:rPr lang="zh-CN" altLang="en-US" dirty="0">
                <a:solidFill>
                  <a:schemeClr val="bg1"/>
                </a:solidFill>
              </a:rPr>
              <a:t>差点点。但是当同步非常激烈的时候，</a:t>
            </a:r>
            <a:r>
              <a:rPr lang="en-US" altLang="zh-CN" cap="none" dirty="0">
                <a:solidFill>
                  <a:schemeClr val="bg1"/>
                </a:solidFill>
              </a:rPr>
              <a:t>Synchronized</a:t>
            </a:r>
            <a:r>
              <a:rPr lang="zh-CN" altLang="en-US" dirty="0">
                <a:solidFill>
                  <a:schemeClr val="bg1"/>
                </a:solidFill>
              </a:rPr>
              <a:t>的性能一下子能下降好几十倍，而</a:t>
            </a:r>
            <a:r>
              <a:rPr lang="en-US" altLang="zh-CN" cap="none" dirty="0" err="1">
                <a:solidFill>
                  <a:schemeClr val="bg1"/>
                </a:solidFill>
              </a:rPr>
              <a:t>Reentrantlock</a:t>
            </a:r>
            <a:r>
              <a:rPr lang="zh-CN" altLang="en-US" dirty="0">
                <a:solidFill>
                  <a:schemeClr val="bg1"/>
                </a:solidFill>
              </a:rPr>
              <a:t>确还能维持常态。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高并发量情况下使用</a:t>
            </a:r>
            <a:r>
              <a:rPr lang="en-US" altLang="zh-CN" cap="none" dirty="0" err="1">
                <a:solidFill>
                  <a:schemeClr val="bg1"/>
                </a:solidFill>
                <a:effectLst/>
              </a:rPr>
              <a:t>Reentrantlock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。</a:t>
            </a:r>
            <a:endParaRPr lang="en-US" altLang="zh-CN" dirty="0">
              <a:solidFill>
                <a:schemeClr val="bg1"/>
              </a:solidFill>
              <a:effectLst/>
            </a:endParaRPr>
          </a:p>
          <a:p>
            <a:r>
              <a:rPr lang="en-US" altLang="zh-CN" dirty="0">
                <a:solidFill>
                  <a:schemeClr val="bg1"/>
                </a:solidFill>
                <a:effectLst/>
              </a:rPr>
              <a:t>	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写同步的时候，优先考虑</a:t>
            </a:r>
            <a:r>
              <a:rPr lang="en-US" altLang="zh-CN" cap="none" dirty="0">
                <a:solidFill>
                  <a:schemeClr val="bg1"/>
                </a:solidFill>
                <a:effectLst/>
              </a:rPr>
              <a:t>Synchronized</a:t>
            </a:r>
            <a:r>
              <a:rPr lang="zh-CN" altLang="en-US" cap="none" dirty="0">
                <a:solidFill>
                  <a:schemeClr val="bg1"/>
                </a:solidFill>
                <a:effectLst/>
              </a:rPr>
              <a:t>，根据需要进行优化。</a:t>
            </a:r>
            <a:r>
              <a:rPr lang="en-US" altLang="zh-CN" dirty="0">
                <a:effectLst/>
              </a:rPr>
              <a:t> </a:t>
            </a:r>
            <a:r>
              <a:rPr lang="en-US" altLang="zh-CN" cap="none" dirty="0" err="1">
                <a:solidFill>
                  <a:schemeClr val="bg1"/>
                </a:solidFill>
                <a:effectLst/>
              </a:rPr>
              <a:t>Reentrantlock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如果用的不好，不仅不能提高性能，还可能会带来问题。如死锁。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959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282</TotalTime>
  <Words>1135</Words>
  <Application>Microsoft Office PowerPoint</Application>
  <PresentationFormat>宽屏</PresentationFormat>
  <Paragraphs>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Arial</vt:lpstr>
      <vt:lpstr>Trebuchet MS</vt:lpstr>
      <vt:lpstr>Tw Cen MT</vt:lpstr>
      <vt:lpstr>Wingdings</vt:lpstr>
      <vt:lpstr>电路</vt:lpstr>
      <vt:lpstr>线程锁</vt:lpstr>
      <vt:lpstr>线程锁</vt:lpstr>
      <vt:lpstr>线程锁</vt:lpstr>
      <vt:lpstr>Synchronized锁的状态</vt:lpstr>
      <vt:lpstr>线程锁</vt:lpstr>
      <vt:lpstr>线程锁</vt:lpstr>
      <vt:lpstr>线程锁</vt:lpstr>
      <vt:lpstr>线程锁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线程锁</dc:title>
  <dc:creator>LP</dc:creator>
  <cp:lastModifiedBy>LP</cp:lastModifiedBy>
  <cp:revision>20</cp:revision>
  <dcterms:created xsi:type="dcterms:W3CDTF">2020-11-16T13:23:26Z</dcterms:created>
  <dcterms:modified xsi:type="dcterms:W3CDTF">2020-11-16T23:14:26Z</dcterms:modified>
</cp:coreProperties>
</file>