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E11BC-A1FF-4A68-8303-236DC047F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A31FD0-1849-40CF-8310-B3BA37DA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D5464-961D-4734-8C9F-01A8118E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D1-2657-44BA-BA15-946C1FA73ADA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352E7-EEBA-48FD-8BD6-4BDFE7C9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D322C-9093-454F-8486-00933DBE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F38-CF40-483B-B331-ADDBFC3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1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5984D-CA04-435A-B265-DD9179C9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3193EB-5947-4337-9AD8-EC45252FB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EBB63-D455-4765-A110-B592A661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D1-2657-44BA-BA15-946C1FA73ADA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925DB-85A6-416B-855E-9BDA7ECC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75EB4-6035-4A7F-91B2-B3BCA514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F38-CF40-483B-B331-ADDBFC3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77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733D1B-2171-419D-B840-C54DDD62D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0054C-889F-424A-9C3B-7C280E89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6952D-F2C8-4369-8B1D-2A73D754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D1-2657-44BA-BA15-946C1FA73ADA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C8FF1-EA68-4615-951C-57CA4896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210FE-D460-4ED7-8740-46122480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F38-CF40-483B-B331-ADDBFC3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E1C94-0EC6-4DC4-A6BF-9F3C998F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FA6F4-1EA3-4F28-A62D-C095D7469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2267E-AB2C-4FA2-AF9C-DAE13290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D1-2657-44BA-BA15-946C1FA73ADA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201F7-069A-45DC-9EBD-11A5F9C7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1E3DC-E397-4FBC-9A42-6A5F05C5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F38-CF40-483B-B331-ADDBFC3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96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0CC35-04DD-4B6E-BF7C-926369A4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F7CD4-F1AC-4B55-9017-DC5A3539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EB9BC-CC4D-4DA7-ADDF-18B02689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D1-2657-44BA-BA15-946C1FA73ADA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0E4A-DB1D-46DD-B526-DDAABA4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37FD5-A28A-41D9-9CA7-A63B54F3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F38-CF40-483B-B331-ADDBFC3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8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7A4AD-AFB7-4A52-B70B-5BEA9F49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58F92-8232-4E79-B440-A5CE11E94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215788-2F9C-4213-9D16-C38ABCB0C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B0DCAE-47B5-4C43-9BDC-934095BF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D1-2657-44BA-BA15-946C1FA73ADA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74DB7-2452-45AC-8C91-65809B37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78A69-C493-4972-9796-23D12C8A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F38-CF40-483B-B331-ADDBFC3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4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D2440-5A62-471C-9146-EBA8DDFC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79660-926D-47F3-A41E-B15C5F084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056A58-DF8D-4ECA-997B-8230DB650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A93E5B-9A26-4004-BCA4-F8A269D37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1091BF-3578-4229-8A18-0C9415048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C120F9-A363-4800-924F-62FCBE85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D1-2657-44BA-BA15-946C1FA73ADA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D77457-5CA7-45C4-9E9E-2A741EF8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542D1B-013A-4F32-8C45-CF2361E9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F38-CF40-483B-B331-ADDBFC3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59183-7553-4E4A-B500-C053A28E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DD588F-2A72-4FF6-8767-1308B1FF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D1-2657-44BA-BA15-946C1FA73ADA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2B5A3B-12FF-45ED-94C1-8DEA1B8E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85053E-8997-4606-AD10-807A0AFA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F38-CF40-483B-B331-ADDBFC3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2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DBB8B9-CB25-4879-A048-49DAA0E0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D1-2657-44BA-BA15-946C1FA73ADA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42B325-9D39-48D7-9214-7B4229CA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E46777-A397-4E9A-B545-17821535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F38-CF40-483B-B331-ADDBFC3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5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D1AA2-F584-451F-BF08-65D299BE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550EA-DB66-4E06-8954-DC9BD607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13E124-D581-4419-9DA3-C167753A9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A4E95-3883-4757-9784-8B9596A3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D1-2657-44BA-BA15-946C1FA73ADA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0DC7A-E6B7-49A0-81D3-697ED76C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180889-54EA-45A8-A40A-2B252063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F38-CF40-483B-B331-ADDBFC3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7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470DC-8FDB-46F0-BB08-FAA403A7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D8256F-6503-486F-893D-7EC948A55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A463C-0332-41BE-9383-896637BDA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48069-F353-4A93-B522-E63E3D9E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D1-2657-44BA-BA15-946C1FA73ADA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816F9B-C3B7-40BB-BB11-718B6873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D08D12-8032-47F1-9F0A-B371DE09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F38-CF40-483B-B331-ADDBFC3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4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51E6E5-378C-4985-A2DB-962E03B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E6F2A-1A00-4EBB-AC9D-28944332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EE360-92AC-44C0-A938-942DA8A2F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D06D1-2657-44BA-BA15-946C1FA73ADA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FE478-47B2-41EC-8201-890FEA8CD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00A50-74DA-4CF9-9A15-931B2D2B1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3CF38-CF40-483B-B331-ADDBFC3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5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859FA-5A1E-4D94-9026-935EC9971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171" y="2379433"/>
            <a:ext cx="9144000" cy="1049567"/>
          </a:xfrm>
        </p:spPr>
        <p:txBody>
          <a:bodyPr/>
          <a:lstStyle/>
          <a:p>
            <a:r>
              <a:rPr lang="zh-CN" altLang="en-US" dirty="0"/>
              <a:t>晨讲：集合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0DD0E3-FE24-48E5-91E0-551F53080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1744"/>
            <a:ext cx="9144000" cy="84605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28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F53B-4068-4FB1-806D-193E7354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集合和数组的对比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783A6-9D90-4ED1-BEA3-9A41F2B9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(1)</a:t>
            </a:r>
            <a:r>
              <a:rPr lang="zh-CN" altLang="en-US" sz="2400" dirty="0"/>
              <a:t>数组的特点</a:t>
            </a:r>
            <a:br>
              <a:rPr lang="zh-CN" altLang="en-US" sz="2400" dirty="0"/>
            </a:br>
            <a:r>
              <a:rPr lang="zh-CN" altLang="en-US" sz="2400" dirty="0"/>
              <a:t>    </a:t>
            </a:r>
            <a:r>
              <a:rPr lang="en-US" altLang="zh-CN" sz="2400" dirty="0"/>
              <a:t>1.</a:t>
            </a:r>
            <a:r>
              <a:rPr lang="zh-CN" altLang="en-US" sz="2400" dirty="0"/>
              <a:t>数组本质上就是一段连续的内存空间，用于记录多个类型相同的数据；</a:t>
            </a:r>
            <a:br>
              <a:rPr lang="zh-CN" altLang="en-US" sz="2400" dirty="0"/>
            </a:br>
            <a:r>
              <a:rPr lang="zh-CN" altLang="en-US" sz="2400" dirty="0"/>
              <a:t>    </a:t>
            </a:r>
            <a:r>
              <a:rPr lang="en-US" altLang="zh-CN" sz="2400" dirty="0"/>
              <a:t>2.</a:t>
            </a:r>
            <a:r>
              <a:rPr lang="zh-CN" altLang="en-US" sz="2400" dirty="0"/>
              <a:t>数组一旦声明完毕，则内存空间固定不变；</a:t>
            </a:r>
            <a:br>
              <a:rPr lang="zh-CN" altLang="en-US" sz="2400" dirty="0"/>
            </a:br>
            <a:r>
              <a:rPr lang="zh-CN" altLang="en-US" sz="2400" dirty="0"/>
              <a:t>    </a:t>
            </a:r>
            <a:r>
              <a:rPr lang="en-US" altLang="zh-CN" sz="2400" dirty="0"/>
              <a:t>3.</a:t>
            </a:r>
            <a:r>
              <a:rPr lang="zh-CN" altLang="en-US" sz="2400" dirty="0"/>
              <a:t>插入和删除操作不方便，可能会移动大量的元素导致效率太低；</a:t>
            </a:r>
            <a:br>
              <a:rPr lang="zh-CN" altLang="en-US" sz="2400" dirty="0"/>
            </a:br>
            <a:r>
              <a:rPr lang="zh-CN" altLang="en-US" sz="2400" dirty="0"/>
              <a:t>    </a:t>
            </a:r>
            <a:r>
              <a:rPr lang="en-US" altLang="zh-CN" sz="2400" dirty="0"/>
              <a:t>4.</a:t>
            </a:r>
            <a:r>
              <a:rPr lang="zh-CN" altLang="en-US" sz="2400" dirty="0"/>
              <a:t>支持下标访问，可以实现随机访问；</a:t>
            </a:r>
            <a:br>
              <a:rPr lang="zh-CN" altLang="en-US" sz="2400" dirty="0"/>
            </a:br>
            <a:r>
              <a:rPr lang="zh-CN" altLang="en-US" sz="2400" dirty="0"/>
              <a:t>    </a:t>
            </a:r>
            <a:r>
              <a:rPr lang="en-US" altLang="zh-CN" sz="2400" dirty="0"/>
              <a:t>5.</a:t>
            </a:r>
            <a:r>
              <a:rPr lang="zh-CN" altLang="en-US" sz="2400" dirty="0"/>
              <a:t>数组中的元素可以是基本数据类型，也可以使用引用数据类型；</a:t>
            </a:r>
            <a:br>
              <a:rPr lang="zh-CN" altLang="en-US" sz="2400" dirty="0"/>
            </a:br>
            <a:r>
              <a:rPr lang="zh-CN" altLang="en-US" sz="2400" dirty="0"/>
              <a:t>     </a:t>
            </a:r>
            <a:br>
              <a:rPr lang="zh-CN" altLang="en-US" sz="2400" dirty="0"/>
            </a:br>
            <a:r>
              <a:rPr lang="en-US" altLang="zh-CN" sz="2400" dirty="0"/>
              <a:t>(2)</a:t>
            </a:r>
            <a:r>
              <a:rPr lang="zh-CN" altLang="en-US" sz="2400" dirty="0"/>
              <a:t>集合的特点</a:t>
            </a:r>
            <a:br>
              <a:rPr lang="zh-CN" altLang="en-US" sz="2400" dirty="0"/>
            </a:br>
            <a:r>
              <a:rPr lang="zh-CN" altLang="en-US" sz="2400" dirty="0"/>
              <a:t>    </a:t>
            </a:r>
            <a:r>
              <a:rPr lang="en-US" altLang="zh-CN" sz="2400" dirty="0"/>
              <a:t>1.</a:t>
            </a:r>
            <a:r>
              <a:rPr lang="zh-CN" altLang="en-US" sz="2400" dirty="0"/>
              <a:t>内存空间可以不连续，数据类型可以不相同；</a:t>
            </a:r>
            <a:br>
              <a:rPr lang="zh-CN" altLang="en-US" sz="2400" dirty="0"/>
            </a:br>
            <a:r>
              <a:rPr lang="zh-CN" altLang="en-US" sz="2400" dirty="0"/>
              <a:t>    </a:t>
            </a:r>
            <a:r>
              <a:rPr lang="en-US" altLang="zh-CN" sz="2400" dirty="0"/>
              <a:t>2.</a:t>
            </a:r>
            <a:r>
              <a:rPr lang="zh-CN" altLang="en-US" sz="2400" dirty="0"/>
              <a:t>集合的内存空间可以动态地调整；</a:t>
            </a:r>
            <a:br>
              <a:rPr lang="zh-CN" altLang="en-US" sz="2400" dirty="0"/>
            </a:br>
            <a:r>
              <a:rPr lang="zh-CN" altLang="en-US" sz="2400" dirty="0"/>
              <a:t>    </a:t>
            </a:r>
            <a:r>
              <a:rPr lang="en-US" altLang="zh-CN" sz="2400" dirty="0"/>
              <a:t>3.</a:t>
            </a:r>
            <a:r>
              <a:rPr lang="zh-CN" altLang="en-US" sz="2400" dirty="0"/>
              <a:t>集合的插入删除操作可以不移动大量元素；</a:t>
            </a:r>
            <a:br>
              <a:rPr lang="zh-CN" altLang="en-US" sz="2400" dirty="0"/>
            </a:br>
            <a:r>
              <a:rPr lang="zh-CN" altLang="en-US" sz="2400" dirty="0"/>
              <a:t>    </a:t>
            </a:r>
            <a:r>
              <a:rPr lang="en-US" altLang="zh-CN" sz="2400" dirty="0"/>
              <a:t>4.</a:t>
            </a:r>
            <a:r>
              <a:rPr lang="zh-CN" altLang="en-US" sz="2400" dirty="0"/>
              <a:t>部分支持下标访问，部分不支持；</a:t>
            </a:r>
            <a:br>
              <a:rPr lang="zh-CN" altLang="en-US" sz="2400" dirty="0"/>
            </a:br>
            <a:r>
              <a:rPr lang="zh-CN" altLang="en-US" sz="2400" dirty="0"/>
              <a:t>    </a:t>
            </a:r>
            <a:r>
              <a:rPr lang="en-US" altLang="zh-CN" sz="2400" dirty="0"/>
              <a:t>5.</a:t>
            </a:r>
            <a:r>
              <a:rPr lang="zh-CN" altLang="en-US" sz="2400" dirty="0"/>
              <a:t>集合中的元素必须是引用数据类型；</a:t>
            </a:r>
          </a:p>
        </p:txBody>
      </p:sp>
    </p:spTree>
    <p:extLst>
      <p:ext uri="{BB962C8B-B14F-4D97-AF65-F5344CB8AC3E}">
        <p14:creationId xmlns:p14="http://schemas.microsoft.com/office/powerpoint/2010/main" val="56370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8AEEE-21B7-46B8-97DC-FC7CA20D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集合分支结构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AF12D7-3E64-4B55-BFE0-D6D45361D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15" y="1549286"/>
            <a:ext cx="8955595" cy="4462987"/>
          </a:xfrm>
        </p:spPr>
      </p:pic>
    </p:spTree>
    <p:extLst>
      <p:ext uri="{BB962C8B-B14F-4D97-AF65-F5344CB8AC3E}">
        <p14:creationId xmlns:p14="http://schemas.microsoft.com/office/powerpoint/2010/main" val="124175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264E7-BD0E-426E-B8F2-3A99D1DC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r>
              <a:rPr lang="zh-CN" altLang="en-US" dirty="0"/>
              <a:t>集合的语法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3DDA2-DBDC-4F9A-AE1B-7D309443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09635" cy="5032375"/>
          </a:xfrm>
        </p:spPr>
        <p:txBody>
          <a:bodyPr>
            <a:noAutofit/>
          </a:bodyPr>
          <a:lstStyle/>
          <a:p>
            <a:r>
              <a:rPr lang="en-US" altLang="zh-CN" sz="1800" dirty="0" err="1"/>
              <a:t>boolean</a:t>
            </a:r>
            <a:r>
              <a:rPr lang="en-US" altLang="zh-CN" sz="1800" dirty="0"/>
              <a:t> add(E e) - </a:t>
            </a:r>
            <a:r>
              <a:rPr lang="zh-CN" altLang="en-US" sz="1800" dirty="0"/>
              <a:t>用于将元素</a:t>
            </a:r>
            <a:r>
              <a:rPr lang="en-US" altLang="zh-CN" sz="1800" dirty="0"/>
              <a:t>e</a:t>
            </a:r>
            <a:r>
              <a:rPr lang="zh-CN" altLang="en-US" sz="1800" dirty="0"/>
              <a:t>放入当前集合中。</a:t>
            </a:r>
            <a:br>
              <a:rPr lang="zh-CN" altLang="en-US" sz="1800" dirty="0"/>
            </a:br>
            <a:r>
              <a:rPr lang="zh-CN" altLang="en-US" sz="1800" dirty="0"/>
              <a:t>   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addAll</a:t>
            </a:r>
            <a:r>
              <a:rPr lang="en-US" altLang="zh-CN" sz="1800" dirty="0"/>
              <a:t>(Collection&lt;? extends E&gt; c) </a:t>
            </a:r>
            <a:br>
              <a:rPr lang="en-US" altLang="zh-CN" sz="1800" dirty="0"/>
            </a:br>
            <a:r>
              <a:rPr lang="en-US" altLang="zh-CN" sz="1800" dirty="0"/>
              <a:t>       - </a:t>
            </a:r>
            <a:r>
              <a:rPr lang="zh-CN" altLang="en-US" sz="1800" dirty="0"/>
              <a:t>用于将参数指定集合中的所有元素放入当前集合中。</a:t>
            </a:r>
            <a:br>
              <a:rPr lang="zh-CN" altLang="en-US" sz="1800" dirty="0"/>
            </a:br>
            <a:r>
              <a:rPr lang="zh-CN" altLang="en-US" sz="1800" dirty="0"/>
              <a:t>   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remove(Object o) </a:t>
            </a:r>
            <a:br>
              <a:rPr lang="en-US" altLang="zh-CN" sz="1800" dirty="0"/>
            </a:br>
            <a:r>
              <a:rPr lang="en-US" altLang="zh-CN" sz="1800" dirty="0"/>
              <a:t>       - </a:t>
            </a:r>
            <a:r>
              <a:rPr lang="zh-CN" altLang="en-US" sz="1800" dirty="0"/>
              <a:t>用于从当前集合中删除参数指定的元素。</a:t>
            </a:r>
            <a:br>
              <a:rPr lang="zh-CN" altLang="en-US" sz="1800" dirty="0"/>
            </a:br>
            <a:r>
              <a:rPr lang="zh-CN" altLang="en-US" sz="1800" dirty="0"/>
              <a:t>   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removeAll</a:t>
            </a:r>
            <a:r>
              <a:rPr lang="en-US" altLang="zh-CN" sz="1800" dirty="0"/>
              <a:t>(Collection&lt;?&gt; c) </a:t>
            </a:r>
            <a:br>
              <a:rPr lang="en-US" altLang="zh-CN" sz="1800" dirty="0"/>
            </a:br>
            <a:r>
              <a:rPr lang="en-US" altLang="zh-CN" sz="1800" dirty="0"/>
              <a:t>       - </a:t>
            </a:r>
            <a:r>
              <a:rPr lang="zh-CN" altLang="en-US" sz="1800" dirty="0"/>
              <a:t>用于从当前集合中删除参数指定集合中的所有元素。</a:t>
            </a:r>
            <a:br>
              <a:rPr lang="zh-CN" altLang="en-US" sz="1800" dirty="0"/>
            </a:br>
            <a:r>
              <a:rPr lang="zh-CN" altLang="en-US" sz="1800" dirty="0"/>
              <a:t>   </a:t>
            </a:r>
            <a:r>
              <a:rPr lang="en-US" altLang="zh-CN" sz="1800" dirty="0"/>
              <a:t>void clear() </a:t>
            </a:r>
            <a:br>
              <a:rPr lang="en-US" altLang="zh-CN" sz="1800" dirty="0"/>
            </a:br>
            <a:r>
              <a:rPr lang="en-US" altLang="zh-CN" sz="1800" dirty="0"/>
              <a:t>       - </a:t>
            </a:r>
            <a:r>
              <a:rPr lang="zh-CN" altLang="en-US" sz="1800" dirty="0"/>
              <a:t>用于将当前集合中的所有元素移除。</a:t>
            </a:r>
            <a:br>
              <a:rPr lang="zh-CN" altLang="en-US" sz="1800" dirty="0"/>
            </a:br>
            <a:r>
              <a:rPr lang="zh-CN" altLang="en-US" sz="1800" dirty="0"/>
              <a:t>   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contains(Object o) </a:t>
            </a:r>
            <a:br>
              <a:rPr lang="en-US" altLang="zh-CN" sz="1800" dirty="0"/>
            </a:br>
            <a:r>
              <a:rPr lang="en-US" altLang="zh-CN" sz="1800" dirty="0"/>
              <a:t>       - </a:t>
            </a:r>
            <a:r>
              <a:rPr lang="zh-CN" altLang="en-US" sz="1800" dirty="0"/>
              <a:t>用于判断当前集合中是否包含参数指定的单个元素。</a:t>
            </a:r>
            <a:br>
              <a:rPr lang="zh-CN" altLang="en-US" sz="1800" dirty="0"/>
            </a:br>
            <a:r>
              <a:rPr lang="zh-CN" altLang="en-US" sz="1800" dirty="0"/>
              <a:t>       </a:t>
            </a:r>
            <a:r>
              <a:rPr lang="en-US" altLang="zh-CN" sz="1800" dirty="0"/>
              <a:t>- (o==null ? e==null : </a:t>
            </a:r>
            <a:r>
              <a:rPr lang="en-US" altLang="zh-CN" sz="1800" dirty="0" err="1"/>
              <a:t>o.equals</a:t>
            </a:r>
            <a:r>
              <a:rPr lang="en-US" altLang="zh-CN" sz="1800" dirty="0"/>
              <a:t>(e)) </a:t>
            </a:r>
            <a:br>
              <a:rPr lang="en-US" altLang="zh-CN" sz="1800" dirty="0"/>
            </a:br>
            <a:r>
              <a:rPr lang="en-US" altLang="zh-CN" sz="1800" dirty="0"/>
              <a:t>   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containsAll</a:t>
            </a:r>
            <a:r>
              <a:rPr lang="en-US" altLang="zh-CN" sz="1800" dirty="0"/>
              <a:t>(Collection&lt;?&gt; c) </a:t>
            </a:r>
            <a:br>
              <a:rPr lang="en-US" altLang="zh-CN" sz="1800" dirty="0"/>
            </a:br>
            <a:r>
              <a:rPr lang="en-US" altLang="zh-CN" sz="1800" dirty="0"/>
              <a:t>       - </a:t>
            </a:r>
            <a:r>
              <a:rPr lang="zh-CN" altLang="en-US" sz="1800" dirty="0"/>
              <a:t>用于判断当前集合中是否包含参数指定集合中的所有元素。</a:t>
            </a:r>
            <a:br>
              <a:rPr lang="zh-CN" altLang="en-US" sz="1800" dirty="0"/>
            </a:br>
            <a:r>
              <a:rPr lang="zh-CN" altLang="en-US" sz="1800" dirty="0"/>
              <a:t>   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isEmpty</a:t>
            </a:r>
            <a:r>
              <a:rPr lang="en-US" altLang="zh-CN" sz="1800" dirty="0"/>
              <a:t>() - </a:t>
            </a:r>
            <a:r>
              <a:rPr lang="zh-CN" altLang="en-US" sz="1800" dirty="0"/>
              <a:t>用于判断当前集合是否为空。</a:t>
            </a:r>
            <a:br>
              <a:rPr lang="zh-CN" altLang="en-US" sz="1800" dirty="0"/>
            </a:br>
            <a:r>
              <a:rPr lang="zh-CN" altLang="en-US" sz="1800" dirty="0"/>
              <a:t>   </a:t>
            </a:r>
            <a:r>
              <a:rPr lang="en-US" altLang="zh-CN" sz="1800" dirty="0"/>
              <a:t>int size() - </a:t>
            </a:r>
            <a:r>
              <a:rPr lang="zh-CN" altLang="en-US" sz="1800" dirty="0"/>
              <a:t>用于返回当前集合中元素的个数。</a:t>
            </a:r>
            <a:br>
              <a:rPr lang="zh-CN" altLang="en-US" sz="1800" dirty="0"/>
            </a:br>
            <a:r>
              <a:rPr lang="zh-CN" altLang="en-US" sz="1800" dirty="0"/>
              <a:t>   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retainAll</a:t>
            </a:r>
            <a:r>
              <a:rPr lang="en-US" altLang="zh-CN" sz="1800" dirty="0"/>
              <a:t>(Collection&lt;?&gt; c) </a:t>
            </a:r>
            <a:br>
              <a:rPr lang="en-US" altLang="zh-CN" sz="1800" dirty="0"/>
            </a:br>
            <a:r>
              <a:rPr lang="en-US" altLang="zh-CN" sz="1800" dirty="0"/>
              <a:t>       - </a:t>
            </a:r>
            <a:r>
              <a:rPr lang="zh-CN" altLang="en-US" sz="1800" dirty="0"/>
              <a:t>用于获取当前集合和参数集合的交集并保留到当前集合中。</a:t>
            </a:r>
            <a:br>
              <a:rPr lang="zh-CN" altLang="en-US" sz="1800" dirty="0"/>
            </a:br>
            <a:r>
              <a:rPr lang="zh-CN" altLang="en-US" sz="1800" dirty="0"/>
              <a:t>       </a:t>
            </a:r>
            <a:r>
              <a:rPr lang="en-US" altLang="zh-CN" sz="1800" dirty="0"/>
              <a:t>- </a:t>
            </a:r>
            <a:r>
              <a:rPr lang="zh-CN" altLang="en-US" sz="1800" dirty="0"/>
              <a:t>若当前集合中的内容发生了更改则返回</a:t>
            </a:r>
            <a:r>
              <a:rPr lang="en-US" altLang="zh-CN" sz="1800" dirty="0"/>
              <a:t>true</a:t>
            </a:r>
            <a:r>
              <a:rPr lang="zh-CN" altLang="en-US" sz="1800" dirty="0"/>
              <a:t>，否则返回</a:t>
            </a:r>
            <a:r>
              <a:rPr lang="en-US" altLang="zh-CN" sz="1800" dirty="0"/>
              <a:t>false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6812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DEBF5-85B7-4641-8295-8D64DE7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子接口 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CB1F2-0918-43C5-A22C-A60F4565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690688"/>
            <a:ext cx="10835326" cy="516731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java.util.List</a:t>
            </a:r>
            <a:r>
              <a:rPr lang="zh-CN" altLang="en-US" dirty="0"/>
              <a:t>接口是</a:t>
            </a:r>
            <a:r>
              <a:rPr lang="en-US" altLang="zh-CN" b="1" dirty="0"/>
              <a:t>Collection</a:t>
            </a:r>
            <a:r>
              <a:rPr lang="zh-CN" altLang="en-US" b="1" dirty="0"/>
              <a:t>接口</a:t>
            </a:r>
            <a:r>
              <a:rPr lang="zh-CN" altLang="en-US" dirty="0"/>
              <a:t>的</a:t>
            </a:r>
            <a:r>
              <a:rPr lang="zh-CN" altLang="en-US" b="1" dirty="0"/>
              <a:t>子接口</a:t>
            </a:r>
            <a:r>
              <a:rPr lang="zh-CN" altLang="en-US" dirty="0"/>
              <a:t>，元素</a:t>
            </a:r>
            <a:r>
              <a:rPr lang="zh-CN" altLang="en-US" b="1" dirty="0"/>
              <a:t>有先后放入次序</a:t>
            </a:r>
            <a:r>
              <a:rPr lang="zh-CN" altLang="en-US" dirty="0"/>
              <a:t>，并且</a:t>
            </a:r>
            <a:r>
              <a:rPr lang="zh-CN" altLang="en-US" b="1" dirty="0"/>
              <a:t>允许重复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该接口的主要实现类有：</a:t>
            </a:r>
            <a:r>
              <a:rPr lang="en-US" altLang="zh-CN" b="1" dirty="0" err="1"/>
              <a:t>ArrayList</a:t>
            </a:r>
            <a:r>
              <a:rPr lang="zh-CN" altLang="en-US" b="1" dirty="0"/>
              <a:t>类</a:t>
            </a:r>
            <a:r>
              <a:rPr lang="zh-CN" altLang="en-US" dirty="0"/>
              <a:t>、</a:t>
            </a:r>
            <a:r>
              <a:rPr lang="en-US" altLang="zh-CN" b="1" dirty="0"/>
              <a:t>LinkedList</a:t>
            </a:r>
            <a:r>
              <a:rPr lang="zh-CN" altLang="en-US" b="1" dirty="0"/>
              <a:t>类</a:t>
            </a:r>
            <a:r>
              <a:rPr lang="zh-CN" altLang="en-US" dirty="0"/>
              <a:t>、</a:t>
            </a:r>
            <a:r>
              <a:rPr lang="en-US" altLang="zh-CN" b="1" dirty="0"/>
              <a:t>Stack</a:t>
            </a:r>
            <a:r>
              <a:rPr lang="zh-CN" altLang="en-US" b="1" dirty="0"/>
              <a:t>类</a:t>
            </a:r>
            <a:r>
              <a:rPr lang="zh-CN" altLang="en-US" dirty="0"/>
              <a:t>以及</a:t>
            </a:r>
            <a:r>
              <a:rPr lang="en-US" altLang="zh-CN" b="1" dirty="0"/>
              <a:t>Vector</a:t>
            </a:r>
            <a:r>
              <a:rPr lang="zh-CN" altLang="en-US" b="1" dirty="0"/>
              <a:t>类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其中</a:t>
            </a:r>
            <a:r>
              <a:rPr lang="en-US" altLang="zh-CN" b="1" dirty="0" err="1"/>
              <a:t>ArrayList</a:t>
            </a:r>
            <a:r>
              <a:rPr lang="zh-CN" altLang="en-US" b="1" dirty="0"/>
              <a:t>类</a:t>
            </a:r>
            <a:r>
              <a:rPr lang="zh-CN" altLang="en-US" dirty="0"/>
              <a:t>的底层是采用</a:t>
            </a:r>
            <a:r>
              <a:rPr lang="zh-CN" altLang="en-US" b="1" dirty="0"/>
              <a:t>动态数组实现</a:t>
            </a:r>
            <a:r>
              <a:rPr lang="zh-CN" altLang="en-US" dirty="0"/>
              <a:t>的，因此</a:t>
            </a:r>
            <a:r>
              <a:rPr lang="zh-CN" altLang="en-US" b="1" dirty="0"/>
              <a:t>增删不方便</a:t>
            </a:r>
            <a:r>
              <a:rPr lang="zh-CN" altLang="en-US" dirty="0"/>
              <a:t>，</a:t>
            </a:r>
            <a:r>
              <a:rPr lang="zh-CN" altLang="en-US" b="1" dirty="0"/>
              <a:t>访问元素方便</a:t>
            </a:r>
            <a:r>
              <a:rPr lang="zh-CN" altLang="en-US" dirty="0"/>
              <a:t>；</a:t>
            </a:r>
            <a:br>
              <a:rPr lang="zh-CN" altLang="en-US" dirty="0"/>
            </a:br>
            <a:r>
              <a:rPr lang="zh-CN" altLang="en-US" dirty="0"/>
              <a:t>其中</a:t>
            </a:r>
            <a:r>
              <a:rPr lang="en-US" altLang="zh-CN" b="1" dirty="0"/>
              <a:t>LinkedList</a:t>
            </a:r>
            <a:r>
              <a:rPr lang="zh-CN" altLang="en-US" b="1" dirty="0"/>
              <a:t>类</a:t>
            </a:r>
            <a:r>
              <a:rPr lang="zh-CN" altLang="en-US" dirty="0"/>
              <a:t>的底层是采用</a:t>
            </a:r>
            <a:r>
              <a:rPr lang="zh-CN" altLang="en-US" b="1" dirty="0"/>
              <a:t>链表实现</a:t>
            </a:r>
            <a:r>
              <a:rPr lang="zh-CN" altLang="en-US" dirty="0"/>
              <a:t>的，因此</a:t>
            </a:r>
            <a:r>
              <a:rPr lang="zh-CN" altLang="en-US" b="1" dirty="0"/>
              <a:t>增删方便</a:t>
            </a:r>
            <a:r>
              <a:rPr lang="zh-CN" altLang="en-US" dirty="0"/>
              <a:t>，</a:t>
            </a:r>
            <a:r>
              <a:rPr lang="zh-CN" altLang="en-US" b="1" dirty="0"/>
              <a:t>访问元素不方便</a:t>
            </a:r>
            <a:r>
              <a:rPr lang="zh-CN" altLang="en-US" dirty="0"/>
              <a:t>；</a:t>
            </a:r>
            <a:br>
              <a:rPr lang="zh-CN" altLang="en-US" dirty="0"/>
            </a:br>
            <a:r>
              <a:rPr lang="en-US" altLang="zh-CN" dirty="0"/>
              <a:t>.</a:t>
            </a:r>
            <a:r>
              <a:rPr lang="zh-CN" altLang="en-US" dirty="0"/>
              <a:t>可以使用父类接口</a:t>
            </a:r>
            <a:r>
              <a:rPr lang="en-US" altLang="zh-CN" dirty="0"/>
              <a:t>Collection</a:t>
            </a:r>
            <a:r>
              <a:rPr lang="zh-CN" altLang="en-US" dirty="0"/>
              <a:t>的所有方法</a:t>
            </a:r>
            <a:r>
              <a:rPr lang="en-US" altLang="zh-CN" dirty="0"/>
              <a:t>,</a:t>
            </a:r>
            <a:r>
              <a:rPr lang="zh-CN" altLang="en-US" dirty="0"/>
              <a:t>也可以有自己的扩展方法</a:t>
            </a:r>
          </a:p>
          <a:p>
            <a:r>
              <a:rPr lang="zh-CN" altLang="en-US" dirty="0"/>
              <a:t>接口不能被</a:t>
            </a:r>
            <a:r>
              <a:rPr lang="en-US" altLang="zh-CN" dirty="0"/>
              <a:t>New,</a:t>
            </a:r>
            <a:r>
              <a:rPr lang="zh-CN" altLang="en-US" dirty="0"/>
              <a:t>学习提供的共性方法</a:t>
            </a:r>
          </a:p>
          <a:p>
            <a:r>
              <a:rPr lang="zh-CN" altLang="en-US" dirty="0"/>
              <a:t>特点</a:t>
            </a:r>
            <a:r>
              <a:rPr lang="en-US" altLang="zh-CN" dirty="0"/>
              <a:t>:1.</a:t>
            </a:r>
            <a:r>
              <a:rPr lang="zh-CN" altLang="en-US" dirty="0"/>
              <a:t>有序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2.</a:t>
            </a:r>
            <a:r>
              <a:rPr lang="zh-CN" altLang="en-US" dirty="0"/>
              <a:t>可重复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3.</a:t>
            </a:r>
            <a:r>
              <a:rPr lang="zh-CN" altLang="en-US" dirty="0"/>
              <a:t>可以存多个</a:t>
            </a:r>
            <a:r>
              <a:rPr lang="en-US" altLang="zh-CN" dirty="0"/>
              <a:t>null</a:t>
            </a:r>
          </a:p>
          <a:p>
            <a:r>
              <a:rPr lang="en-US" altLang="zh-CN" dirty="0"/>
              <a:t>        4.</a:t>
            </a:r>
            <a:r>
              <a:rPr lang="zh-CN" altLang="en-US" dirty="0"/>
              <a:t>有索引</a:t>
            </a:r>
          </a:p>
          <a:p>
            <a:r>
              <a:rPr lang="zh-CN" altLang="en-US" dirty="0"/>
              <a:t>常用方法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----</a:t>
            </a:r>
            <a:r>
              <a:rPr lang="zh-CN" altLang="en-US" dirty="0"/>
              <a:t>继承自父接口</a:t>
            </a:r>
            <a:r>
              <a:rPr lang="en-US" altLang="zh-CN" dirty="0"/>
              <a:t>Collection</a:t>
            </a:r>
            <a:r>
              <a:rPr lang="zh-CN" altLang="en-US" dirty="0"/>
              <a:t>的所有方法</a:t>
            </a:r>
          </a:p>
        </p:txBody>
      </p:sp>
    </p:spTree>
    <p:extLst>
      <p:ext uri="{BB962C8B-B14F-4D97-AF65-F5344CB8AC3E}">
        <p14:creationId xmlns:p14="http://schemas.microsoft.com/office/powerpoint/2010/main" val="206616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D3D7A-373C-4C38-AE16-469ECBEB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子接口</a:t>
            </a:r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66C32-7A1B-4F49-8E13-CEB914AA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util.Set</a:t>
            </a:r>
            <a:r>
              <a:rPr lang="zh-CN" altLang="en-US" sz="4000" dirty="0"/>
              <a:t>接口是</a:t>
            </a:r>
            <a:r>
              <a:rPr lang="en-US" altLang="zh-CN" sz="4000" b="1" dirty="0"/>
              <a:t>Collection</a:t>
            </a:r>
            <a:r>
              <a:rPr lang="zh-CN" altLang="en-US" sz="4000" b="1" dirty="0"/>
              <a:t>接口</a:t>
            </a:r>
            <a:r>
              <a:rPr lang="zh-CN" altLang="en-US" sz="4000" dirty="0"/>
              <a:t>的</a:t>
            </a:r>
            <a:r>
              <a:rPr lang="zh-CN" altLang="en-US" sz="4000" b="1" dirty="0"/>
              <a:t>子接口</a:t>
            </a:r>
            <a:r>
              <a:rPr lang="zh-CN" altLang="en-US" sz="4000" dirty="0"/>
              <a:t>，元素</a:t>
            </a:r>
            <a:r>
              <a:rPr lang="zh-CN" altLang="en-US" sz="4000" b="1" dirty="0"/>
              <a:t>没有先后放入次序</a:t>
            </a:r>
            <a:r>
              <a:rPr lang="zh-CN" altLang="en-US" sz="4000" dirty="0"/>
              <a:t>，并且</a:t>
            </a:r>
            <a:r>
              <a:rPr lang="zh-CN" altLang="en-US" sz="4000" b="1" dirty="0"/>
              <a:t>不允许重复</a:t>
            </a:r>
            <a:br>
              <a:rPr lang="zh-CN" altLang="en-US" sz="4000" dirty="0"/>
            </a:br>
            <a:r>
              <a:rPr lang="zh-CN" altLang="en-US" sz="4000" dirty="0"/>
              <a:t>   该接口的主要实现类有：</a:t>
            </a:r>
            <a:r>
              <a:rPr lang="en-US" altLang="zh-CN" sz="4000" b="1" dirty="0"/>
              <a:t>HashSet</a:t>
            </a:r>
            <a:r>
              <a:rPr lang="zh-CN" altLang="en-US" sz="4000" b="1" dirty="0"/>
              <a:t>类</a:t>
            </a:r>
            <a:r>
              <a:rPr lang="zh-CN" altLang="en-US" sz="4000" dirty="0"/>
              <a:t>。</a:t>
            </a:r>
            <a:br>
              <a:rPr lang="zh-CN" altLang="en-US" sz="4000" dirty="0"/>
            </a:br>
            <a:r>
              <a:rPr lang="zh-CN" altLang="en-US" sz="4000" dirty="0"/>
              <a:t>   其中</a:t>
            </a:r>
            <a:r>
              <a:rPr lang="en-US" altLang="zh-CN" sz="4000" b="1" dirty="0"/>
              <a:t>HashSet</a:t>
            </a:r>
            <a:r>
              <a:rPr lang="zh-CN" altLang="en-US" sz="4000" b="1" dirty="0"/>
              <a:t>类</a:t>
            </a:r>
            <a:r>
              <a:rPr lang="zh-CN" altLang="en-US" sz="4000" dirty="0"/>
              <a:t>的底层是采用</a:t>
            </a:r>
            <a:r>
              <a:rPr lang="zh-CN" altLang="en-US" sz="4000" b="1" dirty="0"/>
              <a:t>哈希表</a:t>
            </a:r>
            <a:r>
              <a:rPr lang="zh-CN" altLang="en-US" sz="4000" dirty="0"/>
              <a:t>进行数据管理的。</a:t>
            </a:r>
            <a:br>
              <a:rPr lang="zh-CN" altLang="en-US" sz="4000" dirty="0"/>
            </a:b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6993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E80DC-65AF-4E94-AD28-328329C3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迭代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8BD9A-14F6-4CFE-B107-8C242D845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Collection</a:t>
            </a:r>
            <a:r>
              <a:rPr lang="zh-CN" altLang="en-US" dirty="0"/>
              <a:t>父类 迭代器：</a:t>
            </a:r>
            <a:r>
              <a:rPr lang="en-US" altLang="zh-CN" dirty="0"/>
              <a:t>Iterator&lt;Integer&gt;ID=</a:t>
            </a:r>
            <a:r>
              <a:rPr lang="en-US" altLang="zh-CN" dirty="0" err="1"/>
              <a:t>list.iterator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子类专用迭代器：</a:t>
            </a:r>
            <a:r>
              <a:rPr lang="en-US" altLang="zh-CN" dirty="0" err="1"/>
              <a:t>LstIterator</a:t>
            </a:r>
            <a:r>
              <a:rPr lang="en-US" altLang="zh-CN" dirty="0"/>
              <a:t>&lt;Integer&gt;ID=</a:t>
            </a:r>
            <a:r>
              <a:rPr lang="en-US" altLang="zh-CN" dirty="0" err="1"/>
              <a:t>list.iterator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72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807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晨讲：集合</vt:lpstr>
      <vt:lpstr>1.1集合和数组的对比</vt:lpstr>
      <vt:lpstr>1.2集合分支结构</vt:lpstr>
      <vt:lpstr>1.3集合的语法</vt:lpstr>
      <vt:lpstr>2.1  子接口 List</vt:lpstr>
      <vt:lpstr>2.2子接口Set</vt:lpstr>
      <vt:lpstr>2.3迭代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晨讲：集合</dc:title>
  <dc:creator> </dc:creator>
  <cp:lastModifiedBy> </cp:lastModifiedBy>
  <cp:revision>8</cp:revision>
  <dcterms:created xsi:type="dcterms:W3CDTF">2020-10-20T11:14:39Z</dcterms:created>
  <dcterms:modified xsi:type="dcterms:W3CDTF">2020-10-20T12:51:59Z</dcterms:modified>
</cp:coreProperties>
</file>