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10303487@qq.com" initials="8" lastIdx="1" clrIdx="0">
    <p:extLst>
      <p:ext uri="{19B8F6BF-5375-455C-9EA6-DF929625EA0E}">
        <p15:presenceInfo xmlns:p15="http://schemas.microsoft.com/office/powerpoint/2012/main" userId="156acfe5efad8a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CD8B-2799-4A5C-80B6-0599A4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3B714-D368-4598-AA85-F9A6BCF0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6966E-ED21-4D25-B5A8-995C4714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3CD2D-C277-44C4-B16B-3758676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28EC4-B495-42FA-AF96-243FD986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38ED-29C5-4D30-8BBA-9CA1FEE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5C92D-5F50-49B6-9A2B-AD8F5580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96E39-E18A-44B2-9B36-6146322A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D76D7-C0FC-4EBA-9299-B1BD87BB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956F2-DFA6-45DD-8160-4E41AC4A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4CA0D9-CA8B-4B62-89D5-82AF25B09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20E23-45A4-48A6-B2C3-8369464F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0597E-0540-40A0-9F29-6347D316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AA6F8-36E8-4CD6-B1FA-06DC2074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D9E29-6C3C-4A25-BCCF-44E05B1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9599-A02C-44AB-914B-B07B241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DE377-490B-4849-9320-292A44EE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DD987-F059-4E1D-9EBD-1D124C8A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36C4B-D82D-4F90-BC2B-312FA1EE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A7F86-E87A-4937-B61F-560007B7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62FDB-0340-4557-9CEB-74060697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2B396-CC41-4054-81E7-BE9FD908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8D81-903E-4D02-8731-CC52C7F5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BC936-7D5E-4BB0-8989-30CD698C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9EDC0-CE3F-410E-BC8F-74228859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7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852D3-60D4-4325-B6BD-C379D3F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0CE9A-E7F0-4800-9DEB-D2DEB9580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DD243-3092-4233-B21B-4D13E0EF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2138-A573-4DE0-9C57-31E5D1CE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64519-A1F9-4DA3-8116-DF831B32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AF8B3-CB6D-4633-BA93-066EA75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9B3B-52A6-4D69-8B30-706B37EE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9077-612D-475B-B773-A9F93D22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47894-2899-4A7C-BA8D-24FF7605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2B131-EB95-4ADE-B3DE-493AB4185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6CE27-CCD2-4C3D-AFDA-8322AE69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E5D9E3-77E2-49C8-992E-68B31355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49300-D511-4E93-BE6B-2A797A20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B25A8-F101-4DC3-B10C-B9C8701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8E994-B1FA-4FF3-AB19-CE091CD2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D73C2-4840-432F-8417-C34F8F0C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E373D-19F1-4E8D-B64E-01D9D46F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D9966C-36A4-4E75-9C2B-45A26304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4FC08-D5C2-41D6-BCCA-96BA1F96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43970-EA1F-4DBC-BB3B-C911AEA4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50AFF-B986-4618-9359-425B7C80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8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3F489-54B7-4A09-9D06-8458E67E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36A19-DFAB-41E0-B95D-6B0CDE6B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12607-AD6A-4B64-B281-8763A8BD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DCF9B-B73B-4586-A60B-1983B1B6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5DB7E-C591-4D9A-8AF5-DA9F0903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E03C2-1729-4434-9154-52B6D326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80CC-E0A9-4312-B8DE-07AB6314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AAB1E-E144-45EF-A22A-341A22DD1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93FE2-D4B8-43E2-B10A-2B69F00F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E0B04-54AE-4217-BF5D-DE3A2470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82F45-8498-4E4C-8609-1AA73B6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F8BC9-9B85-485F-9B71-CCB7F3F2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3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D8C7C-611D-46B9-9C76-B06D379E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24841-10DD-4998-AA40-4916D7AA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5647-5076-4B85-B9F2-9F2E2702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5B47-FE4E-4A33-92C6-1CB51C24751C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F38C8-456C-4446-8600-3F7616893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70E9-C3BD-489C-9300-00ECDF40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B8C0-4452-4747-AC15-A0C068F8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2FD97-A243-4FB1-A184-24A22204BFC0}"/>
              </a:ext>
            </a:extLst>
          </p:cNvPr>
          <p:cNvSpPr txBox="1"/>
          <p:nvPr/>
        </p:nvSpPr>
        <p:spPr>
          <a:xfrm>
            <a:off x="4278458" y="20611"/>
            <a:ext cx="235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的线程池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B917EA-4CB7-4945-A7D6-EE85A6FB80C5}"/>
              </a:ext>
            </a:extLst>
          </p:cNvPr>
          <p:cNvSpPr txBox="1"/>
          <p:nvPr/>
        </p:nvSpPr>
        <p:spPr>
          <a:xfrm>
            <a:off x="2407374" y="521830"/>
            <a:ext cx="685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中，我们可以利用多线程来最大化地压榨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多核计算的能力。但是，线程本身是把双刃剑，我们需要知道它的利弊，才能在实际系统中游刃有余地运用。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DE316E-D9CA-46A0-8D6E-358C5E16A5A5}"/>
              </a:ext>
            </a:extLst>
          </p:cNvPr>
          <p:cNvSpPr txBox="1"/>
          <p:nvPr/>
        </p:nvSpPr>
        <p:spPr>
          <a:xfrm>
            <a:off x="1902004" y="1544851"/>
            <a:ext cx="838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线程池，本质上是一种对象池，用于管理线程资源。</a:t>
            </a:r>
            <a:br>
              <a:rPr lang="zh-CN" altLang="en-US" dirty="0"/>
            </a:br>
            <a:r>
              <a:rPr lang="zh-CN" altLang="en-US" dirty="0"/>
              <a:t>在任务执行前，需要从线程池中拿出线程来执行。</a:t>
            </a:r>
            <a:br>
              <a:rPr lang="zh-CN" altLang="en-US" dirty="0"/>
            </a:br>
            <a:r>
              <a:rPr lang="zh-CN" altLang="en-US" dirty="0"/>
              <a:t>在任务执行完成之后，需要把线程放回线程池。</a:t>
            </a:r>
            <a:br>
              <a:rPr lang="zh-CN" altLang="en-US" dirty="0"/>
            </a:br>
            <a:r>
              <a:rPr lang="zh-CN" altLang="en-US" dirty="0"/>
              <a:t>通过线程的这种反复利用机制，可以有效地避免直接创建线程所带来的坏处。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ECB35-2E52-4049-A66A-0C3B71DF7590}"/>
              </a:ext>
            </a:extLst>
          </p:cNvPr>
          <p:cNvSpPr/>
          <p:nvPr/>
        </p:nvSpPr>
        <p:spPr>
          <a:xfrm>
            <a:off x="1902004" y="2980526"/>
            <a:ext cx="1220773" cy="57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提交任务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A47CA-D833-4C40-9093-9A4AF084F0C7}"/>
              </a:ext>
            </a:extLst>
          </p:cNvPr>
          <p:cNvSpPr/>
          <p:nvPr/>
        </p:nvSpPr>
        <p:spPr>
          <a:xfrm>
            <a:off x="1850157" y="5901164"/>
            <a:ext cx="1324466" cy="90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创建线程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执行任务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1F0F61A-E25A-42D0-85FC-C60D005E712C}"/>
              </a:ext>
            </a:extLst>
          </p:cNvPr>
          <p:cNvSpPr/>
          <p:nvPr/>
        </p:nvSpPr>
        <p:spPr>
          <a:xfrm>
            <a:off x="1613504" y="4173517"/>
            <a:ext cx="1797774" cy="10857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核心线程池是否已满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5CBF0E-74CC-4551-896D-EB1276AB16AD}"/>
              </a:ext>
            </a:extLst>
          </p:cNvPr>
          <p:cNvSpPr/>
          <p:nvPr/>
        </p:nvSpPr>
        <p:spPr>
          <a:xfrm>
            <a:off x="4794576" y="5901163"/>
            <a:ext cx="1324466" cy="90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将任务存储在队列里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26A621-58AC-4143-B831-C606FE3174C4}"/>
              </a:ext>
            </a:extLst>
          </p:cNvPr>
          <p:cNvSpPr/>
          <p:nvPr/>
        </p:nvSpPr>
        <p:spPr>
          <a:xfrm>
            <a:off x="7727455" y="5901162"/>
            <a:ext cx="1324466" cy="90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创建线程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执行任务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6FEC9AAE-679C-4A47-A464-2C5E912FCC90}"/>
              </a:ext>
            </a:extLst>
          </p:cNvPr>
          <p:cNvSpPr/>
          <p:nvPr/>
        </p:nvSpPr>
        <p:spPr>
          <a:xfrm>
            <a:off x="4546382" y="4170094"/>
            <a:ext cx="1797774" cy="10857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队列是否已经满了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ABBC7854-879B-4C8E-BB98-4DE616265EB5}"/>
              </a:ext>
            </a:extLst>
          </p:cNvPr>
          <p:cNvSpPr/>
          <p:nvPr/>
        </p:nvSpPr>
        <p:spPr>
          <a:xfrm>
            <a:off x="7462886" y="4170094"/>
            <a:ext cx="1797774" cy="10857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线程池是否已满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102A6A-1BFB-4161-8053-F9F0EFE1195F}"/>
              </a:ext>
            </a:extLst>
          </p:cNvPr>
          <p:cNvSpPr/>
          <p:nvPr/>
        </p:nvSpPr>
        <p:spPr>
          <a:xfrm>
            <a:off x="10379390" y="4263204"/>
            <a:ext cx="1563279" cy="90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按照策略处理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无法执行的任务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B002BEF-91A8-48B4-8873-44121A64DBF4}"/>
              </a:ext>
            </a:extLst>
          </p:cNvPr>
          <p:cNvCxnSpPr>
            <a:cxnSpLocks/>
          </p:cNvCxnSpPr>
          <p:nvPr/>
        </p:nvCxnSpPr>
        <p:spPr>
          <a:xfrm>
            <a:off x="9260660" y="4712984"/>
            <a:ext cx="512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B9858FA-5CA0-4ECA-8933-6351B6BE1E50}"/>
              </a:ext>
            </a:extLst>
          </p:cNvPr>
          <p:cNvSpPr txBox="1"/>
          <p:nvPr/>
        </p:nvSpPr>
        <p:spPr>
          <a:xfrm>
            <a:off x="9688796" y="4538970"/>
            <a:ext cx="404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59D0FB-B487-4BD8-890E-5579614D8B67}"/>
              </a:ext>
            </a:extLst>
          </p:cNvPr>
          <p:cNvCxnSpPr>
            <a:cxnSpLocks/>
          </p:cNvCxnSpPr>
          <p:nvPr/>
        </p:nvCxnSpPr>
        <p:spPr>
          <a:xfrm>
            <a:off x="10061621" y="4700553"/>
            <a:ext cx="3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D80487D-E749-4394-9CEB-B183F049283E}"/>
              </a:ext>
            </a:extLst>
          </p:cNvPr>
          <p:cNvSpPr txBox="1"/>
          <p:nvPr/>
        </p:nvSpPr>
        <p:spPr>
          <a:xfrm>
            <a:off x="2623056" y="5356583"/>
            <a:ext cx="404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否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F67EF6-C204-434A-A7C2-CF0900E44290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2512390" y="5259297"/>
            <a:ext cx="1" cy="64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F0B9A38-3884-4916-A22E-86BBA71F432F}"/>
              </a:ext>
            </a:extLst>
          </p:cNvPr>
          <p:cNvSpPr txBox="1"/>
          <p:nvPr/>
        </p:nvSpPr>
        <p:spPr>
          <a:xfrm>
            <a:off x="5584123" y="5356584"/>
            <a:ext cx="404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否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7D8F7C7-0108-443E-9694-991E83C1FCEE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5445269" y="5255874"/>
            <a:ext cx="11540" cy="6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FC0AF4-D081-4309-AF32-C6BCE724FB0E}"/>
              </a:ext>
            </a:extLst>
          </p:cNvPr>
          <p:cNvSpPr txBox="1"/>
          <p:nvPr/>
        </p:nvSpPr>
        <p:spPr>
          <a:xfrm>
            <a:off x="8490714" y="5356582"/>
            <a:ext cx="334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否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7D5DE2-7C08-4466-94D4-6B8048E3737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361773" y="5255874"/>
            <a:ext cx="27915" cy="6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FAE2320-DEDC-412C-A913-7C82E5F3A72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512391" y="3553705"/>
            <a:ext cx="0" cy="6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F4C20D0-1B4C-4D62-9BED-3E73BEFB621A}"/>
              </a:ext>
            </a:extLst>
          </p:cNvPr>
          <p:cNvCxnSpPr>
            <a:cxnSpLocks/>
          </p:cNvCxnSpPr>
          <p:nvPr/>
        </p:nvCxnSpPr>
        <p:spPr>
          <a:xfrm>
            <a:off x="6361816" y="4712984"/>
            <a:ext cx="512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C4710CD-753E-4A35-88E2-9FC10B2B6351}"/>
              </a:ext>
            </a:extLst>
          </p:cNvPr>
          <p:cNvSpPr txBox="1"/>
          <p:nvPr/>
        </p:nvSpPr>
        <p:spPr>
          <a:xfrm>
            <a:off x="6789952" y="4538970"/>
            <a:ext cx="404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是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5702CA8-993B-45D6-AAC0-CDE6FB0C2140}"/>
              </a:ext>
            </a:extLst>
          </p:cNvPr>
          <p:cNvCxnSpPr>
            <a:cxnSpLocks/>
          </p:cNvCxnSpPr>
          <p:nvPr/>
        </p:nvCxnSpPr>
        <p:spPr>
          <a:xfrm>
            <a:off x="7162777" y="4700553"/>
            <a:ext cx="3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86E866D-990C-4ADE-9BB6-3BB2AF65F133}"/>
              </a:ext>
            </a:extLst>
          </p:cNvPr>
          <p:cNvCxnSpPr>
            <a:cxnSpLocks/>
          </p:cNvCxnSpPr>
          <p:nvPr/>
        </p:nvCxnSpPr>
        <p:spPr>
          <a:xfrm>
            <a:off x="3427652" y="4712984"/>
            <a:ext cx="512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8C56EA5-974D-430A-9B6F-7CCCB6ABD984}"/>
              </a:ext>
            </a:extLst>
          </p:cNvPr>
          <p:cNvSpPr txBox="1"/>
          <p:nvPr/>
        </p:nvSpPr>
        <p:spPr>
          <a:xfrm>
            <a:off x="3855788" y="4538970"/>
            <a:ext cx="404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是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33EF8C2-3409-4439-B97A-AE7226E87A39}"/>
              </a:ext>
            </a:extLst>
          </p:cNvPr>
          <p:cNvCxnSpPr>
            <a:cxnSpLocks/>
          </p:cNvCxnSpPr>
          <p:nvPr/>
        </p:nvCxnSpPr>
        <p:spPr>
          <a:xfrm>
            <a:off x="4228613" y="4700553"/>
            <a:ext cx="3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749EF75-2924-4197-B277-DD2A31C9BCF6}"/>
              </a:ext>
            </a:extLst>
          </p:cNvPr>
          <p:cNvSpPr txBox="1"/>
          <p:nvPr/>
        </p:nvSpPr>
        <p:spPr>
          <a:xfrm>
            <a:off x="811291" y="2980526"/>
            <a:ext cx="461665" cy="863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使用者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D07BB9-E1E3-4E23-BB95-898CB244F577}"/>
              </a:ext>
            </a:extLst>
          </p:cNvPr>
          <p:cNvSpPr txBox="1"/>
          <p:nvPr/>
        </p:nvSpPr>
        <p:spPr>
          <a:xfrm>
            <a:off x="811292" y="4383038"/>
            <a:ext cx="461665" cy="242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线程者</a:t>
            </a:r>
          </a:p>
        </p:txBody>
      </p:sp>
    </p:spTree>
    <p:extLst>
      <p:ext uri="{BB962C8B-B14F-4D97-AF65-F5344CB8AC3E}">
        <p14:creationId xmlns:p14="http://schemas.microsoft.com/office/powerpoint/2010/main" val="15515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8" grpId="0"/>
      <p:bldP spid="42" grpId="0"/>
      <p:bldP spid="49" grpId="0"/>
      <p:bldP spid="52" grpId="0"/>
      <p:bldP spid="58" grpId="0"/>
      <p:bldP spid="69" grpId="0"/>
      <p:bldP spid="79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2C075D8-D0A5-4DC1-B0AF-B005D60C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688"/>
            <a:ext cx="49019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通过上图，我们看到了线程池的主要处理流程。我们的关注点在于，任务提交之后是怎么执行的。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大致如下：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判断核心线程池是否已满，如果不是，则创建线程执行任务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如果核心线程池满了，判断队列是否满了，如队列没满，将任务放在队列中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如果队列满了，则判断线程池是否已满，如果没满，创建线程执行任务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如果线程池也满了，则按照拒绝策略对任务进行处理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在jdk里面，我们可以将处理流程描述得更清楚一点。来看看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ThreadPoolExecutor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的处理流程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932376-31E0-4CCE-B700-85B94816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90" y="1"/>
            <a:ext cx="741261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2426B0-8C0F-4CE1-9FC5-E28D201427B8}"/>
              </a:ext>
            </a:extLst>
          </p:cNvPr>
          <p:cNvSpPr txBox="1"/>
          <p:nvPr/>
        </p:nvSpPr>
        <p:spPr>
          <a:xfrm>
            <a:off x="314959" y="4723853"/>
            <a:ext cx="432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我们将概念做一下映射：</a:t>
            </a:r>
            <a:endParaRPr lang="en-US" altLang="zh-CN" dirty="0"/>
          </a:p>
          <a:p>
            <a:r>
              <a:rPr lang="en-US" altLang="zh-CN" dirty="0"/>
              <a:t>1.corePool-&gt; </a:t>
            </a:r>
            <a:r>
              <a:rPr lang="zh-CN" altLang="en-US" dirty="0"/>
              <a:t>核心线程池</a:t>
            </a:r>
            <a:endParaRPr lang="en-US" altLang="zh-CN" dirty="0"/>
          </a:p>
          <a:p>
            <a:r>
              <a:rPr lang="en-US" altLang="zh-CN" dirty="0"/>
              <a:t>2.maximumPool-&gt; </a:t>
            </a:r>
            <a:r>
              <a:rPr lang="zh-CN" altLang="en-US" dirty="0"/>
              <a:t>线程池</a:t>
            </a:r>
            <a:endParaRPr lang="en-US" altLang="zh-CN" dirty="0"/>
          </a:p>
          <a:p>
            <a:r>
              <a:rPr lang="en-US" altLang="zh-CN" dirty="0"/>
              <a:t>3.BlockQueue-&gt; </a:t>
            </a:r>
            <a:r>
              <a:rPr lang="zh-CN" altLang="en-US" dirty="0"/>
              <a:t>队列</a:t>
            </a:r>
            <a:r>
              <a:rPr lang="en-US" altLang="zh-CN" dirty="0"/>
              <a:t>4.RejectedExecutionHandler-&gt; </a:t>
            </a:r>
            <a:r>
              <a:rPr lang="zh-CN" altLang="en-US" dirty="0"/>
              <a:t>拒绝策略</a:t>
            </a:r>
          </a:p>
        </p:txBody>
      </p:sp>
    </p:spTree>
    <p:extLst>
      <p:ext uri="{BB962C8B-B14F-4D97-AF65-F5344CB8AC3E}">
        <p14:creationId xmlns:p14="http://schemas.microsoft.com/office/powerpoint/2010/main" val="33557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7C94E-0C35-47B0-9282-219F7546677F}"/>
              </a:ext>
            </a:extLst>
          </p:cNvPr>
          <p:cNvSpPr txBox="1"/>
          <p:nvPr/>
        </p:nvSpPr>
        <p:spPr>
          <a:xfrm>
            <a:off x="1564850" y="801278"/>
            <a:ext cx="8323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线程池给我们带来的好处：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降低资源的消耗。线程本身是一种资源，创建和销毁线程会有</a:t>
            </a:r>
            <a:r>
              <a:rPr lang="en-US" altLang="zh-CN" dirty="0"/>
              <a:t>CPU</a:t>
            </a:r>
            <a:r>
              <a:rPr lang="zh-CN" altLang="en-US" dirty="0"/>
              <a:t>开销；创建的线程也会占用一定的内存。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提高任务执行的响应速度。任务执行时，可以不必等到线程创建完之后再执行。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提高线程的可管理性。线程不能无限制地创建，需要进行统一的分配、调优和监控。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不使用线程池的坏处：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频繁的线程创建和销毁会占用更多的</a:t>
            </a:r>
            <a:r>
              <a:rPr lang="en-US" altLang="zh-CN" dirty="0"/>
              <a:t>CPU</a:t>
            </a:r>
            <a:r>
              <a:rPr lang="zh-CN" altLang="en-US" dirty="0"/>
              <a:t>和内存。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频繁的线程创建和销毁会对</a:t>
            </a:r>
            <a:r>
              <a:rPr lang="en-US" altLang="zh-CN" dirty="0"/>
              <a:t>GC</a:t>
            </a:r>
            <a:r>
              <a:rPr lang="zh-CN" altLang="en-US" dirty="0"/>
              <a:t>产生比较大的压力。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线程太多，线程切换带来的开销将不可忽视。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线程太少，多核</a:t>
            </a:r>
            <a:r>
              <a:rPr lang="en-US" altLang="zh-CN" dirty="0"/>
              <a:t>CPU</a:t>
            </a:r>
            <a:r>
              <a:rPr lang="zh-CN" altLang="en-US" dirty="0"/>
              <a:t>得不到充分利用，是一种浪费。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因此，我们有必要对线程池进行比较完整地说明，以便能对线程池进行正确地治理。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6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524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810303487@qq.com</dc:creator>
  <cp:lastModifiedBy>810303487@qq.com</cp:lastModifiedBy>
  <cp:revision>7</cp:revision>
  <dcterms:created xsi:type="dcterms:W3CDTF">2020-11-22T12:49:15Z</dcterms:created>
  <dcterms:modified xsi:type="dcterms:W3CDTF">2020-11-22T17:06:12Z</dcterms:modified>
</cp:coreProperties>
</file>