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8" r:id="rId3"/>
    <p:sldId id="256" r:id="rId4"/>
    <p:sldId id="257" r:id="rId5"/>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15"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5AFAB-9C42-4DBF-8FE5-F1D2415DF4B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73863-FA2B-4877-A421-4CE96C3AFFF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A73863-FA2B-4877-A421-4CE96C3AFFF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1B99A20-3089-4E1E-9E88-DD5D621E8B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CDBEED-9E2A-4811-AC33-92C1722875E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1B99A20-3089-4E1E-9E88-DD5D621E8B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CDBEED-9E2A-4811-AC33-92C1722875E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1B99A20-3089-4E1E-9E88-DD5D621E8B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CDBEED-9E2A-4811-AC33-92C1722875E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1B99A20-3089-4E1E-9E88-DD5D621E8B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CDBEED-9E2A-4811-AC33-92C1722875E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1B99A20-3089-4E1E-9E88-DD5D621E8B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CDBEED-9E2A-4811-AC33-92C1722875E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1B99A20-3089-4E1E-9E88-DD5D621E8B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CDBEED-9E2A-4811-AC33-92C1722875E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1B99A20-3089-4E1E-9E88-DD5D621E8B7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FCDBEED-9E2A-4811-AC33-92C1722875E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1B99A20-3089-4E1E-9E88-DD5D621E8B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FCDBEED-9E2A-4811-AC33-92C1722875E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B99A20-3089-4E1E-9E88-DD5D621E8B7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FCDBEED-9E2A-4811-AC33-92C1722875E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1B99A20-3089-4E1E-9E88-DD5D621E8B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CDBEED-9E2A-4811-AC33-92C1722875E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1B99A20-3089-4E1E-9E88-DD5D621E8B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CDBEED-9E2A-4811-AC33-92C1722875E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99A20-3089-4E1E-9E88-DD5D621E8B7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DBEED-9E2A-4811-AC33-92C1722875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Mysql</a:t>
            </a:r>
            <a:r>
              <a:rPr lang="zh-CN" altLang="en-US" dirty="0"/>
              <a:t>的索引</a:t>
            </a:r>
            <a:endParaRPr lang="zh-CN" altLang="en-US" dirty="0"/>
          </a:p>
        </p:txBody>
      </p:sp>
      <p:sp>
        <p:nvSpPr>
          <p:cNvPr id="3" name="文本框 2"/>
          <p:cNvSpPr txBox="1"/>
          <p:nvPr/>
        </p:nvSpPr>
        <p:spPr>
          <a:xfrm>
            <a:off x="1508234" y="1595021"/>
            <a:ext cx="9175531" cy="5262979"/>
          </a:xfrm>
          <a:prstGeom prst="rect">
            <a:avLst/>
          </a:prstGeom>
          <a:noFill/>
        </p:spPr>
        <p:txBody>
          <a:bodyPr wrap="square" rtlCol="0">
            <a:spAutoFit/>
          </a:bodyPr>
          <a:lstStyle/>
          <a:p>
            <a:pPr algn="l"/>
            <a:r>
              <a:rPr lang="zh-CN" altLang="en-US" sz="2400" b="1" i="0" dirty="0">
                <a:solidFill>
                  <a:srgbClr val="4F4F4F"/>
                </a:solidFill>
                <a:effectLst/>
                <a:latin typeface="PingFang SC"/>
              </a:rPr>
              <a:t>索引概念</a:t>
            </a:r>
            <a:endParaRPr lang="zh-CN" altLang="en-US" sz="2400" b="1" i="0" dirty="0">
              <a:solidFill>
                <a:srgbClr val="4F4F4F"/>
              </a:solidFill>
              <a:effectLst/>
              <a:latin typeface="PingFang SC"/>
            </a:endParaRPr>
          </a:p>
          <a:p>
            <a:pPr algn="l"/>
            <a:r>
              <a:rPr lang="zh-CN" altLang="en-US" sz="2400" b="1" i="0" dirty="0">
                <a:solidFill>
                  <a:srgbClr val="4D4D4D"/>
                </a:solidFill>
                <a:effectLst/>
                <a:latin typeface="-apple-system"/>
              </a:rPr>
              <a:t>索引：</a:t>
            </a:r>
            <a:endParaRPr lang="zh-CN" altLang="en-US" sz="2400" b="0" i="0" dirty="0">
              <a:solidFill>
                <a:srgbClr val="4D4D4D"/>
              </a:solidFill>
              <a:effectLst/>
              <a:latin typeface="-apple-system"/>
            </a:endParaRPr>
          </a:p>
          <a:p>
            <a:pPr algn="l">
              <a:buFont typeface="Arial" panose="020B0604020202020204" pitchFamily="34" charset="0"/>
              <a:buChar char="•"/>
            </a:pPr>
            <a:r>
              <a:rPr lang="zh-CN" altLang="en-US" sz="2400" b="0" i="0" dirty="0">
                <a:solidFill>
                  <a:srgbClr val="4D4D4D"/>
                </a:solidFill>
                <a:effectLst/>
                <a:latin typeface="-apple-system"/>
              </a:rPr>
              <a:t>索引也是一张表，该表保存了主键与索引字段，并指向实体表的记录。</a:t>
            </a:r>
            <a:endParaRPr lang="zh-CN" altLang="en-US" sz="2400" b="0" i="0" dirty="0">
              <a:solidFill>
                <a:srgbClr val="4D4D4D"/>
              </a:solidFill>
              <a:effectLst/>
              <a:latin typeface="-apple-system"/>
            </a:endParaRPr>
          </a:p>
          <a:p>
            <a:pPr algn="l">
              <a:buFont typeface="Arial" panose="020B0604020202020204" pitchFamily="34" charset="0"/>
              <a:buChar char="•"/>
            </a:pPr>
            <a:r>
              <a:rPr lang="zh-CN" altLang="en-US" sz="2400" b="0" i="0" dirty="0">
                <a:solidFill>
                  <a:srgbClr val="4D4D4D"/>
                </a:solidFill>
                <a:effectLst/>
                <a:latin typeface="-apple-system"/>
              </a:rPr>
              <a:t>是一种特殊数据结构，定义在查找时作为查找条件的字段，在</a:t>
            </a:r>
            <a:r>
              <a:rPr lang="en-US" altLang="zh-CN" sz="2400" b="0" i="0" dirty="0">
                <a:solidFill>
                  <a:srgbClr val="4D4D4D"/>
                </a:solidFill>
                <a:effectLst/>
                <a:latin typeface="-apple-system"/>
              </a:rPr>
              <a:t>MySQL</a:t>
            </a:r>
            <a:r>
              <a:rPr lang="zh-CN" altLang="en-US" sz="2400" b="0" i="0" dirty="0">
                <a:solidFill>
                  <a:srgbClr val="4D4D4D"/>
                </a:solidFill>
                <a:effectLst/>
                <a:latin typeface="-apple-system"/>
              </a:rPr>
              <a:t>又称为键</a:t>
            </a:r>
            <a:r>
              <a:rPr lang="en-US" altLang="zh-CN" sz="2400" b="0" i="0" dirty="0">
                <a:solidFill>
                  <a:srgbClr val="4D4D4D"/>
                </a:solidFill>
                <a:effectLst/>
                <a:latin typeface="-apple-system"/>
              </a:rPr>
              <a:t>key</a:t>
            </a:r>
            <a:r>
              <a:rPr lang="zh-CN" altLang="en-US" sz="2400" b="0" i="0" dirty="0">
                <a:solidFill>
                  <a:srgbClr val="4D4D4D"/>
                </a:solidFill>
                <a:effectLst/>
                <a:latin typeface="-apple-system"/>
              </a:rPr>
              <a:t>，索引通过存储引擎实现。</a:t>
            </a:r>
            <a:endParaRPr lang="zh-CN" altLang="en-US" sz="2400" b="0" i="0" dirty="0">
              <a:solidFill>
                <a:srgbClr val="4D4D4D"/>
              </a:solidFill>
              <a:effectLst/>
              <a:latin typeface="-apple-system"/>
            </a:endParaRPr>
          </a:p>
          <a:p>
            <a:pPr algn="l">
              <a:buFont typeface="Arial" panose="020B0604020202020204" pitchFamily="34" charset="0"/>
              <a:buChar char="•"/>
            </a:pPr>
            <a:r>
              <a:rPr lang="zh-CN" altLang="en-US" sz="2400" b="1" i="0" dirty="0">
                <a:solidFill>
                  <a:srgbClr val="4D4D4D"/>
                </a:solidFill>
                <a:effectLst/>
                <a:latin typeface="-apple-system"/>
              </a:rPr>
              <a:t>本质是通过不断地缩小想要获取数据的范围来筛选出最终想要的结果，同时把随机的事件变成顺序的事件</a:t>
            </a:r>
            <a:r>
              <a:rPr lang="zh-CN" altLang="en-US" sz="2400" b="0" i="0" dirty="0">
                <a:solidFill>
                  <a:srgbClr val="4D4D4D"/>
                </a:solidFill>
                <a:effectLst/>
                <a:latin typeface="-apple-system"/>
              </a:rPr>
              <a:t>，也就是说，有了这种索引机制，我们可以总是用同一种查找方式来锁定数据。</a:t>
            </a:r>
            <a:endParaRPr lang="zh-CN" altLang="en-US" sz="2400" b="0" i="0" dirty="0">
              <a:solidFill>
                <a:srgbClr val="4D4D4D"/>
              </a:solidFill>
              <a:effectLst/>
              <a:latin typeface="-apple-system"/>
            </a:endParaRPr>
          </a:p>
          <a:p>
            <a:pPr algn="l">
              <a:buFont typeface="Arial" panose="020B0604020202020204" pitchFamily="34" charset="0"/>
              <a:buChar char="•"/>
            </a:pPr>
            <a:r>
              <a:rPr lang="zh-CN" altLang="en-US" sz="2400" b="1" i="0" dirty="0">
                <a:solidFill>
                  <a:srgbClr val="4D4D4D"/>
                </a:solidFill>
                <a:effectLst/>
                <a:latin typeface="-apple-system"/>
              </a:rPr>
              <a:t>优点</a:t>
            </a:r>
            <a:r>
              <a:rPr lang="zh-CN" altLang="en-US" sz="2400" b="0" i="0" dirty="0">
                <a:solidFill>
                  <a:srgbClr val="4D4D4D"/>
                </a:solidFill>
                <a:effectLst/>
                <a:latin typeface="-apple-system"/>
              </a:rPr>
              <a:t>：</a:t>
            </a:r>
            <a:endParaRPr lang="zh-CN" altLang="en-US" sz="2400" b="0" i="0" dirty="0">
              <a:solidFill>
                <a:srgbClr val="4D4D4D"/>
              </a:solidFill>
              <a:effectLst/>
              <a:latin typeface="-apple-system"/>
            </a:endParaRPr>
          </a:p>
          <a:p>
            <a:pPr marL="742950" lvl="1" indent="-285750" algn="l">
              <a:buFont typeface="Arial" panose="020B0604020202020204" pitchFamily="34" charset="0"/>
              <a:buChar char="•"/>
            </a:pPr>
            <a:r>
              <a:rPr lang="zh-CN" altLang="en-US" sz="2400" b="0" i="0" dirty="0">
                <a:effectLst/>
                <a:latin typeface="-apple-system"/>
              </a:rPr>
              <a:t>索引可以降低服务需要扫描的数据量，减少了</a:t>
            </a:r>
            <a:r>
              <a:rPr lang="en-US" altLang="zh-CN" sz="2400" b="0" i="0" dirty="0">
                <a:effectLst/>
                <a:latin typeface="-apple-system"/>
              </a:rPr>
              <a:t>IO</a:t>
            </a:r>
            <a:r>
              <a:rPr lang="zh-CN" altLang="en-US" sz="2400" b="0" i="0" dirty="0">
                <a:effectLst/>
                <a:latin typeface="-apple-system"/>
              </a:rPr>
              <a:t>次数</a:t>
            </a:r>
            <a:endParaRPr lang="zh-CN" altLang="en-US" sz="2400" b="0" i="0" dirty="0">
              <a:effectLst/>
              <a:latin typeface="-apple-system"/>
            </a:endParaRPr>
          </a:p>
          <a:p>
            <a:pPr marL="742950" lvl="1" indent="-285750" algn="l">
              <a:buFont typeface="Arial" panose="020B0604020202020204" pitchFamily="34" charset="0"/>
              <a:buChar char="•"/>
            </a:pPr>
            <a:r>
              <a:rPr lang="zh-CN" altLang="en-US" sz="2400" b="0" i="0" dirty="0">
                <a:effectLst/>
                <a:latin typeface="-apple-system"/>
              </a:rPr>
              <a:t>索引可以帮助服务器避免排序和使用临时表</a:t>
            </a:r>
            <a:endParaRPr lang="zh-CN" altLang="en-US" sz="2400" b="0" i="0" dirty="0">
              <a:effectLst/>
              <a:latin typeface="-apple-system"/>
            </a:endParaRPr>
          </a:p>
          <a:p>
            <a:pPr marL="742950" lvl="1" indent="-285750" algn="l">
              <a:buFont typeface="Arial" panose="020B0604020202020204" pitchFamily="34" charset="0"/>
              <a:buChar char="•"/>
            </a:pPr>
            <a:r>
              <a:rPr lang="zh-CN" altLang="en-US" sz="2400" b="0" i="0" dirty="0">
                <a:effectLst/>
                <a:latin typeface="-apple-system"/>
              </a:rPr>
              <a:t>索引可以帮助将随机</a:t>
            </a:r>
            <a:r>
              <a:rPr lang="en-US" altLang="zh-CN" sz="2400" b="0" i="0" dirty="0">
                <a:effectLst/>
                <a:latin typeface="-apple-system"/>
              </a:rPr>
              <a:t>I/O</a:t>
            </a:r>
            <a:r>
              <a:rPr lang="zh-CN" altLang="en-US" sz="2400" b="0" i="0" dirty="0">
                <a:effectLst/>
                <a:latin typeface="-apple-system"/>
              </a:rPr>
              <a:t>转为顺序</a:t>
            </a:r>
            <a:r>
              <a:rPr lang="en-US" altLang="zh-CN" sz="2400" b="0" i="0" dirty="0">
                <a:effectLst/>
                <a:latin typeface="-apple-system"/>
              </a:rPr>
              <a:t>I/O</a:t>
            </a:r>
            <a:endParaRPr lang="en-US" altLang="zh-CN" sz="2400" b="0" i="0" dirty="0">
              <a:effectLst/>
              <a:latin typeface="-apple-system"/>
            </a:endParaRPr>
          </a:p>
          <a:p>
            <a:pPr algn="l">
              <a:buFont typeface="Arial" panose="020B0604020202020204" pitchFamily="34" charset="0"/>
              <a:buChar char="•"/>
            </a:pPr>
            <a:r>
              <a:rPr lang="zh-CN" altLang="en-US" sz="2400" b="1" i="0" dirty="0">
                <a:solidFill>
                  <a:srgbClr val="4D4D4D"/>
                </a:solidFill>
                <a:effectLst/>
                <a:latin typeface="-apple-system"/>
              </a:rPr>
              <a:t>缺点</a:t>
            </a:r>
            <a:r>
              <a:rPr lang="zh-CN" altLang="en-US" sz="2400" b="0" i="0" dirty="0">
                <a:solidFill>
                  <a:srgbClr val="4D4D4D"/>
                </a:solidFill>
                <a:effectLst/>
                <a:latin typeface="-apple-system"/>
              </a:rPr>
              <a:t>：占用额外空间，影响插入速度</a:t>
            </a:r>
            <a:endParaRPr lang="zh-CN" altLang="en-US" sz="2400" b="0" i="0" dirty="0">
              <a:solidFill>
                <a:srgbClr val="4D4D4D"/>
              </a:solidFill>
              <a:effectLst/>
              <a:latin typeface="-apple-syste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下 2"/>
          <p:cNvSpPr/>
          <p:nvPr/>
        </p:nvSpPr>
        <p:spPr>
          <a:xfrm>
            <a:off x="8220719" y="610189"/>
            <a:ext cx="734518" cy="78273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右 3"/>
          <p:cNvSpPr/>
          <p:nvPr/>
        </p:nvSpPr>
        <p:spPr>
          <a:xfrm rot="16200000">
            <a:off x="3937554" y="912952"/>
            <a:ext cx="782731" cy="66281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945166" y="136094"/>
            <a:ext cx="5051685" cy="79447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Client—</a:t>
            </a:r>
            <a:r>
              <a:rPr lang="zh-CN" altLang="en-US" dirty="0">
                <a:solidFill>
                  <a:schemeClr val="tx1"/>
                </a:solidFill>
              </a:rPr>
              <a:t>客户端</a:t>
            </a:r>
            <a:r>
              <a:rPr lang="en-US" altLang="zh-CN" dirty="0">
                <a:solidFill>
                  <a:schemeClr val="tx1"/>
                </a:solidFill>
              </a:rPr>
              <a:t>(</a:t>
            </a:r>
            <a:r>
              <a:rPr lang="en-US" altLang="zh-CN" dirty="0" err="1">
                <a:solidFill>
                  <a:schemeClr val="tx1"/>
                </a:solidFill>
              </a:rPr>
              <a:t>jdbc</a:t>
            </a:r>
            <a:r>
              <a:rPr lang="zh-CN" altLang="en-US" dirty="0">
                <a:solidFill>
                  <a:schemeClr val="tx1"/>
                </a:solidFill>
              </a:rPr>
              <a:t>代码</a:t>
            </a:r>
            <a:r>
              <a:rPr lang="en-US" altLang="zh-CN" dirty="0">
                <a:solidFill>
                  <a:schemeClr val="tx1"/>
                </a:solidFill>
              </a:rPr>
              <a:t>,</a:t>
            </a:r>
            <a:r>
              <a:rPr lang="en-US" altLang="zh-CN" dirty="0" err="1">
                <a:solidFill>
                  <a:schemeClr val="tx1"/>
                </a:solidFill>
              </a:rPr>
              <a:t>navicat</a:t>
            </a:r>
            <a:r>
              <a:rPr lang="zh-CN" altLang="en-US" dirty="0">
                <a:solidFill>
                  <a:schemeClr val="tx1"/>
                </a:solidFill>
              </a:rPr>
              <a:t>工具连接</a:t>
            </a:r>
            <a:r>
              <a:rPr lang="en-US" altLang="zh-CN" dirty="0">
                <a:solidFill>
                  <a:schemeClr val="tx1"/>
                </a:solidFill>
              </a:rPr>
              <a:t>)</a:t>
            </a:r>
            <a:endParaRPr lang="zh-CN" altLang="en-US" dirty="0">
              <a:solidFill>
                <a:schemeClr val="tx1"/>
              </a:solidFill>
            </a:endParaRPr>
          </a:p>
        </p:txBody>
      </p:sp>
      <p:sp>
        <p:nvSpPr>
          <p:cNvPr id="6" name="矩形 5"/>
          <p:cNvSpPr/>
          <p:nvPr/>
        </p:nvSpPr>
        <p:spPr>
          <a:xfrm>
            <a:off x="3945165" y="1344810"/>
            <a:ext cx="5051685" cy="39750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a:solidFill>
                  <a:schemeClr val="tx1"/>
                </a:solidFill>
              </a:rPr>
              <a:t>Server</a:t>
            </a:r>
            <a:endParaRPr lang="zh-CN" altLang="en-US" dirty="0">
              <a:solidFill>
                <a:schemeClr val="tx1"/>
              </a:solidFill>
            </a:endParaRPr>
          </a:p>
        </p:txBody>
      </p:sp>
      <p:sp>
        <p:nvSpPr>
          <p:cNvPr id="7" name="矩形 6"/>
          <p:cNvSpPr/>
          <p:nvPr/>
        </p:nvSpPr>
        <p:spPr>
          <a:xfrm>
            <a:off x="3848719" y="5713661"/>
            <a:ext cx="5051685" cy="92189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存储引擎</a:t>
            </a:r>
            <a:r>
              <a:rPr lang="en-US" altLang="zh-CN" dirty="0">
                <a:solidFill>
                  <a:schemeClr val="tx1"/>
                </a:solidFill>
              </a:rPr>
              <a:t>(</a:t>
            </a:r>
            <a:r>
              <a:rPr lang="zh-CN" altLang="en-US" dirty="0">
                <a:solidFill>
                  <a:schemeClr val="tx1"/>
                </a:solidFill>
              </a:rPr>
              <a:t>持久化工具</a:t>
            </a:r>
            <a:r>
              <a:rPr lang="en-US" altLang="zh-CN" dirty="0">
                <a:solidFill>
                  <a:schemeClr val="tx1"/>
                </a:solidFill>
              </a:rPr>
              <a:t>)</a:t>
            </a:r>
            <a:br>
              <a:rPr lang="en-US" altLang="zh-CN" dirty="0">
                <a:solidFill>
                  <a:schemeClr val="tx1"/>
                </a:solidFill>
              </a:rPr>
            </a:br>
            <a:r>
              <a:rPr lang="zh-CN" altLang="en-US" dirty="0">
                <a:solidFill>
                  <a:schemeClr val="tx1"/>
                </a:solidFill>
              </a:rPr>
              <a:t>文件</a:t>
            </a:r>
            <a:br>
              <a:rPr lang="en-US" altLang="zh-CN" dirty="0">
                <a:solidFill>
                  <a:schemeClr val="tx1"/>
                </a:solidFill>
              </a:rPr>
            </a:br>
            <a:r>
              <a:rPr lang="en-US" altLang="zh-CN" dirty="0" err="1">
                <a:solidFill>
                  <a:schemeClr val="tx1"/>
                </a:solidFill>
              </a:rPr>
              <a:t>myisam</a:t>
            </a:r>
            <a:r>
              <a:rPr lang="en-US" altLang="zh-CN" dirty="0">
                <a:solidFill>
                  <a:schemeClr val="tx1"/>
                </a:solidFill>
              </a:rPr>
              <a:t>  </a:t>
            </a:r>
            <a:r>
              <a:rPr lang="en-US" altLang="zh-CN" dirty="0" err="1">
                <a:solidFill>
                  <a:schemeClr val="tx1"/>
                </a:solidFill>
              </a:rPr>
              <a:t>innodb</a:t>
            </a:r>
            <a:endParaRPr lang="zh-CN" altLang="en-US" dirty="0">
              <a:solidFill>
                <a:schemeClr val="tx1"/>
              </a:solidFill>
            </a:endParaRPr>
          </a:p>
        </p:txBody>
      </p:sp>
      <p:sp>
        <p:nvSpPr>
          <p:cNvPr id="9" name="箭头: 下 8"/>
          <p:cNvSpPr/>
          <p:nvPr/>
        </p:nvSpPr>
        <p:spPr>
          <a:xfrm>
            <a:off x="7999490" y="5332958"/>
            <a:ext cx="734518" cy="78273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p:cNvSpPr/>
          <p:nvPr/>
        </p:nvSpPr>
        <p:spPr>
          <a:xfrm rot="16200000">
            <a:off x="3930421" y="5311279"/>
            <a:ext cx="782731" cy="66281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7573777" y="2802031"/>
            <a:ext cx="1199214" cy="5696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分析器</a:t>
            </a:r>
            <a:endParaRPr lang="zh-CN" altLang="en-US" dirty="0">
              <a:solidFill>
                <a:schemeClr val="tx1"/>
              </a:solidFill>
            </a:endParaRPr>
          </a:p>
        </p:txBody>
      </p:sp>
      <p:sp>
        <p:nvSpPr>
          <p:cNvPr id="15" name="矩形 14"/>
          <p:cNvSpPr/>
          <p:nvPr/>
        </p:nvSpPr>
        <p:spPr>
          <a:xfrm>
            <a:off x="7573777" y="1951023"/>
            <a:ext cx="1199214" cy="5696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连接器</a:t>
            </a:r>
            <a:endParaRPr lang="zh-CN" altLang="en-US" dirty="0">
              <a:solidFill>
                <a:schemeClr val="tx1"/>
              </a:solidFill>
            </a:endParaRPr>
          </a:p>
        </p:txBody>
      </p:sp>
      <p:sp>
        <p:nvSpPr>
          <p:cNvPr id="17" name="矩形 16"/>
          <p:cNvSpPr/>
          <p:nvPr/>
        </p:nvSpPr>
        <p:spPr>
          <a:xfrm>
            <a:off x="7573777" y="3623179"/>
            <a:ext cx="1199214" cy="5696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优化器</a:t>
            </a:r>
            <a:endParaRPr lang="zh-CN" altLang="en-US" dirty="0">
              <a:solidFill>
                <a:schemeClr val="tx1"/>
              </a:solidFill>
            </a:endParaRPr>
          </a:p>
        </p:txBody>
      </p:sp>
      <p:sp>
        <p:nvSpPr>
          <p:cNvPr id="19" name="矩形 18"/>
          <p:cNvSpPr/>
          <p:nvPr/>
        </p:nvSpPr>
        <p:spPr>
          <a:xfrm>
            <a:off x="7573777" y="4423119"/>
            <a:ext cx="1199214" cy="5696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执行器</a:t>
            </a:r>
            <a:endParaRPr lang="zh-CN" altLang="en-US" dirty="0">
              <a:solidFill>
                <a:schemeClr val="tx1"/>
              </a:solidFill>
            </a:endParaRPr>
          </a:p>
        </p:txBody>
      </p:sp>
      <p:sp>
        <p:nvSpPr>
          <p:cNvPr id="20" name="矩形 19"/>
          <p:cNvSpPr/>
          <p:nvPr/>
        </p:nvSpPr>
        <p:spPr>
          <a:xfrm>
            <a:off x="4172261" y="1951023"/>
            <a:ext cx="2202301" cy="318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查询缓存</a:t>
            </a:r>
            <a:endParaRPr lang="en-US" altLang="zh-CN" dirty="0"/>
          </a:p>
          <a:p>
            <a:pPr algn="ctr"/>
            <a:r>
              <a:rPr lang="zh-CN" altLang="en-US" dirty="0"/>
              <a:t>本身目的为了提升查询效率</a:t>
            </a:r>
            <a:endParaRPr lang="en-US" altLang="zh-CN" dirty="0"/>
          </a:p>
          <a:p>
            <a:pPr algn="ctr"/>
            <a:r>
              <a:rPr lang="zh-CN" altLang="en-US" dirty="0"/>
              <a:t>命中率太低</a:t>
            </a:r>
            <a:endParaRPr lang="en-US" altLang="zh-CN" dirty="0"/>
          </a:p>
          <a:p>
            <a:pPr algn="ctr"/>
            <a:endParaRPr lang="en-US" altLang="zh-CN" dirty="0"/>
          </a:p>
          <a:p>
            <a:pPr algn="ctr"/>
            <a:r>
              <a:rPr lang="en-US" altLang="zh-CN" dirty="0"/>
              <a:t>Mysql8</a:t>
            </a:r>
            <a:r>
              <a:rPr lang="zh-CN" altLang="en-US" dirty="0"/>
              <a:t>版本之</a:t>
            </a:r>
            <a:endParaRPr lang="en-US" altLang="zh-CN" dirty="0"/>
          </a:p>
          <a:p>
            <a:pPr algn="ctr"/>
            <a:r>
              <a:rPr lang="zh-CN" altLang="en-US" dirty="0"/>
              <a:t>后失效了</a:t>
            </a:r>
            <a:endParaRPr lang="zh-CN" altLang="en-US" dirty="0"/>
          </a:p>
        </p:txBody>
      </p:sp>
      <p:cxnSp>
        <p:nvCxnSpPr>
          <p:cNvPr id="22" name="直接箭头连接符 21"/>
          <p:cNvCxnSpPr/>
          <p:nvPr/>
        </p:nvCxnSpPr>
        <p:spPr>
          <a:xfrm>
            <a:off x="8772990" y="3096862"/>
            <a:ext cx="989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7" idx="3"/>
          </p:cNvCxnSpPr>
          <p:nvPr/>
        </p:nvCxnSpPr>
        <p:spPr>
          <a:xfrm>
            <a:off x="8772991" y="3907992"/>
            <a:ext cx="989351" cy="4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8734008" y="4696393"/>
            <a:ext cx="989351" cy="11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9762341" y="4477618"/>
            <a:ext cx="1785576" cy="5696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跟存储引擎交互</a:t>
            </a:r>
            <a:endParaRPr lang="zh-CN" altLang="en-US" dirty="0">
              <a:solidFill>
                <a:schemeClr val="tx1"/>
              </a:solidFill>
            </a:endParaRPr>
          </a:p>
        </p:txBody>
      </p:sp>
      <p:sp>
        <p:nvSpPr>
          <p:cNvPr id="32" name="矩形 31"/>
          <p:cNvSpPr/>
          <p:nvPr/>
        </p:nvSpPr>
        <p:spPr>
          <a:xfrm>
            <a:off x="9762341" y="3711188"/>
            <a:ext cx="2345576" cy="5696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CBO(</a:t>
            </a:r>
            <a:r>
              <a:rPr lang="zh-CN" altLang="en-US" dirty="0">
                <a:solidFill>
                  <a:schemeClr val="tx1"/>
                </a:solidFill>
              </a:rPr>
              <a:t>基于成本的优化</a:t>
            </a:r>
            <a:r>
              <a:rPr lang="en-US" altLang="zh-CN" dirty="0">
                <a:solidFill>
                  <a:schemeClr val="tx1"/>
                </a:solidFill>
              </a:rPr>
              <a:t>)</a:t>
            </a:r>
            <a:br>
              <a:rPr lang="en-US" altLang="zh-CN" dirty="0">
                <a:solidFill>
                  <a:schemeClr val="tx1"/>
                </a:solidFill>
              </a:rPr>
            </a:br>
            <a:r>
              <a:rPr lang="en-US" altLang="zh-CN" dirty="0">
                <a:solidFill>
                  <a:schemeClr val="tx1"/>
                </a:solidFill>
              </a:rPr>
              <a:t>RBO(</a:t>
            </a:r>
            <a:r>
              <a:rPr lang="zh-CN" altLang="en-US" dirty="0">
                <a:solidFill>
                  <a:schemeClr val="tx1"/>
                </a:solidFill>
              </a:rPr>
              <a:t>基于规则优化</a:t>
            </a:r>
            <a:r>
              <a:rPr lang="en-US" altLang="zh-CN" dirty="0">
                <a:solidFill>
                  <a:schemeClr val="tx1"/>
                </a:solidFill>
              </a:rPr>
              <a:t>)</a:t>
            </a:r>
            <a:endParaRPr lang="zh-CN" altLang="en-US" dirty="0">
              <a:solidFill>
                <a:schemeClr val="tx1"/>
              </a:solidFill>
            </a:endParaRPr>
          </a:p>
        </p:txBody>
      </p:sp>
      <p:sp>
        <p:nvSpPr>
          <p:cNvPr id="34" name="矩形 33"/>
          <p:cNvSpPr/>
          <p:nvPr/>
        </p:nvSpPr>
        <p:spPr>
          <a:xfrm>
            <a:off x="9762341" y="2894779"/>
            <a:ext cx="1199214" cy="5696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词法分析</a:t>
            </a:r>
            <a:endParaRPr lang="en-US" altLang="zh-CN" dirty="0">
              <a:solidFill>
                <a:schemeClr val="tx1"/>
              </a:solidFill>
            </a:endParaRPr>
          </a:p>
          <a:p>
            <a:pPr algn="ctr"/>
            <a:r>
              <a:rPr lang="zh-CN" altLang="en-US" dirty="0">
                <a:solidFill>
                  <a:schemeClr val="tx1"/>
                </a:solidFill>
              </a:rPr>
              <a:t>语法分析</a:t>
            </a:r>
            <a:endParaRPr lang="zh-CN" altLang="en-US" dirty="0">
              <a:solidFill>
                <a:schemeClr val="tx1"/>
              </a:solidFill>
            </a:endParaRPr>
          </a:p>
        </p:txBody>
      </p:sp>
      <p:cxnSp>
        <p:nvCxnSpPr>
          <p:cNvPr id="8" name="直接箭头连接符 7"/>
          <p:cNvCxnSpPr/>
          <p:nvPr/>
        </p:nvCxnSpPr>
        <p:spPr>
          <a:xfrm>
            <a:off x="8933225" y="6034051"/>
            <a:ext cx="8513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784568" y="5613643"/>
            <a:ext cx="2243358" cy="92189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不同数据文件的组织形式</a:t>
            </a:r>
            <a:endParaRPr lang="zh-CN" altLang="en-US" dirty="0">
              <a:solidFill>
                <a:schemeClr val="tx1"/>
              </a:solidFill>
            </a:endParaRPr>
          </a:p>
        </p:txBody>
      </p:sp>
      <p:sp>
        <p:nvSpPr>
          <p:cNvPr id="16" name="矩形 15"/>
          <p:cNvSpPr/>
          <p:nvPr/>
        </p:nvSpPr>
        <p:spPr>
          <a:xfrm>
            <a:off x="964952" y="375015"/>
            <a:ext cx="1199214" cy="7827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索引</a:t>
            </a:r>
            <a:endParaRPr lang="en-US" altLang="zh-CN" dirty="0">
              <a:solidFill>
                <a:schemeClr val="tx1"/>
              </a:solidFill>
            </a:endParaRPr>
          </a:p>
          <a:p>
            <a:pPr algn="ctr"/>
            <a:r>
              <a:rPr lang="zh-CN" altLang="en-US" dirty="0">
                <a:solidFill>
                  <a:schemeClr val="tx1"/>
                </a:solidFill>
              </a:rPr>
              <a:t>面试必问</a:t>
            </a:r>
            <a:endParaRPr lang="zh-CN" altLang="en-US" dirty="0">
              <a:solidFill>
                <a:schemeClr val="tx1"/>
              </a:solidFill>
            </a:endParaRPr>
          </a:p>
        </p:txBody>
      </p:sp>
      <p:cxnSp>
        <p:nvCxnSpPr>
          <p:cNvPr id="21" name="直接箭头连接符 20"/>
          <p:cNvCxnSpPr>
            <a:stCxn id="16" idx="2"/>
          </p:cNvCxnSpPr>
          <p:nvPr/>
        </p:nvCxnSpPr>
        <p:spPr>
          <a:xfrm>
            <a:off x="1564559" y="1157747"/>
            <a:ext cx="0" cy="793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956041" y="1958929"/>
            <a:ext cx="1208117" cy="93584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提搞访问效率</a:t>
            </a:r>
            <a:endParaRPr lang="zh-CN" altLang="en-US" dirty="0">
              <a:solidFill>
                <a:schemeClr val="tx1"/>
              </a:solidFill>
            </a:endParaRPr>
          </a:p>
        </p:txBody>
      </p:sp>
      <p:sp>
        <p:nvSpPr>
          <p:cNvPr id="29" name="矩形 28"/>
          <p:cNvSpPr/>
          <p:nvPr/>
        </p:nvSpPr>
        <p:spPr>
          <a:xfrm>
            <a:off x="7724319" y="6171087"/>
            <a:ext cx="1583529" cy="5696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Frm</a:t>
            </a:r>
            <a:r>
              <a:rPr lang="en-US" altLang="zh-CN" dirty="0">
                <a:solidFill>
                  <a:schemeClr val="tx1"/>
                </a:solidFill>
              </a:rPr>
              <a:t>-</a:t>
            </a:r>
            <a:r>
              <a:rPr lang="zh-CN" altLang="en-US" dirty="0">
                <a:solidFill>
                  <a:schemeClr val="tx1"/>
                </a:solidFill>
              </a:rPr>
              <a:t>表结构</a:t>
            </a:r>
            <a:endParaRPr lang="en-US" altLang="zh-CN" dirty="0">
              <a:solidFill>
                <a:schemeClr val="tx1"/>
              </a:solidFill>
            </a:endParaRPr>
          </a:p>
          <a:p>
            <a:pPr algn="ctr"/>
            <a:r>
              <a:rPr lang="en-US" altLang="zh-CN" dirty="0" err="1">
                <a:solidFill>
                  <a:schemeClr val="tx1"/>
                </a:solidFill>
              </a:rPr>
              <a:t>Ibd</a:t>
            </a:r>
            <a:r>
              <a:rPr lang="en-US" altLang="zh-CN" dirty="0">
                <a:solidFill>
                  <a:schemeClr val="tx1"/>
                </a:solidFill>
              </a:rPr>
              <a:t>-</a:t>
            </a:r>
            <a:r>
              <a:rPr lang="zh-CN" altLang="en-US" dirty="0">
                <a:solidFill>
                  <a:schemeClr val="tx1"/>
                </a:solidFill>
              </a:rPr>
              <a:t>表数据</a:t>
            </a:r>
            <a:endParaRPr lang="zh-CN" altLang="en-US" dirty="0">
              <a:solidFill>
                <a:schemeClr val="tx1"/>
              </a:solidFill>
            </a:endParaRPr>
          </a:p>
        </p:txBody>
      </p:sp>
      <p:cxnSp>
        <p:nvCxnSpPr>
          <p:cNvPr id="36" name="直接箭头连接符 35"/>
          <p:cNvCxnSpPr/>
          <p:nvPr/>
        </p:nvCxnSpPr>
        <p:spPr>
          <a:xfrm flipH="1">
            <a:off x="4937079" y="6455900"/>
            <a:ext cx="6726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7217009" y="6455900"/>
            <a:ext cx="356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201767" y="6171087"/>
            <a:ext cx="1735312" cy="5696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MYN-Date</a:t>
            </a:r>
            <a:endParaRPr lang="en-US" altLang="zh-CN" dirty="0">
              <a:solidFill>
                <a:schemeClr val="tx1"/>
              </a:solidFill>
            </a:endParaRPr>
          </a:p>
          <a:p>
            <a:pPr algn="ctr"/>
            <a:r>
              <a:rPr lang="en-US" altLang="zh-CN" dirty="0">
                <a:solidFill>
                  <a:schemeClr val="tx1"/>
                </a:solidFill>
              </a:rPr>
              <a:t>MYI-index</a:t>
            </a:r>
            <a:endParaRPr lang="zh-CN" altLang="en-US" dirty="0">
              <a:solidFill>
                <a:schemeClr val="tx1"/>
              </a:solidFill>
            </a:endParaRPr>
          </a:p>
        </p:txBody>
      </p:sp>
      <p:sp>
        <p:nvSpPr>
          <p:cNvPr id="41" name="菱形 40"/>
          <p:cNvSpPr/>
          <p:nvPr/>
        </p:nvSpPr>
        <p:spPr>
          <a:xfrm>
            <a:off x="2749442" y="5227130"/>
            <a:ext cx="1208117" cy="515127"/>
          </a:xfrm>
          <a:prstGeom prst="diamon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IO</a:t>
            </a:r>
            <a:endParaRPr lang="zh-CN" altLang="en-US" dirty="0">
              <a:solidFill>
                <a:schemeClr val="tx1"/>
              </a:solidFill>
            </a:endParaRPr>
          </a:p>
        </p:txBody>
      </p:sp>
      <p:sp>
        <p:nvSpPr>
          <p:cNvPr id="43" name="矩形 42"/>
          <p:cNvSpPr/>
          <p:nvPr/>
        </p:nvSpPr>
        <p:spPr>
          <a:xfrm>
            <a:off x="644083" y="5573435"/>
            <a:ext cx="1515623" cy="5696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减少</a:t>
            </a:r>
            <a:r>
              <a:rPr lang="en-US" altLang="zh-CN" dirty="0">
                <a:solidFill>
                  <a:schemeClr val="tx1"/>
                </a:solidFill>
              </a:rPr>
              <a:t>io</a:t>
            </a:r>
            <a:r>
              <a:rPr lang="zh-CN" altLang="en-US" dirty="0">
                <a:solidFill>
                  <a:schemeClr val="tx1"/>
                </a:solidFill>
              </a:rPr>
              <a:t>次数</a:t>
            </a:r>
            <a:endParaRPr lang="zh-CN" altLang="en-US" dirty="0">
              <a:solidFill>
                <a:schemeClr val="tx1"/>
              </a:solidFill>
            </a:endParaRPr>
          </a:p>
        </p:txBody>
      </p:sp>
      <p:sp>
        <p:nvSpPr>
          <p:cNvPr id="45" name="矩形 44"/>
          <p:cNvSpPr/>
          <p:nvPr/>
        </p:nvSpPr>
        <p:spPr>
          <a:xfrm>
            <a:off x="644083" y="4841156"/>
            <a:ext cx="1515623" cy="5696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减少</a:t>
            </a:r>
            <a:r>
              <a:rPr lang="en-US" altLang="zh-CN" dirty="0">
                <a:solidFill>
                  <a:schemeClr val="tx1"/>
                </a:solidFill>
              </a:rPr>
              <a:t>io</a:t>
            </a:r>
            <a:r>
              <a:rPr lang="zh-CN" altLang="en-US" dirty="0">
                <a:solidFill>
                  <a:schemeClr val="tx1"/>
                </a:solidFill>
              </a:rPr>
              <a:t>量</a:t>
            </a:r>
            <a:endParaRPr lang="zh-CN" altLang="en-US" dirty="0">
              <a:solidFill>
                <a:schemeClr val="tx1"/>
              </a:solidFill>
            </a:endParaRPr>
          </a:p>
        </p:txBody>
      </p:sp>
      <p:cxnSp>
        <p:nvCxnSpPr>
          <p:cNvPr id="50" name="连接符: 肘形 49"/>
          <p:cNvCxnSpPr>
            <a:stCxn id="41" idx="1"/>
            <a:endCxn id="45" idx="3"/>
          </p:cNvCxnSpPr>
          <p:nvPr/>
        </p:nvCxnSpPr>
        <p:spPr>
          <a:xfrm rot="10800000">
            <a:off x="2159706" y="5125970"/>
            <a:ext cx="589736" cy="3587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连接符: 肘形 53"/>
          <p:cNvCxnSpPr>
            <a:stCxn id="41" idx="1"/>
            <a:endCxn id="43" idx="3"/>
          </p:cNvCxnSpPr>
          <p:nvPr/>
        </p:nvCxnSpPr>
        <p:spPr>
          <a:xfrm rot="10800000" flipV="1">
            <a:off x="2159706" y="5484694"/>
            <a:ext cx="589736" cy="3735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9838402" y="647381"/>
            <a:ext cx="2246305" cy="7827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Select </a:t>
            </a:r>
            <a:r>
              <a:rPr lang="zh-CN" altLang="en-US" dirty="0">
                <a:solidFill>
                  <a:schemeClr val="tx1"/>
                </a:solidFill>
              </a:rPr>
              <a:t>* </a:t>
            </a:r>
            <a:r>
              <a:rPr lang="en-US" altLang="zh-CN" dirty="0">
                <a:solidFill>
                  <a:schemeClr val="tx1"/>
                </a:solidFill>
              </a:rPr>
              <a:t>from…</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fade">
                                      <p:cBhvr>
                                        <p:cTn id="92" dur="500"/>
                                        <p:tgtEl>
                                          <p:spTgt spid="1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fade">
                                      <p:cBhvr>
                                        <p:cTn id="97" dur="500"/>
                                        <p:tgtEl>
                                          <p:spTgt spid="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500"/>
                                        <p:tgtEl>
                                          <p:spTgt spid="2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500"/>
                                        <p:tgtEl>
                                          <p:spTgt spid="4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500"/>
                                        <p:tgtEl>
                                          <p:spTgt spid="4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fade">
                                      <p:cBhvr>
                                        <p:cTn id="1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9" grpId="0" animBg="1"/>
      <p:bldP spid="11" grpId="0" animBg="1"/>
      <p:bldP spid="13" grpId="0" animBg="1"/>
      <p:bldP spid="15" grpId="0" animBg="1"/>
      <p:bldP spid="17" grpId="0" animBg="1"/>
      <p:bldP spid="19" grpId="0" animBg="1"/>
      <p:bldP spid="20" grpId="0" animBg="1"/>
      <p:bldP spid="30" grpId="0" animBg="1"/>
      <p:bldP spid="32" grpId="0" animBg="1"/>
      <p:bldP spid="34" grpId="0" animBg="1"/>
      <p:bldP spid="14" grpId="0" animBg="1"/>
      <p:bldP spid="27" grpId="0" animBg="1"/>
      <p:bldP spid="29" grpId="0" animBg="1"/>
      <p:bldP spid="40" grpId="0" animBg="1"/>
      <p:bldP spid="41" grpId="0" animBg="1"/>
      <p:bldP spid="43" grpId="0" animBg="1"/>
      <p:bldP spid="45" grpId="0" animBg="1"/>
      <p:bldP spid="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9903" y="0"/>
            <a:ext cx="11256580" cy="5360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索引的数据结构选择</a:t>
            </a:r>
            <a:endParaRPr lang="zh-CN" altLang="en-US" dirty="0">
              <a:solidFill>
                <a:schemeClr val="tx1"/>
              </a:solidFill>
            </a:endParaRPr>
          </a:p>
        </p:txBody>
      </p:sp>
      <p:sp>
        <p:nvSpPr>
          <p:cNvPr id="3" name="矩形 2"/>
          <p:cNvSpPr/>
          <p:nvPr/>
        </p:nvSpPr>
        <p:spPr>
          <a:xfrm>
            <a:off x="409902" y="840829"/>
            <a:ext cx="2722181" cy="258817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a:solidFill>
                  <a:schemeClr val="tx1"/>
                </a:solidFill>
              </a:rPr>
              <a:t>1.</a:t>
            </a:r>
            <a:r>
              <a:rPr lang="zh-CN" altLang="en-US" dirty="0">
                <a:solidFill>
                  <a:schemeClr val="tx1"/>
                </a:solidFill>
              </a:rPr>
              <a:t>索引要不要持久化储存</a:t>
            </a:r>
            <a:r>
              <a:rPr lang="en-US" altLang="zh-CN" dirty="0">
                <a:solidFill>
                  <a:schemeClr val="tx1"/>
                </a:solidFill>
              </a:rPr>
              <a:t>?</a:t>
            </a:r>
            <a:endParaRPr lang="en-US" altLang="zh-CN" dirty="0">
              <a:solidFill>
                <a:schemeClr val="tx1"/>
              </a:solidFill>
            </a:endParaRPr>
          </a:p>
          <a:p>
            <a:pPr algn="ctr"/>
            <a:r>
              <a:rPr lang="zh-CN" altLang="en-US" dirty="0">
                <a:solidFill>
                  <a:schemeClr val="tx1"/>
                </a:solidFill>
              </a:rPr>
              <a:t>要</a:t>
            </a: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2.</a:t>
            </a:r>
            <a:r>
              <a:rPr lang="zh-CN" altLang="en-US" dirty="0">
                <a:solidFill>
                  <a:schemeClr val="tx1"/>
                </a:solidFill>
              </a:rPr>
              <a:t>存储时候存储什么数据</a:t>
            </a:r>
            <a:r>
              <a:rPr lang="en-US" altLang="zh-CN" dirty="0">
                <a:solidFill>
                  <a:schemeClr val="tx1"/>
                </a:solidFill>
              </a:rPr>
              <a:t>?</a:t>
            </a:r>
            <a:endParaRPr lang="en-US" altLang="zh-CN" dirty="0">
              <a:solidFill>
                <a:schemeClr val="tx1"/>
              </a:solidFill>
            </a:endParaRPr>
          </a:p>
          <a:p>
            <a:pPr algn="ctr"/>
            <a:r>
              <a:rPr lang="en-US" altLang="zh-CN" dirty="0">
                <a:solidFill>
                  <a:schemeClr val="tx1"/>
                </a:solidFill>
              </a:rPr>
              <a:t>Key</a:t>
            </a:r>
            <a:r>
              <a:rPr lang="zh-CN" altLang="en-US" dirty="0">
                <a:solidFill>
                  <a:schemeClr val="tx1"/>
                </a:solidFill>
              </a:rPr>
              <a:t>，文件，偏移量</a:t>
            </a:r>
            <a:endParaRPr lang="en-US" altLang="zh-CN" dirty="0">
              <a:solidFill>
                <a:schemeClr val="tx1"/>
              </a:solidFill>
            </a:endParaRPr>
          </a:p>
          <a:p>
            <a:pPr algn="ctr"/>
            <a:r>
              <a:rPr lang="en-US" altLang="zh-CN" dirty="0">
                <a:solidFill>
                  <a:schemeClr val="tx1"/>
                </a:solidFill>
              </a:rPr>
              <a:t>K-V</a:t>
            </a:r>
            <a:r>
              <a:rPr lang="zh-CN" altLang="en-US" dirty="0">
                <a:solidFill>
                  <a:schemeClr val="tx1"/>
                </a:solidFill>
              </a:rPr>
              <a:t>格式的数据</a:t>
            </a: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3.</a:t>
            </a:r>
            <a:r>
              <a:rPr lang="zh-CN" altLang="en-US" dirty="0">
                <a:solidFill>
                  <a:schemeClr val="tx1"/>
                </a:solidFill>
              </a:rPr>
              <a:t>使用什么数据结构</a:t>
            </a:r>
            <a:endParaRPr lang="en-US" altLang="zh-CN" dirty="0">
              <a:solidFill>
                <a:schemeClr val="tx1"/>
              </a:solidFill>
            </a:endParaRPr>
          </a:p>
          <a:p>
            <a:pPr algn="ctr"/>
            <a:r>
              <a:rPr lang="zh-CN" altLang="en-US" dirty="0">
                <a:solidFill>
                  <a:schemeClr val="tx1"/>
                </a:solidFill>
              </a:rPr>
              <a:t>树，</a:t>
            </a:r>
            <a:r>
              <a:rPr lang="en-US" altLang="zh-CN" dirty="0">
                <a:solidFill>
                  <a:schemeClr val="tx1"/>
                </a:solidFill>
              </a:rPr>
              <a:t>hash</a:t>
            </a:r>
            <a:r>
              <a:rPr lang="zh-CN" altLang="en-US" dirty="0">
                <a:solidFill>
                  <a:schemeClr val="tx1"/>
                </a:solidFill>
              </a:rPr>
              <a:t>表</a:t>
            </a:r>
            <a:endParaRPr lang="zh-CN" altLang="en-US" dirty="0">
              <a:solidFill>
                <a:schemeClr val="tx1"/>
              </a:solidFill>
            </a:endParaRPr>
          </a:p>
        </p:txBody>
      </p:sp>
      <p:sp>
        <p:nvSpPr>
          <p:cNvPr id="4" name="矩形 3"/>
          <p:cNvSpPr/>
          <p:nvPr/>
        </p:nvSpPr>
        <p:spPr>
          <a:xfrm>
            <a:off x="3484179" y="840829"/>
            <a:ext cx="5507422" cy="85133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索引字段</a:t>
            </a:r>
            <a:r>
              <a:rPr lang="en-US" altLang="zh-CN" dirty="0">
                <a:solidFill>
                  <a:schemeClr val="tx1"/>
                </a:solidFill>
              </a:rPr>
              <a:t>(Key)  </a:t>
            </a:r>
            <a:r>
              <a:rPr lang="zh-CN" altLang="en-US" dirty="0">
                <a:solidFill>
                  <a:schemeClr val="tx1"/>
                </a:solidFill>
              </a:rPr>
              <a:t>哪个文件  在当前文件的偏移量</a:t>
            </a:r>
            <a:r>
              <a:rPr lang="en-US" altLang="zh-CN" dirty="0">
                <a:solidFill>
                  <a:schemeClr val="tx1"/>
                </a:solidFill>
              </a:rPr>
              <a:t>(</a:t>
            </a:r>
            <a:r>
              <a:rPr lang="zh-CN" altLang="en-US" dirty="0">
                <a:solidFill>
                  <a:schemeClr val="tx1"/>
                </a:solidFill>
              </a:rPr>
              <a:t>当前文件的位置</a:t>
            </a:r>
            <a:r>
              <a:rPr lang="en-US" altLang="zh-CN" dirty="0">
                <a:solidFill>
                  <a:schemeClr val="tx1"/>
                </a:solidFill>
              </a:rPr>
              <a:t>)</a:t>
            </a:r>
            <a:endParaRPr lang="zh-CN" altLang="en-US" dirty="0">
              <a:solidFill>
                <a:schemeClr val="tx1"/>
              </a:solidFill>
            </a:endParaRPr>
          </a:p>
        </p:txBody>
      </p:sp>
      <p:cxnSp>
        <p:nvCxnSpPr>
          <p:cNvPr id="6" name="直接箭头连接符 5"/>
          <p:cNvCxnSpPr/>
          <p:nvPr/>
        </p:nvCxnSpPr>
        <p:spPr>
          <a:xfrm flipV="1">
            <a:off x="8991601" y="1219200"/>
            <a:ext cx="8776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869215" y="840829"/>
            <a:ext cx="2175642" cy="115744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Hive—</a:t>
            </a:r>
            <a:r>
              <a:rPr lang="zh-CN" altLang="en-US" dirty="0">
                <a:solidFill>
                  <a:schemeClr val="tx1"/>
                </a:solidFill>
              </a:rPr>
              <a:t>大数据里的框架，使用的就是这种方式进行存储</a:t>
            </a:r>
            <a:endParaRPr lang="zh-CN" altLang="en-US" dirty="0">
              <a:solidFill>
                <a:schemeClr val="tx1"/>
              </a:solidFill>
            </a:endParaRPr>
          </a:p>
        </p:txBody>
      </p:sp>
      <p:sp>
        <p:nvSpPr>
          <p:cNvPr id="13" name="矩形 12"/>
          <p:cNvSpPr/>
          <p:nvPr/>
        </p:nvSpPr>
        <p:spPr>
          <a:xfrm>
            <a:off x="3484179" y="1998282"/>
            <a:ext cx="5507422" cy="85133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当索引文件变得越来越大的时候，效率会急剧降低</a:t>
            </a:r>
            <a:endParaRPr lang="zh-CN" altLang="en-US" dirty="0">
              <a:solidFill>
                <a:schemeClr val="tx1"/>
              </a:solidFill>
            </a:endParaRPr>
          </a:p>
        </p:txBody>
      </p:sp>
      <p:sp>
        <p:nvSpPr>
          <p:cNvPr id="19" name="矩形 18"/>
          <p:cNvSpPr/>
          <p:nvPr/>
        </p:nvSpPr>
        <p:spPr>
          <a:xfrm>
            <a:off x="2652634" y="5735496"/>
            <a:ext cx="1446036" cy="8513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OLTP</a:t>
            </a:r>
            <a:endParaRPr lang="zh-CN" altLang="en-US" dirty="0">
              <a:solidFill>
                <a:schemeClr val="tx1"/>
              </a:solidFill>
            </a:endParaRPr>
          </a:p>
        </p:txBody>
      </p:sp>
      <p:sp>
        <p:nvSpPr>
          <p:cNvPr id="21" name="矩形 20"/>
          <p:cNvSpPr/>
          <p:nvPr/>
        </p:nvSpPr>
        <p:spPr>
          <a:xfrm>
            <a:off x="2652634" y="4056992"/>
            <a:ext cx="1446036" cy="8513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OLAP</a:t>
            </a:r>
            <a:endParaRPr lang="zh-CN" altLang="en-US" dirty="0">
              <a:solidFill>
                <a:schemeClr val="tx1"/>
              </a:solidFill>
            </a:endParaRPr>
          </a:p>
        </p:txBody>
      </p:sp>
      <p:sp>
        <p:nvSpPr>
          <p:cNvPr id="23" name="矩形 22"/>
          <p:cNvSpPr/>
          <p:nvPr/>
        </p:nvSpPr>
        <p:spPr>
          <a:xfrm>
            <a:off x="163842" y="4908330"/>
            <a:ext cx="2175642" cy="85133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mysql</a:t>
            </a:r>
            <a:endParaRPr lang="zh-CN" altLang="en-US" dirty="0">
              <a:solidFill>
                <a:schemeClr val="tx1"/>
              </a:solidFill>
            </a:endParaRPr>
          </a:p>
        </p:txBody>
      </p:sp>
      <p:sp>
        <p:nvSpPr>
          <p:cNvPr id="25" name="矩形 24"/>
          <p:cNvSpPr/>
          <p:nvPr/>
        </p:nvSpPr>
        <p:spPr>
          <a:xfrm>
            <a:off x="4551774" y="4056992"/>
            <a:ext cx="1686116" cy="8513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联机分析处理</a:t>
            </a:r>
            <a:endParaRPr lang="zh-CN" altLang="en-US" dirty="0">
              <a:solidFill>
                <a:schemeClr val="tx1"/>
              </a:solidFill>
            </a:endParaRPr>
          </a:p>
        </p:txBody>
      </p:sp>
      <p:sp>
        <p:nvSpPr>
          <p:cNvPr id="27" name="矩形 26"/>
          <p:cNvSpPr/>
          <p:nvPr/>
        </p:nvSpPr>
        <p:spPr>
          <a:xfrm>
            <a:off x="4551774" y="5735496"/>
            <a:ext cx="1686116" cy="8513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联机事务处理</a:t>
            </a:r>
            <a:endParaRPr lang="zh-CN" altLang="en-US" dirty="0">
              <a:solidFill>
                <a:schemeClr val="tx1"/>
              </a:solidFill>
            </a:endParaRPr>
          </a:p>
        </p:txBody>
      </p:sp>
      <p:sp>
        <p:nvSpPr>
          <p:cNvPr id="29" name="矩形 28"/>
          <p:cNvSpPr/>
          <p:nvPr/>
        </p:nvSpPr>
        <p:spPr>
          <a:xfrm>
            <a:off x="6811346" y="4056992"/>
            <a:ext cx="3365183" cy="85133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对海量的历史数据进行分析操作</a:t>
            </a:r>
            <a:r>
              <a:rPr lang="en-US" altLang="zh-CN" dirty="0">
                <a:solidFill>
                  <a:schemeClr val="tx1"/>
                </a:solidFill>
              </a:rPr>
              <a:t>,</a:t>
            </a:r>
            <a:r>
              <a:rPr lang="zh-CN" altLang="en-US" dirty="0">
                <a:solidFill>
                  <a:schemeClr val="tx1"/>
                </a:solidFill>
              </a:rPr>
              <a:t>要求产生决策性的影响</a:t>
            </a:r>
            <a:r>
              <a:rPr lang="en-US" altLang="zh-CN" dirty="0">
                <a:solidFill>
                  <a:schemeClr val="tx1"/>
                </a:solidFill>
              </a:rPr>
              <a:t>,</a:t>
            </a:r>
            <a:r>
              <a:rPr lang="zh-CN" altLang="en-US" dirty="0">
                <a:solidFill>
                  <a:schemeClr val="tx1"/>
                </a:solidFill>
              </a:rPr>
              <a:t>不要求在极短的时间内返回结果</a:t>
            </a:r>
            <a:endParaRPr lang="zh-CN" altLang="en-US" dirty="0">
              <a:solidFill>
                <a:schemeClr val="tx1"/>
              </a:solidFill>
            </a:endParaRPr>
          </a:p>
        </p:txBody>
      </p:sp>
      <p:sp>
        <p:nvSpPr>
          <p:cNvPr id="31" name="矩形 30"/>
          <p:cNvSpPr/>
          <p:nvPr/>
        </p:nvSpPr>
        <p:spPr>
          <a:xfrm>
            <a:off x="6811346" y="5735496"/>
            <a:ext cx="3365183" cy="85133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为了支撑业务系统的需要</a:t>
            </a:r>
            <a:r>
              <a:rPr lang="en-US" altLang="zh-CN" dirty="0">
                <a:solidFill>
                  <a:schemeClr val="tx1"/>
                </a:solidFill>
              </a:rPr>
              <a:t>.</a:t>
            </a:r>
            <a:r>
              <a:rPr lang="zh-CN" altLang="en-US" dirty="0">
                <a:solidFill>
                  <a:schemeClr val="tx1"/>
                </a:solidFill>
              </a:rPr>
              <a:t>必须在极短时间内返回对应的结果</a:t>
            </a:r>
            <a:endParaRPr lang="zh-CN" altLang="en-US" dirty="0">
              <a:solidFill>
                <a:schemeClr val="tx1"/>
              </a:solidFill>
            </a:endParaRPr>
          </a:p>
        </p:txBody>
      </p:sp>
      <p:sp>
        <p:nvSpPr>
          <p:cNvPr id="33" name="矩形 32"/>
          <p:cNvSpPr/>
          <p:nvPr/>
        </p:nvSpPr>
        <p:spPr>
          <a:xfrm>
            <a:off x="10459162" y="4056992"/>
            <a:ext cx="1335103" cy="8513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数据仓库</a:t>
            </a:r>
            <a:endParaRPr lang="zh-CN" altLang="en-US" dirty="0">
              <a:solidFill>
                <a:schemeClr val="tx1"/>
              </a:solidFill>
            </a:endParaRPr>
          </a:p>
        </p:txBody>
      </p:sp>
      <p:sp>
        <p:nvSpPr>
          <p:cNvPr id="35" name="矩形 34"/>
          <p:cNvSpPr/>
          <p:nvPr/>
        </p:nvSpPr>
        <p:spPr>
          <a:xfrm>
            <a:off x="10449874" y="5745717"/>
            <a:ext cx="1594981" cy="8411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关系型数据库</a:t>
            </a:r>
            <a:endParaRPr lang="zh-CN" altLang="en-US" dirty="0">
              <a:solidFill>
                <a:schemeClr val="tx1"/>
              </a:solidFill>
            </a:endParaRPr>
          </a:p>
        </p:txBody>
      </p:sp>
      <p:cxnSp>
        <p:nvCxnSpPr>
          <p:cNvPr id="37" name="直接箭头连接符 36"/>
          <p:cNvCxnSpPr>
            <a:stCxn id="21" idx="3"/>
            <a:endCxn id="25" idx="1"/>
          </p:cNvCxnSpPr>
          <p:nvPr/>
        </p:nvCxnSpPr>
        <p:spPr>
          <a:xfrm>
            <a:off x="4098670" y="4482661"/>
            <a:ext cx="453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5" idx="3"/>
            <a:endCxn id="29" idx="1"/>
          </p:cNvCxnSpPr>
          <p:nvPr/>
        </p:nvCxnSpPr>
        <p:spPr>
          <a:xfrm>
            <a:off x="6237890" y="4482661"/>
            <a:ext cx="5734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33" idx="1"/>
          </p:cNvCxnSpPr>
          <p:nvPr/>
        </p:nvCxnSpPr>
        <p:spPr>
          <a:xfrm>
            <a:off x="10163146" y="4482661"/>
            <a:ext cx="296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6237890" y="6150710"/>
            <a:ext cx="5734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9" idx="3"/>
          </p:cNvCxnSpPr>
          <p:nvPr/>
        </p:nvCxnSpPr>
        <p:spPr>
          <a:xfrm flipV="1">
            <a:off x="4098670" y="6150711"/>
            <a:ext cx="453104" cy="10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35" idx="1"/>
          </p:cNvCxnSpPr>
          <p:nvPr/>
        </p:nvCxnSpPr>
        <p:spPr>
          <a:xfrm>
            <a:off x="10176529" y="6161165"/>
            <a:ext cx="273345" cy="5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3" idx="2"/>
          </p:cNvCxnSpPr>
          <p:nvPr/>
        </p:nvCxnSpPr>
        <p:spPr>
          <a:xfrm>
            <a:off x="1251663" y="5759667"/>
            <a:ext cx="0" cy="490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251663" y="6250488"/>
            <a:ext cx="1400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10" idx="2"/>
          </p:cNvCxnSpPr>
          <p:nvPr/>
        </p:nvCxnSpPr>
        <p:spPr>
          <a:xfrm>
            <a:off x="10957036" y="1998278"/>
            <a:ext cx="0" cy="1534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3382027" y="3532340"/>
            <a:ext cx="75750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endCxn id="21" idx="0"/>
          </p:cNvCxnSpPr>
          <p:nvPr/>
        </p:nvCxnSpPr>
        <p:spPr>
          <a:xfrm flipH="1">
            <a:off x="3375652" y="3532340"/>
            <a:ext cx="6376" cy="524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fade">
                                      <p:cBhvr>
                                        <p:cTn id="75" dur="500"/>
                                        <p:tgtEl>
                                          <p:spTgt spid="3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fade">
                                      <p:cBhvr>
                                        <p:cTn id="85" dur="500"/>
                                        <p:tgtEl>
                                          <p:spTgt spid="64"/>
                                        </p:tgtEl>
                                      </p:cBhvr>
                                    </p:animEffect>
                                  </p:childTnLst>
                                </p:cTn>
                              </p:par>
                              <p:par>
                                <p:cTn id="86" presetID="10" presetClass="entr" presetSubtype="0" fill="hold" nodeType="with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fade">
                                      <p:cBhvr>
                                        <p:cTn id="88" dur="500"/>
                                        <p:tgtEl>
                                          <p:spTgt spid="69"/>
                                        </p:tgtEl>
                                      </p:cBhvr>
                                    </p:animEffect>
                                  </p:childTnLst>
                                </p:cTn>
                              </p:par>
                              <p:par>
                                <p:cTn id="89" presetID="10" presetClass="entr" presetSubtype="0" fill="hold"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fade">
                                      <p:cBhvr>
                                        <p:cTn id="91" dur="500"/>
                                        <p:tgtEl>
                                          <p:spTgt spid="71"/>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fade">
                                      <p:cBhvr>
                                        <p:cTn id="101" dur="500"/>
                                        <p:tgtEl>
                                          <p:spTgt spid="51"/>
                                        </p:tgtEl>
                                      </p:cBhvr>
                                    </p:animEffect>
                                  </p:childTnLst>
                                </p:cTn>
                              </p:par>
                              <p:par>
                                <p:cTn id="102" presetID="10" presetClass="entr" presetSubtype="0" fill="hold" nodeType="with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3">
                                            <p:txEl>
                                              <p:pRg st="7" end="7"/>
                                            </p:txEl>
                                          </p:spTgt>
                                        </p:tgtEl>
                                        <p:attrNameLst>
                                          <p:attrName>style.visibility</p:attrName>
                                        </p:attrNameLst>
                                      </p:cBhvr>
                                      <p:to>
                                        <p:strVal val="visible"/>
                                      </p:to>
                                    </p:set>
                                    <p:animEffect transition="in" filter="fade">
                                      <p:cBhvr>
                                        <p:cTn id="109" dur="500"/>
                                        <p:tgtEl>
                                          <p:spTgt spid="3">
                                            <p:txEl>
                                              <p:pRg st="7" end="7"/>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3">
                                            <p:txEl>
                                              <p:pRg st="8" end="8"/>
                                            </p:txEl>
                                          </p:spTgt>
                                        </p:tgtEl>
                                        <p:attrNameLst>
                                          <p:attrName>style.visibility</p:attrName>
                                        </p:attrNameLst>
                                      </p:cBhvr>
                                      <p:to>
                                        <p:strVal val="visible"/>
                                      </p:to>
                                    </p:set>
                                    <p:animEffect transition="in" filter="fade">
                                      <p:cBhvr>
                                        <p:cTn id="1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21" grpId="0" animBg="1"/>
      <p:bldP spid="23" grpId="0" animBg="1"/>
      <p:bldP spid="25" grpId="0" animBg="1"/>
      <p:bldP spid="27" grpId="0" animBg="1"/>
      <p:bldP spid="29" grpId="0" animBg="1"/>
      <p:bldP spid="31" grpId="0" animBg="1"/>
      <p:bldP spid="33"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5360" y="1299845"/>
            <a:ext cx="8968105" cy="368300"/>
          </a:xfrm>
          <a:prstGeom prst="rect">
            <a:avLst/>
          </a:prstGeom>
          <a:noFill/>
        </p:spPr>
        <p:txBody>
          <a:bodyPr wrap="square" rtlCol="0">
            <a:spAutoFit/>
          </a:bodyPr>
          <a:p>
            <a:r>
              <a:rPr lang="zh-CN" altLang="zh-CN"/>
              <a:t>参考</a:t>
            </a:r>
            <a:r>
              <a:rPr lang="en-US" altLang="zh-CN"/>
              <a:t>:https://www.bilibili.com/video/BV1ep4y1Y7w1?p=1</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796</Words>
  <Application>WPS 演示</Application>
  <PresentationFormat>宽屏</PresentationFormat>
  <Paragraphs>100</Paragraphs>
  <Slides>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vt:i4>
      </vt:variant>
    </vt:vector>
  </HeadingPairs>
  <TitlesOfParts>
    <vt:vector size="15" baseType="lpstr">
      <vt:lpstr>Arial</vt:lpstr>
      <vt:lpstr>宋体</vt:lpstr>
      <vt:lpstr>Wingdings</vt:lpstr>
      <vt:lpstr>PingFang SC</vt:lpstr>
      <vt:lpstr>Segoe Print</vt:lpstr>
      <vt:lpstr>-apple-system</vt:lpstr>
      <vt:lpstr>等线 Light</vt:lpstr>
      <vt:lpstr>等线</vt:lpstr>
      <vt:lpstr>微软雅黑</vt:lpstr>
      <vt:lpstr>Arial Unicode MS</vt:lpstr>
      <vt:lpstr>Office 主题​​</vt:lpstr>
      <vt:lpstr>Mysql的索引</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810303487@qq.com</dc:creator>
  <cp:lastModifiedBy>WPS_1528182465</cp:lastModifiedBy>
  <cp:revision>17</cp:revision>
  <dcterms:created xsi:type="dcterms:W3CDTF">2020-11-01T10:43:00Z</dcterms:created>
  <dcterms:modified xsi:type="dcterms:W3CDTF">2020-11-02T01:08:35Z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