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32023-A478-4823-A625-B9AF48B550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D988C3-4543-4B8A-8342-E178F75E6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9518EE-FD97-438E-BBDC-F0E5F487CCBF}"/>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A4B23466-D6E4-48B0-A3FD-3BDE4BD96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A753D4-A34F-4B9E-B138-49705896908D}"/>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38519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455C5-9E1B-4FE4-8ED0-0AA615BEEA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D23420-31FA-4307-A153-330AD196A1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D84BCA-9860-4C72-BF7F-5FF7309D2B00}"/>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BED7D8E2-6EBB-4FBD-AF22-822927A68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157F85-6566-4512-8470-F5564A4A5502}"/>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127822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E5DA32-1816-4EF1-A153-5685810E4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D524F0-E6B8-49B9-B886-5D9847CFFD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1DB046-23F2-4353-A096-A0BD29BE88EB}"/>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1A31BD6A-AFF1-4980-801D-6F600D37A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A99604-F511-4DAA-91AB-EB21C01CDDDD}"/>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13681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87A2C-D5C4-446A-A82F-B9CC6D4603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DD7194-52BA-489A-8514-A61ACE10E6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998F7F-47DB-444B-9EBA-3458BE910920}"/>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9448DB67-AD19-4843-B719-6987DD3EC7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EA3BBE-5840-4A78-B63E-D2F17216D9C0}"/>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34919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D94C5-9DDA-4E9C-B6CC-5044EB1608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5BF9A2-B03C-4E2F-95A9-A77546016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726B60-5445-420A-A169-85066B53004E}"/>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E5B1E238-A111-4E1B-9068-96EE9067BC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292434-7769-4FFE-85DB-7CBE50A443B5}"/>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279100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3EB42-156B-4662-A281-D81A147EB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A7A513-3968-49F4-A1F3-507AA1DAC7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63E29F-156A-48C5-96AF-62329A8B80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3BE329-CC62-4835-A025-26F64E3A5338}"/>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3F418FEC-C202-480D-AF60-D26A9704C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595CBA-DE63-4942-88C8-5C56D96B810D}"/>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206357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73973-D4C3-4BCC-B7F0-7C62E05E2D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8727FD-0C56-4847-BB79-A4647B06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76D5CE-34C3-4D13-92EF-34DA693EB0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6CABFA-7E36-4CED-9747-33A3CA68C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22C37D-400D-4899-852D-726D7A85FD0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C4A859-54EA-4AB5-915D-1F8A0B425979}"/>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8" name="页脚占位符 7">
            <a:extLst>
              <a:ext uri="{FF2B5EF4-FFF2-40B4-BE49-F238E27FC236}">
                <a16:creationId xmlns:a16="http://schemas.microsoft.com/office/drawing/2014/main" id="{7240F1AB-0DDD-443F-A1C7-5890F0966E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56035D-E00A-43A9-AEC2-936251574675}"/>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60628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46D67-2184-4D79-9E73-F275C8691D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B4EC83-CFDC-4215-BF47-FB063A1AFF5F}"/>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C088E10E-8582-4E87-9E39-DA761B5F21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459E17-AC04-4677-A2C2-EC87170AE087}"/>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195836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0463-B23F-4055-A42E-8C67E1F17997}"/>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3" name="页脚占位符 2">
            <a:extLst>
              <a:ext uri="{FF2B5EF4-FFF2-40B4-BE49-F238E27FC236}">
                <a16:creationId xmlns:a16="http://schemas.microsoft.com/office/drawing/2014/main" id="{BAECB247-4C85-4910-83E6-C2669553AC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64FDEB-28E5-432C-AA8D-4FB10EEEA6F9}"/>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13447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7BF41-988D-4035-BF35-AF84A0115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E5E33C-73F6-41B4-A6F9-25EA4C887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FFB41B-8571-4A66-8E6C-B18F351F1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AB6367-FACC-446A-88F1-E3E577A60169}"/>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8DB3C5F5-E2B8-4265-889B-C5408F1F9E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4D4424-7DD8-46F6-96AF-6F37E6376FE7}"/>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786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2621B-0A5D-49B2-82F1-36528CC52C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A060B-C251-4288-B59F-30EF58CC1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584BA6-F3A9-4686-ADBE-B8D7BF09D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20E137-C96B-485F-A685-FD6CFA405037}"/>
              </a:ext>
            </a:extLst>
          </p:cNvPr>
          <p:cNvSpPr>
            <a:spLocks noGrp="1"/>
          </p:cNvSpPr>
          <p:nvPr>
            <p:ph type="dt" sz="half" idx="10"/>
          </p:nvPr>
        </p:nvSpPr>
        <p:spPr/>
        <p:txBody>
          <a:bodyPr/>
          <a:lstStyle/>
          <a:p>
            <a:fld id="{4A147372-D342-4FD5-9661-84AA885A8E55}"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9469DB24-4808-4195-9A0E-356564C45B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209329-CB4A-4B9A-88A5-3F4BA3CA3C33}"/>
              </a:ext>
            </a:extLst>
          </p:cNvPr>
          <p:cNvSpPr>
            <a:spLocks noGrp="1"/>
          </p:cNvSpPr>
          <p:nvPr>
            <p:ph type="sldNum" sz="quarter" idx="12"/>
          </p:nvPr>
        </p:nvSpPr>
        <p:spPr/>
        <p:txBody>
          <a:body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279621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B0AB42-8385-4CE4-BDC6-FECE8D14E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8A2A65-398E-493F-9E9C-72056CD53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2015B-94C9-4A36-B28F-3CA42BF52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47372-D342-4FD5-9661-84AA885A8E55}"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84C134A8-5FB3-4FAF-B72C-5EE7D8A30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AA9399-CD4D-41F1-A336-7F3D30406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70BA6-3730-4B1B-9930-45F31CEFC02B}" type="slidenum">
              <a:rPr lang="zh-CN" altLang="en-US" smtClean="0"/>
              <a:t>‹#›</a:t>
            </a:fld>
            <a:endParaRPr lang="zh-CN" altLang="en-US"/>
          </a:p>
        </p:txBody>
      </p:sp>
    </p:spTree>
    <p:extLst>
      <p:ext uri="{BB962C8B-B14F-4D97-AF65-F5344CB8AC3E}">
        <p14:creationId xmlns:p14="http://schemas.microsoft.com/office/powerpoint/2010/main" val="153729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4F2C6-985B-458F-A59C-A9EC586C5ABA}"/>
              </a:ext>
            </a:extLst>
          </p:cNvPr>
          <p:cNvSpPr>
            <a:spLocks noGrp="1"/>
          </p:cNvSpPr>
          <p:nvPr>
            <p:ph type="title"/>
          </p:nvPr>
        </p:nvSpPr>
        <p:spPr>
          <a:xfrm>
            <a:off x="838200" y="120028"/>
            <a:ext cx="10515600" cy="1325563"/>
          </a:xfrm>
        </p:spPr>
        <p:txBody>
          <a:bodyPr/>
          <a:lstStyle/>
          <a:p>
            <a:pPr algn="ctr"/>
            <a:r>
              <a:rPr lang="en-US" altLang="zh-CN" dirty="0" err="1"/>
              <a:t>Mysql</a:t>
            </a:r>
            <a:r>
              <a:rPr lang="zh-CN" altLang="en-US" dirty="0"/>
              <a:t>数据结构的选择</a:t>
            </a:r>
          </a:p>
        </p:txBody>
      </p:sp>
      <p:sp>
        <p:nvSpPr>
          <p:cNvPr id="5" name="矩形 4">
            <a:extLst>
              <a:ext uri="{FF2B5EF4-FFF2-40B4-BE49-F238E27FC236}">
                <a16:creationId xmlns:a16="http://schemas.microsoft.com/office/drawing/2014/main" id="{1ACAF8BC-D8D7-48A8-A233-55D32D764C72}"/>
              </a:ext>
            </a:extLst>
          </p:cNvPr>
          <p:cNvSpPr/>
          <p:nvPr/>
        </p:nvSpPr>
        <p:spPr>
          <a:xfrm>
            <a:off x="277304" y="1269368"/>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Hash</a:t>
            </a:r>
            <a:r>
              <a:rPr lang="zh-CN" altLang="en-US" dirty="0">
                <a:solidFill>
                  <a:schemeClr val="tx1"/>
                </a:solidFill>
              </a:rPr>
              <a:t>表</a:t>
            </a:r>
          </a:p>
        </p:txBody>
      </p:sp>
      <p:sp>
        <p:nvSpPr>
          <p:cNvPr id="26" name="矩形 25">
            <a:extLst>
              <a:ext uri="{FF2B5EF4-FFF2-40B4-BE49-F238E27FC236}">
                <a16:creationId xmlns:a16="http://schemas.microsoft.com/office/drawing/2014/main" id="{A7374AE6-997E-4342-A864-6B044CED9871}"/>
              </a:ext>
            </a:extLst>
          </p:cNvPr>
          <p:cNvSpPr/>
          <p:nvPr/>
        </p:nvSpPr>
        <p:spPr>
          <a:xfrm>
            <a:off x="1885360" y="1275544"/>
            <a:ext cx="9351391" cy="6348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索引的选择是跟着存储引擎相关的</a:t>
            </a:r>
            <a:r>
              <a:rPr lang="en-US" altLang="zh-CN" dirty="0"/>
              <a:t>,</a:t>
            </a:r>
            <a:r>
              <a:rPr lang="zh-CN" altLang="en-US" dirty="0"/>
              <a:t>在</a:t>
            </a:r>
            <a:r>
              <a:rPr lang="en-US" altLang="zh-CN" dirty="0" err="1"/>
              <a:t>mysql</a:t>
            </a:r>
            <a:r>
              <a:rPr lang="zh-CN" altLang="en-US" dirty="0"/>
              <a:t>中</a:t>
            </a:r>
            <a:r>
              <a:rPr lang="en-US" altLang="zh-CN" dirty="0"/>
              <a:t>memory</a:t>
            </a:r>
            <a:r>
              <a:rPr lang="zh-CN" altLang="en-US" dirty="0"/>
              <a:t>储存引擎使用的索引是</a:t>
            </a:r>
            <a:r>
              <a:rPr lang="en-US" altLang="zh-CN" dirty="0"/>
              <a:t>hash</a:t>
            </a:r>
            <a:r>
              <a:rPr lang="zh-CN" altLang="en-US" dirty="0"/>
              <a:t>表</a:t>
            </a:r>
            <a:r>
              <a:rPr lang="en-US" altLang="zh-CN" dirty="0"/>
              <a:t>,</a:t>
            </a:r>
            <a:r>
              <a:rPr lang="zh-CN" altLang="en-US" dirty="0"/>
              <a:t>而且</a:t>
            </a:r>
            <a:r>
              <a:rPr lang="en-US" altLang="zh-CN" dirty="0" err="1"/>
              <a:t>innodb</a:t>
            </a:r>
            <a:r>
              <a:rPr lang="zh-CN" altLang="en-US" dirty="0"/>
              <a:t>支持自适应</a:t>
            </a:r>
            <a:r>
              <a:rPr lang="en-US" altLang="zh-CN" dirty="0"/>
              <a:t>hash</a:t>
            </a:r>
            <a:endParaRPr lang="zh-CN" altLang="en-US" dirty="0"/>
          </a:p>
        </p:txBody>
      </p:sp>
      <p:sp>
        <p:nvSpPr>
          <p:cNvPr id="28" name="矩形 27">
            <a:extLst>
              <a:ext uri="{FF2B5EF4-FFF2-40B4-BE49-F238E27FC236}">
                <a16:creationId xmlns:a16="http://schemas.microsoft.com/office/drawing/2014/main" id="{FBDEDF81-FD5C-4DC3-ACB8-E7FABB96C6E8}"/>
              </a:ext>
            </a:extLst>
          </p:cNvPr>
          <p:cNvSpPr/>
          <p:nvPr/>
        </p:nvSpPr>
        <p:spPr>
          <a:xfrm>
            <a:off x="1885360" y="2110587"/>
            <a:ext cx="9351391" cy="9143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dirty="0"/>
              <a:t>1.Hash</a:t>
            </a:r>
            <a:r>
              <a:rPr lang="zh-CN" altLang="en-US" dirty="0"/>
              <a:t>碰撞</a:t>
            </a:r>
            <a:r>
              <a:rPr lang="en-US" altLang="zh-CN" dirty="0"/>
              <a:t>,</a:t>
            </a:r>
            <a:r>
              <a:rPr lang="zh-CN" altLang="en-US" dirty="0"/>
              <a:t>必须要设计良好的</a:t>
            </a:r>
            <a:r>
              <a:rPr lang="en-US" altLang="zh-CN" dirty="0"/>
              <a:t>hash</a:t>
            </a:r>
            <a:r>
              <a:rPr lang="zh-CN" altLang="en-US" dirty="0"/>
              <a:t>算法</a:t>
            </a:r>
            <a:r>
              <a:rPr lang="en-US" altLang="zh-CN" dirty="0"/>
              <a:t>,</a:t>
            </a:r>
            <a:r>
              <a:rPr lang="zh-CN" altLang="en-US" dirty="0"/>
              <a:t>避免产生</a:t>
            </a:r>
            <a:r>
              <a:rPr lang="en-US" altLang="zh-CN" dirty="0"/>
              <a:t>hash</a:t>
            </a:r>
            <a:r>
              <a:rPr lang="zh-CN" altLang="en-US" dirty="0"/>
              <a:t>冲突问题</a:t>
            </a:r>
            <a:endParaRPr lang="en-US" altLang="zh-CN" dirty="0"/>
          </a:p>
          <a:p>
            <a:r>
              <a:rPr lang="en-US" altLang="zh-CN" dirty="0"/>
              <a:t>2.Hash</a:t>
            </a:r>
            <a:r>
              <a:rPr lang="zh-CN" altLang="en-US" dirty="0"/>
              <a:t>需要内存吗？  比较占内存</a:t>
            </a:r>
            <a:endParaRPr lang="en-US" altLang="zh-CN" dirty="0"/>
          </a:p>
          <a:p>
            <a:r>
              <a:rPr lang="en-US" altLang="zh-CN" dirty="0"/>
              <a:t>3.</a:t>
            </a:r>
            <a:r>
              <a:rPr lang="zh-CN" altLang="en-US" dirty="0"/>
              <a:t>无法进行范围查找</a:t>
            </a:r>
          </a:p>
        </p:txBody>
      </p:sp>
      <p:sp>
        <p:nvSpPr>
          <p:cNvPr id="29" name="矩形 28">
            <a:extLst>
              <a:ext uri="{FF2B5EF4-FFF2-40B4-BE49-F238E27FC236}">
                <a16:creationId xmlns:a16="http://schemas.microsoft.com/office/drawing/2014/main" id="{36148775-68A6-406C-8F61-00A39E1B3926}"/>
              </a:ext>
            </a:extLst>
          </p:cNvPr>
          <p:cNvSpPr/>
          <p:nvPr/>
        </p:nvSpPr>
        <p:spPr>
          <a:xfrm>
            <a:off x="654375" y="3684955"/>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1" name="矩形 30">
            <a:extLst>
              <a:ext uri="{FF2B5EF4-FFF2-40B4-BE49-F238E27FC236}">
                <a16:creationId xmlns:a16="http://schemas.microsoft.com/office/drawing/2014/main" id="{C80A4007-F8EB-4900-850B-6ED31DB9980F}"/>
              </a:ext>
            </a:extLst>
          </p:cNvPr>
          <p:cNvSpPr/>
          <p:nvPr/>
        </p:nvSpPr>
        <p:spPr>
          <a:xfrm>
            <a:off x="9590991" y="3684953"/>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33" name="矩形 32">
            <a:extLst>
              <a:ext uri="{FF2B5EF4-FFF2-40B4-BE49-F238E27FC236}">
                <a16:creationId xmlns:a16="http://schemas.microsoft.com/office/drawing/2014/main" id="{6D9F41DC-70BB-4BED-BAEF-1F9E422511FA}"/>
              </a:ext>
            </a:extLst>
          </p:cNvPr>
          <p:cNvSpPr/>
          <p:nvPr/>
        </p:nvSpPr>
        <p:spPr>
          <a:xfrm>
            <a:off x="8101555" y="3684954"/>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35" name="矩形 34">
            <a:extLst>
              <a:ext uri="{FF2B5EF4-FFF2-40B4-BE49-F238E27FC236}">
                <a16:creationId xmlns:a16="http://schemas.microsoft.com/office/drawing/2014/main" id="{9CDAE20A-7E7D-437D-9E48-C7B4DD65ABA5}"/>
              </a:ext>
            </a:extLst>
          </p:cNvPr>
          <p:cNvSpPr/>
          <p:nvPr/>
        </p:nvSpPr>
        <p:spPr>
          <a:xfrm>
            <a:off x="2143811" y="3684955"/>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7" name="矩形 36">
            <a:extLst>
              <a:ext uri="{FF2B5EF4-FFF2-40B4-BE49-F238E27FC236}">
                <a16:creationId xmlns:a16="http://schemas.microsoft.com/office/drawing/2014/main" id="{52E419A2-8EF7-4757-8814-A4EAA58F458E}"/>
              </a:ext>
            </a:extLst>
          </p:cNvPr>
          <p:cNvSpPr/>
          <p:nvPr/>
        </p:nvSpPr>
        <p:spPr>
          <a:xfrm>
            <a:off x="3633247" y="3684954"/>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39" name="矩形 38">
            <a:extLst>
              <a:ext uri="{FF2B5EF4-FFF2-40B4-BE49-F238E27FC236}">
                <a16:creationId xmlns:a16="http://schemas.microsoft.com/office/drawing/2014/main" id="{86C4C505-002C-4F2E-B1F4-408B9F2AB7DA}"/>
              </a:ext>
            </a:extLst>
          </p:cNvPr>
          <p:cNvSpPr/>
          <p:nvPr/>
        </p:nvSpPr>
        <p:spPr>
          <a:xfrm>
            <a:off x="5122683" y="3684954"/>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1" name="矩形 40">
            <a:extLst>
              <a:ext uri="{FF2B5EF4-FFF2-40B4-BE49-F238E27FC236}">
                <a16:creationId xmlns:a16="http://schemas.microsoft.com/office/drawing/2014/main" id="{3842DD6A-7F11-4DE2-AE9F-A965C6E4D06E}"/>
              </a:ext>
            </a:extLst>
          </p:cNvPr>
          <p:cNvSpPr/>
          <p:nvPr/>
        </p:nvSpPr>
        <p:spPr>
          <a:xfrm>
            <a:off x="6612119" y="3684954"/>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43" name="矩形 42">
            <a:extLst>
              <a:ext uri="{FF2B5EF4-FFF2-40B4-BE49-F238E27FC236}">
                <a16:creationId xmlns:a16="http://schemas.microsoft.com/office/drawing/2014/main" id="{3EB35779-3265-4EDA-8C85-D31BA0069B35}"/>
              </a:ext>
            </a:extLst>
          </p:cNvPr>
          <p:cNvSpPr/>
          <p:nvPr/>
        </p:nvSpPr>
        <p:spPr>
          <a:xfrm>
            <a:off x="2147738" y="4749473"/>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5" name="矩形 44">
            <a:extLst>
              <a:ext uri="{FF2B5EF4-FFF2-40B4-BE49-F238E27FC236}">
                <a16:creationId xmlns:a16="http://schemas.microsoft.com/office/drawing/2014/main" id="{8CA1EA80-3E79-4857-B1A8-40E3CED40AA0}"/>
              </a:ext>
            </a:extLst>
          </p:cNvPr>
          <p:cNvSpPr/>
          <p:nvPr/>
        </p:nvSpPr>
        <p:spPr>
          <a:xfrm>
            <a:off x="2143811" y="5813991"/>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7" name="矩形 46">
            <a:extLst>
              <a:ext uri="{FF2B5EF4-FFF2-40B4-BE49-F238E27FC236}">
                <a16:creationId xmlns:a16="http://schemas.microsoft.com/office/drawing/2014/main" id="{D4885DD3-4718-4B4F-AB4E-BF8913799DE8}"/>
              </a:ext>
            </a:extLst>
          </p:cNvPr>
          <p:cNvSpPr/>
          <p:nvPr/>
        </p:nvSpPr>
        <p:spPr>
          <a:xfrm>
            <a:off x="6612119" y="5823611"/>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9" name="矩形 48">
            <a:extLst>
              <a:ext uri="{FF2B5EF4-FFF2-40B4-BE49-F238E27FC236}">
                <a16:creationId xmlns:a16="http://schemas.microsoft.com/office/drawing/2014/main" id="{8298B0E0-2691-4AE1-BB99-5C5166C611F7}"/>
              </a:ext>
            </a:extLst>
          </p:cNvPr>
          <p:cNvSpPr/>
          <p:nvPr/>
        </p:nvSpPr>
        <p:spPr>
          <a:xfrm>
            <a:off x="6612119" y="4749472"/>
            <a:ext cx="1489436" cy="91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8594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1" grpId="0" animBg="1"/>
      <p:bldP spid="33" grpId="0" animBg="1"/>
      <p:bldP spid="35" grpId="0" animBg="1"/>
      <p:bldP spid="37" grpId="0" animBg="1"/>
      <p:bldP spid="39" grpId="0" animBg="1"/>
      <p:bldP spid="41" grpId="0" animBg="1"/>
      <p:bldP spid="43" grpId="0" animBg="1"/>
      <p:bldP spid="45" grpId="0" animBg="1"/>
      <p:bldP spid="47"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368FC41-6493-44C6-BDDC-3942E38CCC72}"/>
              </a:ext>
            </a:extLst>
          </p:cNvPr>
          <p:cNvSpPr/>
          <p:nvPr/>
        </p:nvSpPr>
        <p:spPr>
          <a:xfrm>
            <a:off x="69910" y="183351"/>
            <a:ext cx="2060938"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二叉查找树</a:t>
            </a:r>
            <a:br>
              <a:rPr lang="en-US" altLang="zh-CN" dirty="0">
                <a:solidFill>
                  <a:schemeClr val="tx1"/>
                </a:solidFill>
              </a:rPr>
            </a:br>
            <a:r>
              <a:rPr lang="en-US" altLang="zh-CN" dirty="0">
                <a:solidFill>
                  <a:schemeClr val="tx1"/>
                </a:solidFill>
              </a:rPr>
              <a:t>(BST)</a:t>
            </a:r>
            <a:endParaRPr lang="zh-CN" altLang="en-US" dirty="0">
              <a:solidFill>
                <a:schemeClr val="tx1"/>
              </a:solidFill>
            </a:endParaRPr>
          </a:p>
        </p:txBody>
      </p:sp>
      <p:sp>
        <p:nvSpPr>
          <p:cNvPr id="4" name="椭圆 3">
            <a:extLst>
              <a:ext uri="{FF2B5EF4-FFF2-40B4-BE49-F238E27FC236}">
                <a16:creationId xmlns:a16="http://schemas.microsoft.com/office/drawing/2014/main" id="{EB8FAE8D-866E-43B0-9602-9F8E291E0B1F}"/>
              </a:ext>
            </a:extLst>
          </p:cNvPr>
          <p:cNvSpPr/>
          <p:nvPr/>
        </p:nvSpPr>
        <p:spPr>
          <a:xfrm>
            <a:off x="2326065" y="594576"/>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sp>
        <p:nvSpPr>
          <p:cNvPr id="18" name="椭圆 17">
            <a:extLst>
              <a:ext uri="{FF2B5EF4-FFF2-40B4-BE49-F238E27FC236}">
                <a16:creationId xmlns:a16="http://schemas.microsoft.com/office/drawing/2014/main" id="{F6A2146E-EA6F-44D4-8155-37BB22D17BFB}"/>
              </a:ext>
            </a:extLst>
          </p:cNvPr>
          <p:cNvSpPr/>
          <p:nvPr/>
        </p:nvSpPr>
        <p:spPr>
          <a:xfrm>
            <a:off x="1661475" y="1386426"/>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a:t>
            </a:r>
            <a:endParaRPr lang="zh-CN" altLang="en-US" dirty="0"/>
          </a:p>
        </p:txBody>
      </p:sp>
      <p:sp>
        <p:nvSpPr>
          <p:cNvPr id="20" name="椭圆 19">
            <a:extLst>
              <a:ext uri="{FF2B5EF4-FFF2-40B4-BE49-F238E27FC236}">
                <a16:creationId xmlns:a16="http://schemas.microsoft.com/office/drawing/2014/main" id="{EBD000CD-F50A-468D-A3A5-F87D02FD436A}"/>
              </a:ext>
            </a:extLst>
          </p:cNvPr>
          <p:cNvSpPr/>
          <p:nvPr/>
        </p:nvSpPr>
        <p:spPr>
          <a:xfrm>
            <a:off x="2990655" y="1358831"/>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6</a:t>
            </a:r>
            <a:endParaRPr lang="zh-CN" altLang="en-US" dirty="0"/>
          </a:p>
        </p:txBody>
      </p:sp>
      <p:sp>
        <p:nvSpPr>
          <p:cNvPr id="22" name="椭圆 21">
            <a:extLst>
              <a:ext uri="{FF2B5EF4-FFF2-40B4-BE49-F238E27FC236}">
                <a16:creationId xmlns:a16="http://schemas.microsoft.com/office/drawing/2014/main" id="{2338F21A-F4F5-4A07-9384-A81A2C40A5ED}"/>
              </a:ext>
            </a:extLst>
          </p:cNvPr>
          <p:cNvSpPr/>
          <p:nvPr/>
        </p:nvSpPr>
        <p:spPr>
          <a:xfrm>
            <a:off x="2130848" y="2027448"/>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BB511EEE-386D-4277-B972-D144EBAEE31B}"/>
              </a:ext>
            </a:extLst>
          </p:cNvPr>
          <p:cNvSpPr/>
          <p:nvPr/>
        </p:nvSpPr>
        <p:spPr>
          <a:xfrm>
            <a:off x="3087982" y="2861041"/>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8</a:t>
            </a:r>
            <a:endParaRPr lang="zh-CN" altLang="en-US" dirty="0"/>
          </a:p>
        </p:txBody>
      </p:sp>
      <p:sp>
        <p:nvSpPr>
          <p:cNvPr id="26" name="椭圆 25">
            <a:extLst>
              <a:ext uri="{FF2B5EF4-FFF2-40B4-BE49-F238E27FC236}">
                <a16:creationId xmlns:a16="http://schemas.microsoft.com/office/drawing/2014/main" id="{B064F62A-B3C3-4C53-9E8A-E41F4AD10DEF}"/>
              </a:ext>
            </a:extLst>
          </p:cNvPr>
          <p:cNvSpPr/>
          <p:nvPr/>
        </p:nvSpPr>
        <p:spPr>
          <a:xfrm>
            <a:off x="1191699" y="2027448"/>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endParaRPr lang="zh-CN" altLang="en-US" dirty="0"/>
          </a:p>
        </p:txBody>
      </p:sp>
      <p:sp>
        <p:nvSpPr>
          <p:cNvPr id="28" name="椭圆 27">
            <a:extLst>
              <a:ext uri="{FF2B5EF4-FFF2-40B4-BE49-F238E27FC236}">
                <a16:creationId xmlns:a16="http://schemas.microsoft.com/office/drawing/2014/main" id="{AA1AAA33-8B97-4EB2-B479-8FF879BFD7F0}"/>
              </a:ext>
            </a:extLst>
          </p:cNvPr>
          <p:cNvSpPr/>
          <p:nvPr/>
        </p:nvSpPr>
        <p:spPr>
          <a:xfrm>
            <a:off x="3655245" y="2046986"/>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9</a:t>
            </a:r>
            <a:endParaRPr lang="zh-CN" altLang="en-US" dirty="0"/>
          </a:p>
        </p:txBody>
      </p:sp>
      <p:sp>
        <p:nvSpPr>
          <p:cNvPr id="32" name="椭圆 31">
            <a:extLst>
              <a:ext uri="{FF2B5EF4-FFF2-40B4-BE49-F238E27FC236}">
                <a16:creationId xmlns:a16="http://schemas.microsoft.com/office/drawing/2014/main" id="{6D1A9E34-36C5-4E63-9743-5975F3ADB405}"/>
              </a:ext>
            </a:extLst>
          </p:cNvPr>
          <p:cNvSpPr/>
          <p:nvPr/>
        </p:nvSpPr>
        <p:spPr>
          <a:xfrm>
            <a:off x="6713455" y="590237"/>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endParaRPr lang="zh-CN" altLang="en-US" dirty="0"/>
          </a:p>
        </p:txBody>
      </p:sp>
      <p:sp>
        <p:nvSpPr>
          <p:cNvPr id="34" name="椭圆 33">
            <a:extLst>
              <a:ext uri="{FF2B5EF4-FFF2-40B4-BE49-F238E27FC236}">
                <a16:creationId xmlns:a16="http://schemas.microsoft.com/office/drawing/2014/main" id="{16A226DF-8690-4C90-ABE7-B2A7FECE935F}"/>
              </a:ext>
            </a:extLst>
          </p:cNvPr>
          <p:cNvSpPr/>
          <p:nvPr/>
        </p:nvSpPr>
        <p:spPr>
          <a:xfrm>
            <a:off x="8814854" y="3188180"/>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sp>
        <p:nvSpPr>
          <p:cNvPr id="36" name="椭圆 35">
            <a:extLst>
              <a:ext uri="{FF2B5EF4-FFF2-40B4-BE49-F238E27FC236}">
                <a16:creationId xmlns:a16="http://schemas.microsoft.com/office/drawing/2014/main" id="{C9EB84B4-2142-4FA9-B8C1-91330AC906E7}"/>
              </a:ext>
            </a:extLst>
          </p:cNvPr>
          <p:cNvSpPr/>
          <p:nvPr/>
        </p:nvSpPr>
        <p:spPr>
          <a:xfrm>
            <a:off x="9342366" y="3829202"/>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6</a:t>
            </a:r>
            <a:endParaRPr lang="zh-CN" altLang="en-US" dirty="0"/>
          </a:p>
        </p:txBody>
      </p:sp>
      <p:sp>
        <p:nvSpPr>
          <p:cNvPr id="38" name="椭圆 37">
            <a:extLst>
              <a:ext uri="{FF2B5EF4-FFF2-40B4-BE49-F238E27FC236}">
                <a16:creationId xmlns:a16="http://schemas.microsoft.com/office/drawing/2014/main" id="{F8C0EA6A-325A-4B3F-8EC9-D3E7C7A90DD9}"/>
              </a:ext>
            </a:extLst>
          </p:cNvPr>
          <p:cNvSpPr/>
          <p:nvPr/>
        </p:nvSpPr>
        <p:spPr>
          <a:xfrm>
            <a:off x="7240967" y="1265114"/>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endParaRPr lang="zh-CN" altLang="en-US" dirty="0"/>
          </a:p>
        </p:txBody>
      </p:sp>
      <p:sp>
        <p:nvSpPr>
          <p:cNvPr id="40" name="椭圆 39">
            <a:extLst>
              <a:ext uri="{FF2B5EF4-FFF2-40B4-BE49-F238E27FC236}">
                <a16:creationId xmlns:a16="http://schemas.microsoft.com/office/drawing/2014/main" id="{13FDB0FE-253A-4037-9E3B-2408196F9ABD}"/>
              </a:ext>
            </a:extLst>
          </p:cNvPr>
          <p:cNvSpPr/>
          <p:nvPr/>
        </p:nvSpPr>
        <p:spPr>
          <a:xfrm>
            <a:off x="7759830" y="1906136"/>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a:t>
            </a:r>
            <a:endParaRPr lang="zh-CN" altLang="en-US" dirty="0"/>
          </a:p>
        </p:txBody>
      </p:sp>
      <p:sp>
        <p:nvSpPr>
          <p:cNvPr id="42" name="椭圆 41">
            <a:extLst>
              <a:ext uri="{FF2B5EF4-FFF2-40B4-BE49-F238E27FC236}">
                <a16:creationId xmlns:a16="http://schemas.microsoft.com/office/drawing/2014/main" id="{7276792C-2FC7-4CF1-85E5-923C2592D24D}"/>
              </a:ext>
            </a:extLst>
          </p:cNvPr>
          <p:cNvSpPr/>
          <p:nvPr/>
        </p:nvSpPr>
        <p:spPr>
          <a:xfrm>
            <a:off x="8287342" y="2547158"/>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4</a:t>
            </a:r>
            <a:endParaRPr lang="zh-CN" altLang="en-US" dirty="0"/>
          </a:p>
        </p:txBody>
      </p:sp>
      <p:cxnSp>
        <p:nvCxnSpPr>
          <p:cNvPr id="44" name="直接箭头连接符 43">
            <a:extLst>
              <a:ext uri="{FF2B5EF4-FFF2-40B4-BE49-F238E27FC236}">
                <a16:creationId xmlns:a16="http://schemas.microsoft.com/office/drawing/2014/main" id="{A70D0289-1100-42F9-8788-C6F73D61E345}"/>
              </a:ext>
            </a:extLst>
          </p:cNvPr>
          <p:cNvCxnSpPr>
            <a:stCxn id="4" idx="3"/>
            <a:endCxn id="18" idx="7"/>
          </p:cNvCxnSpPr>
          <p:nvPr/>
        </p:nvCxnSpPr>
        <p:spPr>
          <a:xfrm flipH="1">
            <a:off x="2228738" y="1141723"/>
            <a:ext cx="194654" cy="338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E3AE7573-66FC-498E-A5BF-5E26FD42E375}"/>
              </a:ext>
            </a:extLst>
          </p:cNvPr>
          <p:cNvCxnSpPr>
            <a:cxnSpLocks/>
            <a:endCxn id="26" idx="7"/>
          </p:cNvCxnSpPr>
          <p:nvPr/>
        </p:nvCxnSpPr>
        <p:spPr>
          <a:xfrm flipH="1">
            <a:off x="1758962" y="1999853"/>
            <a:ext cx="43868" cy="121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CE31891E-6D3F-4861-ACE3-2C70F8BAE6BD}"/>
              </a:ext>
            </a:extLst>
          </p:cNvPr>
          <p:cNvCxnSpPr>
            <a:cxnSpLocks/>
            <a:stCxn id="18" idx="5"/>
          </p:cNvCxnSpPr>
          <p:nvPr/>
        </p:nvCxnSpPr>
        <p:spPr>
          <a:xfrm>
            <a:off x="2228738" y="1933573"/>
            <a:ext cx="66682" cy="187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0D637DF-6037-45E8-84F3-E196CE6AEE22}"/>
              </a:ext>
            </a:extLst>
          </p:cNvPr>
          <p:cNvCxnSpPr>
            <a:cxnSpLocks/>
            <a:stCxn id="4" idx="5"/>
            <a:endCxn id="20" idx="1"/>
          </p:cNvCxnSpPr>
          <p:nvPr/>
        </p:nvCxnSpPr>
        <p:spPr>
          <a:xfrm>
            <a:off x="2893328" y="1141723"/>
            <a:ext cx="194654" cy="310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DF5EF96E-B411-4970-B141-A0581761F85F}"/>
              </a:ext>
            </a:extLst>
          </p:cNvPr>
          <p:cNvCxnSpPr>
            <a:cxnSpLocks/>
            <a:stCxn id="20" idx="5"/>
          </p:cNvCxnSpPr>
          <p:nvPr/>
        </p:nvCxnSpPr>
        <p:spPr>
          <a:xfrm>
            <a:off x="3557918" y="1905978"/>
            <a:ext cx="121404" cy="310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CC420122-5C2C-4851-B79C-C7EF3C5C6DF8}"/>
              </a:ext>
            </a:extLst>
          </p:cNvPr>
          <p:cNvCxnSpPr>
            <a:cxnSpLocks/>
            <a:stCxn id="28" idx="3"/>
            <a:endCxn id="24" idx="7"/>
          </p:cNvCxnSpPr>
          <p:nvPr/>
        </p:nvCxnSpPr>
        <p:spPr>
          <a:xfrm flipH="1">
            <a:off x="3655245" y="2594133"/>
            <a:ext cx="97327" cy="360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9F8CC4DC-4E78-4D57-A9D3-B2341C929C76}"/>
              </a:ext>
            </a:extLst>
          </p:cNvPr>
          <p:cNvCxnSpPr>
            <a:cxnSpLocks/>
            <a:endCxn id="38" idx="1"/>
          </p:cNvCxnSpPr>
          <p:nvPr/>
        </p:nvCxnSpPr>
        <p:spPr>
          <a:xfrm>
            <a:off x="7240967" y="1183508"/>
            <a:ext cx="97327" cy="17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386CC766-7DAA-408A-9D54-A44C6B52590A}"/>
              </a:ext>
            </a:extLst>
          </p:cNvPr>
          <p:cNvCxnSpPr>
            <a:cxnSpLocks/>
          </p:cNvCxnSpPr>
          <p:nvPr/>
        </p:nvCxnSpPr>
        <p:spPr>
          <a:xfrm>
            <a:off x="7783643" y="1818237"/>
            <a:ext cx="97327" cy="17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64A7CC9A-7B67-4BE8-BB01-9DAAC6C2AB2B}"/>
              </a:ext>
            </a:extLst>
          </p:cNvPr>
          <p:cNvCxnSpPr>
            <a:cxnSpLocks/>
            <a:endCxn id="42" idx="1"/>
          </p:cNvCxnSpPr>
          <p:nvPr/>
        </p:nvCxnSpPr>
        <p:spPr>
          <a:xfrm>
            <a:off x="8287342" y="2461867"/>
            <a:ext cx="97327" cy="179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E1E0BB37-B0DD-42B2-9BAD-011CA86D0DE3}"/>
              </a:ext>
            </a:extLst>
          </p:cNvPr>
          <p:cNvCxnSpPr>
            <a:cxnSpLocks/>
            <a:stCxn id="34" idx="5"/>
            <a:endCxn id="36" idx="1"/>
          </p:cNvCxnSpPr>
          <p:nvPr/>
        </p:nvCxnSpPr>
        <p:spPr>
          <a:xfrm>
            <a:off x="9382117" y="3735327"/>
            <a:ext cx="57576" cy="187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0DC86CB6-27BA-49FC-95FB-0E8A37167FAC}"/>
              </a:ext>
            </a:extLst>
          </p:cNvPr>
          <p:cNvCxnSpPr>
            <a:cxnSpLocks/>
            <a:endCxn id="34" idx="1"/>
          </p:cNvCxnSpPr>
          <p:nvPr/>
        </p:nvCxnSpPr>
        <p:spPr>
          <a:xfrm>
            <a:off x="8808410" y="3109018"/>
            <a:ext cx="103771" cy="173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矩形 76">
            <a:extLst>
              <a:ext uri="{FF2B5EF4-FFF2-40B4-BE49-F238E27FC236}">
                <a16:creationId xmlns:a16="http://schemas.microsoft.com/office/drawing/2014/main" id="{3C772D8B-DF16-4A0A-BFAC-ED23DFF1BD35}"/>
              </a:ext>
            </a:extLst>
          </p:cNvPr>
          <p:cNvSpPr/>
          <p:nvPr/>
        </p:nvSpPr>
        <p:spPr>
          <a:xfrm>
            <a:off x="232290" y="3324398"/>
            <a:ext cx="1121789" cy="641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左边小于根节点</a:t>
            </a:r>
          </a:p>
        </p:txBody>
      </p:sp>
      <p:cxnSp>
        <p:nvCxnSpPr>
          <p:cNvPr id="81" name="直接箭头连接符 80">
            <a:extLst>
              <a:ext uri="{FF2B5EF4-FFF2-40B4-BE49-F238E27FC236}">
                <a16:creationId xmlns:a16="http://schemas.microsoft.com/office/drawing/2014/main" id="{1966087E-E0D3-4A60-9F68-F7DF274F39ED}"/>
              </a:ext>
            </a:extLst>
          </p:cNvPr>
          <p:cNvCxnSpPr>
            <a:cxnSpLocks/>
            <a:stCxn id="77" idx="0"/>
            <a:endCxn id="26" idx="3"/>
          </p:cNvCxnSpPr>
          <p:nvPr/>
        </p:nvCxnSpPr>
        <p:spPr>
          <a:xfrm flipV="1">
            <a:off x="793185" y="2574595"/>
            <a:ext cx="495841" cy="74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A693D9C1-E21F-4DFA-9D52-35FD4462D6C5}"/>
              </a:ext>
            </a:extLst>
          </p:cNvPr>
          <p:cNvSpPr/>
          <p:nvPr/>
        </p:nvSpPr>
        <p:spPr>
          <a:xfrm>
            <a:off x="1655510" y="3324398"/>
            <a:ext cx="1121789" cy="641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右边大于根节点</a:t>
            </a:r>
          </a:p>
        </p:txBody>
      </p:sp>
      <p:cxnSp>
        <p:nvCxnSpPr>
          <p:cNvPr id="87" name="直接箭头连接符 86">
            <a:extLst>
              <a:ext uri="{FF2B5EF4-FFF2-40B4-BE49-F238E27FC236}">
                <a16:creationId xmlns:a16="http://schemas.microsoft.com/office/drawing/2014/main" id="{98129A00-A7FA-400C-9DE1-7C122D33D48D}"/>
              </a:ext>
            </a:extLst>
          </p:cNvPr>
          <p:cNvCxnSpPr>
            <a:stCxn id="85" idx="0"/>
            <a:endCxn id="22" idx="4"/>
          </p:cNvCxnSpPr>
          <p:nvPr/>
        </p:nvCxnSpPr>
        <p:spPr>
          <a:xfrm flipV="1">
            <a:off x="2216405" y="2668470"/>
            <a:ext cx="246738" cy="65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30DF5435-70EF-4140-8247-9E08C24B666E}"/>
              </a:ext>
            </a:extLst>
          </p:cNvPr>
          <p:cNvSpPr/>
          <p:nvPr/>
        </p:nvSpPr>
        <p:spPr>
          <a:xfrm>
            <a:off x="69910" y="4346967"/>
            <a:ext cx="5070646" cy="1124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优点</a:t>
            </a:r>
            <a:r>
              <a:rPr lang="en-US" altLang="zh-CN" dirty="0"/>
              <a:t>:</a:t>
            </a:r>
            <a:r>
              <a:rPr lang="zh-CN" altLang="en-US" b="0" i="0" dirty="0">
                <a:solidFill>
                  <a:srgbClr val="000000"/>
                </a:solidFill>
                <a:effectLst/>
                <a:latin typeface="verdana" panose="020B0604030504040204" pitchFamily="34" charset="0"/>
              </a:rPr>
              <a:t>主要优点集中在快速查找。</a:t>
            </a:r>
            <a:endParaRPr lang="zh-CN" altLang="en-US" dirty="0"/>
          </a:p>
        </p:txBody>
      </p:sp>
      <p:sp>
        <p:nvSpPr>
          <p:cNvPr id="90" name="矩形 89">
            <a:extLst>
              <a:ext uri="{FF2B5EF4-FFF2-40B4-BE49-F238E27FC236}">
                <a16:creationId xmlns:a16="http://schemas.microsoft.com/office/drawing/2014/main" id="{4F571E5F-0124-46E5-9AD1-4ACB5940D8B0}"/>
              </a:ext>
            </a:extLst>
          </p:cNvPr>
          <p:cNvSpPr/>
          <p:nvPr/>
        </p:nvSpPr>
        <p:spPr>
          <a:xfrm>
            <a:off x="8951932" y="521631"/>
            <a:ext cx="1105527" cy="789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链式储存</a:t>
            </a:r>
          </a:p>
        </p:txBody>
      </p:sp>
      <p:sp>
        <p:nvSpPr>
          <p:cNvPr id="93" name="矩形 92">
            <a:extLst>
              <a:ext uri="{FF2B5EF4-FFF2-40B4-BE49-F238E27FC236}">
                <a16:creationId xmlns:a16="http://schemas.microsoft.com/office/drawing/2014/main" id="{D587274C-EC4C-4AA5-8C89-87A7604A2F87}"/>
              </a:ext>
            </a:extLst>
          </p:cNvPr>
          <p:cNvSpPr/>
          <p:nvPr/>
        </p:nvSpPr>
        <p:spPr>
          <a:xfrm>
            <a:off x="5981512" y="4656083"/>
            <a:ext cx="5861337" cy="14819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dirty="0"/>
              <a:t>缺点</a:t>
            </a:r>
            <a:r>
              <a:rPr lang="en-US" altLang="zh-CN" dirty="0"/>
              <a:t>:</a:t>
            </a:r>
          </a:p>
          <a:p>
            <a:pPr algn="l"/>
            <a:r>
              <a:rPr lang="zh-CN" altLang="en-US" b="0" i="0" dirty="0">
                <a:solidFill>
                  <a:srgbClr val="000000"/>
                </a:solidFill>
                <a:effectLst/>
                <a:latin typeface="verdana" panose="020B0604030504040204" pitchFamily="34" charset="0"/>
              </a:rPr>
              <a:t>顺序存储可能会浪费空间</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在非完全二叉树的时候</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，但是读取某个指定的节点的时候效率比较高</a:t>
            </a:r>
            <a:r>
              <a:rPr lang="en-US" altLang="zh-CN" b="0" i="0" dirty="0">
                <a:solidFill>
                  <a:srgbClr val="000000"/>
                </a:solidFill>
                <a:effectLst/>
                <a:latin typeface="verdana" panose="020B0604030504040204" pitchFamily="34" charset="0"/>
              </a:rPr>
              <a:t>O(0)</a:t>
            </a:r>
          </a:p>
          <a:p>
            <a:pPr algn="l"/>
            <a:r>
              <a:rPr lang="zh-CN" altLang="en-US" b="0" i="0" dirty="0">
                <a:solidFill>
                  <a:srgbClr val="000000"/>
                </a:solidFill>
                <a:effectLst/>
                <a:latin typeface="verdana" panose="020B0604030504040204" pitchFamily="34" charset="0"/>
              </a:rPr>
              <a:t>链式存储相对二叉树比较大的时候浪费空间较少，但是读取某个指定节点的时候效率偏低</a:t>
            </a:r>
            <a:r>
              <a:rPr lang="en-US" altLang="zh-CN" b="0" i="0" dirty="0">
                <a:solidFill>
                  <a:srgbClr val="000000"/>
                </a:solidFill>
                <a:effectLst/>
                <a:latin typeface="verdana" panose="020B0604030504040204" pitchFamily="34" charset="0"/>
              </a:rPr>
              <a:t>O(</a:t>
            </a:r>
            <a:r>
              <a:rPr lang="en-US" altLang="zh-CN" b="0" i="0" dirty="0" err="1">
                <a:solidFill>
                  <a:srgbClr val="000000"/>
                </a:solidFill>
                <a:effectLst/>
                <a:latin typeface="verdana" panose="020B0604030504040204" pitchFamily="34" charset="0"/>
              </a:rPr>
              <a:t>logn</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a:t>
            </a:r>
            <a:endParaRPr lang="zh-CN" altLang="en-US" dirty="0"/>
          </a:p>
        </p:txBody>
      </p:sp>
    </p:spTree>
    <p:extLst>
      <p:ext uri="{BB962C8B-B14F-4D97-AF65-F5344CB8AC3E}">
        <p14:creationId xmlns:p14="http://schemas.microsoft.com/office/powerpoint/2010/main" val="30864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fade">
                                      <p:cBhvr>
                                        <p:cTn id="64" dur="500"/>
                                        <p:tgtEl>
                                          <p:spTgt spid="8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10" presetClass="entr" presetSubtype="0"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500"/>
                                        <p:tgtEl>
                                          <p:spTgt spid="60"/>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par>
                                <p:cTn id="79" presetID="10"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fade">
                                      <p:cBhvr>
                                        <p:cTn id="81" dur="500"/>
                                        <p:tgtEl>
                                          <p:spTgt spid="6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0"/>
                                        </p:tgtEl>
                                        <p:attrNameLst>
                                          <p:attrName>style.visibility</p:attrName>
                                        </p:attrNameLst>
                                      </p:cBhvr>
                                      <p:to>
                                        <p:strVal val="visible"/>
                                      </p:to>
                                    </p:set>
                                    <p:animEffect transition="in" filter="fade">
                                      <p:cBhvr>
                                        <p:cTn id="104" dur="500"/>
                                        <p:tgtEl>
                                          <p:spTgt spid="9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fade">
                                      <p:cBhvr>
                                        <p:cTn id="10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0" grpId="0" animBg="1"/>
      <p:bldP spid="22" grpId="0" animBg="1"/>
      <p:bldP spid="24" grpId="0" animBg="1"/>
      <p:bldP spid="26" grpId="0" animBg="1"/>
      <p:bldP spid="28" grpId="0" animBg="1"/>
      <p:bldP spid="32" grpId="0" animBg="1"/>
      <p:bldP spid="34" grpId="0" animBg="1"/>
      <p:bldP spid="36" grpId="0" animBg="1"/>
      <p:bldP spid="38" grpId="0" animBg="1"/>
      <p:bldP spid="40" grpId="0" animBg="1"/>
      <p:bldP spid="42" grpId="0" animBg="1"/>
      <p:bldP spid="77" grpId="0" animBg="1"/>
      <p:bldP spid="85" grpId="0" animBg="1"/>
      <p:bldP spid="88" grpId="0" animBg="1"/>
      <p:bldP spid="90" grpId="0"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52AB2F3-25C4-44E5-A7CE-A08B7F672D3A}"/>
              </a:ext>
            </a:extLst>
          </p:cNvPr>
          <p:cNvSpPr/>
          <p:nvPr/>
        </p:nvSpPr>
        <p:spPr>
          <a:xfrm>
            <a:off x="172198" y="252986"/>
            <a:ext cx="2163497"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平衡二叉树</a:t>
            </a:r>
            <a:r>
              <a:rPr lang="en-US" altLang="zh-CN" dirty="0">
                <a:solidFill>
                  <a:schemeClr val="tx1"/>
                </a:solidFill>
              </a:rPr>
              <a:t>(AVL)</a:t>
            </a:r>
            <a:endParaRPr lang="zh-CN" altLang="en-US" dirty="0">
              <a:solidFill>
                <a:schemeClr val="tx1"/>
              </a:solidFill>
            </a:endParaRPr>
          </a:p>
        </p:txBody>
      </p:sp>
      <p:sp>
        <p:nvSpPr>
          <p:cNvPr id="5" name="椭圆 4">
            <a:extLst>
              <a:ext uri="{FF2B5EF4-FFF2-40B4-BE49-F238E27FC236}">
                <a16:creationId xmlns:a16="http://schemas.microsoft.com/office/drawing/2014/main" id="{DE85336C-C812-4F1D-A20D-AEA4155EB990}"/>
              </a:ext>
            </a:extLst>
          </p:cNvPr>
          <p:cNvSpPr/>
          <p:nvPr/>
        </p:nvSpPr>
        <p:spPr>
          <a:xfrm>
            <a:off x="587403" y="3219657"/>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360E3E57-E59F-4143-9250-BF77E2B08DA4}"/>
              </a:ext>
            </a:extLst>
          </p:cNvPr>
          <p:cNvSpPr/>
          <p:nvPr/>
        </p:nvSpPr>
        <p:spPr>
          <a:xfrm>
            <a:off x="2248878" y="1346691"/>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4</a:t>
            </a:r>
            <a:endParaRPr lang="zh-CN" altLang="en-US" dirty="0"/>
          </a:p>
        </p:txBody>
      </p:sp>
      <p:sp>
        <p:nvSpPr>
          <p:cNvPr id="9" name="椭圆 8">
            <a:extLst>
              <a:ext uri="{FF2B5EF4-FFF2-40B4-BE49-F238E27FC236}">
                <a16:creationId xmlns:a16="http://schemas.microsoft.com/office/drawing/2014/main" id="{7730A768-62AE-434B-AE19-CA2EB1742266}"/>
              </a:ext>
            </a:extLst>
          </p:cNvPr>
          <p:cNvSpPr/>
          <p:nvPr/>
        </p:nvSpPr>
        <p:spPr>
          <a:xfrm>
            <a:off x="1584288" y="3222379"/>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7DFFE510-FF78-4076-AF2E-89A576F1B540}"/>
              </a:ext>
            </a:extLst>
          </p:cNvPr>
          <p:cNvSpPr/>
          <p:nvPr/>
        </p:nvSpPr>
        <p:spPr>
          <a:xfrm>
            <a:off x="1251993" y="2284535"/>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a:t>
            </a:r>
            <a:endParaRPr lang="zh-CN" altLang="en-US" dirty="0"/>
          </a:p>
        </p:txBody>
      </p:sp>
      <p:sp>
        <p:nvSpPr>
          <p:cNvPr id="13" name="椭圆 12">
            <a:extLst>
              <a:ext uri="{FF2B5EF4-FFF2-40B4-BE49-F238E27FC236}">
                <a16:creationId xmlns:a16="http://schemas.microsoft.com/office/drawing/2014/main" id="{9D509A87-2A3E-4950-9EEE-076ECA72C5E4}"/>
              </a:ext>
            </a:extLst>
          </p:cNvPr>
          <p:cNvSpPr/>
          <p:nvPr/>
        </p:nvSpPr>
        <p:spPr>
          <a:xfrm>
            <a:off x="3624826" y="3219657"/>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7</a:t>
            </a:r>
            <a:endParaRPr lang="zh-CN" altLang="en-US" dirty="0"/>
          </a:p>
        </p:txBody>
      </p:sp>
      <p:sp>
        <p:nvSpPr>
          <p:cNvPr id="15" name="椭圆 14">
            <a:extLst>
              <a:ext uri="{FF2B5EF4-FFF2-40B4-BE49-F238E27FC236}">
                <a16:creationId xmlns:a16="http://schemas.microsoft.com/office/drawing/2014/main" id="{2041C9AD-BA91-4C39-9176-5594A1613582}"/>
              </a:ext>
            </a:extLst>
          </p:cNvPr>
          <p:cNvSpPr/>
          <p:nvPr/>
        </p:nvSpPr>
        <p:spPr>
          <a:xfrm>
            <a:off x="2604557" y="3219657"/>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sp>
        <p:nvSpPr>
          <p:cNvPr id="16" name="椭圆 15">
            <a:extLst>
              <a:ext uri="{FF2B5EF4-FFF2-40B4-BE49-F238E27FC236}">
                <a16:creationId xmlns:a16="http://schemas.microsoft.com/office/drawing/2014/main" id="{51D76C0B-73B2-45DA-8EDE-585089632DDD}"/>
              </a:ext>
            </a:extLst>
          </p:cNvPr>
          <p:cNvSpPr/>
          <p:nvPr/>
        </p:nvSpPr>
        <p:spPr>
          <a:xfrm>
            <a:off x="3214220" y="2284535"/>
            <a:ext cx="664590" cy="6410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6</a:t>
            </a:r>
            <a:endParaRPr lang="zh-CN" altLang="en-US" dirty="0"/>
          </a:p>
        </p:txBody>
      </p:sp>
      <p:cxnSp>
        <p:nvCxnSpPr>
          <p:cNvPr id="20" name="直接箭头连接符 19">
            <a:extLst>
              <a:ext uri="{FF2B5EF4-FFF2-40B4-BE49-F238E27FC236}">
                <a16:creationId xmlns:a16="http://schemas.microsoft.com/office/drawing/2014/main" id="{E8E82933-1B61-41B5-9E2B-A1F6F72D9E49}"/>
              </a:ext>
            </a:extLst>
          </p:cNvPr>
          <p:cNvCxnSpPr>
            <a:stCxn id="7" idx="3"/>
            <a:endCxn id="11" idx="7"/>
          </p:cNvCxnSpPr>
          <p:nvPr/>
        </p:nvCxnSpPr>
        <p:spPr>
          <a:xfrm flipH="1">
            <a:off x="1819256" y="1893838"/>
            <a:ext cx="526949" cy="48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5ABE865-DBD3-4F9E-8293-2D44287FC842}"/>
              </a:ext>
            </a:extLst>
          </p:cNvPr>
          <p:cNvCxnSpPr>
            <a:stCxn id="11" idx="3"/>
            <a:endCxn id="5" idx="7"/>
          </p:cNvCxnSpPr>
          <p:nvPr/>
        </p:nvCxnSpPr>
        <p:spPr>
          <a:xfrm flipH="1">
            <a:off x="1154666" y="2831682"/>
            <a:ext cx="194654" cy="48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FCF0650-5342-4E20-A114-B8B4FE631815}"/>
              </a:ext>
            </a:extLst>
          </p:cNvPr>
          <p:cNvCxnSpPr>
            <a:stCxn id="11" idx="5"/>
            <a:endCxn id="9" idx="0"/>
          </p:cNvCxnSpPr>
          <p:nvPr/>
        </p:nvCxnSpPr>
        <p:spPr>
          <a:xfrm>
            <a:off x="1819256" y="2831682"/>
            <a:ext cx="97327" cy="39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EA4AC00-1287-450F-A62F-28BA6C1D9FDE}"/>
              </a:ext>
            </a:extLst>
          </p:cNvPr>
          <p:cNvCxnSpPr>
            <a:cxnSpLocks/>
            <a:stCxn id="7" idx="5"/>
            <a:endCxn id="16" idx="1"/>
          </p:cNvCxnSpPr>
          <p:nvPr/>
        </p:nvCxnSpPr>
        <p:spPr>
          <a:xfrm>
            <a:off x="2816141" y="1893838"/>
            <a:ext cx="495406" cy="48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2C2EDCA-FAFC-4828-86E8-724D71DE5068}"/>
              </a:ext>
            </a:extLst>
          </p:cNvPr>
          <p:cNvCxnSpPr>
            <a:stCxn id="16" idx="3"/>
            <a:endCxn id="15" idx="7"/>
          </p:cNvCxnSpPr>
          <p:nvPr/>
        </p:nvCxnSpPr>
        <p:spPr>
          <a:xfrm flipH="1">
            <a:off x="3171820" y="2831682"/>
            <a:ext cx="139727" cy="48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E83BC8EF-DD45-4047-9E65-91939979098F}"/>
              </a:ext>
            </a:extLst>
          </p:cNvPr>
          <p:cNvCxnSpPr>
            <a:stCxn id="16" idx="5"/>
            <a:endCxn id="13" idx="0"/>
          </p:cNvCxnSpPr>
          <p:nvPr/>
        </p:nvCxnSpPr>
        <p:spPr>
          <a:xfrm>
            <a:off x="3781483" y="2831682"/>
            <a:ext cx="175638" cy="38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A6BA1370-B3F4-4B81-B0DB-B82C2589CEE2}"/>
              </a:ext>
            </a:extLst>
          </p:cNvPr>
          <p:cNvSpPr/>
          <p:nvPr/>
        </p:nvSpPr>
        <p:spPr>
          <a:xfrm>
            <a:off x="4813764" y="2378410"/>
            <a:ext cx="6842234" cy="21566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0" i="0" dirty="0">
                <a:solidFill>
                  <a:srgbClr val="4D4D4D"/>
                </a:solidFill>
                <a:effectLst/>
                <a:latin typeface="-apple-system"/>
              </a:rPr>
              <a:t>平衡二叉树就是为了解决二叉查找树退化成一颗链表而诞生了，平衡树具有如下特点</a:t>
            </a:r>
            <a:r>
              <a:rPr lang="en-US" altLang="zh-CN" b="0" i="0" dirty="0">
                <a:solidFill>
                  <a:srgbClr val="4D4D4D"/>
                </a:solidFill>
                <a:effectLst/>
                <a:latin typeface="-apple-system"/>
              </a:rPr>
              <a:t>:</a:t>
            </a:r>
            <a:endParaRPr lang="zh-CN" altLang="en-US" b="0" i="0" dirty="0">
              <a:solidFill>
                <a:srgbClr val="4D4D4D"/>
              </a:solidFill>
              <a:effectLst/>
              <a:latin typeface="-apple-system"/>
            </a:endParaRPr>
          </a:p>
          <a:p>
            <a:pPr algn="l"/>
            <a:r>
              <a:rPr lang="en-US" altLang="zh-CN" b="0" i="0" dirty="0">
                <a:solidFill>
                  <a:srgbClr val="4D4D4D"/>
                </a:solidFill>
                <a:effectLst/>
                <a:latin typeface="-apple-system"/>
              </a:rPr>
              <a:t>1</a:t>
            </a:r>
            <a:r>
              <a:rPr lang="zh-CN" altLang="en-US" b="0" i="0" dirty="0">
                <a:solidFill>
                  <a:srgbClr val="4D4D4D"/>
                </a:solidFill>
                <a:effectLst/>
                <a:latin typeface="-apple-system"/>
              </a:rPr>
              <a:t>、具有二叉查找树的全部特性。</a:t>
            </a:r>
          </a:p>
          <a:p>
            <a:r>
              <a:rPr lang="en-US" altLang="zh-CN" b="0" i="0" dirty="0">
                <a:solidFill>
                  <a:srgbClr val="4D4D4D"/>
                </a:solidFill>
                <a:effectLst/>
                <a:latin typeface="-apple-system"/>
              </a:rPr>
              <a:t>2</a:t>
            </a:r>
            <a:r>
              <a:rPr lang="zh-CN" altLang="en-US" b="0" i="0" dirty="0">
                <a:solidFill>
                  <a:srgbClr val="4D4D4D"/>
                </a:solidFill>
                <a:effectLst/>
                <a:latin typeface="-apple-system"/>
              </a:rPr>
              <a:t>、</a:t>
            </a:r>
            <a:r>
              <a:rPr lang="zh-CN" altLang="en-US" b="0" i="0" dirty="0">
                <a:solidFill>
                  <a:srgbClr val="333333"/>
                </a:solidFill>
                <a:effectLst/>
                <a:latin typeface="PingFang SC"/>
              </a:rPr>
              <a:t> </a:t>
            </a:r>
            <a:r>
              <a:rPr lang="en-US" altLang="zh-CN" b="0" i="0" dirty="0">
                <a:solidFill>
                  <a:srgbClr val="333333"/>
                </a:solidFill>
                <a:effectLst/>
                <a:latin typeface="PingFang SC"/>
              </a:rPr>
              <a:t>AVL</a:t>
            </a:r>
            <a:r>
              <a:rPr lang="zh-CN" altLang="en-US" b="0" i="0" dirty="0">
                <a:solidFill>
                  <a:srgbClr val="333333"/>
                </a:solidFill>
                <a:effectLst/>
                <a:latin typeface="PingFang SC"/>
              </a:rPr>
              <a:t>树一定是</a:t>
            </a:r>
            <a:r>
              <a:rPr lang="en-US" altLang="zh-CN" b="0" i="0" dirty="0">
                <a:solidFill>
                  <a:srgbClr val="333333"/>
                </a:solidFill>
                <a:effectLst/>
                <a:latin typeface="PingFang SC"/>
              </a:rPr>
              <a:t>BST</a:t>
            </a:r>
            <a:r>
              <a:rPr lang="zh-CN" altLang="en-US" b="0" i="0" dirty="0">
                <a:solidFill>
                  <a:srgbClr val="333333"/>
                </a:solidFill>
                <a:effectLst/>
                <a:latin typeface="PingFang SC"/>
              </a:rPr>
              <a:t>，一样有着中序遍历单调有序的特点，</a:t>
            </a:r>
            <a:r>
              <a:rPr lang="en-US" altLang="zh-CN" dirty="0">
                <a:solidFill>
                  <a:srgbClr val="333333"/>
                </a:solidFill>
                <a:latin typeface="PingFang SC"/>
              </a:rPr>
              <a:t>AVL</a:t>
            </a:r>
            <a:r>
              <a:rPr lang="zh-CN" altLang="en-US" b="0" i="0" dirty="0">
                <a:solidFill>
                  <a:srgbClr val="333333"/>
                </a:solidFill>
                <a:effectLst/>
                <a:latin typeface="PingFang SC"/>
              </a:rPr>
              <a:t>每个结点的平衡度的绝对值不会大于</a:t>
            </a:r>
            <a:r>
              <a:rPr lang="en-US" altLang="zh-CN" b="0" i="0" dirty="0">
                <a:solidFill>
                  <a:srgbClr val="333333"/>
                </a:solidFill>
                <a:effectLst/>
                <a:latin typeface="PingFang SC"/>
              </a:rPr>
              <a:t>1</a:t>
            </a:r>
            <a:r>
              <a:rPr lang="zh-CN" altLang="en-US" b="0" i="0" dirty="0">
                <a:solidFill>
                  <a:srgbClr val="333333"/>
                </a:solidFill>
                <a:effectLst/>
                <a:latin typeface="PingFang SC"/>
              </a:rPr>
              <a:t>。</a:t>
            </a:r>
            <a:r>
              <a:rPr lang="en-US" altLang="zh-CN" b="0" i="0" dirty="0">
                <a:solidFill>
                  <a:srgbClr val="333333"/>
                </a:solidFill>
                <a:effectLst/>
                <a:latin typeface="PingFang SC"/>
              </a:rPr>
              <a:t>BST</a:t>
            </a:r>
            <a:r>
              <a:rPr lang="zh-CN" altLang="en-US" b="0" i="0" dirty="0">
                <a:solidFill>
                  <a:srgbClr val="333333"/>
                </a:solidFill>
                <a:effectLst/>
                <a:latin typeface="PingFang SC"/>
              </a:rPr>
              <a:t>没有这个限制</a:t>
            </a:r>
            <a:endParaRPr lang="en-US" altLang="zh-CN" b="0" i="0" dirty="0">
              <a:solidFill>
                <a:srgbClr val="333333"/>
              </a:solidFill>
              <a:effectLst/>
              <a:latin typeface="PingFang SC"/>
            </a:endParaRPr>
          </a:p>
          <a:p>
            <a:endParaRPr lang="zh-CN" altLang="en-US" b="0" i="0" dirty="0">
              <a:solidFill>
                <a:srgbClr val="4D4D4D"/>
              </a:solidFill>
              <a:effectLst/>
              <a:latin typeface="-apple-system"/>
            </a:endParaRPr>
          </a:p>
          <a:p>
            <a:r>
              <a:rPr lang="zh-CN" altLang="en-US" b="0" i="0" dirty="0">
                <a:solidFill>
                  <a:srgbClr val="333333"/>
                </a:solidFill>
                <a:effectLst/>
                <a:latin typeface="PingFang SC"/>
              </a:rPr>
              <a:t>平衡度指的是该结点左右子树的高度差</a:t>
            </a:r>
            <a:endParaRPr lang="zh-CN" altLang="en-US" dirty="0">
              <a:solidFill>
                <a:schemeClr val="tx1"/>
              </a:solidFill>
            </a:endParaRPr>
          </a:p>
        </p:txBody>
      </p:sp>
      <p:sp>
        <p:nvSpPr>
          <p:cNvPr id="37" name="矩形 36">
            <a:extLst>
              <a:ext uri="{FF2B5EF4-FFF2-40B4-BE49-F238E27FC236}">
                <a16:creationId xmlns:a16="http://schemas.microsoft.com/office/drawing/2014/main" id="{8FE235CF-9213-436E-AAC3-89EBE51302B7}"/>
              </a:ext>
            </a:extLst>
          </p:cNvPr>
          <p:cNvSpPr/>
          <p:nvPr/>
        </p:nvSpPr>
        <p:spPr>
          <a:xfrm>
            <a:off x="5521418" y="637871"/>
            <a:ext cx="5892815" cy="1349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000000"/>
                </a:solidFill>
                <a:effectLst/>
                <a:latin typeface="Optima-Regular"/>
              </a:rPr>
              <a:t>平衡二叉树的优点不言而喻，相对于二叉排序树（</a:t>
            </a:r>
            <a:r>
              <a:rPr lang="en-US" altLang="zh-CN" b="0" i="0" dirty="0">
                <a:solidFill>
                  <a:srgbClr val="000000"/>
                </a:solidFill>
                <a:effectLst/>
                <a:latin typeface="Optima-Regular"/>
              </a:rPr>
              <a:t>BST</a:t>
            </a:r>
            <a:r>
              <a:rPr lang="zh-CN" altLang="en-US" b="0" i="0" dirty="0">
                <a:solidFill>
                  <a:srgbClr val="000000"/>
                </a:solidFill>
                <a:effectLst/>
                <a:latin typeface="Optima-Regular"/>
              </a:rPr>
              <a:t>）而言，平衡二叉树避免了二叉排序树可能出现的最极端情况（斜树）问题，其平均查找的时间复杂度为</a:t>
            </a:r>
            <a:r>
              <a:rPr lang="en-US" altLang="zh-CN" b="0" i="0" dirty="0">
                <a:solidFill>
                  <a:srgbClr val="000000"/>
                </a:solidFill>
                <a:effectLst/>
                <a:latin typeface="verdana" panose="020B0604030504040204" pitchFamily="34" charset="0"/>
              </a:rPr>
              <a:t>O(</a:t>
            </a:r>
            <a:r>
              <a:rPr lang="en-US" altLang="zh-CN" b="0" i="0" dirty="0" err="1">
                <a:solidFill>
                  <a:srgbClr val="000000"/>
                </a:solidFill>
                <a:effectLst/>
                <a:latin typeface="verdana" panose="020B0604030504040204" pitchFamily="34" charset="0"/>
              </a:rPr>
              <a:t>logn</a:t>
            </a:r>
            <a:r>
              <a:rPr lang="en-US" altLang="zh-CN" b="0" i="0" dirty="0">
                <a:solidFill>
                  <a:srgbClr val="000000"/>
                </a:solidFill>
                <a:effectLst/>
                <a:latin typeface="verdana" panose="020B0604030504040204" pitchFamily="34" charset="0"/>
              </a:rPr>
              <a:t>)</a:t>
            </a:r>
            <a:endParaRPr lang="zh-CN" altLang="en-US" dirty="0">
              <a:solidFill>
                <a:schemeClr val="tx1"/>
              </a:solidFill>
            </a:endParaRPr>
          </a:p>
        </p:txBody>
      </p:sp>
      <p:sp>
        <p:nvSpPr>
          <p:cNvPr id="41" name="矩形 40">
            <a:extLst>
              <a:ext uri="{FF2B5EF4-FFF2-40B4-BE49-F238E27FC236}">
                <a16:creationId xmlns:a16="http://schemas.microsoft.com/office/drawing/2014/main" id="{11C98AF1-4595-4B2F-B58A-36569C67158E}"/>
              </a:ext>
            </a:extLst>
          </p:cNvPr>
          <p:cNvSpPr/>
          <p:nvPr/>
        </p:nvSpPr>
        <p:spPr>
          <a:xfrm>
            <a:off x="2248878" y="4870288"/>
            <a:ext cx="4319752" cy="12337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000000"/>
                </a:solidFill>
                <a:effectLst/>
                <a:latin typeface="Optima-Regular"/>
              </a:rPr>
              <a:t>平衡二叉树为了保持平衡，动态进行插入和删除操作的代价也会增加。因此出现了后来的红黑树</a:t>
            </a:r>
            <a:endParaRPr lang="zh-CN" altLang="en-US" dirty="0"/>
          </a:p>
        </p:txBody>
      </p:sp>
    </p:spTree>
    <p:extLst>
      <p:ext uri="{BB962C8B-B14F-4D97-AF65-F5344CB8AC3E}">
        <p14:creationId xmlns:p14="http://schemas.microsoft.com/office/powerpoint/2010/main" val="29915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6" grpId="0" animBg="1"/>
      <p:bldP spid="33" grpId="0" animBg="1"/>
      <p:bldP spid="37"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55B7EC-08C6-4CC5-B6E3-8C9EFC05E0A4}"/>
              </a:ext>
            </a:extLst>
          </p:cNvPr>
          <p:cNvSpPr/>
          <p:nvPr/>
        </p:nvSpPr>
        <p:spPr>
          <a:xfrm>
            <a:off x="151177" y="242155"/>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红黑树</a:t>
            </a:r>
          </a:p>
        </p:txBody>
      </p:sp>
      <p:sp>
        <p:nvSpPr>
          <p:cNvPr id="4" name="椭圆 3">
            <a:extLst>
              <a:ext uri="{FF2B5EF4-FFF2-40B4-BE49-F238E27FC236}">
                <a16:creationId xmlns:a16="http://schemas.microsoft.com/office/drawing/2014/main" id="{91B2A0CB-8D0D-4D0A-8232-5E7BCA5CFB44}"/>
              </a:ext>
            </a:extLst>
          </p:cNvPr>
          <p:cNvSpPr/>
          <p:nvPr/>
        </p:nvSpPr>
        <p:spPr>
          <a:xfrm>
            <a:off x="204593" y="2284236"/>
            <a:ext cx="664590" cy="641022"/>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endParaRPr lang="zh-CN" altLang="en-US" dirty="0"/>
          </a:p>
        </p:txBody>
      </p:sp>
      <p:sp>
        <p:nvSpPr>
          <p:cNvPr id="5" name="椭圆 4">
            <a:extLst>
              <a:ext uri="{FF2B5EF4-FFF2-40B4-BE49-F238E27FC236}">
                <a16:creationId xmlns:a16="http://schemas.microsoft.com/office/drawing/2014/main" id="{12E632D2-226A-47F9-A566-07B367F53E23}"/>
              </a:ext>
            </a:extLst>
          </p:cNvPr>
          <p:cNvSpPr/>
          <p:nvPr/>
        </p:nvSpPr>
        <p:spPr>
          <a:xfrm>
            <a:off x="1866068" y="411270"/>
            <a:ext cx="664590" cy="641022"/>
          </a:xfrm>
          <a:prstGeom prst="ellipse">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4</a:t>
            </a:r>
            <a:endParaRPr lang="zh-CN" altLang="en-US" dirty="0"/>
          </a:p>
        </p:txBody>
      </p:sp>
      <p:sp>
        <p:nvSpPr>
          <p:cNvPr id="6" name="椭圆 5">
            <a:extLst>
              <a:ext uri="{FF2B5EF4-FFF2-40B4-BE49-F238E27FC236}">
                <a16:creationId xmlns:a16="http://schemas.microsoft.com/office/drawing/2014/main" id="{7878F404-E847-41DF-B542-F0C8955143C9}"/>
              </a:ext>
            </a:extLst>
          </p:cNvPr>
          <p:cNvSpPr/>
          <p:nvPr/>
        </p:nvSpPr>
        <p:spPr>
          <a:xfrm>
            <a:off x="1201478" y="2286958"/>
            <a:ext cx="664590" cy="641022"/>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endParaRPr lang="zh-CN" altLang="en-US" dirty="0"/>
          </a:p>
        </p:txBody>
      </p:sp>
      <p:sp>
        <p:nvSpPr>
          <p:cNvPr id="7" name="椭圆 6">
            <a:extLst>
              <a:ext uri="{FF2B5EF4-FFF2-40B4-BE49-F238E27FC236}">
                <a16:creationId xmlns:a16="http://schemas.microsoft.com/office/drawing/2014/main" id="{59BB0448-8341-4D89-AA5A-4D848FC29730}"/>
              </a:ext>
            </a:extLst>
          </p:cNvPr>
          <p:cNvSpPr/>
          <p:nvPr/>
        </p:nvSpPr>
        <p:spPr>
          <a:xfrm>
            <a:off x="869183" y="1349114"/>
            <a:ext cx="664590" cy="64102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0BE4D31D-BAB4-4229-8298-0159C0A7FD64}"/>
              </a:ext>
            </a:extLst>
          </p:cNvPr>
          <p:cNvSpPr/>
          <p:nvPr/>
        </p:nvSpPr>
        <p:spPr>
          <a:xfrm>
            <a:off x="3242016" y="2284236"/>
            <a:ext cx="664590" cy="641022"/>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7</a:t>
            </a:r>
            <a:endParaRPr lang="zh-CN" altLang="en-US" dirty="0"/>
          </a:p>
        </p:txBody>
      </p:sp>
      <p:sp>
        <p:nvSpPr>
          <p:cNvPr id="9" name="椭圆 8">
            <a:extLst>
              <a:ext uri="{FF2B5EF4-FFF2-40B4-BE49-F238E27FC236}">
                <a16:creationId xmlns:a16="http://schemas.microsoft.com/office/drawing/2014/main" id="{8291D4C2-8B51-4EC2-95D8-A4706792C5D3}"/>
              </a:ext>
            </a:extLst>
          </p:cNvPr>
          <p:cNvSpPr/>
          <p:nvPr/>
        </p:nvSpPr>
        <p:spPr>
          <a:xfrm>
            <a:off x="2221747" y="2284236"/>
            <a:ext cx="664590" cy="641022"/>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sp>
        <p:nvSpPr>
          <p:cNvPr id="10" name="椭圆 9">
            <a:extLst>
              <a:ext uri="{FF2B5EF4-FFF2-40B4-BE49-F238E27FC236}">
                <a16:creationId xmlns:a16="http://schemas.microsoft.com/office/drawing/2014/main" id="{54A2E3C5-BA58-44D4-ACFF-7E5E51702AE7}"/>
              </a:ext>
            </a:extLst>
          </p:cNvPr>
          <p:cNvSpPr/>
          <p:nvPr/>
        </p:nvSpPr>
        <p:spPr>
          <a:xfrm>
            <a:off x="2831410" y="1349114"/>
            <a:ext cx="664590" cy="64102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6</a:t>
            </a:r>
            <a:endParaRPr lang="zh-CN" altLang="en-US" dirty="0"/>
          </a:p>
        </p:txBody>
      </p:sp>
      <p:cxnSp>
        <p:nvCxnSpPr>
          <p:cNvPr id="11" name="直接箭头连接符 10">
            <a:extLst>
              <a:ext uri="{FF2B5EF4-FFF2-40B4-BE49-F238E27FC236}">
                <a16:creationId xmlns:a16="http://schemas.microsoft.com/office/drawing/2014/main" id="{2897C2E5-CBFA-4D68-8084-7DC44F8E2BAA}"/>
              </a:ext>
            </a:extLst>
          </p:cNvPr>
          <p:cNvCxnSpPr>
            <a:stCxn id="5" idx="3"/>
            <a:endCxn id="7" idx="7"/>
          </p:cNvCxnSpPr>
          <p:nvPr/>
        </p:nvCxnSpPr>
        <p:spPr>
          <a:xfrm flipH="1">
            <a:off x="1436446" y="958417"/>
            <a:ext cx="526949" cy="48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BD07DE1-905B-4CE3-B65D-7D8490605529}"/>
              </a:ext>
            </a:extLst>
          </p:cNvPr>
          <p:cNvCxnSpPr>
            <a:stCxn id="7" idx="3"/>
            <a:endCxn id="4" idx="7"/>
          </p:cNvCxnSpPr>
          <p:nvPr/>
        </p:nvCxnSpPr>
        <p:spPr>
          <a:xfrm flipH="1">
            <a:off x="771856" y="1896261"/>
            <a:ext cx="194654" cy="48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BBDAEE0-349F-4EA9-9F5B-F2132FB1A490}"/>
              </a:ext>
            </a:extLst>
          </p:cNvPr>
          <p:cNvCxnSpPr>
            <a:stCxn id="7" idx="5"/>
            <a:endCxn id="6" idx="0"/>
          </p:cNvCxnSpPr>
          <p:nvPr/>
        </p:nvCxnSpPr>
        <p:spPr>
          <a:xfrm>
            <a:off x="1436446" y="1896261"/>
            <a:ext cx="97327" cy="39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444D36F-A95A-4C6F-ACAB-D8AB641251C1}"/>
              </a:ext>
            </a:extLst>
          </p:cNvPr>
          <p:cNvCxnSpPr>
            <a:cxnSpLocks/>
            <a:stCxn id="5" idx="5"/>
            <a:endCxn id="10" idx="1"/>
          </p:cNvCxnSpPr>
          <p:nvPr/>
        </p:nvCxnSpPr>
        <p:spPr>
          <a:xfrm>
            <a:off x="2433331" y="958417"/>
            <a:ext cx="495406" cy="48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5D77378-0C2B-4E4B-A669-D0DF9CA0ABE8}"/>
              </a:ext>
            </a:extLst>
          </p:cNvPr>
          <p:cNvCxnSpPr>
            <a:stCxn id="10" idx="3"/>
            <a:endCxn id="9" idx="7"/>
          </p:cNvCxnSpPr>
          <p:nvPr/>
        </p:nvCxnSpPr>
        <p:spPr>
          <a:xfrm flipH="1">
            <a:off x="2789010" y="1896261"/>
            <a:ext cx="139727" cy="48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B349242-50AD-4C27-ADC3-88AE2577D623}"/>
              </a:ext>
            </a:extLst>
          </p:cNvPr>
          <p:cNvCxnSpPr>
            <a:stCxn id="10" idx="5"/>
            <a:endCxn id="8" idx="0"/>
          </p:cNvCxnSpPr>
          <p:nvPr/>
        </p:nvCxnSpPr>
        <p:spPr>
          <a:xfrm>
            <a:off x="3398673" y="1896261"/>
            <a:ext cx="175638" cy="38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4964D214-8B9A-4B3B-86A6-1D7C669839CF}"/>
              </a:ext>
            </a:extLst>
          </p:cNvPr>
          <p:cNvSpPr/>
          <p:nvPr/>
        </p:nvSpPr>
        <p:spPr>
          <a:xfrm>
            <a:off x="3555295" y="3313233"/>
            <a:ext cx="664590" cy="64102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8</a:t>
            </a:r>
            <a:endParaRPr lang="zh-CN" altLang="en-US" dirty="0"/>
          </a:p>
        </p:txBody>
      </p:sp>
      <p:cxnSp>
        <p:nvCxnSpPr>
          <p:cNvPr id="18" name="直接箭头连接符 17">
            <a:extLst>
              <a:ext uri="{FF2B5EF4-FFF2-40B4-BE49-F238E27FC236}">
                <a16:creationId xmlns:a16="http://schemas.microsoft.com/office/drawing/2014/main" id="{D1E21114-51B3-46F4-9CE9-C7081FC7CBBF}"/>
              </a:ext>
            </a:extLst>
          </p:cNvPr>
          <p:cNvCxnSpPr>
            <a:cxnSpLocks/>
            <a:stCxn id="8" idx="5"/>
            <a:endCxn id="17" idx="0"/>
          </p:cNvCxnSpPr>
          <p:nvPr/>
        </p:nvCxnSpPr>
        <p:spPr>
          <a:xfrm>
            <a:off x="3809279" y="2831383"/>
            <a:ext cx="78311" cy="48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F52077C-01D2-44E7-9109-4DB49B8555C7}"/>
              </a:ext>
            </a:extLst>
          </p:cNvPr>
          <p:cNvSpPr/>
          <p:nvPr/>
        </p:nvSpPr>
        <p:spPr>
          <a:xfrm>
            <a:off x="4642128" y="23497"/>
            <a:ext cx="7398695" cy="2651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0" i="0" dirty="0">
                <a:solidFill>
                  <a:srgbClr val="4D4D4D"/>
                </a:solidFill>
                <a:effectLst/>
                <a:latin typeface="-apple-system"/>
              </a:rPr>
              <a:t>为什么有了平衡树还需要红黑树？</a:t>
            </a:r>
            <a:br>
              <a:rPr lang="zh-CN" altLang="en-US" b="0" i="0" dirty="0">
                <a:solidFill>
                  <a:srgbClr val="4D4D4D"/>
                </a:solidFill>
                <a:effectLst/>
                <a:latin typeface="-apple-system"/>
              </a:rPr>
            </a:br>
            <a:r>
              <a:rPr lang="zh-CN" altLang="en-US" b="0" i="0" dirty="0">
                <a:solidFill>
                  <a:srgbClr val="4D4D4D"/>
                </a:solidFill>
                <a:effectLst/>
                <a:latin typeface="-apple-system"/>
              </a:rPr>
              <a:t>虽然平衡树解决了二叉查找树退化为近似链表的缺点，能够把查找时间控制在 </a:t>
            </a:r>
            <a:r>
              <a:rPr lang="en-US" altLang="zh-CN" b="0" i="0" dirty="0">
                <a:solidFill>
                  <a:srgbClr val="4D4D4D"/>
                </a:solidFill>
                <a:effectLst/>
                <a:latin typeface="-apple-system"/>
              </a:rPr>
              <a:t>O(</a:t>
            </a:r>
            <a:r>
              <a:rPr lang="en-US" altLang="zh-CN" b="0" i="0" dirty="0" err="1">
                <a:solidFill>
                  <a:srgbClr val="4D4D4D"/>
                </a:solidFill>
                <a:effectLst/>
                <a:latin typeface="-apple-system"/>
              </a:rPr>
              <a:t>logn</a:t>
            </a:r>
            <a:r>
              <a:rPr lang="en-US" altLang="zh-CN" b="0" i="0" dirty="0">
                <a:solidFill>
                  <a:srgbClr val="4D4D4D"/>
                </a:solidFill>
                <a:effectLst/>
                <a:latin typeface="-apple-system"/>
              </a:rPr>
              <a:t>)</a:t>
            </a:r>
            <a:r>
              <a:rPr lang="zh-CN" altLang="en-US" b="0" i="0" dirty="0">
                <a:solidFill>
                  <a:srgbClr val="4D4D4D"/>
                </a:solidFill>
                <a:effectLst/>
                <a:latin typeface="-apple-system"/>
              </a:rPr>
              <a:t>，不过却不是最佳的，因为平衡树要求每个节点的左子树和右子树的高度差至多等于</a:t>
            </a:r>
            <a:r>
              <a:rPr lang="en-US" altLang="zh-CN" b="0" i="0" dirty="0">
                <a:solidFill>
                  <a:srgbClr val="4D4D4D"/>
                </a:solidFill>
                <a:effectLst/>
                <a:latin typeface="-apple-system"/>
              </a:rPr>
              <a:t>1</a:t>
            </a:r>
            <a:r>
              <a:rPr lang="zh-CN" altLang="en-US" b="0" i="0" dirty="0">
                <a:solidFill>
                  <a:srgbClr val="4D4D4D"/>
                </a:solidFill>
                <a:effectLst/>
                <a:latin typeface="-apple-system"/>
              </a:rPr>
              <a:t>，这个要求实在是太严了，导致每次进行插入</a:t>
            </a:r>
            <a:r>
              <a:rPr lang="en-US" altLang="zh-CN" b="0" i="0" dirty="0">
                <a:solidFill>
                  <a:srgbClr val="4D4D4D"/>
                </a:solidFill>
                <a:effectLst/>
                <a:latin typeface="-apple-system"/>
              </a:rPr>
              <a:t>/</a:t>
            </a:r>
            <a:r>
              <a:rPr lang="zh-CN" altLang="en-US" b="0" i="0" dirty="0">
                <a:solidFill>
                  <a:srgbClr val="4D4D4D"/>
                </a:solidFill>
                <a:effectLst/>
                <a:latin typeface="-apple-system"/>
              </a:rPr>
              <a:t>删除节点的时候，几乎都会破坏平衡树的第二个规则，进而我们都需要通过左旋和右旋来进行调整，使之再次成为一颗符合要求的平衡树。</a:t>
            </a:r>
          </a:p>
          <a:p>
            <a:pPr algn="l"/>
            <a:r>
              <a:rPr lang="zh-CN" altLang="en-US" b="0" i="0" dirty="0">
                <a:solidFill>
                  <a:srgbClr val="4D4D4D"/>
                </a:solidFill>
                <a:effectLst/>
                <a:latin typeface="-apple-system"/>
              </a:rPr>
              <a:t>显然，如果在那种插入、删除很频繁的场景中，平衡树需要频繁着进行调整，这会使平衡树的性能大打折扣，为了解决这个问题，于是有了红黑树</a:t>
            </a:r>
          </a:p>
        </p:txBody>
      </p:sp>
      <p:sp>
        <p:nvSpPr>
          <p:cNvPr id="26" name="矩形 25">
            <a:extLst>
              <a:ext uri="{FF2B5EF4-FFF2-40B4-BE49-F238E27FC236}">
                <a16:creationId xmlns:a16="http://schemas.microsoft.com/office/drawing/2014/main" id="{DB006535-41B7-49F0-8073-FF2809B8D1CD}"/>
              </a:ext>
            </a:extLst>
          </p:cNvPr>
          <p:cNvSpPr/>
          <p:nvPr/>
        </p:nvSpPr>
        <p:spPr>
          <a:xfrm>
            <a:off x="4606432" y="2823501"/>
            <a:ext cx="7585568" cy="2484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4D4D4D"/>
                </a:solidFill>
                <a:effectLst/>
                <a:latin typeface="-apple-system"/>
              </a:rPr>
              <a:t>红黑树的特性</a:t>
            </a:r>
            <a:r>
              <a:rPr lang="en-US" altLang="zh-CN" b="0" i="0" dirty="0">
                <a:solidFill>
                  <a:srgbClr val="4D4D4D"/>
                </a:solidFill>
                <a:effectLst/>
                <a:latin typeface="-apple-system"/>
              </a:rPr>
              <a:t>:</a:t>
            </a:r>
            <a:br>
              <a:rPr lang="zh-CN" altLang="en-US" dirty="0"/>
            </a:br>
            <a:r>
              <a:rPr lang="en-US" altLang="zh-CN" b="0" i="0" dirty="0">
                <a:solidFill>
                  <a:srgbClr val="4D4D4D"/>
                </a:solidFill>
                <a:effectLst/>
                <a:latin typeface="-apple-system"/>
              </a:rPr>
              <a:t>1.</a:t>
            </a:r>
            <a:r>
              <a:rPr lang="zh-CN" altLang="en-US" b="0" i="0" dirty="0">
                <a:solidFill>
                  <a:srgbClr val="4D4D4D"/>
                </a:solidFill>
                <a:effectLst/>
                <a:latin typeface="-apple-system"/>
              </a:rPr>
              <a:t>每个节点或者是黑色，或者是红色。</a:t>
            </a:r>
            <a:br>
              <a:rPr lang="zh-CN" altLang="en-US" dirty="0"/>
            </a:br>
            <a:r>
              <a:rPr lang="en-US" altLang="zh-CN" dirty="0">
                <a:solidFill>
                  <a:srgbClr val="4D4D4D"/>
                </a:solidFill>
                <a:latin typeface="-apple-system"/>
              </a:rPr>
              <a:t>2.</a:t>
            </a:r>
            <a:r>
              <a:rPr lang="zh-CN" altLang="en-US" b="0" i="0" dirty="0">
                <a:solidFill>
                  <a:srgbClr val="4D4D4D"/>
                </a:solidFill>
                <a:effectLst/>
                <a:latin typeface="-apple-system"/>
              </a:rPr>
              <a:t>根节点是黑色。</a:t>
            </a:r>
            <a:br>
              <a:rPr lang="zh-CN" altLang="en-US" dirty="0"/>
            </a:br>
            <a:r>
              <a:rPr lang="en-US" altLang="zh-CN" dirty="0">
                <a:solidFill>
                  <a:srgbClr val="4D4D4D"/>
                </a:solidFill>
                <a:latin typeface="-apple-system"/>
              </a:rPr>
              <a:t>3.</a:t>
            </a:r>
            <a:r>
              <a:rPr lang="zh-CN" altLang="en-US" b="0" i="0" dirty="0">
                <a:solidFill>
                  <a:srgbClr val="4D4D4D"/>
                </a:solidFill>
                <a:effectLst/>
                <a:latin typeface="-apple-system"/>
              </a:rPr>
              <a:t>每个叶子节点（</a:t>
            </a:r>
            <a:r>
              <a:rPr lang="en-US" altLang="zh-CN" b="0" i="0" dirty="0">
                <a:solidFill>
                  <a:srgbClr val="4D4D4D"/>
                </a:solidFill>
                <a:effectLst/>
                <a:latin typeface="-apple-system"/>
              </a:rPr>
              <a:t>NIL</a:t>
            </a:r>
            <a:r>
              <a:rPr lang="zh-CN" altLang="en-US" b="0" i="0" dirty="0">
                <a:solidFill>
                  <a:srgbClr val="4D4D4D"/>
                </a:solidFill>
                <a:effectLst/>
                <a:latin typeface="-apple-system"/>
              </a:rPr>
              <a:t>）是黑色。 </a:t>
            </a:r>
            <a:r>
              <a:rPr lang="en-US" altLang="zh-CN" b="0" i="0" dirty="0">
                <a:solidFill>
                  <a:srgbClr val="4D4D4D"/>
                </a:solidFill>
                <a:effectLst/>
                <a:latin typeface="-apple-system"/>
              </a:rPr>
              <a:t>[</a:t>
            </a:r>
            <a:r>
              <a:rPr lang="zh-CN" altLang="en-US" b="0" i="0" dirty="0">
                <a:solidFill>
                  <a:srgbClr val="4D4D4D"/>
                </a:solidFill>
                <a:effectLst/>
                <a:latin typeface="-apple-system"/>
              </a:rPr>
              <a:t>注意：这里叶子节点，是指为空</a:t>
            </a:r>
            <a:r>
              <a:rPr lang="en-US" altLang="zh-CN" b="0" i="0" dirty="0">
                <a:solidFill>
                  <a:srgbClr val="4D4D4D"/>
                </a:solidFill>
                <a:effectLst/>
                <a:latin typeface="-apple-system"/>
              </a:rPr>
              <a:t>(NIL</a:t>
            </a:r>
            <a:r>
              <a:rPr lang="zh-CN" altLang="en-US" b="0" i="0" dirty="0">
                <a:solidFill>
                  <a:srgbClr val="4D4D4D"/>
                </a:solidFill>
                <a:effectLst/>
                <a:latin typeface="-apple-system"/>
              </a:rPr>
              <a:t>或</a:t>
            </a:r>
            <a:r>
              <a:rPr lang="en-US" altLang="zh-CN" b="0" i="0" dirty="0">
                <a:solidFill>
                  <a:srgbClr val="4D4D4D"/>
                </a:solidFill>
                <a:effectLst/>
                <a:latin typeface="-apple-system"/>
              </a:rPr>
              <a:t>NULL)</a:t>
            </a:r>
            <a:r>
              <a:rPr lang="zh-CN" altLang="en-US" b="0" i="0" dirty="0">
                <a:solidFill>
                  <a:srgbClr val="4D4D4D"/>
                </a:solidFill>
                <a:effectLst/>
                <a:latin typeface="-apple-system"/>
              </a:rPr>
              <a:t>的叶子节点！</a:t>
            </a:r>
            <a:r>
              <a:rPr lang="en-US" altLang="zh-CN" b="0" i="0" dirty="0">
                <a:solidFill>
                  <a:srgbClr val="4D4D4D"/>
                </a:solidFill>
                <a:effectLst/>
                <a:latin typeface="-apple-system"/>
              </a:rPr>
              <a:t>]</a:t>
            </a:r>
            <a:br>
              <a:rPr lang="zh-CN" altLang="en-US" dirty="0"/>
            </a:br>
            <a:r>
              <a:rPr lang="en-US" altLang="zh-CN" dirty="0">
                <a:solidFill>
                  <a:srgbClr val="4D4D4D"/>
                </a:solidFill>
                <a:latin typeface="-apple-system"/>
              </a:rPr>
              <a:t>4.</a:t>
            </a:r>
            <a:r>
              <a:rPr lang="zh-CN" altLang="en-US" b="0" i="0" dirty="0">
                <a:solidFill>
                  <a:srgbClr val="4D4D4D"/>
                </a:solidFill>
                <a:effectLst/>
                <a:latin typeface="-apple-system"/>
              </a:rPr>
              <a:t>如果一个节点是红色的，则它的子节点必须是黑色的。</a:t>
            </a:r>
            <a:br>
              <a:rPr lang="zh-CN" altLang="en-US" dirty="0"/>
            </a:br>
            <a:r>
              <a:rPr lang="en-US" altLang="zh-CN" dirty="0">
                <a:solidFill>
                  <a:srgbClr val="4D4D4D"/>
                </a:solidFill>
                <a:latin typeface="-apple-system"/>
              </a:rPr>
              <a:t>5.</a:t>
            </a:r>
            <a:r>
              <a:rPr lang="zh-CN" altLang="en-US" b="0" i="0" dirty="0">
                <a:solidFill>
                  <a:srgbClr val="4D4D4D"/>
                </a:solidFill>
                <a:effectLst/>
                <a:latin typeface="-apple-system"/>
              </a:rPr>
              <a:t>从一个节点到该节点的子孙节点的所有路径上包含相同数目的黑节点。</a:t>
            </a:r>
            <a:r>
              <a:rPr lang="en-US" altLang="zh-CN" b="0" i="0" dirty="0">
                <a:solidFill>
                  <a:srgbClr val="4D4D4D"/>
                </a:solidFill>
                <a:effectLst/>
                <a:latin typeface="-apple-system"/>
              </a:rPr>
              <a:t>[</a:t>
            </a:r>
            <a:r>
              <a:rPr lang="zh-CN" altLang="en-US" b="0" i="0" dirty="0">
                <a:solidFill>
                  <a:srgbClr val="4D4D4D"/>
                </a:solidFill>
                <a:effectLst/>
                <a:latin typeface="-apple-system"/>
              </a:rPr>
              <a:t>这里指到叶子节点的路径</a:t>
            </a:r>
            <a:r>
              <a:rPr lang="en-US" altLang="zh-CN" b="0" i="0" dirty="0">
                <a:solidFill>
                  <a:srgbClr val="4D4D4D"/>
                </a:solidFill>
                <a:effectLst/>
                <a:latin typeface="-apple-system"/>
              </a:rPr>
              <a:t>]</a:t>
            </a:r>
            <a:br>
              <a:rPr lang="zh-CN" altLang="en-US" dirty="0"/>
            </a:br>
            <a:r>
              <a:rPr lang="zh-CN" altLang="en-US" b="0" i="0" dirty="0">
                <a:solidFill>
                  <a:srgbClr val="4D4D4D"/>
                </a:solidFill>
                <a:effectLst/>
                <a:latin typeface="-apple-system"/>
              </a:rPr>
              <a:t>包含</a:t>
            </a:r>
            <a:r>
              <a:rPr lang="en-US" altLang="zh-CN" b="0" i="0" dirty="0">
                <a:solidFill>
                  <a:srgbClr val="4D4D4D"/>
                </a:solidFill>
                <a:effectLst/>
                <a:latin typeface="-apple-system"/>
              </a:rPr>
              <a:t>n</a:t>
            </a:r>
            <a:r>
              <a:rPr lang="zh-CN" altLang="en-US" b="0" i="0" dirty="0">
                <a:solidFill>
                  <a:srgbClr val="4D4D4D"/>
                </a:solidFill>
                <a:effectLst/>
                <a:latin typeface="-apple-system"/>
              </a:rPr>
              <a:t>个内部节点的红黑树的高度是 </a:t>
            </a:r>
            <a:r>
              <a:rPr lang="en-US" altLang="zh-CN" b="0" i="0" dirty="0">
                <a:solidFill>
                  <a:srgbClr val="4D4D4D"/>
                </a:solidFill>
                <a:effectLst/>
                <a:latin typeface="-apple-system"/>
              </a:rPr>
              <a:t>O(log(n)).</a:t>
            </a:r>
            <a:endParaRPr lang="zh-CN" altLang="en-US" dirty="0">
              <a:solidFill>
                <a:schemeClr val="tx1"/>
              </a:solidFill>
            </a:endParaRPr>
          </a:p>
        </p:txBody>
      </p:sp>
      <p:sp>
        <p:nvSpPr>
          <p:cNvPr id="43" name="矩形 42">
            <a:extLst>
              <a:ext uri="{FF2B5EF4-FFF2-40B4-BE49-F238E27FC236}">
                <a16:creationId xmlns:a16="http://schemas.microsoft.com/office/drawing/2014/main" id="{904F745D-042D-4F7B-AFD7-6661A232A6B9}"/>
              </a:ext>
            </a:extLst>
          </p:cNvPr>
          <p:cNvSpPr/>
          <p:nvPr/>
        </p:nvSpPr>
        <p:spPr>
          <a:xfrm>
            <a:off x="-6679" y="5331222"/>
            <a:ext cx="11946017" cy="1526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4D4D4D"/>
                </a:solidFill>
                <a:effectLst/>
                <a:latin typeface="-apple-system"/>
              </a:rPr>
              <a:t>但是问题来了，为什么要使用红黑树，红黑树的插入和删除都要满足以上</a:t>
            </a:r>
            <a:r>
              <a:rPr lang="en-US" altLang="zh-CN" b="0" i="0" dirty="0">
                <a:solidFill>
                  <a:srgbClr val="4D4D4D"/>
                </a:solidFill>
                <a:effectLst/>
                <a:latin typeface="-apple-system"/>
              </a:rPr>
              <a:t>5</a:t>
            </a:r>
            <a:r>
              <a:rPr lang="zh-CN" altLang="en-US" b="0" i="0" dirty="0">
                <a:solidFill>
                  <a:srgbClr val="4D4D4D"/>
                </a:solidFill>
                <a:effectLst/>
                <a:latin typeface="-apple-system"/>
              </a:rPr>
              <a:t>个特性，而作非常复杂的操作。</a:t>
            </a:r>
            <a:br>
              <a:rPr lang="zh-CN" altLang="en-US" dirty="0"/>
            </a:br>
            <a:r>
              <a:rPr lang="zh-CN" altLang="en-US" b="0" i="0" dirty="0">
                <a:solidFill>
                  <a:srgbClr val="4D4D4D"/>
                </a:solidFill>
                <a:effectLst/>
                <a:latin typeface="-apple-system"/>
              </a:rPr>
              <a:t>红黑树是一种平衡树，他复杂的定义和规则都是为了保证树的平衡性。如果树不保证他的平衡性就是下图：很显然这就变成一个链表了。保证平衡性的最大的目的就是降低树的高度，因为树的查找性能取决于树的高度。所以树的高度越低搜索的效率越高！</a:t>
            </a:r>
            <a:br>
              <a:rPr lang="zh-CN" altLang="en-US" dirty="0"/>
            </a:br>
            <a:r>
              <a:rPr lang="zh-CN" altLang="en-US" b="0" i="0" dirty="0">
                <a:solidFill>
                  <a:srgbClr val="4D4D4D"/>
                </a:solidFill>
                <a:effectLst/>
                <a:latin typeface="-apple-system"/>
              </a:rPr>
              <a:t>这也是为什么存在二叉树、搜索二叉树等，各类树的目的。</a:t>
            </a:r>
            <a:endParaRPr lang="zh-CN" altLang="en-US" dirty="0">
              <a:solidFill>
                <a:schemeClr val="tx1"/>
              </a:solidFill>
            </a:endParaRPr>
          </a:p>
        </p:txBody>
      </p:sp>
    </p:spTree>
    <p:extLst>
      <p:ext uri="{BB962C8B-B14F-4D97-AF65-F5344CB8AC3E}">
        <p14:creationId xmlns:p14="http://schemas.microsoft.com/office/powerpoint/2010/main" val="1428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5EADCA-8D01-4AF4-AA87-58F9514752D3}"/>
              </a:ext>
            </a:extLst>
          </p:cNvPr>
          <p:cNvSpPr/>
          <p:nvPr/>
        </p:nvSpPr>
        <p:spPr>
          <a:xfrm>
            <a:off x="151177" y="289878"/>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zh-CN" altLang="en-US" dirty="0">
                <a:solidFill>
                  <a:schemeClr val="tx1"/>
                </a:solidFill>
              </a:rPr>
              <a:t>树</a:t>
            </a:r>
          </a:p>
        </p:txBody>
      </p:sp>
      <p:sp>
        <p:nvSpPr>
          <p:cNvPr id="7" name="矩形 6">
            <a:extLst>
              <a:ext uri="{FF2B5EF4-FFF2-40B4-BE49-F238E27FC236}">
                <a16:creationId xmlns:a16="http://schemas.microsoft.com/office/drawing/2014/main" id="{973ABC32-030A-4BE9-9AAB-C29A0A7A90E4}"/>
              </a:ext>
            </a:extLst>
          </p:cNvPr>
          <p:cNvSpPr/>
          <p:nvPr/>
        </p:nvSpPr>
        <p:spPr>
          <a:xfrm>
            <a:off x="2582913" y="2451646"/>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C195BB71-0068-45A1-AA60-D53D4C12D439}"/>
              </a:ext>
            </a:extLst>
          </p:cNvPr>
          <p:cNvSpPr/>
          <p:nvPr/>
        </p:nvSpPr>
        <p:spPr>
          <a:xfrm>
            <a:off x="3467377" y="1337713"/>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1" name="矩形 10">
            <a:extLst>
              <a:ext uri="{FF2B5EF4-FFF2-40B4-BE49-F238E27FC236}">
                <a16:creationId xmlns:a16="http://schemas.microsoft.com/office/drawing/2014/main" id="{F0943BE7-D9A0-4539-AD8D-EC20C0C4039E}"/>
              </a:ext>
            </a:extLst>
          </p:cNvPr>
          <p:cNvSpPr/>
          <p:nvPr/>
        </p:nvSpPr>
        <p:spPr>
          <a:xfrm>
            <a:off x="6750912" y="1337713"/>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13" name="矩形 12">
            <a:extLst>
              <a:ext uri="{FF2B5EF4-FFF2-40B4-BE49-F238E27FC236}">
                <a16:creationId xmlns:a16="http://schemas.microsoft.com/office/drawing/2014/main" id="{252B49F8-6451-43B1-8A8C-AD8DA1C6721E}"/>
              </a:ext>
            </a:extLst>
          </p:cNvPr>
          <p:cNvSpPr/>
          <p:nvPr/>
        </p:nvSpPr>
        <p:spPr>
          <a:xfrm>
            <a:off x="5022722" y="1337713"/>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7" name="矩形 16">
            <a:extLst>
              <a:ext uri="{FF2B5EF4-FFF2-40B4-BE49-F238E27FC236}">
                <a16:creationId xmlns:a16="http://schemas.microsoft.com/office/drawing/2014/main" id="{5811BF1D-0FD9-4A10-AE86-B42C786133A3}"/>
              </a:ext>
            </a:extLst>
          </p:cNvPr>
          <p:cNvSpPr/>
          <p:nvPr/>
        </p:nvSpPr>
        <p:spPr>
          <a:xfrm>
            <a:off x="3704702" y="2454274"/>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3" name="矩形 22">
            <a:extLst>
              <a:ext uri="{FF2B5EF4-FFF2-40B4-BE49-F238E27FC236}">
                <a16:creationId xmlns:a16="http://schemas.microsoft.com/office/drawing/2014/main" id="{35ACA5CE-F969-4B4C-8C3D-979338BBFB22}"/>
              </a:ext>
            </a:extLst>
          </p:cNvPr>
          <p:cNvSpPr/>
          <p:nvPr/>
        </p:nvSpPr>
        <p:spPr>
          <a:xfrm>
            <a:off x="4826491" y="2451646"/>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4" name="矩形 23">
            <a:extLst>
              <a:ext uri="{FF2B5EF4-FFF2-40B4-BE49-F238E27FC236}">
                <a16:creationId xmlns:a16="http://schemas.microsoft.com/office/drawing/2014/main" id="{79D06C49-D531-44C6-B32E-1AC260CF01CB}"/>
              </a:ext>
            </a:extLst>
          </p:cNvPr>
          <p:cNvSpPr/>
          <p:nvPr/>
        </p:nvSpPr>
        <p:spPr>
          <a:xfrm>
            <a:off x="5948280" y="2451646"/>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5" name="矩形 24">
            <a:extLst>
              <a:ext uri="{FF2B5EF4-FFF2-40B4-BE49-F238E27FC236}">
                <a16:creationId xmlns:a16="http://schemas.microsoft.com/office/drawing/2014/main" id="{46209A09-82A0-4DE9-B839-391BB08290F7}"/>
              </a:ext>
            </a:extLst>
          </p:cNvPr>
          <p:cNvSpPr/>
          <p:nvPr/>
        </p:nvSpPr>
        <p:spPr>
          <a:xfrm>
            <a:off x="7070069" y="2454274"/>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6" name="矩形 25">
            <a:extLst>
              <a:ext uri="{FF2B5EF4-FFF2-40B4-BE49-F238E27FC236}">
                <a16:creationId xmlns:a16="http://schemas.microsoft.com/office/drawing/2014/main" id="{9E8A4D3F-FBFB-472A-A0A1-BC9B95253D20}"/>
              </a:ext>
            </a:extLst>
          </p:cNvPr>
          <p:cNvSpPr/>
          <p:nvPr/>
        </p:nvSpPr>
        <p:spPr>
          <a:xfrm>
            <a:off x="3946440" y="289878"/>
            <a:ext cx="3365367"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4                      8</a:t>
            </a:r>
            <a:endParaRPr lang="zh-CN" altLang="en-US" dirty="0">
              <a:solidFill>
                <a:schemeClr val="tx1"/>
              </a:solidFill>
            </a:endParaRPr>
          </a:p>
        </p:txBody>
      </p:sp>
      <p:sp>
        <p:nvSpPr>
          <p:cNvPr id="28" name="矩形 27">
            <a:extLst>
              <a:ext uri="{FF2B5EF4-FFF2-40B4-BE49-F238E27FC236}">
                <a16:creationId xmlns:a16="http://schemas.microsoft.com/office/drawing/2014/main" id="{7C3CE53C-89FA-44A0-B878-451EAA932B3D}"/>
              </a:ext>
            </a:extLst>
          </p:cNvPr>
          <p:cNvSpPr/>
          <p:nvPr/>
        </p:nvSpPr>
        <p:spPr>
          <a:xfrm>
            <a:off x="8185647" y="2451646"/>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cxnSp>
        <p:nvCxnSpPr>
          <p:cNvPr id="38" name="直接连接符 37">
            <a:extLst>
              <a:ext uri="{FF2B5EF4-FFF2-40B4-BE49-F238E27FC236}">
                <a16:creationId xmlns:a16="http://schemas.microsoft.com/office/drawing/2014/main" id="{F6D0526A-2C22-404D-93E0-71C4646051D1}"/>
              </a:ext>
            </a:extLst>
          </p:cNvPr>
          <p:cNvCxnSpPr>
            <a:endCxn id="9" idx="0"/>
          </p:cNvCxnSpPr>
          <p:nvPr/>
        </p:nvCxnSpPr>
        <p:spPr>
          <a:xfrm flipH="1">
            <a:off x="4028272" y="930900"/>
            <a:ext cx="560894" cy="406813"/>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EC540FD2-F5D1-4B09-9F1D-7AD970102631}"/>
              </a:ext>
            </a:extLst>
          </p:cNvPr>
          <p:cNvCxnSpPr>
            <a:stCxn id="13" idx="0"/>
            <a:endCxn id="26" idx="2"/>
          </p:cNvCxnSpPr>
          <p:nvPr/>
        </p:nvCxnSpPr>
        <p:spPr>
          <a:xfrm flipV="1">
            <a:off x="5583617" y="930900"/>
            <a:ext cx="45507" cy="406813"/>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4E6C7C9F-372A-4E96-8213-5C06A0AE1DA0}"/>
              </a:ext>
            </a:extLst>
          </p:cNvPr>
          <p:cNvCxnSpPr>
            <a:endCxn id="11" idx="0"/>
          </p:cNvCxnSpPr>
          <p:nvPr/>
        </p:nvCxnSpPr>
        <p:spPr>
          <a:xfrm>
            <a:off x="6905297" y="930900"/>
            <a:ext cx="406510" cy="406813"/>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82783EE4-74CA-4B43-B48D-92FD83ADCC48}"/>
              </a:ext>
            </a:extLst>
          </p:cNvPr>
          <p:cNvCxnSpPr>
            <a:stCxn id="9" idx="2"/>
            <a:endCxn id="7" idx="0"/>
          </p:cNvCxnSpPr>
          <p:nvPr/>
        </p:nvCxnSpPr>
        <p:spPr>
          <a:xfrm flipH="1">
            <a:off x="3143808" y="1978735"/>
            <a:ext cx="884464" cy="472911"/>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DF3ACF54-BEB8-4DC2-A25A-ED81CE16326A}"/>
              </a:ext>
            </a:extLst>
          </p:cNvPr>
          <p:cNvCxnSpPr>
            <a:cxnSpLocks/>
            <a:stCxn id="9" idx="2"/>
            <a:endCxn id="17" idx="0"/>
          </p:cNvCxnSpPr>
          <p:nvPr/>
        </p:nvCxnSpPr>
        <p:spPr>
          <a:xfrm>
            <a:off x="4028272" y="1978735"/>
            <a:ext cx="237325" cy="475539"/>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9DE1336B-AD89-49E7-8BD6-12236122F698}"/>
              </a:ext>
            </a:extLst>
          </p:cNvPr>
          <p:cNvCxnSpPr>
            <a:stCxn id="13" idx="2"/>
            <a:endCxn id="23" idx="0"/>
          </p:cNvCxnSpPr>
          <p:nvPr/>
        </p:nvCxnSpPr>
        <p:spPr>
          <a:xfrm flipH="1">
            <a:off x="5387386" y="1978735"/>
            <a:ext cx="196231" cy="47291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D34653D5-D2DB-4A25-B0B3-1ADA799BBBAB}"/>
              </a:ext>
            </a:extLst>
          </p:cNvPr>
          <p:cNvCxnSpPr>
            <a:stCxn id="13" idx="2"/>
            <a:endCxn id="24" idx="0"/>
          </p:cNvCxnSpPr>
          <p:nvPr/>
        </p:nvCxnSpPr>
        <p:spPr>
          <a:xfrm>
            <a:off x="5583617" y="1978735"/>
            <a:ext cx="925558" cy="472911"/>
          </a:xfrm>
          <a:prstGeom prst="line">
            <a:avLst/>
          </a:prstGeom>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CC01EB60-BC4E-4278-9733-D6FB499BB1A3}"/>
              </a:ext>
            </a:extLst>
          </p:cNvPr>
          <p:cNvCxnSpPr>
            <a:stCxn id="11" idx="2"/>
            <a:endCxn id="25" idx="0"/>
          </p:cNvCxnSpPr>
          <p:nvPr/>
        </p:nvCxnSpPr>
        <p:spPr>
          <a:xfrm>
            <a:off x="7311807" y="1978735"/>
            <a:ext cx="319157" cy="47553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CE017B15-6C5E-4710-94D4-5C9457936947}"/>
              </a:ext>
            </a:extLst>
          </p:cNvPr>
          <p:cNvCxnSpPr>
            <a:stCxn id="11" idx="3"/>
            <a:endCxn id="28" idx="0"/>
          </p:cNvCxnSpPr>
          <p:nvPr/>
        </p:nvCxnSpPr>
        <p:spPr>
          <a:xfrm>
            <a:off x="7872701" y="1658224"/>
            <a:ext cx="873841" cy="793422"/>
          </a:xfrm>
          <a:prstGeom prst="line">
            <a:avLst/>
          </a:prstGeom>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DAB3EAD3-AE80-4BE8-838B-68AB4037291E}"/>
              </a:ext>
            </a:extLst>
          </p:cNvPr>
          <p:cNvSpPr/>
          <p:nvPr/>
        </p:nvSpPr>
        <p:spPr>
          <a:xfrm>
            <a:off x="336330" y="3674672"/>
            <a:ext cx="11435255" cy="2810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b="0" i="0" dirty="0">
                <a:solidFill>
                  <a:srgbClr val="4D4D4D"/>
                </a:solidFill>
                <a:effectLst/>
                <a:latin typeface="-apple-system"/>
              </a:rPr>
              <a:t>B</a:t>
            </a:r>
            <a:r>
              <a:rPr lang="zh-CN" altLang="en-US" b="0" i="0" dirty="0">
                <a:solidFill>
                  <a:srgbClr val="4D4D4D"/>
                </a:solidFill>
                <a:effectLst/>
                <a:latin typeface="-apple-system"/>
              </a:rPr>
              <a:t>树的使用场景</a:t>
            </a:r>
            <a:r>
              <a:rPr lang="en-US" altLang="zh-CN" b="0" i="0" dirty="0">
                <a:solidFill>
                  <a:srgbClr val="4D4D4D"/>
                </a:solidFill>
                <a:effectLst/>
                <a:latin typeface="-apple-system"/>
              </a:rPr>
              <a:t>:</a:t>
            </a:r>
            <a:br>
              <a:rPr lang="zh-CN" altLang="en-US" b="0" i="0" dirty="0">
                <a:solidFill>
                  <a:srgbClr val="4D4D4D"/>
                </a:solidFill>
                <a:effectLst/>
                <a:latin typeface="-apple-system"/>
              </a:rPr>
            </a:br>
            <a:r>
              <a:rPr lang="en-US" altLang="zh-CN" b="0" i="0" dirty="0">
                <a:solidFill>
                  <a:srgbClr val="4D4D4D"/>
                </a:solidFill>
                <a:effectLst/>
                <a:latin typeface="-apple-system"/>
              </a:rPr>
              <a:t>B</a:t>
            </a:r>
            <a:r>
              <a:rPr lang="zh-CN" altLang="en-US" b="0" i="0" dirty="0">
                <a:solidFill>
                  <a:srgbClr val="4D4D4D"/>
                </a:solidFill>
                <a:effectLst/>
                <a:latin typeface="-apple-system"/>
              </a:rPr>
              <a:t>树多用于做文件系统的索引。</a:t>
            </a:r>
          </a:p>
          <a:p>
            <a:pPr algn="l"/>
            <a:r>
              <a:rPr lang="zh-CN" altLang="en-US" b="0" i="0" dirty="0">
                <a:solidFill>
                  <a:srgbClr val="4D4D4D"/>
                </a:solidFill>
                <a:effectLst/>
                <a:latin typeface="-apple-system"/>
              </a:rPr>
              <a:t>那么问题来了：为什么要用</a:t>
            </a:r>
            <a:r>
              <a:rPr lang="en-US" altLang="zh-CN" b="0" i="0" dirty="0">
                <a:solidFill>
                  <a:srgbClr val="4D4D4D"/>
                </a:solidFill>
                <a:effectLst/>
                <a:latin typeface="-apple-system"/>
              </a:rPr>
              <a:t>B</a:t>
            </a:r>
            <a:r>
              <a:rPr lang="zh-CN" altLang="en-US" b="0" i="0" dirty="0">
                <a:solidFill>
                  <a:srgbClr val="4D4D4D"/>
                </a:solidFill>
                <a:effectLst/>
                <a:latin typeface="-apple-system"/>
              </a:rPr>
              <a:t>树，红黑树不是就挺好的么？</a:t>
            </a:r>
            <a:br>
              <a:rPr lang="zh-CN" altLang="en-US" b="0" i="0" dirty="0">
                <a:solidFill>
                  <a:srgbClr val="4D4D4D"/>
                </a:solidFill>
                <a:effectLst/>
                <a:latin typeface="-apple-system"/>
              </a:rPr>
            </a:br>
            <a:r>
              <a:rPr lang="zh-CN" altLang="en-US" b="0" i="0" dirty="0">
                <a:solidFill>
                  <a:srgbClr val="4D4D4D"/>
                </a:solidFill>
                <a:effectLst/>
                <a:latin typeface="-apple-system"/>
              </a:rPr>
              <a:t>原因：</a:t>
            </a:r>
            <a:br>
              <a:rPr lang="zh-CN" altLang="en-US" b="0" i="0" dirty="0">
                <a:solidFill>
                  <a:srgbClr val="4D4D4D"/>
                </a:solidFill>
                <a:effectLst/>
                <a:latin typeface="-apple-system"/>
              </a:rPr>
            </a:br>
            <a:r>
              <a:rPr lang="en-US" altLang="zh-CN" b="0" i="0" dirty="0">
                <a:solidFill>
                  <a:srgbClr val="4D4D4D"/>
                </a:solidFill>
                <a:effectLst/>
                <a:latin typeface="-apple-system"/>
              </a:rPr>
              <a:t>B</a:t>
            </a:r>
            <a:r>
              <a:rPr lang="zh-CN" altLang="en-US" b="0" i="0" dirty="0">
                <a:solidFill>
                  <a:srgbClr val="4D4D4D"/>
                </a:solidFill>
                <a:effectLst/>
                <a:latin typeface="-apple-system"/>
              </a:rPr>
              <a:t>树和二叉树、红黑树相比较，子树更多也就是路数越多，子树月多表示数的高度越低，搜索效率越高，当然如果路数太多就可能变成一个有序数组了。所以当然不可能使得路数无限大。回到正题：正因为文件系统和数据库一般都是存在电脑硬盘上的，如果数据量太大的话不一定能一次性加载到内存中。（一棵树不能一次性加载完怎么查找对吧？）但是</a:t>
            </a:r>
            <a:r>
              <a:rPr lang="en-US" altLang="zh-CN" b="0" i="0" dirty="0">
                <a:solidFill>
                  <a:srgbClr val="4D4D4D"/>
                </a:solidFill>
                <a:effectLst/>
                <a:latin typeface="-apple-system"/>
              </a:rPr>
              <a:t>B</a:t>
            </a:r>
            <a:r>
              <a:rPr lang="zh-CN" altLang="en-US" b="0" i="0" dirty="0">
                <a:solidFill>
                  <a:srgbClr val="4D4D4D"/>
                </a:solidFill>
                <a:effectLst/>
                <a:latin typeface="-apple-system"/>
              </a:rPr>
              <a:t>树可以多路存储。也正因为</a:t>
            </a:r>
            <a:r>
              <a:rPr lang="en-US" altLang="zh-CN" b="0" i="0" dirty="0">
                <a:solidFill>
                  <a:srgbClr val="4D4D4D"/>
                </a:solidFill>
                <a:effectLst/>
                <a:latin typeface="-apple-system"/>
              </a:rPr>
              <a:t>B</a:t>
            </a:r>
            <a:r>
              <a:rPr lang="zh-CN" altLang="en-US" b="0" i="0" dirty="0">
                <a:solidFill>
                  <a:srgbClr val="4D4D4D"/>
                </a:solidFill>
                <a:effectLst/>
                <a:latin typeface="-apple-system"/>
              </a:rPr>
              <a:t>树的这一个优点，可以在文件查找的时候每次只加载一个节点的内容存入内存来查找。而红黑树在内存中查找非常块，但是如果在数据库和文件系统中，显然</a:t>
            </a:r>
            <a:r>
              <a:rPr lang="en-US" altLang="zh-CN" b="0" i="0" dirty="0">
                <a:solidFill>
                  <a:srgbClr val="4D4D4D"/>
                </a:solidFill>
                <a:effectLst/>
                <a:latin typeface="-apple-system"/>
              </a:rPr>
              <a:t>B</a:t>
            </a:r>
            <a:r>
              <a:rPr lang="zh-CN" altLang="en-US" b="0" i="0" dirty="0">
                <a:solidFill>
                  <a:srgbClr val="4D4D4D"/>
                </a:solidFill>
                <a:effectLst/>
                <a:latin typeface="-apple-system"/>
              </a:rPr>
              <a:t>树更优。</a:t>
            </a:r>
          </a:p>
        </p:txBody>
      </p:sp>
    </p:spTree>
    <p:extLst>
      <p:ext uri="{BB962C8B-B14F-4D97-AF65-F5344CB8AC3E}">
        <p14:creationId xmlns:p14="http://schemas.microsoft.com/office/powerpoint/2010/main" val="4504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C026BF2-78F0-45F0-AF1E-79B5AF89A69B}"/>
              </a:ext>
            </a:extLst>
          </p:cNvPr>
          <p:cNvSpPr/>
          <p:nvPr/>
        </p:nvSpPr>
        <p:spPr>
          <a:xfrm>
            <a:off x="11728" y="0"/>
            <a:ext cx="1121789" cy="641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zh-CN" altLang="en-US" dirty="0">
                <a:solidFill>
                  <a:schemeClr val="tx1"/>
                </a:solidFill>
              </a:rPr>
              <a:t>树</a:t>
            </a:r>
          </a:p>
        </p:txBody>
      </p:sp>
      <p:sp>
        <p:nvSpPr>
          <p:cNvPr id="5" name="矩形 4">
            <a:extLst>
              <a:ext uri="{FF2B5EF4-FFF2-40B4-BE49-F238E27FC236}">
                <a16:creationId xmlns:a16="http://schemas.microsoft.com/office/drawing/2014/main" id="{39414351-6DD7-4AED-98E7-33D3258182BB}"/>
              </a:ext>
            </a:extLst>
          </p:cNvPr>
          <p:cNvSpPr/>
          <p:nvPr/>
        </p:nvSpPr>
        <p:spPr>
          <a:xfrm>
            <a:off x="4701006" y="402333"/>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2" name="矩形 21">
            <a:extLst>
              <a:ext uri="{FF2B5EF4-FFF2-40B4-BE49-F238E27FC236}">
                <a16:creationId xmlns:a16="http://schemas.microsoft.com/office/drawing/2014/main" id="{D45DA143-2420-43F0-976D-2A31C7ECDA21}"/>
              </a:ext>
            </a:extLst>
          </p:cNvPr>
          <p:cNvSpPr/>
          <p:nvPr/>
        </p:nvSpPr>
        <p:spPr>
          <a:xfrm>
            <a:off x="6683998" y="1407348"/>
            <a:ext cx="678111"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7   9</a:t>
            </a:r>
            <a:endParaRPr lang="zh-CN" altLang="en-US" dirty="0">
              <a:solidFill>
                <a:schemeClr val="tx1"/>
              </a:solidFill>
            </a:endParaRPr>
          </a:p>
        </p:txBody>
      </p:sp>
      <p:sp>
        <p:nvSpPr>
          <p:cNvPr id="23" name="矩形 22">
            <a:extLst>
              <a:ext uri="{FF2B5EF4-FFF2-40B4-BE49-F238E27FC236}">
                <a16:creationId xmlns:a16="http://schemas.microsoft.com/office/drawing/2014/main" id="{DFE2620B-ED58-4635-AA43-C92A38137BE3}"/>
              </a:ext>
            </a:extLst>
          </p:cNvPr>
          <p:cNvSpPr/>
          <p:nvPr/>
        </p:nvSpPr>
        <p:spPr>
          <a:xfrm>
            <a:off x="2837794" y="2268450"/>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4" name="矩形 23">
            <a:extLst>
              <a:ext uri="{FF2B5EF4-FFF2-40B4-BE49-F238E27FC236}">
                <a16:creationId xmlns:a16="http://schemas.microsoft.com/office/drawing/2014/main" id="{839BA26C-D07E-4598-B6D7-102C5381BBB8}"/>
              </a:ext>
            </a:extLst>
          </p:cNvPr>
          <p:cNvSpPr/>
          <p:nvPr/>
        </p:nvSpPr>
        <p:spPr>
          <a:xfrm>
            <a:off x="1665697" y="2268451"/>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5" name="矩形 24">
            <a:extLst>
              <a:ext uri="{FF2B5EF4-FFF2-40B4-BE49-F238E27FC236}">
                <a16:creationId xmlns:a16="http://schemas.microsoft.com/office/drawing/2014/main" id="{51E7615E-2D12-4C97-922D-97E9D6BCE3F3}"/>
              </a:ext>
            </a:extLst>
          </p:cNvPr>
          <p:cNvSpPr/>
          <p:nvPr/>
        </p:nvSpPr>
        <p:spPr>
          <a:xfrm>
            <a:off x="2306828" y="1413123"/>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7" name="矩形 26">
            <a:extLst>
              <a:ext uri="{FF2B5EF4-FFF2-40B4-BE49-F238E27FC236}">
                <a16:creationId xmlns:a16="http://schemas.microsoft.com/office/drawing/2014/main" id="{AE4B81BD-DE33-4445-BC7C-97F88B8987C3}"/>
              </a:ext>
            </a:extLst>
          </p:cNvPr>
          <p:cNvSpPr/>
          <p:nvPr/>
        </p:nvSpPr>
        <p:spPr>
          <a:xfrm>
            <a:off x="1049623" y="3428999"/>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9" name="矩形 28">
            <a:extLst>
              <a:ext uri="{FF2B5EF4-FFF2-40B4-BE49-F238E27FC236}">
                <a16:creationId xmlns:a16="http://schemas.microsoft.com/office/drawing/2014/main" id="{6845E1A5-8C70-4A59-81DD-A29847C37061}"/>
              </a:ext>
            </a:extLst>
          </p:cNvPr>
          <p:cNvSpPr/>
          <p:nvPr/>
        </p:nvSpPr>
        <p:spPr>
          <a:xfrm>
            <a:off x="1810118" y="3421111"/>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cxnSp>
        <p:nvCxnSpPr>
          <p:cNvPr id="31" name="直接箭头连接符 30">
            <a:extLst>
              <a:ext uri="{FF2B5EF4-FFF2-40B4-BE49-F238E27FC236}">
                <a16:creationId xmlns:a16="http://schemas.microsoft.com/office/drawing/2014/main" id="{F275F409-E4EC-4E71-A72C-F2D7F7B8BE31}"/>
              </a:ext>
            </a:extLst>
          </p:cNvPr>
          <p:cNvCxnSpPr>
            <a:stCxn id="27" idx="3"/>
            <a:endCxn id="29" idx="1"/>
          </p:cNvCxnSpPr>
          <p:nvPr/>
        </p:nvCxnSpPr>
        <p:spPr>
          <a:xfrm flipV="1">
            <a:off x="1580589" y="3659800"/>
            <a:ext cx="229529" cy="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89D2E7D-CFCA-4DF6-A4A9-75AF7F333A72}"/>
              </a:ext>
            </a:extLst>
          </p:cNvPr>
          <p:cNvSpPr/>
          <p:nvPr/>
        </p:nvSpPr>
        <p:spPr>
          <a:xfrm>
            <a:off x="2567251" y="3428999"/>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3" name="矩形 42">
            <a:extLst>
              <a:ext uri="{FF2B5EF4-FFF2-40B4-BE49-F238E27FC236}">
                <a16:creationId xmlns:a16="http://schemas.microsoft.com/office/drawing/2014/main" id="{515234F2-3DCC-4434-9A69-47C5C4BE6E7D}"/>
              </a:ext>
            </a:extLst>
          </p:cNvPr>
          <p:cNvSpPr/>
          <p:nvPr/>
        </p:nvSpPr>
        <p:spPr>
          <a:xfrm>
            <a:off x="3324384" y="3429000"/>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cxnSp>
        <p:nvCxnSpPr>
          <p:cNvPr id="44" name="直接箭头连接符 43">
            <a:extLst>
              <a:ext uri="{FF2B5EF4-FFF2-40B4-BE49-F238E27FC236}">
                <a16:creationId xmlns:a16="http://schemas.microsoft.com/office/drawing/2014/main" id="{5569CA0A-C3CF-4DC0-B270-33430BC45A2D}"/>
              </a:ext>
            </a:extLst>
          </p:cNvPr>
          <p:cNvCxnSpPr>
            <a:stCxn id="42" idx="3"/>
            <a:endCxn id="43" idx="1"/>
          </p:cNvCxnSpPr>
          <p:nvPr/>
        </p:nvCxnSpPr>
        <p:spPr>
          <a:xfrm>
            <a:off x="3098217" y="3667688"/>
            <a:ext cx="2261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71B1AEAE-DE9C-4362-8DDB-4513A81078F4}"/>
              </a:ext>
            </a:extLst>
          </p:cNvPr>
          <p:cNvSpPr/>
          <p:nvPr/>
        </p:nvSpPr>
        <p:spPr>
          <a:xfrm>
            <a:off x="4085464" y="3421113"/>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46" name="矩形 45">
            <a:extLst>
              <a:ext uri="{FF2B5EF4-FFF2-40B4-BE49-F238E27FC236}">
                <a16:creationId xmlns:a16="http://schemas.microsoft.com/office/drawing/2014/main" id="{2C7B086F-F2E6-44EF-A70B-200A096D8955}"/>
              </a:ext>
            </a:extLst>
          </p:cNvPr>
          <p:cNvSpPr/>
          <p:nvPr/>
        </p:nvSpPr>
        <p:spPr>
          <a:xfrm>
            <a:off x="4845374" y="3421112"/>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cxnSp>
        <p:nvCxnSpPr>
          <p:cNvPr id="47" name="直接箭头连接符 46">
            <a:extLst>
              <a:ext uri="{FF2B5EF4-FFF2-40B4-BE49-F238E27FC236}">
                <a16:creationId xmlns:a16="http://schemas.microsoft.com/office/drawing/2014/main" id="{595B4E40-0E0F-4783-B182-5D9A95305FCE}"/>
              </a:ext>
            </a:extLst>
          </p:cNvPr>
          <p:cNvCxnSpPr>
            <a:stCxn id="45" idx="3"/>
            <a:endCxn id="46" idx="1"/>
          </p:cNvCxnSpPr>
          <p:nvPr/>
        </p:nvCxnSpPr>
        <p:spPr>
          <a:xfrm flipV="1">
            <a:off x="4616430" y="3659801"/>
            <a:ext cx="228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6EA02BB0-635C-49C0-BAE1-C109C6CB4433}"/>
              </a:ext>
            </a:extLst>
          </p:cNvPr>
          <p:cNvSpPr/>
          <p:nvPr/>
        </p:nvSpPr>
        <p:spPr>
          <a:xfrm>
            <a:off x="5599730" y="3421110"/>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49" name="矩形 48">
            <a:extLst>
              <a:ext uri="{FF2B5EF4-FFF2-40B4-BE49-F238E27FC236}">
                <a16:creationId xmlns:a16="http://schemas.microsoft.com/office/drawing/2014/main" id="{347316AA-FDD6-4FD8-9CA7-1D81FCAC926C}"/>
              </a:ext>
            </a:extLst>
          </p:cNvPr>
          <p:cNvSpPr/>
          <p:nvPr/>
        </p:nvSpPr>
        <p:spPr>
          <a:xfrm>
            <a:off x="6354086" y="3421109"/>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50" name="直接箭头连接符 49">
            <a:extLst>
              <a:ext uri="{FF2B5EF4-FFF2-40B4-BE49-F238E27FC236}">
                <a16:creationId xmlns:a16="http://schemas.microsoft.com/office/drawing/2014/main" id="{E42E93D6-0031-4713-9026-83196D8FA600}"/>
              </a:ext>
            </a:extLst>
          </p:cNvPr>
          <p:cNvCxnSpPr>
            <a:stCxn id="48" idx="3"/>
            <a:endCxn id="49" idx="1"/>
          </p:cNvCxnSpPr>
          <p:nvPr/>
        </p:nvCxnSpPr>
        <p:spPr>
          <a:xfrm flipV="1">
            <a:off x="6130696" y="3659798"/>
            <a:ext cx="2233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630F2202-8262-4991-8E14-79D99FE57640}"/>
              </a:ext>
            </a:extLst>
          </p:cNvPr>
          <p:cNvSpPr/>
          <p:nvPr/>
        </p:nvSpPr>
        <p:spPr>
          <a:xfrm>
            <a:off x="7096626" y="3421108"/>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52" name="矩形 51">
            <a:extLst>
              <a:ext uri="{FF2B5EF4-FFF2-40B4-BE49-F238E27FC236}">
                <a16:creationId xmlns:a16="http://schemas.microsoft.com/office/drawing/2014/main" id="{091D2A35-ABF5-4568-9977-12B1E1F94513}"/>
              </a:ext>
            </a:extLst>
          </p:cNvPr>
          <p:cNvSpPr/>
          <p:nvPr/>
        </p:nvSpPr>
        <p:spPr>
          <a:xfrm>
            <a:off x="7862797" y="3421107"/>
            <a:ext cx="995579"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10 11</a:t>
            </a:r>
            <a:endParaRPr lang="zh-CN" altLang="en-US" dirty="0">
              <a:solidFill>
                <a:schemeClr val="tx1"/>
              </a:solidFill>
            </a:endParaRPr>
          </a:p>
        </p:txBody>
      </p:sp>
      <p:cxnSp>
        <p:nvCxnSpPr>
          <p:cNvPr id="53" name="直接箭头连接符 52">
            <a:extLst>
              <a:ext uri="{FF2B5EF4-FFF2-40B4-BE49-F238E27FC236}">
                <a16:creationId xmlns:a16="http://schemas.microsoft.com/office/drawing/2014/main" id="{7051D2B2-8F71-414C-AE7A-699C3165A40C}"/>
              </a:ext>
            </a:extLst>
          </p:cNvPr>
          <p:cNvCxnSpPr>
            <a:cxnSpLocks/>
            <a:stCxn id="51" idx="3"/>
            <a:endCxn id="52" idx="1"/>
          </p:cNvCxnSpPr>
          <p:nvPr/>
        </p:nvCxnSpPr>
        <p:spPr>
          <a:xfrm flipV="1">
            <a:off x="7627592" y="3659796"/>
            <a:ext cx="2352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D71E04CD-14FC-4887-BA5A-6F7805C606C3}"/>
              </a:ext>
            </a:extLst>
          </p:cNvPr>
          <p:cNvCxnSpPr>
            <a:stCxn id="29" idx="3"/>
            <a:endCxn id="42" idx="1"/>
          </p:cNvCxnSpPr>
          <p:nvPr/>
        </p:nvCxnSpPr>
        <p:spPr>
          <a:xfrm>
            <a:off x="2341084" y="3659800"/>
            <a:ext cx="226167" cy="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D2EA5F5-4C61-432D-A1B9-B5C4CA8EC50F}"/>
              </a:ext>
            </a:extLst>
          </p:cNvPr>
          <p:cNvCxnSpPr>
            <a:stCxn id="43" idx="3"/>
            <a:endCxn id="45" idx="1"/>
          </p:cNvCxnSpPr>
          <p:nvPr/>
        </p:nvCxnSpPr>
        <p:spPr>
          <a:xfrm flipV="1">
            <a:off x="3855350" y="3659802"/>
            <a:ext cx="230114" cy="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B7439FD2-4A8F-4B06-9202-3DB419A8984D}"/>
              </a:ext>
            </a:extLst>
          </p:cNvPr>
          <p:cNvCxnSpPr>
            <a:cxnSpLocks/>
            <a:stCxn id="46" idx="3"/>
            <a:endCxn id="48" idx="1"/>
          </p:cNvCxnSpPr>
          <p:nvPr/>
        </p:nvCxnSpPr>
        <p:spPr>
          <a:xfrm flipV="1">
            <a:off x="5376340" y="3659799"/>
            <a:ext cx="22339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44DD57EE-4FAC-4FCC-B9E6-5A560049B269}"/>
              </a:ext>
            </a:extLst>
          </p:cNvPr>
          <p:cNvSpPr/>
          <p:nvPr/>
        </p:nvSpPr>
        <p:spPr>
          <a:xfrm>
            <a:off x="4465419" y="2245222"/>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97" name="矩形 96">
            <a:extLst>
              <a:ext uri="{FF2B5EF4-FFF2-40B4-BE49-F238E27FC236}">
                <a16:creationId xmlns:a16="http://schemas.microsoft.com/office/drawing/2014/main" id="{662FD517-CD73-40AA-A6FE-CBF3692CC53C}"/>
              </a:ext>
            </a:extLst>
          </p:cNvPr>
          <p:cNvSpPr/>
          <p:nvPr/>
        </p:nvSpPr>
        <p:spPr>
          <a:xfrm>
            <a:off x="5976908" y="2245222"/>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99" name="矩形 98">
            <a:extLst>
              <a:ext uri="{FF2B5EF4-FFF2-40B4-BE49-F238E27FC236}">
                <a16:creationId xmlns:a16="http://schemas.microsoft.com/office/drawing/2014/main" id="{3E79C709-331B-4796-948F-0AA7D544DD0D}"/>
              </a:ext>
            </a:extLst>
          </p:cNvPr>
          <p:cNvSpPr/>
          <p:nvPr/>
        </p:nvSpPr>
        <p:spPr>
          <a:xfrm>
            <a:off x="7479711" y="2241223"/>
            <a:ext cx="530966" cy="47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cxnSp>
        <p:nvCxnSpPr>
          <p:cNvPr id="101" name="直接连接符 100">
            <a:extLst>
              <a:ext uri="{FF2B5EF4-FFF2-40B4-BE49-F238E27FC236}">
                <a16:creationId xmlns:a16="http://schemas.microsoft.com/office/drawing/2014/main" id="{7E58DBB5-C514-4A72-9610-A4F76631C68D}"/>
              </a:ext>
            </a:extLst>
          </p:cNvPr>
          <p:cNvCxnSpPr>
            <a:stCxn id="5" idx="1"/>
            <a:endCxn id="25" idx="3"/>
          </p:cNvCxnSpPr>
          <p:nvPr/>
        </p:nvCxnSpPr>
        <p:spPr>
          <a:xfrm flipH="1">
            <a:off x="2837794" y="641022"/>
            <a:ext cx="1863212" cy="1010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6D194C7-21E1-4DD3-AC3E-11580307B459}"/>
              </a:ext>
            </a:extLst>
          </p:cNvPr>
          <p:cNvCxnSpPr>
            <a:stCxn id="25" idx="2"/>
            <a:endCxn id="24" idx="0"/>
          </p:cNvCxnSpPr>
          <p:nvPr/>
        </p:nvCxnSpPr>
        <p:spPr>
          <a:xfrm flipH="1">
            <a:off x="1931180" y="1890500"/>
            <a:ext cx="641131" cy="377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7F73824-C7BB-4D87-A4AC-74347C6ABF37}"/>
              </a:ext>
            </a:extLst>
          </p:cNvPr>
          <p:cNvCxnSpPr>
            <a:stCxn id="25" idx="2"/>
            <a:endCxn id="23" idx="0"/>
          </p:cNvCxnSpPr>
          <p:nvPr/>
        </p:nvCxnSpPr>
        <p:spPr>
          <a:xfrm>
            <a:off x="2572311" y="1890500"/>
            <a:ext cx="530966" cy="37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ED35B0BD-043D-4E78-A053-FFFFCFB3A5AB}"/>
              </a:ext>
            </a:extLst>
          </p:cNvPr>
          <p:cNvCxnSpPr>
            <a:stCxn id="24" idx="2"/>
            <a:endCxn id="27" idx="0"/>
          </p:cNvCxnSpPr>
          <p:nvPr/>
        </p:nvCxnSpPr>
        <p:spPr>
          <a:xfrm flipH="1">
            <a:off x="1315106" y="2745828"/>
            <a:ext cx="616074" cy="683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1F2FDA21-DD08-4136-991A-042D72AADC5D}"/>
              </a:ext>
            </a:extLst>
          </p:cNvPr>
          <p:cNvCxnSpPr>
            <a:stCxn id="24" idx="2"/>
            <a:endCxn id="29" idx="0"/>
          </p:cNvCxnSpPr>
          <p:nvPr/>
        </p:nvCxnSpPr>
        <p:spPr>
          <a:xfrm>
            <a:off x="1931180" y="2745828"/>
            <a:ext cx="144421" cy="675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A8C61B45-CC3A-43E7-9519-C431AE2E8C05}"/>
              </a:ext>
            </a:extLst>
          </p:cNvPr>
          <p:cNvCxnSpPr>
            <a:stCxn id="23" idx="2"/>
            <a:endCxn id="42" idx="0"/>
          </p:cNvCxnSpPr>
          <p:nvPr/>
        </p:nvCxnSpPr>
        <p:spPr>
          <a:xfrm flipH="1">
            <a:off x="2832734" y="2745827"/>
            <a:ext cx="270543" cy="683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868775BA-AE7C-4DEA-B707-E103B915A202}"/>
              </a:ext>
            </a:extLst>
          </p:cNvPr>
          <p:cNvCxnSpPr>
            <a:stCxn id="23" idx="2"/>
            <a:endCxn id="43" idx="0"/>
          </p:cNvCxnSpPr>
          <p:nvPr/>
        </p:nvCxnSpPr>
        <p:spPr>
          <a:xfrm>
            <a:off x="3103277" y="2745827"/>
            <a:ext cx="486590" cy="68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31EEB34D-EC48-4866-8F51-E44ABEDA136B}"/>
              </a:ext>
            </a:extLst>
          </p:cNvPr>
          <p:cNvCxnSpPr>
            <a:stCxn id="5" idx="3"/>
            <a:endCxn id="22" idx="0"/>
          </p:cNvCxnSpPr>
          <p:nvPr/>
        </p:nvCxnSpPr>
        <p:spPr>
          <a:xfrm>
            <a:off x="5231972" y="641022"/>
            <a:ext cx="1791082" cy="76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A35A859C-1545-4A63-88AE-6088D0B1B297}"/>
              </a:ext>
            </a:extLst>
          </p:cNvPr>
          <p:cNvCxnSpPr>
            <a:stCxn id="22" idx="3"/>
            <a:endCxn id="99" idx="0"/>
          </p:cNvCxnSpPr>
          <p:nvPr/>
        </p:nvCxnSpPr>
        <p:spPr>
          <a:xfrm>
            <a:off x="7362109" y="1646037"/>
            <a:ext cx="383085" cy="59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218670D4-30C7-4484-921D-DA25D4AAA83A}"/>
              </a:ext>
            </a:extLst>
          </p:cNvPr>
          <p:cNvCxnSpPr>
            <a:stCxn id="22" idx="1"/>
            <a:endCxn id="97" idx="0"/>
          </p:cNvCxnSpPr>
          <p:nvPr/>
        </p:nvCxnSpPr>
        <p:spPr>
          <a:xfrm flipH="1">
            <a:off x="6242391" y="1646037"/>
            <a:ext cx="441607" cy="599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FDCD3CBB-5422-4886-90A8-109B30978A33}"/>
              </a:ext>
            </a:extLst>
          </p:cNvPr>
          <p:cNvCxnSpPr>
            <a:stCxn id="22" idx="1"/>
            <a:endCxn id="93" idx="0"/>
          </p:cNvCxnSpPr>
          <p:nvPr/>
        </p:nvCxnSpPr>
        <p:spPr>
          <a:xfrm flipH="1">
            <a:off x="4730902" y="1646037"/>
            <a:ext cx="1953096" cy="599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DE1F5E22-F4FE-4D92-B0BA-76614219F673}"/>
              </a:ext>
            </a:extLst>
          </p:cNvPr>
          <p:cNvCxnSpPr>
            <a:stCxn id="93" idx="2"/>
            <a:endCxn id="45" idx="0"/>
          </p:cNvCxnSpPr>
          <p:nvPr/>
        </p:nvCxnSpPr>
        <p:spPr>
          <a:xfrm flipH="1">
            <a:off x="4350947" y="2722599"/>
            <a:ext cx="379955" cy="698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E8B084D4-8181-45B0-8D52-1D827B80E0FD}"/>
              </a:ext>
            </a:extLst>
          </p:cNvPr>
          <p:cNvCxnSpPr>
            <a:stCxn id="93" idx="2"/>
            <a:endCxn id="46" idx="0"/>
          </p:cNvCxnSpPr>
          <p:nvPr/>
        </p:nvCxnSpPr>
        <p:spPr>
          <a:xfrm>
            <a:off x="4730902" y="2722599"/>
            <a:ext cx="379955" cy="698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5FF65BF4-F1BA-4C6B-91C7-2F63337383B1}"/>
              </a:ext>
            </a:extLst>
          </p:cNvPr>
          <p:cNvCxnSpPr>
            <a:stCxn id="97" idx="2"/>
            <a:endCxn id="48" idx="0"/>
          </p:cNvCxnSpPr>
          <p:nvPr/>
        </p:nvCxnSpPr>
        <p:spPr>
          <a:xfrm flipH="1">
            <a:off x="5865213" y="2722599"/>
            <a:ext cx="377178" cy="698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69F4C14D-647D-4587-B089-ABE13B3A98BD}"/>
              </a:ext>
            </a:extLst>
          </p:cNvPr>
          <p:cNvCxnSpPr>
            <a:stCxn id="97" idx="2"/>
            <a:endCxn id="49" idx="0"/>
          </p:cNvCxnSpPr>
          <p:nvPr/>
        </p:nvCxnSpPr>
        <p:spPr>
          <a:xfrm>
            <a:off x="6242391" y="2722599"/>
            <a:ext cx="377178" cy="698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06FD1925-03CE-42A2-AD86-2DBFE8877A67}"/>
              </a:ext>
            </a:extLst>
          </p:cNvPr>
          <p:cNvCxnSpPr>
            <a:stCxn id="99" idx="2"/>
            <a:endCxn id="51" idx="0"/>
          </p:cNvCxnSpPr>
          <p:nvPr/>
        </p:nvCxnSpPr>
        <p:spPr>
          <a:xfrm flipH="1">
            <a:off x="7362109" y="2718600"/>
            <a:ext cx="383085" cy="702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D1D891B0-08BB-48EB-A6CB-DFBB499D8E90}"/>
              </a:ext>
            </a:extLst>
          </p:cNvPr>
          <p:cNvCxnSpPr>
            <a:stCxn id="99" idx="2"/>
            <a:endCxn id="52" idx="0"/>
          </p:cNvCxnSpPr>
          <p:nvPr/>
        </p:nvCxnSpPr>
        <p:spPr>
          <a:xfrm>
            <a:off x="7745194" y="2718600"/>
            <a:ext cx="615393" cy="70250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2B450618-2DE0-41A3-9C74-00AEF89563FC}"/>
              </a:ext>
            </a:extLst>
          </p:cNvPr>
          <p:cNvSpPr/>
          <p:nvPr/>
        </p:nvSpPr>
        <p:spPr>
          <a:xfrm>
            <a:off x="11728" y="4258982"/>
            <a:ext cx="12180272" cy="2509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b="0" i="0" dirty="0">
                <a:solidFill>
                  <a:srgbClr val="4D4D4D"/>
                </a:solidFill>
                <a:effectLst/>
                <a:latin typeface="-apple-system"/>
              </a:rPr>
              <a:t>B+</a:t>
            </a:r>
            <a:r>
              <a:rPr lang="zh-CN" altLang="en-US" b="0" i="0" dirty="0">
                <a:solidFill>
                  <a:srgbClr val="4D4D4D"/>
                </a:solidFill>
                <a:effectLst/>
                <a:latin typeface="-apple-system"/>
              </a:rPr>
              <a:t>树的使用场景</a:t>
            </a:r>
            <a:br>
              <a:rPr lang="zh-CN" altLang="en-US" b="0" i="0" dirty="0">
                <a:solidFill>
                  <a:srgbClr val="4D4D4D"/>
                </a:solidFill>
                <a:effectLst/>
                <a:latin typeface="-apple-system"/>
              </a:rPr>
            </a:br>
            <a:r>
              <a:rPr lang="en-US" altLang="zh-CN" b="0" i="0" dirty="0">
                <a:solidFill>
                  <a:srgbClr val="4D4D4D"/>
                </a:solidFill>
                <a:effectLst/>
                <a:latin typeface="-apple-system"/>
              </a:rPr>
              <a:t>B+</a:t>
            </a:r>
            <a:r>
              <a:rPr lang="zh-CN" altLang="en-US" b="0" i="0" dirty="0">
                <a:solidFill>
                  <a:srgbClr val="4D4D4D"/>
                </a:solidFill>
                <a:effectLst/>
                <a:latin typeface="-apple-system"/>
              </a:rPr>
              <a:t>树是在</a:t>
            </a:r>
            <a:r>
              <a:rPr lang="en-US" altLang="zh-CN" b="0" i="0" dirty="0">
                <a:solidFill>
                  <a:srgbClr val="4D4D4D"/>
                </a:solidFill>
                <a:effectLst/>
                <a:latin typeface="-apple-system"/>
              </a:rPr>
              <a:t>B</a:t>
            </a:r>
            <a:r>
              <a:rPr lang="zh-CN" altLang="en-US" b="0" i="0" dirty="0">
                <a:solidFill>
                  <a:srgbClr val="4D4D4D"/>
                </a:solidFill>
                <a:effectLst/>
                <a:latin typeface="-apple-system"/>
              </a:rPr>
              <a:t>树的基础上进行改造的，他的数据都在叶子节点，同时叶子节点之间还加了指针形成链表。</a:t>
            </a:r>
            <a:br>
              <a:rPr lang="zh-CN" altLang="en-US" b="0" i="0" dirty="0">
                <a:solidFill>
                  <a:srgbClr val="4D4D4D"/>
                </a:solidFill>
                <a:effectLst/>
                <a:latin typeface="-apple-system"/>
              </a:rPr>
            </a:br>
            <a:r>
              <a:rPr lang="en-US" altLang="zh-CN" b="0" i="0" dirty="0">
                <a:solidFill>
                  <a:srgbClr val="4D4D4D"/>
                </a:solidFill>
                <a:effectLst/>
                <a:latin typeface="-apple-system"/>
              </a:rPr>
              <a:t>B+</a:t>
            </a:r>
            <a:r>
              <a:rPr lang="zh-CN" altLang="en-US" b="0" i="0" dirty="0">
                <a:solidFill>
                  <a:srgbClr val="4D4D4D"/>
                </a:solidFill>
                <a:effectLst/>
                <a:latin typeface="-apple-system"/>
              </a:rPr>
              <a:t>树多用于数据库中的索引。</a:t>
            </a:r>
          </a:p>
          <a:p>
            <a:pPr algn="l"/>
            <a:r>
              <a:rPr lang="zh-CN" altLang="en-US" b="0" i="0" dirty="0">
                <a:solidFill>
                  <a:srgbClr val="4D4D4D"/>
                </a:solidFill>
                <a:effectLst/>
                <a:latin typeface="-apple-system"/>
              </a:rPr>
              <a:t>那么为什么</a:t>
            </a:r>
            <a:r>
              <a:rPr lang="en-US" altLang="zh-CN" b="0" i="0" dirty="0">
                <a:solidFill>
                  <a:srgbClr val="4D4D4D"/>
                </a:solidFill>
                <a:effectLst/>
                <a:latin typeface="-apple-system"/>
              </a:rPr>
              <a:t>B+</a:t>
            </a:r>
            <a:r>
              <a:rPr lang="zh-CN" altLang="en-US" b="0" i="0" dirty="0">
                <a:solidFill>
                  <a:srgbClr val="4D4D4D"/>
                </a:solidFill>
                <a:effectLst/>
                <a:latin typeface="-apple-system"/>
              </a:rPr>
              <a:t>树用于数据库中的索引呢？</a:t>
            </a:r>
            <a:br>
              <a:rPr lang="zh-CN" altLang="en-US" b="0" i="0" dirty="0">
                <a:solidFill>
                  <a:srgbClr val="4D4D4D"/>
                </a:solidFill>
                <a:effectLst/>
                <a:latin typeface="-apple-system"/>
              </a:rPr>
            </a:br>
            <a:r>
              <a:rPr lang="zh-CN" altLang="en-US" b="0" i="0" dirty="0">
                <a:solidFill>
                  <a:srgbClr val="4D4D4D"/>
                </a:solidFill>
                <a:effectLst/>
                <a:latin typeface="-apple-system"/>
              </a:rPr>
              <a:t>原因：</a:t>
            </a:r>
            <a:br>
              <a:rPr lang="zh-CN" altLang="en-US" b="0" i="0" dirty="0">
                <a:solidFill>
                  <a:srgbClr val="4D4D4D"/>
                </a:solidFill>
                <a:effectLst/>
                <a:latin typeface="-apple-system"/>
              </a:rPr>
            </a:br>
            <a:r>
              <a:rPr lang="zh-CN" altLang="en-US" b="0" i="0" dirty="0">
                <a:solidFill>
                  <a:srgbClr val="4D4D4D"/>
                </a:solidFill>
                <a:effectLst/>
                <a:latin typeface="-apple-system"/>
              </a:rPr>
              <a:t>因为在数据库中</a:t>
            </a:r>
            <a:r>
              <a:rPr lang="en-US" altLang="zh-CN" b="0" i="0" dirty="0">
                <a:solidFill>
                  <a:srgbClr val="4D4D4D"/>
                </a:solidFill>
                <a:effectLst/>
                <a:latin typeface="-apple-system"/>
              </a:rPr>
              <a:t>select</a:t>
            </a:r>
            <a:r>
              <a:rPr lang="zh-CN" altLang="en-US" b="0" i="0" dirty="0">
                <a:solidFill>
                  <a:srgbClr val="4D4D4D"/>
                </a:solidFill>
                <a:effectLst/>
                <a:latin typeface="-apple-system"/>
              </a:rPr>
              <a:t>常常不只是查询一条记录，常常要查询多条记录。比如：按照</a:t>
            </a:r>
            <a:r>
              <a:rPr lang="en-US" altLang="zh-CN" b="0" i="0" dirty="0">
                <a:solidFill>
                  <a:srgbClr val="4D4D4D"/>
                </a:solidFill>
                <a:effectLst/>
                <a:latin typeface="-apple-system"/>
              </a:rPr>
              <a:t>id</a:t>
            </a:r>
            <a:r>
              <a:rPr lang="zh-CN" altLang="en-US" b="0" i="0" dirty="0">
                <a:solidFill>
                  <a:srgbClr val="4D4D4D"/>
                </a:solidFill>
                <a:effectLst/>
                <a:latin typeface="-apple-system"/>
              </a:rPr>
              <a:t>的排序的后</a:t>
            </a:r>
            <a:r>
              <a:rPr lang="en-US" altLang="zh-CN" b="0" i="0" dirty="0">
                <a:solidFill>
                  <a:srgbClr val="4D4D4D"/>
                </a:solidFill>
                <a:effectLst/>
                <a:latin typeface="-apple-system"/>
              </a:rPr>
              <a:t>10</a:t>
            </a:r>
            <a:r>
              <a:rPr lang="zh-CN" altLang="en-US" b="0" i="0" dirty="0">
                <a:solidFill>
                  <a:srgbClr val="4D4D4D"/>
                </a:solidFill>
                <a:effectLst/>
                <a:latin typeface="-apple-system"/>
              </a:rPr>
              <a:t>条。如果是多条的话，</a:t>
            </a:r>
            <a:r>
              <a:rPr lang="en-US" altLang="zh-CN" b="0" i="0" dirty="0">
                <a:solidFill>
                  <a:srgbClr val="4D4D4D"/>
                </a:solidFill>
                <a:effectLst/>
                <a:latin typeface="-apple-system"/>
              </a:rPr>
              <a:t>B</a:t>
            </a:r>
            <a:r>
              <a:rPr lang="zh-CN" altLang="en-US" b="0" i="0" dirty="0">
                <a:solidFill>
                  <a:srgbClr val="4D4D4D"/>
                </a:solidFill>
                <a:effectLst/>
                <a:latin typeface="-apple-system"/>
              </a:rPr>
              <a:t>树需要做中序遍历，可能要跨层访问。而</a:t>
            </a:r>
            <a:r>
              <a:rPr lang="en-US" altLang="zh-CN" b="0" i="0" dirty="0">
                <a:solidFill>
                  <a:srgbClr val="4D4D4D"/>
                </a:solidFill>
                <a:effectLst/>
                <a:latin typeface="-apple-system"/>
              </a:rPr>
              <a:t>B+</a:t>
            </a:r>
            <a:r>
              <a:rPr lang="zh-CN" altLang="en-US" b="0" i="0" dirty="0">
                <a:solidFill>
                  <a:srgbClr val="4D4D4D"/>
                </a:solidFill>
                <a:effectLst/>
                <a:latin typeface="-apple-system"/>
              </a:rPr>
              <a:t>树由于所有数据都在叶子结点，不用跨层，同时由于有链表结构，只需要找到首尾，通过链表就能够把所有数据取出来了。</a:t>
            </a:r>
          </a:p>
        </p:txBody>
      </p:sp>
    </p:spTree>
    <p:extLst>
      <p:ext uri="{BB962C8B-B14F-4D97-AF65-F5344CB8AC3E}">
        <p14:creationId xmlns:p14="http://schemas.microsoft.com/office/powerpoint/2010/main" val="27821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BEB6BD0-955F-480E-829F-D6774C023E2B}"/>
              </a:ext>
            </a:extLst>
          </p:cNvPr>
          <p:cNvSpPr txBox="1"/>
          <p:nvPr/>
        </p:nvSpPr>
        <p:spPr>
          <a:xfrm>
            <a:off x="2680137" y="229640"/>
            <a:ext cx="6442841" cy="6186309"/>
          </a:xfrm>
          <a:prstGeom prst="rect">
            <a:avLst/>
          </a:prstGeom>
          <a:noFill/>
        </p:spPr>
        <p:txBody>
          <a:bodyPr wrap="square">
            <a:spAutoFit/>
          </a:bodyPr>
          <a:lstStyle/>
          <a:p>
            <a:pPr algn="l"/>
            <a:r>
              <a:rPr lang="zh-CN" altLang="en-US" b="0" i="0" dirty="0">
                <a:solidFill>
                  <a:srgbClr val="FF4C41"/>
                </a:solidFill>
                <a:effectLst/>
                <a:latin typeface="Helvetica Neue"/>
              </a:rPr>
              <a:t>为什么说</a:t>
            </a:r>
            <a:r>
              <a:rPr lang="en-US" altLang="zh-CN" b="0" i="0" dirty="0">
                <a:solidFill>
                  <a:srgbClr val="FF4C41"/>
                </a:solidFill>
                <a:effectLst/>
                <a:latin typeface="Helvetica Neue"/>
              </a:rPr>
              <a:t>B+</a:t>
            </a:r>
            <a:r>
              <a:rPr lang="zh-CN" altLang="en-US" b="0" i="0" dirty="0">
                <a:solidFill>
                  <a:srgbClr val="FF4C41"/>
                </a:solidFill>
                <a:effectLst/>
                <a:latin typeface="Helvetica Neue"/>
              </a:rPr>
              <a:t>树比</a:t>
            </a:r>
            <a:r>
              <a:rPr lang="en-US" altLang="zh-CN" b="0" i="0" dirty="0">
                <a:solidFill>
                  <a:srgbClr val="FF4C41"/>
                </a:solidFill>
                <a:effectLst/>
                <a:latin typeface="Helvetica Neue"/>
              </a:rPr>
              <a:t>B</a:t>
            </a:r>
            <a:r>
              <a:rPr lang="zh-CN" altLang="en-US" b="0" i="0" dirty="0">
                <a:solidFill>
                  <a:srgbClr val="FF4C41"/>
                </a:solidFill>
                <a:effectLst/>
                <a:latin typeface="Helvetica Neue"/>
              </a:rPr>
              <a:t>树更适合数据库索引？</a:t>
            </a:r>
            <a:endParaRPr lang="zh-CN" altLang="en-US" b="0" i="0" dirty="0">
              <a:solidFill>
                <a:srgbClr val="3E3E3E"/>
              </a:solidFill>
              <a:effectLst/>
              <a:latin typeface="Helvetica Neue"/>
            </a:endParaRPr>
          </a:p>
          <a:p>
            <a:pPr algn="just"/>
            <a:r>
              <a:rPr lang="en-US" altLang="zh-CN" b="0" i="0" dirty="0">
                <a:solidFill>
                  <a:srgbClr val="4F4F4F"/>
                </a:solidFill>
                <a:effectLst/>
                <a:latin typeface="Helvetica Neue"/>
              </a:rPr>
              <a:t>1</a:t>
            </a:r>
            <a:r>
              <a:rPr lang="zh-CN" altLang="en-US" b="0" i="0" dirty="0">
                <a:solidFill>
                  <a:srgbClr val="4F4F4F"/>
                </a:solidFill>
                <a:effectLst/>
                <a:latin typeface="Helvetica Neue"/>
              </a:rPr>
              <a:t>、 </a:t>
            </a:r>
            <a:r>
              <a:rPr lang="en-US" altLang="zh-CN" b="1" i="0" dirty="0">
                <a:solidFill>
                  <a:srgbClr val="4F4F4F"/>
                </a:solidFill>
                <a:effectLst/>
                <a:latin typeface="Helvetica Neue"/>
              </a:rPr>
              <a:t>B+</a:t>
            </a:r>
            <a:r>
              <a:rPr lang="zh-CN" altLang="en-US" b="1" i="0" dirty="0">
                <a:solidFill>
                  <a:srgbClr val="4F4F4F"/>
                </a:solidFill>
                <a:effectLst/>
                <a:latin typeface="Helvetica Neue"/>
              </a:rPr>
              <a:t>树的磁盘读写代价更低：</a:t>
            </a:r>
            <a:r>
              <a:rPr lang="en-US" altLang="zh-CN" b="1" i="0" dirty="0">
                <a:solidFill>
                  <a:srgbClr val="4F4F4F"/>
                </a:solidFill>
                <a:effectLst/>
                <a:latin typeface="Helvetica Neue"/>
              </a:rPr>
              <a:t>B+</a:t>
            </a:r>
            <a:r>
              <a:rPr lang="zh-CN" altLang="en-US" b="1" i="0" dirty="0">
                <a:solidFill>
                  <a:srgbClr val="4F4F4F"/>
                </a:solidFill>
                <a:effectLst/>
                <a:latin typeface="Helvetica Neue"/>
              </a:rPr>
              <a:t>树的内部节点并没有指向关键字具体信息的指针，因此其内部节点相对</a:t>
            </a:r>
            <a:r>
              <a:rPr lang="en-US" altLang="zh-CN" b="1" i="0" dirty="0">
                <a:solidFill>
                  <a:srgbClr val="4F4F4F"/>
                </a:solidFill>
                <a:effectLst/>
                <a:latin typeface="Helvetica Neue"/>
              </a:rPr>
              <a:t>B</a:t>
            </a:r>
            <a:r>
              <a:rPr lang="zh-CN" altLang="en-US" b="1" i="0" dirty="0">
                <a:solidFill>
                  <a:srgbClr val="4F4F4F"/>
                </a:solidFill>
                <a:effectLst/>
                <a:latin typeface="Helvetica Neue"/>
              </a:rPr>
              <a:t>树更小，如果把所有同一内部节点的关键字存放在同一盘块中，那么盘块所能容纳的关键字数量也越多，一次性读入内存的需要查找的关键字也就越多，相对</a:t>
            </a:r>
            <a:r>
              <a:rPr lang="en-US" altLang="zh-CN" b="1" i="0" dirty="0">
                <a:solidFill>
                  <a:srgbClr val="4F4F4F"/>
                </a:solidFill>
                <a:effectLst/>
                <a:latin typeface="Helvetica Neue"/>
              </a:rPr>
              <a:t>IO</a:t>
            </a:r>
            <a:r>
              <a:rPr lang="zh-CN" altLang="en-US" b="1" i="0" dirty="0">
                <a:solidFill>
                  <a:srgbClr val="4F4F4F"/>
                </a:solidFill>
                <a:effectLst/>
                <a:latin typeface="Helvetica Neue"/>
              </a:rPr>
              <a:t>读写次数就降低了。</a:t>
            </a:r>
            <a:endParaRPr lang="zh-CN" altLang="en-US" b="0" i="0" dirty="0">
              <a:solidFill>
                <a:srgbClr val="4F4F4F"/>
              </a:solidFill>
              <a:effectLst/>
              <a:latin typeface="Helvetica Neue"/>
            </a:endParaRPr>
          </a:p>
          <a:p>
            <a:pPr algn="just"/>
            <a:r>
              <a:rPr lang="en-US" altLang="zh-CN" b="0" i="0" dirty="0">
                <a:solidFill>
                  <a:srgbClr val="4F4F4F"/>
                </a:solidFill>
                <a:effectLst/>
                <a:latin typeface="Helvetica Neue"/>
              </a:rPr>
              <a:t>2</a:t>
            </a:r>
            <a:r>
              <a:rPr lang="zh-CN" altLang="en-US" b="0" i="0" dirty="0">
                <a:solidFill>
                  <a:srgbClr val="4F4F4F"/>
                </a:solidFill>
                <a:effectLst/>
                <a:latin typeface="Helvetica Neue"/>
              </a:rPr>
              <a:t>、</a:t>
            </a:r>
            <a:r>
              <a:rPr lang="en-US" altLang="zh-CN" b="1" i="0" dirty="0">
                <a:solidFill>
                  <a:srgbClr val="4F4F4F"/>
                </a:solidFill>
                <a:effectLst/>
                <a:latin typeface="Helvetica Neue"/>
              </a:rPr>
              <a:t>B+</a:t>
            </a:r>
            <a:r>
              <a:rPr lang="zh-CN" altLang="en-US" b="1" i="0" dirty="0">
                <a:solidFill>
                  <a:srgbClr val="4F4F4F"/>
                </a:solidFill>
                <a:effectLst/>
                <a:latin typeface="Helvetica Neue"/>
              </a:rPr>
              <a:t>树的查询效率更加稳定：由于非终结点并不是最终指向文件内容的结点，而只是叶子结点中关键字的索引。所以任何关键字的查找必须走一条从根结点到叶子结点的路。所有关键字查询的路径长度相同，导致每一个数据的查询效率相当。</a:t>
            </a:r>
            <a:endParaRPr lang="zh-CN" altLang="en-US" b="0" i="0" dirty="0">
              <a:solidFill>
                <a:srgbClr val="4F4F4F"/>
              </a:solidFill>
              <a:effectLst/>
              <a:latin typeface="Helvetica Neue"/>
            </a:endParaRPr>
          </a:p>
          <a:p>
            <a:pPr algn="just"/>
            <a:r>
              <a:rPr lang="en-US" altLang="zh-CN" b="0" i="0" dirty="0">
                <a:solidFill>
                  <a:srgbClr val="4F4F4F"/>
                </a:solidFill>
                <a:effectLst/>
                <a:latin typeface="Helvetica Neue"/>
              </a:rPr>
              <a:t>3</a:t>
            </a:r>
            <a:r>
              <a:rPr lang="zh-CN" altLang="en-US" b="0" i="0" dirty="0">
                <a:solidFill>
                  <a:srgbClr val="4F4F4F"/>
                </a:solidFill>
                <a:effectLst/>
                <a:latin typeface="Helvetica Neue"/>
              </a:rPr>
              <a:t>、由于</a:t>
            </a:r>
            <a:r>
              <a:rPr lang="en-US" altLang="zh-CN" b="0" i="0" dirty="0">
                <a:solidFill>
                  <a:srgbClr val="4F4F4F"/>
                </a:solidFill>
                <a:effectLst/>
                <a:latin typeface="Helvetica Neue"/>
              </a:rPr>
              <a:t>B+</a:t>
            </a:r>
            <a:r>
              <a:rPr lang="zh-CN" altLang="en-US" b="0" i="0" dirty="0">
                <a:solidFill>
                  <a:srgbClr val="4F4F4F"/>
                </a:solidFill>
                <a:effectLst/>
                <a:latin typeface="Helvetica Neue"/>
              </a:rPr>
              <a:t>树的数据都存储在叶子结点中，分支结点均为索引，方便扫库，只需要扫一遍叶子结点即可，但是</a:t>
            </a:r>
            <a:r>
              <a:rPr lang="en-US" altLang="zh-CN" b="0" i="0" dirty="0">
                <a:solidFill>
                  <a:srgbClr val="4F4F4F"/>
                </a:solidFill>
                <a:effectLst/>
                <a:latin typeface="Helvetica Neue"/>
              </a:rPr>
              <a:t>B</a:t>
            </a:r>
            <a:r>
              <a:rPr lang="zh-CN" altLang="en-US" b="0" i="0" dirty="0">
                <a:solidFill>
                  <a:srgbClr val="4F4F4F"/>
                </a:solidFill>
                <a:effectLst/>
                <a:latin typeface="Helvetica Neue"/>
              </a:rPr>
              <a:t>树因为其分支结点同样存储着数据，我们要找到具体的数据，需要进行一次中序遍历按序来扫，所以</a:t>
            </a:r>
            <a:r>
              <a:rPr lang="en-US" altLang="zh-CN" b="0" i="0" dirty="0">
                <a:solidFill>
                  <a:srgbClr val="4F4F4F"/>
                </a:solidFill>
                <a:effectLst/>
                <a:latin typeface="Helvetica Neue"/>
              </a:rPr>
              <a:t>B+</a:t>
            </a:r>
            <a:r>
              <a:rPr lang="zh-CN" altLang="en-US" b="0" i="0" dirty="0">
                <a:solidFill>
                  <a:srgbClr val="4F4F4F"/>
                </a:solidFill>
                <a:effectLst/>
                <a:latin typeface="Helvetica Neue"/>
              </a:rPr>
              <a:t>树更加适合在区间查询的情况，所以通常</a:t>
            </a:r>
            <a:r>
              <a:rPr lang="en-US" altLang="zh-CN" b="0" i="0" dirty="0">
                <a:solidFill>
                  <a:srgbClr val="4F4F4F"/>
                </a:solidFill>
                <a:effectLst/>
                <a:latin typeface="Helvetica Neue"/>
              </a:rPr>
              <a:t>B+</a:t>
            </a:r>
            <a:r>
              <a:rPr lang="zh-CN" altLang="en-US" b="0" i="0" dirty="0">
                <a:solidFill>
                  <a:srgbClr val="4F4F4F"/>
                </a:solidFill>
                <a:effectLst/>
                <a:latin typeface="Helvetica Neue"/>
              </a:rPr>
              <a:t>树用于数据库索引。</a:t>
            </a:r>
          </a:p>
          <a:p>
            <a:pPr algn="just"/>
            <a:r>
              <a:rPr lang="en-US" altLang="zh-CN" b="0" i="0" dirty="0">
                <a:solidFill>
                  <a:srgbClr val="4F4F4F"/>
                </a:solidFill>
                <a:effectLst/>
                <a:latin typeface="Helvetica Neue"/>
              </a:rPr>
              <a:t>PS</a:t>
            </a:r>
            <a:r>
              <a:rPr lang="zh-CN" altLang="en-US" b="0" i="0" dirty="0">
                <a:solidFill>
                  <a:srgbClr val="4F4F4F"/>
                </a:solidFill>
                <a:effectLst/>
                <a:latin typeface="Helvetica Neue"/>
              </a:rPr>
              <a:t>：我在知乎上看到有人是这样说的</a:t>
            </a:r>
            <a:r>
              <a:rPr lang="en-US" altLang="zh-CN" b="0" i="0" dirty="0">
                <a:solidFill>
                  <a:srgbClr val="4F4F4F"/>
                </a:solidFill>
                <a:effectLst/>
                <a:latin typeface="Helvetica Neue"/>
              </a:rPr>
              <a:t>,</a:t>
            </a:r>
            <a:r>
              <a:rPr lang="zh-CN" altLang="en-US" b="0" i="0" dirty="0">
                <a:solidFill>
                  <a:srgbClr val="4F4F4F"/>
                </a:solidFill>
                <a:effectLst/>
                <a:latin typeface="Helvetica Neue"/>
              </a:rPr>
              <a:t>我感觉说的也挺有道理的：</a:t>
            </a:r>
          </a:p>
          <a:p>
            <a:pPr algn="just"/>
            <a:r>
              <a:rPr lang="zh-CN" altLang="en-US" b="0" i="0" dirty="0">
                <a:solidFill>
                  <a:srgbClr val="4F4F4F"/>
                </a:solidFill>
                <a:effectLst/>
                <a:latin typeface="Helvetica Neue"/>
              </a:rPr>
              <a:t>他们认为数据库索引采用</a:t>
            </a:r>
            <a:r>
              <a:rPr lang="en-US" altLang="zh-CN" b="0" i="0" dirty="0">
                <a:solidFill>
                  <a:srgbClr val="4F4F4F"/>
                </a:solidFill>
                <a:effectLst/>
                <a:latin typeface="Helvetica Neue"/>
              </a:rPr>
              <a:t>B+</a:t>
            </a:r>
            <a:r>
              <a:rPr lang="zh-CN" altLang="en-US" b="0" i="0" dirty="0">
                <a:solidFill>
                  <a:srgbClr val="4F4F4F"/>
                </a:solidFill>
                <a:effectLst/>
                <a:latin typeface="Helvetica Neue"/>
              </a:rPr>
              <a:t>树的主要原因是：</a:t>
            </a:r>
            <a:r>
              <a:rPr lang="en-US" altLang="zh-CN" b="0" i="0" dirty="0">
                <a:solidFill>
                  <a:srgbClr val="4F4F4F"/>
                </a:solidFill>
                <a:effectLst/>
                <a:latin typeface="Helvetica Neue"/>
              </a:rPr>
              <a:t>B</a:t>
            </a:r>
            <a:r>
              <a:rPr lang="zh-CN" altLang="en-US" b="0" i="0" dirty="0">
                <a:solidFill>
                  <a:srgbClr val="4F4F4F"/>
                </a:solidFill>
                <a:effectLst/>
                <a:latin typeface="Helvetica Neue"/>
              </a:rPr>
              <a:t>树在提高了</a:t>
            </a:r>
            <a:r>
              <a:rPr lang="en-US" altLang="zh-CN" b="0" i="0" dirty="0">
                <a:solidFill>
                  <a:srgbClr val="4F4F4F"/>
                </a:solidFill>
                <a:effectLst/>
                <a:latin typeface="Helvetica Neue"/>
              </a:rPr>
              <a:t>IO</a:t>
            </a:r>
            <a:r>
              <a:rPr lang="zh-CN" altLang="en-US" b="0" i="0" dirty="0">
                <a:solidFill>
                  <a:srgbClr val="4F4F4F"/>
                </a:solidFill>
                <a:effectLst/>
                <a:latin typeface="Helvetica Neue"/>
              </a:rPr>
              <a:t>性能的同时并没有解决元素遍历的我效率低下的问题，正是为了解决这个问题，</a:t>
            </a:r>
            <a:r>
              <a:rPr lang="en-US" altLang="zh-CN" b="0" i="0" dirty="0">
                <a:solidFill>
                  <a:srgbClr val="4F4F4F"/>
                </a:solidFill>
                <a:effectLst/>
                <a:latin typeface="Helvetica Neue"/>
              </a:rPr>
              <a:t>B+</a:t>
            </a:r>
            <a:r>
              <a:rPr lang="zh-CN" altLang="en-US" b="0" i="0" dirty="0">
                <a:solidFill>
                  <a:srgbClr val="4F4F4F"/>
                </a:solidFill>
                <a:effectLst/>
                <a:latin typeface="Helvetica Neue"/>
              </a:rPr>
              <a:t>树应用而生。</a:t>
            </a:r>
            <a:r>
              <a:rPr lang="en-US" altLang="zh-CN" b="0" i="0" dirty="0">
                <a:solidFill>
                  <a:srgbClr val="4F4F4F"/>
                </a:solidFill>
                <a:effectLst/>
                <a:latin typeface="Helvetica Neue"/>
              </a:rPr>
              <a:t>B+</a:t>
            </a:r>
            <a:r>
              <a:rPr lang="zh-CN" altLang="en-US" b="0" i="0" dirty="0">
                <a:solidFill>
                  <a:srgbClr val="4F4F4F"/>
                </a:solidFill>
                <a:effectLst/>
                <a:latin typeface="Helvetica Neue"/>
              </a:rPr>
              <a:t>树只需要去遍历叶子节点就可以实现整棵树的遍历。而且在数据库中基于范围的查询是非常频繁的，而</a:t>
            </a:r>
            <a:r>
              <a:rPr lang="en-US" altLang="zh-CN" b="0" i="0" dirty="0">
                <a:solidFill>
                  <a:srgbClr val="4F4F4F"/>
                </a:solidFill>
                <a:effectLst/>
                <a:latin typeface="Helvetica Neue"/>
              </a:rPr>
              <a:t>B</a:t>
            </a:r>
            <a:r>
              <a:rPr lang="zh-CN" altLang="en-US" b="0" i="0" dirty="0">
                <a:solidFill>
                  <a:srgbClr val="4F4F4F"/>
                </a:solidFill>
                <a:effectLst/>
                <a:latin typeface="Helvetica Neue"/>
              </a:rPr>
              <a:t>树不支持这样的操作或者说效率太低。</a:t>
            </a:r>
          </a:p>
        </p:txBody>
      </p:sp>
    </p:spTree>
    <p:extLst>
      <p:ext uri="{BB962C8B-B14F-4D97-AF65-F5344CB8AC3E}">
        <p14:creationId xmlns:p14="http://schemas.microsoft.com/office/powerpoint/2010/main" val="37087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9CDC1D-3538-4585-A87C-547B20F0A28F}"/>
              </a:ext>
            </a:extLst>
          </p:cNvPr>
          <p:cNvPicPr>
            <a:picLocks noChangeAspect="1"/>
          </p:cNvPicPr>
          <p:nvPr/>
        </p:nvPicPr>
        <p:blipFill>
          <a:blip r:embed="rId2"/>
          <a:stretch>
            <a:fillRect/>
          </a:stretch>
        </p:blipFill>
        <p:spPr>
          <a:xfrm>
            <a:off x="515007" y="1347952"/>
            <a:ext cx="10902379" cy="4162096"/>
          </a:xfrm>
          <a:prstGeom prst="rect">
            <a:avLst/>
          </a:prstGeom>
        </p:spPr>
      </p:pic>
    </p:spTree>
    <p:extLst>
      <p:ext uri="{BB962C8B-B14F-4D97-AF65-F5344CB8AC3E}">
        <p14:creationId xmlns:p14="http://schemas.microsoft.com/office/powerpoint/2010/main" val="197366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1526</Words>
  <Application>Microsoft Office PowerPoint</Application>
  <PresentationFormat>宽屏</PresentationFormat>
  <Paragraphs>102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-apple-system</vt:lpstr>
      <vt:lpstr>Helvetica Neue</vt:lpstr>
      <vt:lpstr>Optima-Regular</vt:lpstr>
      <vt:lpstr>PingFang SC</vt:lpstr>
      <vt:lpstr>等线</vt:lpstr>
      <vt:lpstr>等线 Light</vt:lpstr>
      <vt:lpstr>Arial</vt:lpstr>
      <vt:lpstr>verdana</vt:lpstr>
      <vt:lpstr>Office 主题​​</vt:lpstr>
      <vt:lpstr>Mysql数据结构的选择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Mysql数据结构的选择</dc:title>
  <dc:creator>810303487@qq.com</dc:creator>
  <cp:lastModifiedBy>810303487@qq.com</cp:lastModifiedBy>
  <cp:revision>13</cp:revision>
  <dcterms:created xsi:type="dcterms:W3CDTF">2020-11-15T17:54:03Z</dcterms:created>
  <dcterms:modified xsi:type="dcterms:W3CDTF">2020-11-15T19:38:49Z</dcterms:modified>
</cp:coreProperties>
</file>