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 err="1"/>
              <a:t>NoSql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954339"/>
            <a:ext cx="9947059" cy="5903661"/>
          </a:xfrm>
        </p:spPr>
        <p:txBody>
          <a:bodyPr>
            <a:normAutofit/>
          </a:bodyPr>
          <a:lstStyle/>
          <a:p>
            <a:r>
              <a:rPr lang="zh-CN" altLang="en-US" i="1" dirty="0"/>
              <a:t>什么是</a:t>
            </a:r>
            <a:r>
              <a:rPr lang="en-US" altLang="zh-CN" i="1" dirty="0" err="1"/>
              <a:t>NoSql</a:t>
            </a:r>
            <a:r>
              <a:rPr lang="zh-CN" altLang="en-US" i="1" dirty="0"/>
              <a:t>？</a:t>
            </a:r>
            <a:endParaRPr lang="en-US" altLang="zh-CN" i="1" dirty="0"/>
          </a:p>
          <a:p>
            <a:r>
              <a:rPr lang="en-US" altLang="zh-CN" dirty="0"/>
              <a:t>	</a:t>
            </a:r>
            <a:r>
              <a:rPr lang="en-US" altLang="zh-CN" b="1" dirty="0"/>
              <a:t>NoSQL</a:t>
            </a:r>
            <a:r>
              <a:rPr lang="zh-CN" altLang="en-US" dirty="0"/>
              <a:t>，指的是</a:t>
            </a:r>
            <a:r>
              <a:rPr lang="zh-CN" altLang="en-US" b="1" dirty="0"/>
              <a:t>非关系型的数据库</a:t>
            </a:r>
            <a:r>
              <a:rPr lang="zh-CN" altLang="en-US" dirty="0"/>
              <a:t>。</a:t>
            </a:r>
            <a:r>
              <a:rPr lang="en-US" altLang="zh-CN" dirty="0"/>
              <a:t>NoSQL</a:t>
            </a:r>
            <a:r>
              <a:rPr lang="zh-CN" altLang="en-US" dirty="0"/>
              <a:t>有时也称作</a:t>
            </a:r>
            <a:r>
              <a:rPr lang="en-US" altLang="zh-CN" dirty="0"/>
              <a:t>Not Only SQL</a:t>
            </a:r>
            <a:r>
              <a:rPr lang="zh-CN" altLang="en-US" dirty="0"/>
              <a:t>的缩写，是对不同于传统的关系型数据库的数据库管理系统的统称。</a:t>
            </a:r>
            <a:endParaRPr lang="en-US" altLang="zh-CN" dirty="0"/>
          </a:p>
          <a:p>
            <a:r>
              <a:rPr lang="en-US" altLang="zh-CN" dirty="0"/>
              <a:t>	NoSQL</a:t>
            </a:r>
            <a:r>
              <a:rPr lang="zh-CN" altLang="en-US" dirty="0"/>
              <a:t>用于</a:t>
            </a:r>
            <a:r>
              <a:rPr lang="zh-CN" altLang="en-US" b="1" dirty="0"/>
              <a:t>超大规模数据的存储</a:t>
            </a:r>
            <a:r>
              <a:rPr lang="zh-CN" altLang="en-US" dirty="0"/>
              <a:t>。（例如谷歌或</a:t>
            </a:r>
            <a:r>
              <a:rPr lang="en-US" altLang="zh-CN" dirty="0"/>
              <a:t>Facebook</a:t>
            </a:r>
            <a:r>
              <a:rPr lang="zh-CN" altLang="en-US" dirty="0"/>
              <a:t>每天为他们的用户收集万亿比特的数据）。这些类型的数据存储</a:t>
            </a:r>
            <a:r>
              <a:rPr lang="zh-CN" altLang="en-US" b="1" dirty="0"/>
              <a:t>不需要固定的模式</a:t>
            </a:r>
            <a:r>
              <a:rPr lang="zh-CN" altLang="en-US" dirty="0"/>
              <a:t>，无需多余操作就可以横向扩展。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B6E754-2059-4066-B13D-A20B1898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664" y="2695575"/>
            <a:ext cx="9994242" cy="40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与</a:t>
            </a:r>
            <a:r>
              <a:rPr lang="en-US" altLang="zh-CN" dirty="0"/>
              <a:t>MongoDB</a:t>
            </a:r>
            <a:r>
              <a:rPr lang="zh-CN" altLang="en-US" dirty="0"/>
              <a:t>简单比较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75228"/>
            <a:ext cx="8915399" cy="56506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内存管理：</a:t>
            </a:r>
          </a:p>
          <a:p>
            <a:r>
              <a:rPr lang="en-US" altLang="zh-CN" dirty="0"/>
              <a:t>	Redis </a:t>
            </a:r>
            <a:r>
              <a:rPr lang="zh-CN" altLang="en-US" dirty="0"/>
              <a:t>数据全部存在内存，定期写入磁盘，当内存不够时，可以选择指定的 </a:t>
            </a:r>
            <a:r>
              <a:rPr lang="en-US" altLang="zh-CN" dirty="0"/>
              <a:t>LRU </a:t>
            </a:r>
            <a:r>
              <a:rPr lang="zh-CN" altLang="en-US" dirty="0"/>
              <a:t>算法删除数据。</a:t>
            </a:r>
          </a:p>
          <a:p>
            <a:r>
              <a:rPr lang="en-US" altLang="zh-CN" dirty="0"/>
              <a:t>	MongoDB </a:t>
            </a:r>
            <a:r>
              <a:rPr lang="zh-CN" altLang="en-US" dirty="0"/>
              <a:t>数据会优先存于内存，当内存不够时，只将热点数据放入内存，其他数据存在磁盘，采用</a:t>
            </a:r>
            <a:r>
              <a:rPr lang="en-US" altLang="zh-CN" dirty="0" err="1"/>
              <a:t>binlog</a:t>
            </a:r>
            <a:r>
              <a:rPr lang="zh-CN" altLang="en-US" dirty="0"/>
              <a:t>方式（</a:t>
            </a:r>
            <a:r>
              <a:rPr lang="en-US" altLang="zh-CN" dirty="0"/>
              <a:t>MySQL</a:t>
            </a:r>
            <a:r>
              <a:rPr lang="zh-CN" altLang="en-US" dirty="0"/>
              <a:t>同样采用该方式）支持持久化。</a:t>
            </a:r>
          </a:p>
          <a:p>
            <a:r>
              <a:rPr lang="en-US" altLang="zh-CN" dirty="0"/>
              <a:t>	Redis </a:t>
            </a:r>
            <a:r>
              <a:rPr lang="zh-CN" altLang="en-US" dirty="0"/>
              <a:t>和</a:t>
            </a:r>
            <a:r>
              <a:rPr lang="en-US" altLang="zh-CN" dirty="0" err="1"/>
              <a:t>mongoDB</a:t>
            </a:r>
            <a:r>
              <a:rPr lang="zh-CN" altLang="en-US" dirty="0"/>
              <a:t>特别消耗内存，一般不建议将它们和别的服务部署在同一台服务器上。</a:t>
            </a:r>
            <a:endParaRPr lang="en-US" altLang="zh-CN" dirty="0"/>
          </a:p>
          <a:p>
            <a:r>
              <a:rPr lang="zh-CN" altLang="en-US" dirty="0"/>
              <a:t>数据结构：</a:t>
            </a:r>
          </a:p>
          <a:p>
            <a:r>
              <a:rPr lang="en-US" altLang="zh-CN" dirty="0"/>
              <a:t>	Redis </a:t>
            </a:r>
            <a:r>
              <a:rPr lang="zh-CN" altLang="en-US" dirty="0"/>
              <a:t>支持的数据结构丰富，包括</a:t>
            </a:r>
            <a:r>
              <a:rPr lang="en-US" altLang="zh-CN" dirty="0"/>
              <a:t>hash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	MongoDB </a:t>
            </a:r>
            <a:r>
              <a:rPr lang="zh-CN" altLang="en-US" dirty="0"/>
              <a:t>数据结构比较单一，但是支持丰富的数据表达，索引，最类似关系型数据库，支持的查询语言非常丰富。</a:t>
            </a:r>
            <a:endParaRPr lang="en-US" altLang="zh-CN" dirty="0"/>
          </a:p>
          <a:p>
            <a:r>
              <a:rPr lang="zh-CN" altLang="en-US" dirty="0"/>
              <a:t>数据量与性能：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当物理内存够用的时候，性能，</a:t>
            </a:r>
            <a:r>
              <a:rPr lang="en-US" altLang="zh-CN" dirty="0" err="1"/>
              <a:t>redis</a:t>
            </a:r>
            <a:r>
              <a:rPr lang="en-US" altLang="zh-CN" dirty="0"/>
              <a:t>&gt;</a:t>
            </a:r>
            <a:r>
              <a:rPr lang="en-US" altLang="zh-CN" dirty="0" err="1"/>
              <a:t>mongodb</a:t>
            </a:r>
            <a:r>
              <a:rPr lang="en-US" altLang="zh-CN" dirty="0"/>
              <a:t>&gt;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数据量，</a:t>
            </a:r>
            <a:r>
              <a:rPr lang="en-US" altLang="zh-CN" dirty="0" err="1"/>
              <a:t>mysql</a:t>
            </a:r>
            <a:r>
              <a:rPr lang="en-US" altLang="zh-CN" dirty="0"/>
              <a:t>&gt;</a:t>
            </a:r>
            <a:r>
              <a:rPr lang="en-US" altLang="zh-CN" dirty="0" err="1"/>
              <a:t>mongodb</a:t>
            </a:r>
            <a:r>
              <a:rPr lang="en-US" altLang="zh-CN" dirty="0"/>
              <a:t>&gt;</a:t>
            </a:r>
            <a:r>
              <a:rPr lang="en-US" altLang="zh-CN" dirty="0" err="1"/>
              <a:t>redis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mongodb</a:t>
            </a:r>
            <a:r>
              <a:rPr lang="zh-CN" altLang="en-US" dirty="0"/>
              <a:t>可以存储文件，适合存放大量的小文件，内置了</a:t>
            </a:r>
            <a:r>
              <a:rPr lang="en-US" altLang="zh-CN" dirty="0" err="1"/>
              <a:t>GirdFS</a:t>
            </a:r>
            <a:r>
              <a:rPr lang="en-US" altLang="zh-CN" dirty="0"/>
              <a:t> </a:t>
            </a:r>
            <a:r>
              <a:rPr lang="zh-CN" altLang="en-US" dirty="0"/>
              <a:t>的分布式文件系统。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77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954339"/>
            <a:ext cx="9991725" cy="56506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i="1" dirty="0"/>
              <a:t>什么是</a:t>
            </a:r>
            <a:r>
              <a:rPr lang="en-US" altLang="zh-CN" i="1" dirty="0"/>
              <a:t>Redis</a:t>
            </a:r>
            <a:r>
              <a:rPr lang="zh-CN" altLang="en-US" i="1" dirty="0"/>
              <a:t>？</a:t>
            </a:r>
            <a:endParaRPr lang="en-US" altLang="zh-CN" i="1" dirty="0"/>
          </a:p>
          <a:p>
            <a:r>
              <a:rPr lang="en-US" altLang="zh-CN" dirty="0"/>
              <a:t>	Redis </a:t>
            </a:r>
            <a:r>
              <a:rPr lang="zh-CN" altLang="en-US" dirty="0"/>
              <a:t>是完全开源的，遵守 </a:t>
            </a:r>
            <a:r>
              <a:rPr lang="en-US" altLang="zh-CN" dirty="0"/>
              <a:t>BSD </a:t>
            </a:r>
            <a:r>
              <a:rPr lang="zh-CN" altLang="en-US" dirty="0"/>
              <a:t>协议，是一个高性能的 </a:t>
            </a:r>
            <a:r>
              <a:rPr lang="en-US" altLang="zh-CN" dirty="0"/>
              <a:t>key-value</a:t>
            </a:r>
            <a:r>
              <a:rPr lang="zh-CN" altLang="en-US" dirty="0"/>
              <a:t>（</a:t>
            </a:r>
            <a:r>
              <a:rPr lang="zh-CN" altLang="en-US" b="1" dirty="0"/>
              <a:t>键值数据库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数据库。</a:t>
            </a:r>
            <a:r>
              <a:rPr lang="en-US" altLang="zh-CN" dirty="0"/>
              <a:t>Redis</a:t>
            </a:r>
            <a:r>
              <a:rPr lang="zh-CN" altLang="en-US" dirty="0"/>
              <a:t>运行在内存中。</a:t>
            </a:r>
            <a:endParaRPr lang="en-US" altLang="zh-CN" dirty="0"/>
          </a:p>
          <a:p>
            <a:r>
              <a:rPr lang="en-US" altLang="zh-CN" i="1" dirty="0"/>
              <a:t>Redis</a:t>
            </a:r>
            <a:r>
              <a:rPr lang="zh-CN" altLang="en-US" i="1" dirty="0"/>
              <a:t>特点：</a:t>
            </a:r>
            <a:endParaRPr lang="en-US" altLang="zh-CN" i="1" dirty="0"/>
          </a:p>
          <a:p>
            <a:r>
              <a:rPr lang="en-US" altLang="zh-CN" i="1" dirty="0"/>
              <a:t>	1.</a:t>
            </a:r>
            <a:r>
              <a:rPr lang="zh-CN" altLang="en-US" i="1" dirty="0"/>
              <a:t>数据结构简单，拓展表比较容易</a:t>
            </a:r>
            <a:endParaRPr lang="en-US" altLang="zh-CN" i="1" dirty="0"/>
          </a:p>
          <a:p>
            <a:r>
              <a:rPr lang="en-US" altLang="zh-CN" dirty="0"/>
              <a:t>	2.</a:t>
            </a:r>
            <a:r>
              <a:rPr lang="zh-CN" altLang="en-US" dirty="0"/>
              <a:t>读取速度快，对较大数据处理快。</a:t>
            </a:r>
            <a:r>
              <a:rPr lang="en-US" altLang="zh-CN" dirty="0"/>
              <a:t>Redis</a:t>
            </a:r>
            <a:r>
              <a:rPr lang="zh-CN" altLang="en-US" dirty="0"/>
              <a:t>能读的速度是</a:t>
            </a:r>
            <a:r>
              <a:rPr lang="en-US" altLang="zh-CN" dirty="0"/>
              <a:t>110000</a:t>
            </a:r>
            <a:r>
              <a:rPr lang="zh-CN" altLang="en-US" dirty="0"/>
              <a:t>次</a:t>
            </a:r>
            <a:r>
              <a:rPr lang="en-US" altLang="zh-CN" dirty="0"/>
              <a:t>/s,</a:t>
            </a:r>
            <a:r>
              <a:rPr lang="zh-CN" altLang="en-US" dirty="0"/>
              <a:t>写的速度是</a:t>
            </a:r>
            <a:r>
              <a:rPr lang="en-US" altLang="zh-CN" dirty="0"/>
              <a:t>81000</a:t>
            </a:r>
            <a:r>
              <a:rPr lang="zh-CN" altLang="en-US" dirty="0"/>
              <a:t>次</a:t>
            </a:r>
            <a:r>
              <a:rPr lang="en-US" altLang="zh-CN" dirty="0"/>
              <a:t>/s </a:t>
            </a:r>
            <a:r>
              <a:rPr lang="zh-CN" altLang="en-US" dirty="0"/>
              <a:t> </a:t>
            </a:r>
            <a:endParaRPr lang="en-US" altLang="zh-CN" dirty="0"/>
          </a:p>
          <a:p>
            <a:r>
              <a:rPr lang="en-US" altLang="zh-CN" dirty="0"/>
              <a:t>	3.</a:t>
            </a:r>
            <a:r>
              <a:rPr lang="zh-CN" altLang="en-US" dirty="0"/>
              <a:t>丰富的数据类型 </a:t>
            </a:r>
            <a:r>
              <a:rPr lang="en-US" altLang="zh-CN" dirty="0"/>
              <a:t>– Redis</a:t>
            </a:r>
            <a:r>
              <a:rPr lang="zh-CN" altLang="en-US" dirty="0"/>
              <a:t>支持</a:t>
            </a:r>
            <a:r>
              <a:rPr lang="en-US" altLang="zh-CN" dirty="0"/>
              <a:t>String:</a:t>
            </a:r>
            <a:r>
              <a:rPr lang="zh-CN" altLang="en-US" dirty="0"/>
              <a:t>、</a:t>
            </a:r>
            <a:r>
              <a:rPr lang="en-US" altLang="zh-CN" dirty="0"/>
              <a:t>Hash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/>
              <a:t>Sorted Set--</a:t>
            </a:r>
            <a:r>
              <a:rPr lang="zh-CN" altLang="en-US" dirty="0"/>
              <a:t>有序集合数据类型操作。</a:t>
            </a:r>
            <a:endParaRPr lang="en-US" altLang="zh-CN" dirty="0"/>
          </a:p>
          <a:p>
            <a:r>
              <a:rPr lang="en-US" altLang="zh-CN" dirty="0"/>
              <a:t>	4.</a:t>
            </a:r>
            <a:r>
              <a:rPr lang="zh-CN" altLang="en-US" dirty="0"/>
              <a:t>原子 </a:t>
            </a:r>
            <a:r>
              <a:rPr lang="en-US" altLang="zh-CN" dirty="0"/>
              <a:t>– Redis</a:t>
            </a:r>
            <a:r>
              <a:rPr lang="zh-CN" altLang="en-US" dirty="0"/>
              <a:t>的所有操作都是原子性的，意思就是要么成功执行要么失败完全不执行。</a:t>
            </a:r>
            <a:endParaRPr lang="en-US" altLang="zh-CN" dirty="0"/>
          </a:p>
          <a:p>
            <a:r>
              <a:rPr lang="en-US" altLang="zh-CN" dirty="0"/>
              <a:t>	5.</a:t>
            </a:r>
            <a:r>
              <a:rPr lang="zh-CN" altLang="en-US" dirty="0"/>
              <a:t>可持久化。数据可写入磁盘。</a:t>
            </a:r>
            <a:endParaRPr lang="en-US" altLang="zh-CN" dirty="0"/>
          </a:p>
          <a:p>
            <a:r>
              <a:rPr lang="zh-CN" altLang="en-US" dirty="0"/>
              <a:t>适用场景：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缓存。热点数据</a:t>
            </a:r>
            <a:r>
              <a:rPr lang="en-US" altLang="zh-CN" dirty="0"/>
              <a:t>(</a:t>
            </a:r>
            <a:r>
              <a:rPr lang="zh-CN" altLang="en-US" dirty="0"/>
              <a:t>经常会被查询，但是不经常被修改或者删除的数据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2.</a:t>
            </a:r>
            <a:r>
              <a:rPr lang="zh-CN" altLang="en-US" dirty="0"/>
              <a:t>排行榜。</a:t>
            </a:r>
            <a:r>
              <a:rPr lang="en-US" altLang="zh-CN" dirty="0"/>
              <a:t>Redis</a:t>
            </a:r>
            <a:r>
              <a:rPr lang="zh-CN" altLang="en-US" dirty="0"/>
              <a:t>提供的有序集合数据类构能实现各种复杂的排行榜应用。</a:t>
            </a:r>
            <a:endParaRPr lang="en-US" altLang="zh-CN" dirty="0"/>
          </a:p>
          <a:p>
            <a:r>
              <a:rPr lang="en-US" altLang="zh-CN" dirty="0"/>
              <a:t>	3.</a:t>
            </a:r>
            <a:r>
              <a:rPr lang="zh-CN" altLang="en-US" dirty="0"/>
              <a:t>计数器</a:t>
            </a:r>
            <a:r>
              <a:rPr lang="en-US" altLang="zh-CN" dirty="0"/>
              <a:t>:</a:t>
            </a:r>
            <a:r>
              <a:rPr lang="zh-CN" altLang="en-US" dirty="0"/>
              <a:t>。视频网站视频的播放数等。为了保证数据实时效，每次浏览都得给</a:t>
            </a:r>
            <a:r>
              <a:rPr lang="en-US" altLang="zh-CN" dirty="0"/>
              <a:t>+1</a:t>
            </a:r>
            <a:r>
              <a:rPr lang="zh-CN" altLang="en-US" dirty="0"/>
              <a:t>，并发量高时如果每次都请求数据库操作无疑是种挑战和压力。</a:t>
            </a:r>
            <a:endParaRPr lang="en-US" altLang="zh-CN" dirty="0"/>
          </a:p>
          <a:p>
            <a:r>
              <a:rPr lang="en-US" altLang="zh-CN" dirty="0"/>
              <a:t>	4.</a:t>
            </a:r>
            <a:r>
              <a:rPr lang="zh-CN" altLang="en-US" dirty="0"/>
              <a:t>分布式会话、分布式锁、社交网络</a:t>
            </a:r>
            <a:endParaRPr lang="en-US" altLang="zh-CN" dirty="0"/>
          </a:p>
          <a:p>
            <a:r>
              <a:rPr lang="en-US" altLang="zh-CN" dirty="0"/>
              <a:t>	……..</a:t>
            </a:r>
          </a:p>
        </p:txBody>
      </p:sp>
    </p:spTree>
    <p:extLst>
      <p:ext uri="{BB962C8B-B14F-4D97-AF65-F5344CB8AC3E}">
        <p14:creationId xmlns:p14="http://schemas.microsoft.com/office/powerpoint/2010/main" val="199787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Redis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54339"/>
            <a:ext cx="8915399" cy="5650647"/>
          </a:xfrm>
        </p:spPr>
        <p:txBody>
          <a:bodyPr>
            <a:normAutofit/>
          </a:bodyPr>
          <a:lstStyle/>
          <a:p>
            <a:r>
              <a:rPr lang="zh-CN" altLang="en-US" dirty="0"/>
              <a:t>简单使用：</a:t>
            </a:r>
            <a:endParaRPr lang="en-US" altLang="zh-CN" dirty="0"/>
          </a:p>
          <a:p>
            <a:r>
              <a:rPr lang="en-US" altLang="zh-CN" dirty="0"/>
              <a:t>	String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b="1" dirty="0"/>
              <a:t> SET key value------</a:t>
            </a:r>
            <a:r>
              <a:rPr lang="zh-CN" altLang="en-US" dirty="0"/>
              <a:t>设置指定 </a:t>
            </a:r>
            <a:r>
              <a:rPr lang="en-US" altLang="zh-CN" dirty="0"/>
              <a:t>key </a:t>
            </a:r>
            <a:r>
              <a:rPr lang="zh-CN" altLang="en-US" dirty="0"/>
              <a:t>的值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b="1" dirty="0"/>
              <a:t> GET key------</a:t>
            </a:r>
            <a:r>
              <a:rPr lang="zh-CN" altLang="en-US" dirty="0"/>
              <a:t>获取指定 </a:t>
            </a:r>
            <a:r>
              <a:rPr lang="en-US" altLang="zh-CN" dirty="0"/>
              <a:t>key </a:t>
            </a:r>
            <a:r>
              <a:rPr lang="zh-CN" altLang="en-US" dirty="0"/>
              <a:t>的值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Hash: 	</a:t>
            </a:r>
            <a:r>
              <a:rPr lang="en-US" altLang="zh-CN" b="1" dirty="0"/>
              <a:t> HMSET key field1 value1 field2 value2… ------</a:t>
            </a:r>
            <a:r>
              <a:rPr lang="zh-CN" altLang="en-US" dirty="0"/>
              <a:t>同时将多个 </a:t>
            </a:r>
            <a:r>
              <a:rPr lang="en-US" altLang="zh-CN" dirty="0"/>
              <a:t>field-value (</a:t>
            </a:r>
            <a:r>
              <a:rPr lang="zh-CN" altLang="en-US" dirty="0"/>
              <a:t>域</a:t>
            </a:r>
            <a:r>
              <a:rPr lang="en-US" altLang="zh-CN" dirty="0"/>
              <a:t>-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对设置到哈希表 </a:t>
            </a:r>
            <a:r>
              <a:rPr lang="en-US" altLang="zh-CN" dirty="0"/>
              <a:t>key </a:t>
            </a:r>
            <a:r>
              <a:rPr lang="zh-CN" altLang="en-US" dirty="0"/>
              <a:t>中。 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b="1" dirty="0"/>
              <a:t> HGET key field------</a:t>
            </a:r>
            <a:r>
              <a:rPr lang="zh-CN" altLang="en-US" dirty="0"/>
              <a:t>获取存储在哈希表中指定字段的值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List:		</a:t>
            </a:r>
            <a:r>
              <a:rPr lang="en-US" altLang="zh-CN" b="1" dirty="0"/>
              <a:t>LPUSHX key value------</a:t>
            </a:r>
            <a:r>
              <a:rPr lang="zh-CN" altLang="en-US" dirty="0"/>
              <a:t>将一个值插入到已存在的列表头部</a:t>
            </a:r>
            <a:endParaRPr lang="en-US" altLang="zh-CN" dirty="0"/>
          </a:p>
          <a:p>
            <a:r>
              <a:rPr lang="en-US" altLang="zh-CN" b="1" dirty="0"/>
              <a:t>			LRANGE key start stop------</a:t>
            </a:r>
            <a:r>
              <a:rPr lang="zh-CN" altLang="en-US" dirty="0"/>
              <a:t>获取列表指定范围内的元素</a:t>
            </a:r>
            <a:endParaRPr lang="en-US" altLang="zh-CN" dirty="0"/>
          </a:p>
          <a:p>
            <a:r>
              <a:rPr lang="en-US" altLang="zh-CN" dirty="0"/>
              <a:t>	Set:		</a:t>
            </a:r>
            <a:r>
              <a:rPr lang="en-US" altLang="zh-CN" b="1" dirty="0"/>
              <a:t>SADD key member1 [member2]------</a:t>
            </a:r>
            <a:r>
              <a:rPr lang="zh-CN" altLang="en-US" dirty="0"/>
              <a:t>向集合添加一个或多个成员</a:t>
            </a:r>
            <a:endParaRPr lang="en-US" altLang="zh-CN" dirty="0"/>
          </a:p>
          <a:p>
            <a:r>
              <a:rPr lang="en-US" altLang="zh-CN" b="1" dirty="0"/>
              <a:t>			SMEMBERS key------</a:t>
            </a:r>
            <a:r>
              <a:rPr lang="zh-CN" altLang="en-US" dirty="0"/>
              <a:t>返回集合中的所有成员</a:t>
            </a:r>
            <a:endParaRPr lang="en-US" altLang="zh-CN" dirty="0"/>
          </a:p>
          <a:p>
            <a:r>
              <a:rPr lang="en-US" altLang="zh-CN" dirty="0"/>
              <a:t>	Key:	SET key----</a:t>
            </a:r>
            <a:r>
              <a:rPr lang="zh-CN" altLang="en-US" dirty="0"/>
              <a:t>添加键    </a:t>
            </a:r>
            <a:r>
              <a:rPr lang="en-US" altLang="zh-CN" dirty="0"/>
              <a:t>DEL------</a:t>
            </a:r>
            <a:r>
              <a:rPr lang="zh-CN" altLang="en-US" dirty="0"/>
              <a:t>删除键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78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15" y="954338"/>
            <a:ext cx="10795747" cy="5650647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MongoDB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MongoDB</a:t>
            </a:r>
            <a:r>
              <a:rPr lang="zh-CN" altLang="en-US" dirty="0"/>
              <a:t>是一款为</a:t>
            </a:r>
            <a:r>
              <a:rPr lang="en-US" altLang="zh-CN" dirty="0"/>
              <a:t>web</a:t>
            </a:r>
            <a:r>
              <a:rPr lang="zh-CN" altLang="en-US" dirty="0"/>
              <a:t>应用程序和互联网基础设施设计的数据库管理系统，是</a:t>
            </a:r>
            <a:r>
              <a:rPr lang="en-US" altLang="zh-CN" dirty="0"/>
              <a:t>NoSQL</a:t>
            </a:r>
            <a:r>
              <a:rPr lang="zh-CN" altLang="en-US" dirty="0"/>
              <a:t>类型的数据库。</a:t>
            </a:r>
            <a:r>
              <a:rPr lang="en-US" altLang="zh-CN" dirty="0"/>
              <a:t> MongoDB</a:t>
            </a:r>
            <a:r>
              <a:rPr lang="zh-CN" altLang="en-US" dirty="0"/>
              <a:t>是一种文档数据库，数据存储在文档中。</a:t>
            </a:r>
            <a:r>
              <a:rPr lang="zh-CN" altLang="en-US" b="1" dirty="0"/>
              <a:t>数据格式为</a:t>
            </a:r>
            <a:r>
              <a:rPr lang="en-US" altLang="zh-CN" b="1" dirty="0"/>
              <a:t>BSON</a:t>
            </a:r>
            <a:r>
              <a:rPr lang="zh-CN" altLang="en-US" b="1" dirty="0"/>
              <a:t>（</a:t>
            </a:r>
            <a:r>
              <a:rPr lang="en-US" altLang="zh-CN" b="1" dirty="0"/>
              <a:t>Binary JSON</a:t>
            </a:r>
            <a:r>
              <a:rPr lang="zh-CN" altLang="en-US" b="1" dirty="0"/>
              <a:t>）</a:t>
            </a:r>
            <a:r>
              <a:rPr lang="zh-CN" altLang="en-US" dirty="0"/>
              <a:t>，类似</a:t>
            </a:r>
            <a:r>
              <a:rPr lang="en-US" altLang="zh-CN" dirty="0"/>
              <a:t>json</a:t>
            </a:r>
            <a:r>
              <a:rPr lang="zh-CN" altLang="en-US" dirty="0"/>
              <a:t>的一种二进制文件。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文档：由一组</a:t>
            </a:r>
            <a:r>
              <a:rPr lang="en-US" altLang="zh-CN" dirty="0"/>
              <a:t>key---value</a:t>
            </a:r>
            <a:r>
              <a:rPr lang="zh-CN" altLang="en-US" dirty="0"/>
              <a:t>组成。类似于 </a:t>
            </a:r>
            <a:r>
              <a:rPr lang="en-US" altLang="zh-CN" dirty="0"/>
              <a:t>JSON </a:t>
            </a:r>
            <a:r>
              <a:rPr lang="zh-CN" altLang="en-US" dirty="0"/>
              <a:t>对象。</a:t>
            </a:r>
            <a:r>
              <a:rPr lang="zh-CN" altLang="en-US" b="1" dirty="0"/>
              <a:t>字段值可以包含其他文档，数组及文档数组</a:t>
            </a:r>
            <a:r>
              <a:rPr lang="zh-CN" altLang="en-US" dirty="0"/>
              <a:t>。相当于关系型数据库中的一条记录。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优势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海量数据下，性能优越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文档结构的存储方式，能够更便捷的获取数据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内置</a:t>
            </a:r>
            <a:r>
              <a:rPr lang="en-US" altLang="zh-CN" dirty="0" err="1"/>
              <a:t>GridFS</a:t>
            </a:r>
            <a:r>
              <a:rPr lang="zh-CN" altLang="en-US" dirty="0"/>
              <a:t>，支持大容量的存储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内置 </a:t>
            </a:r>
            <a:r>
              <a:rPr lang="en-US" altLang="zh-CN" dirty="0"/>
              <a:t>Auto- </a:t>
            </a:r>
            <a:r>
              <a:rPr lang="en-US" altLang="zh-CN" dirty="0" err="1"/>
              <a:t>Sharding</a:t>
            </a:r>
            <a:r>
              <a:rPr lang="en-US" altLang="zh-CN" dirty="0"/>
              <a:t> </a:t>
            </a:r>
            <a:r>
              <a:rPr lang="zh-CN" altLang="en-US" dirty="0"/>
              <a:t>自动分片支持</a:t>
            </a:r>
            <a:r>
              <a:rPr lang="zh-CN" altLang="en-US" b="1" dirty="0"/>
              <a:t>云级</a:t>
            </a:r>
            <a:r>
              <a:rPr lang="zh-CN" altLang="en-US" dirty="0"/>
              <a:t>扩展性，分片简单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0049FC-1D65-4A11-8AF6-49871F5C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2821238"/>
            <a:ext cx="5628281" cy="121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3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809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3" y="809625"/>
            <a:ext cx="8915399" cy="5650647"/>
          </a:xfrm>
        </p:spPr>
        <p:txBody>
          <a:bodyPr>
            <a:normAutofit/>
          </a:bodyPr>
          <a:lstStyle/>
          <a:p>
            <a:r>
              <a:rPr lang="en-US" altLang="zh-CN" dirty="0"/>
              <a:t>MongoDB</a:t>
            </a:r>
            <a:r>
              <a:rPr lang="zh-CN" altLang="en-US" dirty="0"/>
              <a:t>与</a:t>
            </a:r>
            <a:r>
              <a:rPr lang="en-US" altLang="zh-CN" dirty="0"/>
              <a:t>RDBMS(</a:t>
            </a:r>
            <a:r>
              <a:rPr lang="zh-CN" altLang="en-US" dirty="0"/>
              <a:t>关系型数据库</a:t>
            </a:r>
            <a:r>
              <a:rPr lang="en-US" altLang="zh-CN" dirty="0"/>
              <a:t>)</a:t>
            </a:r>
            <a:r>
              <a:rPr lang="zh-CN" altLang="en-US" dirty="0"/>
              <a:t>一些术语对比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EE3B97-4CC4-4288-A82A-31AAE161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09" y="1238709"/>
            <a:ext cx="11653991" cy="4009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945D5D-0A14-46F7-9B4C-539154287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807" y="5343525"/>
            <a:ext cx="7020338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4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54339"/>
            <a:ext cx="8915399" cy="56506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简单使用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建库</a:t>
            </a:r>
            <a:r>
              <a:rPr lang="en-US" altLang="zh-CN" dirty="0"/>
              <a:t>(</a:t>
            </a:r>
            <a:r>
              <a:rPr lang="zh-CN" altLang="en-US" dirty="0"/>
              <a:t>不存在</a:t>
            </a:r>
            <a:r>
              <a:rPr lang="en-US" altLang="zh-CN" dirty="0"/>
              <a:t>)/</a:t>
            </a:r>
            <a:r>
              <a:rPr lang="zh-CN" altLang="en-US" dirty="0"/>
              <a:t>切换库</a:t>
            </a:r>
            <a:r>
              <a:rPr lang="en-US" altLang="zh-CN" dirty="0"/>
              <a:t>(</a:t>
            </a:r>
            <a:r>
              <a:rPr lang="zh-CN" altLang="en-US" dirty="0"/>
              <a:t>存在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use </a:t>
            </a:r>
            <a:r>
              <a:rPr lang="en-US" altLang="zh-CN" dirty="0" err="1"/>
              <a:t>database_name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删库</a:t>
            </a:r>
            <a:r>
              <a:rPr lang="en-US" altLang="zh-CN" dirty="0"/>
              <a:t>(</a:t>
            </a:r>
            <a:r>
              <a:rPr lang="zh-CN" altLang="en-US" dirty="0"/>
              <a:t>在当前库使用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en-US" altLang="zh-CN" dirty="0" err="1"/>
              <a:t>db.dropDatabase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创建集合</a:t>
            </a:r>
            <a:r>
              <a:rPr lang="en-US" altLang="zh-CN" dirty="0"/>
              <a:t>:	</a:t>
            </a:r>
            <a:r>
              <a:rPr lang="en-US" altLang="zh-CN" dirty="0" err="1"/>
              <a:t>db.createCollection</a:t>
            </a:r>
            <a:r>
              <a:rPr lang="en-US" altLang="zh-CN" dirty="0"/>
              <a:t>(</a:t>
            </a:r>
            <a:r>
              <a:rPr lang="en-US" altLang="zh-CN" b="1" i="1" dirty="0" err="1"/>
              <a:t>collectionName</a:t>
            </a:r>
            <a:r>
              <a:rPr lang="en-US" altLang="zh-CN" dirty="0"/>
              <a:t>, options)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删除集合</a:t>
            </a:r>
            <a:r>
              <a:rPr lang="en-US" altLang="zh-CN" dirty="0"/>
              <a:t>:	</a:t>
            </a:r>
            <a:r>
              <a:rPr lang="en-US" altLang="zh-CN" dirty="0" err="1"/>
              <a:t>db.</a:t>
            </a:r>
            <a:r>
              <a:rPr lang="en-US" altLang="zh-CN" b="1" i="1" dirty="0" err="1"/>
              <a:t>collectionName</a:t>
            </a:r>
            <a:r>
              <a:rPr lang="en-US" altLang="zh-CN" dirty="0" err="1"/>
              <a:t>.drop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插入文档至集合：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b="1" dirty="0"/>
              <a:t> db.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collectionName</a:t>
            </a:r>
            <a:r>
              <a:rPr lang="en-US" altLang="zh-CN" b="1" dirty="0" err="1"/>
              <a:t>.insert</a:t>
            </a:r>
            <a:r>
              <a:rPr lang="en-US" altLang="zh-CN" b="1" dirty="0"/>
              <a:t>() </a:t>
            </a:r>
            <a:r>
              <a:rPr lang="zh-CN" altLang="en-US" b="1" dirty="0"/>
              <a:t>、</a:t>
            </a:r>
            <a:endParaRPr lang="en-US" altLang="zh-CN" b="1" dirty="0"/>
          </a:p>
          <a:p>
            <a:r>
              <a:rPr lang="en-US" altLang="zh-CN" b="1" dirty="0"/>
              <a:t>db.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collectionName</a:t>
            </a:r>
            <a:r>
              <a:rPr lang="en-US" altLang="zh-CN" b="1" dirty="0" err="1"/>
              <a:t>.insertOne</a:t>
            </a:r>
            <a:r>
              <a:rPr lang="en-US" altLang="zh-CN" b="1" dirty="0"/>
              <a:t>(&lt;document&gt;</a:t>
            </a:r>
            <a:r>
              <a:rPr lang="zh-CN" altLang="en-US" b="1" dirty="0"/>
              <a:t>，</a:t>
            </a:r>
            <a:r>
              <a:rPr lang="en-US" altLang="zh-CN" b="1" dirty="0"/>
              <a:t>{</a:t>
            </a:r>
            <a:r>
              <a:rPr lang="en-US" altLang="zh-CN" b="1" dirty="0" err="1"/>
              <a:t>writeConcern</a:t>
            </a:r>
            <a:r>
              <a:rPr lang="en-US" altLang="zh-CN" b="1" dirty="0"/>
              <a:t>: &lt;document&gt;}) </a:t>
            </a:r>
            <a:r>
              <a:rPr lang="zh-CN" altLang="en-US" b="1" dirty="0"/>
              <a:t>和 </a:t>
            </a:r>
            <a:r>
              <a:rPr lang="en-US" altLang="zh-CN" b="1" dirty="0"/>
              <a:t>	</a:t>
            </a:r>
          </a:p>
          <a:p>
            <a:r>
              <a:rPr lang="en-US" altLang="zh-CN" b="1" dirty="0"/>
              <a:t>	db.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collectionName</a:t>
            </a:r>
            <a:r>
              <a:rPr lang="en-US" altLang="zh-CN" b="1" dirty="0" err="1"/>
              <a:t>.insertMany</a:t>
            </a:r>
            <a:r>
              <a:rPr lang="en-US" altLang="zh-CN" b="1" dirty="0"/>
              <a:t>(</a:t>
            </a:r>
          </a:p>
          <a:p>
            <a:r>
              <a:rPr lang="en-US" altLang="zh-CN" b="1" dirty="0"/>
              <a:t>		[ &lt;document 1&gt; , &lt;document 2&gt;, ... ],</a:t>
            </a:r>
          </a:p>
          <a:p>
            <a:r>
              <a:rPr lang="en-US" altLang="zh-CN" b="1" dirty="0"/>
              <a:t>  		 {</a:t>
            </a:r>
          </a:p>
          <a:p>
            <a:r>
              <a:rPr lang="en-US" altLang="zh-CN" b="1" dirty="0"/>
              <a:t>    			  </a:t>
            </a:r>
            <a:r>
              <a:rPr lang="en-US" altLang="zh-CN" b="1" dirty="0" err="1"/>
              <a:t>writeConcern</a:t>
            </a:r>
            <a:r>
              <a:rPr lang="en-US" altLang="zh-CN" b="1" dirty="0"/>
              <a:t>: &lt;document&gt;,</a:t>
            </a:r>
          </a:p>
          <a:p>
            <a:r>
              <a:rPr lang="en-US" altLang="zh-CN" b="1" dirty="0"/>
              <a:t>     			 ordered: &lt;</a:t>
            </a:r>
            <a:r>
              <a:rPr lang="en-US" altLang="zh-CN" b="1" dirty="0" err="1"/>
              <a:t>boolean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  		 })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1EA63B-B064-4517-B1C6-86A98B5D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32" y="5006739"/>
            <a:ext cx="5555193" cy="160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54339"/>
            <a:ext cx="8915399" cy="5650647"/>
          </a:xfrm>
        </p:spPr>
        <p:txBody>
          <a:bodyPr>
            <a:normAutofit/>
          </a:bodyPr>
          <a:lstStyle/>
          <a:p>
            <a:r>
              <a:rPr lang="zh-CN" altLang="en-US" dirty="0"/>
              <a:t>简单使用：</a:t>
            </a:r>
            <a:endParaRPr lang="en-US" altLang="zh-CN" dirty="0"/>
          </a:p>
          <a:p>
            <a:r>
              <a:rPr lang="en-US" altLang="zh-CN" dirty="0"/>
              <a:t>	db.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collectionName</a:t>
            </a:r>
            <a:r>
              <a:rPr lang="en-US" altLang="zh-CN" dirty="0" err="1"/>
              <a:t>.update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			 &lt;query&gt;</a:t>
            </a:r>
            <a:r>
              <a:rPr lang="zh-CN" altLang="en-US" dirty="0"/>
              <a:t>，</a:t>
            </a:r>
            <a:r>
              <a:rPr lang="en-US" altLang="zh-CN" dirty="0"/>
              <a:t>&lt;update&gt;,</a:t>
            </a:r>
          </a:p>
          <a:p>
            <a:r>
              <a:rPr lang="en-US" altLang="zh-CN" dirty="0"/>
              <a:t>  		 {</a:t>
            </a:r>
          </a:p>
          <a:p>
            <a:r>
              <a:rPr lang="en-US" altLang="zh-CN" dirty="0"/>
              <a:t>    			 </a:t>
            </a:r>
            <a:r>
              <a:rPr lang="en-US" altLang="zh-CN" dirty="0" err="1"/>
              <a:t>upsert</a:t>
            </a:r>
            <a:r>
              <a:rPr lang="en-US" altLang="zh-CN" dirty="0"/>
              <a:t>: &lt;</a:t>
            </a:r>
            <a:r>
              <a:rPr lang="en-US" altLang="zh-CN" dirty="0" err="1"/>
              <a:t>boolean</a:t>
            </a:r>
            <a:r>
              <a:rPr lang="en-US" altLang="zh-CN" dirty="0"/>
              <a:t>&gt;,</a:t>
            </a:r>
          </a:p>
          <a:p>
            <a:r>
              <a:rPr lang="en-US" altLang="zh-CN" dirty="0"/>
              <a:t>    			 multi: &lt;</a:t>
            </a:r>
            <a:r>
              <a:rPr lang="en-US" altLang="zh-CN" dirty="0" err="1"/>
              <a:t>boolean</a:t>
            </a:r>
            <a:r>
              <a:rPr lang="en-US" altLang="zh-CN" dirty="0"/>
              <a:t>&gt;,</a:t>
            </a:r>
          </a:p>
          <a:p>
            <a:r>
              <a:rPr lang="en-US" altLang="zh-CN" dirty="0"/>
              <a:t>    			 </a:t>
            </a:r>
            <a:r>
              <a:rPr lang="en-US" altLang="zh-CN" dirty="0" err="1"/>
              <a:t>writeConcern</a:t>
            </a:r>
            <a:r>
              <a:rPr lang="en-US" altLang="zh-CN" dirty="0"/>
              <a:t>: &lt;document&gt;</a:t>
            </a:r>
          </a:p>
          <a:p>
            <a:r>
              <a:rPr lang="en-US" altLang="zh-CN" dirty="0"/>
              <a:t>  		 })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B2D9B6-7CF6-4528-8BBD-6A5361F2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84" y="4350942"/>
            <a:ext cx="10796741" cy="227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MongoDB</a:t>
            </a:r>
            <a:r>
              <a:rPr lang="zh-CN" altLang="en-US" dirty="0"/>
              <a:t>简单了解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54339"/>
            <a:ext cx="8915399" cy="5650647"/>
          </a:xfrm>
        </p:spPr>
        <p:txBody>
          <a:bodyPr>
            <a:normAutofit/>
          </a:bodyPr>
          <a:lstStyle/>
          <a:p>
            <a:r>
              <a:rPr lang="zh-CN" altLang="en-US" dirty="0"/>
              <a:t>简单使用：</a:t>
            </a:r>
            <a:endParaRPr lang="en-US" altLang="zh-CN" dirty="0"/>
          </a:p>
          <a:p>
            <a:r>
              <a:rPr lang="en-US" altLang="zh-CN" dirty="0"/>
              <a:t>	db.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collectionName</a:t>
            </a:r>
            <a:r>
              <a:rPr lang="en-US" altLang="zh-CN" dirty="0" err="1"/>
              <a:t>.remove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			&lt;query&gt;,</a:t>
            </a:r>
          </a:p>
          <a:p>
            <a:r>
              <a:rPr lang="en-US" altLang="zh-CN" dirty="0"/>
              <a:t>   			{ </a:t>
            </a:r>
            <a:r>
              <a:rPr lang="en-US" altLang="zh-CN" dirty="0" err="1"/>
              <a:t>justOne</a:t>
            </a:r>
            <a:r>
              <a:rPr lang="en-US" altLang="zh-CN" dirty="0"/>
              <a:t>: &lt;</a:t>
            </a:r>
            <a:r>
              <a:rPr lang="en-US" altLang="zh-CN" dirty="0" err="1"/>
              <a:t>boolean</a:t>
            </a:r>
            <a:r>
              <a:rPr lang="en-US" altLang="zh-CN" dirty="0"/>
              <a:t>&gt;,</a:t>
            </a:r>
          </a:p>
          <a:p>
            <a:r>
              <a:rPr lang="en-US" altLang="zh-CN" dirty="0"/>
              <a:t>			 </a:t>
            </a:r>
            <a:r>
              <a:rPr lang="en-US" altLang="zh-CN" dirty="0" err="1"/>
              <a:t>writeConcern</a:t>
            </a:r>
            <a:r>
              <a:rPr lang="en-US" altLang="zh-CN" dirty="0"/>
              <a:t>: &lt;document&gt;})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C69970-3C06-4A24-B67B-6FFC08A5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8" y="2937467"/>
            <a:ext cx="12011412" cy="13243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97840C-2D25-44EA-BEBE-3CB86FD4E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7" y="4335721"/>
            <a:ext cx="11886713" cy="226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E1A6-764B-47D6-B51B-6FAAB4B71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584" y="1"/>
            <a:ext cx="8915399" cy="954338"/>
          </a:xfrm>
        </p:spPr>
        <p:txBody>
          <a:bodyPr/>
          <a:lstStyle/>
          <a:p>
            <a:pPr algn="ctr"/>
            <a:r>
              <a:rPr lang="en-US" altLang="zh-CN" dirty="0"/>
              <a:t>NoSQL</a:t>
            </a:r>
            <a:r>
              <a:rPr lang="zh-CN" altLang="en-US" dirty="0"/>
              <a:t>与</a:t>
            </a:r>
            <a:r>
              <a:rPr lang="en-US" altLang="zh-CN" dirty="0"/>
              <a:t>RDBMS</a:t>
            </a:r>
            <a:r>
              <a:rPr lang="zh-CN" altLang="en-US" dirty="0"/>
              <a:t>简单比较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784AA-9D95-4B78-A05F-F219E803D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584" y="975228"/>
            <a:ext cx="8915399" cy="5650647"/>
          </a:xfrm>
        </p:spPr>
        <p:txBody>
          <a:bodyPr>
            <a:normAutofit/>
          </a:bodyPr>
          <a:lstStyle/>
          <a:p>
            <a:r>
              <a:rPr lang="zh-CN" altLang="en-US" dirty="0"/>
              <a:t>存储结构：</a:t>
            </a:r>
            <a:endParaRPr lang="en-US" altLang="zh-CN" dirty="0"/>
          </a:p>
          <a:p>
            <a:r>
              <a:rPr lang="en-US" altLang="zh-CN" dirty="0"/>
              <a:t>	RDBMS---</a:t>
            </a:r>
            <a:r>
              <a:rPr lang="zh-CN" altLang="en-US" dirty="0"/>
              <a:t>数据表，预先定义，不方便修改已有大量数据的表。   </a:t>
            </a:r>
            <a:endParaRPr lang="en-US" altLang="zh-CN" dirty="0"/>
          </a:p>
          <a:p>
            <a:r>
              <a:rPr lang="en-US" altLang="zh-CN" dirty="0"/>
              <a:t>	NoSQL---</a:t>
            </a:r>
            <a:r>
              <a:rPr lang="zh-CN" altLang="en-US" dirty="0"/>
              <a:t>数据集，如键值对、文档等，动态结构，便于适应数据类型和结构的变化。</a:t>
            </a:r>
            <a:endParaRPr lang="en-US" altLang="zh-CN" dirty="0"/>
          </a:p>
          <a:p>
            <a:r>
              <a:rPr lang="zh-CN" altLang="en-US" dirty="0"/>
              <a:t>存储代价：</a:t>
            </a:r>
            <a:endParaRPr lang="en-US" altLang="zh-CN" dirty="0"/>
          </a:p>
          <a:p>
            <a:r>
              <a:rPr lang="en-US" altLang="zh-CN" dirty="0"/>
              <a:t>	 RDBMS</a:t>
            </a:r>
            <a:r>
              <a:rPr lang="zh-CN" altLang="en-US" dirty="0"/>
              <a:t>存储代价 </a:t>
            </a:r>
            <a:r>
              <a:rPr lang="en-US" altLang="zh-CN" dirty="0"/>
              <a:t>&lt; NoSQL</a:t>
            </a:r>
            <a:r>
              <a:rPr lang="zh-CN" altLang="en-US" dirty="0"/>
              <a:t>存储代价</a:t>
            </a:r>
            <a:endParaRPr lang="en-US" altLang="zh-CN" dirty="0"/>
          </a:p>
          <a:p>
            <a:r>
              <a:rPr lang="zh-CN" altLang="en-US" dirty="0"/>
              <a:t>可支持并发量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 RDBMS</a:t>
            </a:r>
            <a:r>
              <a:rPr lang="zh-CN" altLang="en-US" dirty="0"/>
              <a:t>因为其存储结构，对并发的支持更多依赖于提高处理能力与计算机的性能，是纵向扩展，最终会达到上限。</a:t>
            </a:r>
            <a:r>
              <a:rPr lang="en-US" altLang="zh-CN" dirty="0"/>
              <a:t> NoSQL</a:t>
            </a:r>
            <a:r>
              <a:rPr lang="zh-CN" altLang="en-US" dirty="0"/>
              <a:t>存储天然就是分布式的，</a:t>
            </a:r>
            <a:r>
              <a:rPr lang="en-US" altLang="zh-CN" dirty="0"/>
              <a:t>NoSQL</a:t>
            </a:r>
            <a:r>
              <a:rPr lang="zh-CN" altLang="en-US" dirty="0"/>
              <a:t>数据库的扩展可以通过给资源池添加更多普通的数据库服务器</a:t>
            </a:r>
            <a:r>
              <a:rPr lang="en-US" altLang="zh-CN" dirty="0"/>
              <a:t>(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  <a:r>
              <a:rPr lang="zh-CN" altLang="en-US" dirty="0"/>
              <a:t>来分担负载。（横向扩展）</a:t>
            </a:r>
            <a:endParaRPr lang="en-US" altLang="zh-CN" dirty="0"/>
          </a:p>
          <a:p>
            <a:r>
              <a:rPr lang="zh-CN" altLang="en-US" dirty="0"/>
              <a:t>大数据时代：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数据库可以</a:t>
            </a:r>
            <a:r>
              <a:rPr lang="zh-CN" altLang="en-US" b="1" dirty="0"/>
              <a:t>可靠地存储和处理数据</a:t>
            </a:r>
            <a:r>
              <a:rPr lang="zh-CN" altLang="en-US" dirty="0"/>
              <a:t>，而</a:t>
            </a:r>
            <a:r>
              <a:rPr lang="en-US" altLang="zh-CN" dirty="0"/>
              <a:t>NoSQL</a:t>
            </a:r>
            <a:r>
              <a:rPr lang="zh-CN" altLang="en-US" dirty="0"/>
              <a:t>最大的优势是在应对大数据方面。 </a:t>
            </a:r>
            <a:r>
              <a:rPr lang="en-US" altLang="zh-CN" dirty="0"/>
              <a:t>NoSQL</a:t>
            </a:r>
            <a:r>
              <a:rPr lang="zh-CN" altLang="en-US" dirty="0"/>
              <a:t>用无模式方式做数据管理，所以其横向扩展潜力是无限的，这可能是深度处理大数据捕获、管理、检索、分析和可视化的唯一有效途径。 </a:t>
            </a:r>
            <a:r>
              <a:rPr lang="en-US" altLang="zh-CN" dirty="0"/>
              <a:t>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35039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</TotalTime>
  <Words>1300</Words>
  <Application>Microsoft Office PowerPoint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幼圆</vt:lpstr>
      <vt:lpstr>Arial</vt:lpstr>
      <vt:lpstr>Century Gothic</vt:lpstr>
      <vt:lpstr>Wingdings</vt:lpstr>
      <vt:lpstr>Wingdings 3</vt:lpstr>
      <vt:lpstr>丝状</vt:lpstr>
      <vt:lpstr>NoSql</vt:lpstr>
      <vt:lpstr>Redis简单了解</vt:lpstr>
      <vt:lpstr>Redis简单了解</vt:lpstr>
      <vt:lpstr>MongoDB简单了解</vt:lpstr>
      <vt:lpstr>MongoDB简单了解</vt:lpstr>
      <vt:lpstr>MongoDB简单了解</vt:lpstr>
      <vt:lpstr>MongoDB简单了解</vt:lpstr>
      <vt:lpstr>MongoDB简单了解</vt:lpstr>
      <vt:lpstr>NoSQL与RDBMS简单比较</vt:lpstr>
      <vt:lpstr>Redis与MongoDB简单比较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Redis简单了解</dc:title>
  <dc:creator>LP</dc:creator>
  <cp:lastModifiedBy>LP</cp:lastModifiedBy>
  <cp:revision>26</cp:revision>
  <dcterms:created xsi:type="dcterms:W3CDTF">2020-11-24T11:44:47Z</dcterms:created>
  <dcterms:modified xsi:type="dcterms:W3CDTF">2020-11-25T00:26:41Z</dcterms:modified>
</cp:coreProperties>
</file>