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6" r:id="rId4"/>
    <p:sldId id="260" r:id="rId5"/>
    <p:sldId id="261" r:id="rId6"/>
    <p:sldId id="262" r:id="rId7"/>
    <p:sldId id="263"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32" autoAdjust="0"/>
  </p:normalViewPr>
  <p:slideViewPr>
    <p:cSldViewPr snapToGrid="0">
      <p:cViewPr varScale="1">
        <p:scale>
          <a:sx n="82" d="100"/>
          <a:sy n="82" d="100"/>
        </p:scale>
        <p:origin x="720" y="4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11/4/2020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11/4/2020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11/4/2020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7080EA-F5B3-43AC-916A-A0D508BDFFFE}"/>
              </a:ext>
            </a:extLst>
          </p:cNvPr>
          <p:cNvSpPr>
            <a:spLocks noGrp="1"/>
          </p:cNvSpPr>
          <p:nvPr>
            <p:ph type="title"/>
          </p:nvPr>
        </p:nvSpPr>
        <p:spPr>
          <a:xfrm>
            <a:off x="661848" y="0"/>
            <a:ext cx="10364451" cy="1236421"/>
          </a:xfrm>
        </p:spPr>
        <p:txBody>
          <a:bodyPr/>
          <a:lstStyle/>
          <a:p>
            <a:r>
              <a:rPr lang="en-US" altLang="zh-CN" cap="none" dirty="0" err="1"/>
              <a:t>SimpleDateFormat</a:t>
            </a:r>
            <a:r>
              <a:rPr lang="zh-CN" altLang="en-US" cap="none" dirty="0"/>
              <a:t>的线程安全问题</a:t>
            </a:r>
          </a:p>
        </p:txBody>
      </p:sp>
      <p:sp>
        <p:nvSpPr>
          <p:cNvPr id="3" name="内容占位符 2">
            <a:extLst>
              <a:ext uri="{FF2B5EF4-FFF2-40B4-BE49-F238E27FC236}">
                <a16:creationId xmlns:a16="http://schemas.microsoft.com/office/drawing/2014/main" id="{99A47B90-CF88-4143-B675-39A636660E44}"/>
              </a:ext>
            </a:extLst>
          </p:cNvPr>
          <p:cNvSpPr>
            <a:spLocks noGrp="1"/>
          </p:cNvSpPr>
          <p:nvPr>
            <p:ph sz="quarter" idx="13"/>
          </p:nvPr>
        </p:nvSpPr>
        <p:spPr>
          <a:xfrm>
            <a:off x="662473" y="1236421"/>
            <a:ext cx="10363826" cy="3424107"/>
          </a:xfrm>
        </p:spPr>
        <p:txBody>
          <a:bodyPr/>
          <a:lstStyle/>
          <a:p>
            <a:pPr marL="0" indent="0">
              <a:buNone/>
            </a:pPr>
            <a:r>
              <a:rPr lang="zh-CN" altLang="en-US" dirty="0"/>
              <a:t>问题发现</a:t>
            </a:r>
            <a:endParaRPr lang="en-US" altLang="zh-CN" dirty="0"/>
          </a:p>
          <a:p>
            <a:pPr marL="0" indent="0">
              <a:buNone/>
            </a:pPr>
            <a:r>
              <a:rPr lang="en-US" altLang="zh-CN" cap="none" dirty="0"/>
              <a:t>1. format</a:t>
            </a:r>
            <a:r>
              <a:rPr lang="zh-CN" altLang="en-US" cap="none" dirty="0"/>
              <a:t>中的问题：</a:t>
            </a:r>
            <a:endParaRPr lang="en-US" altLang="zh-CN" cap="none" dirty="0"/>
          </a:p>
          <a:p>
            <a:pPr marL="0" indent="0">
              <a:buNone/>
            </a:pPr>
            <a:r>
              <a:rPr lang="en-US" altLang="zh-CN" cap="none" dirty="0"/>
              <a:t>	</a:t>
            </a:r>
            <a:endParaRPr lang="zh-CN" altLang="en-US" cap="none" dirty="0"/>
          </a:p>
        </p:txBody>
      </p:sp>
      <p:pic>
        <p:nvPicPr>
          <p:cNvPr id="4" name="图片 3">
            <a:extLst>
              <a:ext uri="{FF2B5EF4-FFF2-40B4-BE49-F238E27FC236}">
                <a16:creationId xmlns:a16="http://schemas.microsoft.com/office/drawing/2014/main" id="{4DA89ED4-09F8-4713-9B1E-B0EF031BAEEE}"/>
              </a:ext>
            </a:extLst>
          </p:cNvPr>
          <p:cNvPicPr>
            <a:picLocks noChangeAspect="1"/>
          </p:cNvPicPr>
          <p:nvPr/>
        </p:nvPicPr>
        <p:blipFill>
          <a:blip r:embed="rId2"/>
          <a:stretch>
            <a:fillRect/>
          </a:stretch>
        </p:blipFill>
        <p:spPr>
          <a:xfrm>
            <a:off x="661848" y="2274856"/>
            <a:ext cx="7312090" cy="4529746"/>
          </a:xfrm>
          <a:prstGeom prst="rect">
            <a:avLst/>
          </a:prstGeom>
        </p:spPr>
      </p:pic>
      <p:pic>
        <p:nvPicPr>
          <p:cNvPr id="5" name="图片 4">
            <a:extLst>
              <a:ext uri="{FF2B5EF4-FFF2-40B4-BE49-F238E27FC236}">
                <a16:creationId xmlns:a16="http://schemas.microsoft.com/office/drawing/2014/main" id="{8822C9D5-D237-4810-9E5A-FA398914A09C}"/>
              </a:ext>
            </a:extLst>
          </p:cNvPr>
          <p:cNvPicPr>
            <a:picLocks noChangeAspect="1"/>
          </p:cNvPicPr>
          <p:nvPr/>
        </p:nvPicPr>
        <p:blipFill>
          <a:blip r:embed="rId3"/>
          <a:stretch>
            <a:fillRect/>
          </a:stretch>
        </p:blipFill>
        <p:spPr>
          <a:xfrm>
            <a:off x="8301958" y="1236421"/>
            <a:ext cx="3331104" cy="2651990"/>
          </a:xfrm>
          <a:prstGeom prst="rect">
            <a:avLst/>
          </a:prstGeom>
        </p:spPr>
      </p:pic>
      <p:pic>
        <p:nvPicPr>
          <p:cNvPr id="6" name="图片 5">
            <a:extLst>
              <a:ext uri="{FF2B5EF4-FFF2-40B4-BE49-F238E27FC236}">
                <a16:creationId xmlns:a16="http://schemas.microsoft.com/office/drawing/2014/main" id="{87B8DCFA-F28D-4F9A-81F7-7F377199018B}"/>
              </a:ext>
            </a:extLst>
          </p:cNvPr>
          <p:cNvPicPr>
            <a:picLocks noChangeAspect="1"/>
          </p:cNvPicPr>
          <p:nvPr/>
        </p:nvPicPr>
        <p:blipFill>
          <a:blip r:embed="rId4"/>
          <a:stretch>
            <a:fillRect/>
          </a:stretch>
        </p:blipFill>
        <p:spPr>
          <a:xfrm>
            <a:off x="8301958" y="4021939"/>
            <a:ext cx="3331104" cy="2636748"/>
          </a:xfrm>
          <a:prstGeom prst="rect">
            <a:avLst/>
          </a:prstGeom>
        </p:spPr>
      </p:pic>
    </p:spTree>
    <p:extLst>
      <p:ext uri="{BB962C8B-B14F-4D97-AF65-F5344CB8AC3E}">
        <p14:creationId xmlns:p14="http://schemas.microsoft.com/office/powerpoint/2010/main" val="1990580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A47B90-CF88-4143-B675-39A636660E44}"/>
              </a:ext>
            </a:extLst>
          </p:cNvPr>
          <p:cNvSpPr>
            <a:spLocks noGrp="1"/>
          </p:cNvSpPr>
          <p:nvPr>
            <p:ph sz="quarter" idx="13"/>
          </p:nvPr>
        </p:nvSpPr>
        <p:spPr>
          <a:xfrm>
            <a:off x="662473" y="1236421"/>
            <a:ext cx="10363826" cy="3424107"/>
          </a:xfrm>
        </p:spPr>
        <p:txBody>
          <a:bodyPr/>
          <a:lstStyle/>
          <a:p>
            <a:pPr marL="0" indent="0">
              <a:buNone/>
            </a:pPr>
            <a:r>
              <a:rPr lang="zh-CN" altLang="en-US" dirty="0"/>
              <a:t>问题发现</a:t>
            </a:r>
            <a:endParaRPr lang="en-US" altLang="zh-CN" dirty="0"/>
          </a:p>
          <a:p>
            <a:pPr marL="0" indent="0">
              <a:buNone/>
            </a:pPr>
            <a:r>
              <a:rPr lang="en-US" altLang="zh-CN" cap="none" dirty="0"/>
              <a:t>2. parse</a:t>
            </a:r>
            <a:r>
              <a:rPr lang="zh-CN" altLang="en-US" cap="none" dirty="0"/>
              <a:t>中的问题：</a:t>
            </a:r>
            <a:endParaRPr lang="en-US" altLang="zh-CN" cap="none" dirty="0"/>
          </a:p>
          <a:p>
            <a:pPr marL="0" indent="0">
              <a:buNone/>
            </a:pPr>
            <a:r>
              <a:rPr lang="en-US" altLang="zh-CN" cap="none" dirty="0"/>
              <a:t>	</a:t>
            </a:r>
            <a:endParaRPr lang="zh-CN" altLang="en-US" cap="none" dirty="0"/>
          </a:p>
        </p:txBody>
      </p:sp>
      <p:pic>
        <p:nvPicPr>
          <p:cNvPr id="8" name="图片 7">
            <a:extLst>
              <a:ext uri="{FF2B5EF4-FFF2-40B4-BE49-F238E27FC236}">
                <a16:creationId xmlns:a16="http://schemas.microsoft.com/office/drawing/2014/main" id="{64DD0477-6981-49CF-8D49-A0FA08B80869}"/>
              </a:ext>
            </a:extLst>
          </p:cNvPr>
          <p:cNvPicPr>
            <a:picLocks noChangeAspect="1"/>
          </p:cNvPicPr>
          <p:nvPr/>
        </p:nvPicPr>
        <p:blipFill>
          <a:blip r:embed="rId2"/>
          <a:stretch>
            <a:fillRect/>
          </a:stretch>
        </p:blipFill>
        <p:spPr>
          <a:xfrm>
            <a:off x="2706388" y="2130272"/>
            <a:ext cx="7102455" cy="2377646"/>
          </a:xfrm>
          <a:prstGeom prst="rect">
            <a:avLst/>
          </a:prstGeom>
        </p:spPr>
      </p:pic>
      <p:sp>
        <p:nvSpPr>
          <p:cNvPr id="9" name="标题 1">
            <a:extLst>
              <a:ext uri="{FF2B5EF4-FFF2-40B4-BE49-F238E27FC236}">
                <a16:creationId xmlns:a16="http://schemas.microsoft.com/office/drawing/2014/main" id="{ADB8C805-2B1D-4944-AB62-97F26DD4453F}"/>
              </a:ext>
            </a:extLst>
          </p:cNvPr>
          <p:cNvSpPr txBox="1">
            <a:spLocks/>
          </p:cNvSpPr>
          <p:nvPr/>
        </p:nvSpPr>
        <p:spPr>
          <a:xfrm>
            <a:off x="814248" y="152400"/>
            <a:ext cx="10364451" cy="123642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err="1"/>
              <a:t>SimpleDateFormat</a:t>
            </a:r>
            <a:r>
              <a:rPr lang="zh-CN" altLang="en-US" cap="none" dirty="0"/>
              <a:t>的线程安全问题</a:t>
            </a:r>
          </a:p>
        </p:txBody>
      </p:sp>
      <p:pic>
        <p:nvPicPr>
          <p:cNvPr id="13" name="图片 12">
            <a:extLst>
              <a:ext uri="{FF2B5EF4-FFF2-40B4-BE49-F238E27FC236}">
                <a16:creationId xmlns:a16="http://schemas.microsoft.com/office/drawing/2014/main" id="{304625EB-E701-401F-8510-A4BDA83DED5B}"/>
              </a:ext>
            </a:extLst>
          </p:cNvPr>
          <p:cNvPicPr>
            <a:picLocks noChangeAspect="1"/>
          </p:cNvPicPr>
          <p:nvPr/>
        </p:nvPicPr>
        <p:blipFill>
          <a:blip r:embed="rId3"/>
          <a:stretch>
            <a:fillRect/>
          </a:stretch>
        </p:blipFill>
        <p:spPr>
          <a:xfrm>
            <a:off x="1831181" y="4278027"/>
            <a:ext cx="9347518" cy="539644"/>
          </a:xfrm>
          <a:prstGeom prst="rect">
            <a:avLst/>
          </a:prstGeom>
        </p:spPr>
      </p:pic>
      <p:pic>
        <p:nvPicPr>
          <p:cNvPr id="14" name="图片 13">
            <a:extLst>
              <a:ext uri="{FF2B5EF4-FFF2-40B4-BE49-F238E27FC236}">
                <a16:creationId xmlns:a16="http://schemas.microsoft.com/office/drawing/2014/main" id="{159F1FD5-E56D-4B3F-B5DA-5C1322B88863}"/>
              </a:ext>
            </a:extLst>
          </p:cNvPr>
          <p:cNvPicPr>
            <a:picLocks noChangeAspect="1"/>
          </p:cNvPicPr>
          <p:nvPr/>
        </p:nvPicPr>
        <p:blipFill>
          <a:blip r:embed="rId4"/>
          <a:stretch>
            <a:fillRect/>
          </a:stretch>
        </p:blipFill>
        <p:spPr>
          <a:xfrm>
            <a:off x="1814813" y="5828819"/>
            <a:ext cx="9347517" cy="961483"/>
          </a:xfrm>
          <a:prstGeom prst="rect">
            <a:avLst/>
          </a:prstGeom>
        </p:spPr>
      </p:pic>
      <p:pic>
        <p:nvPicPr>
          <p:cNvPr id="16" name="图片 15">
            <a:extLst>
              <a:ext uri="{FF2B5EF4-FFF2-40B4-BE49-F238E27FC236}">
                <a16:creationId xmlns:a16="http://schemas.microsoft.com/office/drawing/2014/main" id="{5488B057-5F13-45B3-9BFE-A385A5A8E54A}"/>
              </a:ext>
            </a:extLst>
          </p:cNvPr>
          <p:cNvPicPr>
            <a:picLocks noChangeAspect="1"/>
          </p:cNvPicPr>
          <p:nvPr/>
        </p:nvPicPr>
        <p:blipFill>
          <a:blip r:embed="rId5"/>
          <a:stretch>
            <a:fillRect/>
          </a:stretch>
        </p:blipFill>
        <p:spPr>
          <a:xfrm>
            <a:off x="1814813" y="4817671"/>
            <a:ext cx="9347518" cy="505574"/>
          </a:xfrm>
          <a:prstGeom prst="rect">
            <a:avLst/>
          </a:prstGeom>
        </p:spPr>
      </p:pic>
      <p:pic>
        <p:nvPicPr>
          <p:cNvPr id="17" name="图片 16">
            <a:extLst>
              <a:ext uri="{FF2B5EF4-FFF2-40B4-BE49-F238E27FC236}">
                <a16:creationId xmlns:a16="http://schemas.microsoft.com/office/drawing/2014/main" id="{06C3DDB3-F568-4897-8195-53CCCE38F387}"/>
              </a:ext>
            </a:extLst>
          </p:cNvPr>
          <p:cNvPicPr>
            <a:picLocks noChangeAspect="1"/>
          </p:cNvPicPr>
          <p:nvPr/>
        </p:nvPicPr>
        <p:blipFill>
          <a:blip r:embed="rId6"/>
          <a:stretch>
            <a:fillRect/>
          </a:stretch>
        </p:blipFill>
        <p:spPr>
          <a:xfrm>
            <a:off x="1814813" y="5323245"/>
            <a:ext cx="9319185" cy="505574"/>
          </a:xfrm>
          <a:prstGeom prst="rect">
            <a:avLst/>
          </a:prstGeom>
        </p:spPr>
      </p:pic>
      <p:pic>
        <p:nvPicPr>
          <p:cNvPr id="18" name="图片 17">
            <a:extLst>
              <a:ext uri="{FF2B5EF4-FFF2-40B4-BE49-F238E27FC236}">
                <a16:creationId xmlns:a16="http://schemas.microsoft.com/office/drawing/2014/main" id="{7049CC78-E04D-4038-9560-DA13AD45489D}"/>
              </a:ext>
            </a:extLst>
          </p:cNvPr>
          <p:cNvPicPr>
            <a:picLocks noChangeAspect="1"/>
          </p:cNvPicPr>
          <p:nvPr/>
        </p:nvPicPr>
        <p:blipFill>
          <a:blip r:embed="rId7"/>
          <a:stretch>
            <a:fillRect/>
          </a:stretch>
        </p:blipFill>
        <p:spPr>
          <a:xfrm>
            <a:off x="2706389" y="1141197"/>
            <a:ext cx="7102455" cy="1005927"/>
          </a:xfrm>
          <a:prstGeom prst="rect">
            <a:avLst/>
          </a:prstGeom>
        </p:spPr>
      </p:pic>
    </p:spTree>
    <p:extLst>
      <p:ext uri="{BB962C8B-B14F-4D97-AF65-F5344CB8AC3E}">
        <p14:creationId xmlns:p14="http://schemas.microsoft.com/office/powerpoint/2010/main" val="1455722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C043E4-74F1-431D-915B-2BC10139B2B1}"/>
              </a:ext>
            </a:extLst>
          </p:cNvPr>
          <p:cNvSpPr>
            <a:spLocks noGrp="1"/>
          </p:cNvSpPr>
          <p:nvPr>
            <p:ph type="ctrTitle"/>
          </p:nvPr>
        </p:nvSpPr>
        <p:spPr>
          <a:xfrm>
            <a:off x="1751012" y="438179"/>
            <a:ext cx="8689976" cy="1371599"/>
          </a:xfrm>
        </p:spPr>
        <p:txBody>
          <a:bodyPr/>
          <a:lstStyle/>
          <a:p>
            <a:r>
              <a:rPr lang="en-US" altLang="zh-CN" cap="none" dirty="0" err="1">
                <a:latin typeface="Times New Roman" panose="02020603050405020304" pitchFamily="18" charset="0"/>
                <a:cs typeface="Times New Roman" panose="02020603050405020304" pitchFamily="18" charset="0"/>
              </a:rPr>
              <a:t>SimpleDateFormat</a:t>
            </a:r>
            <a:r>
              <a:rPr lang="zh-CN" altLang="en-US" cap="none" dirty="0">
                <a:latin typeface="Times New Roman" panose="02020603050405020304" pitchFamily="18" charset="0"/>
                <a:cs typeface="Times New Roman" panose="02020603050405020304" pitchFamily="18" charset="0"/>
              </a:rPr>
              <a:t>线程安全问题</a:t>
            </a:r>
          </a:p>
        </p:txBody>
      </p:sp>
      <p:sp>
        <p:nvSpPr>
          <p:cNvPr id="3" name="副标题 2">
            <a:extLst>
              <a:ext uri="{FF2B5EF4-FFF2-40B4-BE49-F238E27FC236}">
                <a16:creationId xmlns:a16="http://schemas.microsoft.com/office/drawing/2014/main" id="{6E8C18C8-1359-481E-8A4E-65D41C4E5A1C}"/>
              </a:ext>
            </a:extLst>
          </p:cNvPr>
          <p:cNvSpPr>
            <a:spLocks noGrp="1"/>
          </p:cNvSpPr>
          <p:nvPr>
            <p:ph type="subTitle" idx="1"/>
          </p:nvPr>
        </p:nvSpPr>
        <p:spPr>
          <a:xfrm>
            <a:off x="962591" y="2132044"/>
            <a:ext cx="10266817" cy="4660641"/>
          </a:xfrm>
        </p:spPr>
        <p:txBody>
          <a:bodyPr>
            <a:normAutofit/>
          </a:bodyPr>
          <a:lstStyle/>
          <a:p>
            <a:pPr algn="l"/>
            <a:r>
              <a:rPr lang="zh-CN" altLang="en-US" b="1" cap="none" dirty="0">
                <a:solidFill>
                  <a:schemeClr val="tx1"/>
                </a:solidFill>
              </a:rPr>
              <a:t>线程不安全的原因：</a:t>
            </a:r>
            <a:endParaRPr lang="en-US" altLang="zh-CN" b="1" cap="none" dirty="0">
              <a:solidFill>
                <a:schemeClr val="tx1"/>
              </a:solidFill>
            </a:endParaRPr>
          </a:p>
          <a:p>
            <a:pPr algn="l"/>
            <a:r>
              <a:rPr lang="en-US" altLang="zh-CN" cap="none" dirty="0">
                <a:solidFill>
                  <a:schemeClr val="tx1"/>
                </a:solidFill>
              </a:rPr>
              <a:t>        </a:t>
            </a:r>
            <a:r>
              <a:rPr lang="en-US" altLang="zh-CN" cap="none" dirty="0" err="1">
                <a:solidFill>
                  <a:schemeClr val="tx1"/>
                </a:solidFill>
              </a:rPr>
              <a:t>Simpledateformat</a:t>
            </a:r>
            <a:r>
              <a:rPr lang="zh-CN" altLang="en-US" dirty="0">
                <a:solidFill>
                  <a:schemeClr val="tx1"/>
                </a:solidFill>
              </a:rPr>
              <a:t>类内部有一个</a:t>
            </a:r>
            <a:r>
              <a:rPr lang="zh-CN" altLang="en-US" b="1" cap="none" dirty="0">
                <a:solidFill>
                  <a:schemeClr val="tx1"/>
                </a:solidFill>
              </a:rPr>
              <a:t>成员变量 </a:t>
            </a:r>
            <a:r>
              <a:rPr lang="en-US" altLang="zh-CN" sz="2500" i="1" cap="none" dirty="0">
                <a:solidFill>
                  <a:schemeClr val="tx1"/>
                </a:solidFill>
              </a:rPr>
              <a:t>protected Calendar </a:t>
            </a:r>
            <a:r>
              <a:rPr lang="en-US" altLang="zh-CN" sz="2500" i="1" cap="none" dirty="0" err="1">
                <a:solidFill>
                  <a:schemeClr val="tx1"/>
                </a:solidFill>
              </a:rPr>
              <a:t>calendar</a:t>
            </a:r>
            <a:r>
              <a:rPr lang="zh-CN" altLang="en-US" cap="none" dirty="0">
                <a:solidFill>
                  <a:schemeClr val="tx1"/>
                </a:solidFill>
              </a:rPr>
              <a:t>，</a:t>
            </a:r>
            <a:r>
              <a:rPr lang="zh-CN" altLang="en-US" dirty="0">
                <a:solidFill>
                  <a:schemeClr val="tx1"/>
                </a:solidFill>
              </a:rPr>
              <a:t>它用来储存和这个 </a:t>
            </a:r>
            <a:r>
              <a:rPr lang="en-US" altLang="zh-CN" cap="none" dirty="0" err="1">
                <a:solidFill>
                  <a:schemeClr val="tx1"/>
                </a:solidFill>
              </a:rPr>
              <a:t>Simpledateformat</a:t>
            </a:r>
            <a:r>
              <a:rPr lang="zh-CN" altLang="en-US" dirty="0">
                <a:solidFill>
                  <a:schemeClr val="tx1"/>
                </a:solidFill>
              </a:rPr>
              <a:t>相关的日期信息</a:t>
            </a:r>
            <a:r>
              <a:rPr lang="en-US" altLang="zh-CN" dirty="0">
                <a:solidFill>
                  <a:schemeClr val="tx1"/>
                </a:solidFill>
              </a:rPr>
              <a:t>,</a:t>
            </a:r>
            <a:r>
              <a:rPr lang="zh-CN" altLang="en-US" dirty="0">
                <a:solidFill>
                  <a:schemeClr val="tx1"/>
                </a:solidFill>
              </a:rPr>
              <a:t>例如</a:t>
            </a:r>
            <a:r>
              <a:rPr lang="en-US" altLang="zh-CN" cap="none" dirty="0" err="1">
                <a:solidFill>
                  <a:schemeClr val="tx1"/>
                </a:solidFill>
              </a:rPr>
              <a:t>simpledateformat.Parse</a:t>
            </a:r>
            <a:r>
              <a:rPr lang="en-US" altLang="zh-CN" cap="none" dirty="0">
                <a:solidFill>
                  <a:schemeClr val="tx1"/>
                </a:solidFill>
              </a:rPr>
              <a:t>(</a:t>
            </a:r>
            <a:r>
              <a:rPr lang="en-US" altLang="zh-CN" cap="none" dirty="0" err="1">
                <a:solidFill>
                  <a:schemeClr val="tx1"/>
                </a:solidFill>
              </a:rPr>
              <a:t>datestr</a:t>
            </a:r>
            <a:r>
              <a:rPr lang="en-US" altLang="zh-CN" cap="none" dirty="0">
                <a:solidFill>
                  <a:schemeClr val="tx1"/>
                </a:solidFill>
              </a:rPr>
              <a:t>), </a:t>
            </a:r>
            <a:r>
              <a:rPr lang="en-US" altLang="zh-CN" cap="none" dirty="0" err="1">
                <a:solidFill>
                  <a:schemeClr val="tx1"/>
                </a:solidFill>
              </a:rPr>
              <a:t>simpledateformat.Format</a:t>
            </a:r>
            <a:r>
              <a:rPr lang="en-US" altLang="zh-CN" cap="none" dirty="0">
                <a:solidFill>
                  <a:schemeClr val="tx1"/>
                </a:solidFill>
              </a:rPr>
              <a:t>(date) </a:t>
            </a:r>
            <a:r>
              <a:rPr lang="zh-CN" altLang="en-US" dirty="0">
                <a:solidFill>
                  <a:schemeClr val="tx1"/>
                </a:solidFill>
              </a:rPr>
              <a:t>方法的参数传入的日期相关</a:t>
            </a:r>
            <a:r>
              <a:rPr lang="en-US" altLang="zh-CN" cap="none" dirty="0">
                <a:solidFill>
                  <a:schemeClr val="tx1"/>
                </a:solidFill>
              </a:rPr>
              <a:t>String, Date</a:t>
            </a:r>
            <a:r>
              <a:rPr lang="zh-CN" altLang="en-US" dirty="0">
                <a:solidFill>
                  <a:schemeClr val="tx1"/>
                </a:solidFill>
              </a:rPr>
              <a:t>等</a:t>
            </a:r>
            <a:r>
              <a:rPr lang="en-US" altLang="zh-CN" dirty="0">
                <a:solidFill>
                  <a:schemeClr val="tx1"/>
                </a:solidFill>
              </a:rPr>
              <a:t>, </a:t>
            </a:r>
            <a:r>
              <a:rPr lang="zh-CN" altLang="en-US" dirty="0">
                <a:solidFill>
                  <a:schemeClr val="tx1"/>
                </a:solidFill>
              </a:rPr>
              <a:t>都是交由</a:t>
            </a:r>
            <a:r>
              <a:rPr lang="en-US" altLang="zh-CN" cap="none" dirty="0">
                <a:solidFill>
                  <a:schemeClr val="tx1"/>
                </a:solidFill>
              </a:rPr>
              <a:t>calendar</a:t>
            </a:r>
            <a:r>
              <a:rPr lang="zh-CN" altLang="en-US" dirty="0">
                <a:solidFill>
                  <a:schemeClr val="tx1"/>
                </a:solidFill>
              </a:rPr>
              <a:t>来储存的。</a:t>
            </a:r>
            <a:endParaRPr lang="en-US" altLang="zh-CN" dirty="0">
              <a:solidFill>
                <a:schemeClr val="tx1"/>
              </a:solidFill>
            </a:endParaRPr>
          </a:p>
          <a:p>
            <a:pPr algn="l"/>
            <a:r>
              <a:rPr lang="en-US" altLang="zh-CN" dirty="0">
                <a:solidFill>
                  <a:schemeClr val="tx1"/>
                </a:solidFill>
              </a:rPr>
              <a:t>	</a:t>
            </a:r>
            <a:r>
              <a:rPr lang="zh-CN" altLang="en-US" dirty="0">
                <a:solidFill>
                  <a:schemeClr val="tx1"/>
                </a:solidFill>
              </a:rPr>
              <a:t>在多线程中如果多个线程都使用同一个 </a:t>
            </a:r>
            <a:r>
              <a:rPr lang="en-US" altLang="zh-CN" cap="none" dirty="0" err="1">
                <a:solidFill>
                  <a:schemeClr val="tx1"/>
                </a:solidFill>
              </a:rPr>
              <a:t>Simpledateformat</a:t>
            </a:r>
            <a:r>
              <a:rPr lang="en-US" altLang="zh-CN" dirty="0">
                <a:solidFill>
                  <a:schemeClr val="tx1"/>
                </a:solidFill>
              </a:rPr>
              <a:t> </a:t>
            </a:r>
            <a:r>
              <a:rPr lang="zh-CN" altLang="en-US" dirty="0">
                <a:solidFill>
                  <a:schemeClr val="tx1"/>
                </a:solidFill>
              </a:rPr>
              <a:t>实例，那么就有可能存在其中一个线程修改了 </a:t>
            </a:r>
            <a:r>
              <a:rPr lang="en-US" altLang="zh-CN" cap="none" dirty="0">
                <a:solidFill>
                  <a:schemeClr val="tx1"/>
                </a:solidFill>
              </a:rPr>
              <a:t>calendar</a:t>
            </a:r>
            <a:r>
              <a:rPr lang="en-US" altLang="zh-CN" dirty="0">
                <a:solidFill>
                  <a:schemeClr val="tx1"/>
                </a:solidFill>
              </a:rPr>
              <a:t> </a:t>
            </a:r>
            <a:r>
              <a:rPr lang="zh-CN" altLang="en-US" dirty="0">
                <a:solidFill>
                  <a:schemeClr val="tx1"/>
                </a:solidFill>
              </a:rPr>
              <a:t>后紧接着另一个线程也修改了 </a:t>
            </a:r>
            <a:r>
              <a:rPr lang="en-US" altLang="zh-CN" cap="none" dirty="0">
                <a:solidFill>
                  <a:schemeClr val="tx1"/>
                </a:solidFill>
              </a:rPr>
              <a:t>calendar</a:t>
            </a:r>
            <a:r>
              <a:rPr lang="zh-CN" altLang="en-US" dirty="0">
                <a:solidFill>
                  <a:schemeClr val="tx1"/>
                </a:solidFill>
              </a:rPr>
              <a:t>，那么随后第一个线程用到 </a:t>
            </a:r>
            <a:r>
              <a:rPr lang="en-US" altLang="zh-CN" cap="none" dirty="0">
                <a:solidFill>
                  <a:schemeClr val="tx1"/>
                </a:solidFill>
              </a:rPr>
              <a:t>calendar</a:t>
            </a:r>
            <a:r>
              <a:rPr lang="en-US" altLang="zh-CN" dirty="0">
                <a:solidFill>
                  <a:schemeClr val="tx1"/>
                </a:solidFill>
              </a:rPr>
              <a:t> </a:t>
            </a:r>
            <a:r>
              <a:rPr lang="zh-CN" altLang="en-US" dirty="0">
                <a:solidFill>
                  <a:schemeClr val="tx1"/>
                </a:solidFill>
              </a:rPr>
              <a:t>时已经不是它所期待的值了。</a:t>
            </a:r>
            <a:endParaRPr lang="en-US" altLang="zh-CN" cap="none" dirty="0">
              <a:solidFill>
                <a:schemeClr val="tx1"/>
              </a:solidFill>
            </a:endParaRPr>
          </a:p>
          <a:p>
            <a:endParaRPr lang="en-US" altLang="zh-CN" dirty="0">
              <a:solidFill>
                <a:schemeClr val="tx1"/>
              </a:solidFill>
            </a:endParaRPr>
          </a:p>
        </p:txBody>
      </p:sp>
    </p:spTree>
    <p:extLst>
      <p:ext uri="{BB962C8B-B14F-4D97-AF65-F5344CB8AC3E}">
        <p14:creationId xmlns:p14="http://schemas.microsoft.com/office/powerpoint/2010/main" val="2758123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A47B90-CF88-4143-B675-39A636660E44}"/>
              </a:ext>
            </a:extLst>
          </p:cNvPr>
          <p:cNvSpPr>
            <a:spLocks noGrp="1"/>
          </p:cNvSpPr>
          <p:nvPr>
            <p:ph sz="quarter" idx="13"/>
          </p:nvPr>
        </p:nvSpPr>
        <p:spPr>
          <a:xfrm>
            <a:off x="814248" y="1236421"/>
            <a:ext cx="11351187" cy="5469179"/>
          </a:xfrm>
        </p:spPr>
        <p:txBody>
          <a:bodyPr/>
          <a:lstStyle/>
          <a:p>
            <a:pPr marL="0" indent="0">
              <a:buNone/>
            </a:pPr>
            <a:r>
              <a:rPr lang="zh-CN" altLang="en-US" cap="none" dirty="0"/>
              <a:t>解决方法：</a:t>
            </a:r>
            <a:endParaRPr lang="en-US" altLang="zh-CN" cap="none" dirty="0"/>
          </a:p>
          <a:p>
            <a:pPr marL="0" indent="0">
              <a:buNone/>
            </a:pPr>
            <a:r>
              <a:rPr lang="en-US" altLang="zh-CN" cap="none" dirty="0"/>
              <a:t>1.</a:t>
            </a:r>
            <a:r>
              <a:rPr lang="zh-CN" altLang="en-US" cap="none" dirty="0"/>
              <a:t>不共享</a:t>
            </a:r>
            <a:r>
              <a:rPr lang="en-US" altLang="zh-CN" cap="none" dirty="0" err="1"/>
              <a:t>simpledateformat</a:t>
            </a:r>
            <a:r>
              <a:rPr lang="zh-CN" altLang="en-US" cap="none" dirty="0"/>
              <a:t>。即每次要使用 </a:t>
            </a:r>
            <a:r>
              <a:rPr lang="en-US" altLang="zh-CN" cap="none" dirty="0" err="1"/>
              <a:t>SimpleDateFormat</a:t>
            </a:r>
            <a:r>
              <a:rPr lang="en-US" altLang="zh-CN" cap="none" dirty="0"/>
              <a:t> </a:t>
            </a:r>
            <a:r>
              <a:rPr lang="zh-CN" altLang="en-US" cap="none" dirty="0"/>
              <a:t>时都创建一个局部的 </a:t>
            </a:r>
            <a:r>
              <a:rPr lang="en-US" altLang="zh-CN" cap="none" dirty="0" err="1"/>
              <a:t>SimpleDateFormat</a:t>
            </a:r>
            <a:r>
              <a:rPr lang="en-US" altLang="zh-CN" cap="none" dirty="0"/>
              <a:t> </a:t>
            </a:r>
            <a:r>
              <a:rPr lang="zh-CN" altLang="en-US" cap="none" dirty="0"/>
              <a:t>对象，自然就不存在线程安全的问题了。但是如果需要频繁进行调用的话，每次都要创建新的对象，开销太大。</a:t>
            </a:r>
            <a:endParaRPr lang="en-US" altLang="zh-CN" cap="none" dirty="0"/>
          </a:p>
          <a:p>
            <a:pPr marL="0" indent="0">
              <a:buNone/>
            </a:pPr>
            <a:r>
              <a:rPr lang="en-US" altLang="zh-CN" cap="none" dirty="0"/>
              <a:t>2.</a:t>
            </a:r>
            <a:r>
              <a:rPr lang="zh-CN" altLang="en-US" cap="none" dirty="0"/>
              <a:t>同步锁。对 </a:t>
            </a:r>
            <a:r>
              <a:rPr lang="en-US" altLang="zh-CN" cap="none" dirty="0" err="1"/>
              <a:t>SimpleDateFormat</a:t>
            </a:r>
            <a:r>
              <a:rPr lang="en-US" altLang="zh-CN" cap="none" dirty="0"/>
              <a:t> </a:t>
            </a:r>
            <a:r>
              <a:rPr lang="zh-CN" altLang="en-US" cap="none" dirty="0"/>
              <a:t>加同步锁，这样可以确保同一时间只有一个线程可以持有锁，进而解决线程安全的问题。但是在多线程竞争激烈的时候会带来效率上的问题。</a:t>
            </a:r>
            <a:endParaRPr lang="en-US" altLang="zh-CN" cap="none" dirty="0"/>
          </a:p>
          <a:p>
            <a:pPr marL="0" indent="0">
              <a:buNone/>
            </a:pPr>
            <a:endParaRPr lang="en-US" altLang="zh-CN" cap="none" dirty="0"/>
          </a:p>
        </p:txBody>
      </p:sp>
      <p:sp>
        <p:nvSpPr>
          <p:cNvPr id="9" name="标题 1">
            <a:extLst>
              <a:ext uri="{FF2B5EF4-FFF2-40B4-BE49-F238E27FC236}">
                <a16:creationId xmlns:a16="http://schemas.microsoft.com/office/drawing/2014/main" id="{ADB8C805-2B1D-4944-AB62-97F26DD4453F}"/>
              </a:ext>
            </a:extLst>
          </p:cNvPr>
          <p:cNvSpPr txBox="1">
            <a:spLocks/>
          </p:cNvSpPr>
          <p:nvPr/>
        </p:nvSpPr>
        <p:spPr>
          <a:xfrm>
            <a:off x="814248" y="152400"/>
            <a:ext cx="10364451" cy="123642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err="1"/>
              <a:t>SimpleDateFormat</a:t>
            </a:r>
            <a:r>
              <a:rPr lang="zh-CN" altLang="en-US" cap="none" dirty="0"/>
              <a:t>的线程安全问题</a:t>
            </a:r>
          </a:p>
        </p:txBody>
      </p:sp>
      <p:pic>
        <p:nvPicPr>
          <p:cNvPr id="5" name="图片 4">
            <a:extLst>
              <a:ext uri="{FF2B5EF4-FFF2-40B4-BE49-F238E27FC236}">
                <a16:creationId xmlns:a16="http://schemas.microsoft.com/office/drawing/2014/main" id="{4278E30E-8613-4AD5-9584-14BDC796E972}"/>
              </a:ext>
            </a:extLst>
          </p:cNvPr>
          <p:cNvPicPr>
            <a:picLocks noChangeAspect="1"/>
          </p:cNvPicPr>
          <p:nvPr/>
        </p:nvPicPr>
        <p:blipFill>
          <a:blip r:embed="rId2"/>
          <a:stretch>
            <a:fillRect/>
          </a:stretch>
        </p:blipFill>
        <p:spPr>
          <a:xfrm>
            <a:off x="358837" y="3689775"/>
            <a:ext cx="7612097" cy="3168225"/>
          </a:xfrm>
          <a:prstGeom prst="rect">
            <a:avLst/>
          </a:prstGeom>
        </p:spPr>
      </p:pic>
      <p:pic>
        <p:nvPicPr>
          <p:cNvPr id="6" name="图片 5">
            <a:extLst>
              <a:ext uri="{FF2B5EF4-FFF2-40B4-BE49-F238E27FC236}">
                <a16:creationId xmlns:a16="http://schemas.microsoft.com/office/drawing/2014/main" id="{33F19D16-AA2B-4697-9B4F-EF4D3949470D}"/>
              </a:ext>
            </a:extLst>
          </p:cNvPr>
          <p:cNvPicPr>
            <a:picLocks noChangeAspect="1"/>
          </p:cNvPicPr>
          <p:nvPr/>
        </p:nvPicPr>
        <p:blipFill>
          <a:blip r:embed="rId3"/>
          <a:stretch>
            <a:fillRect/>
          </a:stretch>
        </p:blipFill>
        <p:spPr>
          <a:xfrm>
            <a:off x="8027115" y="3689775"/>
            <a:ext cx="3903178" cy="3168225"/>
          </a:xfrm>
          <a:prstGeom prst="rect">
            <a:avLst/>
          </a:prstGeom>
        </p:spPr>
      </p:pic>
    </p:spTree>
    <p:extLst>
      <p:ext uri="{BB962C8B-B14F-4D97-AF65-F5344CB8AC3E}">
        <p14:creationId xmlns:p14="http://schemas.microsoft.com/office/powerpoint/2010/main" val="2283411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2CF1D1-C457-4583-B805-C45B1AAAD079}"/>
              </a:ext>
            </a:extLst>
          </p:cNvPr>
          <p:cNvSpPr>
            <a:spLocks noGrp="1"/>
          </p:cNvSpPr>
          <p:nvPr>
            <p:ph type="title"/>
          </p:nvPr>
        </p:nvSpPr>
        <p:spPr>
          <a:xfrm>
            <a:off x="913775" y="618517"/>
            <a:ext cx="10364451" cy="911703"/>
          </a:xfrm>
        </p:spPr>
        <p:txBody>
          <a:bodyPr/>
          <a:lstStyle/>
          <a:p>
            <a:r>
              <a:rPr lang="en-US" altLang="zh-CN" cap="none" dirty="0" err="1"/>
              <a:t>SimpleDateFormat</a:t>
            </a:r>
            <a:r>
              <a:rPr lang="zh-CN" altLang="en-US" cap="none" dirty="0"/>
              <a:t>的线程安全问题</a:t>
            </a:r>
            <a:endParaRPr lang="zh-CN" altLang="en-US" dirty="0"/>
          </a:p>
        </p:txBody>
      </p:sp>
      <p:sp>
        <p:nvSpPr>
          <p:cNvPr id="3" name="内容占位符 2">
            <a:extLst>
              <a:ext uri="{FF2B5EF4-FFF2-40B4-BE49-F238E27FC236}">
                <a16:creationId xmlns:a16="http://schemas.microsoft.com/office/drawing/2014/main" id="{AC8BCE0F-25B2-4E2A-B1D1-AFD66B1CF891}"/>
              </a:ext>
            </a:extLst>
          </p:cNvPr>
          <p:cNvSpPr>
            <a:spLocks noGrp="1"/>
          </p:cNvSpPr>
          <p:nvPr>
            <p:ph sz="quarter" idx="13"/>
          </p:nvPr>
        </p:nvSpPr>
        <p:spPr>
          <a:xfrm>
            <a:off x="913774" y="1380932"/>
            <a:ext cx="10363826" cy="5477068"/>
          </a:xfrm>
        </p:spPr>
        <p:txBody>
          <a:bodyPr/>
          <a:lstStyle/>
          <a:p>
            <a:pPr marL="0" indent="0">
              <a:buNone/>
            </a:pPr>
            <a:r>
              <a:rPr lang="en-US" altLang="zh-CN" cap="none" dirty="0"/>
              <a:t>3. </a:t>
            </a:r>
            <a:r>
              <a:rPr lang="en-US" altLang="zh-CN" cap="none" dirty="0" err="1"/>
              <a:t>DateTimeFormatter</a:t>
            </a:r>
            <a:endParaRPr lang="en-US" altLang="zh-CN" cap="none" dirty="0"/>
          </a:p>
          <a:p>
            <a:pPr marL="0" indent="0">
              <a:buNone/>
            </a:pPr>
            <a:r>
              <a:rPr lang="zh-CN" altLang="en-US" cap="none" dirty="0"/>
              <a:t>使用</a:t>
            </a:r>
            <a:r>
              <a:rPr lang="en-US" altLang="zh-CN" cap="none" dirty="0" err="1"/>
              <a:t>LocalDateTime</a:t>
            </a:r>
            <a:r>
              <a:rPr lang="zh-CN" altLang="en-US" cap="none" dirty="0"/>
              <a:t>或</a:t>
            </a:r>
            <a:r>
              <a:rPr lang="en-US" altLang="zh-CN" cap="none" dirty="0" err="1"/>
              <a:t>ZonedLocalDateTime</a:t>
            </a:r>
            <a:r>
              <a:rPr lang="zh-CN" altLang="en-US" cap="none" dirty="0"/>
              <a:t>时，我们要进行格式化显示，就要使用</a:t>
            </a:r>
            <a:r>
              <a:rPr lang="en-US" altLang="zh-CN" cap="none" dirty="0" err="1"/>
              <a:t>DateTimeFormatter</a:t>
            </a:r>
            <a:r>
              <a:rPr lang="zh-CN" altLang="en-US" cap="none" dirty="0"/>
              <a:t>。与</a:t>
            </a:r>
            <a:r>
              <a:rPr lang="en-US" altLang="zh-CN" cap="none" dirty="0" err="1"/>
              <a:t>SimpleDateFormat</a:t>
            </a:r>
            <a:r>
              <a:rPr lang="zh-CN" altLang="en-US" cap="none" dirty="0"/>
              <a:t>不同的是，</a:t>
            </a:r>
            <a:r>
              <a:rPr lang="en-US" altLang="zh-CN" cap="none" dirty="0" err="1"/>
              <a:t>DateTimeFormatter</a:t>
            </a:r>
            <a:r>
              <a:rPr lang="zh-CN" altLang="en-US" cap="none" dirty="0"/>
              <a:t>不但是不变对象，它还是线程安全的。</a:t>
            </a:r>
            <a:endParaRPr lang="en-US" altLang="zh-CN" cap="none" dirty="0"/>
          </a:p>
          <a:p>
            <a:pPr marL="0" indent="0">
              <a:buNone/>
            </a:pPr>
            <a:endParaRPr lang="en-US" altLang="zh-CN" cap="none" dirty="0"/>
          </a:p>
          <a:p>
            <a:pPr marL="0" indent="0">
              <a:buNone/>
            </a:pPr>
            <a:endParaRPr lang="zh-CN" altLang="en-US" cap="none" dirty="0"/>
          </a:p>
          <a:p>
            <a:endParaRPr lang="zh-CN" altLang="en-US" dirty="0"/>
          </a:p>
        </p:txBody>
      </p:sp>
      <p:pic>
        <p:nvPicPr>
          <p:cNvPr id="4" name="图片 3">
            <a:extLst>
              <a:ext uri="{FF2B5EF4-FFF2-40B4-BE49-F238E27FC236}">
                <a16:creationId xmlns:a16="http://schemas.microsoft.com/office/drawing/2014/main" id="{A497B619-0577-4D35-8CD1-E7DC21343F49}"/>
              </a:ext>
            </a:extLst>
          </p:cNvPr>
          <p:cNvPicPr>
            <a:picLocks noChangeAspect="1"/>
          </p:cNvPicPr>
          <p:nvPr/>
        </p:nvPicPr>
        <p:blipFill>
          <a:blip r:embed="rId2"/>
          <a:stretch>
            <a:fillRect/>
          </a:stretch>
        </p:blipFill>
        <p:spPr>
          <a:xfrm>
            <a:off x="545883" y="3020973"/>
            <a:ext cx="8165900" cy="3678407"/>
          </a:xfrm>
          <a:prstGeom prst="rect">
            <a:avLst/>
          </a:prstGeom>
        </p:spPr>
      </p:pic>
      <p:pic>
        <p:nvPicPr>
          <p:cNvPr id="6" name="图片 5">
            <a:extLst>
              <a:ext uri="{FF2B5EF4-FFF2-40B4-BE49-F238E27FC236}">
                <a16:creationId xmlns:a16="http://schemas.microsoft.com/office/drawing/2014/main" id="{6674DE3F-FDE7-4139-8C74-E9E5ABAA76EC}"/>
              </a:ext>
            </a:extLst>
          </p:cNvPr>
          <p:cNvPicPr>
            <a:picLocks noChangeAspect="1"/>
          </p:cNvPicPr>
          <p:nvPr/>
        </p:nvPicPr>
        <p:blipFill>
          <a:blip r:embed="rId3"/>
          <a:stretch>
            <a:fillRect/>
          </a:stretch>
        </p:blipFill>
        <p:spPr>
          <a:xfrm>
            <a:off x="8849497" y="3020973"/>
            <a:ext cx="3167334" cy="3426480"/>
          </a:xfrm>
          <a:prstGeom prst="rect">
            <a:avLst/>
          </a:prstGeom>
        </p:spPr>
      </p:pic>
    </p:spTree>
    <p:extLst>
      <p:ext uri="{BB962C8B-B14F-4D97-AF65-F5344CB8AC3E}">
        <p14:creationId xmlns:p14="http://schemas.microsoft.com/office/powerpoint/2010/main" val="4294379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A47B90-CF88-4143-B675-39A636660E44}"/>
              </a:ext>
            </a:extLst>
          </p:cNvPr>
          <p:cNvSpPr>
            <a:spLocks noGrp="1"/>
          </p:cNvSpPr>
          <p:nvPr>
            <p:ph sz="quarter" idx="13"/>
          </p:nvPr>
        </p:nvSpPr>
        <p:spPr>
          <a:xfrm>
            <a:off x="814248" y="1236421"/>
            <a:ext cx="11351187" cy="5469179"/>
          </a:xfrm>
        </p:spPr>
        <p:txBody>
          <a:bodyPr>
            <a:normAutofit/>
          </a:bodyPr>
          <a:lstStyle/>
          <a:p>
            <a:pPr marL="0" indent="0">
              <a:buNone/>
            </a:pPr>
            <a:r>
              <a:rPr lang="zh-CN" altLang="en-US" cap="none" dirty="0"/>
              <a:t>解决方法：</a:t>
            </a:r>
            <a:endParaRPr lang="en-US" altLang="zh-CN" cap="none" dirty="0"/>
          </a:p>
          <a:p>
            <a:pPr marL="0" indent="0">
              <a:buNone/>
            </a:pPr>
            <a:r>
              <a:rPr lang="en-US" altLang="zh-CN" cap="none" dirty="0"/>
              <a:t>4.Threadlocal------</a:t>
            </a:r>
            <a:r>
              <a:rPr lang="zh-CN" altLang="en-US" cap="none" dirty="0"/>
              <a:t>线程本地变量。</a:t>
            </a:r>
            <a:endParaRPr lang="en-US" altLang="zh-CN" cap="none" dirty="0"/>
          </a:p>
          <a:p>
            <a:pPr marL="0" indent="0">
              <a:buNone/>
            </a:pPr>
            <a:r>
              <a:rPr lang="en-US" altLang="zh-CN" cap="none" dirty="0"/>
              <a:t>		</a:t>
            </a:r>
            <a:r>
              <a:rPr lang="en-US" altLang="zh-CN" cap="none" dirty="0" err="1"/>
              <a:t>ThreadLocal</a:t>
            </a:r>
            <a:r>
              <a:rPr lang="zh-CN" altLang="en-US" cap="none" dirty="0"/>
              <a:t>是解决线程安全问题一个很好的思路，它通过为每个线程提供一个独立的变量副本解决了变量并发访问的冲突问题。简单理解，在多线程中使用</a:t>
            </a:r>
            <a:r>
              <a:rPr lang="en-US" altLang="zh-CN" cap="none" dirty="0"/>
              <a:t> </a:t>
            </a:r>
            <a:r>
              <a:rPr lang="en-US" altLang="zh-CN" cap="none" dirty="0" err="1"/>
              <a:t>ThreadLocal</a:t>
            </a:r>
            <a:r>
              <a:rPr lang="zh-CN" altLang="en-US" cap="none" dirty="0"/>
              <a:t>就是类似使用局部变量的另一种实现，与方法</a:t>
            </a:r>
            <a:r>
              <a:rPr lang="en-US" altLang="zh-CN" cap="none" dirty="0"/>
              <a:t>1</a:t>
            </a:r>
            <a:r>
              <a:rPr lang="zh-CN" altLang="en-US" cap="none" dirty="0"/>
              <a:t>的效果一样。</a:t>
            </a:r>
            <a:r>
              <a:rPr lang="en-US" altLang="zh-CN" cap="none" dirty="0"/>
              <a:t> </a:t>
            </a:r>
            <a:r>
              <a:rPr lang="zh-CN" altLang="en-US" cap="none" dirty="0"/>
              <a:t>。</a:t>
            </a:r>
            <a:endParaRPr lang="en-US" altLang="zh-CN" cap="none" dirty="0"/>
          </a:p>
          <a:p>
            <a:pPr marL="0" indent="0">
              <a:buNone/>
            </a:pPr>
            <a:r>
              <a:rPr lang="en-US" altLang="zh-CN" cap="none" dirty="0"/>
              <a:t>	</a:t>
            </a:r>
            <a:r>
              <a:rPr lang="en-US" altLang="zh-CN" cap="none" dirty="0" err="1"/>
              <a:t>ThreadLocal</a:t>
            </a:r>
            <a:r>
              <a:rPr lang="en-US" altLang="zh-CN" cap="none" dirty="0"/>
              <a:t> </a:t>
            </a:r>
            <a:r>
              <a:rPr lang="zh-CN" altLang="en-US" cap="none" dirty="0"/>
              <a:t>变量，基本原理是</a:t>
            </a:r>
            <a:r>
              <a:rPr lang="en-US" altLang="zh-CN" cap="none" dirty="0"/>
              <a:t>: </a:t>
            </a:r>
            <a:r>
              <a:rPr lang="zh-CN" altLang="en-US" cap="none" dirty="0"/>
              <a:t>同一个 </a:t>
            </a:r>
            <a:r>
              <a:rPr lang="en-US" altLang="zh-CN" cap="none" dirty="0" err="1"/>
              <a:t>ThreadLocal</a:t>
            </a:r>
            <a:r>
              <a:rPr lang="en-US" altLang="zh-CN" cap="none" dirty="0"/>
              <a:t> </a:t>
            </a:r>
            <a:r>
              <a:rPr lang="zh-CN" altLang="en-US" cap="none" dirty="0"/>
              <a:t>所包含的对象在不同的 </a:t>
            </a:r>
            <a:r>
              <a:rPr lang="en-US" altLang="zh-CN" cap="none" dirty="0"/>
              <a:t>Thread </a:t>
            </a:r>
            <a:r>
              <a:rPr lang="zh-CN" altLang="en-US" cap="none" dirty="0"/>
              <a:t>中有不同的副本（实际是不同的实例）。该“副本”，一般情况下在线程间隔离，在线程内就相当于该线程的</a:t>
            </a:r>
            <a:r>
              <a:rPr lang="en-US" altLang="zh-CN" cap="none" dirty="0"/>
              <a:t>Global</a:t>
            </a:r>
            <a:r>
              <a:rPr lang="zh-CN" altLang="en-US" cap="none" dirty="0"/>
              <a:t>变量。</a:t>
            </a:r>
            <a:r>
              <a:rPr lang="en-US" altLang="zh-CN" cap="none" dirty="0"/>
              <a:t> </a:t>
            </a:r>
            <a:r>
              <a:rPr lang="en-US" altLang="zh-CN" cap="none" dirty="0" err="1"/>
              <a:t>ThreadLocal</a:t>
            </a:r>
            <a:r>
              <a:rPr lang="zh-CN" altLang="en-US" cap="none" dirty="0"/>
              <a:t>以空间换时间，</a:t>
            </a:r>
            <a:r>
              <a:rPr lang="en-US" altLang="zh-CN" cap="none" dirty="0"/>
              <a:t>synchronized</a:t>
            </a:r>
            <a:r>
              <a:rPr lang="zh-CN" altLang="en-US" cap="none" dirty="0"/>
              <a:t>以时间换空间</a:t>
            </a:r>
            <a:endParaRPr lang="en-US" altLang="zh-CN" b="1" cap="none" dirty="0"/>
          </a:p>
          <a:p>
            <a:pPr marL="0" indent="0">
              <a:buNone/>
            </a:pPr>
            <a:r>
              <a:rPr lang="en-US" altLang="zh-CN" b="1" cap="none" dirty="0"/>
              <a:t>	</a:t>
            </a:r>
            <a:r>
              <a:rPr lang="en-US" altLang="zh-CN" b="1" cap="none" dirty="0" err="1"/>
              <a:t>ThreadLocal</a:t>
            </a:r>
            <a:r>
              <a:rPr lang="en-US" altLang="zh-CN" b="1" cap="none" dirty="0"/>
              <a:t> </a:t>
            </a:r>
            <a:r>
              <a:rPr lang="zh-CN" altLang="en-US" b="1" cap="none" dirty="0"/>
              <a:t>不是用来解决共享对象的多线程访问问题的。</a:t>
            </a:r>
            <a:r>
              <a:rPr lang="en-US" altLang="zh-CN" cap="none" dirty="0" err="1"/>
              <a:t>Threadlocal</a:t>
            </a:r>
            <a:r>
              <a:rPr lang="zh-CN" altLang="en-US" dirty="0"/>
              <a:t>是为了方便线程处理自己的某种状态。</a:t>
            </a:r>
            <a:r>
              <a:rPr lang="en-US" altLang="zh-CN" cap="none" dirty="0" err="1"/>
              <a:t>Threadlocal</a:t>
            </a:r>
            <a:r>
              <a:rPr lang="en-US" altLang="zh-CN" cap="none" dirty="0"/>
              <a:t> </a:t>
            </a:r>
            <a:r>
              <a:rPr lang="zh-CN" altLang="en-US" dirty="0"/>
              <a:t>适用于变量在线程间隔离而在方法或类间共享的场景。以线程为例，每个</a:t>
            </a:r>
            <a:r>
              <a:rPr lang="en-US" altLang="zh-CN" cap="none" dirty="0"/>
              <a:t>run</a:t>
            </a:r>
            <a:r>
              <a:rPr lang="zh-CN" altLang="en-US" dirty="0"/>
              <a:t>方法中需要使用同一种</a:t>
            </a:r>
            <a:r>
              <a:rPr lang="en-US" altLang="zh-CN" cap="none" dirty="0" err="1"/>
              <a:t>sdf</a:t>
            </a:r>
            <a:r>
              <a:rPr lang="zh-CN" altLang="en-US" cap="none" dirty="0"/>
              <a:t>实例</a:t>
            </a:r>
            <a:r>
              <a:rPr lang="zh-CN" altLang="en-US" dirty="0"/>
              <a:t>，而线程间需要不同的</a:t>
            </a:r>
            <a:r>
              <a:rPr lang="en-US" altLang="zh-CN" cap="none" dirty="0" err="1"/>
              <a:t>sdf</a:t>
            </a:r>
            <a:r>
              <a:rPr lang="zh-CN" altLang="en-US" cap="none" dirty="0"/>
              <a:t>实例，</a:t>
            </a:r>
            <a:r>
              <a:rPr lang="zh-CN" altLang="en-US" dirty="0"/>
              <a:t>避免了同一参数在所有方法中传递，从而</a:t>
            </a:r>
            <a:r>
              <a:rPr lang="zh-CN" altLang="en-US" cap="none" dirty="0"/>
              <a:t>减少同一个线程内多个函数或者组件之间一些公共变量的传递的复杂度</a:t>
            </a:r>
            <a:endParaRPr lang="en-US" altLang="zh-CN" cap="none" dirty="0"/>
          </a:p>
          <a:p>
            <a:pPr marL="0" indent="0">
              <a:buNone/>
            </a:pPr>
            <a:endParaRPr lang="en-US" altLang="zh-CN" cap="none" dirty="0"/>
          </a:p>
          <a:p>
            <a:pPr marL="0" indent="0">
              <a:buNone/>
            </a:pPr>
            <a:endParaRPr lang="en-US" altLang="zh-CN" cap="none" dirty="0"/>
          </a:p>
          <a:p>
            <a:pPr marL="0" indent="0">
              <a:buNone/>
            </a:pPr>
            <a:endParaRPr lang="en-US" altLang="zh-CN" cap="none" dirty="0"/>
          </a:p>
          <a:p>
            <a:pPr marL="0" indent="0">
              <a:buNone/>
            </a:pPr>
            <a:endParaRPr lang="en-US" altLang="zh-CN" cap="none" dirty="0"/>
          </a:p>
          <a:p>
            <a:pPr marL="0" indent="0">
              <a:buNone/>
            </a:pPr>
            <a:endParaRPr lang="en-US" altLang="zh-CN" cap="none" dirty="0"/>
          </a:p>
          <a:p>
            <a:pPr marL="0" indent="0">
              <a:buNone/>
            </a:pPr>
            <a:endParaRPr lang="en-US" altLang="zh-CN" cap="none" dirty="0"/>
          </a:p>
          <a:p>
            <a:pPr marL="0" indent="0">
              <a:buNone/>
            </a:pPr>
            <a:endParaRPr lang="en-US" altLang="zh-CN" cap="none" dirty="0"/>
          </a:p>
          <a:p>
            <a:pPr marL="0" indent="0">
              <a:buNone/>
            </a:pPr>
            <a:endParaRPr lang="en-US" altLang="zh-CN" cap="none" dirty="0"/>
          </a:p>
        </p:txBody>
      </p:sp>
      <p:sp>
        <p:nvSpPr>
          <p:cNvPr id="9" name="标题 1">
            <a:extLst>
              <a:ext uri="{FF2B5EF4-FFF2-40B4-BE49-F238E27FC236}">
                <a16:creationId xmlns:a16="http://schemas.microsoft.com/office/drawing/2014/main" id="{ADB8C805-2B1D-4944-AB62-97F26DD4453F}"/>
              </a:ext>
            </a:extLst>
          </p:cNvPr>
          <p:cNvSpPr txBox="1">
            <a:spLocks/>
          </p:cNvSpPr>
          <p:nvPr/>
        </p:nvSpPr>
        <p:spPr>
          <a:xfrm>
            <a:off x="814248" y="152400"/>
            <a:ext cx="10364451" cy="123642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err="1"/>
              <a:t>SimpleDateFormat</a:t>
            </a:r>
            <a:r>
              <a:rPr lang="zh-CN" altLang="en-US" cap="none" dirty="0"/>
              <a:t>的线程安全问题</a:t>
            </a:r>
          </a:p>
        </p:txBody>
      </p:sp>
    </p:spTree>
    <p:extLst>
      <p:ext uri="{BB962C8B-B14F-4D97-AF65-F5344CB8AC3E}">
        <p14:creationId xmlns:p14="http://schemas.microsoft.com/office/powerpoint/2010/main" val="1534504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A47B90-CF88-4143-B675-39A636660E44}"/>
              </a:ext>
            </a:extLst>
          </p:cNvPr>
          <p:cNvSpPr>
            <a:spLocks noGrp="1"/>
          </p:cNvSpPr>
          <p:nvPr>
            <p:ph sz="quarter" idx="13"/>
          </p:nvPr>
        </p:nvSpPr>
        <p:spPr>
          <a:xfrm>
            <a:off x="814248" y="1236421"/>
            <a:ext cx="11351187" cy="5469179"/>
          </a:xfrm>
        </p:spPr>
        <p:txBody>
          <a:bodyPr>
            <a:normAutofit/>
          </a:bodyPr>
          <a:lstStyle/>
          <a:p>
            <a:pPr marL="0" indent="0">
              <a:buNone/>
            </a:pPr>
            <a:r>
              <a:rPr lang="en-US" altLang="zh-CN" cap="none" dirty="0" err="1"/>
              <a:t>ThreadLocal</a:t>
            </a:r>
            <a:r>
              <a:rPr lang="zh-CN" altLang="en-US" cap="none" dirty="0"/>
              <a:t>使用</a:t>
            </a:r>
            <a:r>
              <a:rPr lang="en-US" altLang="zh-CN" cap="none" dirty="0"/>
              <a:t>:</a:t>
            </a:r>
          </a:p>
          <a:p>
            <a:pPr marL="0" indent="0">
              <a:buNone/>
            </a:pPr>
            <a:r>
              <a:rPr lang="en-US" altLang="zh-CN" cap="none" dirty="0"/>
              <a:t>1. </a:t>
            </a:r>
            <a:r>
              <a:rPr lang="zh-CN" altLang="en-US" cap="none" dirty="0"/>
              <a:t>通常</a:t>
            </a:r>
            <a:r>
              <a:rPr lang="en-US" altLang="zh-CN" cap="none" dirty="0"/>
              <a:t>public static </a:t>
            </a:r>
            <a:r>
              <a:rPr lang="en-US" altLang="zh-CN" cap="none" dirty="0" err="1"/>
              <a:t>ThreaLocal</a:t>
            </a:r>
            <a:r>
              <a:rPr lang="en-US" altLang="zh-CN" cap="none" dirty="0"/>
              <a:t>&lt;T&gt; </a:t>
            </a:r>
            <a:r>
              <a:rPr lang="en-US" altLang="zh-CN" cap="none" dirty="0" err="1"/>
              <a:t>threadLocal</a:t>
            </a:r>
            <a:r>
              <a:rPr lang="en-US" altLang="zh-CN" cap="none" dirty="0"/>
              <a:t> =new </a:t>
            </a:r>
            <a:r>
              <a:rPr lang="en-US" altLang="zh-CN" cap="none" dirty="0" err="1"/>
              <a:t>Threadcal</a:t>
            </a:r>
            <a:r>
              <a:rPr lang="en-US" altLang="zh-CN" cap="none" dirty="0"/>
              <a:t>&lt;T&gt;(){ </a:t>
            </a:r>
            <a:r>
              <a:rPr lang="zh-CN" altLang="en-US" cap="none" dirty="0"/>
              <a:t>重写初始化方法</a:t>
            </a:r>
            <a:r>
              <a:rPr lang="en-US" altLang="zh-CN" cap="none" dirty="0"/>
              <a:t>}</a:t>
            </a:r>
          </a:p>
          <a:p>
            <a:pPr marL="0" indent="0">
              <a:buNone/>
            </a:pPr>
            <a:r>
              <a:rPr lang="en-US" altLang="zh-CN" cap="none" dirty="0"/>
              <a:t>2.</a:t>
            </a:r>
            <a:r>
              <a:rPr lang="zh-CN" altLang="en-US" cap="none" dirty="0"/>
              <a:t>通过</a:t>
            </a:r>
            <a:r>
              <a:rPr lang="en-US" altLang="zh-CN" cap="none" dirty="0" err="1"/>
              <a:t>threadLocal.set</a:t>
            </a:r>
            <a:r>
              <a:rPr lang="en-US" altLang="zh-CN" cap="none" dirty="0"/>
              <a:t>(value),</a:t>
            </a:r>
            <a:r>
              <a:rPr lang="zh-CN" altLang="en-US" cap="none" dirty="0"/>
              <a:t>设置线程本地变量的值，仅限当前线程使用。</a:t>
            </a:r>
            <a:endParaRPr lang="en-US" altLang="zh-CN" cap="none" dirty="0"/>
          </a:p>
          <a:p>
            <a:pPr marL="0" indent="0">
              <a:buNone/>
            </a:pPr>
            <a:r>
              <a:rPr lang="en-US" altLang="zh-CN" cap="none" dirty="0"/>
              <a:t>3.</a:t>
            </a:r>
            <a:r>
              <a:rPr lang="zh-CN" altLang="en-US" cap="none" dirty="0"/>
              <a:t>通过</a:t>
            </a:r>
            <a:r>
              <a:rPr lang="en-US" altLang="zh-CN" cap="none" dirty="0" err="1"/>
              <a:t>threadLocal.get</a:t>
            </a:r>
            <a:r>
              <a:rPr lang="en-US" altLang="zh-CN" cap="none" dirty="0"/>
              <a:t>() </a:t>
            </a:r>
            <a:r>
              <a:rPr lang="zh-CN" altLang="en-US" cap="none" dirty="0"/>
              <a:t>获取值</a:t>
            </a:r>
            <a:r>
              <a:rPr lang="en-US" altLang="zh-CN" cap="none" dirty="0"/>
              <a:t>set</a:t>
            </a:r>
            <a:r>
              <a:rPr lang="zh-CN" altLang="en-US" cap="none" dirty="0"/>
              <a:t>或初始化的值。</a:t>
            </a:r>
            <a:endParaRPr lang="en-US" altLang="zh-CN" cap="none" dirty="0"/>
          </a:p>
          <a:p>
            <a:pPr marL="0" indent="0">
              <a:buNone/>
            </a:pPr>
            <a:r>
              <a:rPr lang="zh-CN" altLang="en-US" cap="none" dirty="0"/>
              <a:t>注意：多线程中，请不要</a:t>
            </a:r>
            <a:r>
              <a:rPr lang="en-US" altLang="zh-CN" cap="none" dirty="0"/>
              <a:t>set(</a:t>
            </a:r>
            <a:r>
              <a:rPr lang="zh-CN" altLang="en-US" cap="none" dirty="0"/>
              <a:t>共享变量</a:t>
            </a:r>
            <a:r>
              <a:rPr lang="en-US" altLang="zh-CN" cap="none" dirty="0"/>
              <a:t>)</a:t>
            </a:r>
            <a:r>
              <a:rPr lang="zh-CN" altLang="en-US" cap="none" dirty="0"/>
              <a:t>，会存在线程问题，需要其他手段解决。</a:t>
            </a:r>
            <a:r>
              <a:rPr lang="en-US" altLang="zh-CN" b="1" cap="none" dirty="0"/>
              <a:t> </a:t>
            </a:r>
            <a:r>
              <a:rPr lang="en-US" altLang="zh-CN" b="1" cap="none" dirty="0" err="1"/>
              <a:t>ThreadLocal</a:t>
            </a:r>
            <a:r>
              <a:rPr lang="en-US" altLang="zh-CN" b="1" cap="none" dirty="0"/>
              <a:t> </a:t>
            </a:r>
            <a:r>
              <a:rPr lang="zh-CN" altLang="en-US" b="1" cap="none" dirty="0"/>
              <a:t>不是用来解决</a:t>
            </a:r>
            <a:r>
              <a:rPr lang="zh-CN" altLang="en-US" b="1" i="1" cap="none" dirty="0"/>
              <a:t>共享对象</a:t>
            </a:r>
            <a:r>
              <a:rPr lang="zh-CN" altLang="en-US" b="1" cap="none" dirty="0"/>
              <a:t>的多线程访问问题的。</a:t>
            </a:r>
            <a:endParaRPr lang="en-US" altLang="zh-CN" b="1" cap="none" dirty="0"/>
          </a:p>
          <a:p>
            <a:pPr marL="0" indent="0">
              <a:buNone/>
            </a:pPr>
            <a:r>
              <a:rPr lang="en-US" altLang="zh-CN" b="1" cap="none" dirty="0"/>
              <a:t>4.</a:t>
            </a:r>
            <a:r>
              <a:rPr lang="zh-CN" altLang="en-US" b="1" cap="none" dirty="0"/>
              <a:t>通过</a:t>
            </a:r>
            <a:r>
              <a:rPr lang="en-US" altLang="zh-CN" cap="none" dirty="0" err="1"/>
              <a:t>threadLocal.remove</a:t>
            </a:r>
            <a:r>
              <a:rPr lang="en-US" altLang="zh-CN" cap="none" dirty="0"/>
              <a:t>()</a:t>
            </a:r>
            <a:r>
              <a:rPr lang="zh-CN" altLang="en-US" cap="none" dirty="0"/>
              <a:t>来释放当前线程的</a:t>
            </a:r>
            <a:r>
              <a:rPr lang="en-US" altLang="zh-CN" cap="none" dirty="0"/>
              <a:t>set</a:t>
            </a:r>
            <a:r>
              <a:rPr lang="zh-CN" altLang="en-US" cap="none" dirty="0"/>
              <a:t>或初始化的</a:t>
            </a:r>
            <a:r>
              <a:rPr lang="en-US" altLang="zh-CN" cap="none" dirty="0"/>
              <a:t>value</a:t>
            </a:r>
            <a:r>
              <a:rPr lang="zh-CN" altLang="en-US" cap="none" dirty="0"/>
              <a:t>，让其能被回收。</a:t>
            </a:r>
            <a:r>
              <a:rPr lang="en-US" altLang="zh-CN" cap="none" dirty="0"/>
              <a:t>------</a:t>
            </a:r>
            <a:r>
              <a:rPr lang="zh-CN" altLang="en-US" cap="none" dirty="0"/>
              <a:t>很重要的步骤，否则可能会造成内存泄漏。</a:t>
            </a:r>
            <a:endParaRPr lang="en-US" altLang="zh-CN" cap="none" dirty="0"/>
          </a:p>
          <a:p>
            <a:pPr marL="0" indent="0">
              <a:buNone/>
            </a:pPr>
            <a:r>
              <a:rPr lang="en-US" altLang="zh-CN" cap="none" dirty="0"/>
              <a:t>5.</a:t>
            </a:r>
            <a:r>
              <a:rPr lang="zh-CN" altLang="en-US" cap="none" dirty="0"/>
              <a:t>所谓的变量副本是通过</a:t>
            </a:r>
            <a:r>
              <a:rPr lang="en-US" altLang="zh-CN" cap="none" dirty="0"/>
              <a:t>set(new T())</a:t>
            </a:r>
            <a:r>
              <a:rPr lang="zh-CN" altLang="en-US" cap="none" dirty="0"/>
              <a:t>或初始化方法中</a:t>
            </a:r>
            <a:r>
              <a:rPr lang="en-US" altLang="zh-CN" cap="none" dirty="0"/>
              <a:t>return new T()</a:t>
            </a:r>
            <a:r>
              <a:rPr lang="zh-CN" altLang="en-US" cap="none" dirty="0"/>
              <a:t>来实现不同实例的，</a:t>
            </a:r>
            <a:r>
              <a:rPr lang="en-US" altLang="zh-CN" cap="none" dirty="0"/>
              <a:t>set</a:t>
            </a:r>
            <a:r>
              <a:rPr lang="zh-CN" altLang="en-US" cap="none" dirty="0"/>
              <a:t>或初始化共享变量就没能达到副本的效果。</a:t>
            </a:r>
            <a:endParaRPr lang="en-US" altLang="zh-CN" cap="none" dirty="0"/>
          </a:p>
          <a:p>
            <a:pPr marL="0" indent="0">
              <a:buNone/>
            </a:pPr>
            <a:endParaRPr lang="en-US" altLang="zh-CN" cap="none" dirty="0"/>
          </a:p>
          <a:p>
            <a:pPr marL="0" indent="0">
              <a:buNone/>
            </a:pPr>
            <a:endParaRPr lang="en-US" altLang="zh-CN" cap="none" dirty="0"/>
          </a:p>
          <a:p>
            <a:pPr marL="0" indent="0">
              <a:buNone/>
            </a:pPr>
            <a:endParaRPr lang="en-US" altLang="zh-CN" cap="none" dirty="0"/>
          </a:p>
          <a:p>
            <a:pPr marL="0" indent="0">
              <a:buNone/>
            </a:pPr>
            <a:endParaRPr lang="en-US" altLang="zh-CN" cap="none" dirty="0"/>
          </a:p>
          <a:p>
            <a:pPr marL="0" indent="0">
              <a:buNone/>
            </a:pPr>
            <a:endParaRPr lang="en-US" altLang="zh-CN" cap="none" dirty="0"/>
          </a:p>
          <a:p>
            <a:pPr marL="0" indent="0">
              <a:buNone/>
            </a:pPr>
            <a:endParaRPr lang="en-US" altLang="zh-CN" cap="none" dirty="0"/>
          </a:p>
          <a:p>
            <a:pPr marL="0" indent="0">
              <a:buNone/>
            </a:pPr>
            <a:endParaRPr lang="en-US" altLang="zh-CN" cap="none" dirty="0"/>
          </a:p>
          <a:p>
            <a:pPr marL="0" indent="0">
              <a:buNone/>
            </a:pPr>
            <a:endParaRPr lang="en-US" altLang="zh-CN" cap="none" dirty="0"/>
          </a:p>
        </p:txBody>
      </p:sp>
      <p:sp>
        <p:nvSpPr>
          <p:cNvPr id="9" name="标题 1">
            <a:extLst>
              <a:ext uri="{FF2B5EF4-FFF2-40B4-BE49-F238E27FC236}">
                <a16:creationId xmlns:a16="http://schemas.microsoft.com/office/drawing/2014/main" id="{ADB8C805-2B1D-4944-AB62-97F26DD4453F}"/>
              </a:ext>
            </a:extLst>
          </p:cNvPr>
          <p:cNvSpPr txBox="1">
            <a:spLocks/>
          </p:cNvSpPr>
          <p:nvPr/>
        </p:nvSpPr>
        <p:spPr>
          <a:xfrm>
            <a:off x="814248" y="152400"/>
            <a:ext cx="10364451" cy="123642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err="1"/>
              <a:t>SimpleDateFormat</a:t>
            </a:r>
            <a:r>
              <a:rPr lang="zh-CN" altLang="en-US" cap="none" dirty="0"/>
              <a:t>的线程安全问题</a:t>
            </a:r>
          </a:p>
        </p:txBody>
      </p:sp>
    </p:spTree>
    <p:extLst>
      <p:ext uri="{BB962C8B-B14F-4D97-AF65-F5344CB8AC3E}">
        <p14:creationId xmlns:p14="http://schemas.microsoft.com/office/powerpoint/2010/main" val="70284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A47B90-CF88-4143-B675-39A636660E44}"/>
              </a:ext>
            </a:extLst>
          </p:cNvPr>
          <p:cNvSpPr>
            <a:spLocks noGrp="1"/>
          </p:cNvSpPr>
          <p:nvPr>
            <p:ph sz="quarter" idx="13"/>
          </p:nvPr>
        </p:nvSpPr>
        <p:spPr>
          <a:xfrm>
            <a:off x="395682" y="1129600"/>
            <a:ext cx="11351187" cy="5469179"/>
          </a:xfrm>
        </p:spPr>
        <p:txBody>
          <a:bodyPr>
            <a:normAutofit/>
          </a:bodyPr>
          <a:lstStyle/>
          <a:p>
            <a:pPr marL="0" indent="0">
              <a:buNone/>
            </a:pPr>
            <a:r>
              <a:rPr lang="zh-CN" altLang="en-US" cap="none" dirty="0"/>
              <a:t>代码示例</a:t>
            </a:r>
            <a:r>
              <a:rPr lang="en-US" altLang="zh-CN" cap="none" dirty="0"/>
              <a:t>:</a:t>
            </a:r>
          </a:p>
          <a:p>
            <a:pPr marL="0" indent="0">
              <a:buNone/>
            </a:pPr>
            <a:endParaRPr lang="en-US" altLang="zh-CN" cap="none" dirty="0"/>
          </a:p>
          <a:p>
            <a:pPr marL="0" indent="0">
              <a:buNone/>
            </a:pPr>
            <a:endParaRPr lang="en-US" altLang="zh-CN" cap="none" dirty="0"/>
          </a:p>
          <a:p>
            <a:pPr marL="0" indent="0">
              <a:buNone/>
            </a:pPr>
            <a:endParaRPr lang="en-US" altLang="zh-CN" cap="none" dirty="0"/>
          </a:p>
          <a:p>
            <a:pPr marL="0" indent="0">
              <a:buNone/>
            </a:pPr>
            <a:endParaRPr lang="en-US" altLang="zh-CN" cap="none" dirty="0"/>
          </a:p>
          <a:p>
            <a:pPr marL="0" indent="0">
              <a:buNone/>
            </a:pPr>
            <a:r>
              <a:rPr lang="zh-CN" altLang="en-US" cap="none" dirty="0"/>
              <a:t>若 </a:t>
            </a:r>
            <a:r>
              <a:rPr lang="en-US" altLang="zh-CN" cap="none" dirty="0"/>
              <a:t>return </a:t>
            </a:r>
            <a:r>
              <a:rPr lang="en-US" altLang="zh-CN" cap="none" dirty="0" err="1"/>
              <a:t>sdf</a:t>
            </a:r>
            <a:r>
              <a:rPr lang="en-US" altLang="zh-CN" cap="none" dirty="0"/>
              <a:t>(</a:t>
            </a:r>
            <a:r>
              <a:rPr lang="zh-CN" altLang="en-US" cap="none" dirty="0"/>
              <a:t>共享的变量</a:t>
            </a:r>
            <a:r>
              <a:rPr lang="en-US" altLang="zh-CN" cap="none" dirty="0"/>
              <a:t>)</a:t>
            </a:r>
            <a:r>
              <a:rPr lang="zh-CN" altLang="en-US" cap="none" dirty="0"/>
              <a:t>，则达不到目的</a:t>
            </a:r>
            <a:endParaRPr lang="en-US" altLang="zh-CN" cap="none" dirty="0"/>
          </a:p>
          <a:p>
            <a:pPr marL="0" indent="0">
              <a:buNone/>
            </a:pPr>
            <a:endParaRPr lang="en-US" altLang="zh-CN" cap="none" dirty="0"/>
          </a:p>
          <a:p>
            <a:pPr marL="0" indent="0">
              <a:buNone/>
            </a:pPr>
            <a:endParaRPr lang="en-US" altLang="zh-CN" cap="none" dirty="0"/>
          </a:p>
          <a:p>
            <a:pPr marL="0" indent="0">
              <a:buNone/>
            </a:pPr>
            <a:endParaRPr lang="en-US" altLang="zh-CN" cap="none" dirty="0"/>
          </a:p>
        </p:txBody>
      </p:sp>
      <p:sp>
        <p:nvSpPr>
          <p:cNvPr id="9" name="标题 1">
            <a:extLst>
              <a:ext uri="{FF2B5EF4-FFF2-40B4-BE49-F238E27FC236}">
                <a16:creationId xmlns:a16="http://schemas.microsoft.com/office/drawing/2014/main" id="{ADB8C805-2B1D-4944-AB62-97F26DD4453F}"/>
              </a:ext>
            </a:extLst>
          </p:cNvPr>
          <p:cNvSpPr txBox="1">
            <a:spLocks/>
          </p:cNvSpPr>
          <p:nvPr/>
        </p:nvSpPr>
        <p:spPr>
          <a:xfrm>
            <a:off x="814248" y="152400"/>
            <a:ext cx="10364451" cy="123642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err="1"/>
              <a:t>SimpleDateFormat</a:t>
            </a:r>
            <a:r>
              <a:rPr lang="zh-CN" altLang="en-US" cap="none" dirty="0"/>
              <a:t>的线程安全问题</a:t>
            </a:r>
          </a:p>
        </p:txBody>
      </p:sp>
      <p:pic>
        <p:nvPicPr>
          <p:cNvPr id="7" name="图片 6">
            <a:extLst>
              <a:ext uri="{FF2B5EF4-FFF2-40B4-BE49-F238E27FC236}">
                <a16:creationId xmlns:a16="http://schemas.microsoft.com/office/drawing/2014/main" id="{DE38E2B6-3967-4A16-B1FA-F942B6F12D2F}"/>
              </a:ext>
            </a:extLst>
          </p:cNvPr>
          <p:cNvPicPr>
            <a:picLocks noChangeAspect="1"/>
          </p:cNvPicPr>
          <p:nvPr/>
        </p:nvPicPr>
        <p:blipFill>
          <a:blip r:embed="rId2"/>
          <a:stretch>
            <a:fillRect/>
          </a:stretch>
        </p:blipFill>
        <p:spPr>
          <a:xfrm>
            <a:off x="445131" y="1622381"/>
            <a:ext cx="8420830" cy="1988992"/>
          </a:xfrm>
          <a:prstGeom prst="rect">
            <a:avLst/>
          </a:prstGeom>
        </p:spPr>
      </p:pic>
      <p:pic>
        <p:nvPicPr>
          <p:cNvPr id="2" name="图片 1">
            <a:extLst>
              <a:ext uri="{FF2B5EF4-FFF2-40B4-BE49-F238E27FC236}">
                <a16:creationId xmlns:a16="http://schemas.microsoft.com/office/drawing/2014/main" id="{75497BAA-69B9-4563-A2EC-2E4E09370939}"/>
              </a:ext>
            </a:extLst>
          </p:cNvPr>
          <p:cNvPicPr>
            <a:picLocks noChangeAspect="1"/>
          </p:cNvPicPr>
          <p:nvPr/>
        </p:nvPicPr>
        <p:blipFill>
          <a:blip r:embed="rId3"/>
          <a:stretch>
            <a:fillRect/>
          </a:stretch>
        </p:blipFill>
        <p:spPr>
          <a:xfrm>
            <a:off x="9334634" y="152400"/>
            <a:ext cx="2776282" cy="5209958"/>
          </a:xfrm>
          <a:prstGeom prst="rect">
            <a:avLst/>
          </a:prstGeom>
        </p:spPr>
      </p:pic>
      <p:pic>
        <p:nvPicPr>
          <p:cNvPr id="4" name="图片 3">
            <a:extLst>
              <a:ext uri="{FF2B5EF4-FFF2-40B4-BE49-F238E27FC236}">
                <a16:creationId xmlns:a16="http://schemas.microsoft.com/office/drawing/2014/main" id="{C1359A68-1A6F-4CD2-8966-0791B9D1F220}"/>
              </a:ext>
            </a:extLst>
          </p:cNvPr>
          <p:cNvPicPr>
            <a:picLocks noChangeAspect="1"/>
          </p:cNvPicPr>
          <p:nvPr/>
        </p:nvPicPr>
        <p:blipFill>
          <a:blip r:embed="rId4"/>
          <a:stretch>
            <a:fillRect/>
          </a:stretch>
        </p:blipFill>
        <p:spPr>
          <a:xfrm>
            <a:off x="445131" y="4099973"/>
            <a:ext cx="8762966" cy="2310158"/>
          </a:xfrm>
          <a:prstGeom prst="rect">
            <a:avLst/>
          </a:prstGeom>
        </p:spPr>
      </p:pic>
      <p:pic>
        <p:nvPicPr>
          <p:cNvPr id="6" name="图片 5">
            <a:extLst>
              <a:ext uri="{FF2B5EF4-FFF2-40B4-BE49-F238E27FC236}">
                <a16:creationId xmlns:a16="http://schemas.microsoft.com/office/drawing/2014/main" id="{58B73EDB-FA2D-4715-AFC5-F02A822B9DF8}"/>
              </a:ext>
            </a:extLst>
          </p:cNvPr>
          <p:cNvPicPr>
            <a:picLocks noChangeAspect="1"/>
          </p:cNvPicPr>
          <p:nvPr/>
        </p:nvPicPr>
        <p:blipFill>
          <a:blip r:embed="rId5"/>
          <a:stretch>
            <a:fillRect/>
          </a:stretch>
        </p:blipFill>
        <p:spPr>
          <a:xfrm>
            <a:off x="9334634" y="5362358"/>
            <a:ext cx="2776282" cy="1510692"/>
          </a:xfrm>
          <a:prstGeom prst="rect">
            <a:avLst/>
          </a:prstGeom>
        </p:spPr>
      </p:pic>
    </p:spTree>
    <p:extLst>
      <p:ext uri="{BB962C8B-B14F-4D97-AF65-F5344CB8AC3E}">
        <p14:creationId xmlns:p14="http://schemas.microsoft.com/office/powerpoint/2010/main" val="2327796291"/>
      </p:ext>
    </p:extLst>
  </p:cSld>
  <p:clrMapOvr>
    <a:masterClrMapping/>
  </p:clrMapOvr>
</p:sld>
</file>

<file path=ppt/theme/theme1.xml><?xml version="1.0" encoding="utf-8"?>
<a:theme xmlns:a="http://schemas.openxmlformats.org/drawingml/2006/main" name="水滴">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TM04033925[[fn=水滴]]</Template>
  <TotalTime>480</TotalTime>
  <Words>740</Words>
  <Application>Microsoft Office PowerPoint</Application>
  <PresentationFormat>宽屏</PresentationFormat>
  <Paragraphs>54</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宋体</vt:lpstr>
      <vt:lpstr>Arial</vt:lpstr>
      <vt:lpstr>Times New Roman</vt:lpstr>
      <vt:lpstr>Tw Cen MT</vt:lpstr>
      <vt:lpstr>水滴</vt:lpstr>
      <vt:lpstr>SimpleDateFormat的线程安全问题</vt:lpstr>
      <vt:lpstr>PowerPoint 演示文稿</vt:lpstr>
      <vt:lpstr>SimpleDateFormat线程安全问题</vt:lpstr>
      <vt:lpstr>PowerPoint 演示文稿</vt:lpstr>
      <vt:lpstr>SimpleDateFormat的线程安全问题</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SimpleDateFormat</dc:title>
  <dc:creator>LP</dc:creator>
  <cp:lastModifiedBy>LP</cp:lastModifiedBy>
  <cp:revision>32</cp:revision>
  <dcterms:created xsi:type="dcterms:W3CDTF">2020-11-03T10:14:40Z</dcterms:created>
  <dcterms:modified xsi:type="dcterms:W3CDTF">2020-11-04T00:22:53Z</dcterms:modified>
</cp:coreProperties>
</file>