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240" autoAdjust="0"/>
    <p:restoredTop sz="94660"/>
  </p:normalViewPr>
  <p:slideViewPr>
    <p:cSldViewPr>
      <p:cViewPr varScale="1">
        <p:scale>
          <a:sx n="76" d="100"/>
          <a:sy n="76" d="100"/>
        </p:scale>
        <p:origin x="-82" y="-16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2020/11/5</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2020/11/5</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dirty="0"/>
          </a:p>
        </p:txBody>
      </p:sp>
      <p:sp>
        <p:nvSpPr>
          <p:cNvPr id="2" name="标题 1"/>
          <p:cNvSpPr>
            <a:spLocks noGrp="1"/>
          </p:cNvSpPr>
          <p:nvPr>
            <p:ph type="ctrTitle"/>
          </p:nvPr>
        </p:nvSpPr>
        <p:spPr/>
        <p:txBody>
          <a:bodyPr/>
          <a:lstStyle/>
          <a:p>
            <a:r>
              <a:rPr lang="en-US" altLang="zh-CN" dirty="0" err="1" smtClean="0"/>
              <a:t>SpringMVC</a:t>
            </a:r>
            <a:r>
              <a:rPr lang="zh-CN" altLang="en-US" dirty="0" smtClean="0"/>
              <a:t>的工作流程</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571480"/>
            <a:ext cx="8229600" cy="5554683"/>
          </a:xfrm>
        </p:spPr>
        <p:txBody>
          <a:bodyPr>
            <a:normAutofit/>
          </a:bodyPr>
          <a:lstStyle/>
          <a:p>
            <a:r>
              <a:rPr lang="en-US" altLang="zh-CN" sz="2000" dirty="0" smtClean="0"/>
              <a:t>Spring </a:t>
            </a:r>
            <a:r>
              <a:rPr lang="zh-CN" altLang="en-US" sz="2000" dirty="0" smtClean="0"/>
              <a:t>框架提供了构建 </a:t>
            </a:r>
            <a:r>
              <a:rPr lang="en-US" altLang="zh-CN" sz="2000" dirty="0" smtClean="0"/>
              <a:t>Web </a:t>
            </a:r>
            <a:r>
              <a:rPr lang="zh-CN" altLang="en-US" sz="2000" dirty="0" smtClean="0"/>
              <a:t>应用程序的全功能 </a:t>
            </a:r>
            <a:r>
              <a:rPr lang="en-US" altLang="zh-CN" sz="2000" dirty="0" smtClean="0"/>
              <a:t>MVC </a:t>
            </a:r>
            <a:r>
              <a:rPr lang="zh-CN" altLang="en-US" sz="2000" dirty="0" smtClean="0"/>
              <a:t>模块。</a:t>
            </a:r>
            <a:r>
              <a:rPr lang="en-US" altLang="zh-CN" sz="2000" dirty="0" err="1" smtClean="0"/>
              <a:t>SpringMVC</a:t>
            </a:r>
            <a:r>
              <a:rPr lang="zh-CN" altLang="en-US" sz="2000" dirty="0" smtClean="0"/>
              <a:t>是一种</a:t>
            </a:r>
            <a:r>
              <a:rPr lang="en-US" altLang="zh-CN" sz="2000" dirty="0" smtClean="0"/>
              <a:t>web</a:t>
            </a:r>
            <a:r>
              <a:rPr lang="zh-CN" altLang="en-US" sz="2000" dirty="0" smtClean="0"/>
              <a:t>层的</a:t>
            </a:r>
            <a:r>
              <a:rPr lang="en-US" altLang="zh-CN" sz="2000" dirty="0" err="1" smtClean="0"/>
              <a:t>mvc</a:t>
            </a:r>
            <a:r>
              <a:rPr lang="zh-CN" altLang="en-US" sz="2000" dirty="0" smtClean="0"/>
              <a:t>框架，用于替代</a:t>
            </a:r>
            <a:r>
              <a:rPr lang="en-US" altLang="zh-CN" sz="2000" dirty="0" err="1" smtClean="0"/>
              <a:t>servlet</a:t>
            </a:r>
            <a:r>
              <a:rPr lang="zh-CN" altLang="en-US" sz="2000" dirty="0" smtClean="0"/>
              <a:t>（处理响应请求，获取表单参数，表单验证等）</a:t>
            </a: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14282" y="500042"/>
            <a:ext cx="1143008" cy="9286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cxnSp>
        <p:nvCxnSpPr>
          <p:cNvPr id="8" name="直接箭头连接符 7"/>
          <p:cNvCxnSpPr/>
          <p:nvPr/>
        </p:nvCxnSpPr>
        <p:spPr>
          <a:xfrm>
            <a:off x="1357290" y="571480"/>
            <a:ext cx="14287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14414" y="214290"/>
            <a:ext cx="2214578" cy="338554"/>
          </a:xfrm>
          <a:prstGeom prst="rect">
            <a:avLst/>
          </a:prstGeom>
          <a:noFill/>
        </p:spPr>
        <p:txBody>
          <a:bodyPr wrap="square" rtlCol="0">
            <a:spAutoFit/>
          </a:bodyPr>
          <a:lstStyle/>
          <a:p>
            <a:r>
              <a:rPr lang="en-US" altLang="zh-CN" sz="1600" dirty="0" smtClean="0"/>
              <a:t>1.request</a:t>
            </a:r>
            <a:r>
              <a:rPr lang="zh-CN" altLang="en-US" sz="1600" dirty="0" smtClean="0"/>
              <a:t>发送请求</a:t>
            </a:r>
            <a:endParaRPr lang="zh-CN" altLang="en-US" sz="1600" dirty="0"/>
          </a:p>
        </p:txBody>
      </p:sp>
      <p:sp>
        <p:nvSpPr>
          <p:cNvPr id="11" name="矩形 10"/>
          <p:cNvSpPr/>
          <p:nvPr/>
        </p:nvSpPr>
        <p:spPr>
          <a:xfrm>
            <a:off x="2857488" y="214290"/>
            <a:ext cx="2000264" cy="142876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000" dirty="0" smtClean="0"/>
              <a:t>Dispatcher</a:t>
            </a:r>
          </a:p>
          <a:p>
            <a:pPr algn="ctr"/>
            <a:r>
              <a:rPr lang="en-US" altLang="zh-CN" sz="2000" dirty="0" err="1" smtClean="0"/>
              <a:t>Servlet</a:t>
            </a:r>
            <a:endParaRPr lang="en-US" altLang="zh-CN" sz="2000" dirty="0" smtClean="0"/>
          </a:p>
          <a:p>
            <a:pPr algn="ctr"/>
            <a:r>
              <a:rPr lang="en-US" altLang="zh-CN" sz="2000" dirty="0" smtClean="0"/>
              <a:t>(Controller)</a:t>
            </a:r>
          </a:p>
          <a:p>
            <a:pPr algn="ctr"/>
            <a:r>
              <a:rPr lang="zh-CN" altLang="en-US" sz="2000" dirty="0" smtClean="0"/>
              <a:t>前端控制器</a:t>
            </a:r>
            <a:endParaRPr lang="zh-CN" altLang="en-US" sz="2000" dirty="0"/>
          </a:p>
        </p:txBody>
      </p:sp>
      <p:sp>
        <p:nvSpPr>
          <p:cNvPr id="12" name="TextBox 11"/>
          <p:cNvSpPr txBox="1"/>
          <p:nvPr/>
        </p:nvSpPr>
        <p:spPr>
          <a:xfrm>
            <a:off x="5000628" y="285728"/>
            <a:ext cx="1500198" cy="338554"/>
          </a:xfrm>
          <a:prstGeom prst="rect">
            <a:avLst/>
          </a:prstGeom>
          <a:noFill/>
        </p:spPr>
        <p:txBody>
          <a:bodyPr wrap="square" rtlCol="0">
            <a:spAutoFit/>
          </a:bodyPr>
          <a:lstStyle/>
          <a:p>
            <a:r>
              <a:rPr lang="en-US" altLang="zh-CN" sz="1600" dirty="0" smtClean="0"/>
              <a:t>2.</a:t>
            </a:r>
            <a:r>
              <a:rPr lang="zh-CN" altLang="en-US" sz="1600" dirty="0" smtClean="0"/>
              <a:t>查找</a:t>
            </a:r>
            <a:r>
              <a:rPr lang="en-US" altLang="zh-CN" sz="1600" dirty="0" smtClean="0"/>
              <a:t>handler</a:t>
            </a:r>
            <a:endParaRPr lang="zh-CN" altLang="en-US" sz="1600" dirty="0"/>
          </a:p>
        </p:txBody>
      </p:sp>
      <p:cxnSp>
        <p:nvCxnSpPr>
          <p:cNvPr id="14" name="直接箭头连接符 13"/>
          <p:cNvCxnSpPr/>
          <p:nvPr/>
        </p:nvCxnSpPr>
        <p:spPr>
          <a:xfrm>
            <a:off x="5000628" y="642918"/>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572264" y="357166"/>
            <a:ext cx="2214578" cy="10001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HandleMapping</a:t>
            </a:r>
            <a:endParaRPr lang="en-US" altLang="zh-CN" dirty="0" smtClean="0"/>
          </a:p>
          <a:p>
            <a:pPr algn="ctr"/>
            <a:r>
              <a:rPr lang="zh-CN" altLang="en-US" dirty="0" smtClean="0"/>
              <a:t>处理器映射器</a:t>
            </a:r>
            <a:endParaRPr lang="zh-CN" altLang="en-US" dirty="0"/>
          </a:p>
        </p:txBody>
      </p:sp>
      <p:cxnSp>
        <p:nvCxnSpPr>
          <p:cNvPr id="17" name="直接箭头连接符 16"/>
          <p:cNvCxnSpPr/>
          <p:nvPr/>
        </p:nvCxnSpPr>
        <p:spPr>
          <a:xfrm rot="10800000">
            <a:off x="5000628" y="928670"/>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29190" y="928670"/>
            <a:ext cx="2214578" cy="1354217"/>
          </a:xfrm>
          <a:prstGeom prst="rect">
            <a:avLst/>
          </a:prstGeom>
          <a:noFill/>
        </p:spPr>
        <p:txBody>
          <a:bodyPr wrap="square" rtlCol="0">
            <a:spAutoFit/>
          </a:bodyPr>
          <a:lstStyle/>
          <a:p>
            <a:r>
              <a:rPr lang="en-US" altLang="zh-CN" sz="1600" dirty="0" smtClean="0"/>
              <a:t>3.</a:t>
            </a:r>
            <a:r>
              <a:rPr lang="zh-CN" altLang="en-US" sz="1600" dirty="0" smtClean="0"/>
              <a:t>返回执行链</a:t>
            </a:r>
            <a:endParaRPr lang="en-US" altLang="zh-CN" sz="1600" dirty="0" smtClean="0"/>
          </a:p>
          <a:p>
            <a:r>
              <a:rPr lang="en-US" altLang="zh-CN" sz="1600" dirty="0" err="1" smtClean="0"/>
              <a:t>HandleExecution</a:t>
            </a:r>
            <a:endParaRPr lang="en-US" altLang="zh-CN" sz="1600" dirty="0" smtClean="0"/>
          </a:p>
          <a:p>
            <a:r>
              <a:rPr lang="en-US" altLang="zh-CN" sz="1600" dirty="0" smtClean="0"/>
              <a:t>(HandlerInterceptor1,</a:t>
            </a:r>
          </a:p>
          <a:p>
            <a:r>
              <a:rPr lang="en-US" altLang="zh-CN" sz="1600" dirty="0" smtClean="0"/>
              <a:t>HandlerInterceptor2;</a:t>
            </a:r>
          </a:p>
          <a:p>
            <a:r>
              <a:rPr lang="en-US" altLang="zh-CN" sz="1600" dirty="0" smtClean="0"/>
              <a:t>Handler…)</a:t>
            </a:r>
          </a:p>
        </p:txBody>
      </p:sp>
      <p:sp>
        <p:nvSpPr>
          <p:cNvPr id="19" name="矩形 18"/>
          <p:cNvSpPr/>
          <p:nvPr/>
        </p:nvSpPr>
        <p:spPr>
          <a:xfrm>
            <a:off x="6643702" y="2571744"/>
            <a:ext cx="2214578" cy="1000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smtClean="0"/>
              <a:t>HandlerAdapter</a:t>
            </a:r>
            <a:endParaRPr lang="en-US" altLang="zh-CN" dirty="0" smtClean="0"/>
          </a:p>
          <a:p>
            <a:pPr algn="ctr"/>
            <a:r>
              <a:rPr lang="zh-CN" altLang="en-US" dirty="0" smtClean="0"/>
              <a:t>处理器适配器</a:t>
            </a:r>
            <a:endParaRPr lang="zh-CN" altLang="en-US" dirty="0"/>
          </a:p>
        </p:txBody>
      </p:sp>
      <p:cxnSp>
        <p:nvCxnSpPr>
          <p:cNvPr id="37" name="直接连接符 36"/>
          <p:cNvCxnSpPr/>
          <p:nvPr/>
        </p:nvCxnSpPr>
        <p:spPr>
          <a:xfrm rot="5400000">
            <a:off x="3858414" y="2285992"/>
            <a:ext cx="128509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4500562" y="2928934"/>
            <a:ext cx="21431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715140" y="4786322"/>
            <a:ext cx="2214578" cy="1000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Handler</a:t>
            </a:r>
            <a:r>
              <a:rPr lang="zh-CN" altLang="en-US" dirty="0" smtClean="0"/>
              <a:t>处理器</a:t>
            </a:r>
            <a:endParaRPr lang="zh-CN" altLang="en-US" dirty="0"/>
          </a:p>
        </p:txBody>
      </p:sp>
      <p:sp>
        <p:nvSpPr>
          <p:cNvPr id="45" name="矩形 44"/>
          <p:cNvSpPr/>
          <p:nvPr/>
        </p:nvSpPr>
        <p:spPr>
          <a:xfrm>
            <a:off x="3000364" y="5214950"/>
            <a:ext cx="2214578" cy="1000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View Resolver</a:t>
            </a:r>
          </a:p>
          <a:p>
            <a:pPr algn="ctr"/>
            <a:r>
              <a:rPr lang="zh-CN" altLang="en-US" dirty="0" smtClean="0"/>
              <a:t>视图解析器</a:t>
            </a:r>
            <a:endParaRPr lang="zh-CN" altLang="en-US" dirty="0"/>
          </a:p>
        </p:txBody>
      </p:sp>
      <p:sp>
        <p:nvSpPr>
          <p:cNvPr id="46" name="矩形 45"/>
          <p:cNvSpPr/>
          <p:nvPr/>
        </p:nvSpPr>
        <p:spPr>
          <a:xfrm>
            <a:off x="214282" y="5214950"/>
            <a:ext cx="2214578" cy="1000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视图</a:t>
            </a:r>
            <a:endParaRPr lang="en-US" altLang="zh-CN" dirty="0" smtClean="0"/>
          </a:p>
          <a:p>
            <a:pPr algn="ctr"/>
            <a:r>
              <a:rPr lang="en-US" altLang="zh-CN" dirty="0" err="1" smtClean="0"/>
              <a:t>Jsp,freemarket</a:t>
            </a:r>
            <a:r>
              <a:rPr lang="en-US" altLang="zh-CN" dirty="0" smtClean="0"/>
              <a:t>,</a:t>
            </a:r>
          </a:p>
          <a:p>
            <a:pPr algn="ctr"/>
            <a:r>
              <a:rPr lang="en-US" altLang="zh-CN" dirty="0" err="1" smtClean="0"/>
              <a:t>Excel,jpg</a:t>
            </a:r>
            <a:endParaRPr lang="zh-CN" altLang="en-US" dirty="0"/>
          </a:p>
        </p:txBody>
      </p:sp>
      <p:cxnSp>
        <p:nvCxnSpPr>
          <p:cNvPr id="48" name="直接箭头连接符 47"/>
          <p:cNvCxnSpPr/>
          <p:nvPr/>
        </p:nvCxnSpPr>
        <p:spPr>
          <a:xfrm rot="5400000" flipH="1" flipV="1">
            <a:off x="6680215" y="4179099"/>
            <a:ext cx="1213652"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5400000">
            <a:off x="7679553" y="417909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a:off x="4071934" y="3500438"/>
            <a:ext cx="257176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5400000" flipH="1" flipV="1">
            <a:off x="3143240" y="2571744"/>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a:off x="1785918" y="3429000"/>
            <a:ext cx="35719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5400000" flipH="1" flipV="1">
            <a:off x="1357290" y="3429000"/>
            <a:ext cx="35719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10800000">
            <a:off x="1428728" y="928670"/>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800000">
            <a:off x="1500166" y="1500174"/>
            <a:ext cx="135732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rot="5400000">
            <a:off x="-357222" y="3357562"/>
            <a:ext cx="37147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643438" y="2500306"/>
            <a:ext cx="1857388" cy="338554"/>
          </a:xfrm>
          <a:prstGeom prst="rect">
            <a:avLst/>
          </a:prstGeom>
          <a:noFill/>
        </p:spPr>
        <p:txBody>
          <a:bodyPr wrap="square" rtlCol="0">
            <a:spAutoFit/>
          </a:bodyPr>
          <a:lstStyle/>
          <a:p>
            <a:r>
              <a:rPr lang="en-US" altLang="zh-CN" sz="1600" dirty="0" smtClean="0"/>
              <a:t>4.</a:t>
            </a:r>
            <a:r>
              <a:rPr lang="zh-CN" altLang="en-US" sz="1600" dirty="0" smtClean="0"/>
              <a:t>请求适配器执行</a:t>
            </a:r>
            <a:endParaRPr lang="zh-CN" altLang="en-US" sz="1600" dirty="0"/>
          </a:p>
        </p:txBody>
      </p:sp>
      <p:sp>
        <p:nvSpPr>
          <p:cNvPr id="74" name="TextBox 73"/>
          <p:cNvSpPr txBox="1"/>
          <p:nvPr/>
        </p:nvSpPr>
        <p:spPr>
          <a:xfrm>
            <a:off x="8286712" y="4071942"/>
            <a:ext cx="857288" cy="338554"/>
          </a:xfrm>
          <a:prstGeom prst="rect">
            <a:avLst/>
          </a:prstGeom>
          <a:noFill/>
        </p:spPr>
        <p:txBody>
          <a:bodyPr wrap="square" rtlCol="0">
            <a:spAutoFit/>
          </a:bodyPr>
          <a:lstStyle/>
          <a:p>
            <a:r>
              <a:rPr lang="en-US" altLang="zh-CN" sz="1600" dirty="0" smtClean="0"/>
              <a:t>5.</a:t>
            </a:r>
            <a:r>
              <a:rPr lang="zh-CN" altLang="en-US" sz="1600" dirty="0" smtClean="0"/>
              <a:t>执行</a:t>
            </a:r>
            <a:endParaRPr lang="zh-CN" altLang="en-US" sz="1600" dirty="0"/>
          </a:p>
        </p:txBody>
      </p:sp>
      <p:sp>
        <p:nvSpPr>
          <p:cNvPr id="75" name="TextBox 74"/>
          <p:cNvSpPr txBox="1"/>
          <p:nvPr/>
        </p:nvSpPr>
        <p:spPr>
          <a:xfrm>
            <a:off x="6643702" y="4071942"/>
            <a:ext cx="1500198" cy="584775"/>
          </a:xfrm>
          <a:prstGeom prst="rect">
            <a:avLst/>
          </a:prstGeom>
          <a:noFill/>
        </p:spPr>
        <p:txBody>
          <a:bodyPr wrap="square" rtlCol="0">
            <a:spAutoFit/>
          </a:bodyPr>
          <a:lstStyle/>
          <a:p>
            <a:r>
              <a:rPr lang="en-US" altLang="zh-CN" sz="1600" dirty="0" smtClean="0"/>
              <a:t>6.</a:t>
            </a:r>
            <a:r>
              <a:rPr lang="zh-CN" altLang="en-US" sz="1600" dirty="0" smtClean="0"/>
              <a:t>返回</a:t>
            </a:r>
            <a:endParaRPr lang="en-US" altLang="zh-CN" sz="1600" dirty="0" smtClean="0"/>
          </a:p>
          <a:p>
            <a:r>
              <a:rPr lang="en-US" altLang="zh-CN" sz="1600" dirty="0" err="1" smtClean="0"/>
              <a:t>ModelAndView</a:t>
            </a:r>
            <a:endParaRPr lang="zh-CN" altLang="en-US" sz="1600" dirty="0"/>
          </a:p>
        </p:txBody>
      </p:sp>
      <p:sp>
        <p:nvSpPr>
          <p:cNvPr id="76" name="TextBox 75"/>
          <p:cNvSpPr txBox="1"/>
          <p:nvPr/>
        </p:nvSpPr>
        <p:spPr>
          <a:xfrm>
            <a:off x="4286248" y="3071810"/>
            <a:ext cx="2143140" cy="338554"/>
          </a:xfrm>
          <a:prstGeom prst="rect">
            <a:avLst/>
          </a:prstGeom>
          <a:noFill/>
        </p:spPr>
        <p:txBody>
          <a:bodyPr wrap="square" rtlCol="0">
            <a:spAutoFit/>
          </a:bodyPr>
          <a:lstStyle/>
          <a:p>
            <a:r>
              <a:rPr lang="en-US" altLang="zh-CN" sz="1600" dirty="0" smtClean="0"/>
              <a:t>7.</a:t>
            </a:r>
            <a:r>
              <a:rPr lang="zh-CN" altLang="en-US" sz="1600" dirty="0" smtClean="0"/>
              <a:t>返回</a:t>
            </a:r>
            <a:r>
              <a:rPr lang="en-US" altLang="zh-CN" sz="1600" dirty="0" err="1" smtClean="0"/>
              <a:t>ModelAndView</a:t>
            </a:r>
            <a:endParaRPr lang="zh-CN" altLang="en-US" sz="1600" dirty="0"/>
          </a:p>
        </p:txBody>
      </p:sp>
      <p:sp>
        <p:nvSpPr>
          <p:cNvPr id="77" name="TextBox 76"/>
          <p:cNvSpPr txBox="1"/>
          <p:nvPr/>
        </p:nvSpPr>
        <p:spPr>
          <a:xfrm>
            <a:off x="3357554" y="4071942"/>
            <a:ext cx="1857388" cy="338554"/>
          </a:xfrm>
          <a:prstGeom prst="rect">
            <a:avLst/>
          </a:prstGeom>
          <a:noFill/>
        </p:spPr>
        <p:txBody>
          <a:bodyPr wrap="square" rtlCol="0">
            <a:spAutoFit/>
          </a:bodyPr>
          <a:lstStyle/>
          <a:p>
            <a:r>
              <a:rPr lang="en-US" altLang="zh-CN" sz="1600" dirty="0" smtClean="0"/>
              <a:t>8.</a:t>
            </a:r>
            <a:r>
              <a:rPr lang="zh-CN" altLang="en-US" sz="1600" dirty="0" smtClean="0"/>
              <a:t>请求视图解析</a:t>
            </a:r>
            <a:endParaRPr lang="zh-CN" altLang="en-US" sz="1600" dirty="0"/>
          </a:p>
        </p:txBody>
      </p:sp>
      <p:sp>
        <p:nvSpPr>
          <p:cNvPr id="78" name="TextBox 77"/>
          <p:cNvSpPr txBox="1"/>
          <p:nvPr/>
        </p:nvSpPr>
        <p:spPr>
          <a:xfrm>
            <a:off x="2428860" y="3714752"/>
            <a:ext cx="1857388" cy="338554"/>
          </a:xfrm>
          <a:prstGeom prst="rect">
            <a:avLst/>
          </a:prstGeom>
          <a:noFill/>
        </p:spPr>
        <p:txBody>
          <a:bodyPr wrap="square" rtlCol="0">
            <a:spAutoFit/>
          </a:bodyPr>
          <a:lstStyle/>
          <a:p>
            <a:r>
              <a:rPr lang="en-US" altLang="zh-CN" sz="1600" dirty="0" smtClean="0"/>
              <a:t>9.</a:t>
            </a:r>
            <a:r>
              <a:rPr lang="zh-CN" altLang="en-US" sz="1600" dirty="0" smtClean="0"/>
              <a:t>返回</a:t>
            </a:r>
            <a:r>
              <a:rPr lang="en-US" altLang="zh-CN" sz="1600" dirty="0" smtClean="0"/>
              <a:t>view</a:t>
            </a:r>
            <a:endParaRPr lang="zh-CN" altLang="en-US" sz="1600" dirty="0"/>
          </a:p>
        </p:txBody>
      </p:sp>
      <p:sp>
        <p:nvSpPr>
          <p:cNvPr id="79" name="TextBox 78"/>
          <p:cNvSpPr txBox="1"/>
          <p:nvPr/>
        </p:nvSpPr>
        <p:spPr>
          <a:xfrm>
            <a:off x="1428728" y="2643182"/>
            <a:ext cx="1285884" cy="1077218"/>
          </a:xfrm>
          <a:prstGeom prst="rect">
            <a:avLst/>
          </a:prstGeom>
          <a:noFill/>
        </p:spPr>
        <p:txBody>
          <a:bodyPr wrap="square" rtlCol="0">
            <a:spAutoFit/>
          </a:bodyPr>
          <a:lstStyle/>
          <a:p>
            <a:r>
              <a:rPr lang="en-US" altLang="zh-CN" sz="1600" dirty="0" smtClean="0"/>
              <a:t>10.</a:t>
            </a:r>
            <a:r>
              <a:rPr lang="zh-CN" altLang="en-US" sz="1600" dirty="0" smtClean="0"/>
              <a:t>视图渲染讲模型数据填充到</a:t>
            </a:r>
            <a:r>
              <a:rPr lang="en-US" altLang="zh-CN" sz="1600" dirty="0" smtClean="0"/>
              <a:t>request</a:t>
            </a:r>
            <a:r>
              <a:rPr lang="zh-CN" altLang="en-US" sz="1600" dirty="0" smtClean="0"/>
              <a:t>域</a:t>
            </a:r>
            <a:endParaRPr lang="zh-CN" altLang="en-US" sz="1600" dirty="0"/>
          </a:p>
        </p:txBody>
      </p:sp>
      <p:sp>
        <p:nvSpPr>
          <p:cNvPr id="80" name="TextBox 79"/>
          <p:cNvSpPr txBox="1"/>
          <p:nvPr/>
        </p:nvSpPr>
        <p:spPr>
          <a:xfrm>
            <a:off x="1357290" y="928670"/>
            <a:ext cx="1785950" cy="338554"/>
          </a:xfrm>
          <a:prstGeom prst="rect">
            <a:avLst/>
          </a:prstGeom>
          <a:noFill/>
        </p:spPr>
        <p:txBody>
          <a:bodyPr wrap="square" rtlCol="0">
            <a:spAutoFit/>
          </a:bodyPr>
          <a:lstStyle/>
          <a:p>
            <a:r>
              <a:rPr lang="en-US" altLang="zh-CN" sz="1600" dirty="0" smtClean="0"/>
              <a:t>11.Response</a:t>
            </a:r>
            <a:r>
              <a:rPr lang="zh-CN" altLang="en-US" sz="1600" dirty="0" smtClean="0"/>
              <a:t>响应</a:t>
            </a:r>
            <a:endParaRPr lang="zh-CN" alt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28596" y="714356"/>
            <a:ext cx="8258204" cy="5929354"/>
          </a:xfrm>
        </p:spPr>
        <p:txBody>
          <a:bodyPr numCol="1">
            <a:normAutofit fontScale="25000" lnSpcReduction="20000"/>
          </a:bodyPr>
          <a:lstStyle/>
          <a:p>
            <a:pPr>
              <a:lnSpc>
                <a:spcPct val="200000"/>
              </a:lnSpc>
            </a:pPr>
            <a:r>
              <a:rPr lang="en-US" sz="6400" dirty="0" smtClean="0"/>
              <a:t>1.DispatcherServlet：</a:t>
            </a:r>
            <a:r>
              <a:rPr lang="zh-CN" altLang="en-US" sz="6400" dirty="0" smtClean="0"/>
              <a:t>前端控制器。用户请求到达前端控制器，它就相当于</a:t>
            </a:r>
            <a:r>
              <a:rPr lang="en-US" sz="6400" dirty="0" err="1" smtClean="0"/>
              <a:t>mvc</a:t>
            </a:r>
            <a:r>
              <a:rPr lang="zh-CN" altLang="en-US" sz="6400" dirty="0" smtClean="0"/>
              <a:t>模式中的</a:t>
            </a:r>
            <a:r>
              <a:rPr lang="en-US" sz="6400" dirty="0" err="1" smtClean="0"/>
              <a:t>c，dispatcherServlet</a:t>
            </a:r>
            <a:r>
              <a:rPr lang="zh-CN" altLang="en-US" sz="6400" dirty="0" smtClean="0"/>
              <a:t>是整个流程控制的中心，由它调用其它组件处理用户的请求，</a:t>
            </a:r>
            <a:r>
              <a:rPr lang="en-US" sz="6400" dirty="0" err="1" smtClean="0"/>
              <a:t>dispatcherServlet</a:t>
            </a:r>
            <a:r>
              <a:rPr lang="zh-CN" altLang="en-US" sz="6400" dirty="0" smtClean="0"/>
              <a:t>的存在降低了组件之间的耦合性</a:t>
            </a:r>
            <a:r>
              <a:rPr lang="en-US" altLang="zh-CN" sz="6400" dirty="0" smtClean="0"/>
              <a:t>,</a:t>
            </a:r>
            <a:r>
              <a:rPr lang="zh-CN" altLang="en-US" sz="6400" dirty="0" smtClean="0"/>
              <a:t>系统扩展性提高，由框架实现</a:t>
            </a:r>
            <a:endParaRPr lang="en-US" altLang="zh-CN" sz="6400" dirty="0" smtClean="0"/>
          </a:p>
          <a:p>
            <a:pPr>
              <a:lnSpc>
                <a:spcPct val="200000"/>
              </a:lnSpc>
              <a:buNone/>
            </a:pPr>
            <a:endParaRPr lang="zh-CN" altLang="en-US" sz="4400" dirty="0" smtClean="0"/>
          </a:p>
          <a:p>
            <a:pPr>
              <a:lnSpc>
                <a:spcPct val="200000"/>
              </a:lnSpc>
            </a:pPr>
            <a:r>
              <a:rPr lang="en-US" sz="7200" dirty="0" smtClean="0"/>
              <a:t>2.HandlerMapping：</a:t>
            </a:r>
            <a:r>
              <a:rPr lang="zh-CN" altLang="en-US" sz="7200" dirty="0" smtClean="0"/>
              <a:t>处理器映射器。</a:t>
            </a:r>
            <a:r>
              <a:rPr lang="en-US" sz="7200" dirty="0" err="1" smtClean="0"/>
              <a:t>HandlerMapping</a:t>
            </a:r>
            <a:r>
              <a:rPr lang="zh-CN" altLang="en-US" sz="7200" dirty="0" smtClean="0"/>
              <a:t>负责根据用户请求的</a:t>
            </a:r>
            <a:r>
              <a:rPr lang="en-US" sz="7200" dirty="0" err="1" smtClean="0"/>
              <a:t>url</a:t>
            </a:r>
            <a:r>
              <a:rPr lang="zh-CN" altLang="en-US" sz="7200" dirty="0" smtClean="0"/>
              <a:t>找到</a:t>
            </a:r>
            <a:r>
              <a:rPr lang="en-US" sz="7200" dirty="0" smtClean="0"/>
              <a:t>Handler</a:t>
            </a:r>
            <a:r>
              <a:rPr lang="zh-CN" altLang="en-US" sz="7200" dirty="0" smtClean="0"/>
              <a:t>即处理器，</a:t>
            </a:r>
            <a:r>
              <a:rPr lang="en-US" sz="7200" dirty="0" err="1" smtClean="0"/>
              <a:t>springmvc</a:t>
            </a:r>
            <a:r>
              <a:rPr lang="zh-CN" altLang="en-US" sz="7200" dirty="0" smtClean="0"/>
              <a:t>提供了不同的映射器实现不同的映射方式，根据一定的规则去查找</a:t>
            </a:r>
            <a:r>
              <a:rPr lang="en-US" altLang="zh-CN" sz="7200" dirty="0" smtClean="0"/>
              <a:t>,</a:t>
            </a:r>
            <a:r>
              <a:rPr lang="zh-CN" altLang="en-US" sz="7200" dirty="0" smtClean="0"/>
              <a:t>例如：</a:t>
            </a:r>
            <a:r>
              <a:rPr lang="en-US" sz="7200" dirty="0" smtClean="0"/>
              <a:t>xml</a:t>
            </a:r>
            <a:r>
              <a:rPr lang="zh-CN" altLang="en-US" sz="7200" dirty="0" smtClean="0"/>
              <a:t>配置方式，实现接口方式，注解方式等。由框架实现</a:t>
            </a:r>
            <a:endParaRPr lang="en-US" altLang="zh-CN" sz="7200" dirty="0" smtClean="0"/>
          </a:p>
          <a:p>
            <a:pPr>
              <a:lnSpc>
                <a:spcPct val="200000"/>
              </a:lnSpc>
              <a:buNone/>
            </a:pPr>
            <a:endParaRPr lang="zh-CN" altLang="en-US" sz="4400" dirty="0" smtClean="0"/>
          </a:p>
          <a:p>
            <a:pPr>
              <a:lnSpc>
                <a:spcPct val="200000"/>
              </a:lnSpc>
            </a:pPr>
            <a:r>
              <a:rPr lang="en-US" sz="7200" dirty="0" smtClean="0"/>
              <a:t>3.Handler：</a:t>
            </a:r>
            <a:r>
              <a:rPr lang="zh-CN" altLang="en-US" sz="7200" dirty="0" smtClean="0"/>
              <a:t>处理器。</a:t>
            </a:r>
            <a:r>
              <a:rPr lang="en-US" sz="7200" dirty="0" smtClean="0"/>
              <a:t>Handler </a:t>
            </a:r>
            <a:r>
              <a:rPr lang="zh-CN" altLang="en-US" sz="7200" dirty="0" smtClean="0"/>
              <a:t>是继</a:t>
            </a:r>
            <a:r>
              <a:rPr lang="en-US" sz="7200" dirty="0" err="1" smtClean="0"/>
              <a:t>DispatcherServlet</a:t>
            </a:r>
            <a:r>
              <a:rPr lang="zh-CN" altLang="en-US" sz="7200" dirty="0" smtClean="0"/>
              <a:t>前端控制器的后端控制器，在</a:t>
            </a:r>
            <a:r>
              <a:rPr lang="en-US" sz="7200" dirty="0" err="1" smtClean="0"/>
              <a:t>DispatcherServlet</a:t>
            </a:r>
            <a:r>
              <a:rPr lang="zh-CN" altLang="en-US" sz="7200" dirty="0" smtClean="0"/>
              <a:t>的控制下</a:t>
            </a:r>
            <a:r>
              <a:rPr lang="en-US" sz="7200" dirty="0" smtClean="0"/>
              <a:t>Handler</a:t>
            </a:r>
            <a:r>
              <a:rPr lang="zh-CN" altLang="en-US" sz="7200" dirty="0" smtClean="0"/>
              <a:t>对具体的用户请求进行处理。由于</a:t>
            </a:r>
            <a:r>
              <a:rPr lang="en-US" sz="7200" dirty="0" smtClean="0"/>
              <a:t>Handler</a:t>
            </a:r>
            <a:r>
              <a:rPr lang="zh-CN" altLang="en-US" sz="7200" dirty="0" smtClean="0"/>
              <a:t>涉及到具体的用户业务请求，所以一般情况需要程序员根据业务需求开发</a:t>
            </a:r>
            <a:r>
              <a:rPr lang="en-US" sz="7200" dirty="0" smtClean="0"/>
              <a:t>Handler</a:t>
            </a:r>
            <a:r>
              <a:rPr lang="zh-CN" altLang="en-US" sz="7200" dirty="0" smtClean="0"/>
              <a:t>。</a:t>
            </a:r>
            <a:endParaRPr lang="en-US" sz="8000" dirty="0" smtClean="0"/>
          </a:p>
          <a:p>
            <a:pPr>
              <a:buNone/>
            </a:pPr>
            <a:r>
              <a:rPr lang="en-US" sz="8000" dirty="0" smtClean="0"/>
              <a:t/>
            </a:r>
            <a:br>
              <a:rPr lang="en-US" sz="8000" dirty="0" smtClean="0"/>
            </a:br>
            <a:r>
              <a:rPr lang="en-US" dirty="0" smtClean="0"/>
              <a:t/>
            </a:r>
            <a:br>
              <a:rPr lang="en-US" dirty="0" smtClean="0"/>
            </a:br>
            <a:endParaRPr lang="zh-CN" altLang="en-US" dirty="0" smtClean="0"/>
          </a:p>
          <a:p>
            <a:r>
              <a:rPr lang="zh-CN" altLang="en-US" dirty="0" smtClean="0"/>
              <a:t/>
            </a:r>
            <a:br>
              <a:rPr lang="zh-CN" altLang="en-US" dirty="0" smtClean="0"/>
            </a:br>
            <a:r>
              <a:rPr lang="zh-CN" altLang="en-US" dirty="0" smtClean="0"/>
              <a:t/>
            </a:r>
            <a:br>
              <a:rPr lang="zh-CN" altLang="en-US" dirty="0" smtClean="0"/>
            </a:br>
            <a:endParaRPr lang="zh-CN" altLang="en-US" dirty="0" smtClean="0"/>
          </a:p>
          <a:p>
            <a:r>
              <a:rPr lang="zh-CN" altLang="en-US" dirty="0" smtClean="0"/>
              <a:t/>
            </a:r>
            <a:br>
              <a:rPr lang="zh-CN" altLang="en-US" dirty="0" smtClean="0"/>
            </a:br>
            <a:r>
              <a:rPr lang="zh-CN" altLang="en-US" dirty="0" smtClean="0"/>
              <a:t/>
            </a:r>
            <a:br>
              <a:rPr lang="zh-CN" altLang="en-US" dirty="0" smtClean="0"/>
            </a:br>
            <a:endParaRPr lang="zh-CN" altLang="en-US" dirty="0" smtClean="0"/>
          </a:p>
          <a:p>
            <a:endParaRPr lang="zh-CN" altLang="en-US" dirty="0"/>
          </a:p>
        </p:txBody>
      </p:sp>
      <p:sp>
        <p:nvSpPr>
          <p:cNvPr id="4" name="TextBox 3"/>
          <p:cNvSpPr txBox="1"/>
          <p:nvPr/>
        </p:nvSpPr>
        <p:spPr>
          <a:xfrm>
            <a:off x="428596" y="285728"/>
            <a:ext cx="8429684" cy="369332"/>
          </a:xfrm>
          <a:prstGeom prst="rect">
            <a:avLst/>
          </a:prstGeom>
          <a:noFill/>
        </p:spPr>
        <p:txBody>
          <a:bodyPr wrap="square" rtlCol="0">
            <a:spAutoFit/>
          </a:bodyPr>
          <a:lstStyle/>
          <a:p>
            <a:r>
              <a:rPr lang="zh-CN" altLang="en-US" dirty="0" smtClean="0"/>
              <a:t>组件说明：</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28596" y="214290"/>
            <a:ext cx="8258204" cy="6429420"/>
          </a:xfrm>
        </p:spPr>
        <p:txBody>
          <a:bodyPr numCol="1">
            <a:normAutofit fontScale="25000" lnSpcReduction="20000"/>
          </a:bodyPr>
          <a:lstStyle/>
          <a:p>
            <a:pPr>
              <a:lnSpc>
                <a:spcPct val="170000"/>
              </a:lnSpc>
            </a:pPr>
            <a:r>
              <a:rPr lang="en-US" altLang="zh-CN" sz="7200" dirty="0" smtClean="0"/>
              <a:t>4.HandlAdapter</a:t>
            </a:r>
            <a:r>
              <a:rPr lang="zh-CN" altLang="en-US" sz="7200" dirty="0" smtClean="0"/>
              <a:t>：处理器适配器。通过</a:t>
            </a:r>
            <a:r>
              <a:rPr lang="en-US" altLang="zh-CN" sz="7200" dirty="0" err="1" smtClean="0"/>
              <a:t>HandlerAdapter</a:t>
            </a:r>
            <a:r>
              <a:rPr lang="zh-CN" altLang="en-US" sz="7200" dirty="0" smtClean="0"/>
              <a:t>对处理器进行执行，这是适配器模式的应用，通过扩展适配器可以对更多类型的处理器进行执行。由框架实现。</a:t>
            </a:r>
            <a:endParaRPr lang="zh-CN" altLang="en-US" sz="4400" dirty="0" smtClean="0"/>
          </a:p>
          <a:p>
            <a:pPr>
              <a:lnSpc>
                <a:spcPct val="170000"/>
              </a:lnSpc>
            </a:pPr>
            <a:r>
              <a:rPr lang="en-US" sz="7200" dirty="0" smtClean="0"/>
              <a:t>5.ModelAndView</a:t>
            </a:r>
            <a:r>
              <a:rPr lang="zh-CN" altLang="en-US" sz="7200" dirty="0" smtClean="0"/>
              <a:t>是</a:t>
            </a:r>
            <a:r>
              <a:rPr lang="en-US" sz="7200" dirty="0" err="1" smtClean="0"/>
              <a:t>springmvc</a:t>
            </a:r>
            <a:r>
              <a:rPr lang="zh-CN" altLang="en-US" sz="7200" dirty="0" smtClean="0"/>
              <a:t>的封装对象，将</a:t>
            </a:r>
            <a:r>
              <a:rPr lang="en-US" sz="7200" dirty="0" smtClean="0"/>
              <a:t>model</a:t>
            </a:r>
            <a:r>
              <a:rPr lang="zh-CN" altLang="en-US" sz="7200" dirty="0" smtClean="0"/>
              <a:t>和</a:t>
            </a:r>
            <a:r>
              <a:rPr lang="en-US" sz="7200" dirty="0" smtClean="0"/>
              <a:t>view</a:t>
            </a:r>
            <a:r>
              <a:rPr lang="zh-CN" altLang="en-US" sz="7200" dirty="0" smtClean="0"/>
              <a:t>封装在一起。</a:t>
            </a:r>
            <a:endParaRPr lang="zh-CN" altLang="en-US" sz="21600" dirty="0" smtClean="0"/>
          </a:p>
          <a:p>
            <a:pPr>
              <a:lnSpc>
                <a:spcPct val="170000"/>
              </a:lnSpc>
            </a:pPr>
            <a:r>
              <a:rPr lang="en-US" sz="7200" dirty="0" smtClean="0"/>
              <a:t>6.ViewResolver：</a:t>
            </a:r>
            <a:r>
              <a:rPr lang="zh-CN" altLang="en-US" sz="7200" dirty="0" smtClean="0"/>
              <a:t>视图解析器。</a:t>
            </a:r>
            <a:r>
              <a:rPr lang="en-US" sz="7200" dirty="0" err="1" smtClean="0"/>
              <a:t>ViewResolver</a:t>
            </a:r>
            <a:r>
              <a:rPr lang="zh-CN" altLang="en-US" sz="7200" dirty="0" smtClean="0"/>
              <a:t>负责将处理结果生成</a:t>
            </a:r>
            <a:r>
              <a:rPr lang="en-US" sz="7200" dirty="0" smtClean="0"/>
              <a:t>View</a:t>
            </a:r>
            <a:r>
              <a:rPr lang="zh-CN" altLang="en-US" sz="7200" dirty="0" smtClean="0"/>
              <a:t>视图，</a:t>
            </a:r>
            <a:r>
              <a:rPr lang="en-US" sz="7200" dirty="0" err="1" smtClean="0"/>
              <a:t>ViewResolver</a:t>
            </a:r>
            <a:r>
              <a:rPr lang="zh-CN" altLang="en-US" sz="7200" dirty="0" smtClean="0"/>
              <a:t>首先根据逻辑视图名解析成物理视图名即具体的页面地址，再生成</a:t>
            </a:r>
            <a:r>
              <a:rPr lang="en-US" sz="7200" dirty="0" smtClean="0"/>
              <a:t>View</a:t>
            </a:r>
            <a:r>
              <a:rPr lang="zh-CN" altLang="en-US" sz="7200" dirty="0" smtClean="0"/>
              <a:t>视图对象，最后对</a:t>
            </a:r>
            <a:r>
              <a:rPr lang="en-US" sz="7200" dirty="0" smtClean="0"/>
              <a:t>View</a:t>
            </a:r>
            <a:r>
              <a:rPr lang="zh-CN" altLang="en-US" sz="7200" dirty="0" smtClean="0"/>
              <a:t>进行渲染将处理结果通过页面展示给用户。</a:t>
            </a:r>
            <a:endParaRPr lang="en-US" sz="7200" dirty="0" smtClean="0"/>
          </a:p>
          <a:p>
            <a:pPr>
              <a:lnSpc>
                <a:spcPct val="170000"/>
              </a:lnSpc>
            </a:pPr>
            <a:r>
              <a:rPr lang="en-US" sz="7200" dirty="0" smtClean="0"/>
              <a:t>7.View:</a:t>
            </a:r>
            <a:r>
              <a:rPr lang="zh-CN" altLang="en-US" sz="7200" dirty="0" smtClean="0"/>
              <a:t>是</a:t>
            </a:r>
            <a:r>
              <a:rPr lang="en-US" sz="7200" dirty="0" err="1" smtClean="0"/>
              <a:t>springmvc</a:t>
            </a:r>
            <a:r>
              <a:rPr lang="zh-CN" altLang="en-US" sz="7200" dirty="0" smtClean="0"/>
              <a:t>的封装对象，是一个接口</a:t>
            </a:r>
            <a:r>
              <a:rPr lang="en-US" altLang="zh-CN" sz="7200" dirty="0" smtClean="0"/>
              <a:t>, </a:t>
            </a:r>
            <a:r>
              <a:rPr lang="en-US" sz="7200" dirty="0" err="1" smtClean="0"/>
              <a:t>springmvc</a:t>
            </a:r>
            <a:r>
              <a:rPr lang="zh-CN" altLang="en-US" sz="7200" dirty="0" smtClean="0"/>
              <a:t>框架提供了很多的</a:t>
            </a:r>
            <a:r>
              <a:rPr lang="en-US" sz="7200" dirty="0" smtClean="0"/>
              <a:t>View</a:t>
            </a:r>
            <a:r>
              <a:rPr lang="zh-CN" altLang="en-US" sz="7200" dirty="0" smtClean="0"/>
              <a:t>视图类型，包括：</a:t>
            </a:r>
            <a:r>
              <a:rPr lang="en-US" sz="7200" dirty="0" err="1" smtClean="0"/>
              <a:t>jspview，pdfview,jstlView、freemarkerView</a:t>
            </a:r>
            <a:r>
              <a:rPr lang="zh-CN" altLang="en-US" sz="7200" dirty="0" smtClean="0"/>
              <a:t>等</a:t>
            </a:r>
            <a:r>
              <a:rPr lang="zh-CN" altLang="en-US" sz="7200" dirty="0" smtClean="0"/>
              <a:t>。一般情况下需要通过页面标签或页面模版技术将模型数据通过页面展示给用户，需要由程序员根据业务需求开发具体的页面。</a:t>
            </a:r>
          </a:p>
          <a:p>
            <a:pPr>
              <a:buNone/>
            </a:pPr>
            <a:r>
              <a:rPr lang="zh-CN" altLang="en-US" sz="7200" dirty="0" smtClean="0"/>
              <a:t/>
            </a:r>
            <a:br>
              <a:rPr lang="zh-CN" altLang="en-US" sz="7200" dirty="0" smtClean="0"/>
            </a:br>
            <a:endParaRPr lang="zh-CN" altLang="en-US" sz="7200" dirty="0" smtClean="0"/>
          </a:p>
          <a:p>
            <a:pPr>
              <a:buNone/>
            </a:pPr>
            <a:r>
              <a:rPr lang="en-US" sz="8000" dirty="0" smtClean="0"/>
              <a:t/>
            </a:r>
            <a:br>
              <a:rPr lang="en-US" sz="8000" dirty="0" smtClean="0"/>
            </a:br>
            <a:r>
              <a:rPr lang="en-US" dirty="0" smtClean="0"/>
              <a:t/>
            </a:r>
            <a:br>
              <a:rPr lang="en-US" dirty="0" smtClean="0"/>
            </a:br>
            <a:endParaRPr lang="zh-CN" altLang="en-US" dirty="0" smtClean="0"/>
          </a:p>
          <a:p>
            <a:r>
              <a:rPr lang="zh-CN" altLang="en-US" dirty="0" smtClean="0"/>
              <a:t/>
            </a:r>
            <a:br>
              <a:rPr lang="zh-CN" altLang="en-US" dirty="0" smtClean="0"/>
            </a:br>
            <a:r>
              <a:rPr lang="zh-CN" altLang="en-US" dirty="0" smtClean="0"/>
              <a:t/>
            </a:r>
            <a:br>
              <a:rPr lang="zh-CN" altLang="en-US" dirty="0" smtClean="0"/>
            </a:br>
            <a:endParaRPr lang="zh-CN" altLang="en-US" dirty="0" smtClean="0"/>
          </a:p>
          <a:p>
            <a:r>
              <a:rPr lang="zh-CN" altLang="en-US" dirty="0" smtClean="0"/>
              <a:t/>
            </a:r>
            <a:br>
              <a:rPr lang="zh-CN" altLang="en-US" dirty="0" smtClean="0"/>
            </a:br>
            <a:r>
              <a:rPr lang="zh-CN" altLang="en-US" dirty="0" smtClean="0"/>
              <a:t/>
            </a:r>
            <a:br>
              <a:rPr lang="zh-CN" altLang="en-US" dirty="0" smtClean="0"/>
            </a:b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142852"/>
            <a:ext cx="7772400" cy="560406"/>
          </a:xfrm>
        </p:spPr>
        <p:txBody>
          <a:bodyPr>
            <a:normAutofit fontScale="90000"/>
          </a:bodyPr>
          <a:lstStyle/>
          <a:p>
            <a:r>
              <a:rPr lang="en-US" b="1" dirty="0" err="1" smtClean="0"/>
              <a:t>SpringMVC</a:t>
            </a:r>
            <a:r>
              <a:rPr lang="zh-CN" altLang="en-US" b="1" dirty="0" smtClean="0"/>
              <a:t>执行流程</a:t>
            </a:r>
            <a:r>
              <a:rPr lang="en-US" altLang="zh-CN" b="1" dirty="0" smtClean="0"/>
              <a:t>:</a:t>
            </a:r>
            <a:endParaRPr lang="zh-CN" altLang="en-US" dirty="0"/>
          </a:p>
        </p:txBody>
      </p:sp>
      <p:sp>
        <p:nvSpPr>
          <p:cNvPr id="3" name="内容占位符 2"/>
          <p:cNvSpPr>
            <a:spLocks noGrp="1"/>
          </p:cNvSpPr>
          <p:nvPr>
            <p:ph sz="quarter" idx="1"/>
          </p:nvPr>
        </p:nvSpPr>
        <p:spPr>
          <a:xfrm>
            <a:off x="142844" y="785794"/>
            <a:ext cx="8858312" cy="5857916"/>
          </a:xfrm>
        </p:spPr>
        <p:txBody>
          <a:bodyPr>
            <a:normAutofit/>
          </a:bodyPr>
          <a:lstStyle/>
          <a:p>
            <a:pPr>
              <a:buNone/>
            </a:pPr>
            <a:r>
              <a:rPr lang="en-US" altLang="zh-CN" sz="1800" dirty="0" smtClean="0"/>
              <a:t>1.DispatcherServlet</a:t>
            </a:r>
            <a:r>
              <a:rPr lang="zh-CN" altLang="en-US" sz="1800" dirty="0" smtClean="0"/>
              <a:t>表示前置控制器，是整个</a:t>
            </a:r>
            <a:r>
              <a:rPr lang="en-US" altLang="zh-CN" sz="1800" dirty="0" err="1" smtClean="0"/>
              <a:t>SpringMVC</a:t>
            </a:r>
            <a:r>
              <a:rPr lang="zh-CN" altLang="en-US" sz="1800" dirty="0" smtClean="0"/>
              <a:t>的控制中心。用户发出请求，</a:t>
            </a:r>
            <a:r>
              <a:rPr lang="en-US" altLang="zh-CN" sz="1800" dirty="0" err="1" smtClean="0"/>
              <a:t>DispatcherServlet</a:t>
            </a:r>
            <a:r>
              <a:rPr lang="zh-CN" altLang="en-US" sz="1800" dirty="0" smtClean="0"/>
              <a:t>接收请求并拦截请求。</a:t>
            </a:r>
            <a:endParaRPr lang="en-US" altLang="zh-CN" sz="1800" dirty="0" smtClean="0"/>
          </a:p>
          <a:p>
            <a:pPr>
              <a:buNone/>
            </a:pPr>
            <a:r>
              <a:rPr lang="en-US" altLang="zh-CN" sz="1800" dirty="0" smtClean="0"/>
              <a:t>2.HandlerMapping</a:t>
            </a:r>
            <a:r>
              <a:rPr lang="zh-CN" altLang="en-US" sz="1800" dirty="0" smtClean="0"/>
              <a:t>为处理器映射。</a:t>
            </a:r>
            <a:r>
              <a:rPr lang="en-US" altLang="zh-CN" sz="1800" dirty="0" err="1" smtClean="0"/>
              <a:t>DispatcherServlet</a:t>
            </a:r>
            <a:r>
              <a:rPr lang="zh-CN" altLang="en-US" sz="1800" dirty="0" smtClean="0"/>
              <a:t>调用</a:t>
            </a:r>
            <a:r>
              <a:rPr lang="en-US" altLang="zh-CN" sz="1800" dirty="0" err="1" smtClean="0"/>
              <a:t>HandlerMapping,HandlerMapping</a:t>
            </a:r>
            <a:r>
              <a:rPr lang="zh-CN" altLang="en-US" sz="1800" dirty="0" smtClean="0"/>
              <a:t>根据请</a:t>
            </a:r>
            <a:endParaRPr lang="en-US" altLang="zh-CN" sz="1800" dirty="0" smtClean="0"/>
          </a:p>
          <a:p>
            <a:pPr>
              <a:buNone/>
            </a:pPr>
            <a:r>
              <a:rPr lang="zh-CN" altLang="en-US" sz="1800" dirty="0" smtClean="0"/>
              <a:t>求</a:t>
            </a:r>
            <a:r>
              <a:rPr lang="en-US" altLang="zh-CN" sz="1800" dirty="0" err="1" smtClean="0"/>
              <a:t>url</a:t>
            </a:r>
            <a:r>
              <a:rPr lang="zh-CN" altLang="en-US" sz="1800" dirty="0" smtClean="0"/>
              <a:t>查找</a:t>
            </a:r>
            <a:r>
              <a:rPr lang="en-US" altLang="zh-CN" sz="1800" dirty="0" smtClean="0"/>
              <a:t>Handler.</a:t>
            </a:r>
          </a:p>
          <a:p>
            <a:pPr>
              <a:buNone/>
            </a:pPr>
            <a:r>
              <a:rPr lang="en-US" altLang="zh-CN" sz="1800" dirty="0" smtClean="0"/>
              <a:t>3.HandlerExecution</a:t>
            </a:r>
            <a:r>
              <a:rPr lang="zh-CN" altLang="en-US" sz="1800" dirty="0" smtClean="0"/>
              <a:t>表示具体的</a:t>
            </a:r>
            <a:r>
              <a:rPr lang="en-US" altLang="zh-CN" sz="1800" dirty="0" smtClean="0"/>
              <a:t>Handler,</a:t>
            </a:r>
            <a:r>
              <a:rPr lang="zh-CN" altLang="en-US" sz="1800" dirty="0" smtClean="0"/>
              <a:t>其主要作用是根据</a:t>
            </a:r>
            <a:r>
              <a:rPr lang="en-US" altLang="zh-CN" sz="1800" dirty="0" err="1" smtClean="0"/>
              <a:t>url</a:t>
            </a:r>
            <a:r>
              <a:rPr lang="zh-CN" altLang="en-US" sz="1800" dirty="0" smtClean="0"/>
              <a:t>查找控制器，如上</a:t>
            </a:r>
            <a:r>
              <a:rPr lang="en-US" altLang="zh-CN" sz="1800" dirty="0" err="1" smtClean="0"/>
              <a:t>url</a:t>
            </a:r>
            <a:r>
              <a:rPr lang="zh-CN" altLang="en-US" sz="1800" dirty="0" smtClean="0"/>
              <a:t>被查找控</a:t>
            </a:r>
            <a:endParaRPr lang="en-US" altLang="zh-CN" sz="1800" dirty="0" smtClean="0"/>
          </a:p>
          <a:p>
            <a:pPr>
              <a:buNone/>
            </a:pPr>
            <a:r>
              <a:rPr lang="zh-CN" altLang="en-US" sz="1800" dirty="0" smtClean="0"/>
              <a:t>制器为：</a:t>
            </a:r>
            <a:r>
              <a:rPr lang="en-US" altLang="zh-CN" sz="1800" dirty="0" smtClean="0"/>
              <a:t>hello.</a:t>
            </a:r>
          </a:p>
          <a:p>
            <a:pPr>
              <a:buNone/>
            </a:pPr>
            <a:r>
              <a:rPr lang="en-US" altLang="zh-CN" sz="1800" dirty="0" smtClean="0"/>
              <a:t>4. </a:t>
            </a:r>
            <a:r>
              <a:rPr lang="en-US" altLang="zh-CN" sz="1800" dirty="0" err="1" smtClean="0"/>
              <a:t>HandlerExecution</a:t>
            </a:r>
            <a:r>
              <a:rPr lang="zh-CN" altLang="en-US" sz="1800" dirty="0" smtClean="0"/>
              <a:t>将解析后的信息传递给</a:t>
            </a:r>
            <a:r>
              <a:rPr lang="en-US" altLang="zh-CN" sz="1800" dirty="0" err="1" smtClean="0"/>
              <a:t>DispatcherServlet</a:t>
            </a:r>
            <a:r>
              <a:rPr lang="en-US" altLang="zh-CN" sz="1800" dirty="0" smtClean="0"/>
              <a:t>,</a:t>
            </a:r>
            <a:r>
              <a:rPr lang="zh-CN" altLang="en-US" sz="1800" dirty="0" smtClean="0"/>
              <a:t>如解析控制器映射等。</a:t>
            </a:r>
            <a:endParaRPr lang="en-US" altLang="zh-CN" sz="1800" dirty="0" smtClean="0"/>
          </a:p>
          <a:p>
            <a:pPr>
              <a:buNone/>
            </a:pPr>
            <a:r>
              <a:rPr lang="en-US" altLang="zh-CN" sz="1800" dirty="0" smtClean="0"/>
              <a:t>5.HandlerAdapter</a:t>
            </a:r>
            <a:r>
              <a:rPr lang="zh-CN" altLang="en-US" sz="1800" dirty="0" smtClean="0"/>
              <a:t>表示处理器适配器，其按照特定的规則去执行</a:t>
            </a:r>
            <a:r>
              <a:rPr lang="en-US" altLang="zh-CN" sz="1800" dirty="0" smtClean="0"/>
              <a:t>Handler</a:t>
            </a:r>
          </a:p>
          <a:p>
            <a:pPr>
              <a:buNone/>
            </a:pPr>
            <a:r>
              <a:rPr lang="en-US" altLang="zh-CN" sz="1800" dirty="0" smtClean="0"/>
              <a:t>6.Handler</a:t>
            </a:r>
            <a:r>
              <a:rPr lang="zh-CN" altLang="en-US" sz="1800" dirty="0" smtClean="0"/>
              <a:t>让具体的</a:t>
            </a:r>
            <a:r>
              <a:rPr lang="en-US" altLang="zh-CN" sz="1800" dirty="0" smtClean="0"/>
              <a:t>Controller</a:t>
            </a:r>
            <a:r>
              <a:rPr lang="zh-CN" altLang="en-US" sz="1800" dirty="0" smtClean="0"/>
              <a:t>执行</a:t>
            </a:r>
            <a:endParaRPr lang="en-US" altLang="zh-CN" sz="1800" dirty="0" smtClean="0"/>
          </a:p>
          <a:p>
            <a:pPr>
              <a:buNone/>
            </a:pPr>
            <a:r>
              <a:rPr lang="en-US" altLang="zh-CN" sz="1800" dirty="0" smtClean="0"/>
              <a:t>7.Controller</a:t>
            </a:r>
            <a:r>
              <a:rPr lang="zh-CN" altLang="en-US" sz="1800" dirty="0" smtClean="0"/>
              <a:t>将具体的执行信息返回给</a:t>
            </a:r>
            <a:r>
              <a:rPr lang="en-US" altLang="zh-CN" sz="1800" dirty="0" err="1" smtClean="0"/>
              <a:t>HandlerAdapter</a:t>
            </a:r>
            <a:r>
              <a:rPr lang="en-US" altLang="zh-CN" sz="1800" dirty="0" smtClean="0"/>
              <a:t>,</a:t>
            </a:r>
            <a:r>
              <a:rPr lang="zh-CN" altLang="en-US" sz="1800" dirty="0" smtClean="0"/>
              <a:t>如</a:t>
            </a:r>
            <a:r>
              <a:rPr lang="en-US" altLang="zh-CN" sz="1800" dirty="0" err="1" smtClean="0"/>
              <a:t>ModelAndView</a:t>
            </a:r>
            <a:r>
              <a:rPr lang="en-US" altLang="zh-CN" sz="1800" dirty="0" smtClean="0"/>
              <a:t>.</a:t>
            </a:r>
          </a:p>
          <a:p>
            <a:pPr>
              <a:buNone/>
            </a:pPr>
            <a:r>
              <a:rPr lang="en-US" altLang="zh-CN" sz="1800" dirty="0" smtClean="0"/>
              <a:t>8.HandlerAdapter</a:t>
            </a:r>
            <a:r>
              <a:rPr lang="zh-CN" altLang="en-US" sz="1800" dirty="0" smtClean="0"/>
              <a:t>将视图逻辑名或模型传递给</a:t>
            </a:r>
            <a:r>
              <a:rPr lang="en-US" altLang="zh-CN" sz="1800" dirty="0" err="1" smtClean="0"/>
              <a:t>DispatcherServlet</a:t>
            </a:r>
            <a:r>
              <a:rPr lang="en-US" altLang="zh-CN" sz="1800" dirty="0" smtClean="0"/>
              <a:t>.</a:t>
            </a:r>
          </a:p>
          <a:p>
            <a:pPr>
              <a:buNone/>
            </a:pPr>
            <a:r>
              <a:rPr lang="en-US" altLang="zh-CN" sz="1800" dirty="0" smtClean="0"/>
              <a:t>9.DispatcherServlet</a:t>
            </a:r>
            <a:r>
              <a:rPr lang="zh-CN" altLang="en-US" sz="1800" dirty="0" smtClean="0"/>
              <a:t>调用视图解析器（</a:t>
            </a:r>
            <a:r>
              <a:rPr lang="en-US" altLang="zh-CN" sz="1800" dirty="0" err="1" smtClean="0"/>
              <a:t>ViewResolver</a:t>
            </a:r>
            <a:r>
              <a:rPr lang="en-US" altLang="zh-CN" sz="1800" dirty="0" smtClean="0"/>
              <a:t>)</a:t>
            </a:r>
            <a:r>
              <a:rPr lang="zh-CN" altLang="en-US" sz="1800" dirty="0" smtClean="0"/>
              <a:t>来解析</a:t>
            </a:r>
            <a:r>
              <a:rPr lang="en-US" altLang="zh-CN" sz="1800" dirty="0" err="1" smtClean="0"/>
              <a:t>HandlerAdapter</a:t>
            </a:r>
            <a:r>
              <a:rPr lang="zh-CN" altLang="en-US" sz="1800" dirty="0" smtClean="0"/>
              <a:t>传递的逻辑视图名。</a:t>
            </a:r>
            <a:endParaRPr lang="en-US" altLang="zh-CN" sz="1800" dirty="0" smtClean="0"/>
          </a:p>
          <a:p>
            <a:pPr>
              <a:buNone/>
            </a:pPr>
            <a:r>
              <a:rPr lang="en-US" altLang="zh-CN" sz="1800" dirty="0" smtClean="0"/>
              <a:t>10.</a:t>
            </a:r>
            <a:r>
              <a:rPr lang="zh-CN" altLang="en-US" sz="1800" dirty="0" smtClean="0"/>
              <a:t>视图解析器将解析的逻辑视图名传给</a:t>
            </a:r>
            <a:r>
              <a:rPr lang="en-US" altLang="zh-CN" sz="1800" dirty="0" err="1" smtClean="0"/>
              <a:t>DispatcherServlet</a:t>
            </a:r>
            <a:r>
              <a:rPr lang="en-US" altLang="zh-CN" sz="1800" dirty="0" smtClean="0"/>
              <a:t>.</a:t>
            </a:r>
          </a:p>
          <a:p>
            <a:pPr>
              <a:buNone/>
            </a:pPr>
            <a:r>
              <a:rPr lang="en-US" altLang="zh-CN" sz="1800" dirty="0" smtClean="0"/>
              <a:t>11.DispatcherServlet</a:t>
            </a:r>
            <a:r>
              <a:rPr lang="zh-CN" altLang="en-US" sz="1800" dirty="0" smtClean="0"/>
              <a:t>根据视图解析器解析的视图结果，调用具体的视图。</a:t>
            </a:r>
            <a:endParaRPr lang="en-US" altLang="zh-CN" sz="1800" dirty="0" smtClean="0"/>
          </a:p>
          <a:p>
            <a:pPr>
              <a:buNone/>
            </a:pPr>
            <a:r>
              <a:rPr lang="en-US" altLang="zh-CN" sz="1800" dirty="0" smtClean="0"/>
              <a:t>12.</a:t>
            </a:r>
            <a:r>
              <a:rPr lang="zh-CN" altLang="en-US" sz="1800" dirty="0" smtClean="0"/>
              <a:t>最终视图呈现给用户。</a:t>
            </a:r>
            <a:br>
              <a:rPr lang="zh-CN" altLang="en-US" sz="1800" dirty="0" smtClean="0"/>
            </a:br>
            <a:endParaRPr lang="zh-CN" altLang="en-US" sz="1800" dirty="0" smtClean="0"/>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194</TotalTime>
  <Words>636</Words>
  <PresentationFormat>全屏显示(4:3)</PresentationFormat>
  <Paragraphs>65</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平衡</vt:lpstr>
      <vt:lpstr>SpringMVC的工作流程</vt:lpstr>
      <vt:lpstr>幻灯片 2</vt:lpstr>
      <vt:lpstr>幻灯片 3</vt:lpstr>
      <vt:lpstr>幻灯片 4</vt:lpstr>
      <vt:lpstr>幻灯片 5</vt:lpstr>
      <vt:lpstr>SpringMVC执行流程: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SpringMVC的工作流程</dc:title>
  <dc:creator>86136</dc:creator>
  <cp:lastModifiedBy>8613697282793</cp:lastModifiedBy>
  <cp:revision>27</cp:revision>
  <dcterms:created xsi:type="dcterms:W3CDTF">2020-11-04T11:03:58Z</dcterms:created>
  <dcterms:modified xsi:type="dcterms:W3CDTF">2020-11-05T00:25:11Z</dcterms:modified>
</cp:coreProperties>
</file>