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FFE2F-3367-46E2-AA6B-7CD5F6713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6BA44-AD24-4466-864F-51C0B030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CFBDD-6FC2-458B-B481-3E00AF93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9BABC-50EF-450F-81F2-732D7DF0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11423-DA02-47FF-B573-E4F21DA5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8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D659D-03F5-4CB1-9F7E-7291F484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4A9E0-7C0B-483E-8B31-193BD3454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F53AC-E05C-4FC0-968D-99B47EA5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0196F-23D5-409D-BADD-1AF7D212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9C239-693E-4E4A-8EEB-E1A01B9A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5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E35C8E-8C4B-4A16-9699-D81AE8E31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E69B62-2E69-47BA-82CB-496A9472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74AB5-7C73-4302-A674-995250F0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A9CF4-6432-4FE9-8D1C-AECDFCC4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59CB7-EA6E-42DE-9EC9-04871681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0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F735E-E3CC-42CB-9EC3-04EDC209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22BF4-D636-40AA-9C0D-BE57E740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47FA3-191F-47D0-9547-E3DC4A64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E1BBE-FD4C-43A9-9C58-867F5A05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01175-2F3A-4F5C-B114-C4F120B1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0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17556-C729-4B99-B1B3-4C52286E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6C0AD-0B3C-4849-978A-2E580852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B1F68-DE68-4243-B5FC-57BD8015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D2615-6B48-4992-8645-2362528C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D7215-0F6E-4D30-B939-24ACAFB7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1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CFAA-7E8F-4AA4-9820-E95F4E68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82C06-4F70-4394-965A-A6AB7DA62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005CD-3B1A-4D67-AC4C-B35BAB3D7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C0644-F931-404E-A36D-BCB76DCD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E0047-533A-4FF1-A403-6FEFAA87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574BC-4241-4C6E-AA14-0BB46F7B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7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D397-0D42-46BB-BE64-BDCFB39C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39CE8-4C00-429E-A6FB-64CE33C8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730AB9-D4F9-498D-B6D0-3F7F47017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833C5-D055-4779-BB2A-43D07D537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25F579-272A-4C34-B421-0FE11BB13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E1F442-91CF-4C50-9A60-B317A334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DC0E7-3D8B-47FB-8BAC-74724C94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1DCED-2705-485B-AEAE-75913612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2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6CFC5-2DA3-4BE5-9BFC-37A26A32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1D29F-77DA-4432-B165-3CF45068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2DAEF8-7280-4E9D-81DF-5E287305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620DC-DCC6-4D7A-8571-7F11F5F7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8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D0C890-BAB4-4800-B164-9B564773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364F20-2F8D-4002-8092-A29C2286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CCEE7-77B7-46A2-B872-3151C22F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DAA7D-E4C9-41B0-9861-BF7AA519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4A892-8E25-4EFB-8AE5-6F8D1BC86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C46CB-D0E1-4E49-9B36-9D08B6B87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B7A4A-9DB8-41AA-8DCD-A18F5B42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D9247-8C29-4940-850D-3E19DC3C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828D9-2AEB-4686-81A7-A9744B3A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A6739-AD1F-4761-85C8-9719B9DB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5CBA4A-DE11-4B56-B1A9-AB1E1217E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F506E-6DDE-4BE7-A152-4CA27987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3850A-AE19-4543-A073-E64C3B49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C5F94-EAAB-41AD-8434-1E1F3E78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1C33F-EF07-4BAD-9EEB-11CEA0DB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F51B80-18AA-48DF-881B-548B71EC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EEDB0-C7D8-450A-B320-485A6E70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BDA20-BF32-4A65-9094-7682E4AE3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B003-89F0-4F4B-B90E-8E215650FDD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25373-70D7-4B83-894F-4C2038FB1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B5C72-BC08-4417-8478-D08537256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9130-60EC-419C-A790-BB20FCC82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0A0060-8528-4ADF-A7AE-0F6903681F92}"/>
              </a:ext>
            </a:extLst>
          </p:cNvPr>
          <p:cNvSpPr/>
          <p:nvPr/>
        </p:nvSpPr>
        <p:spPr>
          <a:xfrm>
            <a:off x="1800800" y="261843"/>
            <a:ext cx="8175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关于</a:t>
            </a:r>
            <a:r>
              <a:rPr lang="en-US" altLang="zh-C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事务的那点小事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445A6-716A-41AF-9D5E-A2C083880896}"/>
              </a:ext>
            </a:extLst>
          </p:cNvPr>
          <p:cNvSpPr txBox="1"/>
          <p:nvPr/>
        </p:nvSpPr>
        <p:spPr>
          <a:xfrm>
            <a:off x="911264" y="1471910"/>
            <a:ext cx="991699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i="0" dirty="0">
                <a:solidFill>
                  <a:srgbClr val="4F4F4F"/>
                </a:solidFill>
                <a:effectLst/>
                <a:latin typeface="PingFang SC"/>
              </a:rPr>
              <a:t>事务定义</a:t>
            </a:r>
          </a:p>
          <a:p>
            <a:pPr algn="l"/>
            <a:r>
              <a:rPr lang="zh-CN" altLang="en-US" sz="2800" b="0" i="0" dirty="0">
                <a:effectLst/>
                <a:latin typeface="-apple-system"/>
              </a:rPr>
              <a:t>英文：</a:t>
            </a:r>
            <a:r>
              <a:rPr lang="en-US" altLang="zh-CN" sz="2800" b="0" i="0" dirty="0">
                <a:effectLst/>
                <a:latin typeface="-apple-system"/>
              </a:rPr>
              <a:t>Transaction</a:t>
            </a:r>
            <a:r>
              <a:rPr lang="zh-CN" altLang="en-US" sz="2800" b="0" i="0" dirty="0">
                <a:effectLst/>
                <a:latin typeface="-apple-system"/>
              </a:rPr>
              <a:t>（春</a:t>
            </a:r>
            <a:r>
              <a:rPr lang="en-US" altLang="zh-CN" sz="2800" b="0" i="0" dirty="0">
                <a:effectLst/>
                <a:latin typeface="-apple-system"/>
              </a:rPr>
              <a:t>sad</a:t>
            </a:r>
            <a:r>
              <a:rPr lang="zh-CN" altLang="en-US" sz="2800" b="0" i="0" dirty="0">
                <a:effectLst/>
                <a:latin typeface="-apple-system"/>
              </a:rPr>
              <a:t>笋）</a:t>
            </a:r>
            <a:endParaRPr lang="en-US" altLang="zh-CN" sz="2800" b="0" i="0" dirty="0">
              <a:effectLst/>
              <a:latin typeface="-apple-system"/>
            </a:endParaRPr>
          </a:p>
          <a:p>
            <a:pPr algn="l"/>
            <a:r>
              <a:rPr lang="zh-CN" altLang="en-US" sz="2800" b="0" i="0" dirty="0">
                <a:effectLst/>
                <a:latin typeface="-apple-system"/>
              </a:rPr>
              <a:t>事务：一个最小的不可再分的工作单元；通常一个事务对应一个完整的业务</a:t>
            </a:r>
            <a:r>
              <a:rPr lang="en-US" altLang="zh-CN" sz="2800" b="0" i="0" dirty="0">
                <a:effectLst/>
                <a:latin typeface="-apple-system"/>
              </a:rPr>
              <a:t>(</a:t>
            </a:r>
            <a:r>
              <a:rPr lang="zh-CN" altLang="en-US" sz="2800" b="0" i="0" dirty="0">
                <a:effectLst/>
                <a:latin typeface="-apple-system"/>
              </a:rPr>
              <a:t>例如银行账户转账业务，该业务就是一个最小的工作单元</a:t>
            </a:r>
            <a:r>
              <a:rPr lang="en-US" altLang="zh-CN" sz="2800" b="0" i="0" dirty="0">
                <a:effectLst/>
                <a:latin typeface="-apple-system"/>
              </a:rPr>
              <a:t>)</a:t>
            </a:r>
            <a:r>
              <a:rPr lang="zh-CN" altLang="en-US" sz="2800" b="0" i="0" dirty="0">
                <a:effectLst/>
                <a:latin typeface="-apple-system"/>
              </a:rPr>
              <a:t>。</a:t>
            </a:r>
            <a:endParaRPr lang="en-US" altLang="zh-CN" sz="2800" b="0" i="0" dirty="0">
              <a:effectLst/>
              <a:latin typeface="-apple-system"/>
            </a:endParaRPr>
          </a:p>
          <a:p>
            <a:pPr algn="l"/>
            <a:endParaRPr lang="en-US" altLang="zh-CN" sz="2800" b="0" i="0" dirty="0">
              <a:effectLst/>
              <a:latin typeface="-apple-system"/>
            </a:endParaRPr>
          </a:p>
          <a:p>
            <a:pPr algn="l"/>
            <a:r>
              <a:rPr lang="zh-CN" altLang="en-US" sz="2800" b="0" i="0" dirty="0">
                <a:effectLst/>
                <a:latin typeface="-apple-system"/>
              </a:rPr>
              <a:t>一个完整的业务需要批量的</a:t>
            </a:r>
            <a:r>
              <a:rPr lang="en-US" altLang="zh-CN" sz="2800" b="0" i="0" dirty="0">
                <a:effectLst/>
                <a:latin typeface="-apple-system"/>
              </a:rPr>
              <a:t>DML(insert</a:t>
            </a:r>
            <a:r>
              <a:rPr lang="zh-CN" altLang="en-US" sz="2800" b="0" i="0" dirty="0">
                <a:effectLst/>
                <a:latin typeface="-apple-system"/>
              </a:rPr>
              <a:t>、</a:t>
            </a:r>
            <a:r>
              <a:rPr lang="en-US" altLang="zh-CN" sz="2800" b="0" i="0" dirty="0">
                <a:effectLst/>
                <a:latin typeface="-apple-system"/>
              </a:rPr>
              <a:t>update</a:t>
            </a:r>
            <a:r>
              <a:rPr lang="zh-CN" altLang="en-US" sz="2800" b="0" i="0" dirty="0">
                <a:effectLst/>
                <a:latin typeface="-apple-system"/>
              </a:rPr>
              <a:t>、</a:t>
            </a:r>
            <a:r>
              <a:rPr lang="en-US" altLang="zh-CN" sz="2800" b="0" i="0" dirty="0">
                <a:effectLst/>
                <a:latin typeface="-apple-system"/>
              </a:rPr>
              <a:t>delete)</a:t>
            </a:r>
            <a:r>
              <a:rPr lang="zh-CN" altLang="en-US" sz="2800" b="0" i="0" dirty="0">
                <a:effectLst/>
                <a:latin typeface="-apple-system"/>
              </a:rPr>
              <a:t>语句共同联合完成。</a:t>
            </a:r>
            <a:endParaRPr lang="en-US" altLang="zh-CN" sz="2800" b="0" i="0" dirty="0">
              <a:effectLst/>
              <a:latin typeface="-apple-system"/>
            </a:endParaRPr>
          </a:p>
          <a:p>
            <a:pPr algn="l"/>
            <a:endParaRPr lang="zh-CN" altLang="en-US" sz="2800" b="0" i="0" dirty="0">
              <a:effectLst/>
              <a:latin typeface="-apple-system"/>
            </a:endParaRPr>
          </a:p>
          <a:p>
            <a:pPr algn="l"/>
            <a:r>
              <a:rPr lang="zh-CN" altLang="en-US" sz="2800" b="0" i="0" dirty="0">
                <a:effectLst/>
                <a:latin typeface="-apple-system"/>
              </a:rPr>
              <a:t>事务只和</a:t>
            </a:r>
            <a:r>
              <a:rPr lang="en-US" altLang="zh-CN" sz="2800" b="0" i="0" dirty="0">
                <a:effectLst/>
                <a:latin typeface="-apple-system"/>
              </a:rPr>
              <a:t>DML</a:t>
            </a:r>
            <a:r>
              <a:rPr lang="zh-CN" altLang="en-US" sz="2800" b="0" i="0" dirty="0">
                <a:effectLst/>
                <a:latin typeface="-apple-system"/>
              </a:rPr>
              <a:t>语句有关，或者说</a:t>
            </a:r>
            <a:r>
              <a:rPr lang="en-US" altLang="zh-CN" sz="2800" b="0" i="0" dirty="0">
                <a:effectLst/>
                <a:latin typeface="-apple-system"/>
              </a:rPr>
              <a:t>DML</a:t>
            </a:r>
            <a:r>
              <a:rPr lang="zh-CN" altLang="en-US" sz="2800" b="0" i="0" dirty="0">
                <a:effectLst/>
                <a:latin typeface="-apple-system"/>
              </a:rPr>
              <a:t>语句才有事务。这个和业务逻辑有关，业务逻辑不同，</a:t>
            </a:r>
            <a:r>
              <a:rPr lang="en-US" altLang="zh-CN" sz="2800" b="0" i="0" dirty="0">
                <a:effectLst/>
                <a:latin typeface="-apple-system"/>
              </a:rPr>
              <a:t>DML</a:t>
            </a:r>
            <a:r>
              <a:rPr lang="zh-CN" altLang="en-US" sz="2800" b="0" i="0" dirty="0">
                <a:effectLst/>
                <a:latin typeface="-apple-system"/>
              </a:rPr>
              <a:t>语句的个数不同。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7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FEE3BE-A3C4-4AC7-9D80-811EA5532624}"/>
              </a:ext>
            </a:extLst>
          </p:cNvPr>
          <p:cNvSpPr/>
          <p:nvPr/>
        </p:nvSpPr>
        <p:spPr>
          <a:xfrm>
            <a:off x="2934563" y="148720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4F4F4F"/>
                </a:solidFill>
                <a:effectLst/>
                <a:latin typeface="PingFang SC"/>
              </a:rPr>
              <a:t>转账操作理解事务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67FFB1-3D44-4A54-9BBD-1BE1BEB62033}"/>
              </a:ext>
            </a:extLst>
          </p:cNvPr>
          <p:cNvSpPr txBox="1"/>
          <p:nvPr/>
        </p:nvSpPr>
        <p:spPr>
          <a:xfrm>
            <a:off x="1817487" y="1072050"/>
            <a:ext cx="7437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关于银行账户转账操作，账户转账是一个完整的业务，最小的单元，不可再分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——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也就是说银行账户转账是一个事务。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以下是银行账户表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t_act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账号、余额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，进行转账操作：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145F6F-F694-49F0-B213-8879836B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39" y="2383094"/>
            <a:ext cx="6742268" cy="12003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262EF0-8698-4259-8151-CF05BDC900E1}"/>
              </a:ext>
            </a:extLst>
          </p:cNvPr>
          <p:cNvSpPr txBox="1"/>
          <p:nvPr/>
        </p:nvSpPr>
        <p:spPr>
          <a:xfrm>
            <a:off x="1916939" y="3740277"/>
            <a:ext cx="2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转账操作：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D28425-BA98-4642-ABB4-B80C6195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939" y="4219309"/>
            <a:ext cx="6742268" cy="12003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B3A2563-32C4-4FDB-B4E8-D13622953EC7}"/>
              </a:ext>
            </a:extLst>
          </p:cNvPr>
          <p:cNvSpPr txBox="1"/>
          <p:nvPr/>
        </p:nvSpPr>
        <p:spPr>
          <a:xfrm>
            <a:off x="613370" y="5657671"/>
            <a:ext cx="1079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以上两台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DML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语句必须同时成功或者同时失败。最小单元不可再分，当第一条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DML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语句执行成功后，并不能将底层数据库中的第一个账户的数据修改，只是将操作记录了一下；这个记录是在内存中完成的；当第二条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DML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语句执行成功后，和底层数据库文件中的数据完成同步。若第二条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DML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语句执行失败，则清空所有的历史操作记录，要完成以上的功能必须借助事务。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8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3C3E3B-3EBF-4D30-B084-7DCD72B9252C}"/>
              </a:ext>
            </a:extLst>
          </p:cNvPr>
          <p:cNvSpPr/>
          <p:nvPr/>
        </p:nvSpPr>
        <p:spPr>
          <a:xfrm>
            <a:off x="2802588" y="271269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4F4F4F"/>
                </a:solidFill>
                <a:effectLst/>
                <a:latin typeface="PingFang SC"/>
              </a:rPr>
              <a:t>事务四大特征</a:t>
            </a:r>
            <a:r>
              <a:rPr lang="en-US" altLang="zh-CN" sz="5400" b="1" i="0" dirty="0">
                <a:solidFill>
                  <a:srgbClr val="4F4F4F"/>
                </a:solidFill>
                <a:effectLst/>
                <a:latin typeface="PingFang SC"/>
              </a:rPr>
              <a:t>(ACID)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86650F-F1C9-48E4-88CE-FAA9526F104B}"/>
              </a:ext>
            </a:extLst>
          </p:cNvPr>
          <p:cNvSpPr txBox="1"/>
          <p:nvPr/>
        </p:nvSpPr>
        <p:spPr>
          <a:xfrm>
            <a:off x="1034592" y="1362397"/>
            <a:ext cx="10122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effectLst/>
                <a:latin typeface="-apple-system"/>
              </a:rPr>
              <a:t>原子性</a:t>
            </a:r>
            <a:r>
              <a:rPr lang="en-US" altLang="zh-CN" sz="2400" b="0" i="0" dirty="0">
                <a:effectLst/>
                <a:latin typeface="-apple-system"/>
              </a:rPr>
              <a:t>(A)</a:t>
            </a:r>
            <a:r>
              <a:rPr lang="zh-CN" altLang="en-US" sz="2400" b="0" i="0" dirty="0">
                <a:effectLst/>
                <a:latin typeface="-apple-system"/>
              </a:rPr>
              <a:t>：事务是最小单位，不可再分</a:t>
            </a:r>
          </a:p>
          <a:p>
            <a:pPr algn="l"/>
            <a:r>
              <a:rPr lang="zh-CN" altLang="en-US" sz="2400" b="0" i="0" dirty="0">
                <a:effectLst/>
                <a:latin typeface="-apple-system"/>
              </a:rPr>
              <a:t>一致性</a:t>
            </a:r>
            <a:r>
              <a:rPr lang="en-US" altLang="zh-CN" sz="2400" b="0" i="0" dirty="0">
                <a:effectLst/>
                <a:latin typeface="-apple-system"/>
              </a:rPr>
              <a:t>(C)</a:t>
            </a:r>
            <a:r>
              <a:rPr lang="zh-CN" altLang="en-US" sz="2400" b="0" i="0" dirty="0">
                <a:effectLst/>
                <a:latin typeface="-apple-system"/>
              </a:rPr>
              <a:t>：事务要求所有的</a:t>
            </a:r>
            <a:r>
              <a:rPr lang="en-US" altLang="zh-CN" sz="2400" b="0" i="0" dirty="0">
                <a:effectLst/>
                <a:latin typeface="-apple-system"/>
              </a:rPr>
              <a:t>DML</a:t>
            </a:r>
            <a:r>
              <a:rPr lang="zh-CN" altLang="en-US" sz="2400" b="0" i="0" dirty="0">
                <a:effectLst/>
                <a:latin typeface="-apple-system"/>
              </a:rPr>
              <a:t>语句操作的时候，必须保证同时成功或者同时失败</a:t>
            </a:r>
          </a:p>
          <a:p>
            <a:pPr algn="l"/>
            <a:r>
              <a:rPr lang="zh-CN" altLang="en-US" sz="2400" b="0" i="0" dirty="0">
                <a:effectLst/>
                <a:latin typeface="-apple-system"/>
              </a:rPr>
              <a:t>隔离性</a:t>
            </a:r>
            <a:r>
              <a:rPr lang="en-US" altLang="zh-CN" sz="2400" b="0" i="0" dirty="0">
                <a:effectLst/>
                <a:latin typeface="-apple-system"/>
              </a:rPr>
              <a:t>(I)</a:t>
            </a:r>
            <a:r>
              <a:rPr lang="zh-CN" altLang="en-US" sz="2400" b="0" i="0" dirty="0">
                <a:effectLst/>
                <a:latin typeface="-apple-system"/>
              </a:rPr>
              <a:t>：事务</a:t>
            </a:r>
            <a:r>
              <a:rPr lang="en-US" altLang="zh-CN" sz="2400" b="0" i="0" dirty="0">
                <a:effectLst/>
                <a:latin typeface="-apple-system"/>
              </a:rPr>
              <a:t>A</a:t>
            </a:r>
            <a:r>
              <a:rPr lang="zh-CN" altLang="en-US" sz="2400" b="0" i="0" dirty="0">
                <a:effectLst/>
                <a:latin typeface="-apple-system"/>
              </a:rPr>
              <a:t>和事务</a:t>
            </a:r>
            <a:r>
              <a:rPr lang="en-US" altLang="zh-CN" sz="2400" b="0" i="0" dirty="0">
                <a:effectLst/>
                <a:latin typeface="-apple-system"/>
              </a:rPr>
              <a:t>B</a:t>
            </a:r>
            <a:r>
              <a:rPr lang="zh-CN" altLang="en-US" sz="2400" b="0" i="0" dirty="0">
                <a:effectLst/>
                <a:latin typeface="-apple-system"/>
              </a:rPr>
              <a:t>之间具有隔离性</a:t>
            </a:r>
          </a:p>
          <a:p>
            <a:pPr algn="l"/>
            <a:r>
              <a:rPr lang="zh-CN" altLang="en-US" sz="2400" b="0" i="0" dirty="0">
                <a:effectLst/>
                <a:latin typeface="-apple-system"/>
              </a:rPr>
              <a:t>持久性</a:t>
            </a:r>
            <a:r>
              <a:rPr lang="en-US" altLang="zh-CN" sz="2400" b="0" i="0" dirty="0">
                <a:effectLst/>
                <a:latin typeface="-apple-system"/>
              </a:rPr>
              <a:t>(D)</a:t>
            </a:r>
            <a:r>
              <a:rPr lang="zh-CN" altLang="en-US" sz="2400" b="0" i="0" dirty="0">
                <a:effectLst/>
                <a:latin typeface="-apple-system"/>
              </a:rPr>
              <a:t>：是事务的保证，事务终结的标志</a:t>
            </a:r>
            <a:r>
              <a:rPr lang="en-US" altLang="zh-CN" sz="2400" b="0" i="0" dirty="0">
                <a:effectLst/>
                <a:latin typeface="-apple-system"/>
              </a:rPr>
              <a:t>(</a:t>
            </a:r>
            <a:r>
              <a:rPr lang="zh-CN" altLang="en-US" sz="2400" b="0" i="0" dirty="0">
                <a:effectLst/>
                <a:latin typeface="-apple-system"/>
              </a:rPr>
              <a:t>内存的数据持久到硬盘文件中</a:t>
            </a:r>
            <a:r>
              <a:rPr lang="en-US" altLang="zh-CN" sz="2400" b="0" i="0" dirty="0">
                <a:effectLst/>
                <a:latin typeface="-apple-system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972E2F-A9A0-4727-90D3-34FCE54F50B0}"/>
              </a:ext>
            </a:extLst>
          </p:cNvPr>
          <p:cNvSpPr txBox="1"/>
          <p:nvPr/>
        </p:nvSpPr>
        <p:spPr>
          <a:xfrm>
            <a:off x="1034592" y="3746187"/>
            <a:ext cx="6070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关于事务的一些术语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:</a:t>
            </a:r>
            <a:endParaRPr lang="zh-CN" altLang="en-US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b="0" i="0" dirty="0">
                <a:effectLst/>
                <a:latin typeface="-apple-system"/>
              </a:rPr>
              <a:t>开启事务：</a:t>
            </a:r>
            <a:r>
              <a:rPr lang="en-US" altLang="zh-CN" sz="2400" b="0" i="0" dirty="0">
                <a:effectLst/>
                <a:latin typeface="-apple-system"/>
              </a:rPr>
              <a:t>Start Transaction</a:t>
            </a:r>
          </a:p>
          <a:p>
            <a:pPr algn="l"/>
            <a:r>
              <a:rPr lang="zh-CN" altLang="en-US" sz="2400" b="0" i="0" dirty="0">
                <a:effectLst/>
                <a:latin typeface="-apple-system"/>
              </a:rPr>
              <a:t>事务结束：</a:t>
            </a:r>
            <a:r>
              <a:rPr lang="en-US" altLang="zh-CN" sz="2400" b="0" i="0" dirty="0">
                <a:effectLst/>
                <a:latin typeface="-apple-system"/>
              </a:rPr>
              <a:t>End Transaction</a:t>
            </a:r>
          </a:p>
          <a:p>
            <a:pPr algn="l"/>
            <a:r>
              <a:rPr lang="zh-CN" altLang="en-US" sz="2400" b="0" i="0" dirty="0">
                <a:effectLst/>
                <a:latin typeface="-apple-system"/>
              </a:rPr>
              <a:t>提交事务：</a:t>
            </a:r>
            <a:r>
              <a:rPr lang="en-US" altLang="zh-CN" sz="2400" b="0" i="0" dirty="0">
                <a:effectLst/>
                <a:latin typeface="-apple-system"/>
              </a:rPr>
              <a:t>Commit Transaction</a:t>
            </a:r>
          </a:p>
          <a:p>
            <a:pPr algn="l"/>
            <a:r>
              <a:rPr lang="zh-CN" altLang="en-US" sz="2400" b="0" i="0" dirty="0">
                <a:effectLst/>
                <a:latin typeface="-apple-system"/>
              </a:rPr>
              <a:t>回滚事务：</a:t>
            </a:r>
            <a:r>
              <a:rPr lang="en-US" altLang="zh-CN" sz="2400" b="0" i="0" dirty="0">
                <a:effectLst/>
                <a:latin typeface="-apple-system"/>
              </a:rPr>
              <a:t>Rollback Transaction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491A9B-BFBD-455D-A27C-38CBD9B6039C}"/>
              </a:ext>
            </a:extLst>
          </p:cNvPr>
          <p:cNvSpPr txBox="1"/>
          <p:nvPr/>
        </p:nvSpPr>
        <p:spPr>
          <a:xfrm>
            <a:off x="5615231" y="4517746"/>
            <a:ext cx="6070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等线 (正文)"/>
              </a:rPr>
              <a:t>      </a:t>
            </a:r>
            <a:r>
              <a:rPr lang="zh-CN" altLang="en-US" sz="6000" b="1" dirty="0">
                <a:latin typeface="等线 (正文)"/>
              </a:rPr>
              <a:t>关于删库</a:t>
            </a:r>
            <a:r>
              <a:rPr lang="en-US" altLang="zh-CN" sz="6000" b="1" dirty="0">
                <a:latin typeface="等线 (正文)"/>
              </a:rPr>
              <a:t>: </a:t>
            </a:r>
          </a:p>
          <a:p>
            <a:r>
              <a:rPr lang="en-US" altLang="zh-CN" sz="6000" b="1" dirty="0">
                <a:latin typeface="等线 (正文)"/>
              </a:rPr>
              <a:t> drop databases</a:t>
            </a:r>
            <a:endParaRPr lang="zh-CN" altLang="en-US" sz="6000" b="1" dirty="0">
              <a:latin typeface="等线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2860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37222B3-D5D9-4D9A-82D7-0AC8616954A4}"/>
              </a:ext>
            </a:extLst>
          </p:cNvPr>
          <p:cNvSpPr/>
          <p:nvPr/>
        </p:nvSpPr>
        <p:spPr>
          <a:xfrm>
            <a:off x="244462" y="233561"/>
            <a:ext cx="11703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4F4F4F"/>
                </a:solidFill>
                <a:effectLst/>
                <a:latin typeface="PingFang SC"/>
              </a:rPr>
              <a:t>和事务相关的两条重要的</a:t>
            </a:r>
            <a:r>
              <a:rPr lang="en-US" altLang="zh-CN" sz="5400" b="1" i="0" dirty="0">
                <a:solidFill>
                  <a:srgbClr val="4F4F4F"/>
                </a:solidFill>
                <a:effectLst/>
                <a:latin typeface="PingFang SC"/>
              </a:rPr>
              <a:t>SQL</a:t>
            </a:r>
            <a:r>
              <a:rPr lang="zh-CN" altLang="en-US" sz="5400" b="1" i="0" dirty="0">
                <a:solidFill>
                  <a:srgbClr val="4F4F4F"/>
                </a:solidFill>
                <a:effectLst/>
                <a:latin typeface="PingFang SC"/>
              </a:rPr>
              <a:t>语句</a:t>
            </a:r>
            <a:r>
              <a:rPr lang="en-US" altLang="zh-CN" sz="5400" b="1" i="0" dirty="0">
                <a:solidFill>
                  <a:srgbClr val="4F4F4F"/>
                </a:solidFill>
                <a:effectLst/>
                <a:latin typeface="PingFang SC"/>
              </a:rPr>
              <a:t>(TCL)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A57328-02E3-4168-B649-D78BB1784756}"/>
              </a:ext>
            </a:extLst>
          </p:cNvPr>
          <p:cNvSpPr txBox="1"/>
          <p:nvPr/>
        </p:nvSpPr>
        <p:spPr>
          <a:xfrm>
            <a:off x="3497343" y="1244338"/>
            <a:ext cx="4619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dirty="0">
                <a:effectLst/>
                <a:latin typeface="-apple-system"/>
              </a:rPr>
              <a:t>commit:</a:t>
            </a:r>
            <a:r>
              <a:rPr lang="zh-CN" altLang="en-US" sz="2400" b="0" i="0" dirty="0">
                <a:effectLst/>
                <a:latin typeface="-apple-system"/>
              </a:rPr>
              <a:t>提交  </a:t>
            </a:r>
            <a:r>
              <a:rPr lang="en-US" altLang="zh-CN" sz="2400" dirty="0">
                <a:latin typeface="-apple-system"/>
              </a:rPr>
              <a:t>r</a:t>
            </a:r>
            <a:r>
              <a:rPr lang="en-US" altLang="zh-CN" sz="2400" b="0" i="0" dirty="0">
                <a:effectLst/>
                <a:latin typeface="-apple-system"/>
              </a:rPr>
              <a:t>ollback</a:t>
            </a:r>
            <a:r>
              <a:rPr lang="en-US" altLang="zh-CN" sz="2400" dirty="0">
                <a:latin typeface="-apple-system"/>
              </a:rPr>
              <a:t>:</a:t>
            </a:r>
            <a:r>
              <a:rPr lang="zh-CN" altLang="en-US" sz="2400" b="0" i="0" dirty="0">
                <a:effectLst/>
                <a:latin typeface="-apple-system"/>
              </a:rPr>
              <a:t>回滚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60D998-2219-431B-994A-55ABC75755EE}"/>
              </a:ext>
            </a:extLst>
          </p:cNvPr>
          <p:cNvSpPr/>
          <p:nvPr/>
        </p:nvSpPr>
        <p:spPr>
          <a:xfrm>
            <a:off x="809937" y="1930964"/>
            <a:ext cx="10572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4F4F4F"/>
                </a:solidFill>
                <a:effectLst/>
                <a:latin typeface="PingFang SC"/>
              </a:rPr>
              <a:t>事务开启的标志，事务结束的标志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9E1FEA-63AD-4DB0-B4B4-D3FEA9E2D21B}"/>
              </a:ext>
            </a:extLst>
          </p:cNvPr>
          <p:cNvSpPr txBox="1"/>
          <p:nvPr/>
        </p:nvSpPr>
        <p:spPr>
          <a:xfrm>
            <a:off x="4637987" y="3079255"/>
            <a:ext cx="180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开启标志：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7A2ABF-EC5A-4024-AEEE-737B618C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37" y="3748926"/>
            <a:ext cx="10313586" cy="5879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94323B-B356-430A-95DB-0EA7C1B0EA1E}"/>
              </a:ext>
            </a:extLst>
          </p:cNvPr>
          <p:cNvSpPr txBox="1"/>
          <p:nvPr/>
        </p:nvSpPr>
        <p:spPr>
          <a:xfrm>
            <a:off x="3671738" y="4637173"/>
            <a:ext cx="4270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结束标志</a:t>
            </a:r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(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提交或者回滚</a:t>
            </a:r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DA2BE9-2294-45FE-A1BC-9F0B19C3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37" y="5375837"/>
            <a:ext cx="10322427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5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A5044F-8FE4-4807-953E-4C99BDC4E6B0}"/>
              </a:ext>
            </a:extLst>
          </p:cNvPr>
          <p:cNvSpPr/>
          <p:nvPr/>
        </p:nvSpPr>
        <p:spPr>
          <a:xfrm>
            <a:off x="2302967" y="55498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4F4F4F"/>
                </a:solidFill>
                <a:effectLst/>
                <a:latin typeface="PingFang SC"/>
              </a:rPr>
              <a:t>事物与数据库底层数据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65E361-475B-47F0-AD9D-474B482C9E0F}"/>
              </a:ext>
            </a:extLst>
          </p:cNvPr>
          <p:cNvSpPr txBox="1"/>
          <p:nvPr/>
        </p:nvSpPr>
        <p:spPr>
          <a:xfrm>
            <a:off x="1527140" y="1236429"/>
            <a:ext cx="8436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555666"/>
                </a:solidFill>
                <a:effectLst/>
                <a:latin typeface="-apple-system"/>
              </a:rPr>
              <a:t>在事物进行过程中，未结束之前，</a:t>
            </a:r>
            <a:r>
              <a:rPr lang="en-US" altLang="zh-CN" sz="2400" b="0" i="0" dirty="0">
                <a:solidFill>
                  <a:srgbClr val="555666"/>
                </a:solidFill>
                <a:effectLst/>
                <a:latin typeface="-apple-system"/>
              </a:rPr>
              <a:t>DML</a:t>
            </a:r>
            <a:r>
              <a:rPr lang="zh-CN" altLang="en-US" sz="2400" b="0" i="0" dirty="0">
                <a:solidFill>
                  <a:srgbClr val="555666"/>
                </a:solidFill>
                <a:effectLst/>
                <a:latin typeface="-apple-system"/>
              </a:rPr>
              <a:t>语句是不会更改底层数据，只是将历史操作记录一下，在内存中完成记录。只有在事物结束的时候，而且是成功的结束的时候，才会修改底层硬盘文件中的数据。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AEE192-324C-4DD1-9D22-FA0E42F7C442}"/>
              </a:ext>
            </a:extLst>
          </p:cNvPr>
          <p:cNvSpPr/>
          <p:nvPr/>
        </p:nvSpPr>
        <p:spPr>
          <a:xfrm>
            <a:off x="1288266" y="3027916"/>
            <a:ext cx="9139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4F4F4F"/>
                </a:solidFill>
                <a:effectLst/>
                <a:latin typeface="PingFang SC"/>
              </a:rPr>
              <a:t>在</a:t>
            </a:r>
            <a:r>
              <a:rPr lang="en-US" altLang="zh-CN" sz="5400" b="1" i="0" dirty="0">
                <a:solidFill>
                  <a:srgbClr val="4F4F4F"/>
                </a:solidFill>
                <a:effectLst/>
                <a:latin typeface="PingFang SC"/>
              </a:rPr>
              <a:t>MySQL</a:t>
            </a:r>
            <a:r>
              <a:rPr lang="zh-CN" altLang="en-US" sz="5400" b="1" i="0" dirty="0">
                <a:solidFill>
                  <a:srgbClr val="4F4F4F"/>
                </a:solidFill>
                <a:effectLst/>
                <a:latin typeface="PingFang SC"/>
              </a:rPr>
              <a:t>中，事务提交与回滚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20ACC8-5612-4328-8CA1-76BA56D623B6}"/>
              </a:ext>
            </a:extLst>
          </p:cNvPr>
          <p:cNvSpPr txBox="1"/>
          <p:nvPr/>
        </p:nvSpPr>
        <p:spPr>
          <a:xfrm>
            <a:off x="1758097" y="4293190"/>
            <a:ext cx="797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555666"/>
                </a:solidFill>
                <a:effectLst/>
                <a:latin typeface="-apple-system"/>
              </a:rPr>
              <a:t>在</a:t>
            </a:r>
            <a:r>
              <a:rPr lang="en-US" altLang="zh-CN" sz="2400" b="0" i="0" dirty="0">
                <a:solidFill>
                  <a:srgbClr val="555666"/>
                </a:solidFill>
                <a:effectLst/>
                <a:latin typeface="-apple-system"/>
              </a:rPr>
              <a:t>MySQL</a:t>
            </a:r>
            <a:r>
              <a:rPr lang="zh-CN" altLang="en-US" sz="2400" b="0" i="0" dirty="0">
                <a:solidFill>
                  <a:srgbClr val="555666"/>
                </a:solidFill>
                <a:effectLst/>
                <a:latin typeface="-apple-system"/>
              </a:rPr>
              <a:t>中，默认情况下，事务是自动提交的，也就是说，只要执行一条</a:t>
            </a:r>
            <a:r>
              <a:rPr lang="en-US" altLang="zh-CN" sz="2400" b="0" i="0" dirty="0">
                <a:solidFill>
                  <a:srgbClr val="555666"/>
                </a:solidFill>
                <a:effectLst/>
                <a:latin typeface="-apple-system"/>
              </a:rPr>
              <a:t>DML</a:t>
            </a:r>
            <a:r>
              <a:rPr lang="zh-CN" altLang="en-US" sz="2400" b="0" i="0" dirty="0">
                <a:solidFill>
                  <a:srgbClr val="555666"/>
                </a:solidFill>
                <a:effectLst/>
                <a:latin typeface="-apple-system"/>
              </a:rPr>
              <a:t>语句就开启了事物，并且提交了事务。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155EA0-0F22-4ED5-B0D2-2DE08E391621}"/>
              </a:ext>
            </a:extLst>
          </p:cNvPr>
          <p:cNvSpPr txBox="1"/>
          <p:nvPr/>
        </p:nvSpPr>
        <p:spPr>
          <a:xfrm>
            <a:off x="1288266" y="5466131"/>
            <a:ext cx="898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以上的自动提交机制是可以关闭的，对</a:t>
            </a:r>
            <a:r>
              <a:rPr lang="en-US" altLang="zh-CN" sz="2400" b="1" i="0" dirty="0" err="1">
                <a:solidFill>
                  <a:srgbClr val="4F4F4F"/>
                </a:solidFill>
                <a:effectLst/>
                <a:latin typeface="PingFang SC"/>
              </a:rPr>
              <a:t>t_user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进行提交和回滚操作。</a:t>
            </a:r>
          </a:p>
        </p:txBody>
      </p:sp>
    </p:spTree>
    <p:extLst>
      <p:ext uri="{BB962C8B-B14F-4D97-AF65-F5344CB8AC3E}">
        <p14:creationId xmlns:p14="http://schemas.microsoft.com/office/powerpoint/2010/main" val="242528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10C45AE-831E-4006-B252-312F1FABD19B}"/>
              </a:ext>
            </a:extLst>
          </p:cNvPr>
          <p:cNvSpPr txBox="1"/>
          <p:nvPr/>
        </p:nvSpPr>
        <p:spPr>
          <a:xfrm>
            <a:off x="1574275" y="622170"/>
            <a:ext cx="30637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提交操作</a:t>
            </a:r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(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事务成功</a:t>
            </a:r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)</a:t>
            </a:r>
          </a:p>
          <a:p>
            <a:pPr algn="l"/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start transaction</a:t>
            </a:r>
          </a:p>
          <a:p>
            <a:pPr algn="l"/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DML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语句</a:t>
            </a:r>
          </a:p>
          <a:p>
            <a:pPr algn="l"/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commit</a:t>
            </a:r>
          </a:p>
          <a:p>
            <a:endParaRPr lang="en-US" altLang="zh-CN" sz="18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818BD6-2387-46B0-BC0E-C0291992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83" y="132171"/>
            <a:ext cx="5057775" cy="3162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13F618-2004-4DC2-BF71-6D0786860702}"/>
              </a:ext>
            </a:extLst>
          </p:cNvPr>
          <p:cNvSpPr txBox="1"/>
          <p:nvPr/>
        </p:nvSpPr>
        <p:spPr>
          <a:xfrm>
            <a:off x="1574275" y="4197537"/>
            <a:ext cx="30637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回滚操作</a:t>
            </a:r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(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事务失败</a:t>
            </a:r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)</a:t>
            </a:r>
          </a:p>
          <a:p>
            <a:pPr algn="l"/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start transaction</a:t>
            </a:r>
          </a:p>
          <a:p>
            <a:pPr algn="l"/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DML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语句</a:t>
            </a:r>
          </a:p>
          <a:p>
            <a:pPr algn="l"/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rollback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330777-B582-4E1F-A45F-4A77808A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83" y="3563530"/>
            <a:ext cx="5019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4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1488CB-DC18-4E8A-A325-7A8DCA4060B1}"/>
              </a:ext>
            </a:extLst>
          </p:cNvPr>
          <p:cNvSpPr txBox="1"/>
          <p:nvPr/>
        </p:nvSpPr>
        <p:spPr>
          <a:xfrm>
            <a:off x="3522483" y="235670"/>
            <a:ext cx="4509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事务四大特性之一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————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隔离性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(isolation)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事物</a:t>
            </a:r>
            <a:r>
              <a:rPr lang="en-US" altLang="zh-CN" b="0" i="0" dirty="0">
                <a:effectLst/>
                <a:latin typeface="-apple-system"/>
              </a:rPr>
              <a:t>A</a:t>
            </a:r>
            <a:r>
              <a:rPr lang="zh-CN" altLang="en-US" b="0" i="0" dirty="0">
                <a:effectLst/>
                <a:latin typeface="-apple-system"/>
              </a:rPr>
              <a:t>和事物</a:t>
            </a:r>
            <a:r>
              <a:rPr lang="en-US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之间具有一定的隔离性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隔离性有隔离级别</a:t>
            </a:r>
            <a:r>
              <a:rPr lang="en-US" altLang="zh-CN" b="0" i="0" dirty="0">
                <a:effectLst/>
                <a:latin typeface="-apple-system"/>
              </a:rPr>
              <a:t>(4</a:t>
            </a:r>
            <a:r>
              <a:rPr lang="zh-CN" altLang="en-US" b="0" i="0" dirty="0">
                <a:effectLst/>
                <a:latin typeface="-apple-system"/>
              </a:rPr>
              <a:t>个</a:t>
            </a:r>
            <a:r>
              <a:rPr lang="en-US" altLang="zh-CN" b="0" i="0" dirty="0"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读未提交：</a:t>
            </a:r>
            <a:r>
              <a:rPr lang="en-US" altLang="zh-CN" b="0" i="0" dirty="0">
                <a:effectLst/>
                <a:latin typeface="-apple-system"/>
              </a:rPr>
              <a:t>read uncommitted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读已提交：</a:t>
            </a:r>
            <a:r>
              <a:rPr lang="en-US" altLang="zh-CN" b="0" i="0" dirty="0">
                <a:effectLst/>
                <a:latin typeface="-apple-system"/>
              </a:rPr>
              <a:t>read committed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可重复读：</a:t>
            </a:r>
            <a:r>
              <a:rPr lang="en-US" altLang="zh-CN" b="0" i="0" dirty="0">
                <a:effectLst/>
                <a:latin typeface="-apple-system"/>
              </a:rPr>
              <a:t>repeatable read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串行化：</a:t>
            </a:r>
            <a:r>
              <a:rPr lang="en-US" altLang="zh-CN" b="0" i="0" dirty="0">
                <a:effectLst/>
                <a:latin typeface="-apple-system"/>
              </a:rPr>
              <a:t>serializable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B13885-37EC-4DB8-863B-1950A0F08738}"/>
              </a:ext>
            </a:extLst>
          </p:cNvPr>
          <p:cNvSpPr txBox="1"/>
          <p:nvPr/>
        </p:nvSpPr>
        <p:spPr>
          <a:xfrm>
            <a:off x="383357" y="2543994"/>
            <a:ext cx="1036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read uncommitted</a:t>
            </a: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事物</a:t>
            </a:r>
            <a:r>
              <a:rPr lang="en-US" altLang="zh-CN" b="0" i="0" dirty="0">
                <a:effectLst/>
                <a:latin typeface="Source Code Pro"/>
              </a:rPr>
              <a:t>A</a:t>
            </a:r>
            <a:r>
              <a:rPr lang="zh-CN" altLang="en-US" b="0" i="0" dirty="0">
                <a:effectLst/>
                <a:latin typeface="Source Code Pro"/>
              </a:rPr>
              <a:t>和事物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，事物</a:t>
            </a:r>
            <a:r>
              <a:rPr lang="en-US" altLang="zh-CN" b="0" i="0" dirty="0">
                <a:effectLst/>
                <a:latin typeface="Source Code Pro"/>
              </a:rPr>
              <a:t>A</a:t>
            </a:r>
            <a:r>
              <a:rPr lang="zh-CN" altLang="en-US" b="0" i="0" dirty="0">
                <a:effectLst/>
                <a:latin typeface="Source Code Pro"/>
              </a:rPr>
              <a:t>未提交的数据，事物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可以读取到 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这里读取到的数据叫做“脏数据” 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这种隔离级别最低，这种级别一般是在理论上存在，数据库隔离级别一般都高于该级别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EEB72E-7C35-4862-964F-1A184D3C77F4}"/>
              </a:ext>
            </a:extLst>
          </p:cNvPr>
          <p:cNvSpPr txBox="1"/>
          <p:nvPr/>
        </p:nvSpPr>
        <p:spPr>
          <a:xfrm>
            <a:off x="383357" y="4223208"/>
            <a:ext cx="10576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read committed</a:t>
            </a: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事物</a:t>
            </a:r>
            <a:r>
              <a:rPr lang="en-US" altLang="zh-CN" b="0" i="0" dirty="0">
                <a:effectLst/>
                <a:latin typeface="Source Code Pro"/>
              </a:rPr>
              <a:t>A</a:t>
            </a:r>
            <a:r>
              <a:rPr lang="zh-CN" altLang="en-US" b="0" i="0" dirty="0">
                <a:effectLst/>
                <a:latin typeface="Source Code Pro"/>
              </a:rPr>
              <a:t>和事物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，事物</a:t>
            </a:r>
            <a:r>
              <a:rPr lang="en-US" altLang="zh-CN" b="0" i="0" dirty="0">
                <a:effectLst/>
                <a:latin typeface="Source Code Pro"/>
              </a:rPr>
              <a:t>A</a:t>
            </a:r>
            <a:r>
              <a:rPr lang="zh-CN" altLang="en-US" b="0" i="0" dirty="0">
                <a:effectLst/>
                <a:latin typeface="Source Code Pro"/>
              </a:rPr>
              <a:t>提交的数据，事物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才能读取到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这种隔离级别高于读未提交 </a:t>
            </a:r>
            <a:endParaRPr lang="en-US" altLang="zh-CN" dirty="0"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换句话说，对方事物提交之后的数据，我当前事物才能读取到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这种级别可以避免“脏数据”</a:t>
            </a:r>
            <a:endParaRPr lang="en-US" altLang="zh-CN" dirty="0"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这种隔离级别会导致“不可重复读取” 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Oracle</a:t>
            </a:r>
            <a:r>
              <a:rPr lang="zh-CN" altLang="en-US" b="0" i="0" dirty="0">
                <a:effectLst/>
                <a:latin typeface="Source Code Pro"/>
              </a:rPr>
              <a:t>默认隔离级别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68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848EFB-E9D9-45E0-ACA1-6E265113059B}"/>
              </a:ext>
            </a:extLst>
          </p:cNvPr>
          <p:cNvSpPr txBox="1"/>
          <p:nvPr/>
        </p:nvSpPr>
        <p:spPr>
          <a:xfrm>
            <a:off x="386499" y="141401"/>
            <a:ext cx="46662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repeatable read</a:t>
            </a: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事务</a:t>
            </a:r>
            <a:r>
              <a:rPr lang="en-US" altLang="zh-CN" b="0" i="0" dirty="0">
                <a:effectLst/>
                <a:latin typeface="Source Code Pro"/>
              </a:rPr>
              <a:t>A</a:t>
            </a:r>
            <a:r>
              <a:rPr lang="zh-CN" altLang="en-US" b="0" i="0" dirty="0">
                <a:effectLst/>
                <a:latin typeface="Source Code Pro"/>
              </a:rPr>
              <a:t>和事务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，事务</a:t>
            </a:r>
            <a:r>
              <a:rPr lang="en-US" altLang="zh-CN" b="0" i="0" dirty="0">
                <a:effectLst/>
                <a:latin typeface="Source Code Pro"/>
              </a:rPr>
              <a:t>A</a:t>
            </a:r>
            <a:r>
              <a:rPr lang="zh-CN" altLang="en-US" b="0" i="0" dirty="0">
                <a:effectLst/>
                <a:latin typeface="Source Code Pro"/>
              </a:rPr>
              <a:t>提交之后的数据，事务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读取不到</a:t>
            </a:r>
            <a:endParaRPr lang="en-US" altLang="zh-CN" dirty="0"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事务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是可重复读取数据 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这种隔离级别高于读已提交 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换句话说，对方提交之后的数据，我还是读取不到 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这种隔离级别可以避免“不可重复读取”，达到可重复读取 </a:t>
            </a:r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比如</a:t>
            </a:r>
            <a:r>
              <a:rPr lang="en-US" altLang="zh-CN" b="0" i="0" dirty="0">
                <a:effectLst/>
                <a:latin typeface="Source Code Pro"/>
              </a:rPr>
              <a:t>1</a:t>
            </a:r>
            <a:r>
              <a:rPr lang="zh-CN" altLang="en-US" b="0" i="0" dirty="0">
                <a:effectLst/>
                <a:latin typeface="Source Code Pro"/>
              </a:rPr>
              <a:t>点和</a:t>
            </a:r>
            <a:r>
              <a:rPr lang="en-US" altLang="zh-CN" b="0" i="0" dirty="0">
                <a:effectLst/>
                <a:latin typeface="Source Code Pro"/>
              </a:rPr>
              <a:t>2</a:t>
            </a:r>
            <a:r>
              <a:rPr lang="zh-CN" altLang="en-US" b="0" i="0" dirty="0">
                <a:effectLst/>
                <a:latin typeface="Source Code Pro"/>
              </a:rPr>
              <a:t>点读到数据是同一个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MySQL</a:t>
            </a:r>
            <a:r>
              <a:rPr lang="zh-CN" altLang="en-US" b="0" i="0" dirty="0">
                <a:effectLst/>
                <a:latin typeface="Source Code Pro"/>
              </a:rPr>
              <a:t>默认级别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虽然可以达到可重复读取，但是会导致“幻像读”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10A0E3-2191-49B7-BBC2-E47471C0BD21}"/>
              </a:ext>
            </a:extLst>
          </p:cNvPr>
          <p:cNvSpPr txBox="1"/>
          <p:nvPr/>
        </p:nvSpPr>
        <p:spPr>
          <a:xfrm>
            <a:off x="386499" y="4170268"/>
            <a:ext cx="4666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effectLst/>
                <a:latin typeface="PingFang SC"/>
              </a:rPr>
              <a:t>serializable</a:t>
            </a: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事务</a:t>
            </a:r>
            <a:r>
              <a:rPr lang="en-US" altLang="zh-CN" b="0" i="0" dirty="0">
                <a:effectLst/>
                <a:latin typeface="Source Code Pro"/>
              </a:rPr>
              <a:t>A</a:t>
            </a:r>
            <a:r>
              <a:rPr lang="zh-CN" altLang="en-US" b="0" i="0" dirty="0">
                <a:effectLst/>
                <a:latin typeface="Source Code Pro"/>
              </a:rPr>
              <a:t>和事务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，事务</a:t>
            </a:r>
            <a:r>
              <a:rPr lang="en-US" altLang="zh-CN" b="0" i="0" dirty="0">
                <a:effectLst/>
                <a:latin typeface="Source Code Pro"/>
              </a:rPr>
              <a:t>A</a:t>
            </a:r>
            <a:r>
              <a:rPr lang="zh-CN" altLang="en-US" b="0" i="0" dirty="0">
                <a:effectLst/>
                <a:latin typeface="Source Code Pro"/>
              </a:rPr>
              <a:t>在操作数据库时，事务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只能排队等待 </a:t>
            </a:r>
            <a:endParaRPr lang="en-US" altLang="zh-CN" dirty="0"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这种隔离级别很少使用，吞吐量太低，用户体验差 </a:t>
            </a:r>
            <a:endParaRPr lang="en-US" altLang="zh-CN" b="0" i="0" dirty="0">
              <a:effectLst/>
              <a:latin typeface="Source Code Pro"/>
            </a:endParaRPr>
          </a:p>
          <a:p>
            <a:r>
              <a:rPr lang="en-US" altLang="zh-CN" b="0" i="0" dirty="0">
                <a:effectLst/>
                <a:latin typeface="Source Code Pro"/>
              </a:rPr>
              <a:t>- </a:t>
            </a:r>
            <a:r>
              <a:rPr lang="zh-CN" altLang="en-US" b="0" i="0" dirty="0">
                <a:effectLst/>
                <a:latin typeface="Source Code Pro"/>
              </a:rPr>
              <a:t>这种级别可以避免“幻像读”，每一次读取的都是数据库中真实存在数据，事务</a:t>
            </a:r>
            <a:r>
              <a:rPr lang="en-US" altLang="zh-CN" b="0" i="0" dirty="0">
                <a:effectLst/>
                <a:latin typeface="Source Code Pro"/>
              </a:rPr>
              <a:t>A</a:t>
            </a:r>
            <a:r>
              <a:rPr lang="zh-CN" altLang="en-US" b="0" i="0" dirty="0">
                <a:effectLst/>
                <a:latin typeface="Source Code Pro"/>
              </a:rPr>
              <a:t>与事务</a:t>
            </a:r>
            <a:r>
              <a:rPr lang="en-US" altLang="zh-CN" b="0" i="0" dirty="0">
                <a:effectLst/>
                <a:latin typeface="Source Code Pro"/>
              </a:rPr>
              <a:t>B</a:t>
            </a:r>
            <a:r>
              <a:rPr lang="zh-CN" altLang="en-US" b="0" i="0" dirty="0">
                <a:effectLst/>
                <a:latin typeface="Source Code Pro"/>
              </a:rPr>
              <a:t>串行，而不并发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B6594D-11BC-43B3-8DDA-8CDD50C6E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395926"/>
            <a:ext cx="5763269" cy="60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AE35ED-3A47-4050-B09B-C46D9232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9" y="0"/>
            <a:ext cx="3150906" cy="68252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805BDE-4C2A-4C6B-9E29-B054883DE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66" y="0"/>
            <a:ext cx="3150906" cy="68252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C64D1F-3FE0-4A1E-8A76-0137F96FB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83" y="100873"/>
            <a:ext cx="3072902" cy="66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901</Words>
  <Application>Microsoft Office PowerPoint</Application>
  <PresentationFormat>宽屏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PingFang SC</vt:lpstr>
      <vt:lpstr>Source Code Pro</vt:lpstr>
      <vt:lpstr>等线</vt:lpstr>
      <vt:lpstr>等线 (正文)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810303487@qq.com</dc:creator>
  <cp:lastModifiedBy>810303487@qq.com</cp:lastModifiedBy>
  <cp:revision>10</cp:revision>
  <dcterms:created xsi:type="dcterms:W3CDTF">2020-12-08T12:31:13Z</dcterms:created>
  <dcterms:modified xsi:type="dcterms:W3CDTF">2020-12-08T17:12:40Z</dcterms:modified>
</cp:coreProperties>
</file>