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  <p:sldId id="413" r:id="rId7"/>
    <p:sldId id="41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1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mysql</a:t>
            </a:r>
            <a:r>
              <a:rPr lang="zh-CN" altLang="en-US"/>
              <a:t>集群和单机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60000"/>
          </a:bodyPr>
          <a:p>
            <a:r>
              <a:rPr lang="zh-CN" altLang="en-US"/>
              <a:t>一：单机的特点</a:t>
            </a:r>
            <a:endParaRPr lang="zh-CN" altLang="en-US"/>
          </a:p>
          <a:p>
            <a:r>
              <a:rPr lang="zh-CN" altLang="en-US"/>
              <a:t>二：集群的优劣</a:t>
            </a:r>
            <a:endParaRPr lang="zh-CN" altLang="en-US"/>
          </a:p>
          <a:p>
            <a:r>
              <a:rPr lang="zh-CN" altLang="en-US"/>
              <a:t>            三：常用的主流集群方案</a:t>
            </a:r>
            <a:endParaRPr lang="zh-CN" altLang="en-US"/>
          </a:p>
          <a:p>
            <a:r>
              <a:rPr lang="zh-CN" altLang="en-US"/>
              <a:t>         四：两种集群的流程图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300"/>
              <a:t>单机单实例：</a:t>
            </a:r>
            <a:endParaRPr lang="zh-CN" altLang="en-US" sz="1300"/>
          </a:p>
          <a:p>
            <a:r>
              <a:rPr lang="zh-CN" altLang="en-US" sz="1300"/>
              <a:t>只提供一个服务，一个端口，应用场景：针对小型系统，常用单机单实例</a:t>
            </a:r>
            <a:endParaRPr lang="zh-CN" altLang="en-US" sz="1300"/>
          </a:p>
          <a:p>
            <a:r>
              <a:rPr lang="zh-CN" altLang="en-US" sz="1300"/>
              <a:t>优点：结构简单易维护，人员、设备资源成本较低</a:t>
            </a:r>
            <a:endParaRPr lang="zh-CN" altLang="en-US" sz="1300"/>
          </a:p>
          <a:p>
            <a:r>
              <a:rPr lang="zh-CN" altLang="en-US" sz="1300"/>
              <a:t>缺点：容易出现故障，故障恢复时间长，易达到性能瓶颈;MySQL对多核CPU利用率低</a:t>
            </a:r>
            <a:endParaRPr lang="zh-CN" altLang="en-US" sz="1300"/>
          </a:p>
          <a:p>
            <a:r>
              <a:rPr lang="zh-CN" altLang="en-US" sz="1300"/>
              <a:t>单机多实例：</a:t>
            </a:r>
            <a:endParaRPr lang="zh-CN" altLang="en-US" sz="1300"/>
          </a:p>
          <a:p>
            <a:r>
              <a:rPr lang="zh-CN" altLang="en-US" sz="1300"/>
              <a:t>是指在一台物理的PC服务器上运行多个MySQL数据库实例。</a:t>
            </a:r>
            <a:endParaRPr lang="zh-CN" altLang="en-US" sz="1300"/>
          </a:p>
          <a:p>
            <a:r>
              <a:rPr lang="zh-CN" altLang="en-US" sz="1300"/>
              <a:t>优点：</a:t>
            </a:r>
            <a:endParaRPr lang="zh-CN" altLang="en-US" sz="1300"/>
          </a:p>
          <a:p>
            <a:r>
              <a:rPr lang="zh-CN" altLang="en-US" sz="1300"/>
              <a:t>1.节省成本，如果可以缩减机器的数量，考虑到节省电力和机房使用的成本，比单机单实例的方案更便宜。</a:t>
            </a:r>
            <a:endParaRPr lang="zh-CN" altLang="en-US" sz="1300"/>
          </a:p>
          <a:p>
            <a:r>
              <a:rPr lang="zh-CN" altLang="en-US" sz="1300"/>
              <a:t>2.充分利用资源，提升利用率，将MySQL实例绑定在不同的CPU节点，不仅提高了CPU利用率，同时解决了MySQL对多核CPU的利用率问题。</a:t>
            </a:r>
            <a:endParaRPr lang="zh-CN" altLang="en-US" sz="1300"/>
          </a:p>
          <a:p>
            <a:r>
              <a:rPr lang="zh-CN" altLang="en-US" sz="1300"/>
              <a:t>单机遇到的问题：</a:t>
            </a:r>
            <a:endParaRPr lang="zh-CN" altLang="en-US" sz="1300"/>
          </a:p>
          <a:p>
            <a:r>
              <a:rPr lang="zh-CN" altLang="en-US" sz="1300"/>
              <a:t>一：升级过程繁琐，机器切换会使服务暂时中断，并造成原有计算资源的浪费</a:t>
            </a:r>
            <a:endParaRPr lang="zh-CN" altLang="en-US" sz="1300"/>
          </a:p>
          <a:p>
            <a:r>
              <a:rPr lang="zh-CN" altLang="en-US" sz="1300"/>
              <a:t>二：越往高端的服务器，所花费的代价越大；</a:t>
            </a:r>
            <a:endParaRPr lang="zh-CN" altLang="en-US" sz="1300"/>
          </a:p>
          <a:p>
            <a:r>
              <a:rPr lang="zh-CN" altLang="en-US" sz="1300"/>
              <a:t>三：一旦该服务器或应用软件失效，会导致整个服务的中断。</a:t>
            </a:r>
            <a:endParaRPr lang="zh-CN" altLang="en-US" sz="13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集群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367020"/>
          </a:xfrm>
        </p:spPr>
        <p:txBody>
          <a:bodyPr>
            <a:normAutofit lnSpcReduction="20000"/>
          </a:bodyPr>
          <a:p>
            <a:r>
              <a:rPr lang="zh-CN" altLang="en-US"/>
              <a:t>概念：集群（Cluster）技术是指一组相互独立的计算机，利用高速通信网络组成一个计算机系统，每个群集节点（即集群中的每台计算机）都是可以自主运行的一个独立服务器。这些服务器可以彼此通信，对网络客户机来说就像是形成了一个单一系统，协同起来向用户提供应用程序、系统资源和数据，并以单一系统的模式加以管理</a:t>
            </a:r>
            <a:endParaRPr lang="zh-CN" altLang="en-US"/>
          </a:p>
          <a:p>
            <a:r>
              <a:rPr lang="zh-CN" altLang="en-US"/>
              <a:t>优势：</a:t>
            </a:r>
            <a:endParaRPr lang="zh-CN" altLang="en-US"/>
          </a:p>
          <a:p>
            <a:r>
              <a:rPr lang="zh-CN" altLang="en-US"/>
              <a:t>高可用性：故障检测及迁移，多节点备份。</a:t>
            </a:r>
            <a:endParaRPr lang="zh-CN" altLang="en-US"/>
          </a:p>
          <a:p>
            <a:r>
              <a:rPr lang="zh-CN" altLang="en-US"/>
              <a:t>可伸缩性：新增数据库节点便利，方便扩容。</a:t>
            </a:r>
            <a:endParaRPr lang="zh-CN" altLang="en-US"/>
          </a:p>
          <a:p>
            <a:r>
              <a:rPr lang="zh-CN" altLang="en-US"/>
              <a:t>负载均衡：切换某服务访问某节点，分摊单个节点的数据库压力。</a:t>
            </a:r>
            <a:endParaRPr lang="zh-CN" altLang="en-US"/>
          </a:p>
          <a:p>
            <a:r>
              <a:rPr lang="zh-CN" altLang="en-US"/>
              <a:t>风险：</a:t>
            </a:r>
            <a:endParaRPr lang="zh-CN" altLang="en-US"/>
          </a:p>
          <a:p>
            <a:r>
              <a:rPr lang="zh-CN" altLang="en-US"/>
              <a:t>网络分裂：群集还可能由于网络故障而拆分为多个部分，每部分内的节点相互连接，但各部分之间的节点失去连接。</a:t>
            </a:r>
            <a:endParaRPr lang="zh-CN" altLang="en-US"/>
          </a:p>
          <a:p>
            <a:r>
              <a:rPr lang="zh-CN" altLang="en-US"/>
              <a:t>脑裂：导致数据库节点彼此独立运行的集群故障称为“脑裂”。这种情况可能导致数据不一致，并且无法修复，例如当两个数据库节点独立更新同一表上的同一行时。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常见的两种集群方案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485130"/>
          </a:xfrm>
        </p:spPr>
        <p:txBody>
          <a:bodyPr/>
          <a:p>
            <a:r>
              <a:rPr lang="en-US" altLang="zh-CN"/>
              <a:t>              Replication                                                       PXC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254760" y="2924175"/>
            <a:ext cx="2795905" cy="15500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254760" y="5349240"/>
            <a:ext cx="2910205" cy="162623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9400" y="3214370"/>
            <a:ext cx="23202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速度快</a:t>
            </a:r>
            <a:endParaRPr lang="zh-CN" altLang="en-US"/>
          </a:p>
          <a:p>
            <a:r>
              <a:rPr lang="zh-CN" altLang="en-US"/>
              <a:t>弱一致性</a:t>
            </a:r>
            <a:endParaRPr lang="zh-CN" altLang="en-US"/>
          </a:p>
          <a:p>
            <a:r>
              <a:rPr lang="zh-CN" altLang="en-US"/>
              <a:t>低价值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9400" y="5554345"/>
            <a:ext cx="2463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日志</a:t>
            </a:r>
            <a:endParaRPr lang="zh-CN" altLang="en-US"/>
          </a:p>
          <a:p>
            <a:r>
              <a:rPr lang="zh-CN" altLang="en-US"/>
              <a:t>新闻</a:t>
            </a:r>
            <a:endParaRPr lang="zh-CN" altLang="en-US"/>
          </a:p>
          <a:p>
            <a:r>
              <a:rPr lang="zh-CN" altLang="en-US"/>
              <a:t>帖子</a:t>
            </a:r>
            <a:endParaRPr lang="zh-CN" altLang="en-US"/>
          </a:p>
        </p:txBody>
      </p:sp>
      <p:cxnSp>
        <p:nvCxnSpPr>
          <p:cNvPr id="8" name="直接箭头连接符 7"/>
          <p:cNvCxnSpPr>
            <a:endCxn id="4" idx="0"/>
          </p:cNvCxnSpPr>
          <p:nvPr/>
        </p:nvCxnSpPr>
        <p:spPr>
          <a:xfrm>
            <a:off x="2633980" y="1816735"/>
            <a:ext cx="19050" cy="1107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510155" y="4479290"/>
            <a:ext cx="9525" cy="86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671445" y="2149475"/>
            <a:ext cx="15316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应用的数据类型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595880" y="4688840"/>
            <a:ext cx="1378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运用的业务场景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70370" y="2966720"/>
            <a:ext cx="2929255" cy="1512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70370" y="5173980"/>
            <a:ext cx="2929255" cy="16827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55535" y="3319145"/>
            <a:ext cx="17589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速度慢</a:t>
            </a:r>
            <a:endParaRPr lang="zh-CN" altLang="en-US"/>
          </a:p>
          <a:p>
            <a:r>
              <a:rPr lang="zh-CN" altLang="en-US">
                <a:sym typeface="+mn-ea"/>
              </a:rPr>
              <a:t>强一致性</a:t>
            </a:r>
            <a:endParaRPr lang="zh-CN" altLang="en-US"/>
          </a:p>
          <a:p>
            <a:r>
              <a:rPr lang="zh-CN" altLang="en-US">
                <a:sym typeface="+mn-ea"/>
              </a:rPr>
              <a:t>高价值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176770" y="5562600"/>
            <a:ext cx="23114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账户</a:t>
            </a:r>
            <a:endParaRPr lang="zh-CN" altLang="en-US"/>
          </a:p>
          <a:p>
            <a:r>
              <a:rPr lang="zh-CN" altLang="en-US"/>
              <a:t>财务</a:t>
            </a:r>
            <a:endParaRPr lang="zh-CN" altLang="en-US"/>
          </a:p>
          <a:p>
            <a:r>
              <a:rPr lang="zh-CN" altLang="en-US"/>
              <a:t>订单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7" name="直接箭头连接符 16"/>
          <p:cNvCxnSpPr>
            <a:endCxn id="12" idx="0"/>
          </p:cNvCxnSpPr>
          <p:nvPr/>
        </p:nvCxnSpPr>
        <p:spPr>
          <a:xfrm>
            <a:off x="8178165" y="1835785"/>
            <a:ext cx="57150" cy="1130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</p:cNvCxnSpPr>
          <p:nvPr/>
        </p:nvCxnSpPr>
        <p:spPr>
          <a:xfrm flipH="1">
            <a:off x="8329930" y="4518025"/>
            <a:ext cx="5080" cy="760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92465" y="2206625"/>
            <a:ext cx="1207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应用的数据类型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425180" y="4479290"/>
            <a:ext cx="2757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运用的业务场景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集群流程图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流程图: 联系 5"/>
          <p:cNvSpPr/>
          <p:nvPr/>
        </p:nvSpPr>
        <p:spPr>
          <a:xfrm>
            <a:off x="1369060" y="1576070"/>
            <a:ext cx="4935220" cy="4758690"/>
          </a:xfrm>
          <a:prstGeom prst="flowChartConnector">
            <a:avLst/>
          </a:prstGeom>
          <a:ln>
            <a:prstDash val="lgDashDot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8230" y="3133090"/>
            <a:ext cx="364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PXC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40485" y="2106295"/>
            <a:ext cx="1616710" cy="598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21505" y="2068195"/>
            <a:ext cx="1930400" cy="646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39215" y="4674235"/>
            <a:ext cx="1618615" cy="798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420870" y="4674870"/>
            <a:ext cx="1931670" cy="798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49400" y="22110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801870" y="2172970"/>
            <a:ext cx="1264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568450" y="4883150"/>
            <a:ext cx="106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911725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407160" y="1678305"/>
            <a:ext cx="153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          写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87570" y="1630680"/>
            <a:ext cx="1522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            写</a:t>
            </a: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1587500" y="1925320"/>
            <a:ext cx="1905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453005" y="1934845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878070" y="1868170"/>
            <a:ext cx="9525" cy="285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>
            <a:off x="5867400" y="1840230"/>
            <a:ext cx="9525" cy="389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7750175" y="3865880"/>
            <a:ext cx="1530985" cy="960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0498455" y="3875405"/>
            <a:ext cx="1654810" cy="9601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663305" y="1934845"/>
            <a:ext cx="238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Replication</a:t>
            </a:r>
            <a:r>
              <a:rPr lang="zh-CN" altLang="en-US"/>
              <a:t>方案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949565" y="4103370"/>
            <a:ext cx="120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0736580" y="4103370"/>
            <a:ext cx="1378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9443085" y="3808730"/>
            <a:ext cx="93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同步</a:t>
            </a:r>
            <a:endParaRPr lang="zh-CN" altLang="en-US"/>
          </a:p>
        </p:txBody>
      </p:sp>
      <p:cxnSp>
        <p:nvCxnSpPr>
          <p:cNvPr id="31" name="直接箭头连接符 30"/>
          <p:cNvCxnSpPr>
            <a:stCxn id="24" idx="3"/>
            <a:endCxn id="25" idx="1"/>
          </p:cNvCxnSpPr>
          <p:nvPr/>
        </p:nvCxnSpPr>
        <p:spPr>
          <a:xfrm>
            <a:off x="9281160" y="4345940"/>
            <a:ext cx="121729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920990" y="5064125"/>
            <a:ext cx="114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Master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10897870" y="5054600"/>
            <a:ext cx="1207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Slave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7997190" y="2952750"/>
            <a:ext cx="99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897870" y="2971800"/>
            <a:ext cx="94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读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34" idx="2"/>
            <a:endCxn id="24" idx="0"/>
          </p:cNvCxnSpPr>
          <p:nvPr/>
        </p:nvCxnSpPr>
        <p:spPr>
          <a:xfrm>
            <a:off x="8496935" y="3321050"/>
            <a:ext cx="19050" cy="544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2"/>
          </p:cNvCxnSpPr>
          <p:nvPr/>
        </p:nvCxnSpPr>
        <p:spPr>
          <a:xfrm>
            <a:off x="11369040" y="3340100"/>
            <a:ext cx="71120" cy="592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6177280"/>
          </a:xfrm>
        </p:spPr>
        <p:txBody>
          <a:bodyPr/>
          <a:p>
            <a:r>
              <a:rPr lang="zh-CN" altLang="en-US"/>
              <a:t>一：负载均衡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二：双机热备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005" y="4857750"/>
            <a:ext cx="7600950" cy="2809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4360"/>
            <a:ext cx="577215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90" y="1559560"/>
            <a:ext cx="5334000" cy="29908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WPS 演示</Application>
  <PresentationFormat>宽屏</PresentationFormat>
  <Paragraphs>114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mysql集群和单机</vt:lpstr>
      <vt:lpstr>单机</vt:lpstr>
      <vt:lpstr>集群</vt:lpstr>
      <vt:lpstr>常见的两种集群方案</vt:lpstr>
      <vt:lpstr>集群流程图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JAVA</cp:lastModifiedBy>
  <cp:revision>174</cp:revision>
  <dcterms:created xsi:type="dcterms:W3CDTF">2019-06-19T02:08:00Z</dcterms:created>
  <dcterms:modified xsi:type="dcterms:W3CDTF">2020-12-08T00:50:32Z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