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59" r:id="rId6"/>
    <p:sldId id="260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0"/>
  </p:normalViewPr>
  <p:slideViewPr>
    <p:cSldViewPr snapToGrid="0" snapToObjects="1">
      <p:cViewPr>
        <p:scale>
          <a:sx n="78" d="100"/>
          <a:sy n="78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AC6E-D7FB-CB4B-AFAA-51EAB0867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85FAA-6E40-464F-95B5-BE1ABD1C9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10BC-6291-474E-B052-C03C2CB3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A4DE-B2BF-C94E-8333-F5A5A1D8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E8FE-CCF8-F248-B73E-6392E156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A257-77B8-A945-8878-17879AF7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08761-914E-E84C-90B4-399815779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C478-2FC1-374B-BDF8-836CFB3B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DE6E-9708-AD45-BB0A-862A819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26CD-0DBB-FC42-8859-16FF2CB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BB03-FCCB-EF4D-993D-F3F344FD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1305-8E7A-A243-87C5-DB74B3BE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D47B-EBFB-A543-B728-B5343E89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60B2-14E8-A24E-A9B5-D94DC66C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186D-E0ED-E448-8B9E-528A7F98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8FB-75A6-8742-8F9D-F3419CF6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241-3DD2-8045-8375-7B676CE9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E51E-7388-844F-AE0C-69C6CB46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3FB7-0675-E641-AA37-4B99B3FC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38C2-9785-E842-B054-1E15CC2D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51B0-AA93-504B-9288-0F31F81D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7CD9-FD73-884A-A8E1-2F0F281E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4815-9B57-DD4A-A63A-E112A61D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BE57-B9C6-264F-BE4D-F07A4DB6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38AB-6432-D540-B96B-E7BF35C8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4A4-B9AB-9040-87D5-3EC86392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E800-7F47-DE4D-BAB9-3EF398E6C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6906-527B-D04F-93F3-DF6722F4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1823-7DB5-F84E-9045-EF40543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F3912-AB2D-4746-97E2-628BAF61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E49A4-C0C6-FE41-930C-76343733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A24-2FED-484A-8C51-E96A8ED7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07BFC-58FB-D143-B406-90F4AB13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5B30-F805-AC43-A723-D9FA1510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39AB2-885C-2F4D-BF28-515069ED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DA36-DBAE-D44F-9912-D1B7DB18A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168F-FBA8-9145-A418-17FE8113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E0F1-A1F4-0440-A6E3-58872B30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6F9A0-5C58-F848-936C-58C5FC2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1D66-CCF0-3647-B19D-8510803B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3E487-1453-1645-84A3-B898450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5418-B95F-EA48-A1CD-E723CCA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BFB7-5665-B04A-857F-47EFCDD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9FABD-5545-1041-8C09-A768606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E5EC5-96D4-9B4B-A269-C9599991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2BD9-CEB4-7147-B0D5-51423BB4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C9FD-D05B-AB4B-9B34-CD2D473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8650-556A-E54E-9A14-29B50211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CBBA-BF42-D945-B4D8-B76404B0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1B4B6-DFBE-BC4C-8D52-B4CDACBD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29C54-BB3E-9741-97BE-857FA73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3316-ACD7-0146-8F6E-822CB530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DBE-7798-1643-A070-2B5D45D4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E448-B741-ED45-BBB1-354ADD6A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B50F-CE1A-FB49-B2CD-2C44316D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A266C-AEAD-D04D-9FF1-10732E5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34CB-91CF-9A40-8B39-690421A6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8D2F6-325B-454A-A3B9-98115BE4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4674F-D8B3-634D-9A1D-B073CAA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3DEA-AFC9-5F42-9459-856A8F1F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45B6-C531-6A42-8D87-2BF2B698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D8DD-1170-584E-BE8C-976C641DB449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DE5F-6B12-EB4A-BDD6-AFACBD0A1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09A1-F9A5-7641-97BB-D34DE418F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EAA2-36ED-A844-9BB8-C562848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rflabelg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1C8B-0A74-3644-9B57-627758F3D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CSRF Lab Instruction</a:t>
            </a:r>
            <a:br>
              <a:rPr lang="en-US" dirty="0"/>
            </a:br>
            <a:r>
              <a:rPr lang="en-US" dirty="0"/>
              <a:t>(Do Task 2, 3, 4 only)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0DD8-8B17-B047-9AB4-67473A52E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8 Session 3</a:t>
            </a:r>
          </a:p>
        </p:txBody>
      </p:sp>
    </p:spTree>
    <p:extLst>
      <p:ext uri="{BB962C8B-B14F-4D97-AF65-F5344CB8AC3E}">
        <p14:creationId xmlns:p14="http://schemas.microsoft.com/office/powerpoint/2010/main" val="18820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785F-6E9D-054E-B53A-236E397F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Task 4 Countermeasure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18F6-FD67-404A-9385-C0CA87A4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5858689"/>
          </a:xfrm>
        </p:spPr>
        <p:txBody>
          <a:bodyPr anchor="ctr">
            <a:normAutofit/>
          </a:bodyPr>
          <a:lstStyle/>
          <a:p>
            <a:r>
              <a:rPr lang="en-US" sz="2600" dirty="0" err="1"/>
              <a:t>Elgg</a:t>
            </a:r>
            <a:r>
              <a:rPr lang="en-US" sz="2600" dirty="0"/>
              <a:t> counters CSRF through security token (md5 message digest)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How to close/open counter measure?</a:t>
            </a:r>
          </a:p>
          <a:p>
            <a:pPr lvl="1"/>
            <a:r>
              <a:rPr lang="en-US" sz="2600" dirty="0"/>
              <a:t>/var/www/CSRF/</a:t>
            </a:r>
            <a:r>
              <a:rPr lang="en-US" sz="2600" dirty="0" err="1"/>
              <a:t>Elgg</a:t>
            </a:r>
            <a:r>
              <a:rPr lang="en-US" sz="2600" dirty="0"/>
              <a:t>/vendor/</a:t>
            </a:r>
            <a:r>
              <a:rPr lang="en-US" sz="2600" dirty="0" err="1"/>
              <a:t>elgg</a:t>
            </a:r>
            <a:r>
              <a:rPr lang="en-US" sz="2600" dirty="0"/>
              <a:t>/</a:t>
            </a:r>
            <a:r>
              <a:rPr lang="en-US" sz="2600" dirty="0" err="1"/>
              <a:t>elgg</a:t>
            </a:r>
            <a:r>
              <a:rPr lang="en-US" sz="2600" dirty="0"/>
              <a:t>/engine/classes/</a:t>
            </a:r>
            <a:r>
              <a:rPr lang="en-US" sz="2600" dirty="0" err="1"/>
              <a:t>Elgg</a:t>
            </a:r>
            <a:r>
              <a:rPr lang="en-US" sz="2600" dirty="0"/>
              <a:t>/</a:t>
            </a:r>
            <a:r>
              <a:rPr lang="en-US" sz="2600" dirty="0" err="1"/>
              <a:t>actionsService.php</a:t>
            </a:r>
            <a:endParaRPr lang="en-US" sz="2600" dirty="0"/>
          </a:p>
          <a:p>
            <a:pPr lvl="1"/>
            <a:r>
              <a:rPr lang="en-US" sz="2600" dirty="0"/>
              <a:t>In the function “gatekeeper()” comment “return true” in the first line</a:t>
            </a:r>
          </a:p>
          <a:p>
            <a:r>
              <a:rPr lang="en-US" sz="2600" dirty="0"/>
              <a:t>Checkoff:</a:t>
            </a:r>
          </a:p>
          <a:p>
            <a:pPr lvl="1"/>
            <a:r>
              <a:rPr lang="en-US" sz="2600" dirty="0"/>
              <a:t>Answer the 4 questions in the document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F23A-2C27-2048-8ED3-44631559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68" y="1582997"/>
            <a:ext cx="6894236" cy="8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96F-0935-E547-B181-EECD692B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Elgg</a:t>
            </a:r>
            <a:r>
              <a:rPr lang="en-US" dirty="0"/>
              <a:t> (</a:t>
            </a:r>
            <a:r>
              <a:rPr lang="en-US" dirty="0" err="1"/>
              <a:t>elgg.org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B56A-4E6C-2C47-B502-766D71DA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A7413-233C-184A-808C-77AFF68F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86" y="1757178"/>
            <a:ext cx="8588828" cy="51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9F-1E58-B848-A142-1299C1B8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launch a CSRF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B00B-ECC8-2846-8B59-862EA5AC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0687"/>
            <a:ext cx="11005457" cy="4802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CSRF mimics a CLIENT</a:t>
            </a:r>
          </a:p>
          <a:p>
            <a:endParaRPr lang="en-US" dirty="0"/>
          </a:p>
          <a:p>
            <a:r>
              <a:rPr lang="en-US" dirty="0"/>
              <a:t> Step 1: Observe what does a normal client do?</a:t>
            </a:r>
          </a:p>
          <a:p>
            <a:pPr lvl="1"/>
            <a:r>
              <a:rPr lang="en-US" dirty="0"/>
              <a:t>Need some tools to inspect the HTTP headers (e.g., a browser plugin ‘HTTP Head Live’ or the web develop tool in the browser)</a:t>
            </a:r>
          </a:p>
          <a:p>
            <a:pPr lvl="1"/>
            <a:r>
              <a:rPr lang="en-US" dirty="0"/>
              <a:t>As well as the webpage (e.g., ‘inspect element’ in the browser)</a:t>
            </a:r>
          </a:p>
          <a:p>
            <a:pPr lvl="1"/>
            <a:endParaRPr lang="en-US" dirty="0"/>
          </a:p>
          <a:p>
            <a:r>
              <a:rPr lang="en-US" dirty="0"/>
              <a:t>Step 2: Create another attractive webpage</a:t>
            </a:r>
          </a:p>
          <a:p>
            <a:pPr lvl="1"/>
            <a:r>
              <a:rPr lang="en-US" dirty="0"/>
              <a:t>That’s what ‘cross-site’ means</a:t>
            </a:r>
          </a:p>
          <a:p>
            <a:pPr lvl="1"/>
            <a:r>
              <a:rPr lang="en-US" dirty="0"/>
              <a:t>Need to know how to create html pages, the meaning of different tags, etc..</a:t>
            </a:r>
          </a:p>
          <a:p>
            <a:endParaRPr lang="en-US" dirty="0"/>
          </a:p>
          <a:p>
            <a:r>
              <a:rPr lang="en-US" dirty="0"/>
              <a:t>Step 3: Insert what you got from the first step into the webpage.</a:t>
            </a:r>
          </a:p>
          <a:p>
            <a:pPr lvl="1"/>
            <a:r>
              <a:rPr lang="en-US" dirty="0"/>
              <a:t>Redirect to a URL</a:t>
            </a:r>
          </a:p>
          <a:p>
            <a:pPr lvl="1"/>
            <a:r>
              <a:rPr lang="en-US" dirty="0"/>
              <a:t>Use DOM to visit HTML elements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Javascript</a:t>
            </a:r>
            <a:r>
              <a:rPr lang="en-US" dirty="0"/>
              <a:t> techniques to automate the attack</a:t>
            </a:r>
          </a:p>
        </p:txBody>
      </p:sp>
    </p:spTree>
    <p:extLst>
      <p:ext uri="{BB962C8B-B14F-4D97-AF65-F5344CB8AC3E}">
        <p14:creationId xmlns:p14="http://schemas.microsoft.com/office/powerpoint/2010/main" val="27826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978F-F0C5-6444-B0FD-B990C6D1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424-75FC-9948-B6A0-1C364FB9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firefox</a:t>
            </a:r>
            <a:r>
              <a:rPr lang="en-US" dirty="0"/>
              <a:t> plugin according to the instruction 4.1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F0371-E4F6-7C4F-B50E-DE3A811E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8" y="2797513"/>
            <a:ext cx="9809018" cy="31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227B-C92C-D54A-A4D2-B9BA0D8D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with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2C14-25CC-7C46-B33A-B57F580C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 </a:t>
            </a:r>
            <a:r>
              <a:rPr lang="en-US" dirty="0">
                <a:hlinkClick r:id="rId2"/>
              </a:rPr>
              <a:t>http://www.csrflabelgg.com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try to ‘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’. This website can NOT really send out emails for registration.</a:t>
            </a:r>
          </a:p>
          <a:p>
            <a:endParaRPr lang="en-US" dirty="0"/>
          </a:p>
          <a:p>
            <a:r>
              <a:rPr lang="en-US" dirty="0"/>
              <a:t>Menu -&gt; Members -&gt; Alice</a:t>
            </a:r>
          </a:p>
          <a:p>
            <a:endParaRPr lang="en-US" dirty="0"/>
          </a:p>
          <a:p>
            <a:r>
              <a:rPr lang="en-US" dirty="0"/>
              <a:t>Click the ‘Add Friend’ button and observe the ‘HTTP Header Live’ window. </a:t>
            </a:r>
          </a:p>
          <a:p>
            <a:endParaRPr lang="en-US" dirty="0"/>
          </a:p>
          <a:p>
            <a:r>
              <a:rPr lang="en-US" dirty="0"/>
              <a:t>Add Alice as a friend of </a:t>
            </a:r>
            <a:r>
              <a:rPr lang="en-US" dirty="0" err="1"/>
              <a:t>Boby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9FD3-F80A-B14C-8F66-0D274627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1" y="5200458"/>
            <a:ext cx="1924049" cy="129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F8C07-48E9-1A47-8A8E-723FA4F70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65" y="3257490"/>
            <a:ext cx="2662535" cy="14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93266-E266-4847-A84E-8FF331F8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2: Attack through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C993-3A5C-A640-8BCD-DAFA6BDD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6743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Visit the ‘</a:t>
            </a:r>
            <a:r>
              <a:rPr lang="en-US" sz="2400" i="1" dirty="0" err="1"/>
              <a:t>www.csrflabattacker.com</a:t>
            </a:r>
            <a:r>
              <a:rPr lang="en-US" sz="2400" dirty="0"/>
              <a:t>’.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114F3-A21E-F043-BB3E-A16D5353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18" y="1314450"/>
            <a:ext cx="6894236" cy="23440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3E2480-0825-8742-9307-ECDAFDC63414}"/>
              </a:ext>
            </a:extLst>
          </p:cNvPr>
          <p:cNvSpPr/>
          <p:nvPr/>
        </p:nvSpPr>
        <p:spPr>
          <a:xfrm>
            <a:off x="4713403" y="3912334"/>
            <a:ext cx="69949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Reason: no webpage in the website folder ‘/var/www/CSRF/</a:t>
            </a:r>
            <a:r>
              <a:rPr lang="en-US" sz="2000" dirty="0" err="1"/>
              <a:t>attaker</a:t>
            </a:r>
            <a:r>
              <a:rPr lang="en-US" sz="2000" dirty="0"/>
              <a:t>/’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 to create an attractive malicious web page ‘</a:t>
            </a:r>
            <a:r>
              <a:rPr lang="en-US" sz="2000" i="1" dirty="0" err="1"/>
              <a:t>index.html</a:t>
            </a:r>
            <a:r>
              <a:rPr lang="en-US" sz="2000" dirty="0"/>
              <a:t>’ and put it under </a:t>
            </a:r>
            <a:r>
              <a:rPr lang="en-US" sz="2000" i="1" dirty="0"/>
              <a:t>/var/www/CSRF/attacker/</a:t>
            </a:r>
            <a:r>
              <a:rPr lang="en-US" sz="2000" i="1" dirty="0" err="1"/>
              <a:t>index.html</a:t>
            </a:r>
            <a:r>
              <a:rPr lang="en-US" sz="2000" i="1" dirty="0"/>
              <a:t> 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4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F7F4-AA6F-F74E-9FD0-D65A41E8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640080"/>
            <a:ext cx="3559630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index.html</a:t>
            </a:r>
            <a:r>
              <a:rPr lang="en-US" dirty="0">
                <a:solidFill>
                  <a:srgbClr val="FFFFFF"/>
                </a:solidFill>
              </a:rPr>
              <a:t> on </a:t>
            </a:r>
            <a:r>
              <a:rPr lang="en-US" dirty="0" err="1">
                <a:solidFill>
                  <a:srgbClr val="FFFFFF"/>
                </a:solidFill>
              </a:rPr>
              <a:t>eDimension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7E55-D588-D64A-AEF6-5004628E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09" y="4020096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Check off</a:t>
            </a:r>
          </a:p>
          <a:p>
            <a:pPr lvl="1"/>
            <a:r>
              <a:rPr lang="en-US" sz="2000" dirty="0"/>
              <a:t>1. Finish the malicious web page (‘task2_index.html’)</a:t>
            </a:r>
          </a:p>
          <a:p>
            <a:pPr lvl="1"/>
            <a:r>
              <a:rPr lang="en-US" sz="2000" dirty="0"/>
              <a:t>2. CSRF should be launched automatically when Alice visits </a:t>
            </a:r>
            <a:r>
              <a:rPr lang="en-US" sz="2000" dirty="0" err="1"/>
              <a:t>csrflabattacker.com</a:t>
            </a:r>
            <a:endParaRPr lang="en-US" sz="2000" dirty="0"/>
          </a:p>
          <a:p>
            <a:pPr lvl="1"/>
            <a:r>
              <a:rPr lang="en-US" sz="2000" dirty="0"/>
              <a:t>3. A screenshot of HTTP header Live showing the ‘add friend’ link is actually from the ‘</a:t>
            </a:r>
            <a:r>
              <a:rPr lang="en-US" sz="2000" dirty="0" err="1"/>
              <a:t>csrflabattacker.com</a:t>
            </a:r>
            <a:r>
              <a:rPr lang="en-US" sz="2000" dirty="0"/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27076-C590-DA41-B814-F7EA3829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09" y="964310"/>
            <a:ext cx="6894236" cy="24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FFCE-F110-5641-995D-85B772B9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3: Attack Through Post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2128-E30B-6249-9583-BE52F18A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Goal: Modify Alice’s profile using CSRF attack</a:t>
            </a:r>
          </a:p>
          <a:p>
            <a:endParaRPr lang="en-US" sz="2000" dirty="0"/>
          </a:p>
          <a:p>
            <a:r>
              <a:rPr lang="en-US" sz="2000" dirty="0"/>
              <a:t>Step 1: What’s the normal process of editing a Alice’s profile?</a:t>
            </a:r>
          </a:p>
          <a:p>
            <a:pPr lvl="1"/>
            <a:r>
              <a:rPr lang="en-US" sz="2000" dirty="0"/>
              <a:t>Find the URL </a:t>
            </a:r>
          </a:p>
          <a:p>
            <a:pPr lvl="1"/>
            <a:r>
              <a:rPr lang="en-US" sz="2000" dirty="0"/>
              <a:t>Look into the HTTP Header (What’s the difference?)</a:t>
            </a:r>
          </a:p>
          <a:p>
            <a:endParaRPr lang="en-US" sz="2000" dirty="0"/>
          </a:p>
          <a:p>
            <a:r>
              <a:rPr lang="en-US" sz="2000" dirty="0"/>
              <a:t>Step 2: Craft a HTML page that submits a form using POST request</a:t>
            </a:r>
          </a:p>
          <a:p>
            <a:pPr lvl="1"/>
            <a:r>
              <a:rPr lang="en-US" sz="2000" dirty="0"/>
              <a:t>Using HTML form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Javascript</a:t>
            </a:r>
            <a:r>
              <a:rPr lang="en-US" sz="2000" dirty="0"/>
              <a:t> form</a:t>
            </a:r>
          </a:p>
          <a:p>
            <a:endParaRPr lang="en-US" sz="2000" dirty="0"/>
          </a:p>
          <a:p>
            <a:r>
              <a:rPr lang="en-US" sz="2000" dirty="0"/>
              <a:t>Step 3: Combining information in step 1 and 2 to launch the attack</a:t>
            </a:r>
          </a:p>
        </p:txBody>
      </p:sp>
    </p:spTree>
    <p:extLst>
      <p:ext uri="{BB962C8B-B14F-4D97-AF65-F5344CB8AC3E}">
        <p14:creationId xmlns:p14="http://schemas.microsoft.com/office/powerpoint/2010/main" val="18791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5515A-1F07-FF44-A9D1-98DAFDB3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3FD0-A54C-E94B-9EF6-0B027FF0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Using HTML form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 form</a:t>
            </a:r>
          </a:p>
          <a:p>
            <a:pPr lvl="2"/>
            <a:r>
              <a:rPr lang="en-US" dirty="0"/>
              <a:t>Hidden</a:t>
            </a:r>
          </a:p>
          <a:p>
            <a:pPr lvl="2"/>
            <a:r>
              <a:rPr lang="en-US" dirty="0" err="1"/>
              <a:t>Widow.onload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Checkoff</a:t>
            </a:r>
          </a:p>
          <a:p>
            <a:pPr lvl="1"/>
            <a:r>
              <a:rPr lang="en-US" dirty="0"/>
              <a:t>Based on the template in the document, submit a “task3_index.html”</a:t>
            </a:r>
          </a:p>
          <a:p>
            <a:pPr lvl="1"/>
            <a:r>
              <a:rPr lang="en-US" dirty="0"/>
              <a:t>The form should be generated launched</a:t>
            </a:r>
          </a:p>
          <a:p>
            <a:pPr lvl="1"/>
            <a:r>
              <a:rPr lang="en-US" dirty="0"/>
              <a:t>A HTTP Header Live snapshot showing the success of the attack</a:t>
            </a:r>
          </a:p>
          <a:p>
            <a:pPr lvl="1"/>
            <a:r>
              <a:rPr lang="en-US" dirty="0"/>
              <a:t>Answer the two questions in the </a:t>
            </a:r>
            <a:r>
              <a:rPr lang="en-US" dirty="0" err="1"/>
              <a:t>docuemnt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CSRF Lab Instruction (Do Task 2, 3, 4 only)</vt:lpstr>
      <vt:lpstr>What is Elgg (elgg.org)</vt:lpstr>
      <vt:lpstr>How to launch a CSRF attack?</vt:lpstr>
      <vt:lpstr>HTTP Header Live</vt:lpstr>
      <vt:lpstr>Play with the website</vt:lpstr>
      <vt:lpstr>Task 2: Attack through GET</vt:lpstr>
      <vt:lpstr>Example: (index.html on eDimension)</vt:lpstr>
      <vt:lpstr>Task 3: Attack Through Post</vt:lpstr>
      <vt:lpstr>Example</vt:lpstr>
      <vt:lpstr>Task 4 Countermeasure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CSRF Lab Instruction (Do Task 2, 3, 4 only)</dc:title>
  <dc:creator>Jiang Wenchao</dc:creator>
  <cp:lastModifiedBy>Jiang Wenchao</cp:lastModifiedBy>
  <cp:revision>2</cp:revision>
  <dcterms:created xsi:type="dcterms:W3CDTF">2020-03-19T03:51:42Z</dcterms:created>
  <dcterms:modified xsi:type="dcterms:W3CDTF">2020-03-19T03:53:12Z</dcterms:modified>
</cp:coreProperties>
</file>