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7" r:id="rId6"/>
    <p:sldId id="268" r:id="rId7"/>
    <p:sldId id="266" r:id="rId8"/>
    <p:sldId id="259" r:id="rId9"/>
    <p:sldId id="260" r:id="rId10"/>
    <p:sldId id="261" r:id="rId11"/>
    <p:sldId id="263" r:id="rId12"/>
    <p:sldId id="265" r:id="rId13"/>
    <p:sldId id="26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45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606A-5331-4096-BA4A-67FBEEB4393F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6A7C-7CDE-497A-9762-939C65735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67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606A-5331-4096-BA4A-67FBEEB4393F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6A7C-7CDE-497A-9762-939C65735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80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606A-5331-4096-BA4A-67FBEEB4393F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6A7C-7CDE-497A-9762-939C65735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07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606A-5331-4096-BA4A-67FBEEB4393F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6A7C-7CDE-497A-9762-939C65735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32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606A-5331-4096-BA4A-67FBEEB4393F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6A7C-7CDE-497A-9762-939C65735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23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606A-5331-4096-BA4A-67FBEEB4393F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6A7C-7CDE-497A-9762-939C65735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07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606A-5331-4096-BA4A-67FBEEB4393F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6A7C-7CDE-497A-9762-939C65735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29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606A-5331-4096-BA4A-67FBEEB4393F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6A7C-7CDE-497A-9762-939C65735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2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606A-5331-4096-BA4A-67FBEEB4393F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6A7C-7CDE-497A-9762-939C65735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9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606A-5331-4096-BA4A-67FBEEB4393F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6A7C-7CDE-497A-9762-939C65735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44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606A-5331-4096-BA4A-67FBEEB4393F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6A7C-7CDE-497A-9762-939C65735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99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F606A-5331-4096-BA4A-67FBEEB4393F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C6A7C-7CDE-497A-9762-939C65735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23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gogong.net/" TargetMode="External"/><Relationship Id="rId3" Type="http://schemas.openxmlformats.org/officeDocument/2006/relationships/hyperlink" Target="https://www.dabangapp.com/" TargetMode="External"/><Relationship Id="rId7" Type="http://schemas.openxmlformats.org/officeDocument/2006/relationships/hyperlink" Target="http://www.madahm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dcenter.kr/adcenter/index.html" TargetMode="External"/><Relationship Id="rId5" Type="http://schemas.openxmlformats.org/officeDocument/2006/relationships/hyperlink" Target="https://www.yanolja.com/" TargetMode="External"/><Relationship Id="rId4" Type="http://schemas.openxmlformats.org/officeDocument/2006/relationships/hyperlink" Target="https://www.zigbang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3166" y="672860"/>
            <a:ext cx="6357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latin typeface="+mj-ea"/>
                <a:ea typeface="+mj-ea"/>
              </a:rPr>
              <a:t>웹 기획</a:t>
            </a:r>
            <a:endParaRPr lang="ko-KR" altLang="en-US" sz="5400" b="1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32584" y="4692238"/>
            <a:ext cx="30700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소속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인덕대학교</a:t>
            </a:r>
            <a:endParaRPr lang="en-US" altLang="ko-KR" dirty="0" smtClean="0"/>
          </a:p>
          <a:p>
            <a:r>
              <a:rPr lang="ko-KR" altLang="en-US" dirty="0" smtClean="0"/>
              <a:t>학과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컴퓨터소프트웨어학과</a:t>
            </a:r>
            <a:endParaRPr lang="en-US" altLang="ko-KR" dirty="0" smtClean="0"/>
          </a:p>
          <a:p>
            <a:r>
              <a:rPr lang="ko-KR" altLang="en-US" dirty="0" smtClean="0"/>
              <a:t>학번</a:t>
            </a:r>
            <a:r>
              <a:rPr lang="en-US" altLang="ko-KR" dirty="0" smtClean="0"/>
              <a:t>: 201812001</a:t>
            </a:r>
          </a:p>
          <a:p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김주협</a:t>
            </a:r>
            <a:endParaRPr lang="en-US" altLang="ko-KR" dirty="0" smtClean="0"/>
          </a:p>
          <a:p>
            <a:r>
              <a:rPr lang="ko-KR" altLang="en-US" dirty="0" smtClean="0"/>
              <a:t>수업 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프로그래밍</a:t>
            </a:r>
            <a:endParaRPr lang="en-US" altLang="ko-KR" dirty="0" smtClean="0"/>
          </a:p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기간</a:t>
            </a:r>
            <a:r>
              <a:rPr lang="en-US" altLang="ko-KR" dirty="0" smtClean="0"/>
              <a:t>:  18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~ 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33146" y="2499655"/>
            <a:ext cx="6277708" cy="1679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주제</a:t>
            </a:r>
            <a:r>
              <a:rPr lang="en-US" altLang="ko-KR" sz="2800" dirty="0" smtClean="0">
                <a:solidFill>
                  <a:schemeClr val="tx1"/>
                </a:solidFill>
              </a:rPr>
              <a:t>: </a:t>
            </a:r>
            <a:r>
              <a:rPr lang="ko-KR" altLang="en-US" sz="2800" dirty="0" smtClean="0">
                <a:solidFill>
                  <a:schemeClr val="tx1"/>
                </a:solidFill>
              </a:rPr>
              <a:t>광고 중개 플랫폼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(</a:t>
            </a:r>
            <a:r>
              <a:rPr lang="ko-KR" altLang="en-US" sz="2800" dirty="0" smtClean="0">
                <a:solidFill>
                  <a:schemeClr val="tx1"/>
                </a:solidFill>
              </a:rPr>
              <a:t>오프라인을 중점으로</a:t>
            </a:r>
            <a:r>
              <a:rPr lang="en-US" altLang="ko-KR" sz="2800" dirty="0" smtClean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36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직선 연결선 79"/>
          <p:cNvCxnSpPr/>
          <p:nvPr/>
        </p:nvCxnSpPr>
        <p:spPr>
          <a:xfrm>
            <a:off x="383875" y="517585"/>
            <a:ext cx="8376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23297" y="55126"/>
            <a:ext cx="3428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Site Map(</a:t>
            </a:r>
            <a:r>
              <a:rPr lang="ko-KR" altLang="en-US" sz="2400" b="1" dirty="0" smtClean="0"/>
              <a:t>페이지 구성도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979963"/>
              </p:ext>
            </p:extLst>
          </p:nvPr>
        </p:nvGraphicFramePr>
        <p:xfrm>
          <a:off x="330482" y="723708"/>
          <a:ext cx="848303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6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6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Logo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광고주 사이트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관심목록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회원가입 및 로그인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83875" y="1204870"/>
            <a:ext cx="8483034" cy="35652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276578" y="202535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그림</a:t>
            </a:r>
            <a:endParaRPr lang="ko-KR" altLang="en-US" sz="2000" b="1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1482694" y="3985442"/>
            <a:ext cx="6178609" cy="4272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검색창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83874" y="6255521"/>
            <a:ext cx="8483034" cy="55566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회사정보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891839" y="1612658"/>
            <a:ext cx="1538928" cy="14854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모바일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83874" y="5042019"/>
            <a:ext cx="8483034" cy="10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 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사장님 사이트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28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314038" y="638686"/>
            <a:ext cx="8386618" cy="60498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28"/>
          <p:cNvSpPr txBox="1"/>
          <p:nvPr/>
        </p:nvSpPr>
        <p:spPr>
          <a:xfrm>
            <a:off x="4593977" y="2392910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1" dirty="0" smtClean="0">
                <a:latin typeface="+mn-ea"/>
              </a:rPr>
              <a:t>[type3] </a:t>
            </a:r>
            <a:r>
              <a:rPr lang="en-US" altLang="ko-KR" sz="900" dirty="0" smtClean="0">
                <a:latin typeface="+mn-ea"/>
              </a:rPr>
              <a:t>2depth </a:t>
            </a:r>
            <a:r>
              <a:rPr lang="ko-KR" altLang="en-US" sz="900" dirty="0" smtClean="0">
                <a:latin typeface="+mn-ea"/>
              </a:rPr>
              <a:t>이상</a:t>
            </a:r>
            <a:endParaRPr lang="ko-KR" altLang="en-US" sz="900" dirty="0">
              <a:latin typeface="+mn-ea"/>
            </a:endParaRPr>
          </a:p>
        </p:txBody>
      </p:sp>
      <p:sp>
        <p:nvSpPr>
          <p:cNvPr id="5" name="TextBox 50"/>
          <p:cNvSpPr txBox="1"/>
          <p:nvPr/>
        </p:nvSpPr>
        <p:spPr>
          <a:xfrm>
            <a:off x="2974872" y="2392910"/>
            <a:ext cx="9909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1" dirty="0" smtClean="0">
                <a:latin typeface="+mn-ea"/>
              </a:rPr>
              <a:t>[type2] </a:t>
            </a:r>
            <a:r>
              <a:rPr lang="en-US" altLang="ko-KR" sz="900" dirty="0" smtClean="0">
                <a:latin typeface="+mn-ea"/>
              </a:rPr>
              <a:t>1depth</a:t>
            </a:r>
            <a:endParaRPr lang="ko-KR" altLang="en-US" sz="900" dirty="0">
              <a:latin typeface="+mn-ea"/>
            </a:endParaRPr>
          </a:p>
        </p:txBody>
      </p:sp>
      <p:sp>
        <p:nvSpPr>
          <p:cNvPr id="6" name="TextBox 58"/>
          <p:cNvSpPr txBox="1"/>
          <p:nvPr/>
        </p:nvSpPr>
        <p:spPr>
          <a:xfrm>
            <a:off x="6209132" y="2392910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1" dirty="0" smtClean="0">
                <a:latin typeface="+mn-ea"/>
              </a:rPr>
              <a:t>[type4] </a:t>
            </a:r>
            <a:r>
              <a:rPr lang="en-US" altLang="ko-KR" sz="900" dirty="0" smtClean="0">
                <a:latin typeface="+mn-ea"/>
              </a:rPr>
              <a:t>2depth </a:t>
            </a:r>
            <a:r>
              <a:rPr lang="ko-KR" altLang="en-US" sz="900" dirty="0" smtClean="0">
                <a:latin typeface="+mn-ea"/>
              </a:rPr>
              <a:t>이상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465967" y="2613590"/>
            <a:ext cx="1512168" cy="2664296"/>
            <a:chOff x="467544" y="1385438"/>
            <a:chExt cx="1512168" cy="2664296"/>
          </a:xfrm>
        </p:grpSpPr>
        <p:sp>
          <p:nvSpPr>
            <p:cNvPr id="39" name="직사각형 38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0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8" name="직사각형 7"/>
          <p:cNvSpPr/>
          <p:nvPr/>
        </p:nvSpPr>
        <p:spPr>
          <a:xfrm>
            <a:off x="1470730" y="2719782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9" name="Picture 3" descr="G:\Image\android\ic_draw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0276" y="2743598"/>
            <a:ext cx="108000" cy="108000"/>
          </a:xfrm>
          <a:prstGeom prst="rect">
            <a:avLst/>
          </a:prstGeom>
          <a:noFill/>
        </p:spPr>
      </p:pic>
      <p:sp>
        <p:nvSpPr>
          <p:cNvPr id="10" name="TextBox 71"/>
          <p:cNvSpPr txBox="1"/>
          <p:nvPr/>
        </p:nvSpPr>
        <p:spPr>
          <a:xfrm>
            <a:off x="1929667" y="2695404"/>
            <a:ext cx="6447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 dirty="0" smtClean="0"/>
              <a:t>App Name</a:t>
            </a:r>
            <a:endParaRPr lang="ko-KR" altLang="en-US" sz="700" b="1" dirty="0"/>
          </a:p>
        </p:txBody>
      </p:sp>
      <p:sp>
        <p:nvSpPr>
          <p:cNvPr id="11" name="TextBox 72"/>
          <p:cNvSpPr txBox="1"/>
          <p:nvPr/>
        </p:nvSpPr>
        <p:spPr>
          <a:xfrm>
            <a:off x="1360324" y="2392910"/>
            <a:ext cx="9188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1" dirty="0" smtClean="0">
                <a:latin typeface="+mn-ea"/>
              </a:rPr>
              <a:t>[type1] </a:t>
            </a:r>
            <a:r>
              <a:rPr lang="en-US" altLang="ko-KR" sz="900" dirty="0" smtClean="0">
                <a:latin typeface="+mn-ea"/>
              </a:rPr>
              <a:t>home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066167" y="2613590"/>
            <a:ext cx="1512168" cy="2664296"/>
            <a:chOff x="467544" y="1385438"/>
            <a:chExt cx="1512168" cy="2664296"/>
          </a:xfrm>
        </p:grpSpPr>
        <p:sp>
          <p:nvSpPr>
            <p:cNvPr id="37" name="직사각형 36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8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13" name="직사각형 12"/>
          <p:cNvSpPr/>
          <p:nvPr/>
        </p:nvSpPr>
        <p:spPr>
          <a:xfrm>
            <a:off x="3070930" y="2719782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4" name="Picture 3" descr="G:\Image\android\ic_draw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0476" y="2743598"/>
            <a:ext cx="108000" cy="108000"/>
          </a:xfrm>
          <a:prstGeom prst="rect">
            <a:avLst/>
          </a:prstGeom>
          <a:noFill/>
        </p:spPr>
      </p:pic>
      <p:sp>
        <p:nvSpPr>
          <p:cNvPr id="15" name="TextBox 78"/>
          <p:cNvSpPr txBox="1"/>
          <p:nvPr/>
        </p:nvSpPr>
        <p:spPr>
          <a:xfrm>
            <a:off x="3504700" y="2695404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 dirty="0" smtClean="0"/>
              <a:t>Menu Title</a:t>
            </a:r>
            <a:endParaRPr lang="ko-KR" altLang="en-US" sz="70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689227" y="2613590"/>
            <a:ext cx="1512168" cy="2664296"/>
            <a:chOff x="467544" y="1385438"/>
            <a:chExt cx="1512168" cy="2664296"/>
          </a:xfrm>
        </p:grpSpPr>
        <p:sp>
          <p:nvSpPr>
            <p:cNvPr id="35" name="직사각형 34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6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17" name="직사각형 16"/>
          <p:cNvSpPr/>
          <p:nvPr/>
        </p:nvSpPr>
        <p:spPr>
          <a:xfrm>
            <a:off x="4693990" y="2719782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84"/>
          <p:cNvSpPr txBox="1"/>
          <p:nvPr/>
        </p:nvSpPr>
        <p:spPr>
          <a:xfrm>
            <a:off x="5127760" y="2695404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b="1" dirty="0" smtClean="0"/>
              <a:t>Menu Title</a:t>
            </a:r>
            <a:endParaRPr lang="ko-KR" altLang="en-US" sz="700" b="1" dirty="0"/>
          </a:p>
        </p:txBody>
      </p:sp>
      <p:grpSp>
        <p:nvGrpSpPr>
          <p:cNvPr id="19" name="그룹 18"/>
          <p:cNvGrpSpPr/>
          <p:nvPr/>
        </p:nvGrpSpPr>
        <p:grpSpPr>
          <a:xfrm>
            <a:off x="6289427" y="2613590"/>
            <a:ext cx="1512168" cy="2664296"/>
            <a:chOff x="467544" y="1385438"/>
            <a:chExt cx="1512168" cy="2664296"/>
          </a:xfrm>
        </p:grpSpPr>
        <p:sp>
          <p:nvSpPr>
            <p:cNvPr id="33" name="직사각형 32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4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pic>
        <p:nvPicPr>
          <p:cNvPr id="20" name="Picture 2" descr="G:\xiness\01. image(기획서용)\icon_android\Android_Design_Icons_20131106\Android Design - Icons 20131120\Action Bar Icons\holo_light\02_navigation_previous_item\drawable-xxhdpi\ic_action_previous_ite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94645" y="2707794"/>
            <a:ext cx="179814" cy="179814"/>
          </a:xfrm>
          <a:prstGeom prst="rect">
            <a:avLst/>
          </a:prstGeom>
          <a:noFill/>
        </p:spPr>
      </p:pic>
      <p:pic>
        <p:nvPicPr>
          <p:cNvPr id="21" name="Picture 2" descr="G:\xiness\01. image(기획서용)\icon_android\Android_Design_Icons_20131106\Android Design - Icons 20131120\Action Bar Icons\holo_light\02_navigation_previous_item\drawable-xxhdpi\ic_action_previous_ite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4370" y="2707794"/>
            <a:ext cx="179814" cy="179814"/>
          </a:xfrm>
          <a:prstGeom prst="rect">
            <a:avLst/>
          </a:prstGeom>
          <a:noFill/>
        </p:spPr>
      </p:pic>
      <p:cxnSp>
        <p:nvCxnSpPr>
          <p:cNvPr id="22" name="직선 화살표 연결선 21"/>
          <p:cNvCxnSpPr/>
          <p:nvPr/>
        </p:nvCxnSpPr>
        <p:spPr>
          <a:xfrm>
            <a:off x="1282308" y="2880174"/>
            <a:ext cx="0" cy="23796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1193804" y="3419729"/>
            <a:ext cx="226423" cy="3036520"/>
            <a:chOff x="81651" y="2484880"/>
            <a:chExt cx="313332" cy="3036520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81651" y="248488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81651" y="552140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모서리가 둥근 직사각형 23"/>
          <p:cNvSpPr/>
          <p:nvPr/>
        </p:nvSpPr>
        <p:spPr>
          <a:xfrm>
            <a:off x="1065310" y="3976729"/>
            <a:ext cx="369364" cy="19456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Scroll</a:t>
            </a:r>
            <a:endParaRPr lang="ko-KR" altLang="en-US" sz="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443992" y="2697043"/>
            <a:ext cx="205857" cy="213123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6" name="꺾인 연결선 25"/>
          <p:cNvCxnSpPr>
            <a:stCxn id="25" idx="2"/>
            <a:endCxn id="27" idx="1"/>
          </p:cNvCxnSpPr>
          <p:nvPr/>
        </p:nvCxnSpPr>
        <p:spPr>
          <a:xfrm rot="16200000" flipH="1">
            <a:off x="1373646" y="3083440"/>
            <a:ext cx="554956" cy="20840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1755328" y="3350260"/>
            <a:ext cx="1023341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Navi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73754" y="2697043"/>
            <a:ext cx="205857" cy="213123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9" name="꺾인 연결선 28"/>
          <p:cNvCxnSpPr>
            <a:stCxn id="28" idx="2"/>
            <a:endCxn id="30" idx="1"/>
          </p:cNvCxnSpPr>
          <p:nvPr/>
        </p:nvCxnSpPr>
        <p:spPr>
          <a:xfrm rot="16200000" flipH="1">
            <a:off x="4603408" y="3083440"/>
            <a:ext cx="554956" cy="20840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4985090" y="3350260"/>
            <a:ext cx="1023341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Back button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383875" y="517585"/>
            <a:ext cx="8376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2590" y="16975"/>
            <a:ext cx="417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모바일</a:t>
            </a:r>
            <a:r>
              <a:rPr lang="ko-KR" altLang="en-US" sz="2400" b="1" dirty="0" smtClean="0"/>
              <a:t>  페이지</a:t>
            </a:r>
            <a:r>
              <a:rPr lang="en-US" altLang="ko-KR" sz="2400" b="1" dirty="0" smtClean="0"/>
              <a:t>(Android &amp; IOS)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875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83875" y="517585"/>
            <a:ext cx="8376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62641" y="55920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향후 개발 비전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1487" y="1035170"/>
            <a:ext cx="3467616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모바일 어플리케이션 출시</a:t>
            </a:r>
            <a:endParaRPr lang="en-US" altLang="ko-K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iOS, Android </a:t>
            </a:r>
            <a:r>
              <a:rPr lang="ko-KR" altLang="en-US" sz="2000" dirty="0" err="1" smtClean="0"/>
              <a:t>버젼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온라인 광고 채널 확대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광고 효과 데이터 분석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사용자 리뷰 빅데이터 분석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파트너사</a:t>
            </a:r>
            <a:r>
              <a:rPr lang="ko-KR" altLang="en-US" sz="2000" dirty="0" smtClean="0"/>
              <a:t> 확보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홍보전략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기획</a:t>
            </a:r>
            <a:endParaRPr lang="en-US" altLang="ko-K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대학생 대외활동 주최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912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83875" y="517585"/>
            <a:ext cx="8376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0444" y="559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참고문헌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4579" y="1692067"/>
            <a:ext cx="44233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벤치마킹 사이트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디자인적 요소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</a:t>
            </a:r>
            <a:r>
              <a:rPr lang="en-US" altLang="ko-KR" dirty="0">
                <a:hlinkClick r:id="rId3"/>
              </a:rPr>
              <a:t>https://www.dabangapp.com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https://www.zigbang.com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r>
              <a:rPr lang="en-US" altLang="ko-KR" dirty="0">
                <a:hlinkClick r:id="rId5"/>
              </a:rPr>
              <a:t>https://www.yanolja.com</a:t>
            </a:r>
            <a:r>
              <a:rPr lang="en-US" altLang="ko-KR" dirty="0" smtClean="0">
                <a:hlinkClick r:id="rId5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내용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벤치마킹</a:t>
            </a:r>
            <a:r>
              <a:rPr lang="en-US" altLang="ko-KR" dirty="0" smtClean="0"/>
              <a:t>:</a:t>
            </a:r>
          </a:p>
          <a:p>
            <a:r>
              <a:rPr lang="en-US" altLang="ko-KR" dirty="0">
                <a:hlinkClick r:id="rId6"/>
              </a:rPr>
              <a:t>http://</a:t>
            </a:r>
            <a:r>
              <a:rPr lang="en-US" altLang="ko-KR" dirty="0" smtClean="0">
                <a:hlinkClick r:id="rId6"/>
              </a:rPr>
              <a:t>www.adcenter.kr/adcenter/index.html</a:t>
            </a:r>
            <a:endParaRPr lang="en-US" altLang="ko-KR" dirty="0" smtClean="0"/>
          </a:p>
          <a:p>
            <a:r>
              <a:rPr lang="en-US" altLang="ko-KR" dirty="0">
                <a:hlinkClick r:id="rId7"/>
              </a:rPr>
              <a:t>http://www.madahm.com</a:t>
            </a:r>
            <a:r>
              <a:rPr lang="en-US" altLang="ko-KR" dirty="0" smtClean="0">
                <a:hlinkClick r:id="rId7"/>
              </a:rPr>
              <a:t>/</a:t>
            </a:r>
            <a:endParaRPr lang="en-US" altLang="ko-KR" dirty="0" smtClean="0"/>
          </a:p>
          <a:p>
            <a:r>
              <a:rPr lang="en-US" altLang="ko-KR">
                <a:hlinkClick r:id="rId8"/>
              </a:rPr>
              <a:t>http://</a:t>
            </a:r>
            <a:r>
              <a:rPr lang="en-US" altLang="ko-KR">
                <a:hlinkClick r:id="rId8"/>
              </a:rPr>
              <a:t>gogong.net</a:t>
            </a:r>
            <a:r>
              <a:rPr lang="en-US" altLang="ko-KR" smtClean="0">
                <a:hlinkClick r:id="rId8"/>
              </a:rPr>
              <a:t>/</a:t>
            </a:r>
            <a:endParaRPr lang="en-US" altLang="ko-KR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06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81155"/>
            <a:ext cx="7886700" cy="715993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23026"/>
            <a:ext cx="7886700" cy="5883216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 smtClean="0"/>
              <a:t>소개</a:t>
            </a:r>
            <a:r>
              <a:rPr lang="en-US" altLang="ko-KR" sz="2400" dirty="0" smtClean="0"/>
              <a:t>(Introduce), </a:t>
            </a:r>
            <a:r>
              <a:rPr lang="ko-KR" altLang="en-US" sz="2400" dirty="0" smtClean="0"/>
              <a:t>기획의도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일정계획표</a:t>
            </a:r>
            <a:endParaRPr lang="en-US" altLang="ko-KR" sz="2400" dirty="0" smtClean="0"/>
          </a:p>
          <a:p>
            <a:r>
              <a:rPr lang="ko-KR" altLang="en-US" sz="2400" dirty="0" smtClean="0"/>
              <a:t>마케팅 분석기법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외부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내부 환경분석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SWOT </a:t>
            </a:r>
            <a:r>
              <a:rPr lang="ko-KR" altLang="en-US" sz="2000" dirty="0" smtClean="0"/>
              <a:t>분석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S.T.P </a:t>
            </a:r>
            <a:r>
              <a:rPr lang="ko-KR" altLang="en-US" sz="2000" dirty="0" smtClean="0"/>
              <a:t>분석</a:t>
            </a:r>
            <a:endParaRPr lang="en-US" altLang="ko-KR" sz="2000" dirty="0" smtClean="0"/>
          </a:p>
          <a:p>
            <a:r>
              <a:rPr lang="ko-KR" altLang="en-US" sz="2400" dirty="0" smtClean="0"/>
              <a:t>차별화 서비스</a:t>
            </a:r>
            <a:endParaRPr lang="en-US" altLang="ko-KR" sz="2400" dirty="0" smtClean="0"/>
          </a:p>
          <a:p>
            <a:r>
              <a:rPr lang="ko-KR" altLang="en-US" sz="2400" dirty="0" smtClean="0"/>
              <a:t>컨텐츠 기획</a:t>
            </a:r>
            <a:endParaRPr lang="en-US" altLang="ko-KR" sz="2400" dirty="0" smtClean="0"/>
          </a:p>
          <a:p>
            <a:r>
              <a:rPr lang="en-US" altLang="ko-KR" sz="2400" dirty="0" smtClean="0"/>
              <a:t>History(</a:t>
            </a:r>
            <a:r>
              <a:rPr lang="ko-KR" altLang="en-US" sz="2400" dirty="0" smtClean="0"/>
              <a:t>개발과정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와이어프레임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WireFrame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웹 페이지</a:t>
            </a:r>
            <a:endParaRPr lang="en-US" altLang="ko-KR" sz="2400" dirty="0" smtClean="0"/>
          </a:p>
          <a:p>
            <a:r>
              <a:rPr lang="ko-KR" altLang="en-US" sz="2400" dirty="0" smtClean="0"/>
              <a:t>모바일 페이지</a:t>
            </a:r>
            <a:endParaRPr lang="en-US" altLang="ko-KR" sz="2400" dirty="0" smtClean="0"/>
          </a:p>
          <a:p>
            <a:r>
              <a:rPr lang="ko-KR" altLang="en-US" sz="2400" dirty="0" smtClean="0"/>
              <a:t>향후 추가 개발 비전</a:t>
            </a:r>
            <a:endParaRPr lang="en-US" altLang="ko-KR" sz="2400" dirty="0" smtClean="0"/>
          </a:p>
          <a:p>
            <a:r>
              <a:rPr lang="ko-KR" altLang="en-US" sz="2400" dirty="0" smtClean="0"/>
              <a:t>참고문헌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6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22694" y="724619"/>
            <a:ext cx="8376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9124" y="217264"/>
            <a:ext cx="3608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소개</a:t>
            </a:r>
            <a:r>
              <a:rPr lang="en-US" altLang="ko-KR" sz="2400" b="1" dirty="0" smtClean="0"/>
              <a:t>(Introduce), </a:t>
            </a:r>
            <a:r>
              <a:rPr lang="ko-KR" altLang="en-US" sz="2400" b="1" dirty="0" smtClean="0"/>
              <a:t>기획의도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5148" y="908998"/>
            <a:ext cx="88825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최근 한국 </a:t>
            </a:r>
            <a:r>
              <a:rPr lang="ko-KR" altLang="en-US" dirty="0" err="1" smtClean="0"/>
              <a:t>스타트업</a:t>
            </a:r>
            <a:r>
              <a:rPr lang="ko-KR" altLang="en-US" dirty="0" smtClean="0"/>
              <a:t> 성공 기업들을 보면 중개 플랫폼이나 </a:t>
            </a:r>
            <a:r>
              <a:rPr lang="en-US" altLang="ko-KR" dirty="0" smtClean="0"/>
              <a:t>020(</a:t>
            </a:r>
            <a:r>
              <a:rPr lang="en-US" altLang="ko-KR" dirty="0" err="1" smtClean="0"/>
              <a:t>Oline</a:t>
            </a:r>
            <a:r>
              <a:rPr lang="en-US" altLang="ko-KR" dirty="0" smtClean="0"/>
              <a:t> to </a:t>
            </a:r>
            <a:r>
              <a:rPr lang="en-US" altLang="ko-KR" dirty="0" err="1" smtClean="0"/>
              <a:t>Oline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사업 분야에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뛰어든 기업들의 기업 가치가 상승하고 있습니다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대표적인 사례로</a:t>
            </a:r>
            <a:r>
              <a:rPr lang="en-US" altLang="ko-KR" dirty="0"/>
              <a:t> </a:t>
            </a:r>
            <a:r>
              <a:rPr lang="ko-KR" altLang="en-US" dirty="0" smtClean="0"/>
              <a:t>배달 중개 앱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요기요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배달통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숙박 중개 앱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야놀자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여기어때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호텔 중개 앱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호텔스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컴바인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트리바고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부동산 중개 앱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직방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다방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 </a:t>
            </a:r>
            <a:endParaRPr lang="en-US" altLang="ko-KR" dirty="0" smtClean="0"/>
          </a:p>
          <a:p>
            <a:r>
              <a:rPr lang="ko-KR" altLang="en-US" dirty="0" smtClean="0"/>
              <a:t>중개 앱이 수수료와 광고</a:t>
            </a:r>
            <a:r>
              <a:rPr lang="en-US" altLang="ko-KR" dirty="0"/>
              <a:t> </a:t>
            </a:r>
            <a:r>
              <a:rPr lang="ko-KR" altLang="en-US" dirty="0" smtClean="0"/>
              <a:t>장사로 폭풍 성장 하는 것을 볼 수 있습니다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저는 이러한 점을 파악해서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중개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통한</a:t>
            </a:r>
            <a:r>
              <a:rPr lang="en-US" altLang="ko-KR" dirty="0"/>
              <a:t> </a:t>
            </a:r>
            <a:r>
              <a:rPr lang="ko-KR" altLang="en-US" dirty="0" smtClean="0"/>
              <a:t>수수료 장사가 규모의 경제로 이어져 곧 </a:t>
            </a:r>
            <a:endParaRPr lang="en-US" altLang="ko-KR" dirty="0" smtClean="0"/>
          </a:p>
          <a:p>
            <a:r>
              <a:rPr lang="ko-KR" altLang="en-US" dirty="0" smtClean="0"/>
              <a:t>성장의 지름길 이라고 생각이 들어 이 웹을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기획하게 되었습니다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2694" y="3426691"/>
            <a:ext cx="7176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제가 추구하는 목표는 국내의 모든 오프라인 광고 채널들을 수집하여 </a:t>
            </a:r>
            <a:endParaRPr lang="en-US" altLang="ko-KR" dirty="0" smtClean="0"/>
          </a:p>
          <a:p>
            <a:r>
              <a:rPr lang="ko-KR" altLang="en-US" dirty="0" smtClean="0"/>
              <a:t>각각의 광고들의 장점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효과 등을</a:t>
            </a:r>
            <a:r>
              <a:rPr lang="en-US" altLang="ko-KR" dirty="0"/>
              <a:t> </a:t>
            </a:r>
            <a:r>
              <a:rPr lang="ko-KR" altLang="en-US" dirty="0" smtClean="0"/>
              <a:t>데이터화하여  광고주들이 </a:t>
            </a:r>
            <a:endParaRPr lang="en-US" altLang="ko-KR" dirty="0" smtClean="0"/>
          </a:p>
          <a:p>
            <a:r>
              <a:rPr lang="ko-KR" altLang="en-US" dirty="0" smtClean="0"/>
              <a:t>효율적 선택을</a:t>
            </a:r>
            <a:r>
              <a:rPr lang="en-US" altLang="ko-KR" dirty="0"/>
              <a:t> </a:t>
            </a:r>
            <a:r>
              <a:rPr lang="ko-KR" altLang="en-US" dirty="0" smtClean="0"/>
              <a:t>하도록 돕는 것입니다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즉 광고주와 광고 플랫폼 회사와의 가교 역할을 담당하겠습니다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517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49803"/>
              </p:ext>
            </p:extLst>
          </p:nvPr>
        </p:nvGraphicFramePr>
        <p:xfrm>
          <a:off x="470012" y="1397000"/>
          <a:ext cx="8144148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3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73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15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~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29</a:t>
                      </a:r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30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~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~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12</a:t>
                      </a:r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12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~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19</a:t>
                      </a:r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20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~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24</a:t>
                      </a:r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기획안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자료수집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설계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웹 코딩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(HTML,</a:t>
                      </a:r>
                      <a:r>
                        <a:rPr lang="en-US" altLang="ko-KR" sz="1400" baseline="0" dirty="0" smtClean="0"/>
                        <a:t> CSS)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디버그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수정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서버 업로드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문서화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383875" y="517585"/>
            <a:ext cx="8376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23026" y="5592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일정계획표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0819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83875" y="517585"/>
            <a:ext cx="8376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46983" y="79244"/>
            <a:ext cx="5226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마케팅 분석기법</a:t>
            </a:r>
            <a:r>
              <a:rPr lang="en-US" altLang="ko-KR" sz="2400" b="1" dirty="0" smtClean="0"/>
              <a:t>:</a:t>
            </a:r>
            <a:r>
              <a:rPr lang="ko-KR" altLang="en-US" sz="2400" b="1" dirty="0" smtClean="0"/>
              <a:t>  외부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내부환경분석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1416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83875" y="517585"/>
            <a:ext cx="8376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19508" y="103517"/>
            <a:ext cx="164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SWOT </a:t>
            </a:r>
            <a:r>
              <a:rPr lang="ko-KR" altLang="en-US" sz="2400" b="1" dirty="0" smtClean="0"/>
              <a:t>분석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658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83875" y="517585"/>
            <a:ext cx="8376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71268" y="55920"/>
            <a:ext cx="1447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S.T.P </a:t>
            </a:r>
            <a:r>
              <a:rPr lang="ko-KR" altLang="en-US" sz="2400" b="1" dirty="0" smtClean="0"/>
              <a:t>분석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0119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322802"/>
              </p:ext>
            </p:extLst>
          </p:nvPr>
        </p:nvGraphicFramePr>
        <p:xfrm>
          <a:off x="269370" y="1320937"/>
          <a:ext cx="8631436" cy="49159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2018.04.03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Faithinker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47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2018.05.29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진입 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 수집정책 변경에 따른 변경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Depth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축소 반영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Faithinker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529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3.2.1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Quick menu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전략을 반영한 메뉴수정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337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337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337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337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337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337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337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337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337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337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1337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422694" y="724619"/>
            <a:ext cx="8376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2091" y="195628"/>
            <a:ext cx="252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History(</a:t>
            </a:r>
            <a:r>
              <a:rPr lang="ko-KR" altLang="en-US" sz="2400" b="1" dirty="0" smtClean="0"/>
              <a:t>개발과정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318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54"/>
          <p:cNvSpPr/>
          <p:nvPr/>
        </p:nvSpPr>
        <p:spPr>
          <a:xfrm>
            <a:off x="203957" y="862641"/>
            <a:ext cx="8591910" cy="58832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3114586" y="5197972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035717" y="4375613"/>
            <a:ext cx="1224135" cy="149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02211" y="5868855"/>
            <a:ext cx="993574" cy="313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99913" y="5166867"/>
            <a:ext cx="993574" cy="629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10" idx="2"/>
            <a:endCxn id="17" idx="0"/>
          </p:cNvCxnSpPr>
          <p:nvPr/>
        </p:nvCxnSpPr>
        <p:spPr>
          <a:xfrm>
            <a:off x="1670254" y="4701869"/>
            <a:ext cx="8346" cy="12599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 bwMode="auto">
          <a:xfrm>
            <a:off x="6993112" y="334857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80727" y="442869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About US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꺾인 연결선 10"/>
          <p:cNvCxnSpPr>
            <a:stCxn id="38" idx="3"/>
            <a:endCxn id="9" idx="1"/>
          </p:cNvCxnSpPr>
          <p:nvPr/>
        </p:nvCxnSpPr>
        <p:spPr>
          <a:xfrm flipV="1">
            <a:off x="6220221" y="3456587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38" idx="3"/>
            <a:endCxn id="13" idx="1"/>
          </p:cNvCxnSpPr>
          <p:nvPr/>
        </p:nvCxnSpPr>
        <p:spPr>
          <a:xfrm>
            <a:off x="6220221" y="3622370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 bwMode="auto">
          <a:xfrm>
            <a:off x="6993112" y="363432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ID/PW</a:t>
            </a:r>
            <a:r>
              <a:rPr lang="ko-KR" altLang="en-US" sz="900" dirty="0" smtClean="0">
                <a:latin typeface="+mn-ea"/>
              </a:rPr>
              <a:t>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1220762" y="489504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회사소개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1220762" y="523794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연혁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1220762" y="559989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조직도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220762" y="596184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찾아오시는 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" name="직선 연결선 17"/>
          <p:cNvCxnSpPr>
            <a:stCxn id="19" idx="2"/>
            <a:endCxn id="22" idx="0"/>
          </p:cNvCxnSpPr>
          <p:nvPr/>
        </p:nvCxnSpPr>
        <p:spPr>
          <a:xfrm>
            <a:off x="3110414" y="4701869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2520887" y="442869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사업소개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2660922" y="489504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사업영역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2660922" y="523794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사업소개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2660922" y="559989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사업소개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3" name="꺾인 연결선 22"/>
          <p:cNvCxnSpPr>
            <a:endCxn id="19" idx="0"/>
          </p:cNvCxnSpPr>
          <p:nvPr/>
        </p:nvCxnSpPr>
        <p:spPr>
          <a:xfrm rot="5400000">
            <a:off x="3129002" y="3473344"/>
            <a:ext cx="936763" cy="973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5" idx="2"/>
            <a:endCxn id="46" idx="0"/>
          </p:cNvCxnSpPr>
          <p:nvPr/>
        </p:nvCxnSpPr>
        <p:spPr>
          <a:xfrm>
            <a:off x="6062742" y="4703344"/>
            <a:ext cx="8346" cy="15255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5473215" y="443017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고객센터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5613250" y="489652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5613250" y="523942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FAQ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5613250" y="560137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Q&amp;A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" name="직선 연결선 28"/>
          <p:cNvCxnSpPr>
            <a:stCxn id="30" idx="2"/>
            <a:endCxn id="32" idx="0"/>
          </p:cNvCxnSpPr>
          <p:nvPr/>
        </p:nvCxnSpPr>
        <p:spPr>
          <a:xfrm>
            <a:off x="4458295" y="4701869"/>
            <a:ext cx="8346" cy="12138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3868768" y="442869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제품소개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4008803" y="489504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제품소개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4008803" y="5915696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제품소개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" name="꺾인 연결선 32"/>
          <p:cNvCxnSpPr>
            <a:endCxn id="10" idx="0"/>
          </p:cNvCxnSpPr>
          <p:nvPr/>
        </p:nvCxnSpPr>
        <p:spPr>
          <a:xfrm rot="5400000">
            <a:off x="2408922" y="2753264"/>
            <a:ext cx="936763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endCxn id="30" idx="0"/>
          </p:cNvCxnSpPr>
          <p:nvPr/>
        </p:nvCxnSpPr>
        <p:spPr>
          <a:xfrm rot="16200000" flipH="1">
            <a:off x="3802942" y="3773341"/>
            <a:ext cx="936763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endCxn id="25" idx="0"/>
          </p:cNvCxnSpPr>
          <p:nvPr/>
        </p:nvCxnSpPr>
        <p:spPr>
          <a:xfrm rot="16200000" flipH="1">
            <a:off x="4604428" y="2971856"/>
            <a:ext cx="938238" cy="19783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 bwMode="auto">
          <a:xfrm>
            <a:off x="6116257" y="591648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1:1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문의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7" name="꺾인 연결선 36"/>
          <p:cNvCxnSpPr>
            <a:stCxn id="28" idx="2"/>
            <a:endCxn id="36" idx="1"/>
          </p:cNvCxnSpPr>
          <p:nvPr/>
        </p:nvCxnSpPr>
        <p:spPr>
          <a:xfrm rot="16200000" flipH="1">
            <a:off x="5990124" y="5898359"/>
            <a:ext cx="207096" cy="4516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5041167" y="3485783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9" name="꺾인 연결선 38"/>
          <p:cNvCxnSpPr>
            <a:endCxn id="38" idx="1"/>
          </p:cNvCxnSpPr>
          <p:nvPr/>
        </p:nvCxnSpPr>
        <p:spPr>
          <a:xfrm rot="16200000" flipH="1">
            <a:off x="4497540" y="3078743"/>
            <a:ext cx="130438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endCxn id="42" idx="0"/>
          </p:cNvCxnSpPr>
          <p:nvPr/>
        </p:nvCxnSpPr>
        <p:spPr>
          <a:xfrm rot="16200000" flipH="1">
            <a:off x="5396516" y="2179768"/>
            <a:ext cx="938238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42" idx="2"/>
            <a:endCxn id="45" idx="0"/>
          </p:cNvCxnSpPr>
          <p:nvPr/>
        </p:nvCxnSpPr>
        <p:spPr>
          <a:xfrm>
            <a:off x="7646918" y="4703344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7057391" y="443017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회원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7197426" y="489652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정보수정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7197426" y="523942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비밀번호 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7197426" y="560137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관심 목록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5613250" y="622889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뉴스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4505571" y="5220193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구매문의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8" name="꺾인 연결선 187"/>
          <p:cNvCxnSpPr>
            <a:stCxn id="31" idx="2"/>
            <a:endCxn id="47" idx="1"/>
          </p:cNvCxnSpPr>
          <p:nvPr/>
        </p:nvCxnSpPr>
        <p:spPr>
          <a:xfrm rot="16200000" flipH="1">
            <a:off x="4377539" y="5200173"/>
            <a:ext cx="217134" cy="3893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 bwMode="auto">
          <a:xfrm>
            <a:off x="4505571" y="5538974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구매예약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0" name="꺾인 연결선 187"/>
          <p:cNvCxnSpPr>
            <a:stCxn id="31" idx="2"/>
            <a:endCxn id="49" idx="1"/>
          </p:cNvCxnSpPr>
          <p:nvPr/>
        </p:nvCxnSpPr>
        <p:spPr>
          <a:xfrm rot="16200000" flipH="1">
            <a:off x="4218149" y="5359563"/>
            <a:ext cx="535915" cy="3893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80918" y="1863743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72424" y="1838576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회원인증화면</a:t>
            </a:r>
            <a:endParaRPr lang="ko-KR" altLang="en-US" sz="800" dirty="0"/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2635291" y="596184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향후 비전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74634" y="646981"/>
            <a:ext cx="8376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1757" y="156847"/>
            <a:ext cx="3640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와이어프레임</a:t>
            </a:r>
            <a:r>
              <a:rPr lang="en-US" altLang="ko-KR" sz="2400" b="1" dirty="0" smtClean="0"/>
              <a:t>(</a:t>
            </a:r>
            <a:r>
              <a:rPr lang="en-US" altLang="ko-KR" sz="2400" b="1" dirty="0" err="1" smtClean="0"/>
              <a:t>WireFrame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456990" y="2235587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+mn-ea"/>
              </a:rPr>
              <a:t>H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4084351" y="257162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 rot="16200000" flipH="1">
            <a:off x="4486040" y="2118334"/>
            <a:ext cx="130438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/>
          <p:nvPr/>
        </p:nvCxnSpPr>
        <p:spPr>
          <a:xfrm>
            <a:off x="6187648" y="2661961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/>
          <p:nvPr/>
        </p:nvCxnSpPr>
        <p:spPr>
          <a:xfrm flipV="1">
            <a:off x="6180410" y="2513849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 bwMode="auto">
          <a:xfrm>
            <a:off x="6941651" y="238071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배너 등록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023723" y="2531522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광고주 페이지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6941651" y="268615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광고주 </a:t>
            </a:r>
            <a:r>
              <a:rPr lang="ko-KR" altLang="en-US" sz="900" dirty="0" err="1" smtClean="0">
                <a:latin typeface="+mn-ea"/>
              </a:rPr>
              <a:t>꿀팁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694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</TotalTime>
  <Words>515</Words>
  <Application>Microsoft Office PowerPoint</Application>
  <PresentationFormat>화면 슬라이드 쇼(4:3)</PresentationFormat>
  <Paragraphs>161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PLAZA01</dc:creator>
  <cp:lastModifiedBy>Faithinker</cp:lastModifiedBy>
  <cp:revision>35</cp:revision>
  <dcterms:created xsi:type="dcterms:W3CDTF">2018-05-23T07:23:23Z</dcterms:created>
  <dcterms:modified xsi:type="dcterms:W3CDTF">2018-06-09T02:38:44Z</dcterms:modified>
</cp:coreProperties>
</file>