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68" r:id="rId3"/>
    <p:sldId id="269" r:id="rId4"/>
    <p:sldId id="274" r:id="rId5"/>
    <p:sldId id="298" r:id="rId6"/>
    <p:sldId id="291" r:id="rId7"/>
    <p:sldId id="295" r:id="rId8"/>
    <p:sldId id="278" r:id="rId9"/>
    <p:sldId id="293" r:id="rId10"/>
    <p:sldId id="292" r:id="rId11"/>
    <p:sldId id="300" r:id="rId12"/>
    <p:sldId id="276" r:id="rId13"/>
    <p:sldId id="308" r:id="rId14"/>
    <p:sldId id="296" r:id="rId15"/>
    <p:sldId id="301" r:id="rId16"/>
    <p:sldId id="307" r:id="rId17"/>
    <p:sldId id="303" r:id="rId18"/>
    <p:sldId id="302" r:id="rId19"/>
    <p:sldId id="305" r:id="rId20"/>
    <p:sldId id="258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3E6"/>
    <a:srgbClr val="FF2600"/>
    <a:srgbClr val="DED7D4"/>
    <a:srgbClr val="B0CBE2"/>
    <a:srgbClr val="558FBF"/>
    <a:srgbClr val="F3E8D1"/>
    <a:srgbClr val="E0DAD8"/>
    <a:srgbClr val="E9D4A9"/>
    <a:srgbClr val="F1E3C8"/>
    <a:srgbClr val="F4E9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0808"/>
  </p:normalViewPr>
  <p:slideViewPr>
    <p:cSldViewPr snapToGrid="0" showGuides="1">
      <p:cViewPr varScale="1">
        <p:scale>
          <a:sx n="113" d="100"/>
          <a:sy n="113" d="100"/>
        </p:scale>
        <p:origin x="11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1AF8-BFFD-1E4F-88FD-613C83802418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8676-F8AD-D742-8F54-257E826EF1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75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goldenrabbit.co.kr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/2023/04/02/flutter-1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09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프로젝트에서</a:t>
            </a:r>
            <a:r>
              <a:rPr kumimoji="1" lang="ko-KR" altLang="en-US" dirty="0"/>
              <a:t> 구두로 설명</a:t>
            </a:r>
            <a:r>
              <a:rPr kumimoji="1" lang="en-US" altLang="ko-KR" dirty="0"/>
              <a:t>. . 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22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23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how to build Scalable App in flutter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www.reddit.com</a:t>
            </a:r>
            <a:r>
              <a:rPr kumimoji="1" lang="en" altLang="ko-Kore-KR" dirty="0"/>
              <a:t>/r/</a:t>
            </a:r>
            <a:r>
              <a:rPr kumimoji="1" lang="en" altLang="ko-Kore-KR" dirty="0" err="1"/>
              <a:t>FlutterDev</a:t>
            </a:r>
            <a:r>
              <a:rPr kumimoji="1" lang="en" altLang="ko-Kore-KR" dirty="0"/>
              <a:t>/comments/xw7u35/</a:t>
            </a:r>
            <a:r>
              <a:rPr kumimoji="1" lang="en" altLang="ko-Kore-KR" dirty="0" err="1"/>
              <a:t>what_is_the_tech_stack_of_your_flutter_app</a:t>
            </a:r>
            <a:r>
              <a:rPr kumimoji="1" lang="en" altLang="ko-Kore-KR" dirty="0"/>
              <a:t>/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salihcanbinboga.medium.com</a:t>
            </a:r>
            <a:r>
              <a:rPr kumimoji="1" lang="en" altLang="ko-Kore-KR" dirty="0"/>
              <a:t>/mastering-flutter-building-scalable-and-maintainable-apps-with-modular-architecture-en-f202ba2cd10a</a:t>
            </a:r>
          </a:p>
          <a:p>
            <a:br>
              <a:rPr kumimoji="1" lang="en" altLang="ko-Kore-KR" dirty="0"/>
            </a:br>
            <a:r>
              <a:rPr kumimoji="1" lang="en" altLang="ko-Kore-KR" dirty="0"/>
              <a:t>VS Code Extension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</a:t>
            </a:r>
            <a:r>
              <a:rPr kumimoji="1" lang="en" altLang="ko-Kore-KR" dirty="0" err="1"/>
              <a:t>tXdmq-hIcGE&amp;t</a:t>
            </a:r>
            <a:r>
              <a:rPr kumimoji="1" lang="en" altLang="ko-Kore-KR" dirty="0"/>
              <a:t>=2s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=PQyy4VQF9j4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37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5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survey.stackoverflow.co</a:t>
            </a:r>
            <a:r>
              <a:rPr kumimoji="1" lang="en" altLang="ko-Kore-KR" dirty="0"/>
              <a:t>/2023/#technology-most-popular-technologies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6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gist.github.com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tkrotoff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/93f5278a4e8df7e5f6928eff98684979</a:t>
            </a:r>
          </a:p>
          <a:p>
            <a:pPr algn="just"/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trends.google.co.kr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/trends/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explore?date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=today%205-y&amp;q=Flutter,React%20Native&amp;hl=ko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60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출시연도 </a:t>
            </a:r>
            <a:r>
              <a:rPr kumimoji="1" lang="en-US" altLang="ko-KR" dirty="0"/>
              <a:t>2018.12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dart.dev</a:t>
            </a:r>
            <a:r>
              <a:rPr kumimoji="1" lang="en" altLang="ko-Kore-KR" dirty="0"/>
              <a:t>/</a:t>
            </a:r>
            <a:r>
              <a:rPr kumimoji="1" lang="ko-KR" altLang="en-US" dirty="0"/>
              <a:t>    </a:t>
            </a:r>
            <a:r>
              <a:rPr kumimoji="1" lang="en" altLang="ko-KR" dirty="0"/>
              <a:t>/overview</a:t>
            </a:r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flutter.dev</a:t>
            </a:r>
            <a:r>
              <a:rPr kumimoji="1" lang="en" altLang="ko-Kore-KR" dirty="0"/>
              <a:t>/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www.tutorialspoint.com</a:t>
            </a:r>
            <a:r>
              <a:rPr kumimoji="1" lang="en" altLang="ko-Kore-KR" dirty="0"/>
              <a:t>/flutter/</a:t>
            </a:r>
            <a:r>
              <a:rPr kumimoji="1" lang="en" altLang="ko-Kore-KR" dirty="0" err="1"/>
              <a:t>flutter_introduction.htm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50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엔진 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C++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작성되어 있으며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플러터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코어 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스키아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그래픽 엔진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파일시스템 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네트워크 기능 등 정의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</a:t>
            </a:r>
            <a:r>
              <a:rPr lang="en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goldenrabbit.co.kr</a:t>
            </a:r>
            <a:r>
              <a:rPr lang="en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/2023/04/02/flutter-1/</a:t>
            </a:r>
          </a:p>
          <a:p>
            <a:pPr algn="just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208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effectLst/>
                <a:latin typeface="halyard-display"/>
              </a:rPr>
              <a:t>JIT :</a:t>
            </a:r>
            <a:r>
              <a:rPr lang="en-US" altLang="ko-KR" b="0" i="0" dirty="0">
                <a:effectLst/>
                <a:latin typeface="halyard-display"/>
              </a:rPr>
              <a:t> </a:t>
            </a:r>
            <a:r>
              <a:rPr lang="ko-KR" altLang="en-US" b="0" i="0" dirty="0">
                <a:effectLst/>
                <a:latin typeface="halyard-display"/>
              </a:rPr>
              <a:t>다트 가상머신에서 제공하는 기능으로 코드의 변경된 사항을 처음부터 다시 컴파일할 필요 없이 </a:t>
            </a:r>
            <a:endParaRPr lang="en-US" altLang="ko-KR" b="0" i="0" dirty="0">
              <a:effectLst/>
              <a:latin typeface="halyard-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halyard-display"/>
              </a:rPr>
              <a:t>즉시 화면에 변경 사항을 반영할 수 있는 핫 </a:t>
            </a:r>
            <a:r>
              <a:rPr lang="ko-KR" altLang="en-US" b="0" i="0" dirty="0" err="1">
                <a:effectLst/>
                <a:latin typeface="halyard-display"/>
              </a:rPr>
              <a:t>리로딩</a:t>
            </a:r>
            <a:r>
              <a:rPr lang="en-US" altLang="ko-KR" b="0" i="0" dirty="0">
                <a:effectLst/>
                <a:latin typeface="halyard-display"/>
              </a:rPr>
              <a:t>(</a:t>
            </a:r>
            <a:r>
              <a:rPr lang="en" altLang="ko-Kore-KR" b="0" i="0" dirty="0">
                <a:effectLst/>
                <a:latin typeface="halyard-display"/>
              </a:rPr>
              <a:t>hot reload) </a:t>
            </a:r>
            <a:r>
              <a:rPr lang="ko-KR" altLang="en-US" b="0" i="0" dirty="0">
                <a:effectLst/>
                <a:latin typeface="halyard-display"/>
              </a:rPr>
              <a:t>기능과 실시간으로 </a:t>
            </a:r>
            <a:r>
              <a:rPr lang="ko-KR" altLang="en-US" b="0" i="0" dirty="0" err="1">
                <a:effectLst/>
                <a:latin typeface="halyard-display"/>
              </a:rPr>
              <a:t>메트릭스</a:t>
            </a:r>
            <a:r>
              <a:rPr lang="en-US" altLang="ko-KR" b="0" i="0" dirty="0">
                <a:effectLst/>
                <a:latin typeface="halyard-display"/>
              </a:rPr>
              <a:t>(</a:t>
            </a:r>
            <a:r>
              <a:rPr lang="en" altLang="ko-Kore-KR" b="0" i="0" dirty="0">
                <a:effectLst/>
                <a:latin typeface="halyard-display"/>
              </a:rPr>
              <a:t>metrics)</a:t>
            </a:r>
            <a:r>
              <a:rPr lang="ko-KR" altLang="en-US" b="0" i="0" dirty="0" err="1">
                <a:effectLst/>
                <a:latin typeface="halyard-display"/>
              </a:rPr>
              <a:t>를</a:t>
            </a:r>
            <a:r>
              <a:rPr lang="ko-KR" altLang="en-US" b="0" i="0" dirty="0">
                <a:effectLst/>
                <a:latin typeface="halyard-display"/>
              </a:rPr>
              <a:t> 확인할 수 있는 기능</a:t>
            </a:r>
            <a:r>
              <a:rPr lang="en-US" altLang="ko-KR" b="0" i="0" dirty="0">
                <a:effectLst/>
                <a:latin typeface="halyard-display"/>
              </a:rPr>
              <a:t>, </a:t>
            </a:r>
            <a:r>
              <a:rPr lang="ko-KR" altLang="en-US" b="0" i="0" dirty="0">
                <a:effectLst/>
                <a:latin typeface="halyard-display"/>
              </a:rPr>
              <a:t>디버깅 기능을 제공</a:t>
            </a:r>
            <a:endParaRPr lang="en-US" altLang="ko-KR" b="0" i="0" dirty="0">
              <a:effectLst/>
              <a:latin typeface="halyard-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b="1" i="0" dirty="0">
                <a:effectLst/>
                <a:latin typeface="halyard-display"/>
              </a:rPr>
              <a:t>AOT :</a:t>
            </a:r>
            <a:r>
              <a:rPr lang="en-US" altLang="ko-Kore-KR" b="0" i="0" dirty="0">
                <a:effectLst/>
                <a:latin typeface="halyard-display"/>
              </a:rPr>
              <a:t> </a:t>
            </a:r>
            <a:r>
              <a:rPr lang="ko-KR" altLang="en-US" b="0" i="0" dirty="0">
                <a:solidFill>
                  <a:srgbClr val="636363"/>
                </a:solidFill>
                <a:effectLst/>
                <a:latin typeface="halyard-display"/>
              </a:rPr>
              <a:t>소프트웨어를 배포할 때는 미리 컴파일이 돼 있어야 더욱 리소스를 효율적으로 사용</a:t>
            </a:r>
            <a:endParaRPr lang="en-US" altLang="ko-Kore-KR" b="0" i="0" dirty="0">
              <a:effectLst/>
              <a:latin typeface="halyard-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1" lang="en" altLang="ko-Kore-KR" dirty="0"/>
            </a:br>
            <a:r>
              <a:rPr lang="ko-KR" altLang="en-US" b="1" i="0" u="none" strike="noStrike" dirty="0">
                <a:solidFill>
                  <a:srgbClr val="3B3F4E"/>
                </a:solidFill>
                <a:effectLst/>
                <a:latin typeface="Pretendard"/>
              </a:rPr>
              <a:t>인터프리터 </a:t>
            </a:r>
            <a:r>
              <a:rPr lang="en-US" altLang="ko-KR" b="1" i="0" u="none" strike="noStrike" dirty="0">
                <a:solidFill>
                  <a:srgbClr val="3B3F4E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3B3F4E"/>
                </a:solidFill>
                <a:effectLst/>
                <a:latin typeface="Pretendard"/>
              </a:rPr>
              <a:t>Interpreter):</a:t>
            </a:r>
            <a:r>
              <a:rPr lang="ko-KR" altLang="en-US" b="1" i="0" u="none" strike="noStrike" dirty="0">
                <a:solidFill>
                  <a:srgbClr val="3B3F4E"/>
                </a:solidFill>
                <a:effectLst/>
                <a:latin typeface="Pretendard"/>
              </a:rPr>
              <a:t>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소스 코드를 한 번에 한 </a:t>
            </a:r>
            <a:r>
              <a:rPr lang="ko-KR" altLang="en-US" b="0" i="0" dirty="0" err="1">
                <a:solidFill>
                  <a:srgbClr val="3B3F4E"/>
                </a:solidFill>
                <a:effectLst/>
                <a:latin typeface="Pretendard"/>
              </a:rPr>
              <a:t>줄씩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읽고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즉시 실행함 수정하고 테스트에 용이 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ex)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파이썬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,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루비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,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자바스크립트</a:t>
            </a:r>
            <a:endParaRPr lang="en-US" altLang="ko-KR" b="0" i="0" dirty="0">
              <a:solidFill>
                <a:srgbClr val="3B3F4E"/>
              </a:solidFill>
              <a:effectLst/>
              <a:latin typeface="Prete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u="none" strike="noStrike" dirty="0">
                <a:solidFill>
                  <a:srgbClr val="3B3F4E"/>
                </a:solidFill>
                <a:effectLst/>
                <a:latin typeface="Pretendard"/>
              </a:rPr>
              <a:t>컴파일러 </a:t>
            </a:r>
            <a:r>
              <a:rPr lang="en-US" altLang="ko-KR" b="1" i="0" u="none" strike="noStrike" dirty="0">
                <a:solidFill>
                  <a:srgbClr val="3B3F4E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3B3F4E"/>
                </a:solidFill>
                <a:effectLst/>
                <a:latin typeface="Pretendard"/>
              </a:rPr>
              <a:t>Compiler):</a:t>
            </a:r>
            <a:r>
              <a:rPr lang="ko-KR" altLang="en-US" b="1" i="0" u="none" strike="noStrike" dirty="0">
                <a:solidFill>
                  <a:srgbClr val="3B3F4E"/>
                </a:solidFill>
                <a:effectLst/>
                <a:latin typeface="Pretendard"/>
              </a:rPr>
              <a:t>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프로그램의 전체 소스 코드를 읽어서 기계어로 변환하는 작업을 수행한 후에 실행 파일을 생성</a:t>
            </a:r>
            <a:b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</a:b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오류들을 컴파일 시점에 잡아낼 수 있습니다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 dirty="0" err="1">
                <a:solidFill>
                  <a:srgbClr val="3B3F4E"/>
                </a:solidFill>
                <a:effectLst/>
                <a:latin typeface="Pretendard"/>
              </a:rPr>
              <a:t>컴파일된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프로그램은 </a:t>
            </a:r>
            <a:r>
              <a:rPr lang="ko-KR" altLang="en-US" b="0" i="0" dirty="0" err="1">
                <a:solidFill>
                  <a:srgbClr val="3B3F4E"/>
                </a:solidFill>
                <a:effectLst/>
                <a:latin typeface="Pretendard"/>
              </a:rPr>
              <a:t>인터프리트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방식보다 일반적으로 빠르게 실행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. Ex)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 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C, </a:t>
            </a:r>
            <a:r>
              <a:rPr lang="en-US" altLang="ko-KR" b="0" i="0" dirty="0" err="1">
                <a:solidFill>
                  <a:srgbClr val="3B3F4E"/>
                </a:solidFill>
                <a:effectLst/>
                <a:latin typeface="Pretendard"/>
              </a:rPr>
              <a:t>Cpp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, Java</a:t>
            </a:r>
            <a:br>
              <a:rPr kumimoji="1" lang="en" altLang="ko-Kore-KR" dirty="0"/>
            </a:br>
            <a:br>
              <a:rPr kumimoji="1" lang="en" altLang="ko-Kore-KR" dirty="0"/>
            </a:br>
            <a:r>
              <a:rPr kumimoji="1" lang="en" altLang="ko-Kore-KR" dirty="0"/>
              <a:t>https://</a:t>
            </a:r>
            <a:r>
              <a:rPr kumimoji="1" lang="en" altLang="ko-Kore-KR" dirty="0" err="1"/>
              <a:t>goldenrabbit.co.kr</a:t>
            </a:r>
            <a:r>
              <a:rPr kumimoji="1" lang="en" altLang="ko-Kore-KR" dirty="0"/>
              <a:t>/2023/04/02/flutter-2/</a:t>
            </a:r>
            <a:endParaRPr kumimoji="1"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https://</a:t>
            </a:r>
            <a:r>
              <a:rPr lang="en" altLang="ko-Kore-KR" dirty="0" err="1"/>
              <a:t>nyangnyangworld.tistory.com</a:t>
            </a:r>
            <a:r>
              <a:rPr lang="en" altLang="ko-Kore-KR" dirty="0"/>
              <a:t>/23</a:t>
            </a:r>
            <a:endParaRPr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316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Code Push : </a:t>
            </a:r>
            <a:r>
              <a:rPr kumimoji="1" lang="ko-KR" altLang="en-US" dirty="0"/>
              <a:t>클라우드 기반의 앱 원격 업데이트 서비스</a:t>
            </a:r>
            <a:r>
              <a:rPr kumimoji="1" lang="en-US" altLang="ko-KR" dirty="0"/>
              <a:t>,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런타임에 코드 업데이트</a:t>
            </a:r>
            <a:r>
              <a:rPr lang="en-US" altLang="ko-KR" b="0" i="0" dirty="0">
                <a:solidFill>
                  <a:srgbClr val="3B3F4E"/>
                </a:solidFill>
                <a:effectLst/>
                <a:latin typeface="Pretendard"/>
              </a:rPr>
              <a:t> </a:t>
            </a:r>
            <a:r>
              <a:rPr lang="ko-KR" altLang="en-US" b="0" i="0" dirty="0">
                <a:solidFill>
                  <a:srgbClr val="3B3F4E"/>
                </a:solidFill>
                <a:effectLst/>
                <a:latin typeface="Pretendard"/>
              </a:rPr>
              <a:t>진행</a:t>
            </a:r>
            <a:endParaRPr lang="en-US" altLang="ko-KR" b="0" i="0" dirty="0">
              <a:solidFill>
                <a:srgbClr val="3B3F4E"/>
              </a:solidFill>
              <a:effectLst/>
              <a:latin typeface="Pretendard"/>
            </a:endParaRPr>
          </a:p>
          <a:p>
            <a:endParaRPr lang="en-US" altLang="ko-KR" b="0" i="0" dirty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위젯은 화면에 표시되는 모든 요소</a:t>
            </a:r>
            <a:endParaRPr lang="en-US" altLang="ko-KR" b="0" i="0" dirty="0">
              <a:solidFill>
                <a:srgbClr val="3B3F4E"/>
              </a:solidFill>
              <a:effectLst/>
              <a:latin typeface="Pretendard"/>
            </a:endParaRPr>
          </a:p>
          <a:p>
            <a:r>
              <a:rPr lang="en" altLang="ko-Kore-KR" b="1" i="0" dirty="0" err="1">
                <a:effectLst/>
                <a:latin typeface="Söhne"/>
              </a:rPr>
              <a:t>StatelessWidget</a:t>
            </a:r>
            <a:r>
              <a:rPr lang="en" altLang="ko-Kore-KR" b="1" i="0" dirty="0">
                <a:effectLst/>
                <a:latin typeface="Söhne"/>
              </a:rPr>
              <a:t> (</a:t>
            </a:r>
            <a:r>
              <a:rPr lang="ko-KR" altLang="en-US" b="1" i="0" dirty="0">
                <a:effectLst/>
                <a:latin typeface="Söhne"/>
              </a:rPr>
              <a:t>불변 위젯</a:t>
            </a:r>
            <a:r>
              <a:rPr lang="en-US" altLang="ko-KR" b="1" i="0" dirty="0">
                <a:effectLst/>
                <a:latin typeface="Söhne"/>
              </a:rPr>
              <a:t>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상태를 가지지 않고 변하지 않는 위젯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" altLang="ko-Kore-KR" b="1" i="0" dirty="0" err="1">
                <a:effectLst/>
                <a:latin typeface="Söhne"/>
              </a:rPr>
              <a:t>StatefulWidget</a:t>
            </a:r>
            <a:r>
              <a:rPr lang="en" altLang="ko-Kore-KR" b="1" i="0" dirty="0">
                <a:effectLst/>
                <a:latin typeface="Söhne"/>
              </a:rPr>
              <a:t> (</a:t>
            </a:r>
            <a:r>
              <a:rPr lang="ko-KR" altLang="en-US" b="1" i="0" dirty="0">
                <a:effectLst/>
                <a:latin typeface="Söhne"/>
              </a:rPr>
              <a:t>가변 위젯</a:t>
            </a:r>
            <a:r>
              <a:rPr lang="en-US" altLang="ko-KR" b="1" i="0" dirty="0">
                <a:effectLst/>
                <a:latin typeface="Söhne"/>
              </a:rPr>
              <a:t>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상태를 가지고 있어 변할 수 있는 위젯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kumimoji="1" lang="en-US" altLang="ko-Kore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docs.flutter.dev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ui</a:t>
            </a:r>
            <a:r>
              <a:rPr kumimoji="1" lang="en" altLang="ko-Kore-KR" dirty="0"/>
              <a:t>/widgets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3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i="0" dirty="0">
                <a:solidFill>
                  <a:srgbClr val="343541"/>
                </a:solidFill>
                <a:effectLst/>
                <a:latin typeface="Söhne"/>
              </a:rPr>
              <a:t>What is the Dynamic keyword similar to in Swift?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br>
              <a:rPr lang="en" altLang="ko-Kore-KR" b="0" i="0" dirty="0">
                <a:solidFill>
                  <a:srgbClr val="343541"/>
                </a:solidFill>
                <a:effectLst/>
                <a:latin typeface="Söhne"/>
              </a:rPr>
            </a:br>
            <a:r>
              <a:rPr lang="en" altLang="ko-Kore-KR" dirty="0"/>
              <a:t>Object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 static type checking at compile-time. explicitly declare the type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타입추론시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컴파일때 바로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형변환</a:t>
            </a:r>
            <a:b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dirty="0"/>
              <a:t>dynamic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 defers type checking to runtime, offering more flexibility but with a potential loss of compile-time safety.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런타임 바로 할당 가능 그러나 에러 가능성 존재</a:t>
            </a:r>
            <a:endParaRPr lang="en" altLang="ko-Kore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데이터 타입을 유연하게 다루기 위해 제공한다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" altLang="ko-Kore-KR" dirty="0"/>
            </a:br>
            <a:r>
              <a:rPr lang="en" altLang="ko-Kore-KR" dirty="0"/>
              <a:t>https://</a:t>
            </a:r>
            <a:r>
              <a:rPr lang="en" altLang="ko-Kore-KR" dirty="0" err="1"/>
              <a:t>www.cloudhadoop.com</a:t>
            </a:r>
            <a:r>
              <a:rPr lang="en" altLang="ko-Kore-KR" dirty="0"/>
              <a:t>/dart-dynamic-vs-object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" altLang="ko-Kore-KR" dirty="0"/>
            </a:br>
            <a:r>
              <a:rPr lang="en" altLang="ko-Kore-KR" dirty="0"/>
              <a:t>const </a:t>
            </a:r>
            <a:r>
              <a:rPr lang="ko-KR" altLang="en-US" dirty="0"/>
              <a:t>컴파일 시에 초기화</a:t>
            </a:r>
            <a:r>
              <a:rPr lang="en-US" altLang="ko-KR" dirty="0"/>
              <a:t>, </a:t>
            </a:r>
            <a:r>
              <a:rPr lang="en" altLang="ko-Kore-KR" dirty="0"/>
              <a:t>final </a:t>
            </a:r>
            <a:r>
              <a:rPr lang="ko-KR" altLang="en-US" dirty="0"/>
              <a:t>런타임시 초기화</a:t>
            </a:r>
            <a:br>
              <a:rPr lang="en-US" altLang="ko-KR" dirty="0"/>
            </a:br>
            <a:r>
              <a:rPr lang="ko-KR" altLang="en-US" dirty="0"/>
              <a:t>그래서 </a:t>
            </a:r>
            <a:r>
              <a:rPr lang="en-US" altLang="ko-KR" dirty="0"/>
              <a:t>final </a:t>
            </a:r>
            <a:r>
              <a:rPr lang="ko-KR" altLang="en-US" dirty="0" err="1"/>
              <a:t>키워를</a:t>
            </a:r>
            <a:r>
              <a:rPr lang="ko-KR" altLang="en-US" dirty="0"/>
              <a:t> 런타임 또는 초기화시에 동적으로 저장</a:t>
            </a:r>
            <a:r>
              <a:rPr lang="en-US" altLang="ko-KR" dirty="0"/>
              <a:t>(computed)</a:t>
            </a:r>
            <a:r>
              <a:rPr lang="ko-KR" altLang="en-US" dirty="0"/>
              <a:t>하기 위해서 </a:t>
            </a:r>
            <a:r>
              <a:rPr lang="en-US" altLang="ko-KR" dirty="0"/>
              <a:t>const</a:t>
            </a:r>
            <a:r>
              <a:rPr lang="ko-KR" altLang="en-US" dirty="0"/>
              <a:t>보다 자주 쓰게 된다</a:t>
            </a:r>
            <a:r>
              <a:rPr lang="en-US" altLang="ko-KR" dirty="0"/>
              <a:t>.</a:t>
            </a:r>
          </a:p>
          <a:p>
            <a:r>
              <a:rPr lang="en" altLang="ko-KR" dirty="0"/>
              <a:t>https://</a:t>
            </a:r>
            <a:r>
              <a:rPr lang="en" altLang="ko-KR" dirty="0" err="1"/>
              <a:t>medium.com</a:t>
            </a:r>
            <a:r>
              <a:rPr lang="en" altLang="ko-KR" dirty="0"/>
              <a:t>/@</a:t>
            </a:r>
            <a:r>
              <a:rPr lang="en" altLang="ko-KR" dirty="0" err="1"/>
              <a:t>yetesfadev</a:t>
            </a:r>
            <a:r>
              <a:rPr lang="en" altLang="ko-KR" dirty="0"/>
              <a:t>/demystifying-final-and-const-in-flutter-and-dart-4d6dbc4cbbb8</a:t>
            </a:r>
          </a:p>
          <a:p>
            <a:endParaRPr lang="en" altLang="ko-KR" dirty="0"/>
          </a:p>
          <a:p>
            <a:r>
              <a:rPr lang="en-US" altLang="ko-KR" dirty="0"/>
              <a:t>Flutter, Dart</a:t>
            </a:r>
            <a:r>
              <a:rPr lang="ko-KR" altLang="en-US" dirty="0"/>
              <a:t>에는 </a:t>
            </a:r>
            <a:r>
              <a:rPr lang="en-US" altLang="ko-KR" dirty="0"/>
              <a:t>Swift</a:t>
            </a:r>
            <a:r>
              <a:rPr lang="ko-KR" altLang="en-US" dirty="0"/>
              <a:t>의 </a:t>
            </a:r>
            <a:r>
              <a:rPr lang="en-US" altLang="ko-KR" dirty="0"/>
              <a:t>Character</a:t>
            </a:r>
            <a:r>
              <a:rPr lang="ko-KR" altLang="en-US" dirty="0"/>
              <a:t>에 해당하는 데이터 타입이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첫글자</a:t>
            </a:r>
            <a:r>
              <a:rPr lang="ko-KR" altLang="en-US" dirty="0"/>
              <a:t> 소문자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int, </a:t>
            </a:r>
            <a:r>
              <a:rPr lang="en" altLang="ko-Kore-KR" b="0" i="0" dirty="0">
                <a:solidFill>
                  <a:srgbClr val="FFFFFF"/>
                </a:solidFill>
                <a:effectLst/>
                <a:latin typeface="Söhne Mono"/>
              </a:rPr>
              <a:t>double,</a:t>
            </a:r>
            <a:r>
              <a:rPr lang="en-US" altLang="ko-KR" dirty="0"/>
              <a:t> bool</a:t>
            </a:r>
          </a:p>
          <a:p>
            <a:r>
              <a:rPr lang="ko-KR" altLang="en-US" dirty="0" err="1"/>
              <a:t>첫글자</a:t>
            </a:r>
            <a:r>
              <a:rPr lang="ko-KR" altLang="en-US" dirty="0"/>
              <a:t> 대문자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ore-KR" b="0" i="0" dirty="0">
                <a:solidFill>
                  <a:srgbClr val="FFFFFF"/>
                </a:solidFill>
                <a:effectLst/>
                <a:latin typeface="Söhne Mono"/>
              </a:rPr>
              <a:t>String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List, Map</a:t>
            </a:r>
          </a:p>
          <a:p>
            <a:endParaRPr lang="en-US" altLang="ko-KR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==========================</a:t>
            </a: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플러터는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60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fps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목표로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변경사항이 없다면 이전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계산값을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그대로 사용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" altLang="ko-Kore-KR" b="0" i="0" dirty="0">
                <a:solidFill>
                  <a:srgbClr val="333333"/>
                </a:solidFill>
                <a:effectLst/>
                <a:latin typeface="Spoqa Han Sans"/>
              </a:rPr>
              <a:t>Widget Tree - Element Tree - Render Tree </a:t>
            </a:r>
          </a:p>
          <a:p>
            <a:endParaRPr lang="en-US" altLang="ko-KR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https://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öhne Mono"/>
              </a:rPr>
              <a:t>api.flutter.dev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/flutter/widgets/Widget-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öhne Mono"/>
              </a:rPr>
              <a:t>class.html</a:t>
            </a:r>
            <a:endParaRPr lang="en-US" altLang="ko-KR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https://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Söhne Mono"/>
              </a:rPr>
              <a:t>papabee.tistory.com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öhne Mono"/>
              </a:rPr>
              <a:t>/77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medium.com</a:t>
            </a:r>
            <a:r>
              <a:rPr lang="en-US" altLang="ko-KR" dirty="0"/>
              <a:t>/nerd-for-tech/flutter-widgets-lifecycle-widget-tree-and-element-tree-ac41ab1918da#c9bf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750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roadmap.sh</a:t>
            </a:r>
            <a:r>
              <a:rPr kumimoji="1" lang="en" altLang="ko-Kore-KR" dirty="0"/>
              <a:t>/flutter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olexale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flutter_roadmap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676-F8AD-D742-8F54-257E826EF12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21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6D897-0CAB-E239-17B9-C9A4AEC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42E4-3239-44E5-92F1-8B569E257A57}" type="datetimeFigureOut">
              <a:rPr lang="ko-KR" altLang="en-US" smtClean="0"/>
              <a:t>2023. 10. 19.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B2A8D-6681-35B8-3CC0-6E314E04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55A0C-FD4B-453F-0BC2-E75455E5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C7A3-7F7F-4502-9814-D99FE1395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4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DC0A6-3C53-6153-A2BC-0EB7ED829250}"/>
              </a:ext>
            </a:extLst>
          </p:cNvPr>
          <p:cNvSpPr txBox="1"/>
          <p:nvPr userDrawn="1"/>
        </p:nvSpPr>
        <p:spPr>
          <a:xfrm>
            <a:off x="9486430" y="6497854"/>
            <a:ext cx="26420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</a:rPr>
              <a:t>© 2023. Saebyeol Yu. all rights reserved.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6D897-0CAB-E239-17B9-C9A4AEC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42E4-3239-44E5-92F1-8B569E257A57}" type="datetimeFigureOut">
              <a:rPr lang="ko-KR" altLang="en-US" smtClean="0"/>
              <a:t>2023. 10. 19.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B2A8D-6681-35B8-3CC0-6E314E04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55A0C-FD4B-453F-0BC2-E75455E5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C7A3-7F7F-4502-9814-D99FE1395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00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008D9-82E4-6BB5-62F2-166E9C4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6AD4-5445-B623-6AF7-C15F6AAC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1711B-B82A-51D0-C19F-E7ABCACCB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42E4-3239-44E5-92F1-8B569E257A57}" type="datetimeFigureOut">
              <a:rPr lang="ko-KR" altLang="en-US" smtClean="0"/>
              <a:t>2023. 10. 19.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B6EB9-4A25-3E3A-62C3-0843F442A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04E55-8A8B-0F72-DEFC-B983B2839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C7A3-7F7F-4502-9814-D99FE1395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flutter-seoul/" TargetMode="External"/><Relationship Id="rId3" Type="http://schemas.openxmlformats.org/officeDocument/2006/relationships/hyperlink" Target="https://medium.com@kyle_seongwoo_jun/xamarin&#44284;-flutter-&#44536;&#47532;&#44256;-&#53356;&#47196;&#49828;-&#54540;&#47019;&#54268;&#51032;-&#48120;&#47000;-e583b4f2da93" TargetMode="External"/><Relationship Id="rId7" Type="http://schemas.openxmlformats.org/officeDocument/2006/relationships/hyperlink" Target="https://discord.com/channels/913209320102064140/108721666207332356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olido/awesome-flutter" TargetMode="External"/><Relationship Id="rId11" Type="http://schemas.openxmlformats.org/officeDocument/2006/relationships/hyperlink" Target="https://www.reddit.com/r/FlutterDev/" TargetMode="External"/><Relationship Id="rId5" Type="http://schemas.openxmlformats.org/officeDocument/2006/relationships/hyperlink" Target="https://devocean.sk.com/blog/techBoardDetail.do?ID=163638" TargetMode="External"/><Relationship Id="rId10" Type="http://schemas.openxmlformats.org/officeDocument/2006/relationships/hyperlink" Target="https://www.meetup.com/flutter-daegu-%ED%94%8C%EB%9F%AC%ED%84%B0-%EB%8C%80%EA%B5%AC-%EB%AA%A8%EC%9E%84/" TargetMode="External"/><Relationship Id="rId4" Type="http://schemas.openxmlformats.org/officeDocument/2006/relationships/hyperlink" Target="https://www.youtube.com/watch?v=ZtR8ux9y5AI" TargetMode="External"/><Relationship Id="rId9" Type="http://schemas.openxmlformats.org/officeDocument/2006/relationships/hyperlink" Target="https://www.meetup.com/flutter-songd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창문, 야외, 건물이(가) 표시된 사진&#10;&#10;자동 생성된 설명">
            <a:extLst>
              <a:ext uri="{FF2B5EF4-FFF2-40B4-BE49-F238E27FC236}">
                <a16:creationId xmlns:a16="http://schemas.microsoft.com/office/drawing/2014/main" id="{9527984D-51ED-BA70-6C80-6185390F33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76F14-9292-D0C9-4BEC-700E3113E2F2}"/>
              </a:ext>
            </a:extLst>
          </p:cNvPr>
          <p:cNvSpPr txBox="1"/>
          <p:nvPr/>
        </p:nvSpPr>
        <p:spPr>
          <a:xfrm>
            <a:off x="1099094" y="2485144"/>
            <a:ext cx="102124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spc="300" dirty="0">
                <a:solidFill>
                  <a:schemeClr val="bg1"/>
                </a:solidFill>
                <a:latin typeface="+mj-ea"/>
                <a:ea typeface="+mj-ea"/>
              </a:rPr>
              <a:t>Flutter </a:t>
            </a:r>
            <a:r>
              <a:rPr lang="ko-KR" altLang="en-US" sz="9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E24AA-9CCA-B64F-EFE2-35BDD99D722E}"/>
              </a:ext>
            </a:extLst>
          </p:cNvPr>
          <p:cNvSpPr txBox="1">
            <a:spLocks/>
          </p:cNvSpPr>
          <p:nvPr/>
        </p:nvSpPr>
        <p:spPr>
          <a:xfrm>
            <a:off x="9449923" y="6351528"/>
            <a:ext cx="22782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소속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서비스플랫폼사업본부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iOS</a:t>
            </a:r>
            <a:r>
              <a:rPr lang="ko-KR" altLang="en-US" sz="1050" dirty="0"/>
              <a:t>팀</a:t>
            </a:r>
            <a:br>
              <a:rPr lang="en-US" altLang="ko-KR" sz="1050" dirty="0"/>
            </a:br>
            <a:r>
              <a:rPr lang="ko-KR" altLang="en-US" sz="1050" dirty="0"/>
              <a:t>발표자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감주협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6370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35782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동작원리</a:t>
            </a:r>
          </a:p>
        </p:txBody>
      </p:sp>
      <p:pic>
        <p:nvPicPr>
          <p:cNvPr id="4" name="Google Shape;79;p16">
            <a:extLst>
              <a:ext uri="{FF2B5EF4-FFF2-40B4-BE49-F238E27FC236}">
                <a16:creationId xmlns:a16="http://schemas.microsoft.com/office/drawing/2014/main" id="{44CD2B2A-37FD-405F-4961-EAB45DC4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61" y="764041"/>
            <a:ext cx="5738903" cy="5177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19B5A38-4D4F-3D99-50AF-38F6642E8758}"/>
              </a:ext>
            </a:extLst>
          </p:cNvPr>
          <p:cNvGrpSpPr/>
          <p:nvPr/>
        </p:nvGrpSpPr>
        <p:grpSpPr>
          <a:xfrm>
            <a:off x="6691725" y="1062562"/>
            <a:ext cx="4774064" cy="4593729"/>
            <a:chOff x="6691725" y="1062562"/>
            <a:chExt cx="4774064" cy="45937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D596E9-7F40-3C8B-46BD-8F8B48F9791E}"/>
                </a:ext>
              </a:extLst>
            </p:cNvPr>
            <p:cNvSpPr txBox="1"/>
            <p:nvPr/>
          </p:nvSpPr>
          <p:spPr>
            <a:xfrm>
              <a:off x="6783354" y="3243320"/>
              <a:ext cx="4590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엔진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Skia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엔진을 통해 자체적으로 렌더링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78913-7568-9BE3-D654-AEB281574353}"/>
                </a:ext>
              </a:extLst>
            </p:cNvPr>
            <p:cNvSpPr txBox="1"/>
            <p:nvPr/>
          </p:nvSpPr>
          <p:spPr>
            <a:xfrm>
              <a:off x="6691725" y="5009960"/>
              <a:ext cx="47740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임베더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네이티브 플랫폼과 직접 통신을 하고 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운영체제의 자체적 기능을 모듈화해둔 계층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B0CA8-824F-7D57-AB81-365C42A44BD0}"/>
                </a:ext>
              </a:extLst>
            </p:cNvPr>
            <p:cNvSpPr txBox="1"/>
            <p:nvPr/>
          </p:nvSpPr>
          <p:spPr>
            <a:xfrm>
              <a:off x="6769113" y="1062562"/>
              <a:ext cx="454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프레임워크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플러터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개발시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주로 쓰는 계층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6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39869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다트의 특징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C62FD9-163A-2012-F859-FE5C2C43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35" y="776117"/>
            <a:ext cx="8026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3BE2A6-D09A-F545-4EBB-A2F3BE95B2C7}"/>
              </a:ext>
            </a:extLst>
          </p:cNvPr>
          <p:cNvGrpSpPr/>
          <p:nvPr/>
        </p:nvGrpSpPr>
        <p:grpSpPr>
          <a:xfrm>
            <a:off x="1908596" y="4562441"/>
            <a:ext cx="8719877" cy="1415391"/>
            <a:chOff x="1442775" y="4550545"/>
            <a:chExt cx="8719877" cy="14153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64D4D6-36A0-37EC-F494-1DE290A37510}"/>
                </a:ext>
              </a:extLst>
            </p:cNvPr>
            <p:cNvSpPr txBox="1"/>
            <p:nvPr/>
          </p:nvSpPr>
          <p:spPr>
            <a:xfrm>
              <a:off x="1831589" y="4550545"/>
              <a:ext cx="833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JIT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컴파일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Just-In-Time Compilation)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AOT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컴파일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Ahead-of-Time Compilation)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AE91BC-81C4-DAED-40BA-FB8255770FAD}"/>
                </a:ext>
              </a:extLst>
            </p:cNvPr>
            <p:cNvSpPr txBox="1"/>
            <p:nvPr/>
          </p:nvSpPr>
          <p:spPr>
            <a:xfrm>
              <a:off x="2714016" y="4965853"/>
              <a:ext cx="60941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=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5A672-41C0-0208-3C40-9EEB0961B5C8}"/>
                </a:ext>
              </a:extLst>
            </p:cNvPr>
            <p:cNvSpPr txBox="1"/>
            <p:nvPr/>
          </p:nvSpPr>
          <p:spPr>
            <a:xfrm>
              <a:off x="1442775" y="5596604"/>
              <a:ext cx="8026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인터프리터 언어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en" altLang="ko-Kore-KR" b="1" i="0" u="none" strike="noStrike" dirty="0">
                  <a:solidFill>
                    <a:srgbClr val="3B3F4E"/>
                  </a:solidFill>
                  <a:effectLst/>
                  <a:latin typeface="Pretendard"/>
                </a:rPr>
                <a:t>Interpreter</a:t>
              </a:r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Language)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컴파일 언어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e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Compiled Language)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2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6BE31FAD-6BF0-697A-6B60-E5A68966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0" y="1164973"/>
            <a:ext cx="4092966" cy="489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29113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4D4D6-36A0-37EC-F494-1DE290A37510}"/>
              </a:ext>
            </a:extLst>
          </p:cNvPr>
          <p:cNvSpPr txBox="1"/>
          <p:nvPr/>
        </p:nvSpPr>
        <p:spPr>
          <a:xfrm>
            <a:off x="827699" y="1164973"/>
            <a:ext cx="526830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크로스플랫폼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Hot Reload,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Hot Restart</a:t>
            </a:r>
          </a:p>
          <a:p>
            <a:pPr algn="just" latinLnBrk="0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위젯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상태관리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선언형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객체지향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함수형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비동기 프로그래밍 지원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latinLnBrk="0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 Push (Shore Bird)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AOS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 적용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추후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등 다른 플랫폼 적용 예정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불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just" latinLnBrk="0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App-Center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솔루션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FFI (Foreign Function Interface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네이티브 통신</a:t>
            </a:r>
            <a:r>
              <a:rPr lang="en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MethodChannel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EventChannel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PlatformView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84A4D6-0C39-3EA2-E572-65B0622B3947}"/>
              </a:ext>
            </a:extLst>
          </p:cNvPr>
          <p:cNvGrpSpPr/>
          <p:nvPr/>
        </p:nvGrpSpPr>
        <p:grpSpPr>
          <a:xfrm>
            <a:off x="241384" y="810304"/>
            <a:ext cx="5534948" cy="5687010"/>
            <a:chOff x="241384" y="1013507"/>
            <a:chExt cx="6152470" cy="493262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B3DCAA-D2F1-1A01-0302-50DEEC1F558F}"/>
                </a:ext>
              </a:extLst>
            </p:cNvPr>
            <p:cNvSpPr/>
            <p:nvPr/>
          </p:nvSpPr>
          <p:spPr>
            <a:xfrm>
              <a:off x="241384" y="1013507"/>
              <a:ext cx="6152470" cy="4932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ABEE4F-4D23-B1BA-A598-756D9B29AC12}"/>
                </a:ext>
              </a:extLst>
            </p:cNvPr>
            <p:cNvSpPr txBox="1"/>
            <p:nvPr/>
          </p:nvSpPr>
          <p:spPr>
            <a:xfrm>
              <a:off x="392319" y="1845233"/>
              <a:ext cx="5850599" cy="40050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Struct(</a:t>
              </a:r>
              <a:r>
                <a:rPr lang="ko-KR" altLang="en-US" dirty="0"/>
                <a:t>구조체</a:t>
              </a:r>
              <a:r>
                <a:rPr lang="en-US" altLang="ko-KR" dirty="0"/>
                <a:t>)</a:t>
              </a:r>
              <a:r>
                <a:rPr lang="ko-KR" altLang="en-US" dirty="0"/>
                <a:t>가 없다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ore-KR" dirty="0"/>
                <a:t>Any</a:t>
              </a:r>
              <a:r>
                <a:rPr lang="ko-KR" altLang="en-US" dirty="0"/>
                <a:t>타입이 </a:t>
              </a:r>
              <a:r>
                <a:rPr lang="en-US" altLang="ko-Kore-KR" dirty="0"/>
                <a:t>Dynamic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en-US" altLang="ko-KR" dirty="0"/>
                <a:t>Object</a:t>
              </a:r>
              <a:r>
                <a:rPr lang="ko-KR" altLang="en-US" dirty="0"/>
                <a:t>로 나뉜다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ko-KR" altLang="en-US" dirty="0"/>
                <a:t>상수</a:t>
              </a:r>
              <a:r>
                <a:rPr lang="en-US" altLang="ko-KR" dirty="0"/>
                <a:t>(let)</a:t>
              </a:r>
              <a:r>
                <a:rPr lang="ko-KR" altLang="en-US" dirty="0"/>
                <a:t>가 </a:t>
              </a:r>
              <a:r>
                <a:rPr lang="en-US" altLang="ko-KR" dirty="0"/>
                <a:t>final</a:t>
              </a:r>
              <a:r>
                <a:rPr lang="ko-KR" altLang="en-US" dirty="0"/>
                <a:t>과 </a:t>
              </a:r>
              <a:r>
                <a:rPr lang="en-US" altLang="ko-KR" dirty="0"/>
                <a:t>const</a:t>
              </a:r>
              <a:r>
                <a:rPr lang="ko-KR" altLang="en-US" dirty="0"/>
                <a:t>로 나뉜다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ore-KR" dirty="0" err="1"/>
                <a:t>Mixin</a:t>
              </a:r>
              <a:r>
                <a:rPr lang="en-US" altLang="ko-Kore-KR" dirty="0"/>
                <a:t>,</a:t>
              </a:r>
              <a:r>
                <a:rPr lang="ko-KR" altLang="en-US" dirty="0"/>
                <a:t> </a:t>
              </a:r>
              <a:r>
                <a:rPr lang="en-US" altLang="ko-Kore-KR" dirty="0"/>
                <a:t>Arrow</a:t>
              </a:r>
              <a:r>
                <a:rPr lang="ko-KR" altLang="en-US" dirty="0"/>
                <a:t> </a:t>
              </a:r>
              <a:r>
                <a:rPr lang="en-US" altLang="ko-KR" dirty="0"/>
                <a:t>Function(</a:t>
              </a:r>
              <a:r>
                <a:rPr lang="en-US" altLang="ko-Kore-KR" dirty="0"/>
                <a:t>=&gt;)</a:t>
              </a:r>
              <a:r>
                <a:rPr lang="ko-KR" altLang="en-US" dirty="0"/>
                <a:t>은 </a:t>
              </a:r>
              <a:br>
                <a:rPr lang="en-US" altLang="ko-KR" dirty="0"/>
              </a:br>
              <a:r>
                <a:rPr lang="en-US" altLang="ko-KR" dirty="0"/>
                <a:t>Swift</a:t>
              </a:r>
              <a:r>
                <a:rPr lang="ko-KR" altLang="en-US" dirty="0"/>
                <a:t>의 </a:t>
              </a:r>
              <a:r>
                <a:rPr lang="en-US" altLang="ko-KR" dirty="0"/>
                <a:t>protocol,</a:t>
              </a:r>
              <a:r>
                <a:rPr lang="ko-KR" altLang="en-US" dirty="0"/>
                <a:t> </a:t>
              </a:r>
              <a:r>
                <a:rPr lang="en-US" altLang="ko-KR" dirty="0"/>
                <a:t>Closure</a:t>
              </a:r>
              <a:r>
                <a:rPr lang="ko-KR" altLang="en-US" dirty="0"/>
                <a:t>와 유사하다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ko-KR" altLang="en-US" dirty="0"/>
                <a:t>파일 생성이름과 실제 클래스명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변수명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함수명</a:t>
              </a:r>
              <a:r>
                <a:rPr lang="ko-KR" altLang="en-US" dirty="0"/>
                <a:t> 작성시 각기 다른 표기법 </a:t>
              </a:r>
              <a:r>
                <a:rPr lang="en-US" altLang="ko-KR" dirty="0"/>
                <a:t>(</a:t>
              </a:r>
              <a:r>
                <a:rPr lang="ko-KR" altLang="en-US" dirty="0"/>
                <a:t>파스칼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스넬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스네이크</a:t>
              </a:r>
              <a:r>
                <a:rPr lang="ko-KR" altLang="en-US" dirty="0"/>
                <a:t> 케이스</a:t>
              </a:r>
              <a:r>
                <a:rPr lang="en-US" altLang="ko-KR" dirty="0"/>
                <a:t>)</a:t>
              </a:r>
              <a:r>
                <a:rPr lang="ko-KR" altLang="en-US" dirty="0"/>
                <a:t>을 적용하여 일관성 없는 규칙이 있어 불편하다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ko-KR" altLang="en-US" dirty="0"/>
                <a:t>데이터 타입 중 일관성 없는 첫 글자 대소문자를 적용한다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B33A33-D81D-9124-1BB5-C7F10215BCAA}"/>
                </a:ext>
              </a:extLst>
            </p:cNvPr>
            <p:cNvSpPr txBox="1"/>
            <p:nvPr/>
          </p:nvSpPr>
          <p:spPr>
            <a:xfrm>
              <a:off x="599517" y="1228951"/>
              <a:ext cx="88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문법</a:t>
              </a:r>
            </a:p>
          </p:txBody>
        </p:sp>
        <p:cxnSp>
          <p:nvCxnSpPr>
            <p:cNvPr id="13" name="직선 연결선 240">
              <a:extLst>
                <a:ext uri="{FF2B5EF4-FFF2-40B4-BE49-F238E27FC236}">
                  <a16:creationId xmlns:a16="http://schemas.microsoft.com/office/drawing/2014/main" id="{5E659237-D28A-E240-9137-AE600C34E10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2" y="1817619"/>
              <a:ext cx="39880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4894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위젯과 문법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0D48F6-4F7A-AA9B-49DF-D2C5810AEC5F}"/>
              </a:ext>
            </a:extLst>
          </p:cNvPr>
          <p:cNvGrpSpPr/>
          <p:nvPr/>
        </p:nvGrpSpPr>
        <p:grpSpPr>
          <a:xfrm>
            <a:off x="6296497" y="734998"/>
            <a:ext cx="5534948" cy="5824690"/>
            <a:chOff x="241384" y="1013507"/>
            <a:chExt cx="6152470" cy="493262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A16237-1952-DA11-72EE-445626D4F668}"/>
                </a:ext>
              </a:extLst>
            </p:cNvPr>
            <p:cNvSpPr/>
            <p:nvPr/>
          </p:nvSpPr>
          <p:spPr>
            <a:xfrm>
              <a:off x="241384" y="1013507"/>
              <a:ext cx="6152470" cy="49326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006E74-D8E4-9D7C-3CBE-E48CB4B6AED6}"/>
                </a:ext>
              </a:extLst>
            </p:cNvPr>
            <p:cNvSpPr txBox="1"/>
            <p:nvPr/>
          </p:nvSpPr>
          <p:spPr>
            <a:xfrm>
              <a:off x="392319" y="1847729"/>
              <a:ext cx="5850599" cy="17992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ko-KR" altLang="en-US" dirty="0"/>
                <a:t>트리</a:t>
              </a:r>
              <a:r>
                <a:rPr lang="en-US" altLang="ko-KR" dirty="0"/>
                <a:t>,</a:t>
              </a:r>
              <a:r>
                <a:rPr lang="ko-KR" altLang="en-US" dirty="0"/>
                <a:t> 렌더링 개념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 err="1"/>
                <a:t>StatelessWidget</a:t>
              </a:r>
              <a:r>
                <a:rPr lang="en-US" altLang="ko-KR" dirty="0"/>
                <a:t>(</a:t>
              </a:r>
              <a:r>
                <a:rPr lang="ko-KR" altLang="en-US" dirty="0"/>
                <a:t>불변</a:t>
              </a:r>
              <a:r>
                <a:rPr lang="en-US" altLang="ko-KR" dirty="0"/>
                <a:t>), </a:t>
              </a:r>
              <a:r>
                <a:rPr lang="en-US" altLang="ko-KR" dirty="0" err="1"/>
                <a:t>StatefulWidget</a:t>
              </a:r>
              <a:r>
                <a:rPr lang="en-US" altLang="ko-KR" dirty="0"/>
                <a:t>(</a:t>
              </a:r>
              <a:r>
                <a:rPr lang="ko-KR" altLang="en-US" dirty="0"/>
                <a:t>가변</a:t>
              </a:r>
              <a:r>
                <a:rPr lang="en-US" altLang="ko-KR" dirty="0"/>
                <a:t>)</a:t>
              </a:r>
              <a:r>
                <a:rPr lang="ko-KR" altLang="en-US" dirty="0"/>
                <a:t> 두가지 위젯으로 나뉜다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Material, Cupertino, Layout,</a:t>
              </a:r>
              <a:r>
                <a:rPr lang="ko-KR" altLang="en-US" dirty="0"/>
                <a:t> </a:t>
              </a:r>
              <a:r>
                <a:rPr lang="en-US" altLang="ko-KR" dirty="0" err="1"/>
                <a:t>Navigation&amp;Routing</a:t>
              </a:r>
              <a:r>
                <a:rPr lang="en-US" altLang="ko-KR" dirty="0"/>
                <a:t>, </a:t>
              </a:r>
              <a:r>
                <a:rPr lang="en-US" altLang="ko-KR" dirty="0" err="1"/>
                <a:t>SliverList</a:t>
              </a:r>
              <a:r>
                <a:rPr lang="en-US" altLang="ko-KR" dirty="0"/>
                <a:t> </a:t>
              </a:r>
              <a:r>
                <a:rPr lang="ko-KR" altLang="en-US" dirty="0"/>
                <a:t>등의 위젯</a:t>
              </a:r>
              <a:r>
                <a:rPr lang="en-US" altLang="ko-KR" dirty="0"/>
                <a:t> </a:t>
              </a:r>
              <a:r>
                <a:rPr lang="ko-KR" altLang="en-US" dirty="0"/>
                <a:t>지원</a:t>
              </a:r>
              <a:endParaRPr lang="en-US" alt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E26100-137C-8952-51C5-03C4FAE505B5}"/>
                </a:ext>
              </a:extLst>
            </p:cNvPr>
            <p:cNvSpPr txBox="1"/>
            <p:nvPr/>
          </p:nvSpPr>
          <p:spPr>
            <a:xfrm>
              <a:off x="599517" y="1228951"/>
              <a:ext cx="88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위젯</a:t>
              </a:r>
            </a:p>
          </p:txBody>
        </p:sp>
        <p:cxnSp>
          <p:nvCxnSpPr>
            <p:cNvPr id="20" name="직선 연결선 240">
              <a:extLst>
                <a:ext uri="{FF2B5EF4-FFF2-40B4-BE49-F238E27FC236}">
                  <a16:creationId xmlns:a16="http://schemas.microsoft.com/office/drawing/2014/main" id="{A20B795E-037B-D839-A04B-71ECABD10BA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2" y="1817619"/>
              <a:ext cx="39880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5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49311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로드맵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테크트리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596E9-7F40-3C8B-46BD-8F8B48F9791E}"/>
              </a:ext>
            </a:extLst>
          </p:cNvPr>
          <p:cNvSpPr txBox="1"/>
          <p:nvPr/>
        </p:nvSpPr>
        <p:spPr>
          <a:xfrm>
            <a:off x="1713559" y="857385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기초문법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 &gt;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기초 위젯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네트워크 통신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심화문법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상태관리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심화 위젯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905AC46-D61B-B44C-7DAC-B613DA8C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9" y="2642301"/>
            <a:ext cx="7772400" cy="376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B816B2-D10C-9B44-B529-CAAB9A67A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81" y="1823615"/>
            <a:ext cx="7772400" cy="4872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D5498-7EE2-1BA0-7AA2-9F808F124765}"/>
              </a:ext>
            </a:extLst>
          </p:cNvPr>
          <p:cNvSpPr txBox="1"/>
          <p:nvPr/>
        </p:nvSpPr>
        <p:spPr>
          <a:xfrm>
            <a:off x="410819" y="1279173"/>
            <a:ext cx="1149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Life Cycle, Storage,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Firebase,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아키텍처 패턴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상태관리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로컬 기능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푸시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GPS,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사진첩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/CD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8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유기적 모서리 셰이프">
            <a:extLst>
              <a:ext uri="{FF2B5EF4-FFF2-40B4-BE49-F238E27FC236}">
                <a16:creationId xmlns:a16="http://schemas.microsoft.com/office/drawing/2014/main" id="{463C986B-CD8F-61F9-CE4C-8C79AA53B2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00" y="0"/>
            <a:ext cx="4572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75F80-8B6F-03DE-31B2-BEBD893CE300}"/>
              </a:ext>
            </a:extLst>
          </p:cNvPr>
          <p:cNvSpPr txBox="1"/>
          <p:nvPr/>
        </p:nvSpPr>
        <p:spPr>
          <a:xfrm>
            <a:off x="5397346" y="2656870"/>
            <a:ext cx="139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94A04-6EC3-D7F8-005E-8C392AA0138E}"/>
              </a:ext>
            </a:extLst>
          </p:cNvPr>
          <p:cNvSpPr txBox="1"/>
          <p:nvPr/>
        </p:nvSpPr>
        <p:spPr>
          <a:xfrm>
            <a:off x="4762145" y="3241645"/>
            <a:ext cx="2667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샘플 앱</a:t>
            </a:r>
          </a:p>
        </p:txBody>
      </p:sp>
    </p:spTree>
    <p:extLst>
      <p:ext uri="{BB962C8B-B14F-4D97-AF65-F5344CB8AC3E}">
        <p14:creationId xmlns:p14="http://schemas.microsoft.com/office/powerpoint/2010/main" val="34045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8937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샘플앱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Book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UI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상태변화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네트워크와 비동기 처리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526875C-326F-899D-233E-C43488F3D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16" y="810827"/>
            <a:ext cx="8593767" cy="55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8937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샘플앱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&gt; Book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UI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상태변화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네트워크와 비동기 처리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012BA-9B32-0E2B-9184-B38A018BF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13311" r="5452" b="14494"/>
          <a:stretch/>
        </p:blipFill>
        <p:spPr>
          <a:xfrm>
            <a:off x="100752" y="860424"/>
            <a:ext cx="7673223" cy="2758145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0409466-6874-3065-8AAA-5B7AF8859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0773" r="9301" b="10992"/>
          <a:stretch/>
        </p:blipFill>
        <p:spPr>
          <a:xfrm>
            <a:off x="6805962" y="2056826"/>
            <a:ext cx="5341434" cy="4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유기적 모서리 셰이프">
            <a:extLst>
              <a:ext uri="{FF2B5EF4-FFF2-40B4-BE49-F238E27FC236}">
                <a16:creationId xmlns:a16="http://schemas.microsoft.com/office/drawing/2014/main" id="{463C986B-CD8F-61F9-CE4C-8C79AA53B2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00" y="0"/>
            <a:ext cx="4572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75F80-8B6F-03DE-31B2-BEBD893CE300}"/>
              </a:ext>
            </a:extLst>
          </p:cNvPr>
          <p:cNvSpPr txBox="1"/>
          <p:nvPr/>
        </p:nvSpPr>
        <p:spPr>
          <a:xfrm>
            <a:off x="5397346" y="2656870"/>
            <a:ext cx="139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94A04-6EC3-D7F8-005E-8C392AA0138E}"/>
              </a:ext>
            </a:extLst>
          </p:cNvPr>
          <p:cNvSpPr txBox="1"/>
          <p:nvPr/>
        </p:nvSpPr>
        <p:spPr>
          <a:xfrm>
            <a:off x="4377426" y="324164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도전 과제</a:t>
            </a:r>
          </a:p>
        </p:txBody>
      </p:sp>
    </p:spTree>
    <p:extLst>
      <p:ext uri="{BB962C8B-B14F-4D97-AF65-F5344CB8AC3E}">
        <p14:creationId xmlns:p14="http://schemas.microsoft.com/office/powerpoint/2010/main" val="38105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107529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도전과제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중규모 이상 앱에서 적용할 수 있는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Flutter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아키텍처 구성하기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596E9-7F40-3C8B-46BD-8F8B48F9791E}"/>
              </a:ext>
            </a:extLst>
          </p:cNvPr>
          <p:cNvSpPr txBox="1"/>
          <p:nvPr/>
        </p:nvSpPr>
        <p:spPr>
          <a:xfrm>
            <a:off x="626391" y="782041"/>
            <a:ext cx="1074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BCD3E6"/>
                </a:highlight>
                <a:latin typeface="+mn-ea"/>
              </a:rPr>
              <a:t>상태관리 패키지를 사용하여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BCD3E6"/>
                </a:highlight>
                <a:latin typeface="+mn-ea"/>
              </a:rPr>
              <a:t>MVVM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BCD3E6"/>
                </a:highlight>
                <a:latin typeface="+mn-ea"/>
              </a:rPr>
              <a:t> 패턴으로 앱을 만들고 네트워크 레이어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BCD3E6"/>
                </a:highlight>
                <a:latin typeface="+mn-ea"/>
              </a:rPr>
              <a:t>Scalable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BCD3E6"/>
                </a:highlight>
                <a:latin typeface="+mn-ea"/>
              </a:rPr>
              <a:t>하게 구성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BCD3E6"/>
              </a:highlight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EC1A5-3381-EE17-C839-D37C8ED0B5D7}"/>
              </a:ext>
            </a:extLst>
          </p:cNvPr>
          <p:cNvSpPr txBox="1"/>
          <p:nvPr/>
        </p:nvSpPr>
        <p:spPr>
          <a:xfrm>
            <a:off x="799515" y="1309483"/>
            <a:ext cx="109204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아키텍처 패턴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MVVM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BLoC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Provider,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RiverPod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Retrofit, DIO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json_serializable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freezed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화면이동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auto_route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의존성 주입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Get_it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injectable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딥링크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go_router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추천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 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VSCode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VSCode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Extension : Error Lens, Flutter Widget Snippets,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Awesome Flutter Snippets,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Flutter Tree,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Pubspec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Assist, …</a:t>
            </a:r>
          </a:p>
        </p:txBody>
      </p:sp>
    </p:spTree>
    <p:extLst>
      <p:ext uri="{BB962C8B-B14F-4D97-AF65-F5344CB8AC3E}">
        <p14:creationId xmlns:p14="http://schemas.microsoft.com/office/powerpoint/2010/main" val="33673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유기적 모서리 셰이프">
            <a:extLst>
              <a:ext uri="{FF2B5EF4-FFF2-40B4-BE49-F238E27FC236}">
                <a16:creationId xmlns:a16="http://schemas.microsoft.com/office/drawing/2014/main" id="{BDE2F540-6387-875D-4839-38969D21C8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20000" y="2570"/>
            <a:ext cx="4572000" cy="4572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D40EE3-3EA3-E3A6-0FCD-A0FA3693A0E4}"/>
              </a:ext>
            </a:extLst>
          </p:cNvPr>
          <p:cNvGrpSpPr/>
          <p:nvPr/>
        </p:nvGrpSpPr>
        <p:grpSpPr>
          <a:xfrm>
            <a:off x="5815948" y="765176"/>
            <a:ext cx="5855351" cy="5254624"/>
            <a:chOff x="5168900" y="358776"/>
            <a:chExt cx="6731000" cy="604043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61DAC4-F047-17AF-EE0F-1166A47B233E}"/>
                </a:ext>
              </a:extLst>
            </p:cNvPr>
            <p:cNvSpPr/>
            <p:nvPr/>
          </p:nvSpPr>
          <p:spPr>
            <a:xfrm>
              <a:off x="5473700" y="811212"/>
              <a:ext cx="6426200" cy="5588000"/>
            </a:xfrm>
            <a:prstGeom prst="roundRect">
              <a:avLst>
                <a:gd name="adj" fmla="val 25768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D05FB67-5CEA-ED7E-69BA-508B8F694C10}"/>
                </a:ext>
              </a:extLst>
            </p:cNvPr>
            <p:cNvSpPr/>
            <p:nvPr/>
          </p:nvSpPr>
          <p:spPr>
            <a:xfrm>
              <a:off x="5168900" y="358776"/>
              <a:ext cx="6426200" cy="5588000"/>
            </a:xfrm>
            <a:prstGeom prst="roundRect">
              <a:avLst>
                <a:gd name="adj" fmla="val 25768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7EA22F-98A1-C6F0-C84C-D58A3397C6ED}"/>
                </a:ext>
              </a:extLst>
            </p:cNvPr>
            <p:cNvSpPr/>
            <p:nvPr/>
          </p:nvSpPr>
          <p:spPr>
            <a:xfrm>
              <a:off x="5473700" y="711200"/>
              <a:ext cx="6426200" cy="5588000"/>
            </a:xfrm>
            <a:custGeom>
              <a:avLst/>
              <a:gdLst>
                <a:gd name="connsiteX0" fmla="*/ 0 w 6426200"/>
                <a:gd name="connsiteY0" fmla="*/ 1439916 h 5588000"/>
                <a:gd name="connsiteX1" fmla="*/ 1439916 w 6426200"/>
                <a:gd name="connsiteY1" fmla="*/ 0 h 5588000"/>
                <a:gd name="connsiteX2" fmla="*/ 2066441 w 6426200"/>
                <a:gd name="connsiteY2" fmla="*/ 0 h 5588000"/>
                <a:gd name="connsiteX3" fmla="*/ 2586575 w 6426200"/>
                <a:gd name="connsiteY3" fmla="*/ 0 h 5588000"/>
                <a:gd name="connsiteX4" fmla="*/ 3248564 w 6426200"/>
                <a:gd name="connsiteY4" fmla="*/ 0 h 5588000"/>
                <a:gd name="connsiteX5" fmla="*/ 3804161 w 6426200"/>
                <a:gd name="connsiteY5" fmla="*/ 0 h 5588000"/>
                <a:gd name="connsiteX6" fmla="*/ 4324295 w 6426200"/>
                <a:gd name="connsiteY6" fmla="*/ 0 h 5588000"/>
                <a:gd name="connsiteX7" fmla="*/ 4986284 w 6426200"/>
                <a:gd name="connsiteY7" fmla="*/ 0 h 5588000"/>
                <a:gd name="connsiteX8" fmla="*/ 6426200 w 6426200"/>
                <a:gd name="connsiteY8" fmla="*/ 1439916 h 5588000"/>
                <a:gd name="connsiteX9" fmla="*/ 6426200 w 6426200"/>
                <a:gd name="connsiteY9" fmla="*/ 2089876 h 5588000"/>
                <a:gd name="connsiteX10" fmla="*/ 6426200 w 6426200"/>
                <a:gd name="connsiteY10" fmla="*/ 2712755 h 5588000"/>
                <a:gd name="connsiteX11" fmla="*/ 6426200 w 6426200"/>
                <a:gd name="connsiteY11" fmla="*/ 3389797 h 5588000"/>
                <a:gd name="connsiteX12" fmla="*/ 6426200 w 6426200"/>
                <a:gd name="connsiteY12" fmla="*/ 4148084 h 5588000"/>
                <a:gd name="connsiteX13" fmla="*/ 4986284 w 6426200"/>
                <a:gd name="connsiteY13" fmla="*/ 5588000 h 5588000"/>
                <a:gd name="connsiteX14" fmla="*/ 4466150 w 6426200"/>
                <a:gd name="connsiteY14" fmla="*/ 5588000 h 5588000"/>
                <a:gd name="connsiteX15" fmla="*/ 3910552 w 6426200"/>
                <a:gd name="connsiteY15" fmla="*/ 5588000 h 5588000"/>
                <a:gd name="connsiteX16" fmla="*/ 3354955 w 6426200"/>
                <a:gd name="connsiteY16" fmla="*/ 5588000 h 5588000"/>
                <a:gd name="connsiteX17" fmla="*/ 2799357 w 6426200"/>
                <a:gd name="connsiteY17" fmla="*/ 5588000 h 5588000"/>
                <a:gd name="connsiteX18" fmla="*/ 2243759 w 6426200"/>
                <a:gd name="connsiteY18" fmla="*/ 5588000 h 5588000"/>
                <a:gd name="connsiteX19" fmla="*/ 1439916 w 6426200"/>
                <a:gd name="connsiteY19" fmla="*/ 5588000 h 5588000"/>
                <a:gd name="connsiteX20" fmla="*/ 0 w 6426200"/>
                <a:gd name="connsiteY20" fmla="*/ 4148084 h 5588000"/>
                <a:gd name="connsiteX21" fmla="*/ 0 w 6426200"/>
                <a:gd name="connsiteY21" fmla="*/ 3498124 h 5588000"/>
                <a:gd name="connsiteX22" fmla="*/ 0 w 6426200"/>
                <a:gd name="connsiteY22" fmla="*/ 2875245 h 5588000"/>
                <a:gd name="connsiteX23" fmla="*/ 0 w 6426200"/>
                <a:gd name="connsiteY23" fmla="*/ 2225285 h 5588000"/>
                <a:gd name="connsiteX24" fmla="*/ 0 w 6426200"/>
                <a:gd name="connsiteY24" fmla="*/ 1439916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26200" h="5588000" extrusionOk="0">
                  <a:moveTo>
                    <a:pt x="0" y="1439916"/>
                  </a:moveTo>
                  <a:cubicBezTo>
                    <a:pt x="-110818" y="538462"/>
                    <a:pt x="595571" y="41768"/>
                    <a:pt x="1439916" y="0"/>
                  </a:cubicBezTo>
                  <a:cubicBezTo>
                    <a:pt x="1728968" y="-12609"/>
                    <a:pt x="1753893" y="-6257"/>
                    <a:pt x="2066441" y="0"/>
                  </a:cubicBezTo>
                  <a:cubicBezTo>
                    <a:pt x="2378990" y="6257"/>
                    <a:pt x="2391697" y="19240"/>
                    <a:pt x="2586575" y="0"/>
                  </a:cubicBezTo>
                  <a:cubicBezTo>
                    <a:pt x="2781453" y="-19240"/>
                    <a:pt x="3064823" y="-11273"/>
                    <a:pt x="3248564" y="0"/>
                  </a:cubicBezTo>
                  <a:cubicBezTo>
                    <a:pt x="3432305" y="11273"/>
                    <a:pt x="3537795" y="-945"/>
                    <a:pt x="3804161" y="0"/>
                  </a:cubicBezTo>
                  <a:cubicBezTo>
                    <a:pt x="4070527" y="945"/>
                    <a:pt x="4128047" y="291"/>
                    <a:pt x="4324295" y="0"/>
                  </a:cubicBezTo>
                  <a:cubicBezTo>
                    <a:pt x="4520543" y="-291"/>
                    <a:pt x="4843167" y="7048"/>
                    <a:pt x="4986284" y="0"/>
                  </a:cubicBezTo>
                  <a:cubicBezTo>
                    <a:pt x="5694275" y="12909"/>
                    <a:pt x="6451090" y="588574"/>
                    <a:pt x="6426200" y="1439916"/>
                  </a:cubicBezTo>
                  <a:cubicBezTo>
                    <a:pt x="6432535" y="1573560"/>
                    <a:pt x="6447314" y="1831522"/>
                    <a:pt x="6426200" y="2089876"/>
                  </a:cubicBezTo>
                  <a:cubicBezTo>
                    <a:pt x="6405086" y="2348230"/>
                    <a:pt x="6440867" y="2542821"/>
                    <a:pt x="6426200" y="2712755"/>
                  </a:cubicBezTo>
                  <a:cubicBezTo>
                    <a:pt x="6411533" y="2882689"/>
                    <a:pt x="6433179" y="3242059"/>
                    <a:pt x="6426200" y="3389797"/>
                  </a:cubicBezTo>
                  <a:cubicBezTo>
                    <a:pt x="6419221" y="3537535"/>
                    <a:pt x="6391847" y="3845056"/>
                    <a:pt x="6426200" y="4148084"/>
                  </a:cubicBezTo>
                  <a:cubicBezTo>
                    <a:pt x="6531502" y="5027834"/>
                    <a:pt x="5748027" y="5638674"/>
                    <a:pt x="4986284" y="5588000"/>
                  </a:cubicBezTo>
                  <a:cubicBezTo>
                    <a:pt x="4813153" y="5587642"/>
                    <a:pt x="4661177" y="5601257"/>
                    <a:pt x="4466150" y="5588000"/>
                  </a:cubicBezTo>
                  <a:cubicBezTo>
                    <a:pt x="4271123" y="5574743"/>
                    <a:pt x="4163724" y="5573998"/>
                    <a:pt x="3910552" y="5588000"/>
                  </a:cubicBezTo>
                  <a:cubicBezTo>
                    <a:pt x="3657380" y="5602002"/>
                    <a:pt x="3525071" y="5594305"/>
                    <a:pt x="3354955" y="5588000"/>
                  </a:cubicBezTo>
                  <a:cubicBezTo>
                    <a:pt x="3184839" y="5581695"/>
                    <a:pt x="2958971" y="5611381"/>
                    <a:pt x="2799357" y="5588000"/>
                  </a:cubicBezTo>
                  <a:cubicBezTo>
                    <a:pt x="2639743" y="5564619"/>
                    <a:pt x="2516600" y="5579861"/>
                    <a:pt x="2243759" y="5588000"/>
                  </a:cubicBezTo>
                  <a:cubicBezTo>
                    <a:pt x="1970918" y="5596139"/>
                    <a:pt x="1638896" y="5583221"/>
                    <a:pt x="1439916" y="5588000"/>
                  </a:cubicBezTo>
                  <a:cubicBezTo>
                    <a:pt x="814994" y="5663908"/>
                    <a:pt x="108217" y="5029871"/>
                    <a:pt x="0" y="4148084"/>
                  </a:cubicBezTo>
                  <a:cubicBezTo>
                    <a:pt x="-32333" y="3974823"/>
                    <a:pt x="13221" y="3675330"/>
                    <a:pt x="0" y="3498124"/>
                  </a:cubicBezTo>
                  <a:cubicBezTo>
                    <a:pt x="-13221" y="3320918"/>
                    <a:pt x="21275" y="3041110"/>
                    <a:pt x="0" y="2875245"/>
                  </a:cubicBezTo>
                  <a:cubicBezTo>
                    <a:pt x="-21275" y="2709380"/>
                    <a:pt x="-4294" y="2380792"/>
                    <a:pt x="0" y="2225285"/>
                  </a:cubicBezTo>
                  <a:cubicBezTo>
                    <a:pt x="4294" y="2069778"/>
                    <a:pt x="-1363" y="1790774"/>
                    <a:pt x="0" y="1439916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4114996770">
                    <a:prstGeom prst="roundRect">
                      <a:avLst>
                        <a:gd name="adj" fmla="val 2576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그림자, 색조와 음영, 창문, 블라인드이(가) 표시된 사진&#10;&#10;자동 생성된 설명">
              <a:extLst>
                <a:ext uri="{FF2B5EF4-FFF2-40B4-BE49-F238E27FC236}">
                  <a16:creationId xmlns:a16="http://schemas.microsoft.com/office/drawing/2014/main" id="{815F4FAC-ECF5-AD1E-CE39-5CC9945B0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5600" y="558800"/>
              <a:ext cx="6426200" cy="5588000"/>
            </a:xfrm>
            <a:prstGeom prst="roundRect">
              <a:avLst>
                <a:gd name="adj" fmla="val 25353"/>
              </a:avLst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F05431B-A5AA-23AE-5282-FC14BF85FDCB}"/>
                </a:ext>
              </a:extLst>
            </p:cNvPr>
            <p:cNvSpPr/>
            <p:nvPr/>
          </p:nvSpPr>
          <p:spPr>
            <a:xfrm>
              <a:off x="5168900" y="458788"/>
              <a:ext cx="6426200" cy="5588000"/>
            </a:xfrm>
            <a:custGeom>
              <a:avLst/>
              <a:gdLst>
                <a:gd name="connsiteX0" fmla="*/ 0 w 6426200"/>
                <a:gd name="connsiteY0" fmla="*/ 1439916 h 5588000"/>
                <a:gd name="connsiteX1" fmla="*/ 1439916 w 6426200"/>
                <a:gd name="connsiteY1" fmla="*/ 0 h 5588000"/>
                <a:gd name="connsiteX2" fmla="*/ 2066441 w 6426200"/>
                <a:gd name="connsiteY2" fmla="*/ 0 h 5588000"/>
                <a:gd name="connsiteX3" fmla="*/ 2586575 w 6426200"/>
                <a:gd name="connsiteY3" fmla="*/ 0 h 5588000"/>
                <a:gd name="connsiteX4" fmla="*/ 3248564 w 6426200"/>
                <a:gd name="connsiteY4" fmla="*/ 0 h 5588000"/>
                <a:gd name="connsiteX5" fmla="*/ 3804161 w 6426200"/>
                <a:gd name="connsiteY5" fmla="*/ 0 h 5588000"/>
                <a:gd name="connsiteX6" fmla="*/ 4324295 w 6426200"/>
                <a:gd name="connsiteY6" fmla="*/ 0 h 5588000"/>
                <a:gd name="connsiteX7" fmla="*/ 4986284 w 6426200"/>
                <a:gd name="connsiteY7" fmla="*/ 0 h 5588000"/>
                <a:gd name="connsiteX8" fmla="*/ 6426200 w 6426200"/>
                <a:gd name="connsiteY8" fmla="*/ 1439916 h 5588000"/>
                <a:gd name="connsiteX9" fmla="*/ 6426200 w 6426200"/>
                <a:gd name="connsiteY9" fmla="*/ 2089876 h 5588000"/>
                <a:gd name="connsiteX10" fmla="*/ 6426200 w 6426200"/>
                <a:gd name="connsiteY10" fmla="*/ 2712755 h 5588000"/>
                <a:gd name="connsiteX11" fmla="*/ 6426200 w 6426200"/>
                <a:gd name="connsiteY11" fmla="*/ 3389797 h 5588000"/>
                <a:gd name="connsiteX12" fmla="*/ 6426200 w 6426200"/>
                <a:gd name="connsiteY12" fmla="*/ 4148084 h 5588000"/>
                <a:gd name="connsiteX13" fmla="*/ 4986284 w 6426200"/>
                <a:gd name="connsiteY13" fmla="*/ 5588000 h 5588000"/>
                <a:gd name="connsiteX14" fmla="*/ 4466150 w 6426200"/>
                <a:gd name="connsiteY14" fmla="*/ 5588000 h 5588000"/>
                <a:gd name="connsiteX15" fmla="*/ 3910552 w 6426200"/>
                <a:gd name="connsiteY15" fmla="*/ 5588000 h 5588000"/>
                <a:gd name="connsiteX16" fmla="*/ 3354955 w 6426200"/>
                <a:gd name="connsiteY16" fmla="*/ 5588000 h 5588000"/>
                <a:gd name="connsiteX17" fmla="*/ 2799357 w 6426200"/>
                <a:gd name="connsiteY17" fmla="*/ 5588000 h 5588000"/>
                <a:gd name="connsiteX18" fmla="*/ 2243759 w 6426200"/>
                <a:gd name="connsiteY18" fmla="*/ 5588000 h 5588000"/>
                <a:gd name="connsiteX19" fmla="*/ 1439916 w 6426200"/>
                <a:gd name="connsiteY19" fmla="*/ 5588000 h 5588000"/>
                <a:gd name="connsiteX20" fmla="*/ 0 w 6426200"/>
                <a:gd name="connsiteY20" fmla="*/ 4148084 h 5588000"/>
                <a:gd name="connsiteX21" fmla="*/ 0 w 6426200"/>
                <a:gd name="connsiteY21" fmla="*/ 3498124 h 5588000"/>
                <a:gd name="connsiteX22" fmla="*/ 0 w 6426200"/>
                <a:gd name="connsiteY22" fmla="*/ 2875245 h 5588000"/>
                <a:gd name="connsiteX23" fmla="*/ 0 w 6426200"/>
                <a:gd name="connsiteY23" fmla="*/ 2225285 h 5588000"/>
                <a:gd name="connsiteX24" fmla="*/ 0 w 6426200"/>
                <a:gd name="connsiteY24" fmla="*/ 1439916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26200" h="5588000" extrusionOk="0">
                  <a:moveTo>
                    <a:pt x="0" y="1439916"/>
                  </a:moveTo>
                  <a:cubicBezTo>
                    <a:pt x="-110818" y="538462"/>
                    <a:pt x="595571" y="41768"/>
                    <a:pt x="1439916" y="0"/>
                  </a:cubicBezTo>
                  <a:cubicBezTo>
                    <a:pt x="1728968" y="-12609"/>
                    <a:pt x="1753893" y="-6257"/>
                    <a:pt x="2066441" y="0"/>
                  </a:cubicBezTo>
                  <a:cubicBezTo>
                    <a:pt x="2378990" y="6257"/>
                    <a:pt x="2391697" y="19240"/>
                    <a:pt x="2586575" y="0"/>
                  </a:cubicBezTo>
                  <a:cubicBezTo>
                    <a:pt x="2781453" y="-19240"/>
                    <a:pt x="3064823" y="-11273"/>
                    <a:pt x="3248564" y="0"/>
                  </a:cubicBezTo>
                  <a:cubicBezTo>
                    <a:pt x="3432305" y="11273"/>
                    <a:pt x="3537795" y="-945"/>
                    <a:pt x="3804161" y="0"/>
                  </a:cubicBezTo>
                  <a:cubicBezTo>
                    <a:pt x="4070527" y="945"/>
                    <a:pt x="4128047" y="291"/>
                    <a:pt x="4324295" y="0"/>
                  </a:cubicBezTo>
                  <a:cubicBezTo>
                    <a:pt x="4520543" y="-291"/>
                    <a:pt x="4843167" y="7048"/>
                    <a:pt x="4986284" y="0"/>
                  </a:cubicBezTo>
                  <a:cubicBezTo>
                    <a:pt x="5694275" y="12909"/>
                    <a:pt x="6451090" y="588574"/>
                    <a:pt x="6426200" y="1439916"/>
                  </a:cubicBezTo>
                  <a:cubicBezTo>
                    <a:pt x="6432535" y="1573560"/>
                    <a:pt x="6447314" y="1831522"/>
                    <a:pt x="6426200" y="2089876"/>
                  </a:cubicBezTo>
                  <a:cubicBezTo>
                    <a:pt x="6405086" y="2348230"/>
                    <a:pt x="6440867" y="2542821"/>
                    <a:pt x="6426200" y="2712755"/>
                  </a:cubicBezTo>
                  <a:cubicBezTo>
                    <a:pt x="6411533" y="2882689"/>
                    <a:pt x="6433179" y="3242059"/>
                    <a:pt x="6426200" y="3389797"/>
                  </a:cubicBezTo>
                  <a:cubicBezTo>
                    <a:pt x="6419221" y="3537535"/>
                    <a:pt x="6391847" y="3845056"/>
                    <a:pt x="6426200" y="4148084"/>
                  </a:cubicBezTo>
                  <a:cubicBezTo>
                    <a:pt x="6531502" y="5027834"/>
                    <a:pt x="5748027" y="5638674"/>
                    <a:pt x="4986284" y="5588000"/>
                  </a:cubicBezTo>
                  <a:cubicBezTo>
                    <a:pt x="4813153" y="5587642"/>
                    <a:pt x="4661177" y="5601257"/>
                    <a:pt x="4466150" y="5588000"/>
                  </a:cubicBezTo>
                  <a:cubicBezTo>
                    <a:pt x="4271123" y="5574743"/>
                    <a:pt x="4163724" y="5573998"/>
                    <a:pt x="3910552" y="5588000"/>
                  </a:cubicBezTo>
                  <a:cubicBezTo>
                    <a:pt x="3657380" y="5602002"/>
                    <a:pt x="3525071" y="5594305"/>
                    <a:pt x="3354955" y="5588000"/>
                  </a:cubicBezTo>
                  <a:cubicBezTo>
                    <a:pt x="3184839" y="5581695"/>
                    <a:pt x="2958971" y="5611381"/>
                    <a:pt x="2799357" y="5588000"/>
                  </a:cubicBezTo>
                  <a:cubicBezTo>
                    <a:pt x="2639743" y="5564619"/>
                    <a:pt x="2516600" y="5579861"/>
                    <a:pt x="2243759" y="5588000"/>
                  </a:cubicBezTo>
                  <a:cubicBezTo>
                    <a:pt x="1970918" y="5596139"/>
                    <a:pt x="1638896" y="5583221"/>
                    <a:pt x="1439916" y="5588000"/>
                  </a:cubicBezTo>
                  <a:cubicBezTo>
                    <a:pt x="814994" y="5663908"/>
                    <a:pt x="108217" y="5029871"/>
                    <a:pt x="0" y="4148084"/>
                  </a:cubicBezTo>
                  <a:cubicBezTo>
                    <a:pt x="-32333" y="3974823"/>
                    <a:pt x="13221" y="3675330"/>
                    <a:pt x="0" y="3498124"/>
                  </a:cubicBezTo>
                  <a:cubicBezTo>
                    <a:pt x="-13221" y="3320918"/>
                    <a:pt x="21275" y="3041110"/>
                    <a:pt x="0" y="2875245"/>
                  </a:cubicBezTo>
                  <a:cubicBezTo>
                    <a:pt x="-21275" y="2709380"/>
                    <a:pt x="-4294" y="2380792"/>
                    <a:pt x="0" y="2225285"/>
                  </a:cubicBezTo>
                  <a:cubicBezTo>
                    <a:pt x="4294" y="2069778"/>
                    <a:pt x="-1363" y="1790774"/>
                    <a:pt x="0" y="1439916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4114996770">
                    <a:prstGeom prst="roundRect">
                      <a:avLst>
                        <a:gd name="adj" fmla="val 2576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D43A67-E7C6-508B-4B2E-BA77A9927CFF}"/>
              </a:ext>
            </a:extLst>
          </p:cNvPr>
          <p:cNvSpPr txBox="1"/>
          <p:nvPr/>
        </p:nvSpPr>
        <p:spPr>
          <a:xfrm>
            <a:off x="553845" y="53302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Table of Contents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F6B8F3-D0FC-C487-6EE4-A2AA5898A7BC}"/>
              </a:ext>
            </a:extLst>
          </p:cNvPr>
          <p:cNvGrpSpPr/>
          <p:nvPr/>
        </p:nvGrpSpPr>
        <p:grpSpPr>
          <a:xfrm>
            <a:off x="1281148" y="2288570"/>
            <a:ext cx="4365489" cy="3089773"/>
            <a:chOff x="1166848" y="2047270"/>
            <a:chExt cx="4365489" cy="30897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F3F1CD3-17CA-BA0D-8645-601AB670173F}"/>
                </a:ext>
              </a:extLst>
            </p:cNvPr>
            <p:cNvGrpSpPr/>
            <p:nvPr/>
          </p:nvGrpSpPr>
          <p:grpSpPr>
            <a:xfrm>
              <a:off x="1166848" y="2047270"/>
              <a:ext cx="4365489" cy="461665"/>
              <a:chOff x="1281148" y="2250470"/>
              <a:chExt cx="4365489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F9A32C-3CBD-AD40-A879-39749958FCF5}"/>
                  </a:ext>
                </a:extLst>
              </p:cNvPr>
              <p:cNvSpPr txBox="1"/>
              <p:nvPr/>
            </p:nvSpPr>
            <p:spPr>
              <a:xfrm>
                <a:off x="1281148" y="2250470"/>
                <a:ext cx="319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1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E7A706-410A-A080-2C94-52C2F14F8EC9}"/>
                  </a:ext>
                </a:extLst>
              </p:cNvPr>
              <p:cNvSpPr txBox="1"/>
              <p:nvPr/>
            </p:nvSpPr>
            <p:spPr>
              <a:xfrm>
                <a:off x="2246347" y="2250470"/>
                <a:ext cx="3400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왜 </a:t>
                </a:r>
                <a:r>
                  <a:rPr lang="ko-KR" alt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플러터를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선택하는가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03130C-81B4-8B98-6A19-50F3BB0C7232}"/>
                </a:ext>
              </a:extLst>
            </p:cNvPr>
            <p:cNvGrpSpPr/>
            <p:nvPr/>
          </p:nvGrpSpPr>
          <p:grpSpPr>
            <a:xfrm>
              <a:off x="1166848" y="2923306"/>
              <a:ext cx="2757677" cy="461665"/>
              <a:chOff x="1281148" y="2250470"/>
              <a:chExt cx="2757677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A636C-A02C-FD14-3E71-04356F3478E1}"/>
                  </a:ext>
                </a:extLst>
              </p:cNvPr>
              <p:cNvSpPr txBox="1"/>
              <p:nvPr/>
            </p:nvSpPr>
            <p:spPr>
              <a:xfrm>
                <a:off x="1281148" y="225047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674790-1B63-42E1-EC66-FA852A64E371}"/>
                  </a:ext>
                </a:extLst>
              </p:cNvPr>
              <p:cNvSpPr txBox="1"/>
              <p:nvPr/>
            </p:nvSpPr>
            <p:spPr>
              <a:xfrm>
                <a:off x="2246347" y="2250470"/>
                <a:ext cx="1792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플러터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소개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45EAC6F-1E15-B3FB-DBAD-94B29653C6E9}"/>
                </a:ext>
              </a:extLst>
            </p:cNvPr>
            <p:cNvGrpSpPr/>
            <p:nvPr/>
          </p:nvGrpSpPr>
          <p:grpSpPr>
            <a:xfrm>
              <a:off x="1166848" y="3799342"/>
              <a:ext cx="2142124" cy="461665"/>
              <a:chOff x="1281148" y="2250470"/>
              <a:chExt cx="2142124" cy="4616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356D07-35B1-CDA3-8F81-BB9422905A5A}"/>
                  </a:ext>
                </a:extLst>
              </p:cNvPr>
              <p:cNvSpPr txBox="1"/>
              <p:nvPr/>
            </p:nvSpPr>
            <p:spPr>
              <a:xfrm>
                <a:off x="1281148" y="2250470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3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D1CF11-EC0B-F531-BE37-2547655887CD}"/>
                  </a:ext>
                </a:extLst>
              </p:cNvPr>
              <p:cNvSpPr txBox="1"/>
              <p:nvPr/>
            </p:nvSpPr>
            <p:spPr>
              <a:xfrm>
                <a:off x="2246347" y="2250470"/>
                <a:ext cx="1176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샘플 앱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FDEB35E-AA25-DA16-2CBD-5EEC7016812A}"/>
                </a:ext>
              </a:extLst>
            </p:cNvPr>
            <p:cNvGrpSpPr/>
            <p:nvPr/>
          </p:nvGrpSpPr>
          <p:grpSpPr>
            <a:xfrm>
              <a:off x="1166848" y="4675378"/>
              <a:ext cx="2449901" cy="461665"/>
              <a:chOff x="1281148" y="2250470"/>
              <a:chExt cx="2449901" cy="46166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A87BD2-6802-64C1-1B49-598FAC19A9BF}"/>
                  </a:ext>
                </a:extLst>
              </p:cNvPr>
              <p:cNvSpPr txBox="1"/>
              <p:nvPr/>
            </p:nvSpPr>
            <p:spPr>
              <a:xfrm>
                <a:off x="1281148" y="225047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4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BA1B0-0EDF-7216-18D8-76C4811D507D}"/>
                  </a:ext>
                </a:extLst>
              </p:cNvPr>
              <p:cNvSpPr txBox="1"/>
              <p:nvPr/>
            </p:nvSpPr>
            <p:spPr>
              <a:xfrm>
                <a:off x="2246347" y="2250470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도전 과제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B0864D-4BF4-3E2A-9C75-1EBB2282A79A}"/>
              </a:ext>
            </a:extLst>
          </p:cNvPr>
          <p:cNvSpPr/>
          <p:nvPr/>
        </p:nvSpPr>
        <p:spPr>
          <a:xfrm flipV="1">
            <a:off x="577692" y="1135894"/>
            <a:ext cx="2471544" cy="45719"/>
          </a:xfrm>
          <a:custGeom>
            <a:avLst/>
            <a:gdLst>
              <a:gd name="connsiteX0" fmla="*/ 0 w 2471544"/>
              <a:gd name="connsiteY0" fmla="*/ 0 h 45719"/>
              <a:gd name="connsiteX1" fmla="*/ 444878 w 2471544"/>
              <a:gd name="connsiteY1" fmla="*/ 0 h 45719"/>
              <a:gd name="connsiteX2" fmla="*/ 889756 w 2471544"/>
              <a:gd name="connsiteY2" fmla="*/ 0 h 45719"/>
              <a:gd name="connsiteX3" fmla="*/ 1309918 w 2471544"/>
              <a:gd name="connsiteY3" fmla="*/ 0 h 45719"/>
              <a:gd name="connsiteX4" fmla="*/ 1754796 w 2471544"/>
              <a:gd name="connsiteY4" fmla="*/ 0 h 45719"/>
              <a:gd name="connsiteX5" fmla="*/ 2471544 w 2471544"/>
              <a:gd name="connsiteY5" fmla="*/ 0 h 45719"/>
              <a:gd name="connsiteX6" fmla="*/ 2471544 w 2471544"/>
              <a:gd name="connsiteY6" fmla="*/ 45719 h 45719"/>
              <a:gd name="connsiteX7" fmla="*/ 1927804 w 2471544"/>
              <a:gd name="connsiteY7" fmla="*/ 45719 h 45719"/>
              <a:gd name="connsiteX8" fmla="*/ 1458211 w 2471544"/>
              <a:gd name="connsiteY8" fmla="*/ 45719 h 45719"/>
              <a:gd name="connsiteX9" fmla="*/ 963902 w 2471544"/>
              <a:gd name="connsiteY9" fmla="*/ 45719 h 45719"/>
              <a:gd name="connsiteX10" fmla="*/ 0 w 2471544"/>
              <a:gd name="connsiteY10" fmla="*/ 45719 h 45719"/>
              <a:gd name="connsiteX11" fmla="*/ 0 w 2471544"/>
              <a:gd name="connsiteY1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71544" h="45719" fill="none" extrusionOk="0">
                <a:moveTo>
                  <a:pt x="0" y="0"/>
                </a:moveTo>
                <a:cubicBezTo>
                  <a:pt x="128902" y="-5388"/>
                  <a:pt x="246966" y="29371"/>
                  <a:pt x="444878" y="0"/>
                </a:cubicBezTo>
                <a:cubicBezTo>
                  <a:pt x="642790" y="-29371"/>
                  <a:pt x="703573" y="44867"/>
                  <a:pt x="889756" y="0"/>
                </a:cubicBezTo>
                <a:cubicBezTo>
                  <a:pt x="1075939" y="-44867"/>
                  <a:pt x="1100869" y="5290"/>
                  <a:pt x="1309918" y="0"/>
                </a:cubicBezTo>
                <a:cubicBezTo>
                  <a:pt x="1518967" y="-5290"/>
                  <a:pt x="1532527" y="49886"/>
                  <a:pt x="1754796" y="0"/>
                </a:cubicBezTo>
                <a:cubicBezTo>
                  <a:pt x="1977065" y="-49886"/>
                  <a:pt x="2314417" y="61026"/>
                  <a:pt x="2471544" y="0"/>
                </a:cubicBezTo>
                <a:cubicBezTo>
                  <a:pt x="2475183" y="12055"/>
                  <a:pt x="2470788" y="35957"/>
                  <a:pt x="2471544" y="45719"/>
                </a:cubicBezTo>
                <a:cubicBezTo>
                  <a:pt x="2298373" y="73609"/>
                  <a:pt x="2139889" y="6298"/>
                  <a:pt x="1927804" y="45719"/>
                </a:cubicBezTo>
                <a:cubicBezTo>
                  <a:pt x="1715719" y="85140"/>
                  <a:pt x="1583971" y="8675"/>
                  <a:pt x="1458211" y="45719"/>
                </a:cubicBezTo>
                <a:cubicBezTo>
                  <a:pt x="1332451" y="82763"/>
                  <a:pt x="1186323" y="16315"/>
                  <a:pt x="963902" y="45719"/>
                </a:cubicBezTo>
                <a:cubicBezTo>
                  <a:pt x="741481" y="75123"/>
                  <a:pt x="209978" y="-32829"/>
                  <a:pt x="0" y="45719"/>
                </a:cubicBezTo>
                <a:cubicBezTo>
                  <a:pt x="-5211" y="27751"/>
                  <a:pt x="2801" y="21546"/>
                  <a:pt x="0" y="0"/>
                </a:cubicBezTo>
                <a:close/>
              </a:path>
              <a:path w="2471544" h="45719" stroke="0" extrusionOk="0">
                <a:moveTo>
                  <a:pt x="0" y="0"/>
                </a:moveTo>
                <a:cubicBezTo>
                  <a:pt x="169183" y="-16847"/>
                  <a:pt x="291546" y="29747"/>
                  <a:pt x="420162" y="0"/>
                </a:cubicBezTo>
                <a:cubicBezTo>
                  <a:pt x="548778" y="-29747"/>
                  <a:pt x="710629" y="10093"/>
                  <a:pt x="865040" y="0"/>
                </a:cubicBezTo>
                <a:cubicBezTo>
                  <a:pt x="1019451" y="-10093"/>
                  <a:pt x="1235412" y="33048"/>
                  <a:pt x="1334634" y="0"/>
                </a:cubicBezTo>
                <a:cubicBezTo>
                  <a:pt x="1433856" y="-33048"/>
                  <a:pt x="1586831" y="35323"/>
                  <a:pt x="1804227" y="0"/>
                </a:cubicBezTo>
                <a:cubicBezTo>
                  <a:pt x="2021623" y="-35323"/>
                  <a:pt x="2180062" y="79134"/>
                  <a:pt x="2471544" y="0"/>
                </a:cubicBezTo>
                <a:cubicBezTo>
                  <a:pt x="2473896" y="16455"/>
                  <a:pt x="2469886" y="33393"/>
                  <a:pt x="2471544" y="45719"/>
                </a:cubicBezTo>
                <a:cubicBezTo>
                  <a:pt x="2255234" y="83945"/>
                  <a:pt x="2149560" y="36684"/>
                  <a:pt x="2001951" y="45719"/>
                </a:cubicBezTo>
                <a:cubicBezTo>
                  <a:pt x="1854342" y="54754"/>
                  <a:pt x="1660133" y="-6480"/>
                  <a:pt x="1557073" y="45719"/>
                </a:cubicBezTo>
                <a:cubicBezTo>
                  <a:pt x="1454013" y="97918"/>
                  <a:pt x="1244439" y="7250"/>
                  <a:pt x="1013333" y="45719"/>
                </a:cubicBezTo>
                <a:cubicBezTo>
                  <a:pt x="782227" y="84188"/>
                  <a:pt x="664532" y="-8462"/>
                  <a:pt x="519024" y="45719"/>
                </a:cubicBezTo>
                <a:cubicBezTo>
                  <a:pt x="373516" y="99900"/>
                  <a:pt x="145019" y="15397"/>
                  <a:pt x="0" y="45719"/>
                </a:cubicBezTo>
                <a:cubicBezTo>
                  <a:pt x="-3323" y="23659"/>
                  <a:pt x="3202" y="9193"/>
                  <a:pt x="0" y="0"/>
                </a:cubicBezTo>
                <a:close/>
              </a:path>
            </a:pathLst>
          </a:custGeom>
          <a:ln w="190500">
            <a:solidFill>
              <a:schemeClr val="accent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6199600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85E-9170-FC67-740B-00A8A7B71C41}"/>
              </a:ext>
            </a:extLst>
          </p:cNvPr>
          <p:cNvSpPr/>
          <p:nvPr/>
        </p:nvSpPr>
        <p:spPr>
          <a:xfrm>
            <a:off x="462170" y="669423"/>
            <a:ext cx="2890852" cy="4334742"/>
          </a:xfrm>
          <a:prstGeom prst="rect">
            <a:avLst/>
          </a:prstGeom>
          <a:solidFill>
            <a:schemeClr val="accent4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8A459-F595-6385-976C-D8EA346225A3}"/>
              </a:ext>
            </a:extLst>
          </p:cNvPr>
          <p:cNvSpPr/>
          <p:nvPr/>
        </p:nvSpPr>
        <p:spPr>
          <a:xfrm>
            <a:off x="655266" y="199732"/>
            <a:ext cx="2890852" cy="4717955"/>
          </a:xfrm>
          <a:custGeom>
            <a:avLst/>
            <a:gdLst>
              <a:gd name="connsiteX0" fmla="*/ 0 w 2890852"/>
              <a:gd name="connsiteY0" fmla="*/ 0 h 4717955"/>
              <a:gd name="connsiteX1" fmla="*/ 549262 w 2890852"/>
              <a:gd name="connsiteY1" fmla="*/ 0 h 4717955"/>
              <a:gd name="connsiteX2" fmla="*/ 1040707 w 2890852"/>
              <a:gd name="connsiteY2" fmla="*/ 0 h 4717955"/>
              <a:gd name="connsiteX3" fmla="*/ 1676694 w 2890852"/>
              <a:gd name="connsiteY3" fmla="*/ 0 h 4717955"/>
              <a:gd name="connsiteX4" fmla="*/ 2225956 w 2890852"/>
              <a:gd name="connsiteY4" fmla="*/ 0 h 4717955"/>
              <a:gd name="connsiteX5" fmla="*/ 2890852 w 2890852"/>
              <a:gd name="connsiteY5" fmla="*/ 0 h 4717955"/>
              <a:gd name="connsiteX6" fmla="*/ 2890852 w 2890852"/>
              <a:gd name="connsiteY6" fmla="*/ 684103 h 4717955"/>
              <a:gd name="connsiteX7" fmla="*/ 2890852 w 2890852"/>
              <a:gd name="connsiteY7" fmla="*/ 1273848 h 4717955"/>
              <a:gd name="connsiteX8" fmla="*/ 2890852 w 2890852"/>
              <a:gd name="connsiteY8" fmla="*/ 1863592 h 4717955"/>
              <a:gd name="connsiteX9" fmla="*/ 2890852 w 2890852"/>
              <a:gd name="connsiteY9" fmla="*/ 2358978 h 4717955"/>
              <a:gd name="connsiteX10" fmla="*/ 2890852 w 2890852"/>
              <a:gd name="connsiteY10" fmla="*/ 2854363 h 4717955"/>
              <a:gd name="connsiteX11" fmla="*/ 2890852 w 2890852"/>
              <a:gd name="connsiteY11" fmla="*/ 3444107 h 4717955"/>
              <a:gd name="connsiteX12" fmla="*/ 2890852 w 2890852"/>
              <a:gd name="connsiteY12" fmla="*/ 4081031 h 4717955"/>
              <a:gd name="connsiteX13" fmla="*/ 2890852 w 2890852"/>
              <a:gd name="connsiteY13" fmla="*/ 4717955 h 4717955"/>
              <a:gd name="connsiteX14" fmla="*/ 2312682 w 2890852"/>
              <a:gd name="connsiteY14" fmla="*/ 4717955 h 4717955"/>
              <a:gd name="connsiteX15" fmla="*/ 1792328 w 2890852"/>
              <a:gd name="connsiteY15" fmla="*/ 4717955 h 4717955"/>
              <a:gd name="connsiteX16" fmla="*/ 1214158 w 2890852"/>
              <a:gd name="connsiteY16" fmla="*/ 4717955 h 4717955"/>
              <a:gd name="connsiteX17" fmla="*/ 578170 w 2890852"/>
              <a:gd name="connsiteY17" fmla="*/ 4717955 h 4717955"/>
              <a:gd name="connsiteX18" fmla="*/ 0 w 2890852"/>
              <a:gd name="connsiteY18" fmla="*/ 4717955 h 4717955"/>
              <a:gd name="connsiteX19" fmla="*/ 0 w 2890852"/>
              <a:gd name="connsiteY19" fmla="*/ 4269749 h 4717955"/>
              <a:gd name="connsiteX20" fmla="*/ 0 w 2890852"/>
              <a:gd name="connsiteY20" fmla="*/ 3774364 h 4717955"/>
              <a:gd name="connsiteX21" fmla="*/ 0 w 2890852"/>
              <a:gd name="connsiteY21" fmla="*/ 3231799 h 4717955"/>
              <a:gd name="connsiteX22" fmla="*/ 0 w 2890852"/>
              <a:gd name="connsiteY22" fmla="*/ 2547696 h 4717955"/>
              <a:gd name="connsiteX23" fmla="*/ 0 w 2890852"/>
              <a:gd name="connsiteY23" fmla="*/ 1957951 h 4717955"/>
              <a:gd name="connsiteX24" fmla="*/ 0 w 2890852"/>
              <a:gd name="connsiteY24" fmla="*/ 1415387 h 4717955"/>
              <a:gd name="connsiteX25" fmla="*/ 0 w 2890852"/>
              <a:gd name="connsiteY25" fmla="*/ 967181 h 4717955"/>
              <a:gd name="connsiteX26" fmla="*/ 0 w 2890852"/>
              <a:gd name="connsiteY26" fmla="*/ 518975 h 4717955"/>
              <a:gd name="connsiteX27" fmla="*/ 0 w 2890852"/>
              <a:gd name="connsiteY27" fmla="*/ 0 h 471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90852" h="4717955" extrusionOk="0">
                <a:moveTo>
                  <a:pt x="0" y="0"/>
                </a:moveTo>
                <a:cubicBezTo>
                  <a:pt x="147366" y="-51704"/>
                  <a:pt x="320191" y="30733"/>
                  <a:pt x="549262" y="0"/>
                </a:cubicBezTo>
                <a:cubicBezTo>
                  <a:pt x="778333" y="-30733"/>
                  <a:pt x="855533" y="32817"/>
                  <a:pt x="1040707" y="0"/>
                </a:cubicBezTo>
                <a:cubicBezTo>
                  <a:pt x="1225882" y="-32817"/>
                  <a:pt x="1499764" y="10936"/>
                  <a:pt x="1676694" y="0"/>
                </a:cubicBezTo>
                <a:cubicBezTo>
                  <a:pt x="1853624" y="-10936"/>
                  <a:pt x="2074451" y="12160"/>
                  <a:pt x="2225956" y="0"/>
                </a:cubicBezTo>
                <a:cubicBezTo>
                  <a:pt x="2377461" y="-12160"/>
                  <a:pt x="2650548" y="74516"/>
                  <a:pt x="2890852" y="0"/>
                </a:cubicBezTo>
                <a:cubicBezTo>
                  <a:pt x="2913403" y="175898"/>
                  <a:pt x="2874488" y="368539"/>
                  <a:pt x="2890852" y="684103"/>
                </a:cubicBezTo>
                <a:cubicBezTo>
                  <a:pt x="2907216" y="999667"/>
                  <a:pt x="2829753" y="1047127"/>
                  <a:pt x="2890852" y="1273848"/>
                </a:cubicBezTo>
                <a:cubicBezTo>
                  <a:pt x="2951951" y="1500569"/>
                  <a:pt x="2875453" y="1701488"/>
                  <a:pt x="2890852" y="1863592"/>
                </a:cubicBezTo>
                <a:cubicBezTo>
                  <a:pt x="2906251" y="2025696"/>
                  <a:pt x="2836081" y="2135567"/>
                  <a:pt x="2890852" y="2358978"/>
                </a:cubicBezTo>
                <a:cubicBezTo>
                  <a:pt x="2945623" y="2582389"/>
                  <a:pt x="2836674" y="2611779"/>
                  <a:pt x="2890852" y="2854363"/>
                </a:cubicBezTo>
                <a:cubicBezTo>
                  <a:pt x="2945030" y="3096948"/>
                  <a:pt x="2825149" y="3209828"/>
                  <a:pt x="2890852" y="3444107"/>
                </a:cubicBezTo>
                <a:cubicBezTo>
                  <a:pt x="2956555" y="3678386"/>
                  <a:pt x="2847229" y="3785240"/>
                  <a:pt x="2890852" y="4081031"/>
                </a:cubicBezTo>
                <a:cubicBezTo>
                  <a:pt x="2934475" y="4376822"/>
                  <a:pt x="2888877" y="4560441"/>
                  <a:pt x="2890852" y="4717955"/>
                </a:cubicBezTo>
                <a:cubicBezTo>
                  <a:pt x="2654302" y="4765750"/>
                  <a:pt x="2526756" y="4676456"/>
                  <a:pt x="2312682" y="4717955"/>
                </a:cubicBezTo>
                <a:cubicBezTo>
                  <a:pt x="2098608" y="4759454"/>
                  <a:pt x="1986297" y="4713583"/>
                  <a:pt x="1792328" y="4717955"/>
                </a:cubicBezTo>
                <a:cubicBezTo>
                  <a:pt x="1598359" y="4722327"/>
                  <a:pt x="1437803" y="4678808"/>
                  <a:pt x="1214158" y="4717955"/>
                </a:cubicBezTo>
                <a:cubicBezTo>
                  <a:pt x="990513" y="4757102"/>
                  <a:pt x="730737" y="4642702"/>
                  <a:pt x="578170" y="4717955"/>
                </a:cubicBezTo>
                <a:cubicBezTo>
                  <a:pt x="425603" y="4793208"/>
                  <a:pt x="191857" y="4702979"/>
                  <a:pt x="0" y="4717955"/>
                </a:cubicBezTo>
                <a:cubicBezTo>
                  <a:pt x="-10633" y="4587458"/>
                  <a:pt x="44169" y="4438748"/>
                  <a:pt x="0" y="4269749"/>
                </a:cubicBezTo>
                <a:cubicBezTo>
                  <a:pt x="-44169" y="4100750"/>
                  <a:pt x="34544" y="3920376"/>
                  <a:pt x="0" y="3774364"/>
                </a:cubicBezTo>
                <a:cubicBezTo>
                  <a:pt x="-34544" y="3628353"/>
                  <a:pt x="18852" y="3394648"/>
                  <a:pt x="0" y="3231799"/>
                </a:cubicBezTo>
                <a:cubicBezTo>
                  <a:pt x="-18852" y="3068951"/>
                  <a:pt x="73119" y="2838019"/>
                  <a:pt x="0" y="2547696"/>
                </a:cubicBezTo>
                <a:cubicBezTo>
                  <a:pt x="-73119" y="2257373"/>
                  <a:pt x="9936" y="2224801"/>
                  <a:pt x="0" y="1957951"/>
                </a:cubicBezTo>
                <a:cubicBezTo>
                  <a:pt x="-9936" y="1691102"/>
                  <a:pt x="27074" y="1619562"/>
                  <a:pt x="0" y="1415387"/>
                </a:cubicBezTo>
                <a:cubicBezTo>
                  <a:pt x="-27074" y="1211212"/>
                  <a:pt x="41043" y="1096226"/>
                  <a:pt x="0" y="967181"/>
                </a:cubicBezTo>
                <a:cubicBezTo>
                  <a:pt x="-41043" y="838136"/>
                  <a:pt x="38694" y="617017"/>
                  <a:pt x="0" y="518975"/>
                </a:cubicBezTo>
                <a:cubicBezTo>
                  <a:pt x="-38694" y="420933"/>
                  <a:pt x="43669" y="193428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CAF4F-12D4-2247-3657-6071931FDD10}"/>
              </a:ext>
            </a:extLst>
          </p:cNvPr>
          <p:cNvSpPr txBox="1"/>
          <p:nvPr/>
        </p:nvSpPr>
        <p:spPr>
          <a:xfrm>
            <a:off x="3434054" y="5393159"/>
            <a:ext cx="532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빛을 퍼트리는 방법은 두 가지가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촛불이 되든가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그것을 반사시키는 거울이 되든가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6A6CD-2ECC-6663-19C9-F2AEBF857E16}"/>
              </a:ext>
            </a:extLst>
          </p:cNvPr>
          <p:cNvSpPr txBox="1"/>
          <p:nvPr/>
        </p:nvSpPr>
        <p:spPr>
          <a:xfrm>
            <a:off x="5651807" y="6140897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에디스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워튼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B070C-968E-F672-4961-C486E4CB9F3A}"/>
              </a:ext>
            </a:extLst>
          </p:cNvPr>
          <p:cNvSpPr txBox="1"/>
          <p:nvPr/>
        </p:nvSpPr>
        <p:spPr>
          <a:xfrm>
            <a:off x="655266" y="199732"/>
            <a:ext cx="1252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600" b="1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64191-7AEB-D696-7888-9A48FA198D8E}"/>
              </a:ext>
            </a:extLst>
          </p:cNvPr>
          <p:cNvSpPr txBox="1"/>
          <p:nvPr/>
        </p:nvSpPr>
        <p:spPr>
          <a:xfrm>
            <a:off x="1438750" y="669423"/>
            <a:ext cx="9054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linkClick r:id="rId3"/>
              </a:rPr>
              <a:t>https://medium.com@kyle_seongwoo_jun/xamarin</a:t>
            </a:r>
            <a:r>
              <a:rPr kumimoji="1" lang="ko-KR" altLang="en-US" dirty="0">
                <a:hlinkClick r:id="rId3"/>
              </a:rPr>
              <a:t>과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en-US" altLang="ko-Kore-KR" dirty="0">
                <a:hlinkClick r:id="rId3"/>
              </a:rPr>
              <a:t>flutter-</a:t>
            </a:r>
            <a:r>
              <a:rPr kumimoji="1" lang="ko-KR" altLang="en-US" dirty="0">
                <a:hlinkClick r:id="rId3"/>
              </a:rPr>
              <a:t>그리고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ko-KR" altLang="en-US" dirty="0">
                <a:hlinkClick r:id="rId3"/>
              </a:rPr>
              <a:t>크로스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ko-KR" altLang="en-US" dirty="0">
                <a:hlinkClick r:id="rId3"/>
              </a:rPr>
              <a:t>플랫폼의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ko-KR" altLang="en-US" dirty="0">
                <a:hlinkClick r:id="rId3"/>
              </a:rPr>
              <a:t>미래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en-US" altLang="ko-Kore-KR" dirty="0">
                <a:hlinkClick r:id="rId3"/>
              </a:rPr>
              <a:t>e583b4f2da93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R" dirty="0">
                <a:hlinkClick r:id="rId4"/>
              </a:rPr>
              <a:t>Flutter, </a:t>
            </a:r>
            <a:r>
              <a:rPr kumimoji="1" lang="ko-KR" altLang="en-US" dirty="0">
                <a:hlinkClick r:id="rId4"/>
              </a:rPr>
              <a:t>어떻게 해야</a:t>
            </a:r>
            <a:r>
              <a:rPr kumimoji="1" lang="en-US" altLang="ko-KR" dirty="0">
                <a:hlinkClick r:id="rId4"/>
              </a:rPr>
              <a:t> </a:t>
            </a:r>
            <a:r>
              <a:rPr kumimoji="1" lang="ko-KR" altLang="en-US" dirty="0">
                <a:hlinkClick r:id="rId4"/>
              </a:rPr>
              <a:t>더 잘 쓸까</a:t>
            </a:r>
            <a:r>
              <a:rPr kumimoji="1" lang="en-US" altLang="ko-KR" dirty="0">
                <a:hlinkClick r:id="rId4"/>
              </a:rPr>
              <a:t>?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" altLang="ko-Kore-KR" dirty="0">
                <a:hlinkClick r:id="rId5"/>
              </a:rPr>
              <a:t>https://devocean.sk.com/blog/techBoardDetail.do?ID=163638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4"/>
              </a:rPr>
              <a:t>https://www.youtube.com/watch?v=ZtR8ux9y5AI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>
                <a:hlinkClick r:id="rId6"/>
              </a:rPr>
              <a:t>Awesome-Flutter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Comunity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7"/>
              </a:rPr>
              <a:t>Flutter Korea Discord</a:t>
            </a:r>
            <a:r>
              <a:rPr kumimoji="1" lang="en-US" altLang="ko-Kore-KR" dirty="0"/>
              <a:t>   </a:t>
            </a:r>
            <a:r>
              <a:rPr kumimoji="1" lang="en-US" altLang="ko-Kore-KR" dirty="0">
                <a:hlinkClick r:id="rId8"/>
              </a:rPr>
              <a:t>Flutter Seoul</a:t>
            </a:r>
            <a:r>
              <a:rPr kumimoji="1" lang="en-US" altLang="ko-Kore-KR" dirty="0"/>
              <a:t>   </a:t>
            </a:r>
            <a:r>
              <a:rPr kumimoji="1" lang="en-US" altLang="ko-Kore-KR" dirty="0">
                <a:hlinkClick r:id="rId9"/>
              </a:rPr>
              <a:t>Flutter Songdo</a:t>
            </a:r>
            <a:r>
              <a:rPr kumimoji="1" lang="en-US" altLang="ko-Kore-KR" dirty="0"/>
              <a:t>   </a:t>
            </a:r>
            <a:r>
              <a:rPr kumimoji="1" lang="en-US" altLang="ko-Kore-KR" dirty="0">
                <a:hlinkClick r:id="rId10"/>
              </a:rPr>
              <a:t>Flutter Daegu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11"/>
              </a:rPr>
              <a:t>Reddit Flutter</a:t>
            </a:r>
            <a:endParaRPr kumimoji="1" lang="en-US" altLang="ko-Kore-KR" dirty="0"/>
          </a:p>
          <a:p>
            <a:endParaRPr kumimoji="1" lang="en-US" altLang="ko-Kore-KR" dirty="0">
              <a:hlinkClick r:id="rId6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74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, 식물, 스파티필룸속, 잎이(가) 표시된 사진&#10;&#10;자동 생성된 설명">
            <a:extLst>
              <a:ext uri="{FF2B5EF4-FFF2-40B4-BE49-F238E27FC236}">
                <a16:creationId xmlns:a16="http://schemas.microsoft.com/office/drawing/2014/main" id="{189E007B-8A03-FE47-D9A0-5CBF433DD0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027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58FDA-8233-01AE-1428-2DEB6AD85678}"/>
              </a:ext>
            </a:extLst>
          </p:cNvPr>
          <p:cNvSpPr txBox="1">
            <a:spLocks/>
          </p:cNvSpPr>
          <p:nvPr/>
        </p:nvSpPr>
        <p:spPr>
          <a:xfrm>
            <a:off x="9473730" y="6510554"/>
            <a:ext cx="26420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/>
              <a:t>© 2023. Saebyeol Yu. all rights reserved.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96D8B-3703-5B45-87B8-F43B8A29BB20}"/>
              </a:ext>
            </a:extLst>
          </p:cNvPr>
          <p:cNvSpPr txBox="1"/>
          <p:nvPr/>
        </p:nvSpPr>
        <p:spPr>
          <a:xfrm>
            <a:off x="1629076" y="2455477"/>
            <a:ext cx="8933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Q. </a:t>
            </a:r>
          </a:p>
          <a:p>
            <a:pPr algn="ctr"/>
            <a:r>
              <a:rPr lang="ko-KR" altLang="en-US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가벼운 질문만 받습니다</a:t>
            </a:r>
            <a:r>
              <a:rPr lang="en-US" altLang="ko-KR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60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래픽 10" descr="유기적 모서리 셰이프">
            <a:extLst>
              <a:ext uri="{FF2B5EF4-FFF2-40B4-BE49-F238E27FC236}">
                <a16:creationId xmlns:a16="http://schemas.microsoft.com/office/drawing/2014/main" id="{5928F7A7-510C-2D81-2C55-4C3CB90C45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2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유기적 모서리 셰이프">
            <a:extLst>
              <a:ext uri="{FF2B5EF4-FFF2-40B4-BE49-F238E27FC236}">
                <a16:creationId xmlns:a16="http://schemas.microsoft.com/office/drawing/2014/main" id="{463C986B-CD8F-61F9-CE4C-8C79AA53B2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00" y="0"/>
            <a:ext cx="4572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75F80-8B6F-03DE-31B2-BEBD893CE300}"/>
              </a:ext>
            </a:extLst>
          </p:cNvPr>
          <p:cNvSpPr txBox="1"/>
          <p:nvPr/>
        </p:nvSpPr>
        <p:spPr>
          <a:xfrm>
            <a:off x="5328803" y="2656870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94A04-6EC3-D7F8-005E-8C392AA0138E}"/>
              </a:ext>
            </a:extLst>
          </p:cNvPr>
          <p:cNvSpPr txBox="1"/>
          <p:nvPr/>
        </p:nvSpPr>
        <p:spPr>
          <a:xfrm>
            <a:off x="1981736" y="3241645"/>
            <a:ext cx="8228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왜 </a:t>
            </a:r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플러터를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선택하는가</a:t>
            </a:r>
          </a:p>
        </p:txBody>
      </p:sp>
    </p:spTree>
    <p:extLst>
      <p:ext uri="{BB962C8B-B14F-4D97-AF65-F5344CB8AC3E}">
        <p14:creationId xmlns:p14="http://schemas.microsoft.com/office/powerpoint/2010/main" val="30015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FCD653-955F-268C-BE33-1548DD36C561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iOS </a:t>
            </a:r>
          </a:p>
          <a:p>
            <a:pPr algn="just"/>
            <a:r>
              <a:rPr lang="en-US" altLang="ko-KR" dirty="0"/>
              <a:t>OBJ-C </a:t>
            </a:r>
            <a:r>
              <a:rPr lang="ko-Kore-KR" altLang="en-US" dirty="0"/>
              <a:t>→</a:t>
            </a:r>
            <a:r>
              <a:rPr lang="en-US" altLang="ko-Kore-KR" dirty="0"/>
              <a:t> Swift</a:t>
            </a:r>
            <a:endParaRPr lang="en-US" altLang="ko-KR" dirty="0"/>
          </a:p>
          <a:p>
            <a:pPr algn="just"/>
            <a:r>
              <a:rPr lang="en-US" altLang="ko-KR" dirty="0" err="1"/>
              <a:t>UIKit</a:t>
            </a:r>
            <a:r>
              <a:rPr lang="en-US" altLang="ko-KR" dirty="0"/>
              <a:t> </a:t>
            </a:r>
            <a:r>
              <a:rPr lang="ko-Kore-KR" altLang="en-US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SwiftUI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AOS</a:t>
            </a:r>
          </a:p>
          <a:p>
            <a:pPr algn="just"/>
            <a:r>
              <a:rPr lang="en-US" altLang="ko-KR" dirty="0"/>
              <a:t>Java </a:t>
            </a:r>
            <a:r>
              <a:rPr lang="ko-Kore-KR" altLang="en-US" dirty="0"/>
              <a:t>→</a:t>
            </a:r>
            <a:r>
              <a:rPr lang="en-US" altLang="ko-Kore-KR" dirty="0"/>
              <a:t> Kotlin</a:t>
            </a:r>
            <a:endParaRPr lang="en-US" altLang="ko-KR" dirty="0"/>
          </a:p>
          <a:p>
            <a:pPr algn="just"/>
            <a:r>
              <a:rPr lang="en-US" altLang="ko-KR" dirty="0"/>
              <a:t>XML, Layout </a:t>
            </a:r>
            <a:r>
              <a:rPr lang="ko-Kore-KR" altLang="en-US" dirty="0"/>
              <a:t>→ </a:t>
            </a:r>
            <a:r>
              <a:rPr lang="en-US" altLang="ko-KR" dirty="0" err="1"/>
              <a:t>ComposeUI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A0EA9D-9D45-C7F7-9CD6-54D2B66D1DC9}"/>
              </a:ext>
            </a:extLst>
          </p:cNvPr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Flutter - Dart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React Native - JavaScript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ionic – HTML/CSS/JS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Xamarin – </a:t>
            </a:r>
            <a:r>
              <a:rPr lang="en-US" altLang="ko-KR" dirty="0" err="1">
                <a:solidFill>
                  <a:schemeClr val="tx1"/>
                </a:solidFill>
              </a:rPr>
              <a:t>.Net</a:t>
            </a:r>
            <a:r>
              <a:rPr lang="en-US" altLang="ko-KR" dirty="0">
                <a:solidFill>
                  <a:schemeClr val="tx1"/>
                </a:solidFill>
              </a:rPr>
              <a:t>, C#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B3EBE3-FCE0-5CF2-37D6-5435564FA5A0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WebView Base +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네이티브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크로스플랫폼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FAE829-1727-CC14-F1BC-C232F6BAC11A}"/>
              </a:ext>
            </a:extLst>
          </p:cNvPr>
          <p:cNvSpPr txBox="1"/>
          <p:nvPr/>
        </p:nvSpPr>
        <p:spPr>
          <a:xfrm>
            <a:off x="1750440" y="5428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네이티브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BF5E5B-3F8D-62F6-578C-94E97A7065EE}"/>
              </a:ext>
            </a:extLst>
          </p:cNvPr>
          <p:cNvSpPr txBox="1"/>
          <p:nvPr/>
        </p:nvSpPr>
        <p:spPr>
          <a:xfrm>
            <a:off x="5298160" y="54288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크로스플랫폼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E8AA3-4686-7B52-226C-24B47FD7938D}"/>
              </a:ext>
            </a:extLst>
          </p:cNvPr>
          <p:cNvSpPr txBox="1"/>
          <p:nvPr/>
        </p:nvSpPr>
        <p:spPr>
          <a:xfrm>
            <a:off x="9192128" y="542886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하이브리드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C08397-7301-B4CB-04C9-4D7D7459B73B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48E765-3674-BD5D-53E9-D02A75A8AA76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277BF0-6000-9B6E-DDC7-B93349B1EE43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3B3092-3D91-6027-5253-40DE6CA12634}"/>
              </a:ext>
            </a:extLst>
          </p:cNvPr>
          <p:cNvSpPr txBox="1"/>
          <p:nvPr/>
        </p:nvSpPr>
        <p:spPr>
          <a:xfrm>
            <a:off x="706798" y="162267"/>
            <a:ext cx="6471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왜 </a:t>
            </a: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플러터를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선택하는가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앱을 만드는 방법</a:t>
            </a:r>
          </a:p>
        </p:txBody>
      </p:sp>
    </p:spTree>
    <p:extLst>
      <p:ext uri="{BB962C8B-B14F-4D97-AF65-F5344CB8AC3E}">
        <p14:creationId xmlns:p14="http://schemas.microsoft.com/office/powerpoint/2010/main" val="3372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84721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왜 </a:t>
            </a: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플러터를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선택하는가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크로스플랫폼 중 왜 </a:t>
            </a: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플러터인가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4D4D6-36A0-37EC-F494-1DE290A37510}"/>
              </a:ext>
            </a:extLst>
          </p:cNvPr>
          <p:cNvSpPr txBox="1"/>
          <p:nvPr/>
        </p:nvSpPr>
        <p:spPr>
          <a:xfrm>
            <a:off x="6567282" y="1202307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자체적인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엔진을 사용해 화면에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디바이스 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메서드 채널을 통해 직접 통신함</a:t>
            </a:r>
          </a:p>
        </p:txBody>
      </p:sp>
      <p:pic>
        <p:nvPicPr>
          <p:cNvPr id="2" name="Google Shape;86;p17">
            <a:extLst>
              <a:ext uri="{FF2B5EF4-FFF2-40B4-BE49-F238E27FC236}">
                <a16:creationId xmlns:a16="http://schemas.microsoft.com/office/drawing/2014/main" id="{BF92FA3C-4730-C68F-705B-88B0DB60B4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941453"/>
            <a:ext cx="5366996" cy="48964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EC6E0-3417-F676-06BE-A02B792F7418}"/>
              </a:ext>
            </a:extLst>
          </p:cNvPr>
          <p:cNvSpPr txBox="1"/>
          <p:nvPr/>
        </p:nvSpPr>
        <p:spPr>
          <a:xfrm>
            <a:off x="6567280" y="3652488"/>
            <a:ext cx="5538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React Native는 Android와 iOS 컴포넌트들을 </a:t>
            </a:r>
            <a:endParaRPr lang="en-US" altLang="ko-Kore-KR" dirty="0"/>
          </a:p>
          <a:p>
            <a:r>
              <a:rPr lang="ko-Kore-KR" altLang="en-US" dirty="0"/>
              <a:t>끌어다 쓰는 bridge 역할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R" altLang="en-US" dirty="0"/>
              <a:t>플랫폼의 </a:t>
            </a:r>
            <a:r>
              <a:rPr lang="en" altLang="ko-Kore-KR" dirty="0"/>
              <a:t>UI(OEM </a:t>
            </a:r>
            <a:r>
              <a:rPr lang="ko-KR" altLang="en-US" dirty="0"/>
              <a:t>위젯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그대로 사용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36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38553860-43F4-3B05-2A87-A0AF6FB3A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08" y="0"/>
            <a:ext cx="601381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81567" y="156404"/>
            <a:ext cx="1760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인기지표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415BFE-DA20-2AD0-CF6D-DEC49BE4D313}"/>
              </a:ext>
            </a:extLst>
          </p:cNvPr>
          <p:cNvGrpSpPr/>
          <p:nvPr/>
        </p:nvGrpSpPr>
        <p:grpSpPr>
          <a:xfrm>
            <a:off x="142642" y="4760851"/>
            <a:ext cx="2367957" cy="1436123"/>
            <a:chOff x="209548" y="4760851"/>
            <a:chExt cx="2367957" cy="14361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BF5E5B-3F8D-62F6-578C-94E97A7065EE}"/>
                </a:ext>
              </a:extLst>
            </p:cNvPr>
            <p:cNvSpPr txBox="1"/>
            <p:nvPr/>
          </p:nvSpPr>
          <p:spPr>
            <a:xfrm>
              <a:off x="209548" y="5458310"/>
              <a:ext cx="21207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section-most-popular</a:t>
              </a:r>
            </a:p>
            <a:p>
              <a:r>
                <a:rPr lang="e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-technologies-other</a:t>
              </a:r>
            </a:p>
            <a:p>
              <a:r>
                <a:rPr lang="e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-frameworks-and-libraries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6E8AA3-4686-7B52-226C-24B47FD7938D}"/>
                </a:ext>
              </a:extLst>
            </p:cNvPr>
            <p:cNvSpPr txBox="1"/>
            <p:nvPr/>
          </p:nvSpPr>
          <p:spPr>
            <a:xfrm>
              <a:off x="209549" y="4760851"/>
              <a:ext cx="2367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웹 프레임워크 제외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프레임워크 인기 순위</a:t>
              </a:r>
            </a:p>
          </p:txBody>
        </p:sp>
      </p:grpSp>
      <p:pic>
        <p:nvPicPr>
          <p:cNvPr id="11" name="그림 10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52698FD-C73B-1378-E48A-1533119DF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892" y="0"/>
            <a:ext cx="3625898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DC15CC8-D946-7239-D019-8AB2EE8ED391}"/>
              </a:ext>
            </a:extLst>
          </p:cNvPr>
          <p:cNvGrpSpPr/>
          <p:nvPr/>
        </p:nvGrpSpPr>
        <p:grpSpPr>
          <a:xfrm>
            <a:off x="216000" y="1632374"/>
            <a:ext cx="2337991" cy="843984"/>
            <a:chOff x="216000" y="1632374"/>
            <a:chExt cx="2337991" cy="8439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FAE829-1727-CC14-F1BC-C232F6BAC11A}"/>
                </a:ext>
              </a:extLst>
            </p:cNvPr>
            <p:cNvSpPr txBox="1"/>
            <p:nvPr/>
          </p:nvSpPr>
          <p:spPr>
            <a:xfrm>
              <a:off x="216000" y="1632374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언어 인기 순위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532A1-3F1E-6AA7-4489-4A4322E57E62}"/>
                </a:ext>
              </a:extLst>
            </p:cNvPr>
            <p:cNvSpPr txBox="1"/>
            <p:nvPr/>
          </p:nvSpPr>
          <p:spPr>
            <a:xfrm>
              <a:off x="216000" y="1953138"/>
              <a:ext cx="23379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most-popular-technologies</a:t>
              </a:r>
            </a:p>
            <a:p>
              <a:r>
                <a:rPr lang="e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-language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9EF12C-06B1-8CC9-9E54-8F29798D036D}"/>
              </a:ext>
            </a:extLst>
          </p:cNvPr>
          <p:cNvSpPr txBox="1"/>
          <p:nvPr/>
        </p:nvSpPr>
        <p:spPr>
          <a:xfrm>
            <a:off x="33037" y="800334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스택오버플로우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just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설문조사</a:t>
            </a:r>
          </a:p>
        </p:txBody>
      </p:sp>
    </p:spTree>
    <p:extLst>
      <p:ext uri="{BB962C8B-B14F-4D97-AF65-F5344CB8AC3E}">
        <p14:creationId xmlns:p14="http://schemas.microsoft.com/office/powerpoint/2010/main" val="26878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5320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왜 </a:t>
            </a: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플러터를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선택하는가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인기지표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E6EC7-00B5-1F42-76FA-441794C3408A}"/>
              </a:ext>
            </a:extLst>
          </p:cNvPr>
          <p:cNvSpPr txBox="1"/>
          <p:nvPr/>
        </p:nvSpPr>
        <p:spPr>
          <a:xfrm>
            <a:off x="8766313" y="1550768"/>
            <a:ext cx="1364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0070C0"/>
                </a:solidFill>
              </a:rPr>
              <a:t>Flutter</a:t>
            </a:r>
          </a:p>
          <a:p>
            <a:r>
              <a:rPr kumimoji="1" lang="en-US" altLang="ko-Kore-KR" dirty="0">
                <a:solidFill>
                  <a:srgbClr val="FF2600"/>
                </a:solidFill>
              </a:rPr>
              <a:t>React Native</a:t>
            </a:r>
            <a:endParaRPr kumimoji="1" lang="ko-Kore-KR" altLang="en-US" dirty="0">
              <a:solidFill>
                <a:srgbClr val="FF26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D6AE84-1CDE-F8C3-B7D3-C4ECB41B01CD}"/>
              </a:ext>
            </a:extLst>
          </p:cNvPr>
          <p:cNvGrpSpPr/>
          <p:nvPr/>
        </p:nvGrpSpPr>
        <p:grpSpPr>
          <a:xfrm>
            <a:off x="706798" y="930645"/>
            <a:ext cx="7772400" cy="3535509"/>
            <a:chOff x="706798" y="930645"/>
            <a:chExt cx="7772400" cy="3535509"/>
          </a:xfrm>
        </p:grpSpPr>
        <p:pic>
          <p:nvPicPr>
            <p:cNvPr id="6" name="그림 5" descr="라인, 텍스트, 그래프, 폰트이(가) 표시된 사진&#10;&#10;자동 생성된 설명">
              <a:extLst>
                <a:ext uri="{FF2B5EF4-FFF2-40B4-BE49-F238E27FC236}">
                  <a16:creationId xmlns:a16="http://schemas.microsoft.com/office/drawing/2014/main" id="{07113DA9-5C66-1ADE-A7FB-02FFA67E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98" y="1518822"/>
              <a:ext cx="7772400" cy="2947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63E1E-B1FF-A874-06AC-61E9A05EFE66}"/>
                </a:ext>
              </a:extLst>
            </p:cNvPr>
            <p:cNvSpPr txBox="1"/>
            <p:nvPr/>
          </p:nvSpPr>
          <p:spPr>
            <a:xfrm>
              <a:off x="822214" y="930645"/>
              <a:ext cx="454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한국에서 지난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년간 구글 트랜드 검색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91930F-1795-C2E4-8ADD-AED5CFDE5747}"/>
              </a:ext>
            </a:extLst>
          </p:cNvPr>
          <p:cNvGrpSpPr/>
          <p:nvPr/>
        </p:nvGrpSpPr>
        <p:grpSpPr>
          <a:xfrm>
            <a:off x="706798" y="987973"/>
            <a:ext cx="11172868" cy="4895286"/>
            <a:chOff x="706798" y="686893"/>
            <a:chExt cx="11172868" cy="4895286"/>
          </a:xfrm>
        </p:grpSpPr>
        <p:pic>
          <p:nvPicPr>
            <p:cNvPr id="5122" name="Picture 2" descr="image">
              <a:extLst>
                <a:ext uri="{FF2B5EF4-FFF2-40B4-BE49-F238E27FC236}">
                  <a16:creationId xmlns:a16="http://schemas.microsoft.com/office/drawing/2014/main" id="{3D929664-95E2-F723-C693-0F16CD3DF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98" y="686893"/>
              <a:ext cx="7772400" cy="4895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CE4A25-231B-E308-437B-7D6479E89713}"/>
                </a:ext>
              </a:extLst>
            </p:cNvPr>
            <p:cNvSpPr txBox="1"/>
            <p:nvPr/>
          </p:nvSpPr>
          <p:spPr>
            <a:xfrm>
              <a:off x="8766313" y="2687147"/>
              <a:ext cx="3113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매달 </a:t>
              </a:r>
              <a:r>
                <a:rPr kumimoji="1" lang="ko-KR" altLang="en-US" b="1" dirty="0" err="1"/>
                <a:t>스택오버플로우에</a:t>
              </a:r>
              <a:r>
                <a:rPr kumimoji="1" lang="ko-KR" altLang="en-US" b="1" dirty="0"/>
                <a:t> </a:t>
              </a:r>
              <a:endParaRPr kumimoji="1" lang="en-US" altLang="ko-KR" b="1" dirty="0"/>
            </a:p>
            <a:p>
              <a:r>
                <a:rPr kumimoji="1" lang="ko-KR" altLang="en-US" b="1" dirty="0"/>
                <a:t>질문이 들어오는 언어의 비중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0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유기적 모서리 셰이프">
            <a:extLst>
              <a:ext uri="{FF2B5EF4-FFF2-40B4-BE49-F238E27FC236}">
                <a16:creationId xmlns:a16="http://schemas.microsoft.com/office/drawing/2014/main" id="{463C986B-CD8F-61F9-CE4C-8C79AA53B2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00" y="0"/>
            <a:ext cx="4572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75F80-8B6F-03DE-31B2-BEBD893CE300}"/>
              </a:ext>
            </a:extLst>
          </p:cNvPr>
          <p:cNvSpPr txBox="1"/>
          <p:nvPr/>
        </p:nvSpPr>
        <p:spPr>
          <a:xfrm>
            <a:off x="5300750" y="265687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94A04-6EC3-D7F8-005E-8C392AA0138E}"/>
              </a:ext>
            </a:extLst>
          </p:cNvPr>
          <p:cNvSpPr txBox="1"/>
          <p:nvPr/>
        </p:nvSpPr>
        <p:spPr>
          <a:xfrm>
            <a:off x="3992703" y="3241645"/>
            <a:ext cx="4206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12509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B7B5A-48E2-75B6-04D9-897CD583CE1A}"/>
              </a:ext>
            </a:extLst>
          </p:cNvPr>
          <p:cNvSpPr txBox="1"/>
          <p:nvPr/>
        </p:nvSpPr>
        <p:spPr>
          <a:xfrm>
            <a:off x="134205" y="162267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F24B-201F-8DE7-C580-DD25EF0D99F0}"/>
              </a:ext>
            </a:extLst>
          </p:cNvPr>
          <p:cNvSpPr txBox="1"/>
          <p:nvPr/>
        </p:nvSpPr>
        <p:spPr>
          <a:xfrm>
            <a:off x="706798" y="162267"/>
            <a:ext cx="58047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플러터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소개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언어 그리고 프레임워크 </a:t>
            </a:r>
          </a:p>
        </p:txBody>
      </p:sp>
      <p:pic>
        <p:nvPicPr>
          <p:cNvPr id="1030" name="Picture 6" descr="구글 - 나무위키">
            <a:extLst>
              <a:ext uri="{FF2B5EF4-FFF2-40B4-BE49-F238E27FC236}">
                <a16:creationId xmlns:a16="http://schemas.microsoft.com/office/drawing/2014/main" id="{8F3AC0FF-D370-8A8A-FF49-1A48A1FF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95" y="2100038"/>
            <a:ext cx="4978400" cy="1638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B0FF3FF-CDD8-C494-40BC-1CF9999B245A}"/>
              </a:ext>
            </a:extLst>
          </p:cNvPr>
          <p:cNvGrpSpPr/>
          <p:nvPr/>
        </p:nvGrpSpPr>
        <p:grpSpPr>
          <a:xfrm>
            <a:off x="3048000" y="1395188"/>
            <a:ext cx="6096000" cy="3790625"/>
            <a:chOff x="3429089" y="1245705"/>
            <a:chExt cx="6096000" cy="3790625"/>
          </a:xfrm>
        </p:grpSpPr>
        <p:pic>
          <p:nvPicPr>
            <p:cNvPr id="1028" name="Picture 4" descr="Flutter/Dart 에서의 Future, async/await">
              <a:extLst>
                <a:ext uri="{FF2B5EF4-FFF2-40B4-BE49-F238E27FC236}">
                  <a16:creationId xmlns:a16="http://schemas.microsoft.com/office/drawing/2014/main" id="{EBC4D272-CC94-7A98-99C3-89FEB6B60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89" y="1245705"/>
              <a:ext cx="6096000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CA12D-E60E-3B01-5E8C-0FDAE4D169D6}"/>
                </a:ext>
              </a:extLst>
            </p:cNvPr>
            <p:cNvSpPr txBox="1"/>
            <p:nvPr/>
          </p:nvSpPr>
          <p:spPr>
            <a:xfrm>
              <a:off x="4261714" y="4666998"/>
              <a:ext cx="454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Dart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언어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Flutter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프레임워크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4D93A5-D342-5370-0AA2-5BA01569A56A}"/>
              </a:ext>
            </a:extLst>
          </p:cNvPr>
          <p:cNvGrpSpPr/>
          <p:nvPr/>
        </p:nvGrpSpPr>
        <p:grpSpPr>
          <a:xfrm>
            <a:off x="2442117" y="1519507"/>
            <a:ext cx="7772400" cy="4334840"/>
            <a:chOff x="2442117" y="1497304"/>
            <a:chExt cx="7772400" cy="43348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DE894D-0751-326A-7B1A-216853824102}"/>
                </a:ext>
              </a:extLst>
            </p:cNvPr>
            <p:cNvSpPr txBox="1"/>
            <p:nvPr/>
          </p:nvSpPr>
          <p:spPr>
            <a:xfrm>
              <a:off x="3060291" y="5462812"/>
              <a:ext cx="6094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최적화된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UI,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생산성 있는 개발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모든 플랫폼에서 빠름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9" name="그림 8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39C42E6D-03BD-BB32-23DD-D1C6816C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497304"/>
              <a:ext cx="7772400" cy="2945884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09E0FF-CD6D-96FB-35E0-BB120E8AE9BC}"/>
              </a:ext>
            </a:extLst>
          </p:cNvPr>
          <p:cNvGrpSpPr/>
          <p:nvPr/>
        </p:nvGrpSpPr>
        <p:grpSpPr>
          <a:xfrm>
            <a:off x="2442117" y="1672187"/>
            <a:ext cx="7772400" cy="4806288"/>
            <a:chOff x="2442117" y="1672187"/>
            <a:chExt cx="7772400" cy="4806288"/>
          </a:xfrm>
        </p:grpSpPr>
        <p:pic>
          <p:nvPicPr>
            <p:cNvPr id="11" name="그림 10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F3B49F82-98F4-0F9A-626E-355F4B7B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672187"/>
              <a:ext cx="7772400" cy="2561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10943-7028-F3A0-5328-DFFC994D990B}"/>
                </a:ext>
              </a:extLst>
            </p:cNvPr>
            <p:cNvSpPr txBox="1"/>
            <p:nvPr/>
          </p:nvSpPr>
          <p:spPr>
            <a:xfrm>
              <a:off x="3048930" y="6109143"/>
              <a:ext cx="6094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속도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생산성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유연성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8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인스타그램갬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C95C2"/>
      </a:accent1>
      <a:accent2>
        <a:srgbClr val="779289"/>
      </a:accent2>
      <a:accent3>
        <a:srgbClr val="97AEB6"/>
      </a:accent3>
      <a:accent4>
        <a:srgbClr val="F1E3C8"/>
      </a:accent4>
      <a:accent5>
        <a:srgbClr val="D9D1CE"/>
      </a:accent5>
      <a:accent6>
        <a:srgbClr val="9C918C"/>
      </a:accent6>
      <a:hlink>
        <a:srgbClr val="3F3F3F"/>
      </a:hlink>
      <a:folHlink>
        <a:srgbClr val="3F3F3F"/>
      </a:folHlink>
    </a:clrScheme>
    <a:fontScheme name="Pretendard Black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1428</Words>
  <Application>Microsoft Macintosh PowerPoint</Application>
  <PresentationFormat>와이드스크린</PresentationFormat>
  <Paragraphs>212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halyard-display</vt:lpstr>
      <vt:lpstr>맑은 고딕</vt:lpstr>
      <vt:lpstr>Pretendard</vt:lpstr>
      <vt:lpstr>Pretendard Black</vt:lpstr>
      <vt:lpstr>Söhne</vt:lpstr>
      <vt:lpstr>Söhne Mono</vt:lpstr>
      <vt:lpstr>Spoqa Han Sans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김주협</cp:lastModifiedBy>
  <cp:revision>95</cp:revision>
  <dcterms:created xsi:type="dcterms:W3CDTF">2023-08-20T10:34:02Z</dcterms:created>
  <dcterms:modified xsi:type="dcterms:W3CDTF">2023-10-19T09:04:07Z</dcterms:modified>
</cp:coreProperties>
</file>