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7330F1-D5CE-4ED7-BF05-39C700A2A054}" type="datetimeFigureOut">
              <a:rPr lang="en-ZW" smtClean="0"/>
              <a:t>5/5/2025</a:t>
            </a:fld>
            <a:endParaRPr lang="en-ZW"/>
          </a:p>
        </p:txBody>
      </p:sp>
      <p:sp>
        <p:nvSpPr>
          <p:cNvPr id="5" name="Footer Placeholder 4"/>
          <p:cNvSpPr>
            <a:spLocks noGrp="1"/>
          </p:cNvSpPr>
          <p:nvPr>
            <p:ph type="ftr" sz="quarter" idx="11"/>
          </p:nvPr>
        </p:nvSpPr>
        <p:spPr>
          <a:xfrm>
            <a:off x="1876424" y="5410201"/>
            <a:ext cx="5124886" cy="365125"/>
          </a:xfrm>
        </p:spPr>
        <p:txBody>
          <a:bodyPr/>
          <a:lstStyle/>
          <a:p>
            <a:endParaRPr lang="en-ZW"/>
          </a:p>
        </p:txBody>
      </p:sp>
      <p:sp>
        <p:nvSpPr>
          <p:cNvPr id="6" name="Slide Number Placeholder 5"/>
          <p:cNvSpPr>
            <a:spLocks noGrp="1"/>
          </p:cNvSpPr>
          <p:nvPr>
            <p:ph type="sldNum" sz="quarter" idx="12"/>
          </p:nvPr>
        </p:nvSpPr>
        <p:spPr>
          <a:xfrm>
            <a:off x="9896911" y="5410199"/>
            <a:ext cx="771089" cy="365125"/>
          </a:xfrm>
        </p:spPr>
        <p:txBody>
          <a:bodyPr/>
          <a:lstStyle/>
          <a:p>
            <a:fld id="{B7F224EA-96D0-4F73-8D78-B8A0B667CC80}" type="slidenum">
              <a:rPr lang="en-ZW" smtClean="0"/>
              <a:t>‹#›</a:t>
            </a:fld>
            <a:endParaRPr lang="en-ZW"/>
          </a:p>
        </p:txBody>
      </p:sp>
    </p:spTree>
    <p:extLst>
      <p:ext uri="{BB962C8B-B14F-4D97-AF65-F5344CB8AC3E}">
        <p14:creationId xmlns:p14="http://schemas.microsoft.com/office/powerpoint/2010/main" val="1006600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7330F1-D5CE-4ED7-BF05-39C700A2A054}" type="datetimeFigureOut">
              <a:rPr lang="en-ZW" smtClean="0"/>
              <a:t>5/5/2025</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B7F224EA-96D0-4F73-8D78-B8A0B667CC80}" type="slidenum">
              <a:rPr lang="en-ZW" smtClean="0"/>
              <a:t>‹#›</a:t>
            </a:fld>
            <a:endParaRPr lang="en-ZW"/>
          </a:p>
        </p:txBody>
      </p:sp>
    </p:spTree>
    <p:extLst>
      <p:ext uri="{BB962C8B-B14F-4D97-AF65-F5344CB8AC3E}">
        <p14:creationId xmlns:p14="http://schemas.microsoft.com/office/powerpoint/2010/main" val="124236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7330F1-D5CE-4ED7-BF05-39C700A2A054}" type="datetimeFigureOut">
              <a:rPr lang="en-ZW" smtClean="0"/>
              <a:t>5/5/2025</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B7F224EA-96D0-4F73-8D78-B8A0B667CC80}" type="slidenum">
              <a:rPr lang="en-ZW" smtClean="0"/>
              <a:t>‹#›</a:t>
            </a:fld>
            <a:endParaRPr lang="en-ZW"/>
          </a:p>
        </p:txBody>
      </p:sp>
    </p:spTree>
    <p:extLst>
      <p:ext uri="{BB962C8B-B14F-4D97-AF65-F5344CB8AC3E}">
        <p14:creationId xmlns:p14="http://schemas.microsoft.com/office/powerpoint/2010/main" val="1788233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7330F1-D5CE-4ED7-BF05-39C700A2A054}" type="datetimeFigureOut">
              <a:rPr lang="en-ZW" smtClean="0"/>
              <a:t>5/5/2025</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B7F224EA-96D0-4F73-8D78-B8A0B667CC80}" type="slidenum">
              <a:rPr lang="en-ZW" smtClean="0"/>
              <a:t>‹#›</a:t>
            </a:fld>
            <a:endParaRPr lang="en-ZW"/>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3888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7330F1-D5CE-4ED7-BF05-39C700A2A054}" type="datetimeFigureOut">
              <a:rPr lang="en-ZW" smtClean="0"/>
              <a:t>5/5/2025</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B7F224EA-96D0-4F73-8D78-B8A0B667CC80}" type="slidenum">
              <a:rPr lang="en-ZW" smtClean="0"/>
              <a:t>‹#›</a:t>
            </a:fld>
            <a:endParaRPr lang="en-ZW"/>
          </a:p>
        </p:txBody>
      </p:sp>
    </p:spTree>
    <p:extLst>
      <p:ext uri="{BB962C8B-B14F-4D97-AF65-F5344CB8AC3E}">
        <p14:creationId xmlns:p14="http://schemas.microsoft.com/office/powerpoint/2010/main" val="2821336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7330F1-D5CE-4ED7-BF05-39C700A2A054}" type="datetimeFigureOut">
              <a:rPr lang="en-ZW" smtClean="0"/>
              <a:t>5/5/2025</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B7F224EA-96D0-4F73-8D78-B8A0B667CC80}" type="slidenum">
              <a:rPr lang="en-ZW" smtClean="0"/>
              <a:t>‹#›</a:t>
            </a:fld>
            <a:endParaRPr lang="en-ZW"/>
          </a:p>
        </p:txBody>
      </p:sp>
    </p:spTree>
    <p:extLst>
      <p:ext uri="{BB962C8B-B14F-4D97-AF65-F5344CB8AC3E}">
        <p14:creationId xmlns:p14="http://schemas.microsoft.com/office/powerpoint/2010/main" val="2837018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7330F1-D5CE-4ED7-BF05-39C700A2A054}" type="datetimeFigureOut">
              <a:rPr lang="en-ZW" smtClean="0"/>
              <a:t>5/5/2025</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B7F224EA-96D0-4F73-8D78-B8A0B667CC80}" type="slidenum">
              <a:rPr lang="en-ZW" smtClean="0"/>
              <a:t>‹#›</a:t>
            </a:fld>
            <a:endParaRPr lang="en-ZW"/>
          </a:p>
        </p:txBody>
      </p:sp>
    </p:spTree>
    <p:extLst>
      <p:ext uri="{BB962C8B-B14F-4D97-AF65-F5344CB8AC3E}">
        <p14:creationId xmlns:p14="http://schemas.microsoft.com/office/powerpoint/2010/main" val="2164123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330F1-D5CE-4ED7-BF05-39C700A2A054}" type="datetimeFigureOut">
              <a:rPr lang="en-ZW" smtClean="0"/>
              <a:t>5/5/2025</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7F224EA-96D0-4F73-8D78-B8A0B667CC80}" type="slidenum">
              <a:rPr lang="en-ZW" smtClean="0"/>
              <a:t>‹#›</a:t>
            </a:fld>
            <a:endParaRPr lang="en-ZW"/>
          </a:p>
        </p:txBody>
      </p:sp>
    </p:spTree>
    <p:extLst>
      <p:ext uri="{BB962C8B-B14F-4D97-AF65-F5344CB8AC3E}">
        <p14:creationId xmlns:p14="http://schemas.microsoft.com/office/powerpoint/2010/main" val="1150569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330F1-D5CE-4ED7-BF05-39C700A2A054}" type="datetimeFigureOut">
              <a:rPr lang="en-ZW" smtClean="0"/>
              <a:t>5/5/2025</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7F224EA-96D0-4F73-8D78-B8A0B667CC80}" type="slidenum">
              <a:rPr lang="en-ZW" smtClean="0"/>
              <a:t>‹#›</a:t>
            </a:fld>
            <a:endParaRPr lang="en-ZW"/>
          </a:p>
        </p:txBody>
      </p:sp>
    </p:spTree>
    <p:extLst>
      <p:ext uri="{BB962C8B-B14F-4D97-AF65-F5344CB8AC3E}">
        <p14:creationId xmlns:p14="http://schemas.microsoft.com/office/powerpoint/2010/main" val="160578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330F1-D5CE-4ED7-BF05-39C700A2A054}" type="datetimeFigureOut">
              <a:rPr lang="en-ZW" smtClean="0"/>
              <a:t>5/5/2025</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7F224EA-96D0-4F73-8D78-B8A0B667CC80}" type="slidenum">
              <a:rPr lang="en-ZW" smtClean="0"/>
              <a:t>‹#›</a:t>
            </a:fld>
            <a:endParaRPr lang="en-ZW"/>
          </a:p>
        </p:txBody>
      </p:sp>
    </p:spTree>
    <p:extLst>
      <p:ext uri="{BB962C8B-B14F-4D97-AF65-F5344CB8AC3E}">
        <p14:creationId xmlns:p14="http://schemas.microsoft.com/office/powerpoint/2010/main" val="134902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7330F1-D5CE-4ED7-BF05-39C700A2A054}" type="datetimeFigureOut">
              <a:rPr lang="en-ZW" smtClean="0"/>
              <a:t>5/5/2025</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7F224EA-96D0-4F73-8D78-B8A0B667CC80}" type="slidenum">
              <a:rPr lang="en-ZW" smtClean="0"/>
              <a:t>‹#›</a:t>
            </a:fld>
            <a:endParaRPr lang="en-ZW"/>
          </a:p>
        </p:txBody>
      </p:sp>
    </p:spTree>
    <p:extLst>
      <p:ext uri="{BB962C8B-B14F-4D97-AF65-F5344CB8AC3E}">
        <p14:creationId xmlns:p14="http://schemas.microsoft.com/office/powerpoint/2010/main" val="282131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7330F1-D5CE-4ED7-BF05-39C700A2A054}" type="datetimeFigureOut">
              <a:rPr lang="en-ZW" smtClean="0"/>
              <a:t>5/5/2025</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B7F224EA-96D0-4F73-8D78-B8A0B667CC80}" type="slidenum">
              <a:rPr lang="en-ZW" smtClean="0"/>
              <a:t>‹#›</a:t>
            </a:fld>
            <a:endParaRPr lang="en-ZW"/>
          </a:p>
        </p:txBody>
      </p:sp>
    </p:spTree>
    <p:extLst>
      <p:ext uri="{BB962C8B-B14F-4D97-AF65-F5344CB8AC3E}">
        <p14:creationId xmlns:p14="http://schemas.microsoft.com/office/powerpoint/2010/main" val="115807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7330F1-D5CE-4ED7-BF05-39C700A2A054}" type="datetimeFigureOut">
              <a:rPr lang="en-ZW" smtClean="0"/>
              <a:t>5/5/2025</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B7F224EA-96D0-4F73-8D78-B8A0B667CC80}" type="slidenum">
              <a:rPr lang="en-ZW" smtClean="0"/>
              <a:t>‹#›</a:t>
            </a:fld>
            <a:endParaRPr lang="en-ZW"/>
          </a:p>
        </p:txBody>
      </p:sp>
    </p:spTree>
    <p:extLst>
      <p:ext uri="{BB962C8B-B14F-4D97-AF65-F5344CB8AC3E}">
        <p14:creationId xmlns:p14="http://schemas.microsoft.com/office/powerpoint/2010/main" val="219513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7330F1-D5CE-4ED7-BF05-39C700A2A054}" type="datetimeFigureOut">
              <a:rPr lang="en-ZW" smtClean="0"/>
              <a:t>5/5/2025</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B7F224EA-96D0-4F73-8D78-B8A0B667CC80}" type="slidenum">
              <a:rPr lang="en-ZW" smtClean="0"/>
              <a:t>‹#›</a:t>
            </a:fld>
            <a:endParaRPr lang="en-ZW"/>
          </a:p>
        </p:txBody>
      </p:sp>
    </p:spTree>
    <p:extLst>
      <p:ext uri="{BB962C8B-B14F-4D97-AF65-F5344CB8AC3E}">
        <p14:creationId xmlns:p14="http://schemas.microsoft.com/office/powerpoint/2010/main" val="2612342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330F1-D5CE-4ED7-BF05-39C700A2A054}" type="datetimeFigureOut">
              <a:rPr lang="en-ZW" smtClean="0"/>
              <a:t>5/5/2025</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B7F224EA-96D0-4F73-8D78-B8A0B667CC80}" type="slidenum">
              <a:rPr lang="en-ZW" smtClean="0"/>
              <a:t>‹#›</a:t>
            </a:fld>
            <a:endParaRPr lang="en-ZW"/>
          </a:p>
        </p:txBody>
      </p:sp>
    </p:spTree>
    <p:extLst>
      <p:ext uri="{BB962C8B-B14F-4D97-AF65-F5344CB8AC3E}">
        <p14:creationId xmlns:p14="http://schemas.microsoft.com/office/powerpoint/2010/main" val="183367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7330F1-D5CE-4ED7-BF05-39C700A2A054}" type="datetimeFigureOut">
              <a:rPr lang="en-ZW" smtClean="0"/>
              <a:t>5/5/2025</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B7F224EA-96D0-4F73-8D78-B8A0B667CC80}" type="slidenum">
              <a:rPr lang="en-ZW" smtClean="0"/>
              <a:t>‹#›</a:t>
            </a:fld>
            <a:endParaRPr lang="en-ZW"/>
          </a:p>
        </p:txBody>
      </p:sp>
    </p:spTree>
    <p:extLst>
      <p:ext uri="{BB962C8B-B14F-4D97-AF65-F5344CB8AC3E}">
        <p14:creationId xmlns:p14="http://schemas.microsoft.com/office/powerpoint/2010/main" val="186995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7330F1-D5CE-4ED7-BF05-39C700A2A054}" type="datetimeFigureOut">
              <a:rPr lang="en-ZW" smtClean="0"/>
              <a:t>5/5/2025</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B7F224EA-96D0-4F73-8D78-B8A0B667CC80}" type="slidenum">
              <a:rPr lang="en-ZW" smtClean="0"/>
              <a:t>‹#›</a:t>
            </a:fld>
            <a:endParaRPr lang="en-ZW"/>
          </a:p>
        </p:txBody>
      </p:sp>
    </p:spTree>
    <p:extLst>
      <p:ext uri="{BB962C8B-B14F-4D97-AF65-F5344CB8AC3E}">
        <p14:creationId xmlns:p14="http://schemas.microsoft.com/office/powerpoint/2010/main" val="33946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7330F1-D5CE-4ED7-BF05-39C700A2A054}" type="datetimeFigureOut">
              <a:rPr lang="en-ZW" smtClean="0"/>
              <a:t>5/5/2025</a:t>
            </a:fld>
            <a:endParaRPr lang="en-ZW"/>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ZW"/>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F224EA-96D0-4F73-8D78-B8A0B667CC80}" type="slidenum">
              <a:rPr lang="en-ZW" smtClean="0"/>
              <a:t>‹#›</a:t>
            </a:fld>
            <a:endParaRPr lang="en-ZW"/>
          </a:p>
        </p:txBody>
      </p:sp>
    </p:spTree>
    <p:extLst>
      <p:ext uri="{BB962C8B-B14F-4D97-AF65-F5344CB8AC3E}">
        <p14:creationId xmlns:p14="http://schemas.microsoft.com/office/powerpoint/2010/main" val="34206406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3C2D-022F-D308-C56E-529D8E5F6C21}"/>
              </a:ext>
            </a:extLst>
          </p:cNvPr>
          <p:cNvSpPr>
            <a:spLocks noGrp="1"/>
          </p:cNvSpPr>
          <p:nvPr>
            <p:ph type="ctrTitle"/>
          </p:nvPr>
        </p:nvSpPr>
        <p:spPr>
          <a:xfrm>
            <a:off x="1876424" y="-206478"/>
            <a:ext cx="8791575" cy="5138994"/>
          </a:xfrm>
        </p:spPr>
        <p:txBody>
          <a:bodyPr>
            <a:noAutofit/>
          </a:bodyPr>
          <a:lstStyle/>
          <a:p>
            <a:pPr algn="ctr">
              <a:lnSpc>
                <a:spcPct val="150000"/>
              </a:lnSpc>
            </a:pPr>
            <a:r>
              <a:rPr lang="en-GB" sz="3200" b="1" dirty="0">
                <a:solidFill>
                  <a:srgbClr val="FFFFFF"/>
                </a:solidFill>
                <a:latin typeface="Times New Roman" panose="02020603050405020304" pitchFamily="18" charset="0"/>
                <a:ea typeface="Barlow Bold"/>
                <a:cs typeface="Times New Roman" panose="02020603050405020304" pitchFamily="18" charset="0"/>
                <a:sym typeface="Barlow Bold"/>
              </a:rPr>
              <a:t>Short-Term Internet Penetration Trends in Zimbabwe (2020–2025): </a:t>
            </a:r>
            <a:br>
              <a:rPr lang="en-GB" sz="3200" b="1" dirty="0">
                <a:solidFill>
                  <a:srgbClr val="FFFFFF"/>
                </a:solidFill>
                <a:latin typeface="Times New Roman" panose="02020603050405020304" pitchFamily="18" charset="0"/>
                <a:ea typeface="Barlow Bold"/>
                <a:cs typeface="Times New Roman" panose="02020603050405020304" pitchFamily="18" charset="0"/>
                <a:sym typeface="Barlow Bold"/>
              </a:rPr>
            </a:br>
            <a:r>
              <a:rPr lang="en-GB" sz="3200" b="1" dirty="0">
                <a:solidFill>
                  <a:srgbClr val="FFFFFF"/>
                </a:solidFill>
                <a:latin typeface="Times New Roman" panose="02020603050405020304" pitchFamily="18" charset="0"/>
                <a:ea typeface="Barlow Bold"/>
                <a:cs typeface="Times New Roman" panose="02020603050405020304" pitchFamily="18" charset="0"/>
                <a:sym typeface="Barlow Bold"/>
              </a:rPr>
              <a:t>A Big Data Analysis of Usage Patterns and Their Role in Shaping the Economy Through Retail, Agriculture, and Healthcare Sectors.</a:t>
            </a:r>
            <a:endParaRPr lang="en-ZW" sz="3200" dirty="0"/>
          </a:p>
        </p:txBody>
      </p:sp>
      <p:sp>
        <p:nvSpPr>
          <p:cNvPr id="3" name="Subtitle 2">
            <a:extLst>
              <a:ext uri="{FF2B5EF4-FFF2-40B4-BE49-F238E27FC236}">
                <a16:creationId xmlns:a16="http://schemas.microsoft.com/office/drawing/2014/main" id="{901FBE47-332B-F4E7-7E26-58773AF41D71}"/>
              </a:ext>
            </a:extLst>
          </p:cNvPr>
          <p:cNvSpPr>
            <a:spLocks noGrp="1"/>
          </p:cNvSpPr>
          <p:nvPr>
            <p:ph type="subTitle" idx="1"/>
          </p:nvPr>
        </p:nvSpPr>
        <p:spPr>
          <a:xfrm>
            <a:off x="1876424" y="5062129"/>
            <a:ext cx="8791575" cy="1655762"/>
          </a:xfrm>
        </p:spPr>
        <p:txBody>
          <a:bodyPr/>
          <a:lstStyle/>
          <a:p>
            <a:pPr marL="0" lvl="1" indent="0" algn="r">
              <a:spcBef>
                <a:spcPct val="0"/>
              </a:spcBef>
            </a:pPr>
            <a:r>
              <a:rPr lang="en-GB" sz="2000" u="none" strike="noStrike" spc="-102" dirty="0">
                <a:solidFill>
                  <a:srgbClr val="FFFFFF"/>
                </a:solidFill>
                <a:latin typeface="Times New Roman" panose="02020603050405020304" pitchFamily="18" charset="0"/>
                <a:ea typeface="Montserrat"/>
                <a:cs typeface="Times New Roman" panose="02020603050405020304" pitchFamily="18" charset="0"/>
                <a:sym typeface="Montserrat"/>
              </a:rPr>
              <a:t>Faith Kabanda </a:t>
            </a:r>
          </a:p>
          <a:p>
            <a:pPr marL="0" lvl="1" indent="0" algn="r">
              <a:spcBef>
                <a:spcPct val="0"/>
              </a:spcBef>
            </a:pPr>
            <a:r>
              <a:rPr lang="en-GB" sz="2000" spc="-102" dirty="0">
                <a:solidFill>
                  <a:srgbClr val="FFFFFF"/>
                </a:solidFill>
                <a:latin typeface="Times New Roman" panose="02020603050405020304" pitchFamily="18" charset="0"/>
                <a:ea typeface="Montserrat"/>
                <a:cs typeface="Times New Roman" panose="02020603050405020304" pitchFamily="18" charset="0"/>
                <a:sym typeface="Montserrat"/>
              </a:rPr>
              <a:t>N02425179W</a:t>
            </a:r>
          </a:p>
          <a:p>
            <a:pPr marL="0" lvl="1" indent="0" algn="r">
              <a:spcBef>
                <a:spcPct val="0"/>
              </a:spcBef>
            </a:pPr>
            <a:r>
              <a:rPr lang="en-GB" sz="2000" u="none" strike="noStrike" spc="-102" dirty="0">
                <a:solidFill>
                  <a:srgbClr val="FFFFFF"/>
                </a:solidFill>
                <a:latin typeface="Times New Roman" panose="02020603050405020304" pitchFamily="18" charset="0"/>
                <a:ea typeface="Montserrat"/>
                <a:cs typeface="Times New Roman" panose="02020603050405020304" pitchFamily="18" charset="0"/>
                <a:sym typeface="Montserrat"/>
              </a:rPr>
              <a:t>SIDS5204</a:t>
            </a:r>
          </a:p>
          <a:p>
            <a:pPr marL="0" lvl="1" indent="0" algn="r">
              <a:spcBef>
                <a:spcPct val="0"/>
              </a:spcBef>
            </a:pPr>
            <a:r>
              <a:rPr lang="en-GB" sz="2000" spc="-102" dirty="0">
                <a:solidFill>
                  <a:srgbClr val="FFFFFF"/>
                </a:solidFill>
                <a:latin typeface="Times New Roman" panose="02020603050405020304" pitchFamily="18" charset="0"/>
                <a:ea typeface="Montserrat"/>
                <a:cs typeface="Times New Roman" panose="02020603050405020304" pitchFamily="18" charset="0"/>
                <a:sym typeface="Montserrat"/>
              </a:rPr>
              <a:t>Big Data Science Project Presentation</a:t>
            </a:r>
            <a:endParaRPr lang="en-US" sz="2000" u="none" strike="noStrike" spc="-102" dirty="0">
              <a:solidFill>
                <a:srgbClr val="FFFFFF"/>
              </a:solidFill>
              <a:latin typeface="Times New Roman" panose="02020603050405020304" pitchFamily="18" charset="0"/>
              <a:ea typeface="Montserrat"/>
              <a:cs typeface="Times New Roman" panose="02020603050405020304" pitchFamily="18" charset="0"/>
              <a:sym typeface="Montserrat"/>
            </a:endParaRPr>
          </a:p>
          <a:p>
            <a:endParaRPr lang="en-ZW" dirty="0"/>
          </a:p>
        </p:txBody>
      </p:sp>
    </p:spTree>
    <p:extLst>
      <p:ext uri="{BB962C8B-B14F-4D97-AF65-F5344CB8AC3E}">
        <p14:creationId xmlns:p14="http://schemas.microsoft.com/office/powerpoint/2010/main" val="601034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F8B9-3C38-628F-FA73-5F8AE25EF2A0}"/>
              </a:ext>
            </a:extLst>
          </p:cNvPr>
          <p:cNvSpPr>
            <a:spLocks noGrp="1"/>
          </p:cNvSpPr>
          <p:nvPr>
            <p:ph type="title"/>
          </p:nvPr>
        </p:nvSpPr>
        <p:spPr>
          <a:xfrm>
            <a:off x="1143001" y="2689715"/>
            <a:ext cx="9905998" cy="1478570"/>
          </a:xfrm>
        </p:spPr>
        <p:txBody>
          <a:bodyPr>
            <a:normAutofit/>
          </a:bodyPr>
          <a:lstStyle/>
          <a:p>
            <a:pPr algn="ctr"/>
            <a:r>
              <a:rPr lang="en-GB" sz="5400" dirty="0">
                <a:solidFill>
                  <a:schemeClr val="bg1"/>
                </a:solidFill>
                <a:latin typeface="Times New Roman" panose="02020603050405020304" pitchFamily="18" charset="0"/>
                <a:cs typeface="Times New Roman" panose="02020603050405020304" pitchFamily="18" charset="0"/>
              </a:rPr>
              <a:t>Thank you</a:t>
            </a:r>
            <a:endParaRPr lang="en-ZW" sz="5400" dirty="0">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A876703-CE4F-F0FD-E2B5-413825CD23A4}"/>
              </a:ext>
            </a:extLst>
          </p:cNvPr>
          <p:cNvSpPr txBox="1"/>
          <p:nvPr/>
        </p:nvSpPr>
        <p:spPr>
          <a:xfrm>
            <a:off x="1360947" y="6488668"/>
            <a:ext cx="9688052" cy="369332"/>
          </a:xfrm>
          <a:prstGeom prst="rect">
            <a:avLst/>
          </a:prstGeom>
          <a:noFill/>
        </p:spPr>
        <p:txBody>
          <a:bodyPr wrap="square">
            <a:spAutoFit/>
          </a:bodyPr>
          <a:lstStyle/>
          <a:p>
            <a:pPr algn="ctr"/>
            <a:r>
              <a:rPr lang="en-GB" dirty="0"/>
              <a:t>GitHub Link- https://github.com/faithkabanda/2025-SIDS5204-Big-Data-Science-Project.git</a:t>
            </a:r>
          </a:p>
        </p:txBody>
      </p:sp>
    </p:spTree>
    <p:extLst>
      <p:ext uri="{BB962C8B-B14F-4D97-AF65-F5344CB8AC3E}">
        <p14:creationId xmlns:p14="http://schemas.microsoft.com/office/powerpoint/2010/main" val="2614031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59FE527-A274-A0FC-C95D-C81111B9C4C1}"/>
              </a:ext>
            </a:extLst>
          </p:cNvPr>
          <p:cNvSpPr>
            <a:spLocks noGrp="1"/>
          </p:cNvSpPr>
          <p:nvPr>
            <p:ph type="title"/>
          </p:nvPr>
        </p:nvSpPr>
        <p:spPr>
          <a:xfrm>
            <a:off x="1150419" y="388376"/>
            <a:ext cx="5262692" cy="688258"/>
          </a:xfrm>
        </p:spPr>
        <p:txBody>
          <a:bodyPr/>
          <a:lstStyle/>
          <a:p>
            <a:r>
              <a:rPr lang="en-GB" dirty="0">
                <a:latin typeface="Times New Roman" panose="02020603050405020304" pitchFamily="18" charset="0"/>
                <a:cs typeface="Times New Roman" panose="02020603050405020304" pitchFamily="18" charset="0"/>
              </a:rPr>
              <a:t>Background</a:t>
            </a:r>
            <a:endParaRPr lang="en-ZW" dirty="0">
              <a:latin typeface="Times New Roman" panose="02020603050405020304" pitchFamily="18" charset="0"/>
              <a:cs typeface="Times New Roman" panose="02020603050405020304" pitchFamily="18" charset="0"/>
            </a:endParaRPr>
          </a:p>
        </p:txBody>
      </p:sp>
      <p:sp>
        <p:nvSpPr>
          <p:cNvPr id="14" name="Text Placeholder 13">
            <a:extLst>
              <a:ext uri="{FF2B5EF4-FFF2-40B4-BE49-F238E27FC236}">
                <a16:creationId xmlns:a16="http://schemas.microsoft.com/office/drawing/2014/main" id="{47985D3C-56AC-A7E6-4F4E-12B05FF33567}"/>
              </a:ext>
            </a:extLst>
          </p:cNvPr>
          <p:cNvSpPr>
            <a:spLocks noGrp="1"/>
          </p:cNvSpPr>
          <p:nvPr>
            <p:ph type="body" sz="half" idx="2"/>
          </p:nvPr>
        </p:nvSpPr>
        <p:spPr>
          <a:xfrm>
            <a:off x="1150412" y="1054509"/>
            <a:ext cx="5102904" cy="4748981"/>
          </a:xfrm>
        </p:spPr>
        <p:txBody>
          <a:bodyPr>
            <a:normAutofit/>
          </a:bodyPr>
          <a:lstStyle/>
          <a:p>
            <a:pPr marL="285750" indent="-285750" algn="just">
              <a:buFont typeface="Arial" panose="020B0604020202020204" pitchFamily="34" charset="0"/>
              <a:buChar char="•"/>
            </a:pPr>
            <a:r>
              <a:rPr lang="en-GB" b="1" dirty="0">
                <a:solidFill>
                  <a:schemeClr val="bg1"/>
                </a:solidFill>
                <a:latin typeface="Times New Roman" panose="02020603050405020304" pitchFamily="18" charset="0"/>
                <a:cs typeface="Times New Roman" panose="02020603050405020304" pitchFamily="18" charset="0"/>
              </a:rPr>
              <a:t>Internet as a Growth Enabler</a:t>
            </a:r>
            <a:r>
              <a:rPr lang="en-GB" dirty="0">
                <a:solidFill>
                  <a:schemeClr val="bg1"/>
                </a:solidFill>
                <a:latin typeface="Times New Roman" panose="02020603050405020304" pitchFamily="18" charset="0"/>
                <a:cs typeface="Times New Roman" panose="02020603050405020304" pitchFamily="18" charset="0"/>
              </a:rPr>
              <a:t>: The internet drives innovation in business, healthcare, and agriculture in Zimbabwe, but challenges like high data costs and poor connectivity limit its impact.</a:t>
            </a:r>
          </a:p>
          <a:p>
            <a:pPr marL="285750" indent="-285750" algn="just">
              <a:buFont typeface="Arial" panose="020B0604020202020204" pitchFamily="34" charset="0"/>
              <a:buChar char="•"/>
            </a:pPr>
            <a:r>
              <a:rPr lang="en-GB" b="1" dirty="0">
                <a:solidFill>
                  <a:schemeClr val="bg1"/>
                </a:solidFill>
                <a:latin typeface="Times New Roman" panose="02020603050405020304" pitchFamily="18" charset="0"/>
                <a:cs typeface="Times New Roman" panose="02020603050405020304" pitchFamily="18" charset="0"/>
              </a:rPr>
              <a:t>Benefits: </a:t>
            </a:r>
            <a:r>
              <a:rPr lang="en-GB" dirty="0">
                <a:solidFill>
                  <a:schemeClr val="bg1"/>
                </a:solidFill>
                <a:latin typeface="Times New Roman" panose="02020603050405020304" pitchFamily="18" charset="0"/>
                <a:cs typeface="Times New Roman" panose="02020603050405020304" pitchFamily="18" charset="0"/>
              </a:rPr>
              <a:t>SMEs use digital platforms for marketing and payments; healthcare leverages telemedicine; and agriculture benefits from digital advisory tools.</a:t>
            </a:r>
          </a:p>
          <a:p>
            <a:pPr marL="285750" indent="-285750" algn="just">
              <a:buFont typeface="Arial" panose="020B0604020202020204" pitchFamily="34" charset="0"/>
              <a:buChar char="•"/>
            </a:pPr>
            <a:r>
              <a:rPr lang="en-GB" b="1" dirty="0">
                <a:solidFill>
                  <a:schemeClr val="bg1"/>
                </a:solidFill>
                <a:latin typeface="Times New Roman" panose="02020603050405020304" pitchFamily="18" charset="0"/>
                <a:cs typeface="Times New Roman" panose="02020603050405020304" pitchFamily="18" charset="0"/>
              </a:rPr>
              <a:t>Persistent Barriers</a:t>
            </a:r>
            <a:r>
              <a:rPr lang="en-GB" dirty="0">
                <a:solidFill>
                  <a:schemeClr val="bg1"/>
                </a:solidFill>
                <a:latin typeface="Times New Roman" panose="02020603050405020304" pitchFamily="18" charset="0"/>
                <a:cs typeface="Times New Roman" panose="02020603050405020304" pitchFamily="18" charset="0"/>
              </a:rPr>
              <a:t>: Infrastructure limitations, high costs, and low digital literacy hinder widespread digital adoption.</a:t>
            </a:r>
          </a:p>
          <a:p>
            <a:pPr marL="285750" indent="-285750" algn="just">
              <a:buFont typeface="Arial" panose="020B0604020202020204" pitchFamily="34" charset="0"/>
              <a:buChar char="•"/>
            </a:pPr>
            <a:r>
              <a:rPr lang="en-GB" b="1" dirty="0">
                <a:solidFill>
                  <a:schemeClr val="bg1"/>
                </a:solidFill>
                <a:latin typeface="Times New Roman" panose="02020603050405020304" pitchFamily="18" charset="0"/>
                <a:cs typeface="Times New Roman" panose="02020603050405020304" pitchFamily="18" charset="0"/>
              </a:rPr>
              <a:t>Study Focus: </a:t>
            </a:r>
            <a:r>
              <a:rPr lang="en-GB" dirty="0">
                <a:solidFill>
                  <a:schemeClr val="bg1"/>
                </a:solidFill>
                <a:latin typeface="Times New Roman" panose="02020603050405020304" pitchFamily="18" charset="0"/>
                <a:cs typeface="Times New Roman" panose="02020603050405020304" pitchFamily="18" charset="0"/>
              </a:rPr>
              <a:t>This study explores internet penetration, social media trends, and the role of big data and machine learning to recommend strategies for improving digital access and inclusion.</a:t>
            </a:r>
            <a:endParaRPr lang="en-ZW" dirty="0">
              <a:solidFill>
                <a:schemeClr val="bg1"/>
              </a:solidFill>
              <a:latin typeface="Times New Roman" panose="02020603050405020304" pitchFamily="18" charset="0"/>
              <a:cs typeface="Times New Roman" panose="02020603050405020304" pitchFamily="18" charset="0"/>
            </a:endParaRPr>
          </a:p>
        </p:txBody>
      </p:sp>
      <p:sp>
        <p:nvSpPr>
          <p:cNvPr id="16" name="Title 11">
            <a:extLst>
              <a:ext uri="{FF2B5EF4-FFF2-40B4-BE49-F238E27FC236}">
                <a16:creationId xmlns:a16="http://schemas.microsoft.com/office/drawing/2014/main" id="{5D0D3954-D794-4840-93BA-FC62BEF83397}"/>
              </a:ext>
            </a:extLst>
          </p:cNvPr>
          <p:cNvSpPr txBox="1">
            <a:spLocks/>
          </p:cNvSpPr>
          <p:nvPr/>
        </p:nvSpPr>
        <p:spPr>
          <a:xfrm>
            <a:off x="6676143" y="388376"/>
            <a:ext cx="5262692" cy="6882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GB" dirty="0">
                <a:latin typeface="Times New Roman" panose="02020603050405020304" pitchFamily="18" charset="0"/>
                <a:cs typeface="Times New Roman" panose="02020603050405020304" pitchFamily="18" charset="0"/>
              </a:rPr>
              <a:t>Problem statement</a:t>
            </a:r>
            <a:endParaRPr lang="en-ZW" dirty="0">
              <a:latin typeface="Times New Roman" panose="02020603050405020304" pitchFamily="18" charset="0"/>
              <a:cs typeface="Times New Roman" panose="02020603050405020304" pitchFamily="18" charset="0"/>
            </a:endParaRPr>
          </a:p>
        </p:txBody>
      </p:sp>
      <p:sp>
        <p:nvSpPr>
          <p:cNvPr id="17" name="Text Placeholder 13">
            <a:extLst>
              <a:ext uri="{FF2B5EF4-FFF2-40B4-BE49-F238E27FC236}">
                <a16:creationId xmlns:a16="http://schemas.microsoft.com/office/drawing/2014/main" id="{28E6CE68-141E-E04A-5F87-24572B4418CF}"/>
              </a:ext>
            </a:extLst>
          </p:cNvPr>
          <p:cNvSpPr txBox="1">
            <a:spLocks/>
          </p:cNvSpPr>
          <p:nvPr/>
        </p:nvSpPr>
        <p:spPr>
          <a:xfrm>
            <a:off x="6413111" y="1076634"/>
            <a:ext cx="5102904" cy="474898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marL="285750" indent="-285750" algn="just">
              <a:buFont typeface="Arial" panose="020B0604020202020204" pitchFamily="34" charset="0"/>
              <a:buChar char="•"/>
            </a:pPr>
            <a:r>
              <a:rPr lang="en-GB" b="1" dirty="0">
                <a:solidFill>
                  <a:schemeClr val="bg1"/>
                </a:solidFill>
                <a:latin typeface="Times New Roman" panose="02020603050405020304" pitchFamily="18" charset="0"/>
                <a:cs typeface="Times New Roman" panose="02020603050405020304" pitchFamily="18" charset="0"/>
              </a:rPr>
              <a:t>Internet as Digital Divide: </a:t>
            </a:r>
            <a:r>
              <a:rPr lang="en-GB" dirty="0">
                <a:solidFill>
                  <a:schemeClr val="bg1"/>
                </a:solidFill>
                <a:latin typeface="Times New Roman" panose="02020603050405020304" pitchFamily="18" charset="0"/>
                <a:cs typeface="Times New Roman" panose="02020603050405020304" pitchFamily="18" charset="0"/>
              </a:rPr>
              <a:t>Zimbabwe faces uneven internet access, with rural areas especially disadvantaged due to poor infrastructure and high data costs.</a:t>
            </a:r>
          </a:p>
          <a:p>
            <a:pPr marL="285750" indent="-285750" algn="just">
              <a:buFont typeface="Arial" panose="020B0604020202020204" pitchFamily="34" charset="0"/>
              <a:buChar char="•"/>
            </a:pPr>
            <a:r>
              <a:rPr lang="en-GB" b="1" dirty="0">
                <a:solidFill>
                  <a:schemeClr val="bg1"/>
                </a:solidFill>
                <a:latin typeface="Times New Roman" panose="02020603050405020304" pitchFamily="18" charset="0"/>
                <a:cs typeface="Times New Roman" panose="02020603050405020304" pitchFamily="18" charset="0"/>
              </a:rPr>
              <a:t>Sectoral Impact: </a:t>
            </a:r>
            <a:r>
              <a:rPr lang="en-GB" dirty="0">
                <a:solidFill>
                  <a:schemeClr val="bg1"/>
                </a:solidFill>
                <a:latin typeface="Times New Roman" panose="02020603050405020304" pitchFamily="18" charset="0"/>
                <a:cs typeface="Times New Roman" panose="02020603050405020304" pitchFamily="18" charset="0"/>
              </a:rPr>
              <a:t>SMEs, healthcare providers, and farmers struggle to fully adopt digital tools, limiting their efficiency and growth potential.</a:t>
            </a:r>
          </a:p>
          <a:p>
            <a:pPr marL="285750" indent="-285750" algn="just">
              <a:buFont typeface="Arial" panose="020B0604020202020204" pitchFamily="34" charset="0"/>
              <a:buChar char="•"/>
            </a:pPr>
            <a:r>
              <a:rPr lang="en-GB" b="1" dirty="0">
                <a:solidFill>
                  <a:schemeClr val="bg1"/>
                </a:solidFill>
                <a:latin typeface="Times New Roman" panose="02020603050405020304" pitchFamily="18" charset="0"/>
                <a:cs typeface="Times New Roman" panose="02020603050405020304" pitchFamily="18" charset="0"/>
              </a:rPr>
              <a:t>Economic Consequences: </a:t>
            </a:r>
            <a:r>
              <a:rPr lang="en-GB" dirty="0">
                <a:solidFill>
                  <a:schemeClr val="bg1"/>
                </a:solidFill>
                <a:latin typeface="Times New Roman" panose="02020603050405020304" pitchFamily="18" charset="0"/>
                <a:cs typeface="Times New Roman" panose="02020603050405020304" pitchFamily="18" charset="0"/>
              </a:rPr>
              <a:t>Limited connectivity reduces market access for businesses, hinders healthcare delivery, and lowers agricultural productivity.</a:t>
            </a:r>
          </a:p>
          <a:p>
            <a:pPr marL="285750" indent="-285750" algn="just">
              <a:buFont typeface="Arial" panose="020B0604020202020204" pitchFamily="34" charset="0"/>
              <a:buChar char="•"/>
            </a:pPr>
            <a:r>
              <a:rPr lang="en-GB" b="1" dirty="0">
                <a:solidFill>
                  <a:schemeClr val="bg1"/>
                </a:solidFill>
                <a:latin typeface="Times New Roman" panose="02020603050405020304" pitchFamily="18" charset="0"/>
                <a:cs typeface="Times New Roman" panose="02020603050405020304" pitchFamily="18" charset="0"/>
              </a:rPr>
              <a:t>Study Purpose: </a:t>
            </a:r>
            <a:r>
              <a:rPr lang="en-GB" dirty="0">
                <a:solidFill>
                  <a:schemeClr val="bg1"/>
                </a:solidFill>
                <a:latin typeface="Times New Roman" panose="02020603050405020304" pitchFamily="18" charset="0"/>
                <a:cs typeface="Times New Roman" panose="02020603050405020304" pitchFamily="18" charset="0"/>
              </a:rPr>
              <a:t>The study focuses on internet usage trends to recommend strategies for improving connectivity, affordability, and digital literacy to support national economic development..</a:t>
            </a:r>
            <a:endParaRPr lang="en-ZW"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897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9085-30FB-8BB7-7B63-90F4EE28089B}"/>
              </a:ext>
            </a:extLst>
          </p:cNvPr>
          <p:cNvSpPr>
            <a:spLocks noGrp="1"/>
          </p:cNvSpPr>
          <p:nvPr>
            <p:ph type="title"/>
          </p:nvPr>
        </p:nvSpPr>
        <p:spPr>
          <a:xfrm>
            <a:off x="1141413" y="609600"/>
            <a:ext cx="5934508" cy="629265"/>
          </a:xfrm>
        </p:spPr>
        <p:txBody>
          <a:bodyPr>
            <a:normAutofit fontScale="90000"/>
          </a:bodyPr>
          <a:lstStyle/>
          <a:p>
            <a:r>
              <a:rPr lang="en-GB" dirty="0">
                <a:latin typeface="Times New Roman" panose="02020603050405020304" pitchFamily="18" charset="0"/>
                <a:cs typeface="Times New Roman" panose="02020603050405020304" pitchFamily="18" charset="0"/>
              </a:rPr>
              <a:t>Aim And Research questions</a:t>
            </a:r>
            <a:endParaRPr lang="en-ZW"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453FBF0-FB1B-6B58-957D-BC808CEACF47}"/>
              </a:ext>
            </a:extLst>
          </p:cNvPr>
          <p:cNvSpPr>
            <a:spLocks noGrp="1"/>
          </p:cNvSpPr>
          <p:nvPr>
            <p:ph type="body" sz="half" idx="2"/>
          </p:nvPr>
        </p:nvSpPr>
        <p:spPr>
          <a:xfrm>
            <a:off x="1141410" y="1429543"/>
            <a:ext cx="7176680" cy="5181599"/>
          </a:xfrm>
        </p:spPr>
        <p:txBody>
          <a:bodyPr>
            <a:noAutofit/>
          </a:bodyPr>
          <a:lstStyle/>
          <a:p>
            <a:r>
              <a:rPr lang="en-GB" b="1" dirty="0">
                <a:solidFill>
                  <a:schemeClr val="bg1"/>
                </a:solidFill>
                <a:latin typeface="Times New Roman" panose="02020603050405020304" pitchFamily="18" charset="0"/>
                <a:cs typeface="Times New Roman" panose="02020603050405020304" pitchFamily="18" charset="0"/>
              </a:rPr>
              <a:t>Aim</a:t>
            </a:r>
          </a:p>
          <a:p>
            <a:r>
              <a:rPr lang="en-GB" dirty="0">
                <a:solidFill>
                  <a:schemeClr val="bg1"/>
                </a:solidFill>
                <a:latin typeface="Times New Roman" panose="02020603050405020304" pitchFamily="18" charset="0"/>
                <a:cs typeface="Times New Roman" panose="02020603050405020304" pitchFamily="18" charset="0"/>
              </a:rPr>
              <a:t>The aim of this study is to analyse and predict internet penetration trends in Zimbabwe using big data analytics, focusing on how improved internet access can enhance SMEs, healthcare, and agriculture, and in turn, contribute to economic growth through digital inclusion.  </a:t>
            </a:r>
          </a:p>
          <a:p>
            <a:r>
              <a:rPr lang="en-GB" b="1" dirty="0">
                <a:solidFill>
                  <a:schemeClr val="bg1"/>
                </a:solidFill>
                <a:latin typeface="Times New Roman" panose="02020603050405020304" pitchFamily="18" charset="0"/>
                <a:cs typeface="Times New Roman" panose="02020603050405020304" pitchFamily="18" charset="0"/>
              </a:rPr>
              <a:t>Research Questions  </a:t>
            </a:r>
          </a:p>
          <a:p>
            <a:pPr marL="342900" indent="-342900">
              <a:buFont typeface="+mj-lt"/>
              <a:buAutoNum type="arabicPeriod"/>
            </a:pPr>
            <a:r>
              <a:rPr lang="en-GB" dirty="0">
                <a:solidFill>
                  <a:schemeClr val="bg1"/>
                </a:solidFill>
                <a:latin typeface="Times New Roman" panose="02020603050405020304" pitchFamily="18" charset="0"/>
                <a:cs typeface="Times New Roman" panose="02020603050405020304" pitchFamily="18" charset="0"/>
              </a:rPr>
              <a:t>What have been the historical internet penetration trends in Zimbabwe, and how can big data analytics be used to analyse them?</a:t>
            </a:r>
          </a:p>
          <a:p>
            <a:pPr marL="342900" indent="-342900">
              <a:buFont typeface="+mj-lt"/>
              <a:buAutoNum type="arabicPeriod"/>
            </a:pPr>
            <a:r>
              <a:rPr lang="en-GB" dirty="0">
                <a:solidFill>
                  <a:schemeClr val="bg1"/>
                </a:solidFill>
                <a:latin typeface="Times New Roman" panose="02020603050405020304" pitchFamily="18" charset="0"/>
                <a:cs typeface="Times New Roman" panose="02020603050405020304" pitchFamily="18" charset="0"/>
              </a:rPr>
              <a:t>What are the emerging social media usage patterns in Zimbabwe?</a:t>
            </a:r>
          </a:p>
          <a:p>
            <a:pPr marL="342900" indent="-342900">
              <a:buFont typeface="+mj-lt"/>
              <a:buAutoNum type="arabicPeriod"/>
            </a:pPr>
            <a:r>
              <a:rPr lang="en-GB" dirty="0">
                <a:solidFill>
                  <a:schemeClr val="bg1"/>
                </a:solidFill>
                <a:latin typeface="Times New Roman" panose="02020603050405020304" pitchFamily="18" charset="0"/>
                <a:cs typeface="Times New Roman" panose="02020603050405020304" pitchFamily="18" charset="0"/>
              </a:rPr>
              <a:t>How can a predictive model be developed to estimate future internet penetration in Zimbabwe?</a:t>
            </a:r>
          </a:p>
          <a:p>
            <a:pPr marL="342900" indent="-342900">
              <a:buFont typeface="+mj-lt"/>
              <a:buAutoNum type="arabicPeriod"/>
            </a:pPr>
            <a:r>
              <a:rPr lang="en-GB" dirty="0">
                <a:solidFill>
                  <a:schemeClr val="bg1"/>
                </a:solidFill>
                <a:latin typeface="Times New Roman" panose="02020603050405020304" pitchFamily="18" charset="0"/>
                <a:cs typeface="Times New Roman" panose="02020603050405020304" pitchFamily="18" charset="0"/>
              </a:rPr>
              <a:t>What data-driven strategies can be recommended to enhance digital inclusion and promote economic growth in Zimbabwe?</a:t>
            </a:r>
          </a:p>
          <a:p>
            <a:endParaRPr lang="en-ZW"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DA09993-73FD-865D-54A8-E6AB6BD37FAC}"/>
              </a:ext>
            </a:extLst>
          </p:cNvPr>
          <p:cNvPicPr>
            <a:picLocks noChangeAspect="1"/>
          </p:cNvPicPr>
          <p:nvPr/>
        </p:nvPicPr>
        <p:blipFill>
          <a:blip r:embed="rId2"/>
          <a:stretch>
            <a:fillRect/>
          </a:stretch>
        </p:blipFill>
        <p:spPr>
          <a:xfrm>
            <a:off x="7906723" y="1091561"/>
            <a:ext cx="4285277" cy="4285277"/>
          </a:xfrm>
          <a:prstGeom prst="rect">
            <a:avLst/>
          </a:prstGeom>
        </p:spPr>
      </p:pic>
    </p:spTree>
    <p:extLst>
      <p:ext uri="{BB962C8B-B14F-4D97-AF65-F5344CB8AC3E}">
        <p14:creationId xmlns:p14="http://schemas.microsoft.com/office/powerpoint/2010/main" val="334937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7B3DF-11E0-0424-BC2C-A30952B08B10}"/>
            </a:ext>
          </a:extLst>
        </p:cNvPr>
        <p:cNvGrpSpPr/>
        <p:nvPr/>
      </p:nvGrpSpPr>
      <p:grpSpPr>
        <a:xfrm>
          <a:off x="0" y="0"/>
          <a:ext cx="0" cy="0"/>
          <a:chOff x="0" y="0"/>
          <a:chExt cx="0" cy="0"/>
        </a:xfrm>
      </p:grpSpPr>
      <p:grpSp>
        <p:nvGrpSpPr>
          <p:cNvPr id="5" name="Group 6">
            <a:extLst>
              <a:ext uri="{FF2B5EF4-FFF2-40B4-BE49-F238E27FC236}">
                <a16:creationId xmlns:a16="http://schemas.microsoft.com/office/drawing/2014/main" id="{9446034C-73FB-C441-87EF-AF841C35B197}"/>
              </a:ext>
            </a:extLst>
          </p:cNvPr>
          <p:cNvGrpSpPr/>
          <p:nvPr/>
        </p:nvGrpSpPr>
        <p:grpSpPr>
          <a:xfrm>
            <a:off x="8912944" y="3286638"/>
            <a:ext cx="2871019" cy="2427753"/>
            <a:chOff x="1789321" y="4536314"/>
            <a:chExt cx="4282440" cy="3708400"/>
          </a:xfrm>
        </p:grpSpPr>
        <p:sp>
          <p:nvSpPr>
            <p:cNvPr id="6" name="Freeform 7">
              <a:extLst>
                <a:ext uri="{FF2B5EF4-FFF2-40B4-BE49-F238E27FC236}">
                  <a16:creationId xmlns:a16="http://schemas.microsoft.com/office/drawing/2014/main" id="{5523E9B5-F238-56EE-D6D2-F76F45990B01}"/>
                </a:ext>
              </a:extLst>
            </p:cNvPr>
            <p:cNvSpPr/>
            <p:nvPr/>
          </p:nvSpPr>
          <p:spPr>
            <a:xfrm>
              <a:off x="1789321" y="4536314"/>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14987" r="-14987"/>
              </a:stretch>
            </a:blipFill>
            <a:ln w="180975" cap="sq">
              <a:solidFill>
                <a:srgbClr val="FFFFFF"/>
              </a:solidFill>
              <a:prstDash val="solid"/>
              <a:miter/>
            </a:ln>
          </p:spPr>
          <p:txBody>
            <a:bodyPr/>
            <a:lstStyle/>
            <a:p>
              <a:endParaRPr lang="en-ZW" dirty="0"/>
            </a:p>
          </p:txBody>
        </p:sp>
      </p:grpSp>
      <p:sp>
        <p:nvSpPr>
          <p:cNvPr id="2" name="Title 1">
            <a:extLst>
              <a:ext uri="{FF2B5EF4-FFF2-40B4-BE49-F238E27FC236}">
                <a16:creationId xmlns:a16="http://schemas.microsoft.com/office/drawing/2014/main" id="{956E1B99-E348-D281-5456-507018F8FC2F}"/>
              </a:ext>
            </a:extLst>
          </p:cNvPr>
          <p:cNvSpPr>
            <a:spLocks noGrp="1"/>
          </p:cNvSpPr>
          <p:nvPr>
            <p:ph type="title"/>
          </p:nvPr>
        </p:nvSpPr>
        <p:spPr>
          <a:xfrm>
            <a:off x="1126657" y="684767"/>
            <a:ext cx="6940402" cy="663684"/>
          </a:xfrm>
        </p:spPr>
        <p:txBody>
          <a:bodyPr>
            <a:normAutofit/>
          </a:bodyPr>
          <a:lstStyle/>
          <a:p>
            <a:r>
              <a:rPr lang="en-GB" dirty="0">
                <a:latin typeface="Times New Roman" panose="02020603050405020304" pitchFamily="18" charset="0"/>
                <a:cs typeface="Times New Roman" panose="02020603050405020304" pitchFamily="18" charset="0"/>
              </a:rPr>
              <a:t>Literature Review</a:t>
            </a:r>
            <a:endParaRPr lang="en-ZW"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581A793E-9853-185C-84B3-8F545C9605F9}"/>
              </a:ext>
            </a:extLst>
          </p:cNvPr>
          <p:cNvSpPr>
            <a:spLocks noGrp="1"/>
          </p:cNvSpPr>
          <p:nvPr>
            <p:ph type="body" sz="half" idx="2"/>
          </p:nvPr>
        </p:nvSpPr>
        <p:spPr>
          <a:xfrm>
            <a:off x="1126657" y="1348451"/>
            <a:ext cx="7943596" cy="5431915"/>
          </a:xfrm>
        </p:spPr>
        <p:txBody>
          <a:bodyPr>
            <a:noAutofit/>
          </a:bodyPr>
          <a:lstStyle/>
          <a:p>
            <a:r>
              <a:rPr lang="en-GB" b="1" dirty="0">
                <a:solidFill>
                  <a:schemeClr val="bg1"/>
                </a:solidFill>
                <a:latin typeface="Times New Roman" panose="02020603050405020304" pitchFamily="18" charset="0"/>
                <a:cs typeface="Times New Roman" panose="02020603050405020304" pitchFamily="18" charset="0"/>
              </a:rPr>
              <a:t>Digital Infrastructure and Inclusion Gap: </a:t>
            </a:r>
            <a:r>
              <a:rPr lang="en-GB" dirty="0">
                <a:solidFill>
                  <a:schemeClr val="bg1"/>
                </a:solidFill>
                <a:latin typeface="Times New Roman" panose="02020603050405020304" pitchFamily="18" charset="0"/>
                <a:cs typeface="Times New Roman" panose="02020603050405020304" pitchFamily="18" charset="0"/>
              </a:rPr>
              <a:t>Zimbabwe faces high data costs, limited infrastructure, and low digital skills, particularly in rural areas, hindering the full economic impact of internet tools across retail, healthcare, and agriculture.</a:t>
            </a:r>
          </a:p>
          <a:p>
            <a:r>
              <a:rPr lang="en-GB" b="1" dirty="0">
                <a:solidFill>
                  <a:schemeClr val="bg1"/>
                </a:solidFill>
                <a:latin typeface="Times New Roman" panose="02020603050405020304" pitchFamily="18" charset="0"/>
                <a:cs typeface="Times New Roman" panose="02020603050405020304" pitchFamily="18" charset="0"/>
              </a:rPr>
              <a:t>Underutilized Machine Learning Techniques: </a:t>
            </a:r>
            <a:r>
              <a:rPr lang="en-GB" dirty="0">
                <a:solidFill>
                  <a:schemeClr val="bg1"/>
                </a:solidFill>
                <a:latin typeface="Times New Roman" panose="02020603050405020304" pitchFamily="18" charset="0"/>
                <a:cs typeface="Times New Roman" panose="02020603050405020304" pitchFamily="18" charset="0"/>
              </a:rPr>
              <a:t>Although ML methods like decision trees, random forests, SVMs, KNN, deep learning, and linear regression show promise in analyzing internet trends, there is a major research gap in applying these models to Zimbabwe-specific data and contexts.</a:t>
            </a:r>
          </a:p>
          <a:p>
            <a:r>
              <a:rPr lang="en-GB" b="1" dirty="0">
                <a:solidFill>
                  <a:schemeClr val="bg1"/>
                </a:solidFill>
                <a:latin typeface="Times New Roman" panose="02020603050405020304" pitchFamily="18" charset="0"/>
                <a:cs typeface="Times New Roman" panose="02020603050405020304" pitchFamily="18" charset="0"/>
              </a:rPr>
              <a:t>Adoption Challenges: </a:t>
            </a:r>
            <a:r>
              <a:rPr lang="en-GB" dirty="0">
                <a:solidFill>
                  <a:schemeClr val="bg1"/>
                </a:solidFill>
                <a:latin typeface="Times New Roman" panose="02020603050405020304" pitchFamily="18" charset="0"/>
                <a:cs typeface="Times New Roman" panose="02020603050405020304" pitchFamily="18" charset="0"/>
              </a:rPr>
              <a:t>While SMEs use platforms like WhatsApp and Facebook for growth, many rural businesses struggle due to digital illiteracy and weak infrastructure; healthcare adoption of telemedicine is limited by unstable connectivity; agriculture lacks real-time data access and support systems, revealing a consistent pattern of under-adoption due to structural barriers.</a:t>
            </a:r>
          </a:p>
          <a:p>
            <a:r>
              <a:rPr lang="en-GB" b="1" dirty="0">
                <a:solidFill>
                  <a:schemeClr val="bg1"/>
                </a:solidFill>
                <a:latin typeface="Times New Roman" panose="02020603050405020304" pitchFamily="18" charset="0"/>
                <a:cs typeface="Times New Roman" panose="02020603050405020304" pitchFamily="18" charset="0"/>
              </a:rPr>
              <a:t>Comparative Lag in Policy and Support: </a:t>
            </a:r>
            <a:r>
              <a:rPr lang="en-GB" dirty="0">
                <a:solidFill>
                  <a:schemeClr val="bg1"/>
                </a:solidFill>
                <a:latin typeface="Times New Roman" panose="02020603050405020304" pitchFamily="18" charset="0"/>
                <a:cs typeface="Times New Roman" panose="02020603050405020304" pitchFamily="18" charset="0"/>
              </a:rPr>
              <a:t>Unlike South Africa and Kenya, Zimbabwe lacks sufficient policy frameworks, financial incentives, and infrastructure investment to support digitalization across key sectors, particularly in healthcare and agriculture. </a:t>
            </a:r>
            <a:endParaRPr lang="en-ZW" dirty="0">
              <a:solidFill>
                <a:schemeClr val="bg1"/>
              </a:solidFill>
              <a:latin typeface="Times New Roman" panose="02020603050405020304" pitchFamily="18" charset="0"/>
              <a:cs typeface="Times New Roman" panose="02020603050405020304" pitchFamily="18" charset="0"/>
            </a:endParaRPr>
          </a:p>
        </p:txBody>
      </p:sp>
      <p:grpSp>
        <p:nvGrpSpPr>
          <p:cNvPr id="10" name="Group 4">
            <a:extLst>
              <a:ext uri="{FF2B5EF4-FFF2-40B4-BE49-F238E27FC236}">
                <a16:creationId xmlns:a16="http://schemas.microsoft.com/office/drawing/2014/main" id="{052F6464-C4CA-5519-0C2B-E7E8B021F597}"/>
              </a:ext>
            </a:extLst>
          </p:cNvPr>
          <p:cNvGrpSpPr/>
          <p:nvPr/>
        </p:nvGrpSpPr>
        <p:grpSpPr>
          <a:xfrm>
            <a:off x="8912944" y="858885"/>
            <a:ext cx="2871019" cy="2427753"/>
            <a:chOff x="0" y="0"/>
            <a:chExt cx="4282440" cy="3708400"/>
          </a:xfrm>
        </p:grpSpPr>
        <p:sp>
          <p:nvSpPr>
            <p:cNvPr id="11" name="Freeform 5">
              <a:extLst>
                <a:ext uri="{FF2B5EF4-FFF2-40B4-BE49-F238E27FC236}">
                  <a16:creationId xmlns:a16="http://schemas.microsoft.com/office/drawing/2014/main" id="{16F0F581-F8A3-00F6-4755-036F8B2AB7B0}"/>
                </a:ext>
              </a:extLst>
            </p:cNvPr>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3"/>
              <a:stretch>
                <a:fillRect l="-14987" r="-14987"/>
              </a:stretch>
            </a:blipFill>
            <a:ln w="180975" cap="sq">
              <a:solidFill>
                <a:srgbClr val="FFFFFF"/>
              </a:solidFill>
              <a:prstDash val="solid"/>
              <a:miter/>
            </a:ln>
          </p:spPr>
          <p:txBody>
            <a:bodyPr/>
            <a:lstStyle/>
            <a:p>
              <a:endParaRPr lang="en-ZW"/>
            </a:p>
          </p:txBody>
        </p:sp>
      </p:grpSp>
    </p:spTree>
    <p:extLst>
      <p:ext uri="{BB962C8B-B14F-4D97-AF65-F5344CB8AC3E}">
        <p14:creationId xmlns:p14="http://schemas.microsoft.com/office/powerpoint/2010/main" val="4165358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CF81A-FB37-8CA8-C5B5-69AA018831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B3F5BB-8E78-81C9-74EE-1D8F94706466}"/>
              </a:ext>
            </a:extLst>
          </p:cNvPr>
          <p:cNvSpPr>
            <a:spLocks noGrp="1"/>
          </p:cNvSpPr>
          <p:nvPr>
            <p:ph type="title"/>
          </p:nvPr>
        </p:nvSpPr>
        <p:spPr>
          <a:xfrm>
            <a:off x="1170902" y="-29499"/>
            <a:ext cx="6940402" cy="663684"/>
          </a:xfrm>
        </p:spPr>
        <p:txBody>
          <a:bodyPr>
            <a:normAutofit/>
          </a:bodyPr>
          <a:lstStyle/>
          <a:p>
            <a:r>
              <a:rPr lang="en-GB" dirty="0">
                <a:latin typeface="Times New Roman" panose="02020603050405020304" pitchFamily="18" charset="0"/>
                <a:cs typeface="Times New Roman" panose="02020603050405020304" pitchFamily="18" charset="0"/>
              </a:rPr>
              <a:t>Research methodology</a:t>
            </a:r>
            <a:endParaRPr lang="en-ZW"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43542E8D-787B-97B9-65A9-D903790040AD}"/>
              </a:ext>
            </a:extLst>
          </p:cNvPr>
          <p:cNvSpPr>
            <a:spLocks noGrp="1"/>
          </p:cNvSpPr>
          <p:nvPr>
            <p:ph type="body" sz="half" idx="2"/>
          </p:nvPr>
        </p:nvSpPr>
        <p:spPr>
          <a:xfrm>
            <a:off x="1170903" y="570681"/>
            <a:ext cx="8695768" cy="6287319"/>
          </a:xfrm>
        </p:spPr>
        <p:txBody>
          <a:bodyPr>
            <a:noAutofit/>
          </a:bodyPr>
          <a:lstStyle/>
          <a:p>
            <a:pPr marL="285750" indent="-285750">
              <a:buFont typeface="Arial" panose="020B0604020202020204" pitchFamily="34" charset="0"/>
              <a:buChar char="•"/>
            </a:pPr>
            <a:r>
              <a:rPr lang="en-GB" b="1" dirty="0">
                <a:solidFill>
                  <a:schemeClr val="bg1"/>
                </a:solidFill>
                <a:latin typeface="Times New Roman" panose="02020603050405020304" pitchFamily="18" charset="0"/>
                <a:cs typeface="Times New Roman" panose="02020603050405020304" pitchFamily="18" charset="0"/>
              </a:rPr>
              <a:t>Big Data Analytics Approach: </a:t>
            </a:r>
            <a:r>
              <a:rPr lang="en-GB" dirty="0">
                <a:solidFill>
                  <a:schemeClr val="bg1"/>
                </a:solidFill>
                <a:latin typeface="Times New Roman" panose="02020603050405020304" pitchFamily="18" charset="0"/>
                <a:cs typeface="Times New Roman" panose="02020603050405020304" pitchFamily="18" charset="0"/>
              </a:rPr>
              <a:t>The study used big data analytics to analyse internet penetration trends in Zimbabwe and its impact on retail, healthcare, and agriculture from 2020 to 2025.</a:t>
            </a:r>
          </a:p>
          <a:p>
            <a:pPr marL="285750" indent="-285750">
              <a:buFont typeface="Arial" panose="020B0604020202020204" pitchFamily="34" charset="0"/>
              <a:buChar char="•"/>
            </a:pPr>
            <a:r>
              <a:rPr lang="en-GB" b="1" dirty="0">
                <a:solidFill>
                  <a:schemeClr val="bg1"/>
                </a:solidFill>
                <a:latin typeface="Times New Roman" panose="02020603050405020304" pitchFamily="18" charset="0"/>
                <a:cs typeface="Times New Roman" panose="02020603050405020304" pitchFamily="18" charset="0"/>
              </a:rPr>
              <a:t>Data Sources</a:t>
            </a:r>
            <a:r>
              <a:rPr lang="en-GB" dirty="0">
                <a:solidFill>
                  <a:schemeClr val="bg1"/>
                </a:solidFill>
                <a:latin typeface="Times New Roman" panose="02020603050405020304" pitchFamily="18" charset="0"/>
                <a:cs typeface="Times New Roman" panose="02020603050405020304" pitchFamily="18" charset="0"/>
              </a:rPr>
              <a:t>: Data was collected from reputable sources, primarily the </a:t>
            </a:r>
            <a:r>
              <a:rPr lang="en-GB" i="1" dirty="0">
                <a:solidFill>
                  <a:schemeClr val="bg1"/>
                </a:solidFill>
                <a:latin typeface="Times New Roman" panose="02020603050405020304" pitchFamily="18" charset="0"/>
                <a:cs typeface="Times New Roman" panose="02020603050405020304" pitchFamily="18" charset="0"/>
              </a:rPr>
              <a:t>Data </a:t>
            </a:r>
            <a:r>
              <a:rPr lang="en-GB" i="1" dirty="0" err="1">
                <a:solidFill>
                  <a:schemeClr val="bg1"/>
                </a:solidFill>
                <a:latin typeface="Times New Roman" panose="02020603050405020304" pitchFamily="18" charset="0"/>
                <a:cs typeface="Times New Roman" panose="02020603050405020304" pitchFamily="18" charset="0"/>
              </a:rPr>
              <a:t>Reportal</a:t>
            </a:r>
            <a:r>
              <a:rPr lang="en-GB" i="1" dirty="0">
                <a:solidFill>
                  <a:schemeClr val="bg1"/>
                </a:solidFill>
                <a:latin typeface="Times New Roman" panose="02020603050405020304" pitchFamily="18" charset="0"/>
                <a:cs typeface="Times New Roman" panose="02020603050405020304" pitchFamily="18" charset="0"/>
              </a:rPr>
              <a:t> Website</a:t>
            </a:r>
            <a:r>
              <a:rPr lang="en-GB" dirty="0">
                <a:solidFill>
                  <a:schemeClr val="bg1"/>
                </a:solidFill>
                <a:latin typeface="Times New Roman" panose="02020603050405020304" pitchFamily="18" charset="0"/>
                <a:cs typeface="Times New Roman" panose="02020603050405020304" pitchFamily="18" charset="0"/>
              </a:rPr>
              <a:t>, with reports from </a:t>
            </a:r>
            <a:r>
              <a:rPr lang="en-GB" i="1" dirty="0">
                <a:solidFill>
                  <a:schemeClr val="bg1"/>
                </a:solidFill>
                <a:latin typeface="Times New Roman" panose="02020603050405020304" pitchFamily="18" charset="0"/>
                <a:cs typeface="Times New Roman" panose="02020603050405020304" pitchFamily="18" charset="0"/>
              </a:rPr>
              <a:t>We Are Social &amp; Meltwater</a:t>
            </a:r>
            <a:r>
              <a:rPr lang="en-GB" dirty="0">
                <a:solidFill>
                  <a:schemeClr val="bg1"/>
                </a:solidFill>
                <a:latin typeface="Times New Roman" panose="02020603050405020304" pitchFamily="18" charset="0"/>
                <a:cs typeface="Times New Roman" panose="02020603050405020304" pitchFamily="18" charset="0"/>
              </a:rPr>
              <a:t>, covering trends in digital penetration and internet use in Zimbabwe.</a:t>
            </a:r>
          </a:p>
          <a:p>
            <a:pPr marL="285750" indent="-285750">
              <a:buFont typeface="Arial" panose="020B0604020202020204" pitchFamily="34" charset="0"/>
              <a:buChar char="•"/>
            </a:pPr>
            <a:r>
              <a:rPr lang="en-GB" b="1" dirty="0">
                <a:solidFill>
                  <a:schemeClr val="bg1"/>
                </a:solidFill>
                <a:latin typeface="Times New Roman" panose="02020603050405020304" pitchFamily="18" charset="0"/>
                <a:cs typeface="Times New Roman" panose="02020603050405020304" pitchFamily="18" charset="0"/>
              </a:rPr>
              <a:t>Data Challenges: </a:t>
            </a:r>
            <a:r>
              <a:rPr lang="en-GB" dirty="0">
                <a:solidFill>
                  <a:schemeClr val="bg1"/>
                </a:solidFill>
                <a:latin typeface="Times New Roman" panose="02020603050405020304" pitchFamily="18" charset="0"/>
                <a:cs typeface="Times New Roman" panose="02020603050405020304" pitchFamily="18" charset="0"/>
              </a:rPr>
              <a:t>The data was unstructured (narrative text), requiring manual extraction for analysis. This included cross-checking data from multiple sources like GSMA Intelligence to ensure accuracy.</a:t>
            </a:r>
          </a:p>
          <a:p>
            <a:pPr marL="285750" indent="-285750">
              <a:buFont typeface="Arial" panose="020B0604020202020204" pitchFamily="34" charset="0"/>
              <a:buChar char="•"/>
            </a:pPr>
            <a:r>
              <a:rPr lang="en-GB" b="1" dirty="0">
                <a:solidFill>
                  <a:schemeClr val="bg1"/>
                </a:solidFill>
                <a:latin typeface="Times New Roman" panose="02020603050405020304" pitchFamily="18" charset="0"/>
                <a:cs typeface="Times New Roman" panose="02020603050405020304" pitchFamily="18" charset="0"/>
              </a:rPr>
              <a:t>Data Variables: </a:t>
            </a:r>
            <a:r>
              <a:rPr lang="en-GB" dirty="0">
                <a:solidFill>
                  <a:schemeClr val="bg1"/>
                </a:solidFill>
                <a:latin typeface="Times New Roman" panose="02020603050405020304" pitchFamily="18" charset="0"/>
                <a:cs typeface="Times New Roman" panose="02020603050405020304" pitchFamily="18" charset="0"/>
              </a:rPr>
              <a:t>Key variables for analysis included population data, internet users, social media users, mobile connections, and urban vs. rural distribution, with age data excluded during feature engineering.</a:t>
            </a:r>
          </a:p>
          <a:p>
            <a:pPr marL="285750" indent="-285750">
              <a:buFont typeface="Arial" panose="020B0604020202020204" pitchFamily="34" charset="0"/>
              <a:buChar char="•"/>
            </a:pPr>
            <a:r>
              <a:rPr lang="en-GB" b="1" dirty="0">
                <a:solidFill>
                  <a:schemeClr val="bg1"/>
                </a:solidFill>
                <a:latin typeface="Times New Roman" panose="02020603050405020304" pitchFamily="18" charset="0"/>
                <a:cs typeface="Times New Roman" panose="02020603050405020304" pitchFamily="18" charset="0"/>
              </a:rPr>
              <a:t>Data Pre-processing &amp; Tools: </a:t>
            </a:r>
            <a:r>
              <a:rPr lang="en-GB" dirty="0">
                <a:solidFill>
                  <a:schemeClr val="bg1"/>
                </a:solidFill>
                <a:latin typeface="Times New Roman" panose="02020603050405020304" pitchFamily="18" charset="0"/>
                <a:cs typeface="Times New Roman" panose="02020603050405020304" pitchFamily="18" charset="0"/>
              </a:rPr>
              <a:t>Python was used to preprocess the data, employing tools like pandas, matplotlib, </a:t>
            </a:r>
            <a:r>
              <a:rPr lang="en-GB" dirty="0" err="1">
                <a:solidFill>
                  <a:schemeClr val="bg1"/>
                </a:solidFill>
                <a:latin typeface="Times New Roman" panose="02020603050405020304" pitchFamily="18" charset="0"/>
                <a:cs typeface="Times New Roman" panose="02020603050405020304" pitchFamily="18" charset="0"/>
              </a:rPr>
              <a:t>numpy</a:t>
            </a:r>
            <a:r>
              <a:rPr lang="en-GB" dirty="0">
                <a:solidFill>
                  <a:schemeClr val="bg1"/>
                </a:solidFill>
                <a:latin typeface="Times New Roman" panose="02020603050405020304" pitchFamily="18" charset="0"/>
                <a:cs typeface="Times New Roman" panose="02020603050405020304" pitchFamily="18" charset="0"/>
              </a:rPr>
              <a:t>, and </a:t>
            </a:r>
            <a:r>
              <a:rPr lang="en-GB" dirty="0" err="1">
                <a:solidFill>
                  <a:schemeClr val="bg1"/>
                </a:solidFill>
                <a:latin typeface="Times New Roman" panose="02020603050405020304" pitchFamily="18" charset="0"/>
                <a:cs typeface="Times New Roman" panose="02020603050405020304" pitchFamily="18" charset="0"/>
              </a:rPr>
              <a:t>sklearn.linear_model</a:t>
            </a:r>
            <a:r>
              <a:rPr lang="en-GB" dirty="0">
                <a:solidFill>
                  <a:schemeClr val="bg1"/>
                </a:solidFill>
                <a:latin typeface="Times New Roman" panose="02020603050405020304" pitchFamily="18" charset="0"/>
                <a:cs typeface="Times New Roman" panose="02020603050405020304" pitchFamily="18" charset="0"/>
              </a:rPr>
              <a:t> for analysis.</a:t>
            </a:r>
          </a:p>
          <a:p>
            <a:pPr marL="285750" indent="-285750">
              <a:buFont typeface="Arial" panose="020B0604020202020204" pitchFamily="34" charset="0"/>
              <a:buChar char="•"/>
            </a:pPr>
            <a:r>
              <a:rPr lang="en-GB" b="1" dirty="0">
                <a:solidFill>
                  <a:schemeClr val="bg1"/>
                </a:solidFill>
                <a:latin typeface="Times New Roman" panose="02020603050405020304" pitchFamily="18" charset="0"/>
                <a:cs typeface="Times New Roman" panose="02020603050405020304" pitchFamily="18" charset="0"/>
              </a:rPr>
              <a:t>Modelling &amp; Forecasting: </a:t>
            </a:r>
            <a:r>
              <a:rPr lang="en-GB" dirty="0">
                <a:solidFill>
                  <a:schemeClr val="bg1"/>
                </a:solidFill>
                <a:latin typeface="Times New Roman" panose="02020603050405020304" pitchFamily="18" charset="0"/>
                <a:cs typeface="Times New Roman" panose="02020603050405020304" pitchFamily="18" charset="0"/>
              </a:rPr>
              <a:t>The study utilized linear regression for model development due to its simplicity and interpretability, with prediction accuracy assessed using Mean Absolute Error (MAE).</a:t>
            </a:r>
          </a:p>
          <a:p>
            <a:pPr marL="285750" indent="-285750">
              <a:buFont typeface="Arial" panose="020B0604020202020204" pitchFamily="34" charset="0"/>
              <a:buChar char="•"/>
            </a:pPr>
            <a:r>
              <a:rPr lang="en-GB" b="1" dirty="0">
                <a:solidFill>
                  <a:schemeClr val="bg1"/>
                </a:solidFill>
                <a:latin typeface="Times New Roman" panose="02020603050405020304" pitchFamily="18" charset="0"/>
                <a:cs typeface="Times New Roman" panose="02020603050405020304" pitchFamily="18" charset="0"/>
              </a:rPr>
              <a:t>Ethical Considerations: </a:t>
            </a:r>
            <a:r>
              <a:rPr lang="en-GB" dirty="0">
                <a:solidFill>
                  <a:schemeClr val="bg1"/>
                </a:solidFill>
                <a:latin typeface="Times New Roman" panose="02020603050405020304" pitchFamily="18" charset="0"/>
                <a:cs typeface="Times New Roman" panose="02020603050405020304" pitchFamily="18" charset="0"/>
              </a:rPr>
              <a:t>The study adhered to ethical standards by using publicly available, authorized data, ensuring transparency and avoiding the misuse of personal information, and adhering to data protection regulations.</a:t>
            </a:r>
            <a:endParaRPr lang="en-ZW" dirty="0">
              <a:solidFill>
                <a:schemeClr val="bg1"/>
              </a:solidFill>
              <a:latin typeface="Times New Roman" panose="02020603050405020304" pitchFamily="18" charset="0"/>
              <a:cs typeface="Times New Roman" panose="02020603050405020304" pitchFamily="18" charset="0"/>
            </a:endParaRPr>
          </a:p>
        </p:txBody>
      </p:sp>
      <p:grpSp>
        <p:nvGrpSpPr>
          <p:cNvPr id="3" name="Group 8">
            <a:extLst>
              <a:ext uri="{FF2B5EF4-FFF2-40B4-BE49-F238E27FC236}">
                <a16:creationId xmlns:a16="http://schemas.microsoft.com/office/drawing/2014/main" id="{2ED3B042-4A24-A160-2D49-6DEC8CEE886B}"/>
              </a:ext>
            </a:extLst>
          </p:cNvPr>
          <p:cNvGrpSpPr/>
          <p:nvPr/>
        </p:nvGrpSpPr>
        <p:grpSpPr>
          <a:xfrm>
            <a:off x="9742521" y="1418143"/>
            <a:ext cx="2136026" cy="1992065"/>
            <a:chOff x="0" y="0"/>
            <a:chExt cx="4282440" cy="3708400"/>
          </a:xfrm>
        </p:grpSpPr>
        <p:sp>
          <p:nvSpPr>
            <p:cNvPr id="7" name="Freeform 9">
              <a:extLst>
                <a:ext uri="{FF2B5EF4-FFF2-40B4-BE49-F238E27FC236}">
                  <a16:creationId xmlns:a16="http://schemas.microsoft.com/office/drawing/2014/main" id="{B3388E11-41F8-48BA-E51A-C177886D4D64}"/>
                </a:ext>
              </a:extLst>
            </p:cNvPr>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10662" r="-10662"/>
              </a:stretch>
            </a:blipFill>
            <a:ln w="57150" cap="sq">
              <a:solidFill>
                <a:srgbClr val="FFFFFF"/>
              </a:solidFill>
              <a:prstDash val="solid"/>
              <a:miter/>
            </a:ln>
          </p:spPr>
          <p:txBody>
            <a:bodyPr/>
            <a:lstStyle/>
            <a:p>
              <a:endParaRPr lang="en-ZW"/>
            </a:p>
          </p:txBody>
        </p:sp>
      </p:grpSp>
      <p:grpSp>
        <p:nvGrpSpPr>
          <p:cNvPr id="8" name="Group 9">
            <a:extLst>
              <a:ext uri="{FF2B5EF4-FFF2-40B4-BE49-F238E27FC236}">
                <a16:creationId xmlns:a16="http://schemas.microsoft.com/office/drawing/2014/main" id="{475DAE7D-BC78-ACD3-6A6F-10475E032BC7}"/>
              </a:ext>
            </a:extLst>
          </p:cNvPr>
          <p:cNvGrpSpPr/>
          <p:nvPr/>
        </p:nvGrpSpPr>
        <p:grpSpPr>
          <a:xfrm>
            <a:off x="9502460" y="3410208"/>
            <a:ext cx="2616148" cy="2295137"/>
            <a:chOff x="0" y="0"/>
            <a:chExt cx="4282440" cy="3708400"/>
          </a:xfrm>
        </p:grpSpPr>
        <p:sp>
          <p:nvSpPr>
            <p:cNvPr id="9" name="Freeform 10">
              <a:extLst>
                <a:ext uri="{FF2B5EF4-FFF2-40B4-BE49-F238E27FC236}">
                  <a16:creationId xmlns:a16="http://schemas.microsoft.com/office/drawing/2014/main" id="{8FE446CF-3C8C-232B-5A20-E44D3B23C33E}"/>
                </a:ext>
              </a:extLst>
            </p:cNvPr>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3"/>
              <a:stretch>
                <a:fillRect l="-14987" r="-14987"/>
              </a:stretch>
            </a:blipFill>
            <a:ln w="85725" cap="sq">
              <a:solidFill>
                <a:srgbClr val="FFFFFF"/>
              </a:solidFill>
              <a:prstDash val="solid"/>
              <a:miter/>
            </a:ln>
          </p:spPr>
          <p:txBody>
            <a:bodyPr/>
            <a:lstStyle/>
            <a:p>
              <a:endParaRPr lang="en-ZW"/>
            </a:p>
          </p:txBody>
        </p:sp>
      </p:grpSp>
    </p:spTree>
    <p:extLst>
      <p:ext uri="{BB962C8B-B14F-4D97-AF65-F5344CB8AC3E}">
        <p14:creationId xmlns:p14="http://schemas.microsoft.com/office/powerpoint/2010/main" val="17282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79D-3083-B482-F326-464DA32D561B}"/>
              </a:ext>
            </a:extLst>
          </p:cNvPr>
          <p:cNvSpPr>
            <a:spLocks noGrp="1"/>
          </p:cNvSpPr>
          <p:nvPr>
            <p:ph type="title"/>
          </p:nvPr>
        </p:nvSpPr>
        <p:spPr>
          <a:xfrm>
            <a:off x="1141413" y="79888"/>
            <a:ext cx="9905999" cy="576262"/>
          </a:xfrm>
        </p:spPr>
        <p:txBody>
          <a:bodyPr>
            <a:normAutofit fontScale="90000"/>
          </a:bodyPr>
          <a:lstStyle/>
          <a:p>
            <a:r>
              <a:rPr lang="en-GB" dirty="0"/>
              <a:t>results</a:t>
            </a:r>
            <a:endParaRPr lang="en-ZW" dirty="0"/>
          </a:p>
        </p:txBody>
      </p:sp>
      <p:sp>
        <p:nvSpPr>
          <p:cNvPr id="5" name="Text Placeholder 4">
            <a:extLst>
              <a:ext uri="{FF2B5EF4-FFF2-40B4-BE49-F238E27FC236}">
                <a16:creationId xmlns:a16="http://schemas.microsoft.com/office/drawing/2014/main" id="{BCC6ED84-55B4-F1B9-7A71-468A80F4E0B6}"/>
              </a:ext>
            </a:extLst>
          </p:cNvPr>
          <p:cNvSpPr>
            <a:spLocks noGrp="1"/>
          </p:cNvSpPr>
          <p:nvPr>
            <p:ph type="body" sz="half" idx="18"/>
          </p:nvPr>
        </p:nvSpPr>
        <p:spPr>
          <a:xfrm>
            <a:off x="5737007" y="1172715"/>
            <a:ext cx="5608432" cy="983905"/>
          </a:xfrm>
        </p:spPr>
        <p:txBody>
          <a:bodyPr>
            <a:noAutofit/>
          </a:bodyPr>
          <a:lstStyle/>
          <a:p>
            <a:r>
              <a:rPr lang="en-GB" sz="1800" dirty="0">
                <a:solidFill>
                  <a:schemeClr val="bg1"/>
                </a:solidFill>
                <a:latin typeface="Times New Roman" panose="02020603050405020304" pitchFamily="18" charset="0"/>
                <a:cs typeface="Times New Roman" panose="02020603050405020304" pitchFamily="18" charset="0"/>
              </a:rPr>
              <a:t>The demographic data of Zimbabwe from 2020 to 2025, as shown in Figure 1 and Figure 2 on the left, show a steady increase in population, growing from approximately </a:t>
            </a:r>
            <a:r>
              <a:rPr lang="en-ZW" sz="1800" dirty="0">
                <a:solidFill>
                  <a:schemeClr val="bg1"/>
                </a:solidFill>
                <a:latin typeface="Times New Roman" panose="02020603050405020304" pitchFamily="18" charset="0"/>
                <a:cs typeface="Times New Roman" panose="02020603050405020304" pitchFamily="18" charset="0"/>
              </a:rPr>
              <a:t>.</a:t>
            </a:r>
            <a:endParaRPr lang="en-GB" sz="18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4CDCEC0-EE4E-31D2-AC57-CB72D570A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641674"/>
            <a:ext cx="4551465" cy="1903251"/>
          </a:xfrm>
          <a:prstGeom prst="rect">
            <a:avLst/>
          </a:prstGeom>
        </p:spPr>
      </p:pic>
      <p:pic>
        <p:nvPicPr>
          <p:cNvPr id="13" name="Picture 12" descr="A graph of growth and a graph of a graph of a graph of a graph of a graph of a graph of a graph of a graph of a graph of a graph of a graph of a&#10;&#10;AI-generated content may be incorrect.">
            <a:extLst>
              <a:ext uri="{FF2B5EF4-FFF2-40B4-BE49-F238E27FC236}">
                <a16:creationId xmlns:a16="http://schemas.microsoft.com/office/drawing/2014/main" id="{E48DB716-D89C-D864-A67D-3E8E34010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3" y="2659857"/>
            <a:ext cx="4595594" cy="1885372"/>
          </a:xfrm>
          <a:prstGeom prst="rect">
            <a:avLst/>
          </a:prstGeom>
        </p:spPr>
      </p:pic>
      <p:sp>
        <p:nvSpPr>
          <p:cNvPr id="14" name="Text Placeholder 4">
            <a:extLst>
              <a:ext uri="{FF2B5EF4-FFF2-40B4-BE49-F238E27FC236}">
                <a16:creationId xmlns:a16="http://schemas.microsoft.com/office/drawing/2014/main" id="{6FE6D83B-B9F0-0C99-23DF-CD5A0544D215}"/>
              </a:ext>
            </a:extLst>
          </p:cNvPr>
          <p:cNvSpPr txBox="1">
            <a:spLocks/>
          </p:cNvSpPr>
          <p:nvPr/>
        </p:nvSpPr>
        <p:spPr>
          <a:xfrm>
            <a:off x="5774049" y="2896756"/>
            <a:ext cx="6049781" cy="1124339"/>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GB" sz="1800" dirty="0">
                <a:solidFill>
                  <a:schemeClr val="bg1"/>
                </a:solidFill>
                <a:latin typeface="Times New Roman" panose="02020603050405020304" pitchFamily="18" charset="0"/>
                <a:cs typeface="Times New Roman" panose="02020603050405020304" pitchFamily="18" charset="0"/>
              </a:rPr>
              <a:t>From 2020 to 2025, as shown in Figure 3 and Figure 4 on the left, internet usage trends in Zimbabwe revealed significant fluctuations in user numbers, growth rates, and penetration levels</a:t>
            </a:r>
            <a:r>
              <a:rPr lang="en-ZW" sz="1800" dirty="0">
                <a:solidFill>
                  <a:schemeClr val="bg1"/>
                </a:solidFill>
                <a:latin typeface="Times New Roman" panose="02020603050405020304" pitchFamily="18" charset="0"/>
                <a:cs typeface="Times New Roman" panose="02020603050405020304" pitchFamily="18" charset="0"/>
              </a:rPr>
              <a:t>.</a:t>
            </a:r>
            <a:endParaRPr lang="en-GB" sz="1800" dirty="0">
              <a:solidFill>
                <a:schemeClr val="bg1"/>
              </a:solidFill>
              <a:latin typeface="Times New Roman" panose="02020603050405020304" pitchFamily="18" charset="0"/>
              <a:cs typeface="Times New Roman" panose="02020603050405020304" pitchFamily="18" charset="0"/>
            </a:endParaRPr>
          </a:p>
        </p:txBody>
      </p:sp>
      <p:pic>
        <p:nvPicPr>
          <p:cNvPr id="15" name="Picture 14" descr="A graph of growth and a graph of a graph&#10;&#10;AI-generated content may be incorrect.">
            <a:extLst>
              <a:ext uri="{FF2B5EF4-FFF2-40B4-BE49-F238E27FC236}">
                <a16:creationId xmlns:a16="http://schemas.microsoft.com/office/drawing/2014/main" id="{88B09873-42E7-951C-2359-65A6371927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2" y="4738715"/>
            <a:ext cx="4632637" cy="1930265"/>
          </a:xfrm>
          <a:prstGeom prst="rect">
            <a:avLst/>
          </a:prstGeom>
        </p:spPr>
      </p:pic>
      <p:sp>
        <p:nvSpPr>
          <p:cNvPr id="16" name="Text Placeholder 4">
            <a:extLst>
              <a:ext uri="{FF2B5EF4-FFF2-40B4-BE49-F238E27FC236}">
                <a16:creationId xmlns:a16="http://schemas.microsoft.com/office/drawing/2014/main" id="{23F9121C-AEB2-9EE9-7287-B9DEC42BE0B6}"/>
              </a:ext>
            </a:extLst>
          </p:cNvPr>
          <p:cNvSpPr txBox="1">
            <a:spLocks/>
          </p:cNvSpPr>
          <p:nvPr/>
        </p:nvSpPr>
        <p:spPr>
          <a:xfrm>
            <a:off x="5774049" y="4982458"/>
            <a:ext cx="6049781" cy="1124339"/>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GB" sz="1800" dirty="0">
                <a:solidFill>
                  <a:schemeClr val="bg1"/>
                </a:solidFill>
                <a:latin typeface="Times New Roman" panose="02020603050405020304" pitchFamily="18" charset="0"/>
                <a:cs typeface="Times New Roman" panose="02020603050405020304" pitchFamily="18" charset="0"/>
              </a:rPr>
              <a:t>The fluctuations in social media usage in Zimbabwe between 2020 and 2025, as shown in figure 5 and 6 above, highlight significant shifts in digital engagement and accessibility</a:t>
            </a:r>
          </a:p>
        </p:txBody>
      </p:sp>
    </p:spTree>
    <p:extLst>
      <p:ext uri="{BB962C8B-B14F-4D97-AF65-F5344CB8AC3E}">
        <p14:creationId xmlns:p14="http://schemas.microsoft.com/office/powerpoint/2010/main" val="89474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9C0E7-94FC-9214-FC59-447E5C51261A}"/>
              </a:ext>
            </a:extLst>
          </p:cNvPr>
          <p:cNvSpPr>
            <a:spLocks noGrp="1"/>
          </p:cNvSpPr>
          <p:nvPr>
            <p:ph type="title"/>
          </p:nvPr>
        </p:nvSpPr>
        <p:spPr>
          <a:xfrm>
            <a:off x="1338063" y="845583"/>
            <a:ext cx="7309409" cy="457200"/>
          </a:xfrm>
        </p:spPr>
        <p:txBody>
          <a:bodyPr>
            <a:normAutofit fontScale="90000"/>
          </a:bodyPr>
          <a:lstStyle/>
          <a:p>
            <a:r>
              <a:rPr lang="en-GB" dirty="0"/>
              <a:t>Results: Forecast – linear regression</a:t>
            </a:r>
            <a:endParaRPr lang="en-ZW" dirty="0"/>
          </a:p>
        </p:txBody>
      </p:sp>
      <p:sp>
        <p:nvSpPr>
          <p:cNvPr id="4" name="Text Placeholder 3">
            <a:extLst>
              <a:ext uri="{FF2B5EF4-FFF2-40B4-BE49-F238E27FC236}">
                <a16:creationId xmlns:a16="http://schemas.microsoft.com/office/drawing/2014/main" id="{A6FABAE9-3703-8935-924B-A919BDEB19CD}"/>
              </a:ext>
            </a:extLst>
          </p:cNvPr>
          <p:cNvSpPr>
            <a:spLocks noGrp="1"/>
          </p:cNvSpPr>
          <p:nvPr>
            <p:ph type="body" sz="half" idx="2"/>
          </p:nvPr>
        </p:nvSpPr>
        <p:spPr>
          <a:xfrm>
            <a:off x="1338064" y="1364592"/>
            <a:ext cx="7189838" cy="3541714"/>
          </a:xfrm>
        </p:spPr>
        <p:txBody>
          <a:bodyPr/>
          <a:lstStyle/>
          <a:p>
            <a:pPr marL="285750" indent="-285750">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The forecast results in figure 9 and 10 above, suggest that Zimbabwe's internet user base will continue growing, but at a declining rate.</a:t>
            </a:r>
          </a:p>
          <a:p>
            <a:pPr marL="285750" indent="-285750">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As indicated by Figure 10’s regression equation y=−1.35x+2743.34. The trend aligns with Murthy et al. (2021), who highlight that internet growth often slows as adoption reaches a larger share of the population. </a:t>
            </a:r>
            <a:endParaRPr lang="en-ZW"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2FD77B-93AB-DE70-4FF7-AA9C15FC7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064" y="3431467"/>
            <a:ext cx="7189838" cy="2949677"/>
          </a:xfrm>
          <a:prstGeom prst="rect">
            <a:avLst/>
          </a:prstGeom>
        </p:spPr>
      </p:pic>
      <p:pic>
        <p:nvPicPr>
          <p:cNvPr id="6" name="Picture 5">
            <a:extLst>
              <a:ext uri="{FF2B5EF4-FFF2-40B4-BE49-F238E27FC236}">
                <a16:creationId xmlns:a16="http://schemas.microsoft.com/office/drawing/2014/main" id="{13C40302-9967-5A88-0414-8134930638E5}"/>
              </a:ext>
            </a:extLst>
          </p:cNvPr>
          <p:cNvPicPr>
            <a:picLocks noChangeAspect="1"/>
          </p:cNvPicPr>
          <p:nvPr/>
        </p:nvPicPr>
        <p:blipFill>
          <a:blip r:embed="rId3"/>
          <a:stretch>
            <a:fillRect/>
          </a:stretch>
        </p:blipFill>
        <p:spPr>
          <a:xfrm>
            <a:off x="9070258" y="1820854"/>
            <a:ext cx="3009900" cy="427990"/>
          </a:xfrm>
          <a:prstGeom prst="rect">
            <a:avLst/>
          </a:prstGeom>
        </p:spPr>
      </p:pic>
      <p:sp>
        <p:nvSpPr>
          <p:cNvPr id="7" name="TextBox 6">
            <a:extLst>
              <a:ext uri="{FF2B5EF4-FFF2-40B4-BE49-F238E27FC236}">
                <a16:creationId xmlns:a16="http://schemas.microsoft.com/office/drawing/2014/main" id="{4A55E244-8599-7481-69BE-8FA6A832A902}"/>
              </a:ext>
            </a:extLst>
          </p:cNvPr>
          <p:cNvSpPr txBox="1"/>
          <p:nvPr/>
        </p:nvSpPr>
        <p:spPr>
          <a:xfrm>
            <a:off x="9247853" y="2354917"/>
            <a:ext cx="2654710" cy="3539430"/>
          </a:xfrm>
          <a:prstGeom prst="rect">
            <a:avLst/>
          </a:prstGeom>
          <a:noFill/>
        </p:spPr>
        <p:txBody>
          <a:bodyPr wrap="square" rtlCol="0">
            <a:spAutoFit/>
          </a:bodyPr>
          <a:lstStyle/>
          <a:p>
            <a:pPr marL="285750" indent="-285750">
              <a:buFont typeface="Arial" panose="020B0604020202020204" pitchFamily="34" charset="0"/>
              <a:buChar char="•"/>
            </a:pPr>
            <a:r>
              <a:rPr lang="en-GB" sz="1600" dirty="0">
                <a:solidFill>
                  <a:schemeClr val="bg1"/>
                </a:solidFill>
                <a:latin typeface="Times New Roman" panose="02020603050405020304" pitchFamily="18" charset="0"/>
                <a:cs typeface="Times New Roman" panose="02020603050405020304" pitchFamily="18" charset="0"/>
              </a:rPr>
              <a:t>An Mean Absolute Error (MAE),of 0.296 million means that, on average, the model's predictions for the total number of internet users are off by about 296,000 users per year. </a:t>
            </a:r>
          </a:p>
          <a:p>
            <a:pPr marL="285750" indent="-285750">
              <a:buFont typeface="Arial" panose="020B0604020202020204" pitchFamily="34" charset="0"/>
              <a:buChar char="•"/>
            </a:pPr>
            <a:r>
              <a:rPr lang="en-GB" sz="1600" dirty="0">
                <a:solidFill>
                  <a:schemeClr val="bg1"/>
                </a:solidFill>
                <a:latin typeface="Times New Roman" panose="02020603050405020304" pitchFamily="18" charset="0"/>
                <a:cs typeface="Times New Roman" panose="02020603050405020304" pitchFamily="18" charset="0"/>
              </a:rPr>
              <a:t>Given the scale of users (in millions), this is a reasonably low error, indicating that the model is fairly accurate for user forecasting.</a:t>
            </a:r>
            <a:endParaRPr lang="en-ZW" sz="1600" dirty="0">
              <a:solidFill>
                <a:schemeClr val="bg1"/>
              </a:solidFill>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808A819E-3189-733C-A561-CF47193F32F2}"/>
              </a:ext>
            </a:extLst>
          </p:cNvPr>
          <p:cNvCxnSpPr/>
          <p:nvPr/>
        </p:nvCxnSpPr>
        <p:spPr>
          <a:xfrm>
            <a:off x="8716297" y="0"/>
            <a:ext cx="0" cy="68580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31365F4B-20FA-0264-FD9B-A4BF35187F52}"/>
              </a:ext>
            </a:extLst>
          </p:cNvPr>
          <p:cNvCxnSpPr/>
          <p:nvPr/>
        </p:nvCxnSpPr>
        <p:spPr>
          <a:xfrm>
            <a:off x="8853948" y="417871"/>
            <a:ext cx="0" cy="68580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DAFAA3D6-8C5C-4450-F516-3D7EF56A66CF}"/>
              </a:ext>
            </a:extLst>
          </p:cNvPr>
          <p:cNvCxnSpPr/>
          <p:nvPr/>
        </p:nvCxnSpPr>
        <p:spPr>
          <a:xfrm>
            <a:off x="8962102" y="695633"/>
            <a:ext cx="0" cy="68580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121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6080-C472-B836-867E-05BFDE0CF250}"/>
              </a:ext>
            </a:extLst>
          </p:cNvPr>
          <p:cNvSpPr>
            <a:spLocks noGrp="1"/>
          </p:cNvSpPr>
          <p:nvPr>
            <p:ph type="title"/>
          </p:nvPr>
        </p:nvSpPr>
        <p:spPr>
          <a:xfrm>
            <a:off x="1113164" y="395823"/>
            <a:ext cx="10132146" cy="685800"/>
          </a:xfrm>
        </p:spPr>
        <p:txBody>
          <a:bodyPr/>
          <a:lstStyle/>
          <a:p>
            <a:r>
              <a:rPr lang="en-GB" dirty="0"/>
              <a:t>Thoughts on results</a:t>
            </a:r>
            <a:endParaRPr lang="en-ZW" dirty="0"/>
          </a:p>
        </p:txBody>
      </p:sp>
      <p:sp>
        <p:nvSpPr>
          <p:cNvPr id="3" name="Text Placeholder 2">
            <a:extLst>
              <a:ext uri="{FF2B5EF4-FFF2-40B4-BE49-F238E27FC236}">
                <a16:creationId xmlns:a16="http://schemas.microsoft.com/office/drawing/2014/main" id="{3AD422C8-09E3-E029-F9DA-3EFA97ACDB1D}"/>
              </a:ext>
            </a:extLst>
          </p:cNvPr>
          <p:cNvSpPr>
            <a:spLocks noGrp="1"/>
          </p:cNvSpPr>
          <p:nvPr>
            <p:ph type="body" idx="1"/>
          </p:nvPr>
        </p:nvSpPr>
        <p:spPr>
          <a:xfrm>
            <a:off x="1113165" y="1060688"/>
            <a:ext cx="4922481" cy="685800"/>
          </a:xfrm>
        </p:spPr>
        <p:txBody>
          <a:bodyPr/>
          <a:lstStyle/>
          <a:p>
            <a:r>
              <a:rPr lang="en-ZW" dirty="0"/>
              <a:t>Unexpected Outcomes</a:t>
            </a:r>
          </a:p>
        </p:txBody>
      </p:sp>
      <p:sp>
        <p:nvSpPr>
          <p:cNvPr id="4" name="Text Placeholder 3">
            <a:extLst>
              <a:ext uri="{FF2B5EF4-FFF2-40B4-BE49-F238E27FC236}">
                <a16:creationId xmlns:a16="http://schemas.microsoft.com/office/drawing/2014/main" id="{9EECD2A0-5E16-3590-D6E6-EE8BDB51B03E}"/>
              </a:ext>
            </a:extLst>
          </p:cNvPr>
          <p:cNvSpPr>
            <a:spLocks noGrp="1"/>
          </p:cNvSpPr>
          <p:nvPr>
            <p:ph type="body" sz="half" idx="15"/>
          </p:nvPr>
        </p:nvSpPr>
        <p:spPr>
          <a:xfrm>
            <a:off x="1027812" y="1767423"/>
            <a:ext cx="4940706" cy="6875125"/>
          </a:xfrm>
        </p:spPr>
        <p:txBody>
          <a:bodyPr>
            <a:noAutofit/>
          </a:bodyPr>
          <a:lstStyle/>
          <a:p>
            <a:pPr marL="285750" indent="-285750">
              <a:buFont typeface="Arial" panose="020B0604020202020204" pitchFamily="34" charset="0"/>
              <a:buChar char="•"/>
            </a:pPr>
            <a:r>
              <a:rPr lang="en-GB" sz="1600" b="1" dirty="0">
                <a:solidFill>
                  <a:schemeClr val="bg1"/>
                </a:solidFill>
                <a:latin typeface="Times New Roman" panose="02020603050405020304" pitchFamily="18" charset="0"/>
                <a:cs typeface="Times New Roman" panose="02020603050405020304" pitchFamily="18" charset="0"/>
              </a:rPr>
              <a:t>Internet Fluctuations: </a:t>
            </a:r>
            <a:r>
              <a:rPr lang="en-GB" sz="1600" dirty="0">
                <a:solidFill>
                  <a:schemeClr val="bg1"/>
                </a:solidFill>
                <a:latin typeface="Times New Roman" panose="02020603050405020304" pitchFamily="18" charset="0"/>
                <a:cs typeface="Times New Roman" panose="02020603050405020304" pitchFamily="18" charset="0"/>
              </a:rPr>
              <a:t>Internet usage was expected to follow a steady upward trend, but unexpected drops were observed in 2022 and 2024. These declines were not anticipated and require further investigation to understand possible causes such as affordability issues, infrastructure challenges, or policy changes.</a:t>
            </a:r>
          </a:p>
          <a:p>
            <a:pPr marL="285750" indent="-285750">
              <a:buFont typeface="Arial" panose="020B0604020202020204" pitchFamily="34" charset="0"/>
              <a:buChar char="•"/>
            </a:pPr>
            <a:r>
              <a:rPr lang="en-GB" sz="1600" b="1" dirty="0">
                <a:solidFill>
                  <a:schemeClr val="bg1"/>
                </a:solidFill>
                <a:latin typeface="Times New Roman" panose="02020603050405020304" pitchFamily="18" charset="0"/>
                <a:cs typeface="Times New Roman" panose="02020603050405020304" pitchFamily="18" charset="0"/>
              </a:rPr>
              <a:t>Social Media Dip: </a:t>
            </a:r>
            <a:r>
              <a:rPr lang="en-GB" sz="1600" dirty="0">
                <a:solidFill>
                  <a:schemeClr val="bg1"/>
                </a:solidFill>
                <a:latin typeface="Times New Roman" panose="02020603050405020304" pitchFamily="18" charset="0"/>
                <a:cs typeface="Times New Roman" panose="02020603050405020304" pitchFamily="18" charset="0"/>
              </a:rPr>
              <a:t>In contrast to internet usage, which dipped in 2022 and 2024, social media usage showed a separate decline in 2023. This decoupling suggests that different factors influence general internet access and specific platform usage.</a:t>
            </a:r>
          </a:p>
          <a:p>
            <a:pPr marL="285750" indent="-285750">
              <a:buFont typeface="Arial" panose="020B0604020202020204" pitchFamily="34" charset="0"/>
              <a:buChar char="•"/>
            </a:pPr>
            <a:r>
              <a:rPr lang="en-GB" sz="1600" b="1" dirty="0">
                <a:solidFill>
                  <a:schemeClr val="bg1"/>
                </a:solidFill>
                <a:latin typeface="Times New Roman" panose="02020603050405020304" pitchFamily="18" charset="0"/>
                <a:cs typeface="Times New Roman" panose="02020603050405020304" pitchFamily="18" charset="0"/>
              </a:rPr>
              <a:t>Mobile Connection Plateau: </a:t>
            </a:r>
            <a:r>
              <a:rPr lang="en-GB" sz="1600" dirty="0">
                <a:solidFill>
                  <a:schemeClr val="bg1"/>
                </a:solidFill>
                <a:latin typeface="Times New Roman" panose="02020603050405020304" pitchFamily="18" charset="0"/>
                <a:cs typeface="Times New Roman" panose="02020603050405020304" pitchFamily="18" charset="0"/>
              </a:rPr>
              <a:t>Despite population growth, mobile connections did not increase proportionally, suggesting saturation or shifting usage patterns that warrant deeper analysis.</a:t>
            </a:r>
          </a:p>
          <a:p>
            <a:pPr marL="285750" indent="-285750">
              <a:buFont typeface="Arial" panose="020B0604020202020204" pitchFamily="34" charset="0"/>
              <a:buChar char="•"/>
            </a:pPr>
            <a:endParaRPr lang="en-ZW" sz="1600" dirty="0">
              <a:solidFill>
                <a:schemeClr val="bg1"/>
              </a:solidFill>
              <a:latin typeface="Times New Roman" panose="02020603050405020304" pitchFamily="18" charset="0"/>
              <a:cs typeface="Times New Roman" panose="02020603050405020304" pitchFamily="18" charset="0"/>
            </a:endParaRPr>
          </a:p>
        </p:txBody>
      </p:sp>
      <p:sp>
        <p:nvSpPr>
          <p:cNvPr id="9" name="Text Placeholder 2">
            <a:extLst>
              <a:ext uri="{FF2B5EF4-FFF2-40B4-BE49-F238E27FC236}">
                <a16:creationId xmlns:a16="http://schemas.microsoft.com/office/drawing/2014/main" id="{3F7CFC18-6529-F6AE-EC61-C9E80B5D5D9F}"/>
              </a:ext>
            </a:extLst>
          </p:cNvPr>
          <p:cNvSpPr txBox="1">
            <a:spLocks/>
          </p:cNvSpPr>
          <p:nvPr/>
        </p:nvSpPr>
        <p:spPr>
          <a:xfrm>
            <a:off x="6156355" y="1039753"/>
            <a:ext cx="4922481" cy="68580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ZW" dirty="0"/>
              <a:t>Societal/Ethical Implications</a:t>
            </a:r>
          </a:p>
        </p:txBody>
      </p:sp>
      <p:sp>
        <p:nvSpPr>
          <p:cNvPr id="10" name="Text Placeholder 3">
            <a:extLst>
              <a:ext uri="{FF2B5EF4-FFF2-40B4-BE49-F238E27FC236}">
                <a16:creationId xmlns:a16="http://schemas.microsoft.com/office/drawing/2014/main" id="{1908E4CC-7300-41D1-B838-7B9648E8CD84}"/>
              </a:ext>
            </a:extLst>
          </p:cNvPr>
          <p:cNvSpPr txBox="1">
            <a:spLocks/>
          </p:cNvSpPr>
          <p:nvPr/>
        </p:nvSpPr>
        <p:spPr>
          <a:xfrm>
            <a:off x="6133548" y="1767423"/>
            <a:ext cx="4940706" cy="6875125"/>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GB" sz="1600" b="1" dirty="0">
                <a:solidFill>
                  <a:schemeClr val="bg1"/>
                </a:solidFill>
                <a:latin typeface="Times New Roman" panose="02020603050405020304" pitchFamily="18" charset="0"/>
                <a:cs typeface="Times New Roman" panose="02020603050405020304" pitchFamily="18" charset="0"/>
              </a:rPr>
              <a:t>Data Collection Limitations: </a:t>
            </a:r>
            <a:r>
              <a:rPr lang="en-GB" sz="1600" dirty="0">
                <a:solidFill>
                  <a:schemeClr val="bg1"/>
                </a:solidFill>
                <a:latin typeface="Times New Roman" panose="02020603050405020304" pitchFamily="18" charset="0"/>
                <a:cs typeface="Times New Roman" panose="02020603050405020304" pitchFamily="18" charset="0"/>
              </a:rPr>
              <a:t>The data used was collected by external entities for broad reporting purposes, not specifically for research, which may affect its accuracy or relevance.</a:t>
            </a:r>
          </a:p>
          <a:p>
            <a:pPr marL="285750" indent="-285750">
              <a:buFont typeface="Arial" panose="020B0604020202020204" pitchFamily="34" charset="0"/>
              <a:buChar char="•"/>
            </a:pPr>
            <a:r>
              <a:rPr lang="en-GB" sz="1600" b="1" dirty="0">
                <a:solidFill>
                  <a:schemeClr val="bg1"/>
                </a:solidFill>
                <a:latin typeface="Times New Roman" panose="02020603050405020304" pitchFamily="18" charset="0"/>
                <a:cs typeface="Times New Roman" panose="02020603050405020304" pitchFamily="18" charset="0"/>
              </a:rPr>
              <a:t>Privacy Concerns: </a:t>
            </a:r>
            <a:r>
              <a:rPr lang="en-GB" sz="1600" dirty="0">
                <a:solidFill>
                  <a:schemeClr val="bg1"/>
                </a:solidFill>
                <a:latin typeface="Times New Roman" panose="02020603050405020304" pitchFamily="18" charset="0"/>
                <a:cs typeface="Times New Roman" panose="02020603050405020304" pitchFamily="18" charset="0"/>
              </a:rPr>
              <a:t>Relying on third-party digital data raises concerns about user consent and privacy, especially when individuals are unaware of how their data may be reused.</a:t>
            </a:r>
          </a:p>
          <a:p>
            <a:pPr marL="285750" indent="-285750">
              <a:buFont typeface="Arial" panose="020B0604020202020204" pitchFamily="34" charset="0"/>
              <a:buChar char="•"/>
            </a:pPr>
            <a:r>
              <a:rPr lang="en-GB" sz="1600" b="1" dirty="0">
                <a:solidFill>
                  <a:schemeClr val="bg1"/>
                </a:solidFill>
                <a:latin typeface="Times New Roman" panose="02020603050405020304" pitchFamily="18" charset="0"/>
                <a:cs typeface="Times New Roman" panose="02020603050405020304" pitchFamily="18" charset="0"/>
              </a:rPr>
              <a:t>Misinterpretation Risk: </a:t>
            </a:r>
            <a:r>
              <a:rPr lang="en-GB" sz="1600" dirty="0">
                <a:solidFill>
                  <a:schemeClr val="bg1"/>
                </a:solidFill>
                <a:latin typeface="Times New Roman" panose="02020603050405020304" pitchFamily="18" charset="0"/>
                <a:cs typeface="Times New Roman" panose="02020603050405020304" pitchFamily="18" charset="0"/>
              </a:rPr>
              <a:t>There is a risk of misinterpreting or overgeneralizing patterns from such data, potentially leading to policy decisions that do not reflect the lived realities of underrepresented groups.</a:t>
            </a:r>
          </a:p>
          <a:p>
            <a:pPr marL="285750" indent="-285750">
              <a:buFont typeface="Arial" panose="020B0604020202020204" pitchFamily="34" charset="0"/>
              <a:buChar char="•"/>
            </a:pPr>
            <a:endParaRPr lang="en-ZW"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17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8241-E557-63E9-33E6-0793F48CE81D}"/>
              </a:ext>
            </a:extLst>
          </p:cNvPr>
          <p:cNvSpPr>
            <a:spLocks noGrp="1"/>
          </p:cNvSpPr>
          <p:nvPr>
            <p:ph type="title"/>
          </p:nvPr>
        </p:nvSpPr>
        <p:spPr>
          <a:xfrm>
            <a:off x="1143001" y="34413"/>
            <a:ext cx="9905998" cy="685800"/>
          </a:xfrm>
        </p:spPr>
        <p:txBody>
          <a:bodyPr/>
          <a:lstStyle/>
          <a:p>
            <a:r>
              <a:rPr lang="en-GB" dirty="0"/>
              <a:t>Final thoughts</a:t>
            </a:r>
            <a:endParaRPr lang="en-ZW" dirty="0"/>
          </a:p>
        </p:txBody>
      </p:sp>
      <p:sp>
        <p:nvSpPr>
          <p:cNvPr id="3" name="Text Placeholder 2">
            <a:extLst>
              <a:ext uri="{FF2B5EF4-FFF2-40B4-BE49-F238E27FC236}">
                <a16:creationId xmlns:a16="http://schemas.microsoft.com/office/drawing/2014/main" id="{33CDB8B3-BD9E-997E-F6A0-B9CA28DAE6AD}"/>
              </a:ext>
            </a:extLst>
          </p:cNvPr>
          <p:cNvSpPr>
            <a:spLocks noGrp="1"/>
          </p:cNvSpPr>
          <p:nvPr>
            <p:ph type="body" idx="1"/>
          </p:nvPr>
        </p:nvSpPr>
        <p:spPr>
          <a:xfrm>
            <a:off x="1156493" y="720213"/>
            <a:ext cx="3684910" cy="430161"/>
          </a:xfrm>
        </p:spPr>
        <p:txBody>
          <a:bodyPr/>
          <a:lstStyle/>
          <a:p>
            <a:r>
              <a:rPr lang="en-GB" dirty="0"/>
              <a:t>conclusion</a:t>
            </a:r>
            <a:endParaRPr lang="en-ZW" dirty="0"/>
          </a:p>
        </p:txBody>
      </p:sp>
      <p:sp>
        <p:nvSpPr>
          <p:cNvPr id="4" name="Text Placeholder 3">
            <a:extLst>
              <a:ext uri="{FF2B5EF4-FFF2-40B4-BE49-F238E27FC236}">
                <a16:creationId xmlns:a16="http://schemas.microsoft.com/office/drawing/2014/main" id="{8D0C6685-B9BA-DCE6-3150-5F2D423B9C55}"/>
              </a:ext>
            </a:extLst>
          </p:cNvPr>
          <p:cNvSpPr>
            <a:spLocks noGrp="1"/>
          </p:cNvSpPr>
          <p:nvPr>
            <p:ph type="body" sz="half" idx="15"/>
          </p:nvPr>
        </p:nvSpPr>
        <p:spPr>
          <a:xfrm>
            <a:off x="1168415" y="1184787"/>
            <a:ext cx="3698553" cy="6027174"/>
          </a:xfrm>
        </p:spPr>
        <p:txBody>
          <a:bodyPr>
            <a:noAutofit/>
          </a:bodyPr>
          <a:lstStyle/>
          <a:p>
            <a:r>
              <a:rPr lang="en-GB" sz="1600" dirty="0">
                <a:solidFill>
                  <a:schemeClr val="bg1"/>
                </a:solidFill>
                <a:latin typeface="Times New Roman" panose="02020603050405020304" pitchFamily="18" charset="0"/>
                <a:cs typeface="Times New Roman" panose="02020603050405020304" pitchFamily="18" charset="0"/>
              </a:rPr>
              <a:t>The study successfully addressed the first three research questions by analysing:</a:t>
            </a:r>
          </a:p>
          <a:p>
            <a:pPr marL="342900" indent="-342900">
              <a:buFont typeface="Arial" panose="020B0604020202020204" pitchFamily="34" charset="0"/>
              <a:buChar char="•"/>
            </a:pPr>
            <a:r>
              <a:rPr lang="en-GB" sz="1600" dirty="0">
                <a:solidFill>
                  <a:schemeClr val="bg1"/>
                </a:solidFill>
                <a:latin typeface="Times New Roman" panose="02020603050405020304" pitchFamily="18" charset="0"/>
                <a:cs typeface="Times New Roman" panose="02020603050405020304" pitchFamily="18" charset="0"/>
              </a:rPr>
              <a:t>historical internet penetration trends</a:t>
            </a:r>
          </a:p>
          <a:p>
            <a:pPr marL="342900" indent="-342900">
              <a:buFont typeface="Arial" panose="020B0604020202020204" pitchFamily="34" charset="0"/>
              <a:buChar char="•"/>
            </a:pPr>
            <a:r>
              <a:rPr lang="en-GB" sz="1600" dirty="0">
                <a:solidFill>
                  <a:schemeClr val="bg1"/>
                </a:solidFill>
                <a:latin typeface="Times New Roman" panose="02020603050405020304" pitchFamily="18" charset="0"/>
                <a:cs typeface="Times New Roman" panose="02020603050405020304" pitchFamily="18" charset="0"/>
              </a:rPr>
              <a:t>social media usage patterns</a:t>
            </a:r>
          </a:p>
          <a:p>
            <a:pPr marL="342900" indent="-342900">
              <a:buFont typeface="Arial" panose="020B0604020202020204" pitchFamily="34" charset="0"/>
              <a:buChar char="•"/>
            </a:pPr>
            <a:r>
              <a:rPr lang="en-GB" sz="1600" dirty="0">
                <a:solidFill>
                  <a:schemeClr val="bg1"/>
                </a:solidFill>
                <a:latin typeface="Times New Roman" panose="02020603050405020304" pitchFamily="18" charset="0"/>
                <a:cs typeface="Times New Roman" panose="02020603050405020304" pitchFamily="18" charset="0"/>
              </a:rPr>
              <a:t>developing a predictive linear regression model for Zimbabwe's digital landscape</a:t>
            </a:r>
          </a:p>
          <a:p>
            <a:r>
              <a:rPr lang="en-GB" sz="1600" dirty="0">
                <a:solidFill>
                  <a:schemeClr val="bg1"/>
                </a:solidFill>
                <a:latin typeface="Times New Roman" panose="02020603050405020304" pitchFamily="18" charset="0"/>
                <a:cs typeface="Times New Roman" panose="02020603050405020304" pitchFamily="18" charset="0"/>
              </a:rPr>
              <a:t>The </a:t>
            </a:r>
            <a:r>
              <a:rPr lang="en-GB" sz="1600" b="1" dirty="0">
                <a:solidFill>
                  <a:schemeClr val="bg1"/>
                </a:solidFill>
                <a:latin typeface="Times New Roman" panose="02020603050405020304" pitchFamily="18" charset="0"/>
                <a:cs typeface="Times New Roman" panose="02020603050405020304" pitchFamily="18" charset="0"/>
              </a:rPr>
              <a:t>linear regression </a:t>
            </a:r>
            <a:r>
              <a:rPr lang="en-GB" sz="1600" dirty="0">
                <a:solidFill>
                  <a:schemeClr val="bg1"/>
                </a:solidFill>
                <a:latin typeface="Times New Roman" panose="02020603050405020304" pitchFamily="18" charset="0"/>
                <a:cs typeface="Times New Roman" panose="02020603050405020304" pitchFamily="18" charset="0"/>
              </a:rPr>
              <a:t>model was developed to forecast internet user trends, yielding a Mean Absolute Error (MAE) of 0.296 million users and 1.241% for growth rate, highlighting reasonable predictive accuracy for high-level planning. </a:t>
            </a:r>
          </a:p>
          <a:p>
            <a:r>
              <a:rPr lang="en-GB" sz="1600" dirty="0">
                <a:solidFill>
                  <a:schemeClr val="bg1"/>
                </a:solidFill>
                <a:latin typeface="Times New Roman" panose="02020603050405020304" pitchFamily="18" charset="0"/>
                <a:cs typeface="Times New Roman" panose="02020603050405020304" pitchFamily="18" charset="0"/>
              </a:rPr>
              <a:t>The research’s findings offered a foundational understanding of Zimbabwe’s digital evolution</a:t>
            </a:r>
            <a:endParaRPr lang="en-ZW" sz="1600" dirty="0">
              <a:solidFill>
                <a:schemeClr val="bg1"/>
              </a:solidFill>
              <a:latin typeface="Times New Roman" panose="02020603050405020304" pitchFamily="18" charset="0"/>
              <a:cs typeface="Times New Roman" panose="02020603050405020304" pitchFamily="18" charset="0"/>
            </a:endParaRPr>
          </a:p>
        </p:txBody>
      </p:sp>
      <p:sp>
        <p:nvSpPr>
          <p:cNvPr id="9" name="Text Placeholder 2">
            <a:extLst>
              <a:ext uri="{FF2B5EF4-FFF2-40B4-BE49-F238E27FC236}">
                <a16:creationId xmlns:a16="http://schemas.microsoft.com/office/drawing/2014/main" id="{3152EDE6-DC80-E870-BDC6-BE10640A5545}"/>
              </a:ext>
            </a:extLst>
          </p:cNvPr>
          <p:cNvSpPr txBox="1">
            <a:spLocks/>
          </p:cNvSpPr>
          <p:nvPr/>
        </p:nvSpPr>
        <p:spPr>
          <a:xfrm>
            <a:off x="7945667" y="685800"/>
            <a:ext cx="3684910" cy="43016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GB" dirty="0"/>
              <a:t>Recommendations</a:t>
            </a:r>
          </a:p>
        </p:txBody>
      </p:sp>
      <p:sp>
        <p:nvSpPr>
          <p:cNvPr id="10" name="Text Placeholder 3">
            <a:extLst>
              <a:ext uri="{FF2B5EF4-FFF2-40B4-BE49-F238E27FC236}">
                <a16:creationId xmlns:a16="http://schemas.microsoft.com/office/drawing/2014/main" id="{C4A3037F-EB64-7FDC-A80C-47CA946B7C96}"/>
              </a:ext>
            </a:extLst>
          </p:cNvPr>
          <p:cNvSpPr txBox="1">
            <a:spLocks/>
          </p:cNvSpPr>
          <p:nvPr/>
        </p:nvSpPr>
        <p:spPr>
          <a:xfrm>
            <a:off x="7957589" y="1150374"/>
            <a:ext cx="3698553" cy="1858297"/>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pPr marL="342900" indent="-342900">
              <a:buFont typeface="+mj-lt"/>
              <a:buAutoNum type="arabicPeriod"/>
            </a:pPr>
            <a:r>
              <a:rPr lang="en-GB" sz="1600" dirty="0">
                <a:solidFill>
                  <a:schemeClr val="bg1"/>
                </a:solidFill>
                <a:latin typeface="Times New Roman" panose="02020603050405020304" pitchFamily="18" charset="0"/>
                <a:cs typeface="Times New Roman" panose="02020603050405020304" pitchFamily="18" charset="0"/>
              </a:rPr>
              <a:t>Improve Digital Infrastructure</a:t>
            </a:r>
          </a:p>
          <a:p>
            <a:pPr marL="342900" indent="-342900">
              <a:buFont typeface="+mj-lt"/>
              <a:buAutoNum type="arabicPeriod"/>
            </a:pPr>
            <a:r>
              <a:rPr lang="en-GB" sz="1600" dirty="0">
                <a:solidFill>
                  <a:schemeClr val="bg1"/>
                </a:solidFill>
                <a:latin typeface="Times New Roman" panose="02020603050405020304" pitchFamily="18" charset="0"/>
                <a:cs typeface="Times New Roman" panose="02020603050405020304" pitchFamily="18" charset="0"/>
              </a:rPr>
              <a:t>Promote Affordable Internet Access</a:t>
            </a:r>
          </a:p>
          <a:p>
            <a:pPr marL="342900" indent="-342900">
              <a:buFont typeface="+mj-lt"/>
              <a:buAutoNum type="arabicPeriod"/>
            </a:pPr>
            <a:r>
              <a:rPr lang="en-GB" sz="1600" dirty="0">
                <a:solidFill>
                  <a:schemeClr val="bg1"/>
                </a:solidFill>
                <a:latin typeface="Times New Roman" panose="02020603050405020304" pitchFamily="18" charset="0"/>
                <a:cs typeface="Times New Roman" panose="02020603050405020304" pitchFamily="18" charset="0"/>
              </a:rPr>
              <a:t>Enhance Digital Literacy</a:t>
            </a:r>
            <a:br>
              <a:rPr lang="en-GB" sz="1600" dirty="0">
                <a:solidFill>
                  <a:schemeClr val="bg1"/>
                </a:solidFill>
                <a:latin typeface="Times New Roman" panose="02020603050405020304" pitchFamily="18" charset="0"/>
                <a:cs typeface="Times New Roman" panose="02020603050405020304" pitchFamily="18" charset="0"/>
              </a:rPr>
            </a:br>
            <a:endParaRPr lang="en-GB" sz="1600" dirty="0">
              <a:solidFill>
                <a:schemeClr val="bg1"/>
              </a:solidFill>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218D7455-454D-BBDA-4997-1E8C9454E532}"/>
              </a:ext>
            </a:extLst>
          </p:cNvPr>
          <p:cNvGrpSpPr/>
          <p:nvPr/>
        </p:nvGrpSpPr>
        <p:grpSpPr>
          <a:xfrm>
            <a:off x="4708211" y="1629082"/>
            <a:ext cx="3420058" cy="2863645"/>
            <a:chOff x="0" y="0"/>
            <a:chExt cx="4282440" cy="3708400"/>
          </a:xfrm>
        </p:grpSpPr>
        <p:sp>
          <p:nvSpPr>
            <p:cNvPr id="12" name="Freeform 11">
              <a:extLst>
                <a:ext uri="{FF2B5EF4-FFF2-40B4-BE49-F238E27FC236}">
                  <a16:creationId xmlns:a16="http://schemas.microsoft.com/office/drawing/2014/main" id="{61D4C044-D36A-D027-6E9B-EBEC210A9616}"/>
                </a:ext>
              </a:extLst>
            </p:cNvPr>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14987" r="-14987"/>
              </a:stretch>
            </a:blipFill>
            <a:ln w="57150" cap="sq">
              <a:solidFill>
                <a:srgbClr val="FFFFFF"/>
              </a:solidFill>
              <a:prstDash val="solid"/>
              <a:miter/>
            </a:ln>
          </p:spPr>
          <p:txBody>
            <a:bodyPr/>
            <a:lstStyle/>
            <a:p>
              <a:endParaRPr lang="en-ZW"/>
            </a:p>
          </p:txBody>
        </p:sp>
      </p:grpSp>
      <p:sp>
        <p:nvSpPr>
          <p:cNvPr id="13" name="Text Placeholder 3">
            <a:extLst>
              <a:ext uri="{FF2B5EF4-FFF2-40B4-BE49-F238E27FC236}">
                <a16:creationId xmlns:a16="http://schemas.microsoft.com/office/drawing/2014/main" id="{211683D7-65E4-A352-EA33-979D9D769E0C}"/>
              </a:ext>
            </a:extLst>
          </p:cNvPr>
          <p:cNvSpPr txBox="1">
            <a:spLocks/>
          </p:cNvSpPr>
          <p:nvPr/>
        </p:nvSpPr>
        <p:spPr>
          <a:xfrm>
            <a:off x="8128269" y="5520813"/>
            <a:ext cx="3698553" cy="110490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pPr lvl="0" algn="just">
              <a:spcBef>
                <a:spcPts val="600"/>
              </a:spcBef>
            </a:pPr>
            <a:endParaRPr lang="en-GB" sz="1600" dirty="0">
              <a:solidFill>
                <a:schemeClr val="bg1"/>
              </a:solidFill>
              <a:latin typeface="Times New Roman" panose="02020603050405020304" pitchFamily="18" charset="0"/>
              <a:cs typeface="Times New Roman" panose="02020603050405020304" pitchFamily="18" charset="0"/>
            </a:endParaRPr>
          </a:p>
        </p:txBody>
      </p:sp>
      <p:sp>
        <p:nvSpPr>
          <p:cNvPr id="14" name="Text Placeholder 2">
            <a:extLst>
              <a:ext uri="{FF2B5EF4-FFF2-40B4-BE49-F238E27FC236}">
                <a16:creationId xmlns:a16="http://schemas.microsoft.com/office/drawing/2014/main" id="{66B899AF-EE27-4353-61F7-952B85328D42}"/>
              </a:ext>
            </a:extLst>
          </p:cNvPr>
          <p:cNvSpPr txBox="1">
            <a:spLocks/>
          </p:cNvSpPr>
          <p:nvPr/>
        </p:nvSpPr>
        <p:spPr>
          <a:xfrm>
            <a:off x="7945667" y="3762068"/>
            <a:ext cx="4442978" cy="43016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GB" dirty="0"/>
              <a:t>Gaps For Future Research</a:t>
            </a:r>
          </a:p>
        </p:txBody>
      </p:sp>
      <p:sp>
        <p:nvSpPr>
          <p:cNvPr id="15" name="Text Placeholder 3">
            <a:extLst>
              <a:ext uri="{FF2B5EF4-FFF2-40B4-BE49-F238E27FC236}">
                <a16:creationId xmlns:a16="http://schemas.microsoft.com/office/drawing/2014/main" id="{6176B2CC-4FF2-ED16-D7B5-6BD39E721836}"/>
              </a:ext>
            </a:extLst>
          </p:cNvPr>
          <p:cNvSpPr txBox="1">
            <a:spLocks/>
          </p:cNvSpPr>
          <p:nvPr/>
        </p:nvSpPr>
        <p:spPr>
          <a:xfrm>
            <a:off x="8109989" y="4449097"/>
            <a:ext cx="3698553" cy="110490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pPr marL="342900" lvl="0" indent="-342900" algn="just">
              <a:spcBef>
                <a:spcPts val="600"/>
              </a:spcBef>
              <a:buFont typeface="Symbol" panose="05050102010706020507" pitchFamily="18" charset="2"/>
              <a:buChar char=""/>
            </a:pPr>
            <a:r>
              <a:rPr lang="en-GB" sz="16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Impact of Digital Policies</a:t>
            </a:r>
          </a:p>
          <a:p>
            <a:pPr marL="342900" lvl="0" indent="-342900" algn="just">
              <a:spcBef>
                <a:spcPts val="600"/>
              </a:spcBef>
              <a:buFont typeface="Symbol" panose="05050102010706020507" pitchFamily="18" charset="2"/>
              <a:buChar char=""/>
            </a:pPr>
            <a:r>
              <a:rPr lang="en-GB" sz="16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Evolving Role of Social-Media</a:t>
            </a:r>
            <a:endParaRPr lang="en-GB"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989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82</TotalTime>
  <Words>1361</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Symbol</vt:lpstr>
      <vt:lpstr>Times New Roman</vt:lpstr>
      <vt:lpstr>Tw Cen MT</vt:lpstr>
      <vt:lpstr>Circuit</vt:lpstr>
      <vt:lpstr>Short-Term Internet Penetration Trends in Zimbabwe (2020–2025):  A Big Data Analysis of Usage Patterns and Their Role in Shaping the Economy Through Retail, Agriculture, and Healthcare Sectors.</vt:lpstr>
      <vt:lpstr>Background</vt:lpstr>
      <vt:lpstr>Aim And Research questions</vt:lpstr>
      <vt:lpstr>Literature Review</vt:lpstr>
      <vt:lpstr>Research methodology</vt:lpstr>
      <vt:lpstr>results</vt:lpstr>
      <vt:lpstr>Results: Forecast – linear regression</vt:lpstr>
      <vt:lpstr>Thoughts on results</vt:lpstr>
      <vt:lpstr>Final thoughts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Kamau Kamau</dc:creator>
  <cp:lastModifiedBy>Kamau Kamau</cp:lastModifiedBy>
  <cp:revision>2</cp:revision>
  <dcterms:created xsi:type="dcterms:W3CDTF">2025-05-05T18:53:59Z</dcterms:created>
  <dcterms:modified xsi:type="dcterms:W3CDTF">2025-05-05T20:16:20Z</dcterms:modified>
</cp:coreProperties>
</file>