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91" r:id="rId5"/>
    <p:sldId id="337" r:id="rId6"/>
    <p:sldId id="344" r:id="rId7"/>
    <p:sldId id="343" r:id="rId8"/>
    <p:sldId id="339" r:id="rId9"/>
    <p:sldId id="345" r:id="rId10"/>
    <p:sldId id="346" r:id="rId11"/>
    <p:sldId id="270" r:id="rId12"/>
  </p:sldIdLst>
  <p:sldSz cx="9144000" cy="5143500" type="screen16x9"/>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Mallon" initials="TM" lastIdx="1" clrIdx="0">
    <p:extLst>
      <p:ext uri="{19B8F6BF-5375-455C-9EA6-DF929625EA0E}">
        <p15:presenceInfo xmlns:p15="http://schemas.microsoft.com/office/powerpoint/2012/main" userId="S::THMA3@hscic.gov.uk::48a3b193-eba2-456a-a338-6e03f878445e" providerId="AD"/>
      </p:ext>
    </p:extLst>
  </p:cmAuthor>
  <p:cmAuthor id="2" name="Matthew Brown" initials="MB" lastIdx="5" clrIdx="1">
    <p:extLst>
      <p:ext uri="{19B8F6BF-5375-455C-9EA6-DF929625EA0E}">
        <p15:presenceInfo xmlns:p15="http://schemas.microsoft.com/office/powerpoint/2012/main" userId="S::mabr8@hscic.gov.uk::1d5097d5-ebf3-4d4a-9a7b-4cf0d89e2d61" providerId="AD"/>
      </p:ext>
    </p:extLst>
  </p:cmAuthor>
  <p:cmAuthor id="3" name="Priyanka Mittal" initials="PM" lastIdx="1" clrIdx="2">
    <p:extLst>
      <p:ext uri="{19B8F6BF-5375-455C-9EA6-DF929625EA0E}">
        <p15:presenceInfo xmlns:p15="http://schemas.microsoft.com/office/powerpoint/2012/main" userId="S::PRMI3@hscic.gov.uk::54009786-d01d-4965-a8cf-8d648306d2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50"/>
    <a:srgbClr val="FFB81C"/>
    <a:srgbClr val="FFFFFF"/>
    <a:srgbClr val="C02050"/>
    <a:srgbClr val="E8F4F0"/>
    <a:srgbClr val="702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CD07C7-F751-4A9C-AD52-5D9455AFFD55}" v="7" dt="2019-11-27T10:14:42.5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9" autoAdjust="0"/>
    <p:restoredTop sz="94710" autoAdjust="0"/>
  </p:normalViewPr>
  <p:slideViewPr>
    <p:cSldViewPr>
      <p:cViewPr varScale="1">
        <p:scale>
          <a:sx n="115" d="100"/>
          <a:sy n="115" d="100"/>
        </p:scale>
        <p:origin x="81" y="201"/>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2" d="100"/>
          <a:sy n="62" d="100"/>
        </p:scale>
        <p:origin x="-2946" y="-90"/>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nka Mittal" userId="54009786-d01d-4965-a8cf-8d648306d264" providerId="ADAL" clId="{C3CD07C7-F751-4A9C-AD52-5D9455AFFD55}"/>
    <pc:docChg chg="modSld">
      <pc:chgData name="Priyanka Mittal" userId="54009786-d01d-4965-a8cf-8d648306d264" providerId="ADAL" clId="{C3CD07C7-F751-4A9C-AD52-5D9455AFFD55}" dt="2019-11-26T12:10:20.041" v="8" actId="207"/>
      <pc:docMkLst>
        <pc:docMk/>
      </pc:docMkLst>
      <pc:sldChg chg="modSp">
        <pc:chgData name="Priyanka Mittal" userId="54009786-d01d-4965-a8cf-8d648306d264" providerId="ADAL" clId="{C3CD07C7-F751-4A9C-AD52-5D9455AFFD55}" dt="2019-11-26T10:17:04.827" v="0" actId="113"/>
        <pc:sldMkLst>
          <pc:docMk/>
          <pc:sldMk cId="1588491347" sldId="343"/>
        </pc:sldMkLst>
        <pc:graphicFrameChg chg="modGraphic">
          <ac:chgData name="Priyanka Mittal" userId="54009786-d01d-4965-a8cf-8d648306d264" providerId="ADAL" clId="{C3CD07C7-F751-4A9C-AD52-5D9455AFFD55}" dt="2019-11-26T10:17:04.827" v="0" actId="113"/>
          <ac:graphicFrameMkLst>
            <pc:docMk/>
            <pc:sldMk cId="1588491347" sldId="343"/>
            <ac:graphicFrameMk id="3" creationId="{AF8000C0-23B5-42E1-8B0B-959DC844913D}"/>
          </ac:graphicFrameMkLst>
        </pc:graphicFrameChg>
      </pc:sldChg>
      <pc:sldChg chg="modSp">
        <pc:chgData name="Priyanka Mittal" userId="54009786-d01d-4965-a8cf-8d648306d264" providerId="ADAL" clId="{C3CD07C7-F751-4A9C-AD52-5D9455AFFD55}" dt="2019-11-26T10:17:23.640" v="2" actId="6549"/>
        <pc:sldMkLst>
          <pc:docMk/>
          <pc:sldMk cId="4214010290" sldId="344"/>
        </pc:sldMkLst>
        <pc:spChg chg="mod">
          <ac:chgData name="Priyanka Mittal" userId="54009786-d01d-4965-a8cf-8d648306d264" providerId="ADAL" clId="{C3CD07C7-F751-4A9C-AD52-5D9455AFFD55}" dt="2019-11-26T10:17:23.640" v="2" actId="6549"/>
          <ac:spMkLst>
            <pc:docMk/>
            <pc:sldMk cId="4214010290" sldId="344"/>
            <ac:spMk id="6" creationId="{BA17366B-86F1-4276-81DC-66C2BAC74AAE}"/>
          </ac:spMkLst>
        </pc:spChg>
      </pc:sldChg>
      <pc:sldChg chg="modSp">
        <pc:chgData name="Priyanka Mittal" userId="54009786-d01d-4965-a8cf-8d648306d264" providerId="ADAL" clId="{C3CD07C7-F751-4A9C-AD52-5D9455AFFD55}" dt="2019-11-26T12:10:20.041" v="8" actId="207"/>
        <pc:sldMkLst>
          <pc:docMk/>
          <pc:sldMk cId="3277979099" sldId="345"/>
        </pc:sldMkLst>
        <pc:spChg chg="mod">
          <ac:chgData name="Priyanka Mittal" userId="54009786-d01d-4965-a8cf-8d648306d264" providerId="ADAL" clId="{C3CD07C7-F751-4A9C-AD52-5D9455AFFD55}" dt="2019-11-26T12:10:20.041" v="8" actId="207"/>
          <ac:spMkLst>
            <pc:docMk/>
            <pc:sldMk cId="3277979099" sldId="345"/>
            <ac:spMk id="3" creationId="{29A341BA-A72C-4323-A06F-F666B49DFBF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239B4765-A133-4BBE-AAB0-442DBD41A55E}" type="datetimeFigureOut">
              <a:rPr lang="en-GB" smtClean="0"/>
              <a:t>27/11/2019</a:t>
            </a:fld>
            <a:endParaRPr lang="en-GB"/>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B7B9907A-72EF-4AD4-9791-159CFE3DDF18}" type="slidenum">
              <a:rPr lang="en-GB" smtClean="0"/>
              <a:t>‹#›</a:t>
            </a:fld>
            <a:endParaRPr lang="en-GB"/>
          </a:p>
        </p:txBody>
      </p:sp>
    </p:spTree>
    <p:extLst>
      <p:ext uri="{BB962C8B-B14F-4D97-AF65-F5344CB8AC3E}">
        <p14:creationId xmlns:p14="http://schemas.microsoft.com/office/powerpoint/2010/main" val="33917776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ADB2BA8F-77E7-4D74-8429-FEA15301A487}" type="datetimeFigureOut">
              <a:rPr lang="en-GB" smtClean="0"/>
              <a:t>27/11/2019</a:t>
            </a:fld>
            <a:endParaRPr lang="en-GB" dirty="0"/>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573BD2BE-0D39-469E-8B13-E83FE0E0A27D}" type="slidenum">
              <a:rPr lang="en-GB" smtClean="0"/>
              <a:t>‹#›</a:t>
            </a:fld>
            <a:endParaRPr lang="en-GB" dirty="0"/>
          </a:p>
        </p:txBody>
      </p:sp>
    </p:spTree>
    <p:extLst>
      <p:ext uri="{BB962C8B-B14F-4D97-AF65-F5344CB8AC3E}">
        <p14:creationId xmlns:p14="http://schemas.microsoft.com/office/powerpoint/2010/main" val="708269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4" name="Rectangle 3"/>
          <p:cNvSpPr/>
          <p:nvPr userDrawn="1"/>
        </p:nvSpPr>
        <p:spPr>
          <a:xfrm>
            <a:off x="0" y="0"/>
            <a:ext cx="9144000" cy="439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userDrawn="1"/>
        </p:nvSpPr>
        <p:spPr>
          <a:xfrm>
            <a:off x="0" y="4356000"/>
            <a:ext cx="9144000" cy="79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p:nvPr userDrawn="1"/>
        </p:nvPicPr>
        <p:blipFill>
          <a:blip r:embed="rId2" cstate="print">
            <a:extLst>
              <a:ext uri="{28A0092B-C50C-407E-A947-70E740481C1C}">
                <a14:useLocalDpi xmlns:a14="http://schemas.microsoft.com/office/drawing/2010/main" val="0"/>
              </a:ext>
            </a:extLst>
          </a:blip>
          <a:stretch>
            <a:fillRect/>
          </a:stretch>
        </p:blipFill>
        <p:spPr>
          <a:xfrm>
            <a:off x="7478211" y="254736"/>
            <a:ext cx="1198245" cy="947764"/>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8001" y="4428000"/>
            <a:ext cx="3023315" cy="586741"/>
          </a:xfrm>
          <a:prstGeom prst="rect">
            <a:avLst/>
          </a:prstGeom>
        </p:spPr>
      </p:pic>
      <p:sp>
        <p:nvSpPr>
          <p:cNvPr id="9" name="Text Placeholder 5"/>
          <p:cNvSpPr>
            <a:spLocks noGrp="1"/>
          </p:cNvSpPr>
          <p:nvPr>
            <p:ph type="body" sz="quarter" idx="12" hasCustomPrompt="1"/>
          </p:nvPr>
        </p:nvSpPr>
        <p:spPr>
          <a:xfrm>
            <a:off x="720000" y="1728000"/>
            <a:ext cx="6660312" cy="483558"/>
          </a:xfrm>
        </p:spPr>
        <p:txBody>
          <a:bodyPr lIns="0" tIns="0" rIns="0" bIns="0">
            <a:normAutofit/>
          </a:bodyPr>
          <a:lstStyle>
            <a:lvl1pPr marL="0" indent="0">
              <a:spcBef>
                <a:spcPts val="0"/>
              </a:spcBef>
              <a:buNone/>
              <a:defRPr sz="3000" b="1" spc="-40" baseline="0">
                <a:solidFill>
                  <a:schemeClr val="accent1"/>
                </a:solidFill>
                <a:latin typeface="Arial" panose="020B0604020202020204" pitchFamily="34" charset="0"/>
              </a:defRPr>
            </a:lvl1pPr>
          </a:lstStyle>
          <a:p>
            <a:pPr lvl="0"/>
            <a:r>
              <a:rPr lang="en-US" dirty="0"/>
              <a:t>Title heading in 30pt Arial Bold</a:t>
            </a:r>
            <a:endParaRPr lang="en-GB" dirty="0"/>
          </a:p>
        </p:txBody>
      </p:sp>
      <p:sp>
        <p:nvSpPr>
          <p:cNvPr id="10" name="Text Placeholder 9"/>
          <p:cNvSpPr>
            <a:spLocks noGrp="1"/>
          </p:cNvSpPr>
          <p:nvPr>
            <p:ph type="body" sz="quarter" idx="13" hasCustomPrompt="1"/>
          </p:nvPr>
        </p:nvSpPr>
        <p:spPr>
          <a:xfrm>
            <a:off x="720000" y="2268000"/>
            <a:ext cx="6660312" cy="444553"/>
          </a:xfrm>
        </p:spPr>
        <p:txBody>
          <a:bodyPr lIns="0" tIns="0" rIns="0" bIns="0">
            <a:normAutofit/>
          </a:bodyPr>
          <a:lstStyle>
            <a:lvl1pPr marL="0" indent="0">
              <a:buNone/>
              <a:defRPr sz="2100" b="1">
                <a:solidFill>
                  <a:schemeClr val="accent2">
                    <a:lumMod val="75000"/>
                  </a:schemeClr>
                </a:solidFill>
              </a:defRPr>
            </a:lvl1pPr>
          </a:lstStyle>
          <a:p>
            <a:r>
              <a:rPr lang="en-US" dirty="0"/>
              <a:t>Subheading in 21pt Arial Bold</a:t>
            </a:r>
            <a:endParaRPr lang="en-GB" dirty="0"/>
          </a:p>
        </p:txBody>
      </p:sp>
      <p:sp>
        <p:nvSpPr>
          <p:cNvPr id="11" name="Text Placeholder 13"/>
          <p:cNvSpPr>
            <a:spLocks noGrp="1"/>
          </p:cNvSpPr>
          <p:nvPr>
            <p:ph type="body" sz="quarter" idx="14" hasCustomPrompt="1"/>
          </p:nvPr>
        </p:nvSpPr>
        <p:spPr>
          <a:xfrm>
            <a:off x="4644008" y="4464000"/>
            <a:ext cx="3924008" cy="540000"/>
          </a:xfrm>
        </p:spPr>
        <p:txBody>
          <a:bodyPr lIns="0" tIns="0" rIns="0" bIns="0">
            <a:normAutofit/>
          </a:bodyPr>
          <a:lstStyle>
            <a:lvl1pPr marL="0" indent="0" algn="r">
              <a:buNone/>
              <a:defRPr sz="1500" b="1" baseline="0">
                <a:solidFill>
                  <a:schemeClr val="bg1"/>
                </a:solidFill>
              </a:defRPr>
            </a:lvl1pPr>
          </a:lstStyle>
          <a:p>
            <a:pPr lvl="0"/>
            <a:r>
              <a:rPr lang="en-US" dirty="0"/>
              <a:t>Presented by… in 15pt Arial Bold</a:t>
            </a:r>
            <a:endParaRPr lang="en-GB" dirty="0"/>
          </a:p>
        </p:txBody>
      </p:sp>
    </p:spTree>
    <p:extLst>
      <p:ext uri="{BB962C8B-B14F-4D97-AF65-F5344CB8AC3E}">
        <p14:creationId xmlns:p14="http://schemas.microsoft.com/office/powerpoint/2010/main" val="1326722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936000"/>
            <a:ext cx="9144000" cy="4207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720000" y="360000"/>
            <a:ext cx="7632000" cy="529568"/>
          </a:xfrm>
        </p:spPr>
        <p:txBody>
          <a:bodyPr lIns="0" tIns="0" rIns="0" bIns="0" anchor="t">
            <a:normAutofit/>
          </a:bodyPr>
          <a:lstStyle>
            <a:lvl1pPr>
              <a:defRPr sz="3000" b="1" spc="-40" baseline="0">
                <a:solidFill>
                  <a:schemeClr val="accent1"/>
                </a:solidFill>
              </a:defRPr>
            </a:lvl1pPr>
          </a:lstStyle>
          <a:p>
            <a:r>
              <a:rPr lang="en-US" dirty="0"/>
              <a:t>Main Heading</a:t>
            </a:r>
            <a:endParaRPr lang="en-GB" dirty="0"/>
          </a:p>
        </p:txBody>
      </p:sp>
      <p:sp>
        <p:nvSpPr>
          <p:cNvPr id="3" name="Content Placeholder 2"/>
          <p:cNvSpPr>
            <a:spLocks noGrp="1"/>
          </p:cNvSpPr>
          <p:nvPr>
            <p:ph idx="1"/>
          </p:nvPr>
        </p:nvSpPr>
        <p:spPr>
          <a:xfrm>
            <a:off x="720000" y="1080000"/>
            <a:ext cx="7704000" cy="3435966"/>
          </a:xfrm>
        </p:spPr>
        <p:txBody>
          <a:bodyPr lIns="0" tIns="0" rIns="0" bIns="0"/>
          <a:lstStyle>
            <a:lvl1pPr>
              <a:defRPr sz="2400">
                <a:solidFill>
                  <a:schemeClr val="accent6"/>
                </a:solidFill>
              </a:defRPr>
            </a:lvl1pPr>
            <a:lvl2pPr>
              <a:defRPr sz="2100">
                <a:solidFill>
                  <a:schemeClr val="accent6"/>
                </a:solidFill>
              </a:defRPr>
            </a:lvl2pPr>
            <a:lvl3pPr marL="1143000" indent="-228600">
              <a:buFont typeface="Wingdings" panose="05000000000000000000" pitchFamily="2" charset="2"/>
              <a:buChar char="§"/>
              <a:defRPr sz="1800">
                <a:solidFill>
                  <a:schemeClr val="accent6"/>
                </a:solidFill>
              </a:defRPr>
            </a:lvl3pPr>
            <a:lvl4pPr>
              <a:defRPr sz="2100"/>
            </a:lvl4pPr>
            <a:lvl5pPr>
              <a:defRPr sz="1750"/>
            </a:lvl5pPr>
          </a:lstStyle>
          <a:p>
            <a:pPr lvl="0"/>
            <a:r>
              <a:rPr lang="en-US"/>
              <a:t>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a:xfrm>
            <a:off x="6300192" y="4731990"/>
            <a:ext cx="2133600" cy="273844"/>
          </a:xfrm>
        </p:spPr>
        <p:txBody>
          <a:bodyPr/>
          <a:lstStyle>
            <a:lvl1pPr>
              <a:defRPr sz="1000">
                <a:solidFill>
                  <a:schemeClr val="accent6"/>
                </a:solidFill>
              </a:defRPr>
            </a:lvl1pPr>
          </a:lstStyle>
          <a:p>
            <a:fld id="{280AA684-6FB9-400F-B313-F111F0F48737}" type="slidenum">
              <a:rPr lang="en-GB" smtClean="0"/>
              <a:t>‹#›</a:t>
            </a:fld>
            <a:endParaRPr lang="en-GB" dirty="0"/>
          </a:p>
        </p:txBody>
      </p:sp>
    </p:spTree>
    <p:extLst>
      <p:ext uri="{BB962C8B-B14F-4D97-AF65-F5344CB8AC3E}">
        <p14:creationId xmlns:p14="http://schemas.microsoft.com/office/powerpoint/2010/main" val="1918140604"/>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Rectangle 9"/>
          <p:cNvSpPr/>
          <p:nvPr userDrawn="1"/>
        </p:nvSpPr>
        <p:spPr>
          <a:xfrm>
            <a:off x="0" y="0"/>
            <a:ext cx="9144000" cy="5164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720000" y="699694"/>
            <a:ext cx="6804328" cy="900068"/>
          </a:xfrm>
        </p:spPr>
        <p:txBody>
          <a:bodyPr lIns="0" tIns="0" rIns="0" bIns="0" anchor="t">
            <a:normAutofit/>
          </a:bodyPr>
          <a:lstStyle>
            <a:lvl1pPr>
              <a:defRPr sz="3000" b="1">
                <a:solidFill>
                  <a:schemeClr val="bg1"/>
                </a:solidFill>
              </a:defRPr>
            </a:lvl1pPr>
          </a:lstStyle>
          <a:p>
            <a:r>
              <a:rPr lang="en-US" dirty="0"/>
              <a:t>Main Heading</a:t>
            </a:r>
            <a:endParaRPr lang="en-GB" dirty="0"/>
          </a:p>
        </p:txBody>
      </p:sp>
      <p:sp>
        <p:nvSpPr>
          <p:cNvPr id="11" name="Content Placeholder 2"/>
          <p:cNvSpPr>
            <a:spLocks noGrp="1"/>
          </p:cNvSpPr>
          <p:nvPr>
            <p:ph idx="1"/>
          </p:nvPr>
        </p:nvSpPr>
        <p:spPr>
          <a:xfrm>
            <a:off x="683568" y="4371950"/>
            <a:ext cx="8003232" cy="660663"/>
          </a:xfrm>
        </p:spPr>
        <p:txBody>
          <a:bodyPr lIns="0" tIns="0" rIns="0" bIns="0">
            <a:normAutofit/>
          </a:bodyPr>
          <a:lstStyle>
            <a:lvl1pPr marL="0" indent="0">
              <a:buNone/>
              <a:defRPr sz="2100" b="1">
                <a:solidFill>
                  <a:srgbClr val="FFB81C"/>
                </a:solidFill>
              </a:defRPr>
            </a:lvl1pPr>
            <a:lvl2pPr>
              <a:defRPr sz="2600">
                <a:solidFill>
                  <a:schemeClr val="bg1"/>
                </a:solidFill>
              </a:defRPr>
            </a:lvl2pPr>
            <a:lvl3pPr marL="1143000" indent="-228600">
              <a:buFont typeface="Wingdings" panose="05000000000000000000" pitchFamily="2" charset="2"/>
              <a:buChar char="§"/>
              <a:defRPr sz="2200">
                <a:solidFill>
                  <a:schemeClr val="bg1"/>
                </a:solidFill>
              </a:defRPr>
            </a:lvl3pPr>
            <a:lvl4pPr>
              <a:defRPr sz="2100"/>
            </a:lvl4pPr>
            <a:lvl5pPr>
              <a:defRPr sz="1750"/>
            </a:lvl5pPr>
          </a:lstStyle>
          <a:p>
            <a:pPr lvl="0"/>
            <a:r>
              <a:rPr lang="en-US"/>
              <a:t>Edit Master text styles</a:t>
            </a:r>
          </a:p>
        </p:txBody>
      </p:sp>
      <p:sp>
        <p:nvSpPr>
          <p:cNvPr id="6" name="Slide Number Placeholder 5"/>
          <p:cNvSpPr>
            <a:spLocks noGrp="1"/>
          </p:cNvSpPr>
          <p:nvPr>
            <p:ph type="sldNum" sz="quarter" idx="12"/>
          </p:nvPr>
        </p:nvSpPr>
        <p:spPr>
          <a:xfrm>
            <a:off x="6300192" y="4731990"/>
            <a:ext cx="2133600" cy="273844"/>
          </a:xfrm>
        </p:spPr>
        <p:txBody>
          <a:bodyPr/>
          <a:lstStyle>
            <a:lvl1pPr>
              <a:defRPr sz="1000">
                <a:solidFill>
                  <a:schemeClr val="bg1"/>
                </a:solidFill>
              </a:defRPr>
            </a:lvl1pPr>
          </a:lstStyle>
          <a:p>
            <a:fld id="{4F2E129E-16B7-480B-972E-C025DBFD1D53}" type="slidenum">
              <a:rPr lang="en-GB" smtClean="0"/>
              <a:pPr/>
              <a:t>‹#›</a:t>
            </a:fld>
            <a:endParaRPr lang="en-GB" dirty="0"/>
          </a:p>
        </p:txBody>
      </p:sp>
    </p:spTree>
    <p:extLst>
      <p:ext uri="{BB962C8B-B14F-4D97-AF65-F5344CB8AC3E}">
        <p14:creationId xmlns:p14="http://schemas.microsoft.com/office/powerpoint/2010/main" val="3080355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1" name="Rectangle 10"/>
          <p:cNvSpPr/>
          <p:nvPr userDrawn="1"/>
        </p:nvSpPr>
        <p:spPr>
          <a:xfrm>
            <a:off x="0" y="0"/>
            <a:ext cx="9144000" cy="439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p:cNvPicPr/>
          <p:nvPr userDrawn="1"/>
        </p:nvPicPr>
        <p:blipFill>
          <a:blip r:embed="rId2" cstate="print">
            <a:extLst>
              <a:ext uri="{28A0092B-C50C-407E-A947-70E740481C1C}">
                <a14:useLocalDpi xmlns:a14="http://schemas.microsoft.com/office/drawing/2010/main" val="0"/>
              </a:ext>
            </a:extLst>
          </a:blip>
          <a:stretch>
            <a:fillRect/>
          </a:stretch>
        </p:blipFill>
        <p:spPr>
          <a:xfrm>
            <a:off x="7478211" y="254736"/>
            <a:ext cx="1198245" cy="947764"/>
          </a:xfrm>
          <a:prstGeom prst="rect">
            <a:avLst/>
          </a:prstGeom>
        </p:spPr>
      </p:pic>
      <p:sp>
        <p:nvSpPr>
          <p:cNvPr id="10" name="Rectangle 9"/>
          <p:cNvSpPr/>
          <p:nvPr userDrawn="1"/>
        </p:nvSpPr>
        <p:spPr>
          <a:xfrm>
            <a:off x="0" y="3939902"/>
            <a:ext cx="9144000" cy="129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userDrawn="1"/>
        </p:nvSpPr>
        <p:spPr>
          <a:xfrm>
            <a:off x="755576" y="1398235"/>
            <a:ext cx="6048672" cy="1938992"/>
          </a:xfrm>
          <a:prstGeom prst="rect">
            <a:avLst/>
          </a:prstGeom>
          <a:noFill/>
        </p:spPr>
        <p:txBody>
          <a:bodyPr wrap="square" rtlCol="0">
            <a:spAutoFit/>
          </a:bodyPr>
          <a:lstStyle/>
          <a:p>
            <a:pPr>
              <a:lnSpc>
                <a:spcPts val="3600"/>
              </a:lnSpc>
            </a:pPr>
            <a:r>
              <a:rPr lang="en-GB" sz="2400" b="1" u="none" strike="noStrike" kern="1200" dirty="0">
                <a:solidFill>
                  <a:schemeClr val="accent1"/>
                </a:solidFill>
                <a:effectLst/>
                <a:latin typeface="+mn-lt"/>
                <a:ea typeface="+mn-ea"/>
                <a:cs typeface="+mn-cs"/>
              </a:rPr>
              <a:t>www.digital.nhs.uk</a:t>
            </a:r>
            <a:endParaRPr lang="en-GB" sz="2400" kern="1200" dirty="0">
              <a:solidFill>
                <a:schemeClr val="accent1"/>
              </a:solidFill>
              <a:effectLst/>
              <a:latin typeface="+mn-lt"/>
              <a:ea typeface="+mn-ea"/>
              <a:cs typeface="+mn-cs"/>
            </a:endParaRPr>
          </a:p>
          <a:p>
            <a:pPr marL="0" marR="0" indent="0" algn="l" defTabSz="914400" rtl="0" eaLnBrk="1" fontAlgn="auto" latinLnBrk="0" hangingPunct="1">
              <a:lnSpc>
                <a:spcPts val="3600"/>
              </a:lnSpc>
              <a:spcBef>
                <a:spcPts val="0"/>
              </a:spcBef>
              <a:spcAft>
                <a:spcPts val="0"/>
              </a:spcAft>
              <a:buClrTx/>
              <a:buSzTx/>
              <a:buFontTx/>
              <a:buNone/>
              <a:tabLst/>
              <a:defRPr/>
            </a:pPr>
            <a:r>
              <a:rPr lang="en-GB" sz="2400" kern="1200" dirty="0">
                <a:solidFill>
                  <a:schemeClr val="accent1"/>
                </a:solidFill>
                <a:effectLst/>
                <a:latin typeface="+mn-lt"/>
                <a:ea typeface="+mn-ea"/>
                <a:cs typeface="+mn-cs"/>
              </a:rPr>
              <a:t>     </a:t>
            </a:r>
            <a:r>
              <a:rPr lang="en-GB" sz="2400" b="1" kern="1200" dirty="0">
                <a:solidFill>
                  <a:schemeClr val="accent1"/>
                </a:solidFill>
                <a:effectLst/>
                <a:latin typeface="+mn-lt"/>
                <a:ea typeface="+mn-ea"/>
                <a:cs typeface="+mn-cs"/>
              </a:rPr>
              <a:t>@</a:t>
            </a:r>
            <a:r>
              <a:rPr lang="en-GB" sz="2400" b="1" kern="1200" dirty="0" err="1">
                <a:solidFill>
                  <a:schemeClr val="accent1"/>
                </a:solidFill>
                <a:effectLst/>
                <a:latin typeface="+mn-lt"/>
                <a:ea typeface="+mn-ea"/>
                <a:cs typeface="+mn-cs"/>
              </a:rPr>
              <a:t>nhsdigital</a:t>
            </a:r>
            <a:endParaRPr lang="en-GB" sz="2400" b="1" kern="1200" dirty="0">
              <a:solidFill>
                <a:schemeClr val="accent1"/>
              </a:solidFill>
              <a:effectLst/>
              <a:latin typeface="+mn-lt"/>
              <a:ea typeface="+mn-ea"/>
              <a:cs typeface="+mn-cs"/>
            </a:endParaRPr>
          </a:p>
          <a:p>
            <a:pPr>
              <a:lnSpc>
                <a:spcPts val="3600"/>
              </a:lnSpc>
            </a:pPr>
            <a:r>
              <a:rPr lang="en-GB" sz="2400" b="1" kern="1200" dirty="0">
                <a:solidFill>
                  <a:schemeClr val="accent1"/>
                </a:solidFill>
                <a:effectLst/>
                <a:latin typeface="+mn-lt"/>
                <a:ea typeface="+mn-ea"/>
                <a:cs typeface="+mn-cs"/>
              </a:rPr>
              <a:t>enquiries@nhsdigital.nhs.uk</a:t>
            </a:r>
          </a:p>
          <a:p>
            <a:pPr>
              <a:lnSpc>
                <a:spcPts val="3600"/>
              </a:lnSpc>
            </a:pPr>
            <a:r>
              <a:rPr lang="en-GB" sz="2400" b="1" kern="1200" dirty="0">
                <a:solidFill>
                  <a:schemeClr val="accent1"/>
                </a:solidFill>
                <a:effectLst/>
                <a:latin typeface="+mn-lt"/>
                <a:ea typeface="+mn-ea"/>
                <a:cs typeface="+mn-cs"/>
              </a:rPr>
              <a:t>0300 303</a:t>
            </a:r>
            <a:r>
              <a:rPr lang="en-GB" sz="2400" b="1" kern="1200" baseline="0" dirty="0">
                <a:solidFill>
                  <a:schemeClr val="accent1"/>
                </a:solidFill>
                <a:effectLst/>
                <a:latin typeface="+mn-lt"/>
                <a:ea typeface="+mn-ea"/>
                <a:cs typeface="+mn-cs"/>
              </a:rPr>
              <a:t> 5678</a:t>
            </a:r>
            <a:endParaRPr lang="en-GB" sz="2400" kern="1200" dirty="0">
              <a:solidFill>
                <a:schemeClr val="accent1"/>
              </a:solidFill>
              <a:effectLst/>
              <a:latin typeface="+mn-lt"/>
              <a:ea typeface="+mn-ea"/>
              <a:cs typeface="+mn-cs"/>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5576" y="4235542"/>
            <a:ext cx="3671171" cy="712471"/>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1925" y="1968019"/>
            <a:ext cx="387707" cy="387707"/>
          </a:xfrm>
          <a:prstGeom prst="rect">
            <a:avLst/>
          </a:prstGeom>
        </p:spPr>
      </p:pic>
    </p:spTree>
    <p:extLst>
      <p:ext uri="{BB962C8B-B14F-4D97-AF65-F5344CB8AC3E}">
        <p14:creationId xmlns:p14="http://schemas.microsoft.com/office/powerpoint/2010/main" val="20743140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1F9D6EA-53C1-4056-A5B8-5AF66D913895}" type="datetime1">
              <a:rPr lang="en-GB" smtClean="0"/>
              <a:t>27/11/2019</a:t>
            </a:fld>
            <a:endParaRPr lang="en-GB"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a:t>Click to edit master footer style</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F2E129E-16B7-480B-972E-C025DBFD1D53}" type="slidenum">
              <a:rPr lang="en-GB" smtClean="0"/>
              <a:t>‹#›</a:t>
            </a:fld>
            <a:endParaRPr lang="en-GB" dirty="0"/>
          </a:p>
        </p:txBody>
      </p:sp>
    </p:spTree>
    <p:extLst>
      <p:ext uri="{BB962C8B-B14F-4D97-AF65-F5344CB8AC3E}">
        <p14:creationId xmlns:p14="http://schemas.microsoft.com/office/powerpoint/2010/main" val="554456388"/>
      </p:ext>
    </p:extLst>
  </p:cSld>
  <p:clrMap bg1="lt1" tx1="dk1" bg2="lt2" tx2="dk2" accent1="accent1" accent2="accent2" accent3="accent3" accent4="accent4" accent5="accent5" accent6="accent6" hlink="hlink" folHlink="folHlink"/>
  <p:sldLayoutIdLst>
    <p:sldLayoutId id="2147483686" r:id="rId1"/>
    <p:sldLayoutId id="2147483662" r:id="rId2"/>
    <p:sldLayoutId id="2147483687" r:id="rId3"/>
    <p:sldLayoutId id="2147483681" r:id="rId4"/>
  </p:sldLayoutIdLst>
  <p:hf sldNum="0" hdr="0" dt="0"/>
  <p:txStyles>
    <p:titleStyle>
      <a:lvl1pPr algn="l" defTabSz="914400" rtl="0" eaLnBrk="1" latinLnBrk="0" hangingPunct="1">
        <a:spcBef>
          <a:spcPct val="0"/>
        </a:spcBef>
        <a:buNone/>
        <a:defRPr sz="3300" kern="1200">
          <a:solidFill>
            <a:schemeClr val="accent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0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ettings/%3cENV%3e.login.nhs.uk?asserted_login_identity=ewrffw...wfw" TargetMode="External"/><Relationship Id="rId2" Type="http://schemas.openxmlformats.org/officeDocument/2006/relationships/hyperlink" Target="https://settings.login.nhs.uk/?asserted_login_identity=ewrffw...wfw"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a:xfrm>
            <a:off x="720000" y="1491630"/>
            <a:ext cx="6660312" cy="719928"/>
          </a:xfrm>
        </p:spPr>
        <p:txBody>
          <a:bodyPr>
            <a:normAutofit/>
          </a:bodyPr>
          <a:lstStyle/>
          <a:p>
            <a:r>
              <a:rPr lang="en-GB" dirty="0"/>
              <a:t>NHS login</a:t>
            </a:r>
          </a:p>
        </p:txBody>
      </p:sp>
      <p:sp>
        <p:nvSpPr>
          <p:cNvPr id="9" name="Text Placeholder 8"/>
          <p:cNvSpPr>
            <a:spLocks noGrp="1"/>
          </p:cNvSpPr>
          <p:nvPr>
            <p:ph type="body" sz="quarter" idx="13"/>
          </p:nvPr>
        </p:nvSpPr>
        <p:spPr>
          <a:xfrm>
            <a:off x="720000" y="2268000"/>
            <a:ext cx="6948344" cy="1455878"/>
          </a:xfrm>
        </p:spPr>
        <p:txBody>
          <a:bodyPr>
            <a:normAutofit/>
          </a:bodyPr>
          <a:lstStyle/>
          <a:p>
            <a:r>
              <a:rPr lang="en-GB" dirty="0"/>
              <a:t>Linking to “Manage NHS login Settings” Page</a:t>
            </a:r>
          </a:p>
          <a:p>
            <a:r>
              <a:rPr lang="en-GB" sz="1400" dirty="0"/>
              <a:t>Version 1.0</a:t>
            </a:r>
          </a:p>
        </p:txBody>
      </p:sp>
    </p:spTree>
    <p:extLst>
      <p:ext uri="{BB962C8B-B14F-4D97-AF65-F5344CB8AC3E}">
        <p14:creationId xmlns:p14="http://schemas.microsoft.com/office/powerpoint/2010/main" val="3582026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000" y="267494"/>
            <a:ext cx="7632000" cy="529568"/>
          </a:xfrm>
        </p:spPr>
        <p:txBody>
          <a:bodyPr>
            <a:normAutofit fontScale="90000"/>
          </a:bodyPr>
          <a:lstStyle/>
          <a:p>
            <a:r>
              <a:rPr lang="en-GB" sz="2400" dirty="0"/>
              <a:t>Introduction - Managing NHS login</a:t>
            </a:r>
            <a:br>
              <a:rPr lang="en-GB" sz="2400" dirty="0"/>
            </a:br>
            <a:endParaRPr lang="en-GB" sz="2400" dirty="0"/>
          </a:p>
        </p:txBody>
      </p:sp>
      <p:sp>
        <p:nvSpPr>
          <p:cNvPr id="4" name="Slide Number Placeholder 3"/>
          <p:cNvSpPr>
            <a:spLocks noGrp="1"/>
          </p:cNvSpPr>
          <p:nvPr>
            <p:ph type="sldNum" sz="quarter" idx="12"/>
          </p:nvPr>
        </p:nvSpPr>
        <p:spPr/>
        <p:txBody>
          <a:bodyPr/>
          <a:lstStyle/>
          <a:p>
            <a:fld id="{280AA684-6FB9-400F-B313-F111F0F48737}" type="slidenum">
              <a:rPr lang="en-GB" smtClean="0"/>
              <a:t>2</a:t>
            </a:fld>
            <a:endParaRPr lang="en-GB" dirty="0"/>
          </a:p>
        </p:txBody>
      </p:sp>
      <p:sp>
        <p:nvSpPr>
          <p:cNvPr id="6" name="TextBox 5">
            <a:extLst>
              <a:ext uri="{FF2B5EF4-FFF2-40B4-BE49-F238E27FC236}">
                <a16:creationId xmlns:a16="http://schemas.microsoft.com/office/drawing/2014/main" id="{BA17366B-86F1-4276-81DC-66C2BAC74AAE}"/>
              </a:ext>
            </a:extLst>
          </p:cNvPr>
          <p:cNvSpPr txBox="1"/>
          <p:nvPr/>
        </p:nvSpPr>
        <p:spPr>
          <a:xfrm>
            <a:off x="467545" y="944628"/>
            <a:ext cx="8352928" cy="3416320"/>
          </a:xfrm>
          <a:prstGeom prst="rect">
            <a:avLst/>
          </a:prstGeom>
          <a:noFill/>
        </p:spPr>
        <p:txBody>
          <a:bodyPr wrap="square" rtlCol="0">
            <a:spAutoFit/>
          </a:bodyPr>
          <a:lstStyle/>
          <a:p>
            <a:r>
              <a:rPr lang="en-GB" dirty="0">
                <a:solidFill>
                  <a:schemeClr val="accent6"/>
                </a:solidFill>
              </a:rPr>
              <a:t>NHS login provides capability for users to change their NHS login account settings online, help reducing calls into partner service support desks. To help users do this NHS login needs partner services to create a link from their service to the NHS login settings page. Users will need to be logged into the partner service to use this link.</a:t>
            </a:r>
          </a:p>
          <a:p>
            <a:endParaRPr lang="en-GB" dirty="0"/>
          </a:p>
          <a:p>
            <a:r>
              <a:rPr lang="en-GB" dirty="0">
                <a:solidFill>
                  <a:schemeClr val="accent6"/>
                </a:solidFill>
              </a:rPr>
              <a:t>NHS login currently allows users to:</a:t>
            </a:r>
          </a:p>
          <a:p>
            <a:pPr indent="-285750">
              <a:buFont typeface="Arial" panose="020B0604020202020204" pitchFamily="34" charset="0"/>
              <a:buChar char="•"/>
            </a:pPr>
            <a:r>
              <a:rPr lang="en-GB" dirty="0">
                <a:solidFill>
                  <a:schemeClr val="accent6"/>
                </a:solidFill>
              </a:rPr>
              <a:t>change their email address</a:t>
            </a:r>
          </a:p>
          <a:p>
            <a:pPr indent="-285750">
              <a:buFont typeface="Arial" panose="020B0604020202020204" pitchFamily="34" charset="0"/>
              <a:buChar char="•"/>
            </a:pPr>
            <a:r>
              <a:rPr lang="en-GB" dirty="0">
                <a:solidFill>
                  <a:schemeClr val="accent6"/>
                </a:solidFill>
              </a:rPr>
              <a:t>change their password</a:t>
            </a:r>
          </a:p>
          <a:p>
            <a:pPr indent="-285750">
              <a:buFont typeface="Arial" panose="020B0604020202020204" pitchFamily="34" charset="0"/>
              <a:buChar char="•"/>
            </a:pPr>
            <a:r>
              <a:rPr lang="en-GB" dirty="0">
                <a:solidFill>
                  <a:schemeClr val="accent6"/>
                </a:solidFill>
              </a:rPr>
              <a:t>change their mobile phone number</a:t>
            </a:r>
          </a:p>
          <a:p>
            <a:pPr indent="-285750">
              <a:buFont typeface="Arial" panose="020B0604020202020204" pitchFamily="34" charset="0"/>
              <a:buChar char="•"/>
            </a:pPr>
            <a:r>
              <a:rPr lang="en-GB" dirty="0">
                <a:solidFill>
                  <a:schemeClr val="accent6"/>
                </a:solidFill>
              </a:rPr>
              <a:t>delete their NHS login</a:t>
            </a:r>
          </a:p>
          <a:p>
            <a:endParaRPr lang="en-GB" dirty="0">
              <a:solidFill>
                <a:schemeClr val="accent6"/>
              </a:solidFill>
            </a:endParaRPr>
          </a:p>
        </p:txBody>
      </p:sp>
    </p:spTree>
    <p:extLst>
      <p:ext uri="{BB962C8B-B14F-4D97-AF65-F5344CB8AC3E}">
        <p14:creationId xmlns:p14="http://schemas.microsoft.com/office/powerpoint/2010/main" val="2800525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000" y="267494"/>
            <a:ext cx="7632000" cy="529568"/>
          </a:xfrm>
        </p:spPr>
        <p:txBody>
          <a:bodyPr>
            <a:normAutofit fontScale="90000"/>
          </a:bodyPr>
          <a:lstStyle/>
          <a:p>
            <a:r>
              <a:rPr lang="en-GB" sz="2400" dirty="0"/>
              <a:t>Technical Details</a:t>
            </a:r>
            <a:br>
              <a:rPr lang="en-GB" sz="2400" dirty="0"/>
            </a:br>
            <a:endParaRPr lang="en-GB" sz="2400" dirty="0"/>
          </a:p>
        </p:txBody>
      </p:sp>
      <p:sp>
        <p:nvSpPr>
          <p:cNvPr id="4" name="Slide Number Placeholder 3"/>
          <p:cNvSpPr>
            <a:spLocks noGrp="1"/>
          </p:cNvSpPr>
          <p:nvPr>
            <p:ph type="sldNum" sz="quarter" idx="12"/>
          </p:nvPr>
        </p:nvSpPr>
        <p:spPr/>
        <p:txBody>
          <a:bodyPr/>
          <a:lstStyle/>
          <a:p>
            <a:fld id="{280AA684-6FB9-400F-B313-F111F0F48737}" type="slidenum">
              <a:rPr lang="en-GB" smtClean="0"/>
              <a:t>3</a:t>
            </a:fld>
            <a:endParaRPr lang="en-GB" dirty="0"/>
          </a:p>
        </p:txBody>
      </p:sp>
      <p:sp>
        <p:nvSpPr>
          <p:cNvPr id="6" name="TextBox 5">
            <a:extLst>
              <a:ext uri="{FF2B5EF4-FFF2-40B4-BE49-F238E27FC236}">
                <a16:creationId xmlns:a16="http://schemas.microsoft.com/office/drawing/2014/main" id="{BA17366B-86F1-4276-81DC-66C2BAC74AAE}"/>
              </a:ext>
            </a:extLst>
          </p:cNvPr>
          <p:cNvSpPr txBox="1"/>
          <p:nvPr/>
        </p:nvSpPr>
        <p:spPr>
          <a:xfrm>
            <a:off x="467545" y="944628"/>
            <a:ext cx="8352928" cy="3693319"/>
          </a:xfrm>
          <a:prstGeom prst="rect">
            <a:avLst/>
          </a:prstGeom>
          <a:noFill/>
        </p:spPr>
        <p:txBody>
          <a:bodyPr wrap="square" rtlCol="0">
            <a:spAutoFit/>
          </a:bodyPr>
          <a:lstStyle/>
          <a:p>
            <a:r>
              <a:rPr lang="en-GB" dirty="0">
                <a:solidFill>
                  <a:schemeClr val="accent6"/>
                </a:solidFill>
              </a:rPr>
              <a:t>NHS login supports the parameter </a:t>
            </a:r>
            <a:r>
              <a:rPr lang="en-GB" b="1" dirty="0" err="1">
                <a:solidFill>
                  <a:schemeClr val="accent6"/>
                </a:solidFill>
              </a:rPr>
              <a:t>asserted_login_identity</a:t>
            </a:r>
            <a:r>
              <a:rPr lang="en-GB" b="1" dirty="0">
                <a:solidFill>
                  <a:schemeClr val="accent6"/>
                </a:solidFill>
              </a:rPr>
              <a:t> </a:t>
            </a:r>
            <a:r>
              <a:rPr lang="en-GB" dirty="0">
                <a:solidFill>
                  <a:schemeClr val="accent6"/>
                </a:solidFill>
              </a:rPr>
              <a:t>as part of the OIDC flow. This allows the user to seamlessly access the “Manage NHS login Settings” functionality from the partner service without the need for re-authentication. </a:t>
            </a:r>
          </a:p>
          <a:p>
            <a:endParaRPr lang="en-GB" dirty="0">
              <a:solidFill>
                <a:schemeClr val="accent6"/>
              </a:solidFill>
            </a:endParaRPr>
          </a:p>
          <a:p>
            <a:pPr marL="342900" indent="-342900">
              <a:buFont typeface="+mj-lt"/>
              <a:buAutoNum type="arabicPeriod"/>
            </a:pPr>
            <a:r>
              <a:rPr lang="en-GB" dirty="0" err="1">
                <a:solidFill>
                  <a:schemeClr val="accent6"/>
                </a:solidFill>
              </a:rPr>
              <a:t>asserted_login_identity</a:t>
            </a:r>
            <a:r>
              <a:rPr lang="en-GB" dirty="0">
                <a:solidFill>
                  <a:schemeClr val="accent6"/>
                </a:solidFill>
              </a:rPr>
              <a:t> will be a </a:t>
            </a:r>
            <a:r>
              <a:rPr lang="en-GB" dirty="0" err="1">
                <a:solidFill>
                  <a:schemeClr val="accent6"/>
                </a:solidFill>
              </a:rPr>
              <a:t>querystring</a:t>
            </a:r>
            <a:r>
              <a:rPr lang="en-GB" dirty="0">
                <a:solidFill>
                  <a:schemeClr val="accent6"/>
                </a:solidFill>
              </a:rPr>
              <a:t> parameter </a:t>
            </a:r>
          </a:p>
          <a:p>
            <a:pPr marL="342900" indent="-342900">
              <a:buFont typeface="+mj-lt"/>
              <a:buAutoNum type="arabicPeriod"/>
            </a:pPr>
            <a:r>
              <a:rPr lang="en-GB" dirty="0">
                <a:solidFill>
                  <a:schemeClr val="accent6"/>
                </a:solidFill>
              </a:rPr>
              <a:t>parameter content is a signed </a:t>
            </a:r>
            <a:r>
              <a:rPr lang="en-GB" dirty="0" err="1">
                <a:solidFill>
                  <a:schemeClr val="accent6"/>
                </a:solidFill>
              </a:rPr>
              <a:t>jwt</a:t>
            </a:r>
            <a:endParaRPr lang="en-GB" dirty="0">
              <a:solidFill>
                <a:schemeClr val="accent6"/>
              </a:solidFill>
            </a:endParaRPr>
          </a:p>
          <a:p>
            <a:pPr marL="342900" indent="-342900">
              <a:buFont typeface="+mj-lt"/>
              <a:buAutoNum type="arabicPeriod"/>
            </a:pPr>
            <a:r>
              <a:rPr lang="en-GB" dirty="0">
                <a:solidFill>
                  <a:schemeClr val="accent6"/>
                </a:solidFill>
              </a:rPr>
              <a:t>the </a:t>
            </a:r>
            <a:r>
              <a:rPr lang="en-GB" dirty="0" err="1">
                <a:solidFill>
                  <a:schemeClr val="accent6"/>
                </a:solidFill>
              </a:rPr>
              <a:t>asserted_login_identity</a:t>
            </a:r>
            <a:r>
              <a:rPr lang="en-GB" dirty="0">
                <a:solidFill>
                  <a:schemeClr val="accent6"/>
                </a:solidFill>
              </a:rPr>
              <a:t> token is a one-time token(TTL 60 sec)</a:t>
            </a:r>
          </a:p>
          <a:p>
            <a:endParaRPr lang="en-GB" b="1" dirty="0">
              <a:solidFill>
                <a:schemeClr val="accent6"/>
              </a:solidFill>
            </a:endParaRPr>
          </a:p>
          <a:p>
            <a:r>
              <a:rPr lang="en-GB" dirty="0">
                <a:solidFill>
                  <a:schemeClr val="accent6"/>
                </a:solidFill>
              </a:rPr>
              <a:t>Refer to the</a:t>
            </a:r>
            <a:r>
              <a:rPr lang="en-GB" b="1" dirty="0">
                <a:solidFill>
                  <a:schemeClr val="accent6"/>
                </a:solidFill>
              </a:rPr>
              <a:t> </a:t>
            </a:r>
            <a:r>
              <a:rPr lang="en-GB" b="1" i="1" dirty="0">
                <a:solidFill>
                  <a:schemeClr val="accent6"/>
                </a:solidFill>
              </a:rPr>
              <a:t>NHS login Interface Specification – Federation</a:t>
            </a:r>
            <a:r>
              <a:rPr lang="en-GB" i="1" dirty="0">
                <a:solidFill>
                  <a:schemeClr val="accent6"/>
                </a:solidFill>
              </a:rPr>
              <a:t> </a:t>
            </a:r>
            <a:r>
              <a:rPr lang="en-GB" dirty="0">
                <a:solidFill>
                  <a:schemeClr val="accent6"/>
                </a:solidFill>
              </a:rPr>
              <a:t>document for technical details. In the context of document</a:t>
            </a:r>
            <a:r>
              <a:rPr lang="en-GB" i="1" dirty="0">
                <a:solidFill>
                  <a:schemeClr val="accent6"/>
                </a:solidFill>
              </a:rPr>
              <a:t> </a:t>
            </a:r>
            <a:r>
              <a:rPr lang="en-GB" dirty="0">
                <a:solidFill>
                  <a:schemeClr val="accent6"/>
                </a:solidFill>
              </a:rPr>
              <a:t>:</a:t>
            </a:r>
          </a:p>
          <a:p>
            <a:pPr marL="285750" indent="-285750">
              <a:buFont typeface="Arial" panose="020B0604020202020204" pitchFamily="34" charset="0"/>
              <a:buChar char="•"/>
            </a:pPr>
            <a:r>
              <a:rPr lang="en-GB" dirty="0">
                <a:solidFill>
                  <a:schemeClr val="accent6"/>
                </a:solidFill>
              </a:rPr>
              <a:t>RP1 is partner service </a:t>
            </a:r>
          </a:p>
          <a:p>
            <a:pPr marL="285750" indent="-285750">
              <a:buFont typeface="Arial" panose="020B0604020202020204" pitchFamily="34" charset="0"/>
              <a:buChar char="•"/>
            </a:pPr>
            <a:r>
              <a:rPr lang="en-GB" dirty="0">
                <a:solidFill>
                  <a:schemeClr val="accent6"/>
                </a:solidFill>
              </a:rPr>
              <a:t>RP2 is NHS login</a:t>
            </a:r>
          </a:p>
          <a:p>
            <a:endParaRPr lang="en-GB" dirty="0">
              <a:solidFill>
                <a:schemeClr val="accent6"/>
              </a:solidFill>
            </a:endParaRPr>
          </a:p>
        </p:txBody>
      </p:sp>
    </p:spTree>
    <p:extLst>
      <p:ext uri="{BB962C8B-B14F-4D97-AF65-F5344CB8AC3E}">
        <p14:creationId xmlns:p14="http://schemas.microsoft.com/office/powerpoint/2010/main" val="4214010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000" y="267494"/>
            <a:ext cx="7632000" cy="529568"/>
          </a:xfrm>
        </p:spPr>
        <p:txBody>
          <a:bodyPr>
            <a:normAutofit/>
          </a:bodyPr>
          <a:lstStyle/>
          <a:p>
            <a:r>
              <a:rPr lang="en-GB" sz="2400" dirty="0"/>
              <a:t>Technical Details - Parameter : </a:t>
            </a:r>
            <a:r>
              <a:rPr lang="en-GB" sz="2400" dirty="0" err="1"/>
              <a:t>asserted_login_identity</a:t>
            </a:r>
            <a:endParaRPr lang="en-GB" sz="2400" dirty="0"/>
          </a:p>
        </p:txBody>
      </p:sp>
      <p:sp>
        <p:nvSpPr>
          <p:cNvPr id="4" name="Slide Number Placeholder 3"/>
          <p:cNvSpPr>
            <a:spLocks noGrp="1"/>
          </p:cNvSpPr>
          <p:nvPr>
            <p:ph type="sldNum" sz="quarter" idx="12"/>
          </p:nvPr>
        </p:nvSpPr>
        <p:spPr/>
        <p:txBody>
          <a:bodyPr/>
          <a:lstStyle/>
          <a:p>
            <a:fld id="{280AA684-6FB9-400F-B313-F111F0F48737}" type="slidenum">
              <a:rPr lang="en-GB" smtClean="0"/>
              <a:t>4</a:t>
            </a:fld>
            <a:endParaRPr lang="en-GB" dirty="0"/>
          </a:p>
        </p:txBody>
      </p:sp>
      <p:graphicFrame>
        <p:nvGraphicFramePr>
          <p:cNvPr id="3" name="Table 4">
            <a:extLst>
              <a:ext uri="{FF2B5EF4-FFF2-40B4-BE49-F238E27FC236}">
                <a16:creationId xmlns:a16="http://schemas.microsoft.com/office/drawing/2014/main" id="{AF8000C0-23B5-42E1-8B0B-959DC844913D}"/>
              </a:ext>
            </a:extLst>
          </p:cNvPr>
          <p:cNvGraphicFramePr>
            <a:graphicFrameLocks noGrp="1"/>
          </p:cNvGraphicFramePr>
          <p:nvPr>
            <p:extLst>
              <p:ext uri="{D42A27DB-BD31-4B8C-83A1-F6EECF244321}">
                <p14:modId xmlns:p14="http://schemas.microsoft.com/office/powerpoint/2010/main" val="3156874424"/>
              </p:ext>
            </p:extLst>
          </p:nvPr>
        </p:nvGraphicFramePr>
        <p:xfrm>
          <a:off x="179512" y="1059583"/>
          <a:ext cx="8568952" cy="3433139"/>
        </p:xfrm>
        <a:graphic>
          <a:graphicData uri="http://schemas.openxmlformats.org/drawingml/2006/table">
            <a:tbl>
              <a:tblPr firstRow="1" bandRow="1">
                <a:tableStyleId>{5C22544A-7EE6-4342-B048-85BDC9FD1C3A}</a:tableStyleId>
              </a:tblPr>
              <a:tblGrid>
                <a:gridCol w="2205869">
                  <a:extLst>
                    <a:ext uri="{9D8B030D-6E8A-4147-A177-3AD203B41FA5}">
                      <a16:colId xmlns:a16="http://schemas.microsoft.com/office/drawing/2014/main" val="1545644620"/>
                    </a:ext>
                  </a:extLst>
                </a:gridCol>
                <a:gridCol w="6363083">
                  <a:extLst>
                    <a:ext uri="{9D8B030D-6E8A-4147-A177-3AD203B41FA5}">
                      <a16:colId xmlns:a16="http://schemas.microsoft.com/office/drawing/2014/main" val="3522890803"/>
                    </a:ext>
                  </a:extLst>
                </a:gridCol>
              </a:tblGrid>
              <a:tr h="374979">
                <a:tc>
                  <a:txBody>
                    <a:bodyPr/>
                    <a:lstStyle/>
                    <a:p>
                      <a:r>
                        <a:rPr lang="en-GB" sz="1400" dirty="0"/>
                        <a:t>Parameter</a:t>
                      </a:r>
                    </a:p>
                  </a:txBody>
                  <a:tcPr/>
                </a:tc>
                <a:tc>
                  <a:txBody>
                    <a:bodyPr/>
                    <a:lstStyle/>
                    <a:p>
                      <a:r>
                        <a:rPr lang="en-GB" sz="1400" dirty="0"/>
                        <a:t>Description</a:t>
                      </a:r>
                    </a:p>
                  </a:txBody>
                  <a:tcPr/>
                </a:tc>
                <a:extLst>
                  <a:ext uri="{0D108BD9-81ED-4DB2-BD59-A6C34878D82A}">
                    <a16:rowId xmlns:a16="http://schemas.microsoft.com/office/drawing/2014/main" val="1728051056"/>
                  </a:ext>
                </a:extLst>
              </a:tr>
              <a:tr h="2304938">
                <a:tc>
                  <a:txBody>
                    <a:bodyPr/>
                    <a:lstStyle/>
                    <a:p>
                      <a:pPr>
                        <a:spcAft>
                          <a:spcPts val="700"/>
                        </a:spcAft>
                      </a:pPr>
                      <a:r>
                        <a:rPr lang="en-GB" sz="1100" b="1" dirty="0" err="1">
                          <a:effectLst/>
                          <a:latin typeface="Arial" panose="020B0604020202020204" pitchFamily="34" charset="0"/>
                          <a:ea typeface="Times New Roman" panose="02020603050405020304" pitchFamily="18" charset="0"/>
                          <a:cs typeface="Times New Roman" panose="02020603050405020304" pitchFamily="18" charset="0"/>
                        </a:rPr>
                        <a:t>asserted_login_identity</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700"/>
                        </a:spcAft>
                      </a:pPr>
                      <a:r>
                        <a:rPr lang="en-GB" sz="1100" b="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purpose of this parameter is to support seamless login between two RPs (RP1 and RP2) where cookie-based SSO is not available. The content will be a signed </a:t>
                      </a:r>
                      <a:r>
                        <a:rPr lang="en-GB" sz="1100" b="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jwt</a:t>
                      </a:r>
                      <a:r>
                        <a:rPr lang="en-GB" sz="1100" b="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with payload containing “code” attribute with the value being that of the “</a:t>
                      </a:r>
                      <a:r>
                        <a:rPr lang="en-GB" sz="1100" b="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jti</a:t>
                      </a:r>
                      <a:r>
                        <a:rPr lang="en-GB" sz="1100" b="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attribute from the ID Token issued to RP1. The </a:t>
                      </a:r>
                      <a:r>
                        <a:rPr lang="en-GB" sz="1100" b="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jwt</a:t>
                      </a:r>
                      <a:r>
                        <a:rPr lang="en-GB" sz="1100" b="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100" b="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iss</a:t>
                      </a:r>
                      <a:r>
                        <a:rPr lang="en-GB" sz="1100" b="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attribute MUST contain the </a:t>
                      </a:r>
                      <a:r>
                        <a:rPr lang="en-GB" sz="1100" b="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client_id</a:t>
                      </a:r>
                      <a:r>
                        <a:rPr lang="en-GB" sz="1100" b="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of RP1, the </a:t>
                      </a:r>
                      <a:r>
                        <a:rPr lang="en-GB" sz="1100" b="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jwt</a:t>
                      </a:r>
                      <a:r>
                        <a:rPr lang="en-GB" sz="1100" b="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MUST have an “exp” of no longer that 60 seconds, MUST have “</a:t>
                      </a:r>
                      <a:r>
                        <a:rPr lang="en-GB" sz="1100" b="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jti</a:t>
                      </a:r>
                      <a:r>
                        <a:rPr lang="en-GB" sz="1100" b="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a:t>
                      </a:r>
                      <a:r>
                        <a:rPr lang="en-GB" sz="1100" b="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iat</a:t>
                      </a:r>
                      <a:r>
                        <a:rPr lang="en-GB" sz="1100" b="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attributes (as per RFC7519) and MUST be signed by RP1 using its client private key. RP1 passes the </a:t>
                      </a:r>
                      <a:r>
                        <a:rPr lang="en-GB" sz="1100" b="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jwt</a:t>
                      </a:r>
                      <a:r>
                        <a:rPr lang="en-GB" sz="1100" b="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to RP2 for RP2 to use in its authentication request.</a:t>
                      </a:r>
                      <a:endParaRPr lang="en-GB" sz="1200" b="0" dirty="0">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700"/>
                        </a:spcAft>
                      </a:pPr>
                      <a:r>
                        <a:rPr lang="en-GB" sz="1100" b="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 non-normative example </a:t>
                      </a:r>
                      <a:r>
                        <a:rPr lang="en-GB" sz="1100" b="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jwt</a:t>
                      </a:r>
                      <a:r>
                        <a:rPr lang="en-GB" sz="1100" b="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payload section is as follows</a:t>
                      </a:r>
                      <a:endParaRPr lang="en-GB" sz="1200" b="0" dirty="0">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700"/>
                        </a:spcAft>
                      </a:pPr>
                      <a:r>
                        <a:rPr lang="en-GB" sz="1100" b="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b="0" dirty="0">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700"/>
                        </a:spcAft>
                      </a:pPr>
                      <a:r>
                        <a:rPr lang="en-GB" sz="1100" b="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code: “</a:t>
                      </a:r>
                      <a:r>
                        <a:rPr lang="en-GB" sz="1100" b="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eeroifoteiwrudjdwusdu</a:t>
                      </a:r>
                      <a:r>
                        <a:rPr lang="en-GB" sz="1100" b="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b="0" dirty="0">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700"/>
                        </a:spcAft>
                      </a:pPr>
                      <a:r>
                        <a:rPr lang="en-GB" sz="1100" b="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100" b="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iss</a:t>
                      </a:r>
                      <a:r>
                        <a:rPr lang="en-GB" sz="1100" b="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“client1”,</a:t>
                      </a:r>
                      <a:endParaRPr lang="en-GB" sz="1200" b="0" dirty="0">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700"/>
                        </a:spcAft>
                      </a:pPr>
                      <a:r>
                        <a:rPr lang="en-GB" sz="1100" b="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100" b="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jti</a:t>
                      </a:r>
                      <a:r>
                        <a:rPr lang="en-GB" sz="1100" b="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100" b="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reioteotijdvorijevoihroi</a:t>
                      </a:r>
                      <a:r>
                        <a:rPr lang="en-GB" sz="1100" b="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b="0" dirty="0">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700"/>
                        </a:spcAft>
                      </a:pPr>
                      <a:r>
                        <a:rPr lang="en-GB" sz="1100" b="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100" b="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iat</a:t>
                      </a:r>
                      <a:r>
                        <a:rPr lang="en-GB" sz="1100" b="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1548701645,</a:t>
                      </a:r>
                      <a:endParaRPr lang="en-GB" sz="1200" b="0" dirty="0">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700"/>
                        </a:spcAft>
                      </a:pPr>
                      <a:r>
                        <a:rPr lang="en-GB" sz="1100" b="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exp: 1548701705</a:t>
                      </a:r>
                      <a:endParaRPr lang="en-GB" sz="1200" b="0" dirty="0">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700"/>
                        </a:spcAft>
                      </a:pPr>
                      <a:r>
                        <a:rPr lang="en-GB" sz="1100" b="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b="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70516908"/>
                  </a:ext>
                </a:extLst>
              </a:tr>
            </a:tbl>
          </a:graphicData>
        </a:graphic>
      </p:graphicFrame>
      <p:sp>
        <p:nvSpPr>
          <p:cNvPr id="7" name="Rectangle 6">
            <a:extLst>
              <a:ext uri="{FF2B5EF4-FFF2-40B4-BE49-F238E27FC236}">
                <a16:creationId xmlns:a16="http://schemas.microsoft.com/office/drawing/2014/main" id="{350C8530-0C7B-4804-92BC-6FD5A7F77E75}"/>
              </a:ext>
            </a:extLst>
          </p:cNvPr>
          <p:cNvSpPr/>
          <p:nvPr/>
        </p:nvSpPr>
        <p:spPr>
          <a:xfrm>
            <a:off x="179512" y="4830420"/>
            <a:ext cx="8856984" cy="261610"/>
          </a:xfrm>
          <a:prstGeom prst="rect">
            <a:avLst/>
          </a:prstGeom>
        </p:spPr>
        <p:txBody>
          <a:bodyPr wrap="square">
            <a:spAutoFit/>
          </a:bodyPr>
          <a:lstStyle/>
          <a:p>
            <a:r>
              <a:rPr lang="en-GB" sz="1100" i="1" dirty="0">
                <a:solidFill>
                  <a:schemeClr val="accent6"/>
                </a:solidFill>
              </a:rPr>
              <a:t>Note : Please refer to NHS login Interface Specification – Federation document, for most up-to-date technical details.</a:t>
            </a:r>
          </a:p>
        </p:txBody>
      </p:sp>
    </p:spTree>
    <p:extLst>
      <p:ext uri="{BB962C8B-B14F-4D97-AF65-F5344CB8AC3E}">
        <p14:creationId xmlns:p14="http://schemas.microsoft.com/office/powerpoint/2010/main" val="1588491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4E202-FFF4-4358-94AD-A805EFFB3D46}"/>
              </a:ext>
            </a:extLst>
          </p:cNvPr>
          <p:cNvSpPr>
            <a:spLocks noGrp="1"/>
          </p:cNvSpPr>
          <p:nvPr>
            <p:ph type="title"/>
          </p:nvPr>
        </p:nvSpPr>
        <p:spPr/>
        <p:txBody>
          <a:bodyPr>
            <a:normAutofit/>
          </a:bodyPr>
          <a:lstStyle/>
          <a:p>
            <a:r>
              <a:rPr lang="en-GB" sz="2400" dirty="0"/>
              <a:t> Technical Details : Flow Diagram</a:t>
            </a:r>
          </a:p>
        </p:txBody>
      </p:sp>
      <p:sp>
        <p:nvSpPr>
          <p:cNvPr id="4" name="Slide Number Placeholder 3">
            <a:extLst>
              <a:ext uri="{FF2B5EF4-FFF2-40B4-BE49-F238E27FC236}">
                <a16:creationId xmlns:a16="http://schemas.microsoft.com/office/drawing/2014/main" id="{D43E25D5-45ED-4C63-BFAF-33940531D1B1}"/>
              </a:ext>
            </a:extLst>
          </p:cNvPr>
          <p:cNvSpPr>
            <a:spLocks noGrp="1"/>
          </p:cNvSpPr>
          <p:nvPr>
            <p:ph type="sldNum" sz="quarter" idx="12"/>
          </p:nvPr>
        </p:nvSpPr>
        <p:spPr/>
        <p:txBody>
          <a:bodyPr/>
          <a:lstStyle/>
          <a:p>
            <a:fld id="{280AA684-6FB9-400F-B313-F111F0F48737}" type="slidenum">
              <a:rPr lang="en-GB" smtClean="0"/>
              <a:t>5</a:t>
            </a:fld>
            <a:endParaRPr lang="en-GB" dirty="0"/>
          </a:p>
        </p:txBody>
      </p:sp>
      <p:pic>
        <p:nvPicPr>
          <p:cNvPr id="6" name="Picture 5" descr="A screenshot of a cell phone&#10;&#10;Description automatically generated">
            <a:extLst>
              <a:ext uri="{FF2B5EF4-FFF2-40B4-BE49-F238E27FC236}">
                <a16:creationId xmlns:a16="http://schemas.microsoft.com/office/drawing/2014/main" id="{860817EB-3456-4597-8075-347636DEA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987574"/>
            <a:ext cx="8928992" cy="4032448"/>
          </a:xfrm>
          <a:prstGeom prst="rect">
            <a:avLst/>
          </a:prstGeom>
        </p:spPr>
      </p:pic>
    </p:spTree>
    <p:extLst>
      <p:ext uri="{BB962C8B-B14F-4D97-AF65-F5344CB8AC3E}">
        <p14:creationId xmlns:p14="http://schemas.microsoft.com/office/powerpoint/2010/main" val="1454020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155B-4A66-4FB6-AD6D-15080E051B3C}"/>
              </a:ext>
            </a:extLst>
          </p:cNvPr>
          <p:cNvSpPr>
            <a:spLocks noGrp="1"/>
          </p:cNvSpPr>
          <p:nvPr>
            <p:ph type="title"/>
          </p:nvPr>
        </p:nvSpPr>
        <p:spPr/>
        <p:txBody>
          <a:bodyPr/>
          <a:lstStyle/>
          <a:p>
            <a:r>
              <a:rPr lang="en-GB" dirty="0"/>
              <a:t>Settings Page Link Details</a:t>
            </a:r>
          </a:p>
        </p:txBody>
      </p:sp>
      <p:sp>
        <p:nvSpPr>
          <p:cNvPr id="3" name="Content Placeholder 2">
            <a:extLst>
              <a:ext uri="{FF2B5EF4-FFF2-40B4-BE49-F238E27FC236}">
                <a16:creationId xmlns:a16="http://schemas.microsoft.com/office/drawing/2014/main" id="{29A341BA-A72C-4323-A06F-F666B49DFBF2}"/>
              </a:ext>
            </a:extLst>
          </p:cNvPr>
          <p:cNvSpPr>
            <a:spLocks noGrp="1"/>
          </p:cNvSpPr>
          <p:nvPr>
            <p:ph idx="1"/>
          </p:nvPr>
        </p:nvSpPr>
        <p:spPr/>
        <p:txBody>
          <a:bodyPr/>
          <a:lstStyle/>
          <a:p>
            <a:r>
              <a:rPr lang="en-GB" dirty="0"/>
              <a:t>Production URL: </a:t>
            </a:r>
          </a:p>
          <a:p>
            <a:pPr lvl="1"/>
            <a:r>
              <a:rPr lang="en-GB" u="sng" dirty="0">
                <a:hlinkClick r:id="rId2">
                  <a:extLst>
                    <a:ext uri="{A12FA001-AC4F-418D-AE19-62706E023703}">
                      <ahyp:hlinkClr xmlns:ahyp="http://schemas.microsoft.com/office/drawing/2018/hyperlinkcolor" val="tx"/>
                    </a:ext>
                  </a:extLst>
                </a:hlinkClick>
              </a:rPr>
              <a:t>https://settings.login.nhs.uk?</a:t>
            </a:r>
            <a:r>
              <a:rPr lang="en-GB" b="1" u="sng" dirty="0">
                <a:solidFill>
                  <a:schemeClr val="tx1"/>
                </a:solidFill>
                <a:hlinkClick r:id="rId2">
                  <a:extLst>
                    <a:ext uri="{A12FA001-AC4F-418D-AE19-62706E023703}">
                      <ahyp:hlinkClr xmlns:ahyp="http://schemas.microsoft.com/office/drawing/2018/hyperlinkcolor" val="tx"/>
                    </a:ext>
                  </a:extLst>
                </a:hlinkClick>
              </a:rPr>
              <a:t>asserted_login_identity=ewrffw...wfw</a:t>
            </a:r>
            <a:endParaRPr lang="en-GB" b="1" u="sng" dirty="0">
              <a:solidFill>
                <a:schemeClr val="tx1"/>
              </a:solidFill>
            </a:endParaRPr>
          </a:p>
          <a:p>
            <a:endParaRPr lang="en-GB" dirty="0"/>
          </a:p>
          <a:p>
            <a:r>
              <a:rPr lang="en-GB" dirty="0"/>
              <a:t>Other Environments URL:</a:t>
            </a:r>
          </a:p>
          <a:p>
            <a:pPr lvl="1"/>
            <a:r>
              <a:rPr lang="en-GB" u="sng" dirty="0">
                <a:hlinkClick r:id="rId3">
                  <a:extLst>
                    <a:ext uri="{A12FA001-AC4F-418D-AE19-62706E023703}">
                      <ahyp:hlinkClr xmlns:ahyp="http://schemas.microsoft.com/office/drawing/2018/hyperlinkcolor" val="tx"/>
                    </a:ext>
                  </a:extLst>
                </a:hlinkClick>
              </a:rPr>
              <a:t>https://settings/&lt;ENV&gt;.</a:t>
            </a:r>
            <a:r>
              <a:rPr lang="en-GB" u="sng" dirty="0" err="1">
                <a:hlinkClick r:id="rId3">
                  <a:extLst>
                    <a:ext uri="{A12FA001-AC4F-418D-AE19-62706E023703}">
                      <ahyp:hlinkClr xmlns:ahyp="http://schemas.microsoft.com/office/drawing/2018/hyperlinkcolor" val="tx"/>
                    </a:ext>
                  </a:extLst>
                </a:hlinkClick>
              </a:rPr>
              <a:t>login.nhs.uk?</a:t>
            </a:r>
            <a:r>
              <a:rPr lang="en-GB" b="1" u="sng" dirty="0" err="1">
                <a:solidFill>
                  <a:schemeClr val="tx1"/>
                </a:solidFill>
                <a:hlinkClick r:id="rId3">
                  <a:extLst>
                    <a:ext uri="{A12FA001-AC4F-418D-AE19-62706E023703}">
                      <ahyp:hlinkClr xmlns:ahyp="http://schemas.microsoft.com/office/drawing/2018/hyperlinkcolor" val="tx"/>
                    </a:ext>
                  </a:extLst>
                </a:hlinkClick>
              </a:rPr>
              <a:t>asserted_login_identity</a:t>
            </a:r>
            <a:r>
              <a:rPr lang="en-GB" b="1" u="sng" dirty="0">
                <a:solidFill>
                  <a:schemeClr val="tx1"/>
                </a:solidFill>
                <a:hlinkClick r:id="rId3">
                  <a:extLst>
                    <a:ext uri="{A12FA001-AC4F-418D-AE19-62706E023703}">
                      <ahyp:hlinkClr xmlns:ahyp="http://schemas.microsoft.com/office/drawing/2018/hyperlinkcolor" val="tx"/>
                    </a:ext>
                  </a:extLst>
                </a:hlinkClick>
              </a:rPr>
              <a:t>=</a:t>
            </a:r>
            <a:r>
              <a:rPr lang="en-GB" b="1" u="sng" dirty="0" err="1">
                <a:solidFill>
                  <a:schemeClr val="tx1"/>
                </a:solidFill>
                <a:hlinkClick r:id="rId3">
                  <a:extLst>
                    <a:ext uri="{A12FA001-AC4F-418D-AE19-62706E023703}">
                      <ahyp:hlinkClr xmlns:ahyp="http://schemas.microsoft.com/office/drawing/2018/hyperlinkcolor" val="tx"/>
                    </a:ext>
                  </a:extLst>
                </a:hlinkClick>
              </a:rPr>
              <a:t>ewrffw</a:t>
            </a:r>
            <a:r>
              <a:rPr lang="en-GB" b="1" u="sng" dirty="0">
                <a:solidFill>
                  <a:schemeClr val="tx1"/>
                </a:solidFill>
                <a:hlinkClick r:id="rId3">
                  <a:extLst>
                    <a:ext uri="{A12FA001-AC4F-418D-AE19-62706E023703}">
                      <ahyp:hlinkClr xmlns:ahyp="http://schemas.microsoft.com/office/drawing/2018/hyperlinkcolor" val="tx"/>
                    </a:ext>
                  </a:extLst>
                </a:hlinkClick>
              </a:rPr>
              <a:t>...</a:t>
            </a:r>
            <a:r>
              <a:rPr lang="en-GB" b="1" u="sng" dirty="0" err="1">
                <a:solidFill>
                  <a:schemeClr val="tx1"/>
                </a:solidFill>
                <a:hlinkClick r:id="rId3">
                  <a:extLst>
                    <a:ext uri="{A12FA001-AC4F-418D-AE19-62706E023703}">
                      <ahyp:hlinkClr xmlns:ahyp="http://schemas.microsoft.com/office/drawing/2018/hyperlinkcolor" val="tx"/>
                    </a:ext>
                  </a:extLst>
                </a:hlinkClick>
              </a:rPr>
              <a:t>wfw</a:t>
            </a:r>
            <a:endParaRPr lang="en-GB" b="1" dirty="0">
              <a:solidFill>
                <a:schemeClr val="tx1"/>
              </a:solidFill>
            </a:endParaRPr>
          </a:p>
          <a:p>
            <a:endParaRPr lang="en-GB" dirty="0"/>
          </a:p>
          <a:p>
            <a:endParaRPr lang="en-GB" dirty="0"/>
          </a:p>
        </p:txBody>
      </p:sp>
      <p:sp>
        <p:nvSpPr>
          <p:cNvPr id="4" name="Slide Number Placeholder 3">
            <a:extLst>
              <a:ext uri="{FF2B5EF4-FFF2-40B4-BE49-F238E27FC236}">
                <a16:creationId xmlns:a16="http://schemas.microsoft.com/office/drawing/2014/main" id="{F2D0E848-993E-49D0-8AF6-BA85E4BCD597}"/>
              </a:ext>
            </a:extLst>
          </p:cNvPr>
          <p:cNvSpPr>
            <a:spLocks noGrp="1"/>
          </p:cNvSpPr>
          <p:nvPr>
            <p:ph type="sldNum" sz="quarter" idx="12"/>
          </p:nvPr>
        </p:nvSpPr>
        <p:spPr/>
        <p:txBody>
          <a:bodyPr/>
          <a:lstStyle/>
          <a:p>
            <a:fld id="{280AA684-6FB9-400F-B313-F111F0F48737}" type="slidenum">
              <a:rPr lang="en-GB" smtClean="0"/>
              <a:t>6</a:t>
            </a:fld>
            <a:endParaRPr lang="en-GB" dirty="0"/>
          </a:p>
        </p:txBody>
      </p:sp>
    </p:spTree>
    <p:extLst>
      <p:ext uri="{BB962C8B-B14F-4D97-AF65-F5344CB8AC3E}">
        <p14:creationId xmlns:p14="http://schemas.microsoft.com/office/powerpoint/2010/main" val="3277979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155B-4A66-4FB6-AD6D-15080E051B3C}"/>
              </a:ext>
            </a:extLst>
          </p:cNvPr>
          <p:cNvSpPr>
            <a:spLocks noGrp="1"/>
          </p:cNvSpPr>
          <p:nvPr>
            <p:ph type="title"/>
          </p:nvPr>
        </p:nvSpPr>
        <p:spPr/>
        <p:txBody>
          <a:bodyPr/>
          <a:lstStyle/>
          <a:p>
            <a:r>
              <a:rPr lang="en-GB" dirty="0"/>
              <a:t>Other Information</a:t>
            </a:r>
          </a:p>
        </p:txBody>
      </p:sp>
      <p:sp>
        <p:nvSpPr>
          <p:cNvPr id="3" name="Content Placeholder 2">
            <a:extLst>
              <a:ext uri="{FF2B5EF4-FFF2-40B4-BE49-F238E27FC236}">
                <a16:creationId xmlns:a16="http://schemas.microsoft.com/office/drawing/2014/main" id="{29A341BA-A72C-4323-A06F-F666B49DFBF2}"/>
              </a:ext>
            </a:extLst>
          </p:cNvPr>
          <p:cNvSpPr>
            <a:spLocks noGrp="1"/>
          </p:cNvSpPr>
          <p:nvPr>
            <p:ph idx="1"/>
          </p:nvPr>
        </p:nvSpPr>
        <p:spPr/>
        <p:txBody>
          <a:bodyPr/>
          <a:lstStyle/>
          <a:p>
            <a:r>
              <a:rPr lang="en-GB" dirty="0"/>
              <a:t>Any UX related guidance ?</a:t>
            </a:r>
          </a:p>
          <a:p>
            <a:endParaRPr lang="en-GB" dirty="0"/>
          </a:p>
        </p:txBody>
      </p:sp>
      <p:sp>
        <p:nvSpPr>
          <p:cNvPr id="4" name="Slide Number Placeholder 3">
            <a:extLst>
              <a:ext uri="{FF2B5EF4-FFF2-40B4-BE49-F238E27FC236}">
                <a16:creationId xmlns:a16="http://schemas.microsoft.com/office/drawing/2014/main" id="{F2D0E848-993E-49D0-8AF6-BA85E4BCD597}"/>
              </a:ext>
            </a:extLst>
          </p:cNvPr>
          <p:cNvSpPr>
            <a:spLocks noGrp="1"/>
          </p:cNvSpPr>
          <p:nvPr>
            <p:ph type="sldNum" sz="quarter" idx="12"/>
          </p:nvPr>
        </p:nvSpPr>
        <p:spPr/>
        <p:txBody>
          <a:bodyPr/>
          <a:lstStyle/>
          <a:p>
            <a:fld id="{280AA684-6FB9-400F-B313-F111F0F48737}" type="slidenum">
              <a:rPr lang="en-GB" smtClean="0"/>
              <a:t>7</a:t>
            </a:fld>
            <a:endParaRPr lang="en-GB" dirty="0"/>
          </a:p>
        </p:txBody>
      </p:sp>
    </p:spTree>
    <p:extLst>
      <p:ext uri="{BB962C8B-B14F-4D97-AF65-F5344CB8AC3E}">
        <p14:creationId xmlns:p14="http://schemas.microsoft.com/office/powerpoint/2010/main" val="1800637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5027281"/>
      </p:ext>
    </p:extLst>
  </p:cSld>
  <p:clrMapOvr>
    <a:masterClrMapping/>
  </p:clrMapOvr>
</p:sld>
</file>

<file path=ppt/theme/theme1.xml><?xml version="1.0" encoding="utf-8"?>
<a:theme xmlns:a="http://schemas.openxmlformats.org/drawingml/2006/main" name="HSCIC_Powepoint_v2.5_0115">
  <a:themeElements>
    <a:clrScheme name="01-NHS-DIGI-PALETTE-01">
      <a:dk1>
        <a:srgbClr val="0F0F0F"/>
      </a:dk1>
      <a:lt1>
        <a:srgbClr val="FFFFFF"/>
      </a:lt1>
      <a:dk2>
        <a:srgbClr val="033F85"/>
      </a:dk2>
      <a:lt2>
        <a:srgbClr val="F9F9F9"/>
      </a:lt2>
      <a:accent1>
        <a:srgbClr val="005EB8"/>
      </a:accent1>
      <a:accent2>
        <a:srgbClr val="84919C"/>
      </a:accent2>
      <a:accent3>
        <a:srgbClr val="003087"/>
      </a:accent3>
      <a:accent4>
        <a:srgbClr val="5EBCE8"/>
      </a:accent4>
      <a:accent5>
        <a:srgbClr val="CED1D5"/>
      </a:accent5>
      <a:accent6>
        <a:srgbClr val="424D58"/>
      </a:accent6>
      <a:hlink>
        <a:srgbClr val="003087"/>
      </a:hlink>
      <a:folHlink>
        <a:srgbClr val="7C2855"/>
      </a:folHlink>
    </a:clrScheme>
    <a:fontScheme name="Corporate 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RG - for information - presentation.pptx" id="{5D7E120F-A86B-434A-B6D3-0EFA6B4AF845}" vid="{F6FDA280-91F0-46C4-8C04-85067BF356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831DAABCB12E1438AF215507C67E42B" ma:contentTypeVersion="8" ma:contentTypeDescription="Create a new document." ma:contentTypeScope="" ma:versionID="4462354441d5a8d66660109d3844b6c0">
  <xsd:schema xmlns:xsd="http://www.w3.org/2001/XMLSchema" xmlns:xs="http://www.w3.org/2001/XMLSchema" xmlns:p="http://schemas.microsoft.com/office/2006/metadata/properties" xmlns:ns3="ed9c48d0-5bab-46a9-a4af-0ef668cbf8bf" targetNamespace="http://schemas.microsoft.com/office/2006/metadata/properties" ma:root="true" ma:fieldsID="852ca30f1af003995c7d5d0ed40965f8" ns3:_="">
    <xsd:import namespace="ed9c48d0-5bab-46a9-a4af-0ef668cbf8bf"/>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9c48d0-5bab-46a9-a4af-0ef668cbf8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E65FAD7-1772-4B28-AB63-B9EEC934DA0C}">
  <ds:schemaRefs>
    <ds:schemaRef ds:uri="http://schemas.microsoft.com/sharepoint/v3/contenttype/forms"/>
  </ds:schemaRefs>
</ds:datastoreItem>
</file>

<file path=customXml/itemProps2.xml><?xml version="1.0" encoding="utf-8"?>
<ds:datastoreItem xmlns:ds="http://schemas.openxmlformats.org/officeDocument/2006/customXml" ds:itemID="{136B94CC-C3FA-4455-B054-9D0D41C948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9c48d0-5bab-46a9-a4af-0ef668cbf8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BE7B8C8-2ED4-4EAF-BDA0-3C61C7B2CA0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TRG - for information -NHS login v0.1</Template>
  <TotalTime>10116</TotalTime>
  <Words>484</Words>
  <Application>Microsoft Office PowerPoint</Application>
  <PresentationFormat>On-screen Show (16:9)</PresentationFormat>
  <Paragraphs>50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Wingdings</vt:lpstr>
      <vt:lpstr>HSCIC_Powepoint_v2.5_0115</vt:lpstr>
      <vt:lpstr>PowerPoint Presentation</vt:lpstr>
      <vt:lpstr>Introduction - Managing NHS login </vt:lpstr>
      <vt:lpstr>Technical Details </vt:lpstr>
      <vt:lpstr>Technical Details - Parameter : asserted_login_identity</vt:lpstr>
      <vt:lpstr> Technical Details : Flow Diagram</vt:lpstr>
      <vt:lpstr>Settings Page Link Details</vt:lpstr>
      <vt:lpstr>Other Information</vt:lpstr>
      <vt:lpstr>PowerPoint Presentation</vt:lpstr>
    </vt:vector>
  </TitlesOfParts>
  <Company>Health &amp; Social Care Information Centre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Priyanka Mittal</dc:creator>
  <cp:lastModifiedBy>MITTAL, Priyanka (NHS DIGITAL)</cp:lastModifiedBy>
  <cp:revision>19</cp:revision>
  <cp:lastPrinted>2019-02-11T13:07:44Z</cp:lastPrinted>
  <dcterms:created xsi:type="dcterms:W3CDTF">2018-11-21T09:41:57Z</dcterms:created>
  <dcterms:modified xsi:type="dcterms:W3CDTF">2019-11-27T10:14:53Z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0x0101001831DAABCB12E1438AF215507C67E42B</vt:lpwstr>
  </property>
  <property fmtid="{D5CDD505-2E9C-101B-9397-08002B2CF9AE}" pid="3" name="hscicOrgProfessionalGroup">
    <vt:lpwstr/>
  </property>
  <property fmtid="{D5CDD505-2E9C-101B-9397-08002B2CF9AE}" pid="4" name="hscicOrgAboutUs">
    <vt:lpwstr/>
  </property>
  <property fmtid="{D5CDD505-2E9C-101B-9397-08002B2CF9AE}" pid="5" name="hscicOrgOfficeLocation">
    <vt:lpwstr/>
  </property>
  <property fmtid="{D5CDD505-2E9C-101B-9397-08002B2CF9AE}" pid="6" name="TaxCatchAll">
    <vt:lpwstr>91;#Marketing and communications|f1d3a16b-0544-4f51-866b-b180190a235d</vt:lpwstr>
  </property>
  <property fmtid="{D5CDD505-2E9C-101B-9397-08002B2CF9AE}" pid="7" name="HeaderStyleDefinitions">
    <vt:lpwstr/>
  </property>
  <property fmtid="{D5CDD505-2E9C-101B-9397-08002B2CF9AE}" pid="8" name="hscicOrgPortfolioDomain">
    <vt:lpwstr/>
  </property>
  <property fmtid="{D5CDD505-2E9C-101B-9397-08002B2CF9AE}" pid="9" name="k5f85a19a9254bc483709d4dbf407442">
    <vt:lpwstr>Marketing and communications|f1d3a16b-0544-4f51-866b-b180190a235d</vt:lpwstr>
  </property>
  <property fmtid="{D5CDD505-2E9C-101B-9397-08002B2CF9AE}" pid="10" name="hscicOrgCorporateFunction">
    <vt:lpwstr>91;#Marketing and communications|f1d3a16b-0544-4f51-866b-b180190a235d</vt:lpwstr>
  </property>
</Properties>
</file>