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7" d="100"/>
          <a:sy n="87" d="100"/>
        </p:scale>
        <p:origin x="9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3BAC3-EC0F-D497-AA30-55279F3002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89E765-BA30-5CFC-99AF-1F2505816D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F55151-E914-88A4-B656-98DB3CC9B38B}"/>
              </a:ext>
            </a:extLst>
          </p:cNvPr>
          <p:cNvSpPr>
            <a:spLocks noGrp="1"/>
          </p:cNvSpPr>
          <p:nvPr>
            <p:ph type="dt" sz="half" idx="10"/>
          </p:nvPr>
        </p:nvSpPr>
        <p:spPr/>
        <p:txBody>
          <a:bodyPr/>
          <a:lstStyle/>
          <a:p>
            <a:fld id="{DF94F1AF-78D3-4C78-AAE4-2463EC1D0925}" type="datetimeFigureOut">
              <a:rPr lang="en-US" smtClean="0"/>
              <a:t>4/15/2023</a:t>
            </a:fld>
            <a:endParaRPr lang="en-US"/>
          </a:p>
        </p:txBody>
      </p:sp>
      <p:sp>
        <p:nvSpPr>
          <p:cNvPr id="5" name="Footer Placeholder 4">
            <a:extLst>
              <a:ext uri="{FF2B5EF4-FFF2-40B4-BE49-F238E27FC236}">
                <a16:creationId xmlns:a16="http://schemas.microsoft.com/office/drawing/2014/main" id="{11BA33DD-890D-17C9-535D-3C3210D5D6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DBB3F-F581-83E3-0153-5FAA9D1F15FF}"/>
              </a:ext>
            </a:extLst>
          </p:cNvPr>
          <p:cNvSpPr>
            <a:spLocks noGrp="1"/>
          </p:cNvSpPr>
          <p:nvPr>
            <p:ph type="sldNum" sz="quarter" idx="12"/>
          </p:nvPr>
        </p:nvSpPr>
        <p:spPr/>
        <p:txBody>
          <a:bodyPr/>
          <a:lstStyle/>
          <a:p>
            <a:fld id="{A948C791-16AC-41F4-A3B5-7AA91165559B}" type="slidenum">
              <a:rPr lang="en-US" smtClean="0"/>
              <a:t>‹#›</a:t>
            </a:fld>
            <a:endParaRPr lang="en-US"/>
          </a:p>
        </p:txBody>
      </p:sp>
    </p:spTree>
    <p:extLst>
      <p:ext uri="{BB962C8B-B14F-4D97-AF65-F5344CB8AC3E}">
        <p14:creationId xmlns:p14="http://schemas.microsoft.com/office/powerpoint/2010/main" val="2578659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2885-7503-1CD1-37AA-BB58D9768C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05E64E-8B88-ACB3-F8CE-212F96D6CA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9702C3-BFB1-5669-5A1F-337527F9414F}"/>
              </a:ext>
            </a:extLst>
          </p:cNvPr>
          <p:cNvSpPr>
            <a:spLocks noGrp="1"/>
          </p:cNvSpPr>
          <p:nvPr>
            <p:ph type="dt" sz="half" idx="10"/>
          </p:nvPr>
        </p:nvSpPr>
        <p:spPr/>
        <p:txBody>
          <a:bodyPr/>
          <a:lstStyle/>
          <a:p>
            <a:fld id="{DF94F1AF-78D3-4C78-AAE4-2463EC1D0925}" type="datetimeFigureOut">
              <a:rPr lang="en-US" smtClean="0"/>
              <a:t>4/15/2023</a:t>
            </a:fld>
            <a:endParaRPr lang="en-US"/>
          </a:p>
        </p:txBody>
      </p:sp>
      <p:sp>
        <p:nvSpPr>
          <p:cNvPr id="5" name="Footer Placeholder 4">
            <a:extLst>
              <a:ext uri="{FF2B5EF4-FFF2-40B4-BE49-F238E27FC236}">
                <a16:creationId xmlns:a16="http://schemas.microsoft.com/office/drawing/2014/main" id="{5075816B-0FA3-4AB0-923B-20989EA9F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F59FA-3A25-032F-47D1-95B48F786397}"/>
              </a:ext>
            </a:extLst>
          </p:cNvPr>
          <p:cNvSpPr>
            <a:spLocks noGrp="1"/>
          </p:cNvSpPr>
          <p:nvPr>
            <p:ph type="sldNum" sz="quarter" idx="12"/>
          </p:nvPr>
        </p:nvSpPr>
        <p:spPr/>
        <p:txBody>
          <a:bodyPr/>
          <a:lstStyle/>
          <a:p>
            <a:fld id="{A948C791-16AC-41F4-A3B5-7AA91165559B}" type="slidenum">
              <a:rPr lang="en-US" smtClean="0"/>
              <a:t>‹#›</a:t>
            </a:fld>
            <a:endParaRPr lang="en-US"/>
          </a:p>
        </p:txBody>
      </p:sp>
    </p:spTree>
    <p:extLst>
      <p:ext uri="{BB962C8B-B14F-4D97-AF65-F5344CB8AC3E}">
        <p14:creationId xmlns:p14="http://schemas.microsoft.com/office/powerpoint/2010/main" val="227650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34D795-752B-B2DF-FA56-3BD1765F87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CC97DC-A7B0-6A03-CA31-6CF1B15E4F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C1AA3-F217-5D6E-1197-F24AAB437E5E}"/>
              </a:ext>
            </a:extLst>
          </p:cNvPr>
          <p:cNvSpPr>
            <a:spLocks noGrp="1"/>
          </p:cNvSpPr>
          <p:nvPr>
            <p:ph type="dt" sz="half" idx="10"/>
          </p:nvPr>
        </p:nvSpPr>
        <p:spPr/>
        <p:txBody>
          <a:bodyPr/>
          <a:lstStyle/>
          <a:p>
            <a:fld id="{DF94F1AF-78D3-4C78-AAE4-2463EC1D0925}" type="datetimeFigureOut">
              <a:rPr lang="en-US" smtClean="0"/>
              <a:t>4/15/2023</a:t>
            </a:fld>
            <a:endParaRPr lang="en-US"/>
          </a:p>
        </p:txBody>
      </p:sp>
      <p:sp>
        <p:nvSpPr>
          <p:cNvPr id="5" name="Footer Placeholder 4">
            <a:extLst>
              <a:ext uri="{FF2B5EF4-FFF2-40B4-BE49-F238E27FC236}">
                <a16:creationId xmlns:a16="http://schemas.microsoft.com/office/drawing/2014/main" id="{6628CD2E-579B-4EE3-2655-586A32D03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13208-BA2C-D121-57E5-DDA36726E97D}"/>
              </a:ext>
            </a:extLst>
          </p:cNvPr>
          <p:cNvSpPr>
            <a:spLocks noGrp="1"/>
          </p:cNvSpPr>
          <p:nvPr>
            <p:ph type="sldNum" sz="quarter" idx="12"/>
          </p:nvPr>
        </p:nvSpPr>
        <p:spPr/>
        <p:txBody>
          <a:bodyPr/>
          <a:lstStyle/>
          <a:p>
            <a:fld id="{A948C791-16AC-41F4-A3B5-7AA91165559B}" type="slidenum">
              <a:rPr lang="en-US" smtClean="0"/>
              <a:t>‹#›</a:t>
            </a:fld>
            <a:endParaRPr lang="en-US"/>
          </a:p>
        </p:txBody>
      </p:sp>
    </p:spTree>
    <p:extLst>
      <p:ext uri="{BB962C8B-B14F-4D97-AF65-F5344CB8AC3E}">
        <p14:creationId xmlns:p14="http://schemas.microsoft.com/office/powerpoint/2010/main" val="14510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041FC-C06C-7F47-216E-4170E6101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06D834-3DAF-7170-A067-23D0172DBA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1C45F-78CD-AF9D-C7F6-985A743832B2}"/>
              </a:ext>
            </a:extLst>
          </p:cNvPr>
          <p:cNvSpPr>
            <a:spLocks noGrp="1"/>
          </p:cNvSpPr>
          <p:nvPr>
            <p:ph type="dt" sz="half" idx="10"/>
          </p:nvPr>
        </p:nvSpPr>
        <p:spPr/>
        <p:txBody>
          <a:bodyPr/>
          <a:lstStyle/>
          <a:p>
            <a:fld id="{DF94F1AF-78D3-4C78-AAE4-2463EC1D0925}" type="datetimeFigureOut">
              <a:rPr lang="en-US" smtClean="0"/>
              <a:t>4/15/2023</a:t>
            </a:fld>
            <a:endParaRPr lang="en-US"/>
          </a:p>
        </p:txBody>
      </p:sp>
      <p:sp>
        <p:nvSpPr>
          <p:cNvPr id="5" name="Footer Placeholder 4">
            <a:extLst>
              <a:ext uri="{FF2B5EF4-FFF2-40B4-BE49-F238E27FC236}">
                <a16:creationId xmlns:a16="http://schemas.microsoft.com/office/drawing/2014/main" id="{F15E57BA-D4E4-E3A3-C9C7-3050034BB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99D11-FFFF-9230-E1B4-7F0840FCA686}"/>
              </a:ext>
            </a:extLst>
          </p:cNvPr>
          <p:cNvSpPr>
            <a:spLocks noGrp="1"/>
          </p:cNvSpPr>
          <p:nvPr>
            <p:ph type="sldNum" sz="quarter" idx="12"/>
          </p:nvPr>
        </p:nvSpPr>
        <p:spPr/>
        <p:txBody>
          <a:bodyPr/>
          <a:lstStyle/>
          <a:p>
            <a:fld id="{A948C791-16AC-41F4-A3B5-7AA91165559B}" type="slidenum">
              <a:rPr lang="en-US" smtClean="0"/>
              <a:t>‹#›</a:t>
            </a:fld>
            <a:endParaRPr lang="en-US"/>
          </a:p>
        </p:txBody>
      </p:sp>
    </p:spTree>
    <p:extLst>
      <p:ext uri="{BB962C8B-B14F-4D97-AF65-F5344CB8AC3E}">
        <p14:creationId xmlns:p14="http://schemas.microsoft.com/office/powerpoint/2010/main" val="1763037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3CD25-4D85-E654-3177-FFFCEBA5FC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E6671A-200D-13C8-664B-3E5F4487F8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C87D9E-AEEE-0C31-E7F0-7F0BCAD46F43}"/>
              </a:ext>
            </a:extLst>
          </p:cNvPr>
          <p:cNvSpPr>
            <a:spLocks noGrp="1"/>
          </p:cNvSpPr>
          <p:nvPr>
            <p:ph type="dt" sz="half" idx="10"/>
          </p:nvPr>
        </p:nvSpPr>
        <p:spPr/>
        <p:txBody>
          <a:bodyPr/>
          <a:lstStyle/>
          <a:p>
            <a:fld id="{DF94F1AF-78D3-4C78-AAE4-2463EC1D0925}" type="datetimeFigureOut">
              <a:rPr lang="en-US" smtClean="0"/>
              <a:t>4/15/2023</a:t>
            </a:fld>
            <a:endParaRPr lang="en-US"/>
          </a:p>
        </p:txBody>
      </p:sp>
      <p:sp>
        <p:nvSpPr>
          <p:cNvPr id="5" name="Footer Placeholder 4">
            <a:extLst>
              <a:ext uri="{FF2B5EF4-FFF2-40B4-BE49-F238E27FC236}">
                <a16:creationId xmlns:a16="http://schemas.microsoft.com/office/drawing/2014/main" id="{690F59F8-B57C-6EA6-F040-F3D319274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92580F-CC22-A0F2-A870-4322A465F6A2}"/>
              </a:ext>
            </a:extLst>
          </p:cNvPr>
          <p:cNvSpPr>
            <a:spLocks noGrp="1"/>
          </p:cNvSpPr>
          <p:nvPr>
            <p:ph type="sldNum" sz="quarter" idx="12"/>
          </p:nvPr>
        </p:nvSpPr>
        <p:spPr/>
        <p:txBody>
          <a:bodyPr/>
          <a:lstStyle/>
          <a:p>
            <a:fld id="{A948C791-16AC-41F4-A3B5-7AA91165559B}" type="slidenum">
              <a:rPr lang="en-US" smtClean="0"/>
              <a:t>‹#›</a:t>
            </a:fld>
            <a:endParaRPr lang="en-US"/>
          </a:p>
        </p:txBody>
      </p:sp>
    </p:spTree>
    <p:extLst>
      <p:ext uri="{BB962C8B-B14F-4D97-AF65-F5344CB8AC3E}">
        <p14:creationId xmlns:p14="http://schemas.microsoft.com/office/powerpoint/2010/main" val="328935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D4D0D-5A0F-F529-BB16-335F7BC75F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BDFF68-067E-EC15-07AB-226E5AC563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DA2DD6-82AA-9B9A-6131-B7F63C810D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47909B-6CF4-1AEF-D249-6DE83D2BADB9}"/>
              </a:ext>
            </a:extLst>
          </p:cNvPr>
          <p:cNvSpPr>
            <a:spLocks noGrp="1"/>
          </p:cNvSpPr>
          <p:nvPr>
            <p:ph type="dt" sz="half" idx="10"/>
          </p:nvPr>
        </p:nvSpPr>
        <p:spPr/>
        <p:txBody>
          <a:bodyPr/>
          <a:lstStyle/>
          <a:p>
            <a:fld id="{DF94F1AF-78D3-4C78-AAE4-2463EC1D0925}" type="datetimeFigureOut">
              <a:rPr lang="en-US" smtClean="0"/>
              <a:t>4/15/2023</a:t>
            </a:fld>
            <a:endParaRPr lang="en-US"/>
          </a:p>
        </p:txBody>
      </p:sp>
      <p:sp>
        <p:nvSpPr>
          <p:cNvPr id="6" name="Footer Placeholder 5">
            <a:extLst>
              <a:ext uri="{FF2B5EF4-FFF2-40B4-BE49-F238E27FC236}">
                <a16:creationId xmlns:a16="http://schemas.microsoft.com/office/drawing/2014/main" id="{D004A7F0-3D6D-EEC0-69E9-6AC83033A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DB7D0-62CF-AAAB-AFF0-8E76662861E4}"/>
              </a:ext>
            </a:extLst>
          </p:cNvPr>
          <p:cNvSpPr>
            <a:spLocks noGrp="1"/>
          </p:cNvSpPr>
          <p:nvPr>
            <p:ph type="sldNum" sz="quarter" idx="12"/>
          </p:nvPr>
        </p:nvSpPr>
        <p:spPr/>
        <p:txBody>
          <a:bodyPr/>
          <a:lstStyle/>
          <a:p>
            <a:fld id="{A948C791-16AC-41F4-A3B5-7AA91165559B}" type="slidenum">
              <a:rPr lang="en-US" smtClean="0"/>
              <a:t>‹#›</a:t>
            </a:fld>
            <a:endParaRPr lang="en-US"/>
          </a:p>
        </p:txBody>
      </p:sp>
    </p:spTree>
    <p:extLst>
      <p:ext uri="{BB962C8B-B14F-4D97-AF65-F5344CB8AC3E}">
        <p14:creationId xmlns:p14="http://schemas.microsoft.com/office/powerpoint/2010/main" val="1702085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B432A-D201-910A-2869-BC2B34C295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5EB490-02D6-29FA-50FE-EFC5C96827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0ED08-FE53-6D4D-278D-4991614099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BDD8B-FEB9-EC21-0D0E-4D35588DF7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F94B80-12CB-DF4E-5674-292F5EE26C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2ECC37-EC7C-77D0-AF54-AC85BA5576F7}"/>
              </a:ext>
            </a:extLst>
          </p:cNvPr>
          <p:cNvSpPr>
            <a:spLocks noGrp="1"/>
          </p:cNvSpPr>
          <p:nvPr>
            <p:ph type="dt" sz="half" idx="10"/>
          </p:nvPr>
        </p:nvSpPr>
        <p:spPr/>
        <p:txBody>
          <a:bodyPr/>
          <a:lstStyle/>
          <a:p>
            <a:fld id="{DF94F1AF-78D3-4C78-AAE4-2463EC1D0925}" type="datetimeFigureOut">
              <a:rPr lang="en-US" smtClean="0"/>
              <a:t>4/15/2023</a:t>
            </a:fld>
            <a:endParaRPr lang="en-US"/>
          </a:p>
        </p:txBody>
      </p:sp>
      <p:sp>
        <p:nvSpPr>
          <p:cNvPr id="8" name="Footer Placeholder 7">
            <a:extLst>
              <a:ext uri="{FF2B5EF4-FFF2-40B4-BE49-F238E27FC236}">
                <a16:creationId xmlns:a16="http://schemas.microsoft.com/office/drawing/2014/main" id="{1E09840B-793C-BE86-818F-08CF8FAAC4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73A31C-3F5F-9DA2-5AE6-187A17407FB8}"/>
              </a:ext>
            </a:extLst>
          </p:cNvPr>
          <p:cNvSpPr>
            <a:spLocks noGrp="1"/>
          </p:cNvSpPr>
          <p:nvPr>
            <p:ph type="sldNum" sz="quarter" idx="12"/>
          </p:nvPr>
        </p:nvSpPr>
        <p:spPr/>
        <p:txBody>
          <a:bodyPr/>
          <a:lstStyle/>
          <a:p>
            <a:fld id="{A948C791-16AC-41F4-A3B5-7AA91165559B}" type="slidenum">
              <a:rPr lang="en-US" smtClean="0"/>
              <a:t>‹#›</a:t>
            </a:fld>
            <a:endParaRPr lang="en-US"/>
          </a:p>
        </p:txBody>
      </p:sp>
    </p:spTree>
    <p:extLst>
      <p:ext uri="{BB962C8B-B14F-4D97-AF65-F5344CB8AC3E}">
        <p14:creationId xmlns:p14="http://schemas.microsoft.com/office/powerpoint/2010/main" val="183754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51448-5AFE-8C07-C9F0-5EC68BF679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E13E01-C8BD-E14F-BD0F-4A9BA7422930}"/>
              </a:ext>
            </a:extLst>
          </p:cNvPr>
          <p:cNvSpPr>
            <a:spLocks noGrp="1"/>
          </p:cNvSpPr>
          <p:nvPr>
            <p:ph type="dt" sz="half" idx="10"/>
          </p:nvPr>
        </p:nvSpPr>
        <p:spPr/>
        <p:txBody>
          <a:bodyPr/>
          <a:lstStyle/>
          <a:p>
            <a:fld id="{DF94F1AF-78D3-4C78-AAE4-2463EC1D0925}" type="datetimeFigureOut">
              <a:rPr lang="en-US" smtClean="0"/>
              <a:t>4/15/2023</a:t>
            </a:fld>
            <a:endParaRPr lang="en-US"/>
          </a:p>
        </p:txBody>
      </p:sp>
      <p:sp>
        <p:nvSpPr>
          <p:cNvPr id="4" name="Footer Placeholder 3">
            <a:extLst>
              <a:ext uri="{FF2B5EF4-FFF2-40B4-BE49-F238E27FC236}">
                <a16:creationId xmlns:a16="http://schemas.microsoft.com/office/drawing/2014/main" id="{E64F9A1A-3937-8318-DB56-EA18F79399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323A18-69D0-67B6-4C29-DFBECDBA5DE8}"/>
              </a:ext>
            </a:extLst>
          </p:cNvPr>
          <p:cNvSpPr>
            <a:spLocks noGrp="1"/>
          </p:cNvSpPr>
          <p:nvPr>
            <p:ph type="sldNum" sz="quarter" idx="12"/>
          </p:nvPr>
        </p:nvSpPr>
        <p:spPr/>
        <p:txBody>
          <a:bodyPr/>
          <a:lstStyle/>
          <a:p>
            <a:fld id="{A948C791-16AC-41F4-A3B5-7AA91165559B}" type="slidenum">
              <a:rPr lang="en-US" smtClean="0"/>
              <a:t>‹#›</a:t>
            </a:fld>
            <a:endParaRPr lang="en-US"/>
          </a:p>
        </p:txBody>
      </p:sp>
    </p:spTree>
    <p:extLst>
      <p:ext uri="{BB962C8B-B14F-4D97-AF65-F5344CB8AC3E}">
        <p14:creationId xmlns:p14="http://schemas.microsoft.com/office/powerpoint/2010/main" val="3327033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66BC74-729D-F8E2-C9DB-0EAF76E5B18B}"/>
              </a:ext>
            </a:extLst>
          </p:cNvPr>
          <p:cNvSpPr>
            <a:spLocks noGrp="1"/>
          </p:cNvSpPr>
          <p:nvPr>
            <p:ph type="dt" sz="half" idx="10"/>
          </p:nvPr>
        </p:nvSpPr>
        <p:spPr/>
        <p:txBody>
          <a:bodyPr/>
          <a:lstStyle/>
          <a:p>
            <a:fld id="{DF94F1AF-78D3-4C78-AAE4-2463EC1D0925}" type="datetimeFigureOut">
              <a:rPr lang="en-US" smtClean="0"/>
              <a:t>4/15/2023</a:t>
            </a:fld>
            <a:endParaRPr lang="en-US"/>
          </a:p>
        </p:txBody>
      </p:sp>
      <p:sp>
        <p:nvSpPr>
          <p:cNvPr id="3" name="Footer Placeholder 2">
            <a:extLst>
              <a:ext uri="{FF2B5EF4-FFF2-40B4-BE49-F238E27FC236}">
                <a16:creationId xmlns:a16="http://schemas.microsoft.com/office/drawing/2014/main" id="{48C53606-7DCB-9E8B-5569-FC34A0984A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189CE6-41EA-5FC9-343C-20D8C8DF4835}"/>
              </a:ext>
            </a:extLst>
          </p:cNvPr>
          <p:cNvSpPr>
            <a:spLocks noGrp="1"/>
          </p:cNvSpPr>
          <p:nvPr>
            <p:ph type="sldNum" sz="quarter" idx="12"/>
          </p:nvPr>
        </p:nvSpPr>
        <p:spPr/>
        <p:txBody>
          <a:bodyPr/>
          <a:lstStyle/>
          <a:p>
            <a:fld id="{A948C791-16AC-41F4-A3B5-7AA91165559B}" type="slidenum">
              <a:rPr lang="en-US" smtClean="0"/>
              <a:t>‹#›</a:t>
            </a:fld>
            <a:endParaRPr lang="en-US"/>
          </a:p>
        </p:txBody>
      </p:sp>
    </p:spTree>
    <p:extLst>
      <p:ext uri="{BB962C8B-B14F-4D97-AF65-F5344CB8AC3E}">
        <p14:creationId xmlns:p14="http://schemas.microsoft.com/office/powerpoint/2010/main" val="392393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D207-BDB0-3F26-6AD1-709DE4637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42AA07-7A9D-8430-34B9-CF710FBBFB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0A6E32-36DA-11CB-AF50-AC587EE72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33FA85-8012-1443-4D62-D45FE341394B}"/>
              </a:ext>
            </a:extLst>
          </p:cNvPr>
          <p:cNvSpPr>
            <a:spLocks noGrp="1"/>
          </p:cNvSpPr>
          <p:nvPr>
            <p:ph type="dt" sz="half" idx="10"/>
          </p:nvPr>
        </p:nvSpPr>
        <p:spPr/>
        <p:txBody>
          <a:bodyPr/>
          <a:lstStyle/>
          <a:p>
            <a:fld id="{DF94F1AF-78D3-4C78-AAE4-2463EC1D0925}" type="datetimeFigureOut">
              <a:rPr lang="en-US" smtClean="0"/>
              <a:t>4/15/2023</a:t>
            </a:fld>
            <a:endParaRPr lang="en-US"/>
          </a:p>
        </p:txBody>
      </p:sp>
      <p:sp>
        <p:nvSpPr>
          <p:cNvPr id="6" name="Footer Placeholder 5">
            <a:extLst>
              <a:ext uri="{FF2B5EF4-FFF2-40B4-BE49-F238E27FC236}">
                <a16:creationId xmlns:a16="http://schemas.microsoft.com/office/drawing/2014/main" id="{A5B3FD2D-21C8-80A4-A1D9-884CA2C61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A8DD98-96F7-4E87-E767-861C366DB402}"/>
              </a:ext>
            </a:extLst>
          </p:cNvPr>
          <p:cNvSpPr>
            <a:spLocks noGrp="1"/>
          </p:cNvSpPr>
          <p:nvPr>
            <p:ph type="sldNum" sz="quarter" idx="12"/>
          </p:nvPr>
        </p:nvSpPr>
        <p:spPr/>
        <p:txBody>
          <a:bodyPr/>
          <a:lstStyle/>
          <a:p>
            <a:fld id="{A948C791-16AC-41F4-A3B5-7AA91165559B}" type="slidenum">
              <a:rPr lang="en-US" smtClean="0"/>
              <a:t>‹#›</a:t>
            </a:fld>
            <a:endParaRPr lang="en-US"/>
          </a:p>
        </p:txBody>
      </p:sp>
    </p:spTree>
    <p:extLst>
      <p:ext uri="{BB962C8B-B14F-4D97-AF65-F5344CB8AC3E}">
        <p14:creationId xmlns:p14="http://schemas.microsoft.com/office/powerpoint/2010/main" val="1463075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67AC-8497-508D-450E-E579105AB9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DD65DF-2CED-4946-8388-F5B1C0F64E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E9A307-EC22-3423-ACCD-0B6B14272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DBB3BA-6468-6635-8AE7-F91E1A02681C}"/>
              </a:ext>
            </a:extLst>
          </p:cNvPr>
          <p:cNvSpPr>
            <a:spLocks noGrp="1"/>
          </p:cNvSpPr>
          <p:nvPr>
            <p:ph type="dt" sz="half" idx="10"/>
          </p:nvPr>
        </p:nvSpPr>
        <p:spPr/>
        <p:txBody>
          <a:bodyPr/>
          <a:lstStyle/>
          <a:p>
            <a:fld id="{DF94F1AF-78D3-4C78-AAE4-2463EC1D0925}" type="datetimeFigureOut">
              <a:rPr lang="en-US" smtClean="0"/>
              <a:t>4/15/2023</a:t>
            </a:fld>
            <a:endParaRPr lang="en-US"/>
          </a:p>
        </p:txBody>
      </p:sp>
      <p:sp>
        <p:nvSpPr>
          <p:cNvPr id="6" name="Footer Placeholder 5">
            <a:extLst>
              <a:ext uri="{FF2B5EF4-FFF2-40B4-BE49-F238E27FC236}">
                <a16:creationId xmlns:a16="http://schemas.microsoft.com/office/drawing/2014/main" id="{9C4B14D7-A8CE-09E7-F1F4-76E98E701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A73A9F-4C8C-979F-8134-6B07F82080E8}"/>
              </a:ext>
            </a:extLst>
          </p:cNvPr>
          <p:cNvSpPr>
            <a:spLocks noGrp="1"/>
          </p:cNvSpPr>
          <p:nvPr>
            <p:ph type="sldNum" sz="quarter" idx="12"/>
          </p:nvPr>
        </p:nvSpPr>
        <p:spPr/>
        <p:txBody>
          <a:bodyPr/>
          <a:lstStyle/>
          <a:p>
            <a:fld id="{A948C791-16AC-41F4-A3B5-7AA91165559B}" type="slidenum">
              <a:rPr lang="en-US" smtClean="0"/>
              <a:t>‹#›</a:t>
            </a:fld>
            <a:endParaRPr lang="en-US"/>
          </a:p>
        </p:txBody>
      </p:sp>
    </p:spTree>
    <p:extLst>
      <p:ext uri="{BB962C8B-B14F-4D97-AF65-F5344CB8AC3E}">
        <p14:creationId xmlns:p14="http://schemas.microsoft.com/office/powerpoint/2010/main" val="1466870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F54960-C152-CF65-0A20-078C5E4483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D5AD8A-BE7A-FF94-3A8D-A442B39FE3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D0597-64C6-B71A-9038-5683A8EA93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4F1AF-78D3-4C78-AAE4-2463EC1D0925}" type="datetimeFigureOut">
              <a:rPr lang="en-US" smtClean="0"/>
              <a:t>4/15/2023</a:t>
            </a:fld>
            <a:endParaRPr lang="en-US"/>
          </a:p>
        </p:txBody>
      </p:sp>
      <p:sp>
        <p:nvSpPr>
          <p:cNvPr id="5" name="Footer Placeholder 4">
            <a:extLst>
              <a:ext uri="{FF2B5EF4-FFF2-40B4-BE49-F238E27FC236}">
                <a16:creationId xmlns:a16="http://schemas.microsoft.com/office/drawing/2014/main" id="{ACEEA424-E48E-1F9F-ACBE-A36CE0240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C2EE26-D440-FC8C-192F-B7695485BC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8C791-16AC-41F4-A3B5-7AA91165559B}" type="slidenum">
              <a:rPr lang="en-US" smtClean="0"/>
              <a:t>‹#›</a:t>
            </a:fld>
            <a:endParaRPr lang="en-US"/>
          </a:p>
        </p:txBody>
      </p:sp>
    </p:spTree>
    <p:extLst>
      <p:ext uri="{BB962C8B-B14F-4D97-AF65-F5344CB8AC3E}">
        <p14:creationId xmlns:p14="http://schemas.microsoft.com/office/powerpoint/2010/main" val="4024613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08ED-6DAB-5BAD-B9BD-723D8E223D55}"/>
              </a:ext>
            </a:extLst>
          </p:cNvPr>
          <p:cNvSpPr>
            <a:spLocks noGrp="1"/>
          </p:cNvSpPr>
          <p:nvPr>
            <p:ph type="ctrTitle"/>
          </p:nvPr>
        </p:nvSpPr>
        <p:spPr/>
        <p:txBody>
          <a:bodyPr>
            <a:normAutofit fontScale="90000"/>
          </a:bodyPr>
          <a:lstStyle/>
          <a:p>
            <a:r>
              <a:rPr lang="en-US" dirty="0"/>
              <a:t>AN</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3" name="Subtitle 2">
            <a:extLst>
              <a:ext uri="{FF2B5EF4-FFF2-40B4-BE49-F238E27FC236}">
                <a16:creationId xmlns:a16="http://schemas.microsoft.com/office/drawing/2014/main" id="{4E47BE69-1BFA-E099-0580-92F2F3F2B20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7547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EAFF-5DFA-0B73-5A44-AFDB3CCBADF5}"/>
              </a:ext>
            </a:extLst>
          </p:cNvPr>
          <p:cNvSpPr>
            <a:spLocks noGrp="1"/>
          </p:cNvSpPr>
          <p:nvPr>
            <p:ph type="title"/>
          </p:nvPr>
        </p:nvSpPr>
        <p:spPr/>
        <p:txBody>
          <a:bodyPr/>
          <a:lstStyle/>
          <a:p>
            <a:r>
              <a:rPr lang="en-US" dirty="0"/>
              <a:t>Visualizing the model</a:t>
            </a:r>
          </a:p>
        </p:txBody>
      </p:sp>
      <p:sp>
        <p:nvSpPr>
          <p:cNvPr id="3" name="Content Placeholder 2">
            <a:extLst>
              <a:ext uri="{FF2B5EF4-FFF2-40B4-BE49-F238E27FC236}">
                <a16:creationId xmlns:a16="http://schemas.microsoft.com/office/drawing/2014/main" id="{D9F4773B-236A-559D-75AD-F699754E0762}"/>
              </a:ext>
            </a:extLst>
          </p:cNvPr>
          <p:cNvSpPr>
            <a:spLocks noGrp="1"/>
          </p:cNvSpPr>
          <p:nvPr>
            <p:ph idx="1"/>
          </p:nvPr>
        </p:nvSpPr>
        <p:spPr/>
        <p:txBody>
          <a:bodyPr>
            <a:normAutofit fontScale="77500" lnSpcReduction="20000"/>
          </a:bodyPr>
          <a:lstStyle/>
          <a:p>
            <a:r>
              <a:rPr lang="en-US" dirty="0"/>
              <a:t>In order to provide a quick visual representation for the performance of my model I drew a bar graph as well as a histogram, allowing easy comparison between them.</a:t>
            </a:r>
          </a:p>
          <a:p>
            <a:endParaRPr lang="en-US" dirty="0"/>
          </a:p>
          <a:p>
            <a:endParaRPr lang="en-US" dirty="0"/>
          </a:p>
          <a:p>
            <a:endParaRPr lang="en-US" dirty="0"/>
          </a:p>
          <a:p>
            <a:endParaRPr lang="en-US" dirty="0"/>
          </a:p>
          <a:p>
            <a:endParaRPr lang="en-US" dirty="0"/>
          </a:p>
          <a:p>
            <a:endParaRPr lang="en-US" dirty="0"/>
          </a:p>
          <a:p>
            <a:endParaRPr lang="en-US" dirty="0"/>
          </a:p>
          <a:p>
            <a:r>
              <a:rPr lang="en-US" dirty="0"/>
              <a:t>From the bar graph I concluded that a good model is the one that has shorter bars because the taller the bar chart it is the further away you are from the actual values.</a:t>
            </a:r>
          </a:p>
          <a:p>
            <a:r>
              <a:rPr lang="en-US" dirty="0"/>
              <a:t>In order to display the model regressions I used the stats model library which is a special library for statistical models.</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D3666A0E-F4CA-03BF-6CB4-26341B385866}"/>
              </a:ext>
            </a:extLst>
          </p:cNvPr>
          <p:cNvPicPr>
            <a:picLocks noChangeAspect="1"/>
          </p:cNvPicPr>
          <p:nvPr/>
        </p:nvPicPr>
        <p:blipFill>
          <a:blip r:embed="rId2"/>
          <a:stretch>
            <a:fillRect/>
          </a:stretch>
        </p:blipFill>
        <p:spPr>
          <a:xfrm>
            <a:off x="838200" y="2448498"/>
            <a:ext cx="4229100" cy="2238375"/>
          </a:xfrm>
          <a:prstGeom prst="rect">
            <a:avLst/>
          </a:prstGeom>
        </p:spPr>
      </p:pic>
      <p:pic>
        <p:nvPicPr>
          <p:cNvPr id="5" name="Picture 4">
            <a:extLst>
              <a:ext uri="{FF2B5EF4-FFF2-40B4-BE49-F238E27FC236}">
                <a16:creationId xmlns:a16="http://schemas.microsoft.com/office/drawing/2014/main" id="{5C77724E-FBFF-98D3-52AF-3B7E4D315DE1}"/>
              </a:ext>
            </a:extLst>
          </p:cNvPr>
          <p:cNvPicPr>
            <a:picLocks noChangeAspect="1"/>
          </p:cNvPicPr>
          <p:nvPr/>
        </p:nvPicPr>
        <p:blipFill>
          <a:blip r:embed="rId3"/>
          <a:stretch>
            <a:fillRect/>
          </a:stretch>
        </p:blipFill>
        <p:spPr>
          <a:xfrm>
            <a:off x="5257628" y="2448498"/>
            <a:ext cx="4007558" cy="2261168"/>
          </a:xfrm>
          <a:prstGeom prst="rect">
            <a:avLst/>
          </a:prstGeom>
        </p:spPr>
      </p:pic>
    </p:spTree>
    <p:extLst>
      <p:ext uri="{BB962C8B-B14F-4D97-AF65-F5344CB8AC3E}">
        <p14:creationId xmlns:p14="http://schemas.microsoft.com/office/powerpoint/2010/main" val="261898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074BC-8DF9-6121-154F-3B7F63BA3A91}"/>
              </a:ext>
            </a:extLst>
          </p:cNvPr>
          <p:cNvSpPr>
            <a:spLocks noGrp="1"/>
          </p:cNvSpPr>
          <p:nvPr>
            <p:ph type="title"/>
          </p:nvPr>
        </p:nvSpPr>
        <p:spPr>
          <a:xfrm>
            <a:off x="838200" y="500062"/>
            <a:ext cx="10515600" cy="1325563"/>
          </a:xfrm>
        </p:spPr>
        <p:txBody>
          <a:bodyPr/>
          <a:lstStyle/>
          <a:p>
            <a:r>
              <a:rPr lang="en-US" dirty="0"/>
              <a:t>Introduction</a:t>
            </a:r>
          </a:p>
        </p:txBody>
      </p:sp>
      <p:sp>
        <p:nvSpPr>
          <p:cNvPr id="3" name="Content Placeholder 2">
            <a:extLst>
              <a:ext uri="{FF2B5EF4-FFF2-40B4-BE49-F238E27FC236}">
                <a16:creationId xmlns:a16="http://schemas.microsoft.com/office/drawing/2014/main" id="{36C63F78-CF03-9787-C015-63F7FACD1993}"/>
              </a:ext>
            </a:extLst>
          </p:cNvPr>
          <p:cNvSpPr>
            <a:spLocks noGrp="1"/>
          </p:cNvSpPr>
          <p:nvPr>
            <p:ph idx="1"/>
          </p:nvPr>
        </p:nvSpPr>
        <p:spPr/>
        <p:txBody>
          <a:bodyPr>
            <a:normAutofit fontScale="92500"/>
          </a:bodyPr>
          <a:lstStyle/>
          <a:p>
            <a:pPr marL="0" indent="0">
              <a:buNone/>
            </a:pPr>
            <a:endParaRPr lang="en-US" dirty="0"/>
          </a:p>
          <a:p>
            <a:r>
              <a:rPr lang="en-US" dirty="0"/>
              <a:t>The purpose of this presentation is to present the findings of California house pricing project which I conducted using python.</a:t>
            </a:r>
          </a:p>
          <a:p>
            <a:r>
              <a:rPr lang="en-US" dirty="0"/>
              <a:t>My objective was to develop a model that could accurately predict the prices of houses in California based on a set of features such as the number as the longitude, latitude, total number of rooms and other factors.</a:t>
            </a:r>
          </a:p>
          <a:p>
            <a:r>
              <a:rPr lang="en-US" dirty="0"/>
              <a:t>Using my dataset, I performed explanatory data analysis, data cleaning and </a:t>
            </a:r>
            <a:r>
              <a:rPr lang="en-US" dirty="0" err="1"/>
              <a:t>and</a:t>
            </a:r>
            <a:r>
              <a:rPr lang="en-US" dirty="0"/>
              <a:t> feature engineering to prepare the data for the modelling.</a:t>
            </a:r>
          </a:p>
          <a:p>
            <a:r>
              <a:rPr lang="en-US" dirty="0"/>
              <a:t>I then used machine learning </a:t>
            </a:r>
            <a:r>
              <a:rPr lang="en-US" dirty="0" err="1"/>
              <a:t>algorithms,including</a:t>
            </a:r>
            <a:r>
              <a:rPr lang="en-US" dirty="0"/>
              <a:t> linear regression to train and evaluate several models.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0584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28D3-B1CC-5311-9A34-D983148FF826}"/>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E4F1ECD4-D344-7392-9972-64CBE1B5F7ED}"/>
              </a:ext>
            </a:extLst>
          </p:cNvPr>
          <p:cNvSpPr>
            <a:spLocks noGrp="1"/>
          </p:cNvSpPr>
          <p:nvPr>
            <p:ph idx="1"/>
          </p:nvPr>
        </p:nvSpPr>
        <p:spPr/>
        <p:txBody>
          <a:bodyPr>
            <a:normAutofit/>
          </a:bodyPr>
          <a:lstStyle/>
          <a:p>
            <a:endParaRPr lang="en-US" dirty="0"/>
          </a:p>
          <a:p>
            <a:r>
              <a:rPr lang="en-US" dirty="0"/>
              <a:t>I will be using the California Housing Prices dataset, which contains information on the median house value, as well as other attributes such as income, population, and housing characteristics, for various blocks within California.</a:t>
            </a:r>
          </a:p>
          <a:p>
            <a:r>
              <a:rPr lang="en-US" dirty="0"/>
              <a:t>There are a total of 20640 instances in the dataset.</a:t>
            </a:r>
          </a:p>
          <a:p>
            <a:r>
              <a:rPr lang="en-US" dirty="0"/>
              <a:t>The target variable is the median house value  which ranges from $14,999 to $500,001 .</a:t>
            </a:r>
          </a:p>
        </p:txBody>
      </p:sp>
    </p:spTree>
    <p:extLst>
      <p:ext uri="{BB962C8B-B14F-4D97-AF65-F5344CB8AC3E}">
        <p14:creationId xmlns:p14="http://schemas.microsoft.com/office/powerpoint/2010/main" val="1168818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9E466-276F-27F2-51E6-AB8307978CBB}"/>
              </a:ext>
            </a:extLst>
          </p:cNvPr>
          <p:cNvSpPr>
            <a:spLocks noGrp="1"/>
          </p:cNvSpPr>
          <p:nvPr>
            <p:ph type="title"/>
          </p:nvPr>
        </p:nvSpPr>
        <p:spPr/>
        <p:txBody>
          <a:bodyPr/>
          <a:lstStyle/>
          <a:p>
            <a:r>
              <a:rPr lang="en-US" dirty="0"/>
              <a:t>Exploratory Data Analysis(EDA)</a:t>
            </a:r>
          </a:p>
        </p:txBody>
      </p:sp>
      <p:sp>
        <p:nvSpPr>
          <p:cNvPr id="3" name="Content Placeholder 2">
            <a:extLst>
              <a:ext uri="{FF2B5EF4-FFF2-40B4-BE49-F238E27FC236}">
                <a16:creationId xmlns:a16="http://schemas.microsoft.com/office/drawing/2014/main" id="{2723B9B4-7F88-6C31-5EFD-F0E80A1808A5}"/>
              </a:ext>
            </a:extLst>
          </p:cNvPr>
          <p:cNvSpPr>
            <a:spLocks noGrp="1"/>
          </p:cNvSpPr>
          <p:nvPr>
            <p:ph idx="1"/>
          </p:nvPr>
        </p:nvSpPr>
        <p:spPr/>
        <p:txBody>
          <a:bodyPr/>
          <a:lstStyle/>
          <a:p>
            <a:r>
              <a:rPr lang="en-US" dirty="0"/>
              <a:t>EDA is the process of analyzing the dataset to understand the relationship between the features and the target variable which is the price of a house in California</a:t>
            </a:r>
          </a:p>
          <a:p>
            <a:r>
              <a:rPr lang="en-US" dirty="0"/>
              <a:t>I learned  that exploratory data analysis (EDA) is an essential step in any data analysis project and that it involves examining the data to identify patterns, trends, and anomalies that may be relevant to our analysis. </a:t>
            </a:r>
          </a:p>
          <a:p>
            <a:r>
              <a:rPr lang="en-US" dirty="0"/>
              <a:t>I used EDA so as to understand the data better and inform my subsequent analysis.</a:t>
            </a:r>
          </a:p>
        </p:txBody>
      </p:sp>
    </p:spTree>
    <p:extLst>
      <p:ext uri="{BB962C8B-B14F-4D97-AF65-F5344CB8AC3E}">
        <p14:creationId xmlns:p14="http://schemas.microsoft.com/office/powerpoint/2010/main" val="1564411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B7C3-DF09-D33D-23C4-7552F95AF553}"/>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CAE2AB45-BBA1-ECF8-9943-B2CB6748FBAF}"/>
              </a:ext>
            </a:extLst>
          </p:cNvPr>
          <p:cNvSpPr>
            <a:spLocks noGrp="1"/>
          </p:cNvSpPr>
          <p:nvPr>
            <p:ph idx="1"/>
          </p:nvPr>
        </p:nvSpPr>
        <p:spPr/>
        <p:txBody>
          <a:bodyPr>
            <a:normAutofit lnSpcReduction="10000"/>
          </a:bodyPr>
          <a:lstStyle/>
          <a:p>
            <a:r>
              <a:rPr lang="en-US" b="0" i="0" dirty="0">
                <a:effectLst/>
                <a:latin typeface="Söhne"/>
              </a:rPr>
              <a:t>Before </a:t>
            </a:r>
            <a:r>
              <a:rPr lang="en-US" b="0" i="0" dirty="0" err="1">
                <a:effectLst/>
                <a:latin typeface="Söhne"/>
              </a:rPr>
              <a:t>i</a:t>
            </a:r>
            <a:r>
              <a:rPr lang="en-US" b="0" i="0" dirty="0">
                <a:effectLst/>
                <a:latin typeface="Söhne"/>
              </a:rPr>
              <a:t> begin my EDA, </a:t>
            </a:r>
            <a:r>
              <a:rPr lang="en-US" dirty="0">
                <a:latin typeface="Söhne"/>
              </a:rPr>
              <a:t>I</a:t>
            </a:r>
            <a:r>
              <a:rPr lang="en-US" b="0" i="0" dirty="0">
                <a:effectLst/>
                <a:latin typeface="Söhne"/>
              </a:rPr>
              <a:t> need to clean the data to ensure it is ready for analysis. </a:t>
            </a:r>
          </a:p>
          <a:p>
            <a:r>
              <a:rPr lang="en-US" b="0" i="0" dirty="0">
                <a:effectLst/>
                <a:latin typeface="Söhne"/>
              </a:rPr>
              <a:t>Data cleaning involves removing duplicates, filling in missing values, and checking for outliers.</a:t>
            </a:r>
          </a:p>
          <a:p>
            <a:r>
              <a:rPr lang="en-US" b="0" i="0" dirty="0">
                <a:effectLst/>
                <a:latin typeface="Söhne"/>
              </a:rPr>
              <a:t> It is essential to perform data cleaning to ensure the accuracy and reliability of our analysis.</a:t>
            </a:r>
          </a:p>
          <a:p>
            <a:r>
              <a:rPr lang="en-US" dirty="0">
                <a:latin typeface="Söhne"/>
              </a:rPr>
              <a:t>I then plotted my histogram using my dataset which presented all the numerical variables in my dataset.</a:t>
            </a:r>
          </a:p>
          <a:p>
            <a:r>
              <a:rPr lang="en-US" dirty="0">
                <a:latin typeface="Söhne"/>
              </a:rPr>
              <a:t>From the histograms you can see that the median house value has some outliers since there are houses that are priced much higher.</a:t>
            </a:r>
            <a:endParaRPr lang="en-US" dirty="0"/>
          </a:p>
        </p:txBody>
      </p:sp>
    </p:spTree>
    <p:extLst>
      <p:ext uri="{BB962C8B-B14F-4D97-AF65-F5344CB8AC3E}">
        <p14:creationId xmlns:p14="http://schemas.microsoft.com/office/powerpoint/2010/main" val="208428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A41C-7F03-454C-0F72-83F04081761A}"/>
              </a:ext>
            </a:extLst>
          </p:cNvPr>
          <p:cNvSpPr>
            <a:spLocks noGrp="1"/>
          </p:cNvSpPr>
          <p:nvPr>
            <p:ph type="title"/>
          </p:nvPr>
        </p:nvSpPr>
        <p:spPr/>
        <p:txBody>
          <a:bodyPr/>
          <a:lstStyle/>
          <a:p>
            <a:r>
              <a:rPr lang="en-US" dirty="0"/>
              <a:t>Relationship between house price and other features along the latitude and longitude</a:t>
            </a:r>
          </a:p>
        </p:txBody>
      </p:sp>
      <p:sp>
        <p:nvSpPr>
          <p:cNvPr id="3" name="Content Placeholder 2">
            <a:extLst>
              <a:ext uri="{FF2B5EF4-FFF2-40B4-BE49-F238E27FC236}">
                <a16:creationId xmlns:a16="http://schemas.microsoft.com/office/drawing/2014/main" id="{7D3E1354-1DD0-FE55-3552-9A100213D095}"/>
              </a:ext>
            </a:extLst>
          </p:cNvPr>
          <p:cNvSpPr>
            <a:spLocks noGrp="1"/>
          </p:cNvSpPr>
          <p:nvPr>
            <p:ph idx="1"/>
          </p:nvPr>
        </p:nvSpPr>
        <p:spPr>
          <a:xfrm>
            <a:off x="838200" y="1690688"/>
            <a:ext cx="10515600" cy="4351338"/>
          </a:xfrm>
        </p:spPr>
        <p:txBody>
          <a:bodyPr>
            <a:normAutofit/>
          </a:bodyPr>
          <a:lstStyle/>
          <a:p>
            <a:r>
              <a:rPr lang="en-US" b="0" i="0" dirty="0">
                <a:effectLst/>
                <a:latin typeface="Söhne"/>
              </a:rPr>
              <a:t>Next, I want to examine the relationship between median house price and other features along the latitude and longitude.</a:t>
            </a:r>
          </a:p>
          <a:p>
            <a:r>
              <a:rPr lang="en-US" dirty="0">
                <a:latin typeface="Söhne"/>
              </a:rPr>
              <a:t>Since we have the geographical location data in terms of longitude and latitude we can plot the scatter graph.</a:t>
            </a:r>
            <a:endParaRPr lang="en-US" b="0" i="0" dirty="0">
              <a:effectLst/>
              <a:latin typeface="Söhne"/>
            </a:endParaRPr>
          </a:p>
          <a:p>
            <a:r>
              <a:rPr lang="en-US" b="0" i="0" dirty="0">
                <a:effectLst/>
                <a:latin typeface="Söhne"/>
              </a:rPr>
              <a:t>Here is a scatter plot showing the relationship between these variables. </a:t>
            </a:r>
          </a:p>
          <a:p>
            <a:endParaRPr lang="en-US" b="0" i="0" dirty="0">
              <a:effectLst/>
              <a:latin typeface="Söhne"/>
            </a:endParaRPr>
          </a:p>
          <a:p>
            <a:endParaRPr lang="en-US" dirty="0">
              <a:latin typeface="Söhne"/>
            </a:endParaRPr>
          </a:p>
          <a:p>
            <a:endParaRPr lang="en-US" b="0" i="0" dirty="0">
              <a:effectLst/>
              <a:latin typeface="Söhne"/>
            </a:endParaRPr>
          </a:p>
          <a:p>
            <a:endParaRPr lang="en-US" dirty="0">
              <a:latin typeface="Söhne"/>
            </a:endParaRPr>
          </a:p>
          <a:p>
            <a:endParaRPr lang="en-US" b="0" i="0" dirty="0">
              <a:effectLst/>
              <a:latin typeface="Söhne"/>
            </a:endParaRPr>
          </a:p>
          <a:p>
            <a:pPr marL="0" indent="0">
              <a:buNone/>
            </a:pPr>
            <a:endParaRPr lang="en-US" b="0" i="0" dirty="0">
              <a:effectLst/>
              <a:latin typeface="Söhne"/>
            </a:endParaRPr>
          </a:p>
          <a:p>
            <a:endParaRPr lang="en-US" b="0" i="0" dirty="0">
              <a:effectLst/>
              <a:latin typeface="Söhne"/>
            </a:endParaRPr>
          </a:p>
          <a:p>
            <a:endParaRPr lang="en-US" dirty="0"/>
          </a:p>
          <a:p>
            <a:pPr marL="0" indent="0">
              <a:buNone/>
            </a:pPr>
            <a:endParaRPr lang="en-US" dirty="0"/>
          </a:p>
        </p:txBody>
      </p:sp>
      <p:pic>
        <p:nvPicPr>
          <p:cNvPr id="4" name="Picture 3">
            <a:extLst>
              <a:ext uri="{FF2B5EF4-FFF2-40B4-BE49-F238E27FC236}">
                <a16:creationId xmlns:a16="http://schemas.microsoft.com/office/drawing/2014/main" id="{592A2877-AB9F-4A21-BAE8-168B0A8F0233}"/>
              </a:ext>
            </a:extLst>
          </p:cNvPr>
          <p:cNvPicPr>
            <a:picLocks noChangeAspect="1"/>
          </p:cNvPicPr>
          <p:nvPr/>
        </p:nvPicPr>
        <p:blipFill>
          <a:blip r:embed="rId2"/>
          <a:stretch>
            <a:fillRect/>
          </a:stretch>
        </p:blipFill>
        <p:spPr>
          <a:xfrm>
            <a:off x="2149207" y="4312373"/>
            <a:ext cx="2643130" cy="1965520"/>
          </a:xfrm>
          <a:prstGeom prst="rect">
            <a:avLst/>
          </a:prstGeom>
        </p:spPr>
      </p:pic>
    </p:spTree>
    <p:extLst>
      <p:ext uri="{BB962C8B-B14F-4D97-AF65-F5344CB8AC3E}">
        <p14:creationId xmlns:p14="http://schemas.microsoft.com/office/powerpoint/2010/main" val="3769494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DD9D-F580-FCF8-DE00-9D4EB444B112}"/>
              </a:ext>
            </a:extLst>
          </p:cNvPr>
          <p:cNvSpPr>
            <a:spLocks noGrp="1"/>
          </p:cNvSpPr>
          <p:nvPr>
            <p:ph type="title"/>
          </p:nvPr>
        </p:nvSpPr>
        <p:spPr/>
        <p:txBody>
          <a:bodyPr/>
          <a:lstStyle/>
          <a:p>
            <a:r>
              <a:rPr lang="en-US" dirty="0"/>
              <a:t>Relationship between house price and other variables</a:t>
            </a:r>
          </a:p>
        </p:txBody>
      </p:sp>
      <p:sp>
        <p:nvSpPr>
          <p:cNvPr id="3" name="Content Placeholder 2">
            <a:extLst>
              <a:ext uri="{FF2B5EF4-FFF2-40B4-BE49-F238E27FC236}">
                <a16:creationId xmlns:a16="http://schemas.microsoft.com/office/drawing/2014/main" id="{FBBE034A-D196-9C71-8640-031D95EA4709}"/>
              </a:ext>
            </a:extLst>
          </p:cNvPr>
          <p:cNvSpPr>
            <a:spLocks noGrp="1"/>
          </p:cNvSpPr>
          <p:nvPr>
            <p:ph idx="1"/>
          </p:nvPr>
        </p:nvSpPr>
        <p:spPr/>
        <p:txBody>
          <a:bodyPr>
            <a:normAutofit fontScale="85000" lnSpcReduction="10000"/>
          </a:bodyPr>
          <a:lstStyle/>
          <a:p>
            <a:r>
              <a:rPr lang="en-US" b="0" i="0" dirty="0">
                <a:effectLst/>
                <a:latin typeface="Söhne"/>
              </a:rPr>
              <a:t>We can also examine the relationship between house price and other variables in the dataset, such as population, housing characteristics, and location. </a:t>
            </a:r>
          </a:p>
          <a:p>
            <a:r>
              <a:rPr lang="en-US" b="0" i="0" dirty="0">
                <a:effectLst/>
                <a:latin typeface="Söhne"/>
              </a:rPr>
              <a:t>Here is a heatmap of the correlation matrix between all variables.</a:t>
            </a:r>
          </a:p>
          <a:p>
            <a:endParaRPr lang="en-US" dirty="0">
              <a:latin typeface="Söhne"/>
            </a:endParaRPr>
          </a:p>
          <a:p>
            <a:endParaRPr lang="en-US" b="0" i="0" dirty="0">
              <a:effectLst/>
              <a:latin typeface="Söhne"/>
            </a:endParaRPr>
          </a:p>
          <a:p>
            <a:pPr marL="0" indent="0">
              <a:buNone/>
            </a:pPr>
            <a:endParaRPr lang="en-US" b="0" i="0" dirty="0">
              <a:effectLst/>
              <a:latin typeface="Söhne"/>
            </a:endParaRPr>
          </a:p>
          <a:p>
            <a:endParaRPr lang="en-US" dirty="0">
              <a:latin typeface="Söhne"/>
            </a:endParaRPr>
          </a:p>
          <a:p>
            <a:pPr marL="0" indent="0">
              <a:buNone/>
            </a:pPr>
            <a:endParaRPr lang="en-US" dirty="0">
              <a:latin typeface="Söhne"/>
            </a:endParaRPr>
          </a:p>
          <a:p>
            <a:pPr marL="0" indent="0">
              <a:buNone/>
            </a:pPr>
            <a:endParaRPr lang="en-US" dirty="0">
              <a:latin typeface="Söhne"/>
            </a:endParaRPr>
          </a:p>
          <a:p>
            <a:r>
              <a:rPr lang="en-US" b="0" i="0" dirty="0">
                <a:effectLst/>
                <a:latin typeface="Söhne"/>
              </a:rPr>
              <a:t> As we can see, there are some variables that are strongly correlated with house price.</a:t>
            </a:r>
            <a:endParaRPr lang="en-US" dirty="0"/>
          </a:p>
        </p:txBody>
      </p:sp>
      <p:pic>
        <p:nvPicPr>
          <p:cNvPr id="4" name="Picture 3">
            <a:extLst>
              <a:ext uri="{FF2B5EF4-FFF2-40B4-BE49-F238E27FC236}">
                <a16:creationId xmlns:a16="http://schemas.microsoft.com/office/drawing/2014/main" id="{6037D779-7A14-5C53-51E2-02106214BB2A}"/>
              </a:ext>
            </a:extLst>
          </p:cNvPr>
          <p:cNvPicPr>
            <a:picLocks noChangeAspect="1"/>
          </p:cNvPicPr>
          <p:nvPr/>
        </p:nvPicPr>
        <p:blipFill>
          <a:blip r:embed="rId2"/>
          <a:stretch>
            <a:fillRect/>
          </a:stretch>
        </p:blipFill>
        <p:spPr>
          <a:xfrm>
            <a:off x="2319739" y="2872279"/>
            <a:ext cx="2560733" cy="2112221"/>
          </a:xfrm>
          <a:prstGeom prst="rect">
            <a:avLst/>
          </a:prstGeom>
        </p:spPr>
      </p:pic>
    </p:spTree>
    <p:extLst>
      <p:ext uri="{BB962C8B-B14F-4D97-AF65-F5344CB8AC3E}">
        <p14:creationId xmlns:p14="http://schemas.microsoft.com/office/powerpoint/2010/main" val="210738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619B-11FC-4428-657E-F1C6BE2F82E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0E6B3B3-F781-E2C3-C394-26FF6F9BC50E}"/>
              </a:ext>
            </a:extLst>
          </p:cNvPr>
          <p:cNvSpPr>
            <a:spLocks noGrp="1"/>
          </p:cNvSpPr>
          <p:nvPr>
            <p:ph idx="1"/>
          </p:nvPr>
        </p:nvSpPr>
        <p:spPr/>
        <p:txBody>
          <a:bodyPr/>
          <a:lstStyle/>
          <a:p>
            <a:r>
              <a:rPr lang="en-US" dirty="0"/>
              <a:t>My project has revealed that the most important features for predicting house prices were the median income of the neighborhood, the total number of rooms, the latitude and longitude co-ordinates of the location.</a:t>
            </a:r>
          </a:p>
          <a:p>
            <a:r>
              <a:rPr lang="en-US" dirty="0"/>
              <a:t>Overall, this project provides valuable insights into the factors that influence house prices in California and demonstrates the effectiveness of machine learning techniques for predicting prices in the real estate market.</a:t>
            </a:r>
          </a:p>
        </p:txBody>
      </p:sp>
    </p:spTree>
    <p:extLst>
      <p:ext uri="{BB962C8B-B14F-4D97-AF65-F5344CB8AC3E}">
        <p14:creationId xmlns:p14="http://schemas.microsoft.com/office/powerpoint/2010/main" val="399622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0B58-B14F-C7C0-EDB1-D793C5527B11}"/>
              </a:ext>
            </a:extLst>
          </p:cNvPr>
          <p:cNvSpPr>
            <a:spLocks noGrp="1"/>
          </p:cNvSpPr>
          <p:nvPr>
            <p:ph type="title"/>
          </p:nvPr>
        </p:nvSpPr>
        <p:spPr/>
        <p:txBody>
          <a:bodyPr/>
          <a:lstStyle/>
          <a:p>
            <a:r>
              <a:rPr lang="en-US" dirty="0"/>
              <a:t>Model selection and evaluation</a:t>
            </a:r>
          </a:p>
        </p:txBody>
      </p:sp>
      <p:sp>
        <p:nvSpPr>
          <p:cNvPr id="3" name="Content Placeholder 2">
            <a:extLst>
              <a:ext uri="{FF2B5EF4-FFF2-40B4-BE49-F238E27FC236}">
                <a16:creationId xmlns:a16="http://schemas.microsoft.com/office/drawing/2014/main" id="{F8872456-9611-709F-B61E-5D49A728A453}"/>
              </a:ext>
            </a:extLst>
          </p:cNvPr>
          <p:cNvSpPr>
            <a:spLocks noGrp="1"/>
          </p:cNvSpPr>
          <p:nvPr>
            <p:ph idx="1"/>
          </p:nvPr>
        </p:nvSpPr>
        <p:spPr/>
        <p:txBody>
          <a:bodyPr/>
          <a:lstStyle/>
          <a:p>
            <a:r>
              <a:rPr lang="en-US" dirty="0"/>
              <a:t>Using a dataset of over 20000 houses, I performed exploratory data analysis, data cleaning and feature engineering to prepare the data for modelling.</a:t>
            </a:r>
          </a:p>
          <a:p>
            <a:r>
              <a:rPr lang="en-US" dirty="0"/>
              <a:t>  I then used machine language algorithms, including linear regression to train and evaluate several models.</a:t>
            </a:r>
          </a:p>
          <a:p>
            <a:r>
              <a:rPr lang="en-US" dirty="0"/>
              <a:t>A linear regression model can be built using the </a:t>
            </a:r>
            <a:r>
              <a:rPr lang="en-US" dirty="0" err="1"/>
              <a:t>sklearn</a:t>
            </a:r>
            <a:r>
              <a:rPr lang="en-US" dirty="0"/>
              <a:t> library once the data is visualized.</a:t>
            </a:r>
          </a:p>
        </p:txBody>
      </p:sp>
    </p:spTree>
    <p:extLst>
      <p:ext uri="{BB962C8B-B14F-4D97-AF65-F5344CB8AC3E}">
        <p14:creationId xmlns:p14="http://schemas.microsoft.com/office/powerpoint/2010/main" val="992690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737</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AN                    </vt:lpstr>
      <vt:lpstr>Introduction</vt:lpstr>
      <vt:lpstr>DATASET</vt:lpstr>
      <vt:lpstr>Exploratory Data Analysis(EDA)</vt:lpstr>
      <vt:lpstr>Data Cleaning</vt:lpstr>
      <vt:lpstr>Relationship between house price and other features along the latitude and longitude</vt:lpstr>
      <vt:lpstr>Relationship between house price and other variables</vt:lpstr>
      <vt:lpstr>Conclusion</vt:lpstr>
      <vt:lpstr>Model selection and evaluation</vt:lpstr>
      <vt:lpstr>Visualizing the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c:title>
  <dc:creator>purity mwakachola</dc:creator>
  <cp:lastModifiedBy>Jojo</cp:lastModifiedBy>
  <cp:revision>2</cp:revision>
  <dcterms:created xsi:type="dcterms:W3CDTF">2023-04-15T15:28:44Z</dcterms:created>
  <dcterms:modified xsi:type="dcterms:W3CDTF">2023-04-15T18:42:19Z</dcterms:modified>
</cp:coreProperties>
</file>