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276" r:id="rId33"/>
    <p:sldId id="278" r:id="rId34"/>
    <p:sldId id="279" r:id="rId35"/>
    <p:sldId id="280" r:id="rId36"/>
    <p:sldId id="281" r:id="rId37"/>
    <p:sldId id="282" r:id="rId38"/>
    <p:sldId id="284" r:id="rId39"/>
    <p:sldId id="283" r:id="rId40"/>
    <p:sldId id="285" r:id="rId41"/>
    <p:sldId id="286" r:id="rId42"/>
    <p:sldId id="287" r:id="rId43"/>
    <p:sldId id="288" r:id="rId44"/>
    <p:sldId id="289" r:id="rId45"/>
    <p:sldId id="277" r:id="rId4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0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71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9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0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75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1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2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7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6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8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0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2266950"/>
            <a:ext cx="641525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Introduction </a:t>
            </a:r>
            <a:r>
              <a:rPr spc="-100" dirty="0"/>
              <a:t>to </a:t>
            </a:r>
            <a:r>
              <a:rPr spc="-105" dirty="0"/>
              <a:t>Machine</a:t>
            </a:r>
            <a:r>
              <a:rPr spc="-250" dirty="0"/>
              <a:t> </a:t>
            </a:r>
            <a:r>
              <a:rPr spc="-170" dirty="0"/>
              <a:t>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170" y="336034"/>
            <a:ext cx="3458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35" dirty="0">
                <a:solidFill>
                  <a:srgbClr val="2A3890"/>
                </a:solidFill>
                <a:latin typeface="Arial"/>
                <a:cs typeface="Arial"/>
              </a:rPr>
              <a:t>Supervised</a:t>
            </a:r>
            <a:r>
              <a:rPr sz="3000" b="0" spc="-145" dirty="0">
                <a:solidFill>
                  <a:srgbClr val="2A3890"/>
                </a:solidFill>
                <a:latin typeface="Arial"/>
                <a:cs typeface="Arial"/>
              </a:rPr>
              <a:t> </a:t>
            </a:r>
            <a:r>
              <a:rPr sz="3000" b="0" spc="-20" dirty="0">
                <a:solidFill>
                  <a:srgbClr val="2A3890"/>
                </a:solidFill>
                <a:latin typeface="Arial"/>
                <a:cs typeface="Arial"/>
              </a:rPr>
              <a:t>Learning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223" y="1237367"/>
            <a:ext cx="825944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5080" indent="-412115">
              <a:lnSpc>
                <a:spcPct val="114599"/>
              </a:lnSpc>
              <a:spcBef>
                <a:spcPts val="10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Through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methods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like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classification, regression,</a:t>
            </a:r>
            <a:r>
              <a:rPr sz="24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prediction  and gradient boosting,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supervised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learning uses patterns  to predict the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of the label on additional unlabeled  data.</a:t>
            </a:r>
            <a:endParaRPr sz="2400">
              <a:latin typeface="Arial"/>
              <a:cs typeface="Arial"/>
            </a:endParaRPr>
          </a:p>
          <a:p>
            <a:pPr marL="424815" marR="601345" indent="-412115">
              <a:lnSpc>
                <a:spcPct val="114599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Supervised learning is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commonly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used in applications  where historical data predicts likely future</a:t>
            </a:r>
            <a:r>
              <a:rPr sz="24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events.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170" y="336034"/>
            <a:ext cx="3458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35" dirty="0">
                <a:solidFill>
                  <a:srgbClr val="2A3890"/>
                </a:solidFill>
                <a:latin typeface="Arial"/>
                <a:cs typeface="Arial"/>
              </a:rPr>
              <a:t>Supervised</a:t>
            </a:r>
            <a:r>
              <a:rPr sz="3000" b="0" spc="-145" dirty="0">
                <a:solidFill>
                  <a:srgbClr val="2A3890"/>
                </a:solidFill>
                <a:latin typeface="Arial"/>
                <a:cs typeface="Arial"/>
              </a:rPr>
              <a:t> </a:t>
            </a:r>
            <a:r>
              <a:rPr sz="3000" b="0" spc="-20" dirty="0">
                <a:solidFill>
                  <a:srgbClr val="2A3890"/>
                </a:solidFill>
                <a:latin typeface="Arial"/>
                <a:cs typeface="Arial"/>
              </a:rPr>
              <a:t>Learning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223" y="1237367"/>
            <a:ext cx="818134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5080" indent="-412115">
              <a:lnSpc>
                <a:spcPct val="114599"/>
              </a:lnSpc>
              <a:spcBef>
                <a:spcPts val="10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For example, it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anticipate when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credit card 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transactions are likely to be fraudulent or which insurance 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customer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is likely to file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4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claim.</a:t>
            </a:r>
            <a:endParaRPr sz="2400">
              <a:latin typeface="Arial"/>
              <a:cs typeface="Arial"/>
            </a:endParaRPr>
          </a:p>
          <a:p>
            <a:pPr marL="424815" marR="65405" indent="-412115" algn="just">
              <a:lnSpc>
                <a:spcPct val="114599"/>
              </a:lnSpc>
              <a:buChar char="●"/>
              <a:tabLst>
                <a:tab pos="425450" algn="l"/>
              </a:tabLst>
            </a:pP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Or it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attempt to predict the price of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house based on  different features for houses for which we have historical  price</a:t>
            </a:r>
            <a:r>
              <a:rPr sz="24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170" y="336034"/>
            <a:ext cx="38836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25" dirty="0">
                <a:solidFill>
                  <a:srgbClr val="2A3890"/>
                </a:solidFill>
                <a:latin typeface="Arial"/>
                <a:cs typeface="Arial"/>
              </a:rPr>
              <a:t>Unsupervised</a:t>
            </a:r>
            <a:r>
              <a:rPr sz="3000" b="0" spc="-170" dirty="0">
                <a:solidFill>
                  <a:srgbClr val="2A3890"/>
                </a:solidFill>
                <a:latin typeface="Arial"/>
                <a:cs typeface="Arial"/>
              </a:rPr>
              <a:t> </a:t>
            </a:r>
            <a:r>
              <a:rPr sz="3000" b="0" spc="-20" dirty="0">
                <a:solidFill>
                  <a:srgbClr val="2A3890"/>
                </a:solidFill>
                <a:latin typeface="Arial"/>
                <a:cs typeface="Arial"/>
              </a:rPr>
              <a:t>Learning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705" marR="511809" indent="-404495">
              <a:lnSpc>
                <a:spcPct val="114100"/>
              </a:lnSpc>
              <a:spcBef>
                <a:spcPts val="100"/>
              </a:spcBef>
              <a:buFont typeface="Arial"/>
              <a:buChar char="●"/>
              <a:tabLst>
                <a:tab pos="433705" algn="l"/>
                <a:tab pos="434340" algn="l"/>
              </a:tabLst>
            </a:pPr>
            <a:r>
              <a:rPr b="1" spc="-5" dirty="0">
                <a:latin typeface="Arial"/>
                <a:cs typeface="Arial"/>
              </a:rPr>
              <a:t>Unsupervised learning </a:t>
            </a:r>
            <a:r>
              <a:rPr spc="-5" dirty="0"/>
              <a:t>is used against data that has no  historical</a:t>
            </a:r>
            <a:r>
              <a:rPr spc="-10" dirty="0"/>
              <a:t> </a:t>
            </a:r>
            <a:r>
              <a:rPr spc="-5" dirty="0"/>
              <a:t>labels.</a:t>
            </a:r>
          </a:p>
          <a:p>
            <a:pPr marL="433705" marR="5080" indent="-404495">
              <a:lnSpc>
                <a:spcPct val="114100"/>
              </a:lnSpc>
              <a:buChar char="●"/>
              <a:tabLst>
                <a:tab pos="433705" algn="l"/>
                <a:tab pos="434340" algn="l"/>
              </a:tabLst>
            </a:pPr>
            <a:r>
              <a:rPr spc="-5" dirty="0"/>
              <a:t>The </a:t>
            </a:r>
            <a:r>
              <a:rPr dirty="0"/>
              <a:t>system </a:t>
            </a:r>
            <a:r>
              <a:rPr spc="-5" dirty="0"/>
              <a:t>is not told the "right answer." The algorithm </a:t>
            </a:r>
            <a:r>
              <a:rPr dirty="0"/>
              <a:t>must  </a:t>
            </a:r>
            <a:r>
              <a:rPr spc="-5" dirty="0"/>
              <a:t>figure out what is being</a:t>
            </a:r>
            <a:r>
              <a:rPr spc="-20" dirty="0"/>
              <a:t> </a:t>
            </a:r>
            <a:r>
              <a:rPr dirty="0"/>
              <a:t>shown.</a:t>
            </a:r>
          </a:p>
          <a:p>
            <a:pPr marL="433705" marR="807720" indent="-404495">
              <a:lnSpc>
                <a:spcPct val="114100"/>
              </a:lnSpc>
              <a:buChar char="●"/>
              <a:tabLst>
                <a:tab pos="433705" algn="l"/>
                <a:tab pos="434340" algn="l"/>
              </a:tabLst>
            </a:pPr>
            <a:r>
              <a:rPr spc="-5" dirty="0"/>
              <a:t>The goal is to explore the data and find </a:t>
            </a:r>
            <a:r>
              <a:rPr dirty="0"/>
              <a:t>some structure  </a:t>
            </a:r>
            <a:r>
              <a:rPr spc="-5" dirty="0"/>
              <a:t>within.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170" y="336034"/>
            <a:ext cx="38836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25" dirty="0">
                <a:solidFill>
                  <a:srgbClr val="2A3890"/>
                </a:solidFill>
                <a:latin typeface="Arial"/>
                <a:cs typeface="Arial"/>
              </a:rPr>
              <a:t>Unsupervised</a:t>
            </a:r>
            <a:r>
              <a:rPr sz="3000" b="0" spc="-170" dirty="0">
                <a:solidFill>
                  <a:srgbClr val="2A3890"/>
                </a:solidFill>
                <a:latin typeface="Arial"/>
                <a:cs typeface="Arial"/>
              </a:rPr>
              <a:t> </a:t>
            </a:r>
            <a:r>
              <a:rPr sz="3000" b="0" spc="-20" dirty="0">
                <a:solidFill>
                  <a:srgbClr val="2A3890"/>
                </a:solidFill>
                <a:latin typeface="Arial"/>
                <a:cs typeface="Arial"/>
              </a:rPr>
              <a:t>Learning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223" y="1427867"/>
            <a:ext cx="7950200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5080" indent="-412115">
              <a:lnSpc>
                <a:spcPct val="114599"/>
              </a:lnSpc>
              <a:spcBef>
                <a:spcPts val="10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Or it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find the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main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attributes that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separate</a:t>
            </a:r>
            <a:r>
              <a:rPr sz="24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customer  segments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from each</a:t>
            </a:r>
            <a:r>
              <a:rPr sz="24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other.</a:t>
            </a:r>
            <a:endParaRPr sz="2400">
              <a:latin typeface="Arial"/>
              <a:cs typeface="Arial"/>
            </a:endParaRPr>
          </a:p>
          <a:p>
            <a:pPr marL="424815" marR="640715" indent="-412115">
              <a:lnSpc>
                <a:spcPct val="114599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Popular techniques include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self-organizing maps, 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nearest-neighbor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mapping, k-means clustering</a:t>
            </a:r>
            <a:r>
              <a:rPr sz="24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and 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singular value</a:t>
            </a:r>
            <a:r>
              <a:rPr sz="24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decomposition.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170" y="336034"/>
            <a:ext cx="38836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25" dirty="0">
                <a:solidFill>
                  <a:srgbClr val="2A3890"/>
                </a:solidFill>
                <a:latin typeface="Arial"/>
                <a:cs typeface="Arial"/>
              </a:rPr>
              <a:t>Unsupervised</a:t>
            </a:r>
            <a:r>
              <a:rPr sz="3000" b="0" spc="-170" dirty="0">
                <a:solidFill>
                  <a:srgbClr val="2A3890"/>
                </a:solidFill>
                <a:latin typeface="Arial"/>
                <a:cs typeface="Arial"/>
              </a:rPr>
              <a:t> </a:t>
            </a:r>
            <a:r>
              <a:rPr sz="3000" b="0" spc="-20" dirty="0">
                <a:solidFill>
                  <a:srgbClr val="2A3890"/>
                </a:solidFill>
                <a:latin typeface="Arial"/>
                <a:cs typeface="Arial"/>
              </a:rPr>
              <a:t>Learning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223" y="1294517"/>
            <a:ext cx="7811770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5080" indent="-412115">
              <a:lnSpc>
                <a:spcPct val="151000"/>
              </a:lnSpc>
              <a:spcBef>
                <a:spcPts val="10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These algorithms are also used to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segment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text topics, 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recommend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items and identify data</a:t>
            </a:r>
            <a:r>
              <a:rPr sz="24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outliers.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170" y="336034"/>
            <a:ext cx="40716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2A3890"/>
                </a:solidFill>
                <a:latin typeface="Arial"/>
                <a:cs typeface="Arial"/>
              </a:rPr>
              <a:t>Reinforcement</a:t>
            </a:r>
            <a:r>
              <a:rPr sz="3000" b="0" spc="-145" dirty="0">
                <a:solidFill>
                  <a:srgbClr val="2A3890"/>
                </a:solidFill>
                <a:latin typeface="Arial"/>
                <a:cs typeface="Arial"/>
              </a:rPr>
              <a:t> </a:t>
            </a:r>
            <a:r>
              <a:rPr sz="3000" b="0" spc="-20" dirty="0">
                <a:solidFill>
                  <a:srgbClr val="2A3890"/>
                </a:solidFill>
                <a:latin typeface="Arial"/>
                <a:cs typeface="Arial"/>
              </a:rPr>
              <a:t>Learning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223" y="1294517"/>
            <a:ext cx="7677150" cy="2787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353695" indent="-412115">
              <a:lnSpc>
                <a:spcPct val="151000"/>
              </a:lnSpc>
              <a:spcBef>
                <a:spcPts val="10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333333"/>
                </a:solidFill>
                <a:latin typeface="Arial"/>
                <a:cs typeface="Arial"/>
              </a:rPr>
              <a:t>Reinforcement learning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is often used for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robotics, 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gaming and</a:t>
            </a:r>
            <a:r>
              <a:rPr sz="24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navigation.</a:t>
            </a:r>
            <a:endParaRPr sz="2400">
              <a:latin typeface="Arial"/>
              <a:cs typeface="Arial"/>
            </a:endParaRPr>
          </a:p>
          <a:p>
            <a:pPr marL="424815" marR="5080" indent="-412115">
              <a:lnSpc>
                <a:spcPct val="151000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reinforcement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learning, the algorithm discovers  through trial and error which actions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yield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the greatest 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rewards.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170" y="336034"/>
            <a:ext cx="40716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2A3890"/>
                </a:solidFill>
                <a:latin typeface="Arial"/>
                <a:cs typeface="Arial"/>
              </a:rPr>
              <a:t>Reinforcement</a:t>
            </a:r>
            <a:r>
              <a:rPr sz="3000" b="0" spc="-145" dirty="0">
                <a:solidFill>
                  <a:srgbClr val="2A3890"/>
                </a:solidFill>
                <a:latin typeface="Arial"/>
                <a:cs typeface="Arial"/>
              </a:rPr>
              <a:t> </a:t>
            </a:r>
            <a:r>
              <a:rPr sz="3000" b="0" spc="-20" dirty="0">
                <a:solidFill>
                  <a:srgbClr val="2A3890"/>
                </a:solidFill>
                <a:latin typeface="Arial"/>
                <a:cs typeface="Arial"/>
              </a:rPr>
              <a:t>Learning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223" y="1294517"/>
            <a:ext cx="8241030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5080" indent="-412115">
              <a:lnSpc>
                <a:spcPct val="151000"/>
              </a:lnSpc>
              <a:spcBef>
                <a:spcPts val="10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This type of learning has three primary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components: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the  agent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(the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learner or decision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maker),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the environment 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(everything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the agent interacts with) and actions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(what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the  agent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can</a:t>
            </a:r>
            <a:r>
              <a:rPr sz="24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do).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170" y="336034"/>
            <a:ext cx="40716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2A3890"/>
                </a:solidFill>
                <a:latin typeface="Arial"/>
                <a:cs typeface="Arial"/>
              </a:rPr>
              <a:t>Reinforcement</a:t>
            </a:r>
            <a:r>
              <a:rPr sz="3000" b="0" spc="-145" dirty="0">
                <a:solidFill>
                  <a:srgbClr val="2A3890"/>
                </a:solidFill>
                <a:latin typeface="Arial"/>
                <a:cs typeface="Arial"/>
              </a:rPr>
              <a:t> </a:t>
            </a:r>
            <a:r>
              <a:rPr sz="3000" b="0" spc="-20" dirty="0">
                <a:solidFill>
                  <a:srgbClr val="2A3890"/>
                </a:solidFill>
                <a:latin typeface="Arial"/>
                <a:cs typeface="Arial"/>
              </a:rPr>
              <a:t>Learning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223" y="1294517"/>
            <a:ext cx="7929245" cy="2787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182880" indent="-412115">
              <a:lnSpc>
                <a:spcPct val="151000"/>
              </a:lnSpc>
              <a:spcBef>
                <a:spcPts val="10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The objective is for the agent to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choose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actions that 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maximize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the expected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reward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over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given amount of  time.</a:t>
            </a:r>
            <a:endParaRPr sz="2400">
              <a:latin typeface="Arial"/>
              <a:cs typeface="Arial"/>
            </a:endParaRPr>
          </a:p>
          <a:p>
            <a:pPr marL="424815" marR="5080" indent="-412115">
              <a:lnSpc>
                <a:spcPct val="151000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The agent will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reach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the goal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much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faster by following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a 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good</a:t>
            </a:r>
            <a:r>
              <a:rPr sz="24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policy.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170" y="336034"/>
            <a:ext cx="40716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2A3890"/>
                </a:solidFill>
                <a:latin typeface="Arial"/>
                <a:cs typeface="Arial"/>
              </a:rPr>
              <a:t>Reinforcement</a:t>
            </a:r>
            <a:r>
              <a:rPr sz="3000" b="0" spc="-145" dirty="0">
                <a:solidFill>
                  <a:srgbClr val="2A3890"/>
                </a:solidFill>
                <a:latin typeface="Arial"/>
                <a:cs typeface="Arial"/>
              </a:rPr>
              <a:t> </a:t>
            </a:r>
            <a:r>
              <a:rPr sz="3000" b="0" spc="-20" dirty="0">
                <a:solidFill>
                  <a:srgbClr val="2A3890"/>
                </a:solidFill>
                <a:latin typeface="Arial"/>
                <a:cs typeface="Arial"/>
              </a:rPr>
              <a:t>Learning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223" y="1294517"/>
            <a:ext cx="7984490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5080" indent="-412115">
              <a:lnSpc>
                <a:spcPct val="151000"/>
              </a:lnSpc>
              <a:spcBef>
                <a:spcPts val="10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So the goal in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reinforcement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learning is to learn the best  policy.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170" y="251812"/>
            <a:ext cx="16372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 smtClean="0"/>
              <a:t>History</a:t>
            </a:r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384724" y="1246098"/>
            <a:ext cx="3667760" cy="345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2200" spc="5" dirty="0">
                <a:solidFill>
                  <a:srgbClr val="313131"/>
                </a:solidFill>
                <a:latin typeface="Arial"/>
                <a:cs typeface="Arial"/>
              </a:rPr>
              <a:t>This </a:t>
            </a:r>
            <a:r>
              <a:rPr sz="2200" spc="15" dirty="0">
                <a:solidFill>
                  <a:srgbClr val="313131"/>
                </a:solidFill>
                <a:latin typeface="Arial"/>
                <a:cs typeface="Arial"/>
              </a:rPr>
              <a:t>all </a:t>
            </a:r>
            <a:r>
              <a:rPr sz="2200" spc="20" dirty="0">
                <a:solidFill>
                  <a:srgbClr val="313131"/>
                </a:solidFill>
                <a:latin typeface="Arial"/>
                <a:cs typeface="Arial"/>
              </a:rPr>
              <a:t>started </a:t>
            </a:r>
            <a:r>
              <a:rPr sz="2200" spc="15" dirty="0">
                <a:solidFill>
                  <a:srgbClr val="313131"/>
                </a:solidFill>
                <a:latin typeface="Arial"/>
                <a:cs typeface="Arial"/>
              </a:rPr>
              <a:t>in </a:t>
            </a:r>
            <a:r>
              <a:rPr sz="2200" spc="5" dirty="0">
                <a:solidFill>
                  <a:srgbClr val="313131"/>
                </a:solidFill>
                <a:latin typeface="Arial"/>
                <a:cs typeface="Arial"/>
              </a:rPr>
              <a:t>the </a:t>
            </a:r>
            <a:r>
              <a:rPr sz="2200" spc="10" dirty="0">
                <a:solidFill>
                  <a:srgbClr val="313131"/>
                </a:solidFill>
                <a:latin typeface="Arial"/>
                <a:cs typeface="Arial"/>
              </a:rPr>
              <a:t>1800s  </a:t>
            </a:r>
            <a:r>
              <a:rPr sz="2200" spc="45" dirty="0">
                <a:solidFill>
                  <a:srgbClr val="313131"/>
                </a:solidFill>
                <a:latin typeface="Arial"/>
                <a:cs typeface="Arial"/>
              </a:rPr>
              <a:t>with </a:t>
            </a:r>
            <a:r>
              <a:rPr sz="2200" spc="-30" dirty="0">
                <a:solidFill>
                  <a:srgbClr val="313131"/>
                </a:solidFill>
                <a:latin typeface="Arial"/>
                <a:cs typeface="Arial"/>
              </a:rPr>
              <a:t>a </a:t>
            </a:r>
            <a:r>
              <a:rPr sz="2200" spc="-25" dirty="0">
                <a:solidFill>
                  <a:srgbClr val="313131"/>
                </a:solidFill>
                <a:latin typeface="Arial"/>
                <a:cs typeface="Arial"/>
              </a:rPr>
              <a:t>guy </a:t>
            </a:r>
            <a:r>
              <a:rPr sz="2200" spc="-5" dirty="0">
                <a:solidFill>
                  <a:srgbClr val="313131"/>
                </a:solidFill>
                <a:latin typeface="Arial"/>
                <a:cs typeface="Arial"/>
              </a:rPr>
              <a:t>named </a:t>
            </a:r>
            <a:r>
              <a:rPr sz="2200" spc="-10" dirty="0">
                <a:solidFill>
                  <a:srgbClr val="0B5293"/>
                </a:solidFill>
                <a:latin typeface="Arial"/>
                <a:cs typeface="Arial"/>
              </a:rPr>
              <a:t>Francis  </a:t>
            </a:r>
            <a:r>
              <a:rPr sz="2200" spc="-20" dirty="0">
                <a:solidFill>
                  <a:srgbClr val="0B5293"/>
                </a:solidFill>
                <a:latin typeface="Arial"/>
                <a:cs typeface="Arial"/>
              </a:rPr>
              <a:t>Galton</a:t>
            </a:r>
            <a:r>
              <a:rPr sz="2200" spc="-20" dirty="0">
                <a:solidFill>
                  <a:srgbClr val="313131"/>
                </a:solidFill>
                <a:latin typeface="Arial"/>
                <a:cs typeface="Arial"/>
              </a:rPr>
              <a:t>. Galton </a:t>
            </a:r>
            <a:r>
              <a:rPr sz="2200" spc="20" dirty="0">
                <a:solidFill>
                  <a:srgbClr val="313131"/>
                </a:solidFill>
                <a:latin typeface="Arial"/>
                <a:cs typeface="Arial"/>
              </a:rPr>
              <a:t>was </a:t>
            </a:r>
            <a:r>
              <a:rPr sz="2200" spc="10" dirty="0">
                <a:solidFill>
                  <a:srgbClr val="313131"/>
                </a:solidFill>
                <a:latin typeface="Arial"/>
                <a:cs typeface="Arial"/>
              </a:rPr>
              <a:t>studying  </a:t>
            </a:r>
            <a:r>
              <a:rPr sz="2200" spc="5" dirty="0">
                <a:solidFill>
                  <a:srgbClr val="313131"/>
                </a:solidFill>
                <a:latin typeface="Arial"/>
                <a:cs typeface="Arial"/>
              </a:rPr>
              <a:t>the </a:t>
            </a:r>
            <a:r>
              <a:rPr sz="2200" spc="10" dirty="0">
                <a:solidFill>
                  <a:srgbClr val="313131"/>
                </a:solidFill>
                <a:latin typeface="Arial"/>
                <a:cs typeface="Arial"/>
              </a:rPr>
              <a:t>relationship </a:t>
            </a:r>
            <a:r>
              <a:rPr sz="2200" spc="-10" dirty="0">
                <a:solidFill>
                  <a:srgbClr val="313131"/>
                </a:solidFill>
                <a:latin typeface="Arial"/>
                <a:cs typeface="Arial"/>
              </a:rPr>
              <a:t>between  </a:t>
            </a:r>
            <a:r>
              <a:rPr sz="2200" spc="5" dirty="0">
                <a:solidFill>
                  <a:srgbClr val="313131"/>
                </a:solidFill>
                <a:latin typeface="Arial"/>
                <a:cs typeface="Arial"/>
              </a:rPr>
              <a:t>parents </a:t>
            </a:r>
            <a:r>
              <a:rPr sz="2200" spc="-10" dirty="0">
                <a:solidFill>
                  <a:srgbClr val="313131"/>
                </a:solidFill>
                <a:latin typeface="Arial"/>
                <a:cs typeface="Arial"/>
              </a:rPr>
              <a:t>and </a:t>
            </a:r>
            <a:r>
              <a:rPr sz="2200" spc="10" dirty="0">
                <a:solidFill>
                  <a:srgbClr val="313131"/>
                </a:solidFill>
                <a:latin typeface="Arial"/>
                <a:cs typeface="Arial"/>
              </a:rPr>
              <a:t>their </a:t>
            </a:r>
            <a:r>
              <a:rPr sz="2200" dirty="0">
                <a:solidFill>
                  <a:srgbClr val="313131"/>
                </a:solidFill>
                <a:latin typeface="Arial"/>
                <a:cs typeface="Arial"/>
              </a:rPr>
              <a:t>children. </a:t>
            </a:r>
            <a:r>
              <a:rPr sz="2200" spc="-20" dirty="0">
                <a:solidFill>
                  <a:srgbClr val="313131"/>
                </a:solidFill>
                <a:latin typeface="Arial"/>
                <a:cs typeface="Arial"/>
              </a:rPr>
              <a:t>In  </a:t>
            </a:r>
            <a:r>
              <a:rPr sz="2200" spc="-5" dirty="0">
                <a:solidFill>
                  <a:srgbClr val="313131"/>
                </a:solidFill>
                <a:latin typeface="Arial"/>
                <a:cs typeface="Arial"/>
              </a:rPr>
              <a:t>particular, </a:t>
            </a:r>
            <a:r>
              <a:rPr sz="2200" spc="-40" dirty="0">
                <a:solidFill>
                  <a:srgbClr val="313131"/>
                </a:solidFill>
                <a:latin typeface="Arial"/>
                <a:cs typeface="Arial"/>
              </a:rPr>
              <a:t>he </a:t>
            </a:r>
            <a:r>
              <a:rPr sz="2200" spc="10" dirty="0">
                <a:solidFill>
                  <a:srgbClr val="313131"/>
                </a:solidFill>
                <a:latin typeface="Arial"/>
                <a:cs typeface="Arial"/>
              </a:rPr>
              <a:t>investigated</a:t>
            </a:r>
            <a:r>
              <a:rPr sz="2200" spc="-21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313131"/>
                </a:solidFill>
                <a:latin typeface="Arial"/>
                <a:cs typeface="Arial"/>
              </a:rPr>
              <a:t>the  </a:t>
            </a:r>
            <a:r>
              <a:rPr sz="2200" spc="10" dirty="0">
                <a:solidFill>
                  <a:srgbClr val="313131"/>
                </a:solidFill>
                <a:latin typeface="Arial"/>
                <a:cs typeface="Arial"/>
              </a:rPr>
              <a:t>relationship </a:t>
            </a:r>
            <a:r>
              <a:rPr sz="2200" spc="-5" dirty="0">
                <a:solidFill>
                  <a:srgbClr val="313131"/>
                </a:solidFill>
                <a:latin typeface="Arial"/>
                <a:cs typeface="Arial"/>
              </a:rPr>
              <a:t>between </a:t>
            </a:r>
            <a:r>
              <a:rPr sz="2200" spc="5" dirty="0">
                <a:solidFill>
                  <a:srgbClr val="313131"/>
                </a:solidFill>
                <a:latin typeface="Arial"/>
                <a:cs typeface="Arial"/>
              </a:rPr>
              <a:t>the  </a:t>
            </a:r>
            <a:r>
              <a:rPr sz="2200" spc="10" dirty="0">
                <a:solidFill>
                  <a:srgbClr val="313131"/>
                </a:solidFill>
                <a:latin typeface="Arial"/>
                <a:cs typeface="Arial"/>
              </a:rPr>
              <a:t>heights </a:t>
            </a:r>
            <a:r>
              <a:rPr sz="2200" spc="85" dirty="0">
                <a:solidFill>
                  <a:srgbClr val="313131"/>
                </a:solidFill>
                <a:latin typeface="Arial"/>
                <a:cs typeface="Arial"/>
              </a:rPr>
              <a:t>of </a:t>
            </a:r>
            <a:r>
              <a:rPr sz="2200" spc="25" dirty="0">
                <a:solidFill>
                  <a:srgbClr val="313131"/>
                </a:solidFill>
                <a:latin typeface="Arial"/>
                <a:cs typeface="Arial"/>
              </a:rPr>
              <a:t>fathers </a:t>
            </a:r>
            <a:r>
              <a:rPr sz="2200" spc="-10" dirty="0">
                <a:solidFill>
                  <a:srgbClr val="313131"/>
                </a:solidFill>
                <a:latin typeface="Arial"/>
                <a:cs typeface="Arial"/>
              </a:rPr>
              <a:t>and </a:t>
            </a:r>
            <a:r>
              <a:rPr sz="2200" spc="10" dirty="0">
                <a:solidFill>
                  <a:srgbClr val="313131"/>
                </a:solidFill>
                <a:latin typeface="Arial"/>
                <a:cs typeface="Arial"/>
              </a:rPr>
              <a:t>their  </a:t>
            </a:r>
            <a:r>
              <a:rPr sz="2200" spc="5" dirty="0">
                <a:solidFill>
                  <a:srgbClr val="313131"/>
                </a:solidFill>
                <a:latin typeface="Arial"/>
                <a:cs typeface="Arial"/>
              </a:rPr>
              <a:t>sons.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01064" y="1127072"/>
            <a:ext cx="2611269" cy="3544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653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3" y="336034"/>
            <a:ext cx="7994015" cy="34906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421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2A3890"/>
                </a:solidFill>
                <a:latin typeface="Arial"/>
                <a:cs typeface="Arial"/>
              </a:rPr>
              <a:t>Companion</a:t>
            </a:r>
            <a:r>
              <a:rPr sz="3000" spc="-105" dirty="0">
                <a:solidFill>
                  <a:srgbClr val="2A3890"/>
                </a:solidFill>
                <a:latin typeface="Arial"/>
                <a:cs typeface="Arial"/>
              </a:rPr>
              <a:t> </a:t>
            </a:r>
            <a:r>
              <a:rPr sz="3000" spc="-15" dirty="0">
                <a:solidFill>
                  <a:srgbClr val="2A3890"/>
                </a:solidFill>
                <a:latin typeface="Arial"/>
                <a:cs typeface="Arial"/>
              </a:rPr>
              <a:t>Book</a:t>
            </a:r>
            <a:endParaRPr sz="3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0" dirty="0">
              <a:latin typeface="Times New Roman"/>
              <a:cs typeface="Times New Roman"/>
            </a:endParaRPr>
          </a:p>
          <a:p>
            <a:pPr marL="12700" marR="727075" algn="just">
              <a:lnSpc>
                <a:spcPct val="100000"/>
              </a:lnSpc>
            </a:pPr>
            <a:r>
              <a:rPr sz="3000" spc="-130" dirty="0">
                <a:latin typeface="Arial"/>
                <a:cs typeface="Arial"/>
              </a:rPr>
              <a:t>We </a:t>
            </a:r>
            <a:r>
              <a:rPr sz="3000" spc="60" dirty="0">
                <a:latin typeface="Arial"/>
                <a:cs typeface="Arial"/>
              </a:rPr>
              <a:t>will </a:t>
            </a:r>
            <a:r>
              <a:rPr sz="3000" spc="-35" dirty="0">
                <a:latin typeface="Arial"/>
                <a:cs typeface="Arial"/>
              </a:rPr>
              <a:t>be </a:t>
            </a:r>
            <a:r>
              <a:rPr sz="3000" spc="15" dirty="0">
                <a:latin typeface="Arial"/>
                <a:cs typeface="Arial"/>
              </a:rPr>
              <a:t>using </a:t>
            </a:r>
            <a:r>
              <a:rPr sz="3000" b="1" spc="-90" dirty="0">
                <a:latin typeface="Arial"/>
                <a:cs typeface="Arial"/>
              </a:rPr>
              <a:t>Introduction </a:t>
            </a:r>
            <a:r>
              <a:rPr sz="3000" b="1" spc="-70" dirty="0">
                <a:latin typeface="Arial"/>
                <a:cs typeface="Arial"/>
              </a:rPr>
              <a:t>to </a:t>
            </a:r>
            <a:r>
              <a:rPr sz="3000" b="1" spc="-60" dirty="0">
                <a:latin typeface="Arial"/>
                <a:cs typeface="Arial"/>
              </a:rPr>
              <a:t>Statistical  </a:t>
            </a:r>
            <a:r>
              <a:rPr sz="3000" b="1" spc="-114" dirty="0">
                <a:latin typeface="Arial"/>
                <a:cs typeface="Arial"/>
              </a:rPr>
              <a:t>Learning </a:t>
            </a:r>
            <a:r>
              <a:rPr sz="3000" spc="-40" dirty="0">
                <a:latin typeface="Arial"/>
                <a:cs typeface="Arial"/>
              </a:rPr>
              <a:t>by </a:t>
            </a:r>
            <a:r>
              <a:rPr sz="3000" spc="-50" dirty="0">
                <a:latin typeface="Arial"/>
                <a:cs typeface="Arial"/>
              </a:rPr>
              <a:t>Gareth </a:t>
            </a:r>
            <a:r>
              <a:rPr sz="3000" spc="35" dirty="0">
                <a:latin typeface="Arial"/>
                <a:cs typeface="Arial"/>
              </a:rPr>
              <a:t>James </a:t>
            </a:r>
            <a:r>
              <a:rPr sz="3000" dirty="0">
                <a:latin typeface="Arial"/>
                <a:cs typeface="Arial"/>
              </a:rPr>
              <a:t>as </a:t>
            </a:r>
            <a:r>
              <a:rPr sz="3000" spc="-40" dirty="0">
                <a:latin typeface="Arial"/>
                <a:cs typeface="Arial"/>
              </a:rPr>
              <a:t>a</a:t>
            </a:r>
            <a:r>
              <a:rPr sz="3000" spc="-380" dirty="0">
                <a:latin typeface="Arial"/>
                <a:cs typeface="Arial"/>
              </a:rPr>
              <a:t> </a:t>
            </a:r>
            <a:r>
              <a:rPr sz="3000" spc="25" dirty="0">
                <a:latin typeface="Arial"/>
                <a:cs typeface="Arial"/>
              </a:rPr>
              <a:t>companion  </a:t>
            </a:r>
            <a:r>
              <a:rPr sz="3000" spc="10" dirty="0">
                <a:latin typeface="Arial"/>
                <a:cs typeface="Arial"/>
              </a:rPr>
              <a:t>book.</a:t>
            </a:r>
            <a:endParaRPr sz="3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3000" spc="15" dirty="0">
                <a:latin typeface="Arial"/>
                <a:cs typeface="Arial"/>
              </a:rPr>
              <a:t>It’s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freely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15" dirty="0">
                <a:latin typeface="Arial"/>
                <a:cs typeface="Arial"/>
              </a:rPr>
              <a:t>available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35" dirty="0" smtClean="0">
                <a:latin typeface="Arial"/>
                <a:cs typeface="Arial"/>
              </a:rPr>
              <a:t>online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170" y="251812"/>
            <a:ext cx="1561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 smtClean="0"/>
              <a:t>History</a:t>
            </a:r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384724" y="1291819"/>
            <a:ext cx="3813810" cy="282765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200"/>
              </a:spcBef>
            </a:pPr>
            <a:r>
              <a:rPr sz="2200" spc="-20" dirty="0">
                <a:solidFill>
                  <a:srgbClr val="313131"/>
                </a:solidFill>
                <a:latin typeface="Arial"/>
                <a:cs typeface="Arial"/>
              </a:rPr>
              <a:t>What </a:t>
            </a:r>
            <a:r>
              <a:rPr sz="2200" spc="-40" dirty="0">
                <a:solidFill>
                  <a:srgbClr val="313131"/>
                </a:solidFill>
                <a:latin typeface="Arial"/>
                <a:cs typeface="Arial"/>
              </a:rPr>
              <a:t>he </a:t>
            </a:r>
            <a:r>
              <a:rPr sz="2200" dirty="0">
                <a:solidFill>
                  <a:srgbClr val="313131"/>
                </a:solidFill>
                <a:latin typeface="Arial"/>
                <a:cs typeface="Arial"/>
              </a:rPr>
              <a:t>discovered </a:t>
            </a:r>
            <a:r>
              <a:rPr sz="2200" spc="20" dirty="0">
                <a:solidFill>
                  <a:srgbClr val="313131"/>
                </a:solidFill>
                <a:latin typeface="Arial"/>
                <a:cs typeface="Arial"/>
              </a:rPr>
              <a:t>was </a:t>
            </a:r>
            <a:r>
              <a:rPr sz="2200" spc="40" dirty="0">
                <a:solidFill>
                  <a:srgbClr val="313131"/>
                </a:solidFill>
                <a:latin typeface="Arial"/>
                <a:cs typeface="Arial"/>
              </a:rPr>
              <a:t>that</a:t>
            </a:r>
            <a:r>
              <a:rPr sz="2200" spc="-39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313131"/>
                </a:solidFill>
                <a:latin typeface="Arial"/>
                <a:cs typeface="Arial"/>
              </a:rPr>
              <a:t>a  </a:t>
            </a:r>
            <a:r>
              <a:rPr sz="2200" spc="5" dirty="0">
                <a:solidFill>
                  <a:srgbClr val="313131"/>
                </a:solidFill>
                <a:latin typeface="Arial"/>
                <a:cs typeface="Arial"/>
              </a:rPr>
              <a:t>man's </a:t>
            </a:r>
            <a:r>
              <a:rPr sz="2200" spc="15" dirty="0">
                <a:solidFill>
                  <a:srgbClr val="313131"/>
                </a:solidFill>
                <a:latin typeface="Arial"/>
                <a:cs typeface="Arial"/>
              </a:rPr>
              <a:t>son </a:t>
            </a:r>
            <a:r>
              <a:rPr sz="2200" spc="-5" dirty="0">
                <a:solidFill>
                  <a:srgbClr val="313131"/>
                </a:solidFill>
                <a:latin typeface="Arial"/>
                <a:cs typeface="Arial"/>
              </a:rPr>
              <a:t>tended </a:t>
            </a:r>
            <a:r>
              <a:rPr sz="2200" spc="65" dirty="0">
                <a:solidFill>
                  <a:srgbClr val="313131"/>
                </a:solidFill>
                <a:latin typeface="Arial"/>
                <a:cs typeface="Arial"/>
              </a:rPr>
              <a:t>to </a:t>
            </a:r>
            <a:r>
              <a:rPr sz="2200" spc="-30" dirty="0">
                <a:solidFill>
                  <a:srgbClr val="313131"/>
                </a:solidFill>
                <a:latin typeface="Arial"/>
                <a:cs typeface="Arial"/>
              </a:rPr>
              <a:t>be  </a:t>
            </a:r>
            <a:r>
              <a:rPr sz="2200" spc="-5" dirty="0">
                <a:solidFill>
                  <a:srgbClr val="313131"/>
                </a:solidFill>
                <a:latin typeface="Arial"/>
                <a:cs typeface="Arial"/>
              </a:rPr>
              <a:t>roughly </a:t>
            </a:r>
            <a:r>
              <a:rPr sz="2200" dirty="0">
                <a:solidFill>
                  <a:srgbClr val="313131"/>
                </a:solidFill>
                <a:latin typeface="Arial"/>
                <a:cs typeface="Arial"/>
              </a:rPr>
              <a:t>as </a:t>
            </a:r>
            <a:r>
              <a:rPr sz="2200" spc="35" dirty="0">
                <a:solidFill>
                  <a:srgbClr val="313131"/>
                </a:solidFill>
                <a:latin typeface="Arial"/>
                <a:cs typeface="Arial"/>
              </a:rPr>
              <a:t>tall </a:t>
            </a:r>
            <a:r>
              <a:rPr sz="2200" dirty="0">
                <a:solidFill>
                  <a:srgbClr val="313131"/>
                </a:solidFill>
                <a:latin typeface="Arial"/>
                <a:cs typeface="Arial"/>
              </a:rPr>
              <a:t>as </a:t>
            </a:r>
            <a:r>
              <a:rPr sz="2200" spc="15" dirty="0">
                <a:solidFill>
                  <a:srgbClr val="313131"/>
                </a:solidFill>
                <a:latin typeface="Arial"/>
                <a:cs typeface="Arial"/>
              </a:rPr>
              <a:t>his</a:t>
            </a:r>
            <a:r>
              <a:rPr sz="2200" spc="-42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313131"/>
                </a:solidFill>
                <a:latin typeface="Arial"/>
                <a:cs typeface="Arial"/>
              </a:rPr>
              <a:t>father.</a:t>
            </a:r>
            <a:endParaRPr sz="2200">
              <a:latin typeface="Arial"/>
              <a:cs typeface="Arial"/>
            </a:endParaRPr>
          </a:p>
          <a:p>
            <a:pPr marL="12700" marR="237490">
              <a:lnSpc>
                <a:spcPts val="2620"/>
              </a:lnSpc>
              <a:spcBef>
                <a:spcPts val="1065"/>
              </a:spcBef>
            </a:pPr>
            <a:r>
              <a:rPr sz="2200" spc="-15" dirty="0">
                <a:solidFill>
                  <a:srgbClr val="313131"/>
                </a:solidFill>
                <a:latin typeface="Arial"/>
                <a:cs typeface="Arial"/>
              </a:rPr>
              <a:t>However Galton's  </a:t>
            </a:r>
            <a:r>
              <a:rPr sz="2200" dirty="0">
                <a:solidFill>
                  <a:srgbClr val="313131"/>
                </a:solidFill>
                <a:latin typeface="Arial"/>
                <a:cs typeface="Arial"/>
              </a:rPr>
              <a:t>breakthrough </a:t>
            </a:r>
            <a:r>
              <a:rPr sz="2200" spc="20" dirty="0">
                <a:solidFill>
                  <a:srgbClr val="313131"/>
                </a:solidFill>
                <a:latin typeface="Arial"/>
                <a:cs typeface="Arial"/>
              </a:rPr>
              <a:t>was </a:t>
            </a:r>
            <a:r>
              <a:rPr sz="2200" spc="40" dirty="0">
                <a:solidFill>
                  <a:srgbClr val="313131"/>
                </a:solidFill>
                <a:latin typeface="Arial"/>
                <a:cs typeface="Arial"/>
              </a:rPr>
              <a:t>that </a:t>
            </a:r>
            <a:r>
              <a:rPr sz="2200" spc="5" dirty="0">
                <a:solidFill>
                  <a:srgbClr val="313131"/>
                </a:solidFill>
                <a:latin typeface="Arial"/>
                <a:cs typeface="Arial"/>
              </a:rPr>
              <a:t>the  son's height </a:t>
            </a:r>
            <a:r>
              <a:rPr sz="2200" b="1" spc="-75" dirty="0">
                <a:solidFill>
                  <a:srgbClr val="313131"/>
                </a:solidFill>
                <a:latin typeface="Trebuchet MS"/>
                <a:cs typeface="Trebuchet MS"/>
              </a:rPr>
              <a:t>tended </a:t>
            </a:r>
            <a:r>
              <a:rPr sz="2200" b="1" spc="-70" dirty="0">
                <a:solidFill>
                  <a:srgbClr val="313131"/>
                </a:solidFill>
                <a:latin typeface="Trebuchet MS"/>
                <a:cs typeface="Trebuchet MS"/>
              </a:rPr>
              <a:t>to </a:t>
            </a:r>
            <a:r>
              <a:rPr sz="2200" b="1" spc="-65" dirty="0">
                <a:solidFill>
                  <a:srgbClr val="313131"/>
                </a:solidFill>
                <a:latin typeface="Trebuchet MS"/>
                <a:cs typeface="Trebuchet MS"/>
              </a:rPr>
              <a:t>be  </a:t>
            </a:r>
            <a:r>
              <a:rPr sz="2200" b="1" spc="-20" dirty="0">
                <a:solidFill>
                  <a:srgbClr val="313131"/>
                </a:solidFill>
                <a:latin typeface="Trebuchet MS"/>
                <a:cs typeface="Trebuchet MS"/>
              </a:rPr>
              <a:t>closer </a:t>
            </a:r>
            <a:r>
              <a:rPr sz="2200" b="1" spc="-70" dirty="0">
                <a:solidFill>
                  <a:srgbClr val="313131"/>
                </a:solidFill>
                <a:latin typeface="Trebuchet MS"/>
                <a:cs typeface="Trebuchet MS"/>
              </a:rPr>
              <a:t>to </a:t>
            </a:r>
            <a:r>
              <a:rPr sz="2200" b="1" spc="-100" dirty="0">
                <a:solidFill>
                  <a:srgbClr val="313131"/>
                </a:solidFill>
                <a:latin typeface="Trebuchet MS"/>
                <a:cs typeface="Trebuchet MS"/>
              </a:rPr>
              <a:t>the </a:t>
            </a:r>
            <a:r>
              <a:rPr sz="2200" b="1" spc="-60" dirty="0">
                <a:solidFill>
                  <a:srgbClr val="313131"/>
                </a:solidFill>
                <a:latin typeface="Trebuchet MS"/>
                <a:cs typeface="Trebuchet MS"/>
              </a:rPr>
              <a:t>overall</a:t>
            </a:r>
            <a:r>
              <a:rPr sz="2200" b="1" spc="-34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2200" b="1" spc="-30" dirty="0">
                <a:solidFill>
                  <a:srgbClr val="313131"/>
                </a:solidFill>
                <a:latin typeface="Trebuchet MS"/>
                <a:cs typeface="Trebuchet MS"/>
              </a:rPr>
              <a:t>average  </a:t>
            </a:r>
            <a:r>
              <a:rPr sz="2200" spc="5" dirty="0">
                <a:solidFill>
                  <a:srgbClr val="313131"/>
                </a:solidFill>
                <a:latin typeface="Arial"/>
                <a:cs typeface="Arial"/>
              </a:rPr>
              <a:t>height </a:t>
            </a:r>
            <a:r>
              <a:rPr sz="2200" spc="85" dirty="0">
                <a:solidFill>
                  <a:srgbClr val="313131"/>
                </a:solidFill>
                <a:latin typeface="Arial"/>
                <a:cs typeface="Arial"/>
              </a:rPr>
              <a:t>of </a:t>
            </a:r>
            <a:r>
              <a:rPr sz="2200" spc="15" dirty="0">
                <a:solidFill>
                  <a:srgbClr val="313131"/>
                </a:solidFill>
                <a:latin typeface="Arial"/>
                <a:cs typeface="Arial"/>
              </a:rPr>
              <a:t>all</a:t>
            </a:r>
            <a:r>
              <a:rPr sz="2200" spc="-32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313131"/>
                </a:solidFill>
                <a:latin typeface="Arial"/>
                <a:cs typeface="Arial"/>
              </a:rPr>
              <a:t>people.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01064" y="1127072"/>
            <a:ext cx="2611269" cy="3544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6337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170" y="251812"/>
            <a:ext cx="1865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245210"/>
            <a:ext cx="3801745" cy="339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599"/>
              </a:lnSpc>
              <a:spcBef>
                <a:spcPts val="100"/>
              </a:spcBef>
            </a:pPr>
            <a:r>
              <a:rPr sz="2000" spc="-5" dirty="0">
                <a:solidFill>
                  <a:srgbClr val="313131"/>
                </a:solidFill>
                <a:latin typeface="Arial"/>
                <a:cs typeface="Arial"/>
              </a:rPr>
              <a:t>Let's take </a:t>
            </a:r>
            <a:r>
              <a:rPr sz="2000" spc="-5" dirty="0">
                <a:solidFill>
                  <a:srgbClr val="0B5293"/>
                </a:solidFill>
                <a:latin typeface="Arial"/>
                <a:cs typeface="Arial"/>
              </a:rPr>
              <a:t>Shaquille O'Neal </a:t>
            </a:r>
            <a:r>
              <a:rPr sz="2000" spc="-5" dirty="0">
                <a:solidFill>
                  <a:srgbClr val="313131"/>
                </a:solidFill>
                <a:latin typeface="Arial"/>
                <a:cs typeface="Arial"/>
              </a:rPr>
              <a:t>as an  example. Shaq is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really </a:t>
            </a:r>
            <a:r>
              <a:rPr sz="2000" spc="-5" dirty="0">
                <a:solidFill>
                  <a:srgbClr val="313131"/>
                </a:solidFill>
                <a:latin typeface="Arial"/>
                <a:cs typeface="Arial"/>
              </a:rPr>
              <a:t>tall:7ft</a:t>
            </a:r>
            <a:r>
              <a:rPr sz="2000" spc="-9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13131"/>
                </a:solidFill>
                <a:latin typeface="Arial"/>
                <a:cs typeface="Arial"/>
              </a:rPr>
              <a:t>1in 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(2.2</a:t>
            </a:r>
            <a:r>
              <a:rPr sz="2000" spc="-1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meters).</a:t>
            </a:r>
            <a:endParaRPr sz="2000">
              <a:latin typeface="Arial"/>
              <a:cs typeface="Arial"/>
            </a:endParaRPr>
          </a:p>
          <a:p>
            <a:pPr marL="12700" marR="86360">
              <a:lnSpc>
                <a:spcPct val="115599"/>
              </a:lnSpc>
              <a:spcBef>
                <a:spcPts val="1575"/>
              </a:spcBef>
            </a:pPr>
            <a:r>
              <a:rPr sz="2000" spc="-5" dirty="0">
                <a:solidFill>
                  <a:srgbClr val="313131"/>
                </a:solidFill>
                <a:latin typeface="Arial"/>
                <a:cs typeface="Arial"/>
              </a:rPr>
              <a:t>If Shaq has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a son, chances </a:t>
            </a:r>
            <a:r>
              <a:rPr sz="2000" spc="-5" dirty="0">
                <a:solidFill>
                  <a:srgbClr val="313131"/>
                </a:solidFill>
                <a:latin typeface="Arial"/>
                <a:cs typeface="Arial"/>
              </a:rPr>
              <a:t>are  he'll be pretty tall too. However,  Shaq is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such </a:t>
            </a:r>
            <a:r>
              <a:rPr sz="2000" spc="-5" dirty="0">
                <a:solidFill>
                  <a:srgbClr val="313131"/>
                </a:solidFill>
                <a:latin typeface="Arial"/>
                <a:cs typeface="Arial"/>
              </a:rPr>
              <a:t>an anomaly that  there is also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a very </a:t>
            </a:r>
            <a:r>
              <a:rPr sz="2000" spc="-5" dirty="0">
                <a:solidFill>
                  <a:srgbClr val="313131"/>
                </a:solidFill>
                <a:latin typeface="Arial"/>
                <a:cs typeface="Arial"/>
              </a:rPr>
              <a:t>good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chance  </a:t>
            </a:r>
            <a:r>
              <a:rPr sz="2000" spc="-5" dirty="0">
                <a:solidFill>
                  <a:srgbClr val="313131"/>
                </a:solidFill>
                <a:latin typeface="Arial"/>
                <a:cs typeface="Arial"/>
              </a:rPr>
              <a:t>that his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son </a:t>
            </a:r>
            <a:r>
              <a:rPr sz="2000" spc="-5" dirty="0">
                <a:solidFill>
                  <a:srgbClr val="313131"/>
                </a:solidFill>
                <a:latin typeface="Arial"/>
                <a:cs typeface="Arial"/>
              </a:rPr>
              <a:t>will be </a:t>
            </a:r>
            <a:r>
              <a:rPr sz="2000" b="1" spc="-5" dirty="0">
                <a:solidFill>
                  <a:srgbClr val="313131"/>
                </a:solidFill>
                <a:latin typeface="Arial"/>
                <a:cs typeface="Arial"/>
              </a:rPr>
              <a:t>not be as </a:t>
            </a:r>
            <a:r>
              <a:rPr sz="2000" b="1" dirty="0">
                <a:solidFill>
                  <a:srgbClr val="313131"/>
                </a:solidFill>
                <a:latin typeface="Arial"/>
                <a:cs typeface="Arial"/>
              </a:rPr>
              <a:t>tall  </a:t>
            </a:r>
            <a:r>
              <a:rPr sz="2000" b="1" spc="-5" dirty="0">
                <a:solidFill>
                  <a:srgbClr val="313131"/>
                </a:solidFill>
                <a:latin typeface="Arial"/>
                <a:cs typeface="Arial"/>
              </a:rPr>
              <a:t>as</a:t>
            </a:r>
            <a:r>
              <a:rPr sz="2000" b="1" spc="-1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13131"/>
                </a:solidFill>
                <a:latin typeface="Arial"/>
                <a:cs typeface="Arial"/>
              </a:rPr>
              <a:t>Shaq</a:t>
            </a:r>
            <a:r>
              <a:rPr sz="2000" spc="-5" dirty="0">
                <a:solidFill>
                  <a:srgbClr val="313131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83239" y="605473"/>
            <a:ext cx="2720869" cy="4195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3274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170" y="251812"/>
            <a:ext cx="17896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291819"/>
            <a:ext cx="3777615" cy="316103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17145">
              <a:lnSpc>
                <a:spcPts val="2620"/>
              </a:lnSpc>
              <a:spcBef>
                <a:spcPts val="200"/>
              </a:spcBef>
            </a:pPr>
            <a:r>
              <a:rPr sz="2200" spc="-10" dirty="0">
                <a:solidFill>
                  <a:srgbClr val="313131"/>
                </a:solidFill>
                <a:latin typeface="Arial"/>
                <a:cs typeface="Arial"/>
              </a:rPr>
              <a:t>Turns </a:t>
            </a:r>
            <a:r>
              <a:rPr sz="2200" spc="35" dirty="0">
                <a:solidFill>
                  <a:srgbClr val="313131"/>
                </a:solidFill>
                <a:latin typeface="Arial"/>
                <a:cs typeface="Arial"/>
              </a:rPr>
              <a:t>out </a:t>
            </a:r>
            <a:r>
              <a:rPr sz="2200" spc="40" dirty="0">
                <a:solidFill>
                  <a:srgbClr val="313131"/>
                </a:solidFill>
                <a:latin typeface="Arial"/>
                <a:cs typeface="Arial"/>
              </a:rPr>
              <a:t>this </a:t>
            </a:r>
            <a:r>
              <a:rPr sz="2200" spc="35" dirty="0">
                <a:solidFill>
                  <a:srgbClr val="313131"/>
                </a:solidFill>
                <a:latin typeface="Arial"/>
                <a:cs typeface="Arial"/>
              </a:rPr>
              <a:t>is </a:t>
            </a:r>
            <a:r>
              <a:rPr sz="2200" spc="5" dirty="0">
                <a:solidFill>
                  <a:srgbClr val="313131"/>
                </a:solidFill>
                <a:latin typeface="Arial"/>
                <a:cs typeface="Arial"/>
              </a:rPr>
              <a:t>the </a:t>
            </a:r>
            <a:r>
              <a:rPr sz="2200" spc="-25" dirty="0">
                <a:solidFill>
                  <a:srgbClr val="313131"/>
                </a:solidFill>
                <a:latin typeface="Arial"/>
                <a:cs typeface="Arial"/>
              </a:rPr>
              <a:t>case:  </a:t>
            </a:r>
            <a:r>
              <a:rPr sz="2200" spc="-35" dirty="0">
                <a:solidFill>
                  <a:srgbClr val="313131"/>
                </a:solidFill>
                <a:latin typeface="Arial"/>
                <a:cs typeface="Arial"/>
              </a:rPr>
              <a:t>Shaq's</a:t>
            </a:r>
            <a:r>
              <a:rPr sz="2200" spc="-8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313131"/>
                </a:solidFill>
                <a:latin typeface="Arial"/>
                <a:cs typeface="Arial"/>
              </a:rPr>
              <a:t>son</a:t>
            </a:r>
            <a:r>
              <a:rPr sz="2200" spc="-8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13131"/>
                </a:solidFill>
                <a:latin typeface="Arial"/>
                <a:cs typeface="Arial"/>
              </a:rPr>
              <a:t>is</a:t>
            </a:r>
            <a:r>
              <a:rPr sz="2200" spc="-8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313131"/>
                </a:solidFill>
                <a:latin typeface="Arial"/>
                <a:cs typeface="Arial"/>
              </a:rPr>
              <a:t>pretty</a:t>
            </a:r>
            <a:r>
              <a:rPr sz="2200" spc="-7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13131"/>
                </a:solidFill>
                <a:latin typeface="Arial"/>
                <a:cs typeface="Arial"/>
              </a:rPr>
              <a:t>tall</a:t>
            </a:r>
            <a:r>
              <a:rPr sz="2200" spc="-8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313131"/>
                </a:solidFill>
                <a:latin typeface="Arial"/>
                <a:cs typeface="Arial"/>
              </a:rPr>
              <a:t>(6</a:t>
            </a:r>
            <a:r>
              <a:rPr sz="2200" spc="-8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313131"/>
                </a:solidFill>
                <a:latin typeface="Arial"/>
                <a:cs typeface="Arial"/>
              </a:rPr>
              <a:t>ft</a:t>
            </a:r>
            <a:r>
              <a:rPr sz="2200" spc="-7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313131"/>
                </a:solidFill>
                <a:latin typeface="Arial"/>
                <a:cs typeface="Arial"/>
              </a:rPr>
              <a:t>7  </a:t>
            </a:r>
            <a:r>
              <a:rPr sz="2200" spc="-35" dirty="0">
                <a:solidFill>
                  <a:srgbClr val="313131"/>
                </a:solidFill>
                <a:latin typeface="Arial"/>
                <a:cs typeface="Arial"/>
              </a:rPr>
              <a:t>in),</a:t>
            </a:r>
            <a:r>
              <a:rPr sz="2200" spc="-8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13131"/>
                </a:solidFill>
                <a:latin typeface="Arial"/>
                <a:cs typeface="Arial"/>
              </a:rPr>
              <a:t>but</a:t>
            </a:r>
            <a:r>
              <a:rPr sz="2200" spc="-7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13131"/>
                </a:solidFill>
                <a:latin typeface="Arial"/>
                <a:cs typeface="Arial"/>
              </a:rPr>
              <a:t>not</a:t>
            </a:r>
            <a:r>
              <a:rPr sz="2200" spc="-7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313131"/>
                </a:solidFill>
                <a:latin typeface="Arial"/>
                <a:cs typeface="Arial"/>
              </a:rPr>
              <a:t>nearly</a:t>
            </a:r>
            <a:r>
              <a:rPr sz="2200" spc="-7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13131"/>
                </a:solidFill>
                <a:latin typeface="Arial"/>
                <a:cs typeface="Arial"/>
              </a:rPr>
              <a:t>as</a:t>
            </a:r>
            <a:r>
              <a:rPr sz="2200" spc="-8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13131"/>
                </a:solidFill>
                <a:latin typeface="Arial"/>
                <a:cs typeface="Arial"/>
              </a:rPr>
              <a:t>tall</a:t>
            </a:r>
            <a:r>
              <a:rPr sz="2200" spc="-7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13131"/>
                </a:solidFill>
                <a:latin typeface="Arial"/>
                <a:cs typeface="Arial"/>
              </a:rPr>
              <a:t>as</a:t>
            </a:r>
            <a:r>
              <a:rPr sz="2200" spc="-7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313131"/>
                </a:solidFill>
                <a:latin typeface="Arial"/>
                <a:cs typeface="Arial"/>
              </a:rPr>
              <a:t>his  </a:t>
            </a:r>
            <a:r>
              <a:rPr sz="2200" spc="-15" dirty="0">
                <a:solidFill>
                  <a:srgbClr val="313131"/>
                </a:solidFill>
                <a:latin typeface="Arial"/>
                <a:cs typeface="Arial"/>
              </a:rPr>
              <a:t>dad.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20"/>
              </a:lnSpc>
              <a:spcBef>
                <a:spcPts val="1070"/>
              </a:spcBef>
            </a:pPr>
            <a:r>
              <a:rPr sz="2200" spc="-20" dirty="0">
                <a:solidFill>
                  <a:srgbClr val="313131"/>
                </a:solidFill>
                <a:latin typeface="Arial"/>
                <a:cs typeface="Arial"/>
              </a:rPr>
              <a:t>Galton </a:t>
            </a:r>
            <a:r>
              <a:rPr sz="2200" spc="5" dirty="0">
                <a:solidFill>
                  <a:srgbClr val="313131"/>
                </a:solidFill>
                <a:latin typeface="Arial"/>
                <a:cs typeface="Arial"/>
              </a:rPr>
              <a:t>called </a:t>
            </a:r>
            <a:r>
              <a:rPr sz="2200" spc="35" dirty="0">
                <a:solidFill>
                  <a:srgbClr val="313131"/>
                </a:solidFill>
                <a:latin typeface="Arial"/>
                <a:cs typeface="Arial"/>
              </a:rPr>
              <a:t>this  </a:t>
            </a:r>
            <a:r>
              <a:rPr sz="2200" spc="-5" dirty="0">
                <a:solidFill>
                  <a:srgbClr val="313131"/>
                </a:solidFill>
                <a:latin typeface="Arial"/>
                <a:cs typeface="Arial"/>
              </a:rPr>
              <a:t>phenomenon </a:t>
            </a:r>
            <a:r>
              <a:rPr sz="2200" b="1" spc="-25" dirty="0">
                <a:solidFill>
                  <a:srgbClr val="313131"/>
                </a:solidFill>
                <a:latin typeface="Trebuchet MS"/>
                <a:cs typeface="Trebuchet MS"/>
              </a:rPr>
              <a:t>regression</a:t>
            </a:r>
            <a:r>
              <a:rPr sz="2200" spc="-25" dirty="0">
                <a:solidFill>
                  <a:srgbClr val="313131"/>
                </a:solidFill>
                <a:latin typeface="Arial"/>
                <a:cs typeface="Arial"/>
              </a:rPr>
              <a:t>, </a:t>
            </a:r>
            <a:r>
              <a:rPr sz="2200" dirty="0">
                <a:solidFill>
                  <a:srgbClr val="313131"/>
                </a:solidFill>
                <a:latin typeface="Arial"/>
                <a:cs typeface="Arial"/>
              </a:rPr>
              <a:t>as</a:t>
            </a:r>
            <a:r>
              <a:rPr sz="2200" spc="-24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313131"/>
                </a:solidFill>
                <a:latin typeface="Arial"/>
                <a:cs typeface="Arial"/>
              </a:rPr>
              <a:t>in  </a:t>
            </a:r>
            <a:r>
              <a:rPr sz="2200" spc="-60" dirty="0">
                <a:solidFill>
                  <a:srgbClr val="313131"/>
                </a:solidFill>
                <a:latin typeface="Arial"/>
                <a:cs typeface="Arial"/>
              </a:rPr>
              <a:t>"A </a:t>
            </a:r>
            <a:r>
              <a:rPr sz="2200" spc="15" dirty="0">
                <a:solidFill>
                  <a:srgbClr val="313131"/>
                </a:solidFill>
                <a:latin typeface="Arial"/>
                <a:cs typeface="Arial"/>
              </a:rPr>
              <a:t>father's </a:t>
            </a:r>
            <a:r>
              <a:rPr sz="2200" spc="5" dirty="0">
                <a:solidFill>
                  <a:srgbClr val="313131"/>
                </a:solidFill>
                <a:latin typeface="Arial"/>
                <a:cs typeface="Arial"/>
              </a:rPr>
              <a:t>son's height </a:t>
            </a:r>
            <a:r>
              <a:rPr sz="2200" spc="10" dirty="0">
                <a:solidFill>
                  <a:srgbClr val="313131"/>
                </a:solidFill>
                <a:latin typeface="Arial"/>
                <a:cs typeface="Arial"/>
              </a:rPr>
              <a:t>tends  </a:t>
            </a:r>
            <a:r>
              <a:rPr sz="2200" spc="65" dirty="0">
                <a:solidFill>
                  <a:srgbClr val="313131"/>
                </a:solidFill>
                <a:latin typeface="Arial"/>
                <a:cs typeface="Arial"/>
              </a:rPr>
              <a:t>to </a:t>
            </a:r>
            <a:r>
              <a:rPr sz="2200" spc="-10" dirty="0">
                <a:solidFill>
                  <a:srgbClr val="313131"/>
                </a:solidFill>
                <a:latin typeface="Arial"/>
                <a:cs typeface="Arial"/>
              </a:rPr>
              <a:t>regress </a:t>
            </a:r>
            <a:r>
              <a:rPr sz="2200" spc="15" dirty="0">
                <a:solidFill>
                  <a:srgbClr val="313131"/>
                </a:solidFill>
                <a:latin typeface="Arial"/>
                <a:cs typeface="Arial"/>
              </a:rPr>
              <a:t>(or </a:t>
            </a:r>
            <a:r>
              <a:rPr sz="2200" spc="60" dirty="0">
                <a:solidFill>
                  <a:srgbClr val="313131"/>
                </a:solidFill>
                <a:latin typeface="Arial"/>
                <a:cs typeface="Arial"/>
              </a:rPr>
              <a:t>drift </a:t>
            </a:r>
            <a:r>
              <a:rPr sz="2200" spc="25" dirty="0">
                <a:solidFill>
                  <a:srgbClr val="313131"/>
                </a:solidFill>
                <a:latin typeface="Arial"/>
                <a:cs typeface="Arial"/>
              </a:rPr>
              <a:t>towards)  </a:t>
            </a:r>
            <a:r>
              <a:rPr sz="2200" spc="5" dirty="0">
                <a:solidFill>
                  <a:srgbClr val="313131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313131"/>
                </a:solidFill>
                <a:latin typeface="Arial"/>
                <a:cs typeface="Arial"/>
              </a:rPr>
              <a:t>mean </a:t>
            </a:r>
            <a:r>
              <a:rPr sz="2200" spc="-20" dirty="0">
                <a:solidFill>
                  <a:srgbClr val="313131"/>
                </a:solidFill>
                <a:latin typeface="Arial"/>
                <a:cs typeface="Arial"/>
              </a:rPr>
              <a:t>(average)</a:t>
            </a:r>
            <a:r>
              <a:rPr sz="2200" spc="-24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313131"/>
                </a:solidFill>
                <a:latin typeface="Arial"/>
                <a:cs typeface="Arial"/>
              </a:rPr>
              <a:t>height."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83239" y="605473"/>
            <a:ext cx="2720869" cy="4195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2982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170" y="251812"/>
            <a:ext cx="1865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237463"/>
            <a:ext cx="3227070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Let's take the </a:t>
            </a: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simplest 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possible example:  </a:t>
            </a: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calculating a</a:t>
            </a:r>
            <a:r>
              <a:rPr sz="2400" spc="-11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regression 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with only </a:t>
            </a: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2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data</a:t>
            </a:r>
            <a:r>
              <a:rPr sz="2400" spc="-7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points.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1208" y="1534385"/>
            <a:ext cx="3865648" cy="2907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3348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170" y="251812"/>
            <a:ext cx="1865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240891"/>
            <a:ext cx="3765550" cy="3197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2400">
              <a:lnSpc>
                <a:spcPct val="116100"/>
              </a:lnSpc>
              <a:spcBef>
                <a:spcPts val="100"/>
              </a:spcBef>
            </a:pPr>
            <a:r>
              <a:rPr sz="2100" spc="15" dirty="0">
                <a:solidFill>
                  <a:srgbClr val="313131"/>
                </a:solidFill>
                <a:latin typeface="Arial"/>
                <a:cs typeface="Arial"/>
              </a:rPr>
              <a:t>All </a:t>
            </a:r>
            <a:r>
              <a:rPr sz="2100" spc="-20" dirty="0">
                <a:solidFill>
                  <a:srgbClr val="313131"/>
                </a:solidFill>
                <a:latin typeface="Arial"/>
                <a:cs typeface="Arial"/>
              </a:rPr>
              <a:t>we're </a:t>
            </a:r>
            <a:r>
              <a:rPr sz="2100" spc="10" dirty="0">
                <a:solidFill>
                  <a:srgbClr val="313131"/>
                </a:solidFill>
                <a:latin typeface="Arial"/>
                <a:cs typeface="Arial"/>
              </a:rPr>
              <a:t>trying </a:t>
            </a:r>
            <a:r>
              <a:rPr sz="2100" spc="60" dirty="0">
                <a:solidFill>
                  <a:srgbClr val="313131"/>
                </a:solidFill>
                <a:latin typeface="Arial"/>
                <a:cs typeface="Arial"/>
              </a:rPr>
              <a:t>to </a:t>
            </a:r>
            <a:r>
              <a:rPr sz="2100" spc="20" dirty="0">
                <a:solidFill>
                  <a:srgbClr val="313131"/>
                </a:solidFill>
                <a:latin typeface="Arial"/>
                <a:cs typeface="Arial"/>
              </a:rPr>
              <a:t>do </a:t>
            </a:r>
            <a:r>
              <a:rPr sz="2100" spc="-10" dirty="0">
                <a:solidFill>
                  <a:srgbClr val="313131"/>
                </a:solidFill>
                <a:latin typeface="Arial"/>
                <a:cs typeface="Arial"/>
              </a:rPr>
              <a:t>when </a:t>
            </a:r>
            <a:r>
              <a:rPr sz="2100" spc="-5" dirty="0">
                <a:solidFill>
                  <a:srgbClr val="313131"/>
                </a:solidFill>
                <a:latin typeface="Arial"/>
                <a:cs typeface="Arial"/>
              </a:rPr>
              <a:t>we  </a:t>
            </a:r>
            <a:r>
              <a:rPr sz="2100" spc="10" dirty="0">
                <a:solidFill>
                  <a:srgbClr val="313131"/>
                </a:solidFill>
                <a:latin typeface="Arial"/>
                <a:cs typeface="Arial"/>
              </a:rPr>
              <a:t>calculate </a:t>
            </a:r>
            <a:r>
              <a:rPr sz="2100" spc="5" dirty="0">
                <a:solidFill>
                  <a:srgbClr val="313131"/>
                </a:solidFill>
                <a:latin typeface="Arial"/>
                <a:cs typeface="Arial"/>
              </a:rPr>
              <a:t>our </a:t>
            </a:r>
            <a:r>
              <a:rPr sz="2100" dirty="0">
                <a:solidFill>
                  <a:srgbClr val="313131"/>
                </a:solidFill>
                <a:latin typeface="Arial"/>
                <a:cs typeface="Arial"/>
              </a:rPr>
              <a:t>regression line</a:t>
            </a:r>
            <a:r>
              <a:rPr sz="2100" spc="-33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100" spc="30" dirty="0">
                <a:solidFill>
                  <a:srgbClr val="313131"/>
                </a:solidFill>
                <a:latin typeface="Arial"/>
                <a:cs typeface="Arial"/>
              </a:rPr>
              <a:t>is  </a:t>
            </a:r>
            <a:r>
              <a:rPr sz="2100" spc="10" dirty="0">
                <a:solidFill>
                  <a:srgbClr val="313131"/>
                </a:solidFill>
                <a:latin typeface="Arial"/>
                <a:cs typeface="Arial"/>
              </a:rPr>
              <a:t>draw </a:t>
            </a:r>
            <a:r>
              <a:rPr sz="2100" spc="-30" dirty="0">
                <a:solidFill>
                  <a:srgbClr val="313131"/>
                </a:solidFill>
                <a:latin typeface="Arial"/>
                <a:cs typeface="Arial"/>
              </a:rPr>
              <a:t>a </a:t>
            </a:r>
            <a:r>
              <a:rPr sz="2100" dirty="0">
                <a:solidFill>
                  <a:srgbClr val="313131"/>
                </a:solidFill>
                <a:latin typeface="Arial"/>
                <a:cs typeface="Arial"/>
              </a:rPr>
              <a:t>line </a:t>
            </a:r>
            <a:r>
              <a:rPr sz="2100" spc="20" dirty="0">
                <a:solidFill>
                  <a:srgbClr val="313131"/>
                </a:solidFill>
                <a:latin typeface="Arial"/>
                <a:cs typeface="Arial"/>
              </a:rPr>
              <a:t>that's </a:t>
            </a:r>
            <a:r>
              <a:rPr sz="2100" dirty="0">
                <a:solidFill>
                  <a:srgbClr val="313131"/>
                </a:solidFill>
                <a:latin typeface="Arial"/>
                <a:cs typeface="Arial"/>
              </a:rPr>
              <a:t>as </a:t>
            </a:r>
            <a:r>
              <a:rPr sz="2100" spc="15" dirty="0">
                <a:solidFill>
                  <a:srgbClr val="313131"/>
                </a:solidFill>
                <a:latin typeface="Arial"/>
                <a:cs typeface="Arial"/>
              </a:rPr>
              <a:t>close </a:t>
            </a:r>
            <a:r>
              <a:rPr sz="2100" spc="60" dirty="0">
                <a:solidFill>
                  <a:srgbClr val="313131"/>
                </a:solidFill>
                <a:latin typeface="Arial"/>
                <a:cs typeface="Arial"/>
              </a:rPr>
              <a:t>to  </a:t>
            </a:r>
            <a:r>
              <a:rPr sz="2100" spc="-45" dirty="0">
                <a:solidFill>
                  <a:srgbClr val="313131"/>
                </a:solidFill>
                <a:latin typeface="Arial"/>
                <a:cs typeface="Arial"/>
              </a:rPr>
              <a:t>every </a:t>
            </a:r>
            <a:r>
              <a:rPr sz="2100" spc="45" dirty="0">
                <a:solidFill>
                  <a:srgbClr val="313131"/>
                </a:solidFill>
                <a:latin typeface="Arial"/>
                <a:cs typeface="Arial"/>
              </a:rPr>
              <a:t>dot </a:t>
            </a:r>
            <a:r>
              <a:rPr sz="2100" dirty="0">
                <a:solidFill>
                  <a:srgbClr val="313131"/>
                </a:solidFill>
                <a:latin typeface="Arial"/>
                <a:cs typeface="Arial"/>
              </a:rPr>
              <a:t>as</a:t>
            </a:r>
            <a:r>
              <a:rPr sz="2100" spc="-22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313131"/>
                </a:solidFill>
                <a:latin typeface="Arial"/>
                <a:cs typeface="Arial"/>
              </a:rPr>
              <a:t>possible.</a:t>
            </a:r>
            <a:endParaRPr sz="2100">
              <a:latin typeface="Arial"/>
              <a:cs typeface="Arial"/>
            </a:endParaRPr>
          </a:p>
          <a:p>
            <a:pPr marL="12700" marR="5080" indent="65405">
              <a:lnSpc>
                <a:spcPct val="116100"/>
              </a:lnSpc>
              <a:spcBef>
                <a:spcPts val="1570"/>
              </a:spcBef>
            </a:pPr>
            <a:r>
              <a:rPr sz="2100" spc="-35" dirty="0">
                <a:solidFill>
                  <a:srgbClr val="313131"/>
                </a:solidFill>
                <a:latin typeface="Arial"/>
                <a:cs typeface="Arial"/>
              </a:rPr>
              <a:t>For </a:t>
            </a:r>
            <a:r>
              <a:rPr sz="2100" spc="25" dirty="0">
                <a:solidFill>
                  <a:srgbClr val="313131"/>
                </a:solidFill>
                <a:latin typeface="Arial"/>
                <a:cs typeface="Arial"/>
              </a:rPr>
              <a:t>classic </a:t>
            </a:r>
            <a:r>
              <a:rPr sz="2100" spc="-5" dirty="0">
                <a:solidFill>
                  <a:srgbClr val="313131"/>
                </a:solidFill>
                <a:latin typeface="Arial"/>
                <a:cs typeface="Arial"/>
              </a:rPr>
              <a:t>linear </a:t>
            </a:r>
            <a:r>
              <a:rPr sz="2100" spc="-20" dirty="0">
                <a:solidFill>
                  <a:srgbClr val="313131"/>
                </a:solidFill>
                <a:latin typeface="Arial"/>
                <a:cs typeface="Arial"/>
              </a:rPr>
              <a:t>regression,</a:t>
            </a:r>
            <a:r>
              <a:rPr sz="2100" spc="-27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100" spc="15" dirty="0">
                <a:solidFill>
                  <a:srgbClr val="313131"/>
                </a:solidFill>
                <a:latin typeface="Arial"/>
                <a:cs typeface="Arial"/>
              </a:rPr>
              <a:t>or  </a:t>
            </a:r>
            <a:r>
              <a:rPr sz="2100" spc="-15" dirty="0">
                <a:solidFill>
                  <a:srgbClr val="313131"/>
                </a:solidFill>
                <a:latin typeface="Arial"/>
                <a:cs typeface="Arial"/>
              </a:rPr>
              <a:t>"Least </a:t>
            </a:r>
            <a:r>
              <a:rPr sz="2100" spc="-30" dirty="0">
                <a:solidFill>
                  <a:srgbClr val="313131"/>
                </a:solidFill>
                <a:latin typeface="Arial"/>
                <a:cs typeface="Arial"/>
              </a:rPr>
              <a:t>Squares </a:t>
            </a:r>
            <a:r>
              <a:rPr sz="2100" spc="-15" dirty="0">
                <a:solidFill>
                  <a:srgbClr val="313131"/>
                </a:solidFill>
                <a:latin typeface="Arial"/>
                <a:cs typeface="Arial"/>
              </a:rPr>
              <a:t>Method", </a:t>
            </a:r>
            <a:r>
              <a:rPr sz="2100" spc="-20" dirty="0">
                <a:solidFill>
                  <a:srgbClr val="313131"/>
                </a:solidFill>
                <a:latin typeface="Arial"/>
                <a:cs typeface="Arial"/>
              </a:rPr>
              <a:t>you  </a:t>
            </a:r>
            <a:r>
              <a:rPr sz="2100" spc="-5" dirty="0">
                <a:solidFill>
                  <a:srgbClr val="313131"/>
                </a:solidFill>
                <a:latin typeface="Arial"/>
                <a:cs typeface="Arial"/>
              </a:rPr>
              <a:t>only </a:t>
            </a:r>
            <a:r>
              <a:rPr sz="2100" spc="-10" dirty="0">
                <a:solidFill>
                  <a:srgbClr val="313131"/>
                </a:solidFill>
                <a:latin typeface="Arial"/>
                <a:cs typeface="Arial"/>
              </a:rPr>
              <a:t>measure </a:t>
            </a:r>
            <a:r>
              <a:rPr sz="2100" spc="5" dirty="0">
                <a:solidFill>
                  <a:srgbClr val="313131"/>
                </a:solidFill>
                <a:latin typeface="Arial"/>
                <a:cs typeface="Arial"/>
              </a:rPr>
              <a:t>the closeness </a:t>
            </a:r>
            <a:r>
              <a:rPr sz="2100" spc="10" dirty="0">
                <a:solidFill>
                  <a:srgbClr val="313131"/>
                </a:solidFill>
                <a:latin typeface="Arial"/>
                <a:cs typeface="Arial"/>
              </a:rPr>
              <a:t>in  </a:t>
            </a:r>
            <a:r>
              <a:rPr sz="2100" spc="5" dirty="0">
                <a:solidFill>
                  <a:srgbClr val="313131"/>
                </a:solidFill>
                <a:latin typeface="Arial"/>
                <a:cs typeface="Arial"/>
              </a:rPr>
              <a:t>the </a:t>
            </a:r>
            <a:r>
              <a:rPr sz="2100" spc="-30" dirty="0">
                <a:solidFill>
                  <a:srgbClr val="313131"/>
                </a:solidFill>
                <a:latin typeface="Arial"/>
                <a:cs typeface="Arial"/>
              </a:rPr>
              <a:t>"up </a:t>
            </a:r>
            <a:r>
              <a:rPr sz="2100" spc="-10" dirty="0">
                <a:solidFill>
                  <a:srgbClr val="313131"/>
                </a:solidFill>
                <a:latin typeface="Arial"/>
                <a:cs typeface="Arial"/>
              </a:rPr>
              <a:t>and </a:t>
            </a:r>
            <a:r>
              <a:rPr sz="2100" dirty="0">
                <a:solidFill>
                  <a:srgbClr val="313131"/>
                </a:solidFill>
                <a:latin typeface="Arial"/>
                <a:cs typeface="Arial"/>
              </a:rPr>
              <a:t>down"</a:t>
            </a:r>
            <a:r>
              <a:rPr sz="2100" spc="-27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100" spc="20" dirty="0">
                <a:solidFill>
                  <a:srgbClr val="313131"/>
                </a:solidFill>
                <a:latin typeface="Arial"/>
                <a:cs typeface="Arial"/>
              </a:rPr>
              <a:t>direction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97978" y="1465095"/>
            <a:ext cx="3921325" cy="2949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619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170" y="251812"/>
            <a:ext cx="17134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245210"/>
            <a:ext cx="3818890" cy="339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6205">
              <a:lnSpc>
                <a:spcPct val="115599"/>
              </a:lnSpc>
              <a:spcBef>
                <a:spcPts val="100"/>
              </a:spcBef>
            </a:pPr>
            <a:r>
              <a:rPr sz="2000" spc="-5" dirty="0">
                <a:solidFill>
                  <a:srgbClr val="313131"/>
                </a:solidFill>
                <a:latin typeface="Arial"/>
                <a:cs typeface="Arial"/>
              </a:rPr>
              <a:t>Now wouldn't it be great if we 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could </a:t>
            </a:r>
            <a:r>
              <a:rPr sz="2000" spc="-5" dirty="0">
                <a:solidFill>
                  <a:srgbClr val="313131"/>
                </a:solidFill>
                <a:latin typeface="Arial"/>
                <a:cs typeface="Arial"/>
              </a:rPr>
              <a:t>apply this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same concept</a:t>
            </a:r>
            <a:r>
              <a:rPr sz="2000" spc="-10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13131"/>
                </a:solidFill>
                <a:latin typeface="Arial"/>
                <a:cs typeface="Arial"/>
              </a:rPr>
              <a:t>to 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313131"/>
                </a:solidFill>
                <a:latin typeface="Arial"/>
                <a:cs typeface="Arial"/>
              </a:rPr>
              <a:t>graph with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more </a:t>
            </a:r>
            <a:r>
              <a:rPr sz="2000" spc="-5" dirty="0">
                <a:solidFill>
                  <a:srgbClr val="313131"/>
                </a:solidFill>
                <a:latin typeface="Arial"/>
                <a:cs typeface="Arial"/>
              </a:rPr>
              <a:t>than just two  data</a:t>
            </a:r>
            <a:r>
              <a:rPr sz="2000" spc="-1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13131"/>
                </a:solidFill>
                <a:latin typeface="Arial"/>
                <a:cs typeface="Arial"/>
              </a:rPr>
              <a:t>points?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15599"/>
              </a:lnSpc>
              <a:spcBef>
                <a:spcPts val="1575"/>
              </a:spcBef>
            </a:pPr>
            <a:r>
              <a:rPr sz="2000" spc="-5" dirty="0">
                <a:solidFill>
                  <a:srgbClr val="313131"/>
                </a:solidFill>
                <a:latin typeface="Arial"/>
                <a:cs typeface="Arial"/>
              </a:rPr>
              <a:t>By doing this, we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could </a:t>
            </a:r>
            <a:r>
              <a:rPr sz="2000" spc="-5" dirty="0">
                <a:solidFill>
                  <a:srgbClr val="313131"/>
                </a:solidFill>
                <a:latin typeface="Arial"/>
                <a:cs typeface="Arial"/>
              </a:rPr>
              <a:t>take 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multiple men </a:t>
            </a:r>
            <a:r>
              <a:rPr sz="2000" spc="-5" dirty="0">
                <a:solidFill>
                  <a:srgbClr val="313131"/>
                </a:solidFill>
                <a:latin typeface="Arial"/>
                <a:cs typeface="Arial"/>
              </a:rPr>
              <a:t>and their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son's  </a:t>
            </a:r>
            <a:r>
              <a:rPr sz="2000" spc="-5" dirty="0">
                <a:solidFill>
                  <a:srgbClr val="313131"/>
                </a:solidFill>
                <a:latin typeface="Arial"/>
                <a:cs typeface="Arial"/>
              </a:rPr>
              <a:t>heights and do things like tell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a  man </a:t>
            </a:r>
            <a:r>
              <a:rPr sz="2000" spc="-5" dirty="0">
                <a:solidFill>
                  <a:srgbClr val="313131"/>
                </a:solidFill>
                <a:latin typeface="Arial"/>
                <a:cs typeface="Arial"/>
              </a:rPr>
              <a:t>how tall we expect his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son</a:t>
            </a:r>
            <a:r>
              <a:rPr sz="2000" spc="-8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13131"/>
                </a:solidFill>
                <a:latin typeface="Arial"/>
                <a:cs typeface="Arial"/>
              </a:rPr>
              <a:t>to  be...before he even has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a</a:t>
            </a:r>
            <a:r>
              <a:rPr sz="2000" spc="-4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son!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9121" y="1325032"/>
            <a:ext cx="4610432" cy="3184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1208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2170" y="251812"/>
            <a:ext cx="1942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4" y="1246098"/>
            <a:ext cx="3853179" cy="366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675">
              <a:lnSpc>
                <a:spcPct val="113599"/>
              </a:lnSpc>
              <a:spcBef>
                <a:spcPts val="100"/>
              </a:spcBef>
            </a:pPr>
            <a:r>
              <a:rPr sz="2200" spc="-70" dirty="0">
                <a:solidFill>
                  <a:srgbClr val="313131"/>
                </a:solidFill>
                <a:latin typeface="Arial"/>
                <a:cs typeface="Arial"/>
              </a:rPr>
              <a:t>Our </a:t>
            </a:r>
            <a:r>
              <a:rPr sz="2200" spc="10" dirty="0">
                <a:solidFill>
                  <a:srgbClr val="313131"/>
                </a:solidFill>
                <a:latin typeface="Arial"/>
                <a:cs typeface="Arial"/>
              </a:rPr>
              <a:t>goal </a:t>
            </a:r>
            <a:r>
              <a:rPr sz="2200" spc="45" dirty="0">
                <a:solidFill>
                  <a:srgbClr val="313131"/>
                </a:solidFill>
                <a:latin typeface="Arial"/>
                <a:cs typeface="Arial"/>
              </a:rPr>
              <a:t>with </a:t>
            </a:r>
            <a:r>
              <a:rPr sz="2200" spc="-5" dirty="0">
                <a:solidFill>
                  <a:srgbClr val="313131"/>
                </a:solidFill>
                <a:latin typeface="Arial"/>
                <a:cs typeface="Arial"/>
              </a:rPr>
              <a:t>linear</a:t>
            </a:r>
            <a:r>
              <a:rPr sz="2200" spc="-33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13131"/>
                </a:solidFill>
                <a:latin typeface="Arial"/>
                <a:cs typeface="Arial"/>
              </a:rPr>
              <a:t>regression  </a:t>
            </a:r>
            <a:r>
              <a:rPr sz="2200" spc="35" dirty="0">
                <a:solidFill>
                  <a:srgbClr val="313131"/>
                </a:solidFill>
                <a:latin typeface="Arial"/>
                <a:cs typeface="Arial"/>
              </a:rPr>
              <a:t>is </a:t>
            </a:r>
            <a:r>
              <a:rPr sz="2200" spc="65" dirty="0">
                <a:solidFill>
                  <a:srgbClr val="313131"/>
                </a:solidFill>
                <a:latin typeface="Arial"/>
                <a:cs typeface="Arial"/>
              </a:rPr>
              <a:t>to </a:t>
            </a:r>
            <a:r>
              <a:rPr sz="2200" b="1" spc="-55" dirty="0">
                <a:solidFill>
                  <a:srgbClr val="313131"/>
                </a:solidFill>
                <a:latin typeface="Trebuchet MS"/>
                <a:cs typeface="Trebuchet MS"/>
              </a:rPr>
              <a:t>minimize </a:t>
            </a:r>
            <a:r>
              <a:rPr sz="2200" b="1" spc="-100" dirty="0">
                <a:solidFill>
                  <a:srgbClr val="313131"/>
                </a:solidFill>
                <a:latin typeface="Trebuchet MS"/>
                <a:cs typeface="Trebuchet MS"/>
              </a:rPr>
              <a:t>the </a:t>
            </a:r>
            <a:r>
              <a:rPr sz="2200" b="1" spc="-70" dirty="0">
                <a:solidFill>
                  <a:srgbClr val="313131"/>
                </a:solidFill>
                <a:latin typeface="Trebuchet MS"/>
                <a:cs typeface="Trebuchet MS"/>
              </a:rPr>
              <a:t>vertical  </a:t>
            </a:r>
            <a:r>
              <a:rPr sz="2200" b="1" spc="-30" dirty="0">
                <a:solidFill>
                  <a:srgbClr val="313131"/>
                </a:solidFill>
                <a:latin typeface="Trebuchet MS"/>
                <a:cs typeface="Trebuchet MS"/>
              </a:rPr>
              <a:t>distance </a:t>
            </a:r>
            <a:r>
              <a:rPr sz="2200" spc="-5" dirty="0">
                <a:solidFill>
                  <a:srgbClr val="313131"/>
                </a:solidFill>
                <a:latin typeface="Arial"/>
                <a:cs typeface="Arial"/>
              </a:rPr>
              <a:t>between </a:t>
            </a:r>
            <a:r>
              <a:rPr sz="2200" spc="15" dirty="0">
                <a:solidFill>
                  <a:srgbClr val="313131"/>
                </a:solidFill>
                <a:latin typeface="Arial"/>
                <a:cs typeface="Arial"/>
              </a:rPr>
              <a:t>all </a:t>
            </a:r>
            <a:r>
              <a:rPr sz="2200" spc="5" dirty="0">
                <a:solidFill>
                  <a:srgbClr val="313131"/>
                </a:solidFill>
                <a:latin typeface="Arial"/>
                <a:cs typeface="Arial"/>
              </a:rPr>
              <a:t>the </a:t>
            </a:r>
            <a:r>
              <a:rPr sz="2200" spc="10" dirty="0">
                <a:solidFill>
                  <a:srgbClr val="313131"/>
                </a:solidFill>
                <a:latin typeface="Arial"/>
                <a:cs typeface="Arial"/>
              </a:rPr>
              <a:t>data  </a:t>
            </a:r>
            <a:r>
              <a:rPr sz="2200" spc="30" dirty="0">
                <a:solidFill>
                  <a:srgbClr val="313131"/>
                </a:solidFill>
                <a:latin typeface="Arial"/>
                <a:cs typeface="Arial"/>
              </a:rPr>
              <a:t>points </a:t>
            </a:r>
            <a:r>
              <a:rPr sz="2200" spc="-10" dirty="0">
                <a:solidFill>
                  <a:srgbClr val="313131"/>
                </a:solidFill>
                <a:latin typeface="Arial"/>
                <a:cs typeface="Arial"/>
              </a:rPr>
              <a:t>and </a:t>
            </a:r>
            <a:r>
              <a:rPr sz="2200" spc="5" dirty="0">
                <a:solidFill>
                  <a:srgbClr val="313131"/>
                </a:solidFill>
                <a:latin typeface="Arial"/>
                <a:cs typeface="Arial"/>
              </a:rPr>
              <a:t>our</a:t>
            </a:r>
            <a:r>
              <a:rPr sz="2200" spc="-24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313131"/>
                </a:solidFill>
                <a:latin typeface="Arial"/>
                <a:cs typeface="Arial"/>
              </a:rPr>
              <a:t>line.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13599"/>
              </a:lnSpc>
              <a:spcBef>
                <a:spcPts val="1650"/>
              </a:spcBef>
            </a:pPr>
            <a:r>
              <a:rPr sz="2200" spc="-70" dirty="0">
                <a:solidFill>
                  <a:srgbClr val="313131"/>
                </a:solidFill>
                <a:latin typeface="Arial"/>
                <a:cs typeface="Arial"/>
              </a:rPr>
              <a:t>So </a:t>
            </a:r>
            <a:r>
              <a:rPr sz="2200" spc="15" dirty="0">
                <a:solidFill>
                  <a:srgbClr val="313131"/>
                </a:solidFill>
                <a:latin typeface="Arial"/>
                <a:cs typeface="Arial"/>
              </a:rPr>
              <a:t>in </a:t>
            </a:r>
            <a:r>
              <a:rPr sz="2200" spc="10" dirty="0">
                <a:solidFill>
                  <a:srgbClr val="313131"/>
                </a:solidFill>
                <a:latin typeface="Arial"/>
                <a:cs typeface="Arial"/>
              </a:rPr>
              <a:t>determining </a:t>
            </a:r>
            <a:r>
              <a:rPr sz="2200" spc="5" dirty="0">
                <a:solidFill>
                  <a:srgbClr val="313131"/>
                </a:solidFill>
                <a:latin typeface="Arial"/>
                <a:cs typeface="Arial"/>
              </a:rPr>
              <a:t>the </a:t>
            </a:r>
            <a:r>
              <a:rPr sz="2200" b="1" spc="-20" dirty="0">
                <a:solidFill>
                  <a:srgbClr val="313131"/>
                </a:solidFill>
                <a:latin typeface="Trebuchet MS"/>
                <a:cs typeface="Trebuchet MS"/>
              </a:rPr>
              <a:t>best</a:t>
            </a:r>
            <a:r>
              <a:rPr sz="2200" b="1" spc="-34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2200" b="1" spc="-95" dirty="0">
                <a:solidFill>
                  <a:srgbClr val="313131"/>
                </a:solidFill>
                <a:latin typeface="Trebuchet MS"/>
                <a:cs typeface="Trebuchet MS"/>
              </a:rPr>
              <a:t>line</a:t>
            </a:r>
            <a:r>
              <a:rPr sz="2200" spc="-95" dirty="0">
                <a:solidFill>
                  <a:srgbClr val="313131"/>
                </a:solidFill>
                <a:latin typeface="Arial"/>
                <a:cs typeface="Arial"/>
              </a:rPr>
              <a:t>,  </a:t>
            </a:r>
            <a:r>
              <a:rPr sz="2200" dirty="0">
                <a:solidFill>
                  <a:srgbClr val="313131"/>
                </a:solidFill>
                <a:latin typeface="Arial"/>
                <a:cs typeface="Arial"/>
              </a:rPr>
              <a:t>we </a:t>
            </a:r>
            <a:r>
              <a:rPr sz="2200" spc="-30" dirty="0">
                <a:solidFill>
                  <a:srgbClr val="313131"/>
                </a:solidFill>
                <a:latin typeface="Arial"/>
                <a:cs typeface="Arial"/>
              </a:rPr>
              <a:t>are </a:t>
            </a:r>
            <a:r>
              <a:rPr sz="2200" spc="30" dirty="0">
                <a:solidFill>
                  <a:srgbClr val="313131"/>
                </a:solidFill>
                <a:latin typeface="Arial"/>
                <a:cs typeface="Arial"/>
              </a:rPr>
              <a:t>attempting </a:t>
            </a:r>
            <a:r>
              <a:rPr sz="2200" spc="65" dirty="0">
                <a:solidFill>
                  <a:srgbClr val="313131"/>
                </a:solidFill>
                <a:latin typeface="Arial"/>
                <a:cs typeface="Arial"/>
              </a:rPr>
              <a:t>to </a:t>
            </a:r>
            <a:r>
              <a:rPr sz="2200" spc="25" dirty="0">
                <a:solidFill>
                  <a:srgbClr val="313131"/>
                </a:solidFill>
                <a:latin typeface="Arial"/>
                <a:cs typeface="Arial"/>
              </a:rPr>
              <a:t>minimize  </a:t>
            </a:r>
            <a:r>
              <a:rPr sz="2200" spc="5" dirty="0">
                <a:solidFill>
                  <a:srgbClr val="313131"/>
                </a:solidFill>
                <a:latin typeface="Arial"/>
                <a:cs typeface="Arial"/>
              </a:rPr>
              <a:t>the </a:t>
            </a:r>
            <a:r>
              <a:rPr sz="2200" spc="15" dirty="0">
                <a:solidFill>
                  <a:srgbClr val="313131"/>
                </a:solidFill>
                <a:latin typeface="Arial"/>
                <a:cs typeface="Arial"/>
              </a:rPr>
              <a:t>distance </a:t>
            </a:r>
            <a:r>
              <a:rPr sz="2200" spc="-5" dirty="0">
                <a:solidFill>
                  <a:srgbClr val="313131"/>
                </a:solidFill>
                <a:latin typeface="Arial"/>
                <a:cs typeface="Arial"/>
              </a:rPr>
              <a:t>between </a:t>
            </a:r>
            <a:r>
              <a:rPr sz="2200" b="1" spc="-45" dirty="0">
                <a:solidFill>
                  <a:srgbClr val="313131"/>
                </a:solidFill>
                <a:latin typeface="Trebuchet MS"/>
                <a:cs typeface="Trebuchet MS"/>
              </a:rPr>
              <a:t>all </a:t>
            </a:r>
            <a:r>
              <a:rPr sz="2200" spc="5" dirty="0">
                <a:solidFill>
                  <a:srgbClr val="313131"/>
                </a:solidFill>
                <a:latin typeface="Arial"/>
                <a:cs typeface="Arial"/>
              </a:rPr>
              <a:t>the  </a:t>
            </a:r>
            <a:r>
              <a:rPr sz="2200" spc="30" dirty="0">
                <a:solidFill>
                  <a:srgbClr val="313131"/>
                </a:solidFill>
                <a:latin typeface="Arial"/>
                <a:cs typeface="Arial"/>
              </a:rPr>
              <a:t>points </a:t>
            </a:r>
            <a:r>
              <a:rPr sz="2200" spc="-10" dirty="0">
                <a:solidFill>
                  <a:srgbClr val="313131"/>
                </a:solidFill>
                <a:latin typeface="Arial"/>
                <a:cs typeface="Arial"/>
              </a:rPr>
              <a:t>and </a:t>
            </a:r>
            <a:r>
              <a:rPr sz="2200" spc="10" dirty="0">
                <a:solidFill>
                  <a:srgbClr val="313131"/>
                </a:solidFill>
                <a:latin typeface="Arial"/>
                <a:cs typeface="Arial"/>
              </a:rPr>
              <a:t>their </a:t>
            </a:r>
            <a:r>
              <a:rPr sz="2200" spc="15" dirty="0">
                <a:solidFill>
                  <a:srgbClr val="313131"/>
                </a:solidFill>
                <a:latin typeface="Arial"/>
                <a:cs typeface="Arial"/>
              </a:rPr>
              <a:t>distance </a:t>
            </a:r>
            <a:r>
              <a:rPr sz="2200" spc="60" dirty="0">
                <a:solidFill>
                  <a:srgbClr val="313131"/>
                </a:solidFill>
                <a:latin typeface="Arial"/>
                <a:cs typeface="Arial"/>
              </a:rPr>
              <a:t>to  </a:t>
            </a:r>
            <a:r>
              <a:rPr sz="2200" spc="5" dirty="0">
                <a:solidFill>
                  <a:srgbClr val="313131"/>
                </a:solidFill>
                <a:latin typeface="Arial"/>
                <a:cs typeface="Arial"/>
              </a:rPr>
              <a:t>our</a:t>
            </a:r>
            <a:r>
              <a:rPr sz="2200" spc="-7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313131"/>
                </a:solidFill>
                <a:latin typeface="Arial"/>
                <a:cs typeface="Arial"/>
              </a:rPr>
              <a:t>line.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15741" y="1229972"/>
            <a:ext cx="4928240" cy="3470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1935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2170" y="251812"/>
            <a:ext cx="17134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4" y="1836647"/>
            <a:ext cx="3792220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2200" spc="-35" dirty="0">
                <a:solidFill>
                  <a:srgbClr val="313131"/>
                </a:solidFill>
                <a:latin typeface="Arial"/>
                <a:cs typeface="Arial"/>
              </a:rPr>
              <a:t>There </a:t>
            </a:r>
            <a:r>
              <a:rPr sz="2200" spc="-30" dirty="0">
                <a:solidFill>
                  <a:srgbClr val="313131"/>
                </a:solidFill>
                <a:latin typeface="Arial"/>
                <a:cs typeface="Arial"/>
              </a:rPr>
              <a:t>are </a:t>
            </a:r>
            <a:r>
              <a:rPr sz="2200" spc="50" dirty="0">
                <a:solidFill>
                  <a:srgbClr val="313131"/>
                </a:solidFill>
                <a:latin typeface="Arial"/>
                <a:cs typeface="Arial"/>
              </a:rPr>
              <a:t>lots </a:t>
            </a:r>
            <a:r>
              <a:rPr sz="2200" spc="85" dirty="0">
                <a:solidFill>
                  <a:srgbClr val="313131"/>
                </a:solidFill>
                <a:latin typeface="Arial"/>
                <a:cs typeface="Arial"/>
              </a:rPr>
              <a:t>of </a:t>
            </a:r>
            <a:r>
              <a:rPr sz="2200" spc="35" dirty="0">
                <a:solidFill>
                  <a:srgbClr val="313131"/>
                </a:solidFill>
                <a:latin typeface="Arial"/>
                <a:cs typeface="Arial"/>
              </a:rPr>
              <a:t>different  </a:t>
            </a:r>
            <a:r>
              <a:rPr sz="2200" spc="-5" dirty="0">
                <a:solidFill>
                  <a:srgbClr val="313131"/>
                </a:solidFill>
                <a:latin typeface="Arial"/>
                <a:cs typeface="Arial"/>
              </a:rPr>
              <a:t>ways</a:t>
            </a:r>
            <a:r>
              <a:rPr sz="2200" spc="-8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13131"/>
                </a:solidFill>
                <a:latin typeface="Arial"/>
                <a:cs typeface="Arial"/>
              </a:rPr>
              <a:t>to</a:t>
            </a:r>
            <a:r>
              <a:rPr sz="2200" spc="-8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200" spc="25" dirty="0">
                <a:solidFill>
                  <a:srgbClr val="313131"/>
                </a:solidFill>
                <a:latin typeface="Arial"/>
                <a:cs typeface="Arial"/>
              </a:rPr>
              <a:t>minimize</a:t>
            </a:r>
            <a:r>
              <a:rPr sz="2200" spc="-8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13131"/>
                </a:solidFill>
                <a:latin typeface="Arial"/>
                <a:cs typeface="Arial"/>
              </a:rPr>
              <a:t>this,</a:t>
            </a:r>
            <a:r>
              <a:rPr sz="2200" spc="-8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13131"/>
                </a:solidFill>
                <a:latin typeface="Arial"/>
                <a:cs typeface="Arial"/>
              </a:rPr>
              <a:t>(sum</a:t>
            </a:r>
            <a:r>
              <a:rPr sz="2200" spc="-8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13131"/>
                </a:solidFill>
                <a:latin typeface="Arial"/>
                <a:cs typeface="Arial"/>
              </a:rPr>
              <a:t>of  </a:t>
            </a:r>
            <a:r>
              <a:rPr sz="2200" spc="-10" dirty="0">
                <a:solidFill>
                  <a:srgbClr val="313131"/>
                </a:solidFill>
                <a:latin typeface="Arial"/>
                <a:cs typeface="Arial"/>
              </a:rPr>
              <a:t>squared </a:t>
            </a:r>
            <a:r>
              <a:rPr sz="2200" spc="-25" dirty="0">
                <a:solidFill>
                  <a:srgbClr val="313131"/>
                </a:solidFill>
                <a:latin typeface="Arial"/>
                <a:cs typeface="Arial"/>
              </a:rPr>
              <a:t>errors, </a:t>
            </a:r>
            <a:r>
              <a:rPr sz="2200" spc="35" dirty="0">
                <a:solidFill>
                  <a:srgbClr val="313131"/>
                </a:solidFill>
                <a:latin typeface="Arial"/>
                <a:cs typeface="Arial"/>
              </a:rPr>
              <a:t>sum </a:t>
            </a:r>
            <a:r>
              <a:rPr sz="2200" spc="85" dirty="0">
                <a:solidFill>
                  <a:srgbClr val="313131"/>
                </a:solidFill>
                <a:latin typeface="Arial"/>
                <a:cs typeface="Arial"/>
              </a:rPr>
              <a:t>of  </a:t>
            </a:r>
            <a:r>
              <a:rPr sz="2200" spc="10" dirty="0">
                <a:solidFill>
                  <a:srgbClr val="313131"/>
                </a:solidFill>
                <a:latin typeface="Arial"/>
                <a:cs typeface="Arial"/>
              </a:rPr>
              <a:t>absolute </a:t>
            </a:r>
            <a:r>
              <a:rPr sz="2200" spc="-25" dirty="0">
                <a:solidFill>
                  <a:srgbClr val="313131"/>
                </a:solidFill>
                <a:latin typeface="Arial"/>
                <a:cs typeface="Arial"/>
              </a:rPr>
              <a:t>errors, </a:t>
            </a:r>
            <a:r>
              <a:rPr sz="2200" spc="-15" dirty="0">
                <a:solidFill>
                  <a:srgbClr val="313131"/>
                </a:solidFill>
                <a:latin typeface="Arial"/>
                <a:cs typeface="Arial"/>
              </a:rPr>
              <a:t>etc), </a:t>
            </a:r>
            <a:r>
              <a:rPr sz="2200" spc="30" dirty="0">
                <a:solidFill>
                  <a:srgbClr val="313131"/>
                </a:solidFill>
                <a:latin typeface="Arial"/>
                <a:cs typeface="Arial"/>
              </a:rPr>
              <a:t>but </a:t>
            </a:r>
            <a:r>
              <a:rPr sz="2200" spc="15" dirty="0">
                <a:solidFill>
                  <a:srgbClr val="313131"/>
                </a:solidFill>
                <a:latin typeface="Arial"/>
                <a:cs typeface="Arial"/>
              </a:rPr>
              <a:t>all  </a:t>
            </a:r>
            <a:r>
              <a:rPr sz="2200" spc="-5" dirty="0">
                <a:solidFill>
                  <a:srgbClr val="313131"/>
                </a:solidFill>
                <a:latin typeface="Arial"/>
                <a:cs typeface="Arial"/>
              </a:rPr>
              <a:t>these </a:t>
            </a:r>
            <a:r>
              <a:rPr sz="2200" spc="25" dirty="0">
                <a:solidFill>
                  <a:srgbClr val="313131"/>
                </a:solidFill>
                <a:latin typeface="Arial"/>
                <a:cs typeface="Arial"/>
              </a:rPr>
              <a:t>methods </a:t>
            </a:r>
            <a:r>
              <a:rPr sz="2200" spc="-40" dirty="0">
                <a:solidFill>
                  <a:srgbClr val="313131"/>
                </a:solidFill>
                <a:latin typeface="Arial"/>
                <a:cs typeface="Arial"/>
              </a:rPr>
              <a:t>have </a:t>
            </a:r>
            <a:r>
              <a:rPr sz="2200" spc="-30" dirty="0">
                <a:solidFill>
                  <a:srgbClr val="313131"/>
                </a:solidFill>
                <a:latin typeface="Arial"/>
                <a:cs typeface="Arial"/>
              </a:rPr>
              <a:t>a </a:t>
            </a:r>
            <a:r>
              <a:rPr sz="2200" spc="-20" dirty="0">
                <a:solidFill>
                  <a:srgbClr val="313131"/>
                </a:solidFill>
                <a:latin typeface="Arial"/>
                <a:cs typeface="Arial"/>
              </a:rPr>
              <a:t>general  </a:t>
            </a:r>
            <a:r>
              <a:rPr sz="2200" spc="10" dirty="0">
                <a:solidFill>
                  <a:srgbClr val="313131"/>
                </a:solidFill>
                <a:latin typeface="Arial"/>
                <a:cs typeface="Arial"/>
              </a:rPr>
              <a:t>goal </a:t>
            </a:r>
            <a:r>
              <a:rPr sz="2200" spc="85" dirty="0">
                <a:solidFill>
                  <a:srgbClr val="313131"/>
                </a:solidFill>
                <a:latin typeface="Arial"/>
                <a:cs typeface="Arial"/>
              </a:rPr>
              <a:t>of </a:t>
            </a:r>
            <a:r>
              <a:rPr sz="2200" spc="30" dirty="0">
                <a:solidFill>
                  <a:srgbClr val="313131"/>
                </a:solidFill>
                <a:latin typeface="Arial"/>
                <a:cs typeface="Arial"/>
              </a:rPr>
              <a:t>minimizing </a:t>
            </a:r>
            <a:r>
              <a:rPr sz="2200" spc="35" dirty="0">
                <a:solidFill>
                  <a:srgbClr val="313131"/>
                </a:solidFill>
                <a:latin typeface="Arial"/>
                <a:cs typeface="Arial"/>
              </a:rPr>
              <a:t>this  </a:t>
            </a:r>
            <a:r>
              <a:rPr sz="2200" spc="5" dirty="0">
                <a:solidFill>
                  <a:srgbClr val="313131"/>
                </a:solidFill>
                <a:latin typeface="Arial"/>
                <a:cs typeface="Arial"/>
              </a:rPr>
              <a:t>distance.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65147" y="1328784"/>
            <a:ext cx="4798549" cy="3310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9827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1208" y="1534385"/>
            <a:ext cx="3865648" cy="2907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82170" y="251812"/>
            <a:ext cx="16372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4724" y="1246098"/>
            <a:ext cx="3754120" cy="213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5730">
              <a:lnSpc>
                <a:spcPct val="113599"/>
              </a:lnSpc>
              <a:spcBef>
                <a:spcPts val="100"/>
              </a:spcBef>
            </a:pPr>
            <a:r>
              <a:rPr sz="2200" spc="-35" dirty="0">
                <a:solidFill>
                  <a:srgbClr val="313131"/>
                </a:solidFill>
                <a:latin typeface="Arial"/>
                <a:cs typeface="Arial"/>
              </a:rPr>
              <a:t>For </a:t>
            </a:r>
            <a:r>
              <a:rPr sz="2200" spc="-30" dirty="0">
                <a:solidFill>
                  <a:srgbClr val="313131"/>
                </a:solidFill>
                <a:latin typeface="Arial"/>
                <a:cs typeface="Arial"/>
              </a:rPr>
              <a:t>example, </a:t>
            </a:r>
            <a:r>
              <a:rPr sz="2200" spc="-20" dirty="0">
                <a:solidFill>
                  <a:srgbClr val="313131"/>
                </a:solidFill>
                <a:latin typeface="Arial"/>
                <a:cs typeface="Arial"/>
              </a:rPr>
              <a:t>one </a:t>
            </a:r>
            <a:r>
              <a:rPr sz="2200" spc="85" dirty="0">
                <a:solidFill>
                  <a:srgbClr val="313131"/>
                </a:solidFill>
                <a:latin typeface="Arial"/>
                <a:cs typeface="Arial"/>
              </a:rPr>
              <a:t>of </a:t>
            </a:r>
            <a:r>
              <a:rPr sz="2200" spc="5" dirty="0">
                <a:solidFill>
                  <a:srgbClr val="313131"/>
                </a:solidFill>
                <a:latin typeface="Arial"/>
                <a:cs typeface="Arial"/>
              </a:rPr>
              <a:t>the</a:t>
            </a:r>
            <a:r>
              <a:rPr sz="2200" spc="-39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13131"/>
                </a:solidFill>
                <a:latin typeface="Arial"/>
                <a:cs typeface="Arial"/>
              </a:rPr>
              <a:t>most  </a:t>
            </a:r>
            <a:r>
              <a:rPr sz="2200" spc="5" dirty="0">
                <a:solidFill>
                  <a:srgbClr val="313131"/>
                </a:solidFill>
                <a:latin typeface="Arial"/>
                <a:cs typeface="Arial"/>
              </a:rPr>
              <a:t>popular </a:t>
            </a:r>
            <a:r>
              <a:rPr sz="2200" spc="25" dirty="0">
                <a:solidFill>
                  <a:srgbClr val="313131"/>
                </a:solidFill>
                <a:latin typeface="Arial"/>
                <a:cs typeface="Arial"/>
              </a:rPr>
              <a:t>methods </a:t>
            </a:r>
            <a:r>
              <a:rPr sz="2200" spc="35" dirty="0">
                <a:solidFill>
                  <a:srgbClr val="313131"/>
                </a:solidFill>
                <a:latin typeface="Arial"/>
                <a:cs typeface="Arial"/>
              </a:rPr>
              <a:t>is </a:t>
            </a:r>
            <a:r>
              <a:rPr sz="2200" spc="5" dirty="0">
                <a:solidFill>
                  <a:srgbClr val="313131"/>
                </a:solidFill>
                <a:latin typeface="Arial"/>
                <a:cs typeface="Arial"/>
              </a:rPr>
              <a:t>the </a:t>
            </a:r>
            <a:r>
              <a:rPr sz="2200" spc="15" dirty="0">
                <a:solidFill>
                  <a:srgbClr val="313131"/>
                </a:solidFill>
                <a:latin typeface="Arial"/>
                <a:cs typeface="Arial"/>
              </a:rPr>
              <a:t>least  </a:t>
            </a:r>
            <a:r>
              <a:rPr sz="2200" spc="-5" dirty="0">
                <a:solidFill>
                  <a:srgbClr val="313131"/>
                </a:solidFill>
                <a:latin typeface="Arial"/>
                <a:cs typeface="Arial"/>
              </a:rPr>
              <a:t>squares</a:t>
            </a:r>
            <a:r>
              <a:rPr sz="2200" spc="-8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313131"/>
                </a:solidFill>
                <a:latin typeface="Arial"/>
                <a:cs typeface="Arial"/>
              </a:rPr>
              <a:t>method.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13599"/>
              </a:lnSpc>
              <a:spcBef>
                <a:spcPts val="1650"/>
              </a:spcBef>
            </a:pPr>
            <a:r>
              <a:rPr sz="2200" spc="-35" dirty="0">
                <a:solidFill>
                  <a:srgbClr val="313131"/>
                </a:solidFill>
                <a:latin typeface="Arial"/>
                <a:cs typeface="Arial"/>
              </a:rPr>
              <a:t>Here </a:t>
            </a:r>
            <a:r>
              <a:rPr sz="2200" dirty="0">
                <a:solidFill>
                  <a:srgbClr val="313131"/>
                </a:solidFill>
                <a:latin typeface="Arial"/>
                <a:cs typeface="Arial"/>
              </a:rPr>
              <a:t>we </a:t>
            </a:r>
            <a:r>
              <a:rPr sz="2200" spc="-40" dirty="0">
                <a:solidFill>
                  <a:srgbClr val="313131"/>
                </a:solidFill>
                <a:latin typeface="Arial"/>
                <a:cs typeface="Arial"/>
              </a:rPr>
              <a:t>have </a:t>
            </a:r>
            <a:r>
              <a:rPr sz="2200" spc="-10" dirty="0">
                <a:solidFill>
                  <a:srgbClr val="313131"/>
                </a:solidFill>
                <a:latin typeface="Arial"/>
                <a:cs typeface="Arial"/>
              </a:rPr>
              <a:t>blue </a:t>
            </a:r>
            <a:r>
              <a:rPr sz="2200" spc="10" dirty="0">
                <a:solidFill>
                  <a:srgbClr val="313131"/>
                </a:solidFill>
                <a:latin typeface="Arial"/>
                <a:cs typeface="Arial"/>
              </a:rPr>
              <a:t>data</a:t>
            </a:r>
            <a:r>
              <a:rPr sz="2200" spc="-33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13131"/>
                </a:solidFill>
                <a:latin typeface="Arial"/>
                <a:cs typeface="Arial"/>
              </a:rPr>
              <a:t>points  </a:t>
            </a:r>
            <a:r>
              <a:rPr sz="2200" spc="5" dirty="0">
                <a:solidFill>
                  <a:srgbClr val="313131"/>
                </a:solidFill>
                <a:latin typeface="Arial"/>
                <a:cs typeface="Arial"/>
              </a:rPr>
              <a:t>along </a:t>
            </a:r>
            <a:r>
              <a:rPr sz="2200" spc="-25" dirty="0">
                <a:solidFill>
                  <a:srgbClr val="313131"/>
                </a:solidFill>
                <a:latin typeface="Arial"/>
                <a:cs typeface="Arial"/>
              </a:rPr>
              <a:t>an </a:t>
            </a:r>
            <a:r>
              <a:rPr sz="2200" spc="-10" dirty="0">
                <a:solidFill>
                  <a:srgbClr val="313131"/>
                </a:solidFill>
                <a:latin typeface="Arial"/>
                <a:cs typeface="Arial"/>
              </a:rPr>
              <a:t>x and </a:t>
            </a:r>
            <a:r>
              <a:rPr sz="2200" spc="-60" dirty="0">
                <a:solidFill>
                  <a:srgbClr val="313131"/>
                </a:solidFill>
                <a:latin typeface="Arial"/>
                <a:cs typeface="Arial"/>
              </a:rPr>
              <a:t>y</a:t>
            </a:r>
            <a:r>
              <a:rPr sz="2200" spc="-35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13131"/>
                </a:solidFill>
                <a:latin typeface="Arial"/>
                <a:cs typeface="Arial"/>
              </a:rPr>
              <a:t>axis.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82251" y="3356605"/>
            <a:ext cx="165524" cy="16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13373" y="3200605"/>
            <a:ext cx="165524" cy="165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04147" y="1951958"/>
            <a:ext cx="165524" cy="1655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9345" y="2488982"/>
            <a:ext cx="165524" cy="1655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7050" y="3044606"/>
            <a:ext cx="165524" cy="16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74964" y="3958917"/>
            <a:ext cx="0" cy="97790"/>
          </a:xfrm>
          <a:custGeom>
            <a:avLst/>
            <a:gdLst/>
            <a:ahLst/>
            <a:cxnLst/>
            <a:rect l="l" t="t" r="r" b="b"/>
            <a:pathLst>
              <a:path h="97789">
                <a:moveTo>
                  <a:pt x="0" y="0"/>
                </a:moveTo>
                <a:lnTo>
                  <a:pt x="0" y="97499"/>
                </a:lnTo>
              </a:path>
            </a:pathLst>
          </a:custGeom>
          <a:ln w="68099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18159" y="1901521"/>
            <a:ext cx="0" cy="97790"/>
          </a:xfrm>
          <a:custGeom>
            <a:avLst/>
            <a:gdLst/>
            <a:ahLst/>
            <a:cxnLst/>
            <a:rect l="l" t="t" r="r" b="b"/>
            <a:pathLst>
              <a:path h="97789">
                <a:moveTo>
                  <a:pt x="0" y="0"/>
                </a:moveTo>
                <a:lnTo>
                  <a:pt x="0" y="97499"/>
                </a:lnTo>
              </a:path>
            </a:pathLst>
          </a:custGeom>
          <a:ln w="68099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8346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1208" y="1534385"/>
            <a:ext cx="3865648" cy="2907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82170" y="251812"/>
            <a:ext cx="17134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4724" y="1246098"/>
            <a:ext cx="3502660" cy="213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6850">
              <a:lnSpc>
                <a:spcPct val="113599"/>
              </a:lnSpc>
              <a:spcBef>
                <a:spcPts val="100"/>
              </a:spcBef>
            </a:pPr>
            <a:r>
              <a:rPr sz="2200" spc="20" dirty="0">
                <a:solidFill>
                  <a:srgbClr val="313131"/>
                </a:solidFill>
                <a:latin typeface="Arial"/>
                <a:cs typeface="Arial"/>
              </a:rPr>
              <a:t>Now</a:t>
            </a:r>
            <a:r>
              <a:rPr sz="2200" spc="-9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13131"/>
                </a:solidFill>
                <a:latin typeface="Arial"/>
                <a:cs typeface="Arial"/>
              </a:rPr>
              <a:t>we</a:t>
            </a:r>
            <a:r>
              <a:rPr sz="2200" spc="-8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13131"/>
                </a:solidFill>
                <a:latin typeface="Arial"/>
                <a:cs typeface="Arial"/>
              </a:rPr>
              <a:t>want</a:t>
            </a:r>
            <a:r>
              <a:rPr sz="2200" spc="-8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13131"/>
                </a:solidFill>
                <a:latin typeface="Arial"/>
                <a:cs typeface="Arial"/>
              </a:rPr>
              <a:t>to</a:t>
            </a:r>
            <a:r>
              <a:rPr sz="2200" spc="-8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13131"/>
                </a:solidFill>
                <a:latin typeface="Arial"/>
                <a:cs typeface="Arial"/>
              </a:rPr>
              <a:t>fit</a:t>
            </a:r>
            <a:r>
              <a:rPr sz="2200" spc="-8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313131"/>
                </a:solidFill>
                <a:latin typeface="Arial"/>
                <a:cs typeface="Arial"/>
              </a:rPr>
              <a:t>a</a:t>
            </a:r>
            <a:r>
              <a:rPr sz="2200" spc="-8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13131"/>
                </a:solidFill>
                <a:latin typeface="Arial"/>
                <a:cs typeface="Arial"/>
              </a:rPr>
              <a:t>linear  </a:t>
            </a:r>
            <a:r>
              <a:rPr sz="2200" dirty="0">
                <a:solidFill>
                  <a:srgbClr val="313131"/>
                </a:solidFill>
                <a:latin typeface="Arial"/>
                <a:cs typeface="Arial"/>
              </a:rPr>
              <a:t>regression</a:t>
            </a:r>
            <a:r>
              <a:rPr sz="2200" spc="-7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313131"/>
                </a:solidFill>
                <a:latin typeface="Arial"/>
                <a:cs typeface="Arial"/>
              </a:rPr>
              <a:t>line.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13599"/>
              </a:lnSpc>
              <a:spcBef>
                <a:spcPts val="1650"/>
              </a:spcBef>
            </a:pPr>
            <a:r>
              <a:rPr sz="2200" spc="-40" dirty="0">
                <a:solidFill>
                  <a:srgbClr val="313131"/>
                </a:solidFill>
                <a:latin typeface="Arial"/>
                <a:cs typeface="Arial"/>
              </a:rPr>
              <a:t>The </a:t>
            </a:r>
            <a:r>
              <a:rPr sz="2200" spc="15" dirty="0">
                <a:solidFill>
                  <a:srgbClr val="313131"/>
                </a:solidFill>
                <a:latin typeface="Arial"/>
                <a:cs typeface="Arial"/>
              </a:rPr>
              <a:t>question </a:t>
            </a:r>
            <a:r>
              <a:rPr sz="2200" spc="-40" dirty="0">
                <a:solidFill>
                  <a:srgbClr val="313131"/>
                </a:solidFill>
                <a:latin typeface="Arial"/>
                <a:cs typeface="Arial"/>
              </a:rPr>
              <a:t>is, </a:t>
            </a:r>
            <a:r>
              <a:rPr sz="2200" spc="20" dirty="0">
                <a:solidFill>
                  <a:srgbClr val="313131"/>
                </a:solidFill>
                <a:latin typeface="Arial"/>
                <a:cs typeface="Arial"/>
              </a:rPr>
              <a:t>how do </a:t>
            </a:r>
            <a:r>
              <a:rPr sz="2200" spc="-5" dirty="0">
                <a:solidFill>
                  <a:srgbClr val="313131"/>
                </a:solidFill>
                <a:latin typeface="Arial"/>
                <a:cs typeface="Arial"/>
              </a:rPr>
              <a:t>we  decide </a:t>
            </a:r>
            <a:r>
              <a:rPr sz="2200" spc="20" dirty="0">
                <a:solidFill>
                  <a:srgbClr val="313131"/>
                </a:solidFill>
                <a:latin typeface="Arial"/>
                <a:cs typeface="Arial"/>
              </a:rPr>
              <a:t>which </a:t>
            </a:r>
            <a:r>
              <a:rPr sz="2200" dirty="0">
                <a:solidFill>
                  <a:srgbClr val="313131"/>
                </a:solidFill>
                <a:latin typeface="Arial"/>
                <a:cs typeface="Arial"/>
              </a:rPr>
              <a:t>line </a:t>
            </a:r>
            <a:r>
              <a:rPr sz="2200" spc="35" dirty="0">
                <a:solidFill>
                  <a:srgbClr val="313131"/>
                </a:solidFill>
                <a:latin typeface="Arial"/>
                <a:cs typeface="Arial"/>
              </a:rPr>
              <a:t>is </a:t>
            </a:r>
            <a:r>
              <a:rPr sz="2200" spc="5" dirty="0">
                <a:solidFill>
                  <a:srgbClr val="313131"/>
                </a:solidFill>
                <a:latin typeface="Arial"/>
                <a:cs typeface="Arial"/>
              </a:rPr>
              <a:t>the</a:t>
            </a:r>
            <a:r>
              <a:rPr sz="2200" spc="-44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313131"/>
                </a:solidFill>
                <a:latin typeface="Arial"/>
                <a:cs typeface="Arial"/>
              </a:rPr>
              <a:t>best  </a:t>
            </a:r>
            <a:r>
              <a:rPr sz="2200" spc="60" dirty="0">
                <a:solidFill>
                  <a:srgbClr val="313131"/>
                </a:solidFill>
                <a:latin typeface="Arial"/>
                <a:cs typeface="Arial"/>
              </a:rPr>
              <a:t>fitting</a:t>
            </a:r>
            <a:r>
              <a:rPr sz="2200" spc="-7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200" spc="-65" dirty="0">
                <a:solidFill>
                  <a:srgbClr val="313131"/>
                </a:solidFill>
                <a:latin typeface="Arial"/>
                <a:cs typeface="Arial"/>
              </a:rPr>
              <a:t>one?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82251" y="3356605"/>
            <a:ext cx="165524" cy="16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13373" y="3200605"/>
            <a:ext cx="165524" cy="165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04147" y="1951958"/>
            <a:ext cx="165524" cy="1655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99345" y="2488982"/>
            <a:ext cx="165524" cy="1655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7050" y="3044606"/>
            <a:ext cx="165524" cy="16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74964" y="3958917"/>
            <a:ext cx="0" cy="97790"/>
          </a:xfrm>
          <a:custGeom>
            <a:avLst/>
            <a:gdLst/>
            <a:ahLst/>
            <a:cxnLst/>
            <a:rect l="l" t="t" r="r" b="b"/>
            <a:pathLst>
              <a:path h="97789">
                <a:moveTo>
                  <a:pt x="0" y="0"/>
                </a:moveTo>
                <a:lnTo>
                  <a:pt x="0" y="97499"/>
                </a:lnTo>
              </a:path>
            </a:pathLst>
          </a:custGeom>
          <a:ln w="68099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18159" y="1901521"/>
            <a:ext cx="0" cy="97790"/>
          </a:xfrm>
          <a:custGeom>
            <a:avLst/>
            <a:gdLst/>
            <a:ahLst/>
            <a:cxnLst/>
            <a:rect l="l" t="t" r="r" b="b"/>
            <a:pathLst>
              <a:path h="97789">
                <a:moveTo>
                  <a:pt x="0" y="0"/>
                </a:moveTo>
                <a:lnTo>
                  <a:pt x="0" y="97499"/>
                </a:lnTo>
              </a:path>
            </a:pathLst>
          </a:custGeom>
          <a:ln w="68099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22015" y="1640521"/>
            <a:ext cx="3604895" cy="2688590"/>
          </a:xfrm>
          <a:custGeom>
            <a:avLst/>
            <a:gdLst/>
            <a:ahLst/>
            <a:cxnLst/>
            <a:rect l="l" t="t" r="r" b="b"/>
            <a:pathLst>
              <a:path w="3604895" h="2688590">
                <a:moveTo>
                  <a:pt x="0" y="2688594"/>
                </a:moveTo>
                <a:lnTo>
                  <a:pt x="3604492" y="0"/>
                </a:lnTo>
              </a:path>
            </a:pathLst>
          </a:custGeom>
          <a:ln w="7619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850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3" y="336034"/>
            <a:ext cx="7650480" cy="342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421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2A3890"/>
                </a:solidFill>
                <a:latin typeface="Arial"/>
                <a:cs typeface="Arial"/>
              </a:rPr>
              <a:t>Companion</a:t>
            </a:r>
            <a:r>
              <a:rPr sz="3000" spc="-105" dirty="0">
                <a:solidFill>
                  <a:srgbClr val="2A3890"/>
                </a:solidFill>
                <a:latin typeface="Arial"/>
                <a:cs typeface="Arial"/>
              </a:rPr>
              <a:t> </a:t>
            </a:r>
            <a:r>
              <a:rPr sz="3000" spc="-15" dirty="0">
                <a:solidFill>
                  <a:srgbClr val="2A3890"/>
                </a:solidFill>
                <a:latin typeface="Arial"/>
                <a:cs typeface="Arial"/>
              </a:rPr>
              <a:t>Book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0">
              <a:latin typeface="Times New Roman"/>
              <a:cs typeface="Times New Roman"/>
            </a:endParaRPr>
          </a:p>
          <a:p>
            <a:pPr marL="12700" marR="188595">
              <a:lnSpc>
                <a:spcPct val="100000"/>
              </a:lnSpc>
            </a:pPr>
            <a:r>
              <a:rPr sz="3000" dirty="0">
                <a:latin typeface="Arial"/>
                <a:cs typeface="Arial"/>
              </a:rPr>
              <a:t>Students </a:t>
            </a:r>
            <a:r>
              <a:rPr sz="3000" spc="30" dirty="0">
                <a:latin typeface="Arial"/>
                <a:cs typeface="Arial"/>
              </a:rPr>
              <a:t>who </a:t>
            </a:r>
            <a:r>
              <a:rPr sz="3000" spc="40" dirty="0">
                <a:latin typeface="Arial"/>
                <a:cs typeface="Arial"/>
              </a:rPr>
              <a:t>want </a:t>
            </a:r>
            <a:r>
              <a:rPr sz="3000" spc="10" dirty="0">
                <a:latin typeface="Arial"/>
                <a:cs typeface="Arial"/>
              </a:rPr>
              <a:t>the </a:t>
            </a:r>
            <a:r>
              <a:rPr sz="3000" spc="40" dirty="0">
                <a:latin typeface="Arial"/>
                <a:cs typeface="Arial"/>
              </a:rPr>
              <a:t>mathematical</a:t>
            </a:r>
            <a:r>
              <a:rPr sz="3000" spc="-60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theory  </a:t>
            </a:r>
            <a:r>
              <a:rPr sz="3000" spc="15" dirty="0">
                <a:latin typeface="Arial"/>
                <a:cs typeface="Arial"/>
              </a:rPr>
              <a:t>should </a:t>
            </a:r>
            <a:r>
              <a:rPr sz="3000" spc="25" dirty="0">
                <a:latin typeface="Arial"/>
                <a:cs typeface="Arial"/>
              </a:rPr>
              <a:t>do </a:t>
            </a:r>
            <a:r>
              <a:rPr sz="3000" spc="10" dirty="0">
                <a:latin typeface="Arial"/>
                <a:cs typeface="Arial"/>
              </a:rPr>
              <a:t>the</a:t>
            </a:r>
            <a:r>
              <a:rPr sz="3000" spc="-345" dirty="0">
                <a:latin typeface="Arial"/>
                <a:cs typeface="Arial"/>
              </a:rPr>
              <a:t> </a:t>
            </a:r>
            <a:r>
              <a:rPr sz="3000" spc="-15" dirty="0">
                <a:latin typeface="Arial"/>
                <a:cs typeface="Arial"/>
              </a:rPr>
              <a:t>reading.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latin typeface="Arial"/>
                <a:cs typeface="Arial"/>
              </a:rPr>
              <a:t>Students</a:t>
            </a:r>
            <a:r>
              <a:rPr sz="3000" spc="-100" dirty="0">
                <a:latin typeface="Arial"/>
                <a:cs typeface="Arial"/>
              </a:rPr>
              <a:t> </a:t>
            </a:r>
            <a:r>
              <a:rPr sz="3000" spc="30" dirty="0">
                <a:latin typeface="Arial"/>
                <a:cs typeface="Arial"/>
              </a:rPr>
              <a:t>who</a:t>
            </a:r>
            <a:r>
              <a:rPr sz="3000" spc="-100" dirty="0">
                <a:latin typeface="Arial"/>
                <a:cs typeface="Arial"/>
              </a:rPr>
              <a:t> </a:t>
            </a:r>
            <a:r>
              <a:rPr sz="3000" spc="50" dirty="0">
                <a:latin typeface="Arial"/>
                <a:cs typeface="Arial"/>
              </a:rPr>
              <a:t>just</a:t>
            </a:r>
            <a:r>
              <a:rPr sz="3000" spc="-100" dirty="0">
                <a:latin typeface="Arial"/>
                <a:cs typeface="Arial"/>
              </a:rPr>
              <a:t> </a:t>
            </a:r>
            <a:r>
              <a:rPr sz="3000" spc="40" dirty="0">
                <a:latin typeface="Arial"/>
                <a:cs typeface="Arial"/>
              </a:rPr>
              <a:t>want</a:t>
            </a:r>
            <a:r>
              <a:rPr sz="3000" spc="-105" dirty="0">
                <a:latin typeface="Arial"/>
                <a:cs typeface="Arial"/>
              </a:rPr>
              <a:t> </a:t>
            </a:r>
            <a:r>
              <a:rPr sz="3000" spc="45" dirty="0">
                <a:latin typeface="Arial"/>
                <a:cs typeface="Arial"/>
              </a:rPr>
              <a:t>light</a:t>
            </a:r>
            <a:r>
              <a:rPr sz="3000" spc="-10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theory</a:t>
            </a:r>
            <a:r>
              <a:rPr sz="3000" spc="-100" dirty="0">
                <a:latin typeface="Arial"/>
                <a:cs typeface="Arial"/>
              </a:rPr>
              <a:t> </a:t>
            </a:r>
            <a:r>
              <a:rPr sz="3000" spc="-20" dirty="0">
                <a:latin typeface="Arial"/>
                <a:cs typeface="Arial"/>
              </a:rPr>
              <a:t>and</a:t>
            </a:r>
            <a:r>
              <a:rPr sz="3000" spc="-105" dirty="0">
                <a:latin typeface="Arial"/>
                <a:cs typeface="Arial"/>
              </a:rPr>
              <a:t> </a:t>
            </a:r>
            <a:r>
              <a:rPr sz="3000" spc="20" dirty="0">
                <a:latin typeface="Arial"/>
                <a:cs typeface="Arial"/>
              </a:rPr>
              <a:t>more  </a:t>
            </a:r>
            <a:r>
              <a:rPr sz="3000" spc="10" dirty="0">
                <a:latin typeface="Arial"/>
                <a:cs typeface="Arial"/>
              </a:rPr>
              <a:t>interested </a:t>
            </a:r>
            <a:r>
              <a:rPr sz="3000" spc="20" dirty="0">
                <a:latin typeface="Arial"/>
                <a:cs typeface="Arial"/>
              </a:rPr>
              <a:t>in </a:t>
            </a:r>
            <a:r>
              <a:rPr sz="3000" spc="-15" dirty="0">
                <a:latin typeface="Arial"/>
                <a:cs typeface="Arial"/>
              </a:rPr>
              <a:t>Python</a:t>
            </a:r>
            <a:r>
              <a:rPr sz="3000" spc="-330" dirty="0">
                <a:latin typeface="Arial"/>
                <a:cs typeface="Arial"/>
              </a:rPr>
              <a:t> </a:t>
            </a:r>
            <a:r>
              <a:rPr sz="3000" spc="20" dirty="0">
                <a:latin typeface="Arial"/>
                <a:cs typeface="Arial"/>
              </a:rPr>
              <a:t>Applications.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1208" y="1534385"/>
            <a:ext cx="3865648" cy="2907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82170" y="251812"/>
            <a:ext cx="16372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4724" y="1246098"/>
            <a:ext cx="3822700" cy="328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2200" spc="-35" dirty="0">
                <a:solidFill>
                  <a:srgbClr val="313131"/>
                </a:solidFill>
                <a:latin typeface="Arial"/>
                <a:cs typeface="Arial"/>
              </a:rPr>
              <a:t>We’ll </a:t>
            </a:r>
            <a:r>
              <a:rPr sz="2200" spc="-15" dirty="0">
                <a:solidFill>
                  <a:srgbClr val="313131"/>
                </a:solidFill>
                <a:latin typeface="Arial"/>
                <a:cs typeface="Arial"/>
              </a:rPr>
              <a:t>use </a:t>
            </a:r>
            <a:r>
              <a:rPr sz="2200" spc="5" dirty="0">
                <a:solidFill>
                  <a:srgbClr val="313131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313131"/>
                </a:solidFill>
                <a:latin typeface="Arial"/>
                <a:cs typeface="Arial"/>
              </a:rPr>
              <a:t>Least </a:t>
            </a:r>
            <a:r>
              <a:rPr sz="2200" spc="-35" dirty="0">
                <a:solidFill>
                  <a:srgbClr val="313131"/>
                </a:solidFill>
                <a:latin typeface="Arial"/>
                <a:cs typeface="Arial"/>
              </a:rPr>
              <a:t>Squares  </a:t>
            </a:r>
            <a:r>
              <a:rPr sz="2200" spc="-10" dirty="0">
                <a:solidFill>
                  <a:srgbClr val="313131"/>
                </a:solidFill>
                <a:latin typeface="Arial"/>
                <a:cs typeface="Arial"/>
              </a:rPr>
              <a:t>Method, </a:t>
            </a:r>
            <a:r>
              <a:rPr sz="2200" spc="20" dirty="0">
                <a:solidFill>
                  <a:srgbClr val="313131"/>
                </a:solidFill>
                <a:latin typeface="Arial"/>
                <a:cs typeface="Arial"/>
              </a:rPr>
              <a:t>which </a:t>
            </a:r>
            <a:r>
              <a:rPr sz="2200" spc="35" dirty="0">
                <a:solidFill>
                  <a:srgbClr val="232628"/>
                </a:solidFill>
                <a:latin typeface="Arial"/>
                <a:cs typeface="Arial"/>
              </a:rPr>
              <a:t>is </a:t>
            </a:r>
            <a:r>
              <a:rPr sz="2200" spc="55" dirty="0">
                <a:solidFill>
                  <a:srgbClr val="232628"/>
                </a:solidFill>
                <a:latin typeface="Arial"/>
                <a:cs typeface="Arial"/>
              </a:rPr>
              <a:t>fitted </a:t>
            </a:r>
            <a:r>
              <a:rPr sz="2200" spc="-30" dirty="0">
                <a:solidFill>
                  <a:srgbClr val="232628"/>
                </a:solidFill>
                <a:latin typeface="Arial"/>
                <a:cs typeface="Arial"/>
              </a:rPr>
              <a:t>by  </a:t>
            </a:r>
            <a:r>
              <a:rPr sz="2200" spc="30" dirty="0">
                <a:solidFill>
                  <a:srgbClr val="232628"/>
                </a:solidFill>
                <a:latin typeface="Arial"/>
                <a:cs typeface="Arial"/>
              </a:rPr>
              <a:t>minimizing </a:t>
            </a:r>
            <a:r>
              <a:rPr sz="2200" spc="5" dirty="0">
                <a:solidFill>
                  <a:srgbClr val="232628"/>
                </a:solidFill>
                <a:latin typeface="Arial"/>
                <a:cs typeface="Arial"/>
              </a:rPr>
              <a:t>the </a:t>
            </a:r>
            <a:r>
              <a:rPr sz="2200" b="1" i="1" spc="-125" dirty="0">
                <a:solidFill>
                  <a:srgbClr val="232628"/>
                </a:solidFill>
                <a:latin typeface="Arial"/>
                <a:cs typeface="Arial"/>
              </a:rPr>
              <a:t>sum </a:t>
            </a:r>
            <a:r>
              <a:rPr sz="2200" b="1" i="1" spc="-45" dirty="0">
                <a:solidFill>
                  <a:srgbClr val="232628"/>
                </a:solidFill>
                <a:latin typeface="Arial"/>
                <a:cs typeface="Arial"/>
              </a:rPr>
              <a:t>of</a:t>
            </a:r>
            <a:r>
              <a:rPr sz="2200" b="1" i="1" spc="-235" dirty="0">
                <a:solidFill>
                  <a:srgbClr val="232628"/>
                </a:solidFill>
                <a:latin typeface="Arial"/>
                <a:cs typeface="Arial"/>
              </a:rPr>
              <a:t> </a:t>
            </a:r>
            <a:r>
              <a:rPr sz="2200" b="1" i="1" spc="-105" dirty="0">
                <a:solidFill>
                  <a:srgbClr val="232628"/>
                </a:solidFill>
                <a:latin typeface="Arial"/>
                <a:cs typeface="Arial"/>
              </a:rPr>
              <a:t>squares  </a:t>
            </a:r>
            <a:r>
              <a:rPr sz="2200" b="1" i="1" spc="-45" dirty="0">
                <a:solidFill>
                  <a:srgbClr val="232628"/>
                </a:solidFill>
                <a:latin typeface="Arial"/>
                <a:cs typeface="Arial"/>
              </a:rPr>
              <a:t>of </a:t>
            </a:r>
            <a:r>
              <a:rPr sz="2200" b="1" i="1" spc="-70" dirty="0">
                <a:solidFill>
                  <a:srgbClr val="232628"/>
                </a:solidFill>
                <a:latin typeface="Arial"/>
                <a:cs typeface="Arial"/>
              </a:rPr>
              <a:t>the</a:t>
            </a:r>
            <a:r>
              <a:rPr sz="2200" b="1" i="1" spc="-114" dirty="0">
                <a:solidFill>
                  <a:srgbClr val="232628"/>
                </a:solidFill>
                <a:latin typeface="Arial"/>
                <a:cs typeface="Arial"/>
              </a:rPr>
              <a:t> </a:t>
            </a:r>
            <a:r>
              <a:rPr sz="2200" b="1" i="1" spc="-80" dirty="0">
                <a:solidFill>
                  <a:srgbClr val="232628"/>
                </a:solidFill>
                <a:latin typeface="Arial"/>
                <a:cs typeface="Arial"/>
              </a:rPr>
              <a:t>residuals.</a:t>
            </a:r>
            <a:endParaRPr sz="2200">
              <a:latin typeface="Arial"/>
              <a:cs typeface="Arial"/>
            </a:endParaRPr>
          </a:p>
          <a:p>
            <a:pPr marL="12700" marR="198755">
              <a:lnSpc>
                <a:spcPct val="113599"/>
              </a:lnSpc>
              <a:spcBef>
                <a:spcPts val="1650"/>
              </a:spcBef>
            </a:pPr>
            <a:r>
              <a:rPr sz="2200" spc="-40" dirty="0">
                <a:solidFill>
                  <a:srgbClr val="232628"/>
                </a:solidFill>
                <a:latin typeface="Arial"/>
                <a:cs typeface="Arial"/>
              </a:rPr>
              <a:t>The </a:t>
            </a:r>
            <a:r>
              <a:rPr sz="2200" spc="5" dirty="0">
                <a:solidFill>
                  <a:srgbClr val="232628"/>
                </a:solidFill>
                <a:latin typeface="Arial"/>
                <a:cs typeface="Arial"/>
              </a:rPr>
              <a:t>residuals </a:t>
            </a:r>
            <a:r>
              <a:rPr sz="2200" spc="60" dirty="0">
                <a:solidFill>
                  <a:srgbClr val="232628"/>
                </a:solidFill>
                <a:latin typeface="Arial"/>
                <a:cs typeface="Arial"/>
              </a:rPr>
              <a:t>for </a:t>
            </a:r>
            <a:r>
              <a:rPr sz="2200" spc="-25" dirty="0">
                <a:solidFill>
                  <a:srgbClr val="232628"/>
                </a:solidFill>
                <a:latin typeface="Arial"/>
                <a:cs typeface="Arial"/>
              </a:rPr>
              <a:t>an  </a:t>
            </a:r>
            <a:r>
              <a:rPr sz="2200" spc="5" dirty="0">
                <a:solidFill>
                  <a:srgbClr val="232628"/>
                </a:solidFill>
                <a:latin typeface="Arial"/>
                <a:cs typeface="Arial"/>
              </a:rPr>
              <a:t>observation </a:t>
            </a:r>
            <a:r>
              <a:rPr sz="2200" spc="35" dirty="0">
                <a:solidFill>
                  <a:srgbClr val="232628"/>
                </a:solidFill>
                <a:latin typeface="Arial"/>
                <a:cs typeface="Arial"/>
              </a:rPr>
              <a:t>is </a:t>
            </a:r>
            <a:r>
              <a:rPr sz="2200" spc="5" dirty="0">
                <a:solidFill>
                  <a:srgbClr val="232628"/>
                </a:solidFill>
                <a:latin typeface="Arial"/>
                <a:cs typeface="Arial"/>
              </a:rPr>
              <a:t>the </a:t>
            </a:r>
            <a:r>
              <a:rPr sz="2200" spc="15" dirty="0">
                <a:solidFill>
                  <a:srgbClr val="232628"/>
                </a:solidFill>
                <a:latin typeface="Arial"/>
                <a:cs typeface="Arial"/>
              </a:rPr>
              <a:t>difference  </a:t>
            </a:r>
            <a:r>
              <a:rPr sz="2200" spc="-5" dirty="0">
                <a:solidFill>
                  <a:srgbClr val="232628"/>
                </a:solidFill>
                <a:latin typeface="Arial"/>
                <a:cs typeface="Arial"/>
              </a:rPr>
              <a:t>between </a:t>
            </a:r>
            <a:r>
              <a:rPr sz="2200" spc="5" dirty="0">
                <a:solidFill>
                  <a:srgbClr val="232628"/>
                </a:solidFill>
                <a:latin typeface="Arial"/>
                <a:cs typeface="Arial"/>
              </a:rPr>
              <a:t>the observation</a:t>
            </a:r>
            <a:r>
              <a:rPr sz="2200" spc="-245" dirty="0">
                <a:solidFill>
                  <a:srgbClr val="232628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232628"/>
                </a:solidFill>
                <a:latin typeface="Arial"/>
                <a:cs typeface="Arial"/>
              </a:rPr>
              <a:t>(the  </a:t>
            </a:r>
            <a:r>
              <a:rPr sz="2200" spc="-35" dirty="0">
                <a:solidFill>
                  <a:srgbClr val="232628"/>
                </a:solidFill>
                <a:latin typeface="Arial"/>
                <a:cs typeface="Arial"/>
              </a:rPr>
              <a:t>y-value) </a:t>
            </a:r>
            <a:r>
              <a:rPr sz="2200" spc="-10" dirty="0">
                <a:solidFill>
                  <a:srgbClr val="232628"/>
                </a:solidFill>
                <a:latin typeface="Arial"/>
                <a:cs typeface="Arial"/>
              </a:rPr>
              <a:t>and </a:t>
            </a:r>
            <a:r>
              <a:rPr sz="2200" spc="5" dirty="0">
                <a:solidFill>
                  <a:srgbClr val="232628"/>
                </a:solidFill>
                <a:latin typeface="Arial"/>
                <a:cs typeface="Arial"/>
              </a:rPr>
              <a:t>the </a:t>
            </a:r>
            <a:r>
              <a:rPr sz="2200" spc="55" dirty="0">
                <a:solidFill>
                  <a:srgbClr val="232628"/>
                </a:solidFill>
                <a:latin typeface="Arial"/>
                <a:cs typeface="Arial"/>
              </a:rPr>
              <a:t>fitted</a:t>
            </a:r>
            <a:r>
              <a:rPr sz="2200" spc="-275" dirty="0">
                <a:solidFill>
                  <a:srgbClr val="232628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32628"/>
                </a:solidFill>
                <a:latin typeface="Arial"/>
                <a:cs typeface="Arial"/>
              </a:rPr>
              <a:t>line.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65014" y="3517367"/>
            <a:ext cx="0" cy="370205"/>
          </a:xfrm>
          <a:custGeom>
            <a:avLst/>
            <a:gdLst/>
            <a:ahLst/>
            <a:cxnLst/>
            <a:rect l="l" t="t" r="r" b="b"/>
            <a:pathLst>
              <a:path h="370204">
                <a:moveTo>
                  <a:pt x="0" y="369899"/>
                </a:moveTo>
                <a:lnTo>
                  <a:pt x="0" y="0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79813" y="3178218"/>
            <a:ext cx="0" cy="370205"/>
          </a:xfrm>
          <a:custGeom>
            <a:avLst/>
            <a:gdLst/>
            <a:ahLst/>
            <a:cxnLst/>
            <a:rect l="l" t="t" r="r" b="b"/>
            <a:pathLst>
              <a:path h="370204">
                <a:moveTo>
                  <a:pt x="0" y="369899"/>
                </a:moveTo>
                <a:lnTo>
                  <a:pt x="0" y="0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96136" y="2835469"/>
            <a:ext cx="0" cy="370205"/>
          </a:xfrm>
          <a:custGeom>
            <a:avLst/>
            <a:gdLst/>
            <a:ahLst/>
            <a:cxnLst/>
            <a:rect l="l" t="t" r="r" b="b"/>
            <a:pathLst>
              <a:path h="370205">
                <a:moveTo>
                  <a:pt x="0" y="369899"/>
                </a:moveTo>
                <a:lnTo>
                  <a:pt x="0" y="0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86910" y="2074995"/>
            <a:ext cx="0" cy="370205"/>
          </a:xfrm>
          <a:custGeom>
            <a:avLst/>
            <a:gdLst/>
            <a:ahLst/>
            <a:cxnLst/>
            <a:rect l="l" t="t" r="r" b="b"/>
            <a:pathLst>
              <a:path h="370205">
                <a:moveTo>
                  <a:pt x="0" y="369899"/>
                </a:moveTo>
                <a:lnTo>
                  <a:pt x="0" y="0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82108" y="1864646"/>
            <a:ext cx="635" cy="629285"/>
          </a:xfrm>
          <a:custGeom>
            <a:avLst/>
            <a:gdLst/>
            <a:ahLst/>
            <a:cxnLst/>
            <a:rect l="l" t="t" r="r" b="b"/>
            <a:pathLst>
              <a:path w="634" h="629285">
                <a:moveTo>
                  <a:pt x="0" y="629098"/>
                </a:moveTo>
                <a:lnTo>
                  <a:pt x="599" y="0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22015" y="1640521"/>
            <a:ext cx="3604895" cy="2688590"/>
          </a:xfrm>
          <a:custGeom>
            <a:avLst/>
            <a:gdLst/>
            <a:ahLst/>
            <a:cxnLst/>
            <a:rect l="l" t="t" r="r" b="b"/>
            <a:pathLst>
              <a:path w="3604895" h="2688590">
                <a:moveTo>
                  <a:pt x="0" y="2688594"/>
                </a:moveTo>
                <a:lnTo>
                  <a:pt x="3604492" y="0"/>
                </a:lnTo>
              </a:path>
            </a:pathLst>
          </a:custGeom>
          <a:ln w="7619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82251" y="3356605"/>
            <a:ext cx="165524" cy="16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13373" y="3200605"/>
            <a:ext cx="165524" cy="165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04147" y="1951958"/>
            <a:ext cx="165524" cy="1655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99345" y="2488982"/>
            <a:ext cx="165524" cy="1655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97050" y="3044606"/>
            <a:ext cx="165524" cy="16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10844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170" y="251812"/>
            <a:ext cx="4151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Example </a:t>
            </a:r>
            <a:r>
              <a:rPr spc="65" dirty="0"/>
              <a:t>with</a:t>
            </a:r>
            <a:r>
              <a:rPr spc="-215" dirty="0"/>
              <a:t> </a:t>
            </a:r>
            <a:r>
              <a:rPr spc="-10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237463"/>
            <a:ext cx="7541259" cy="1901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1765">
              <a:lnSpc>
                <a:spcPct val="114599"/>
              </a:lnSpc>
              <a:spcBef>
                <a:spcPts val="100"/>
              </a:spcBef>
            </a:pP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In the next lecture we’ll use SciKit-Learn and Python to  </a:t>
            </a: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create a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linear </a:t>
            </a: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regression</a:t>
            </a:r>
            <a:r>
              <a:rPr sz="2400" spc="-2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model.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  <a:spcBef>
                <a:spcPts val="1575"/>
              </a:spcBef>
            </a:pP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Then </a:t>
            </a: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you’ll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have </a:t>
            </a: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your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own portfolio project exercise and  afterwards we’ll go over the </a:t>
            </a: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solutions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to that</a:t>
            </a:r>
            <a:r>
              <a:rPr sz="2400" spc="-6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project.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9787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857046"/>
            <a:ext cx="6781800" cy="1116972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139825" marR="5080" indent="-1127760">
              <a:lnSpc>
                <a:spcPct val="100499"/>
              </a:lnSpc>
              <a:spcBef>
                <a:spcPts val="70"/>
              </a:spcBef>
            </a:pPr>
            <a:r>
              <a:rPr spc="-165" dirty="0"/>
              <a:t>Let’s </a:t>
            </a:r>
            <a:r>
              <a:rPr spc="-75" dirty="0"/>
              <a:t>start </a:t>
            </a:r>
            <a:r>
              <a:rPr spc="-190" dirty="0"/>
              <a:t>using </a:t>
            </a:r>
            <a:r>
              <a:rPr spc="-175" dirty="0"/>
              <a:t>Python </a:t>
            </a:r>
            <a:r>
              <a:rPr spc="-75" dirty="0"/>
              <a:t>for  </a:t>
            </a:r>
            <a:r>
              <a:rPr spc="-105" dirty="0"/>
              <a:t>Machine</a:t>
            </a:r>
            <a:r>
              <a:rPr spc="-150" dirty="0"/>
              <a:t> </a:t>
            </a:r>
            <a:r>
              <a:rPr spc="-185" dirty="0"/>
              <a:t>Learning!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 Learn</a:t>
            </a:r>
            <a:endParaRPr lang="en-US" dirty="0"/>
          </a:p>
        </p:txBody>
      </p:sp>
      <p:pic>
        <p:nvPicPr>
          <p:cNvPr id="1026" name="Picture 2" descr="C:\Users\Admin\Desktop\Data Science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2325" y="1779715"/>
            <a:ext cx="7543800" cy="22270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pic>
        <p:nvPicPr>
          <p:cNvPr id="2050" name="Picture 2" descr="C:\Users\Admin\Desktop\Data Science\Installation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28842" y="1384300"/>
            <a:ext cx="5730766" cy="30178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</a:t>
            </a:r>
            <a:r>
              <a:rPr lang="en-US" dirty="0" err="1" smtClean="0"/>
              <a:t>Scikit</a:t>
            </a:r>
            <a:r>
              <a:rPr lang="en-US" dirty="0" smtClean="0"/>
              <a:t> Learn</a:t>
            </a:r>
            <a:endParaRPr lang="en-US" dirty="0"/>
          </a:p>
        </p:txBody>
      </p:sp>
      <p:pic>
        <p:nvPicPr>
          <p:cNvPr id="3074" name="Picture 2" descr="C:\Users\Admin\Desktop\Data Science\Importing Scikit Learn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2325" y="1406431"/>
            <a:ext cx="7543800" cy="2973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Estimators</a:t>
            </a:r>
            <a:endParaRPr lang="en-US" dirty="0"/>
          </a:p>
        </p:txBody>
      </p:sp>
      <p:pic>
        <p:nvPicPr>
          <p:cNvPr id="4098" name="Picture 2" descr="C:\Users\Admin\Desktop\Data Science\Estimator Exampl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2325" y="1447769"/>
            <a:ext cx="7543800" cy="2890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5122" name="Picture 2" descr="C:\Users\Admin\Desktop\Data Science\Estimator Parameter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2325" y="1483554"/>
            <a:ext cx="7543800" cy="28193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C:\Users\Admin\Desktop\Data Science\Splitting data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2325" y="1505896"/>
            <a:ext cx="7543800" cy="27746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&amp; Testing dataset</a:t>
            </a:r>
            <a:endParaRPr lang="en-US" dirty="0"/>
          </a:p>
        </p:txBody>
      </p:sp>
      <p:pic>
        <p:nvPicPr>
          <p:cNvPr id="6146" name="Picture 2" descr="C:\Users\Admin\Desktop\Data Science\Example data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8223" y="1384300"/>
            <a:ext cx="7212003" cy="30178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3" y="336034"/>
            <a:ext cx="8131175" cy="2512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421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2A3890"/>
                </a:solidFill>
                <a:latin typeface="Arial"/>
                <a:cs typeface="Arial"/>
              </a:rPr>
              <a:t>Companion</a:t>
            </a:r>
            <a:r>
              <a:rPr sz="3000" spc="-105" dirty="0">
                <a:solidFill>
                  <a:srgbClr val="2A3890"/>
                </a:solidFill>
                <a:latin typeface="Arial"/>
                <a:cs typeface="Arial"/>
              </a:rPr>
              <a:t> </a:t>
            </a:r>
            <a:r>
              <a:rPr sz="3000" spc="-15" dirty="0">
                <a:solidFill>
                  <a:srgbClr val="2A3890"/>
                </a:solidFill>
                <a:latin typeface="Arial"/>
                <a:cs typeface="Arial"/>
              </a:rPr>
              <a:t>Book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3000" spc="-110" dirty="0">
                <a:latin typeface="Arial"/>
                <a:cs typeface="Arial"/>
              </a:rPr>
              <a:t>Read </a:t>
            </a:r>
            <a:r>
              <a:rPr sz="3000" spc="-25" dirty="0">
                <a:latin typeface="Arial"/>
                <a:cs typeface="Arial"/>
              </a:rPr>
              <a:t>Chapters </a:t>
            </a:r>
            <a:r>
              <a:rPr sz="3000" spc="15" dirty="0">
                <a:latin typeface="Arial"/>
                <a:cs typeface="Arial"/>
              </a:rPr>
              <a:t>1 </a:t>
            </a:r>
            <a:r>
              <a:rPr sz="3000" spc="-140" dirty="0">
                <a:latin typeface="Arial"/>
                <a:cs typeface="Arial"/>
              </a:rPr>
              <a:t>&amp; </a:t>
            </a:r>
            <a:r>
              <a:rPr sz="3000" spc="15" dirty="0">
                <a:latin typeface="Arial"/>
                <a:cs typeface="Arial"/>
              </a:rPr>
              <a:t>2 </a:t>
            </a:r>
            <a:r>
              <a:rPr sz="3000" spc="90" dirty="0">
                <a:latin typeface="Arial"/>
                <a:cs typeface="Arial"/>
              </a:rPr>
              <a:t>to </a:t>
            </a:r>
            <a:r>
              <a:rPr sz="3000" dirty="0">
                <a:latin typeface="Arial"/>
                <a:cs typeface="Arial"/>
              </a:rPr>
              <a:t>gain </a:t>
            </a:r>
            <a:r>
              <a:rPr sz="3000" spc="-40" dirty="0">
                <a:latin typeface="Arial"/>
                <a:cs typeface="Arial"/>
              </a:rPr>
              <a:t>a </a:t>
            </a:r>
            <a:r>
              <a:rPr sz="3000" spc="5" dirty="0">
                <a:latin typeface="Arial"/>
                <a:cs typeface="Arial"/>
              </a:rPr>
              <a:t>background  understanding </a:t>
            </a:r>
            <a:r>
              <a:rPr sz="3000" spc="15" dirty="0">
                <a:latin typeface="Arial"/>
                <a:cs typeface="Arial"/>
              </a:rPr>
              <a:t>before </a:t>
            </a:r>
            <a:r>
              <a:rPr sz="3000" spc="25" dirty="0">
                <a:latin typeface="Arial"/>
                <a:cs typeface="Arial"/>
              </a:rPr>
              <a:t>continuing </a:t>
            </a:r>
            <a:r>
              <a:rPr sz="3000" spc="90" dirty="0">
                <a:latin typeface="Arial"/>
                <a:cs typeface="Arial"/>
              </a:rPr>
              <a:t>to</a:t>
            </a:r>
            <a:r>
              <a:rPr sz="3000" spc="-535" dirty="0">
                <a:latin typeface="Arial"/>
                <a:cs typeface="Arial"/>
              </a:rPr>
              <a:t> </a:t>
            </a:r>
            <a:r>
              <a:rPr sz="3000" spc="10" dirty="0">
                <a:latin typeface="Arial"/>
                <a:cs typeface="Arial"/>
              </a:rPr>
              <a:t>the Machine  </a:t>
            </a:r>
            <a:r>
              <a:rPr sz="3000" spc="-20" dirty="0">
                <a:latin typeface="Arial"/>
                <a:cs typeface="Arial"/>
              </a:rPr>
              <a:t>Learning</a:t>
            </a:r>
            <a:r>
              <a:rPr sz="3000" spc="-1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Lectures.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8194" name="Picture 2" descr="C:\Users\Admin\Desktop\Data Science\Training and testing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2325" y="1463348"/>
            <a:ext cx="7543800" cy="28597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Fitting</a:t>
            </a:r>
            <a:endParaRPr lang="en-US" dirty="0"/>
          </a:p>
        </p:txBody>
      </p:sp>
      <p:pic>
        <p:nvPicPr>
          <p:cNvPr id="9218" name="Picture 2" descr="C:\Users\Admin\Desktop\Data Science\model fiting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2325" y="1482733"/>
            <a:ext cx="7543800" cy="28209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Predicitng</a:t>
            </a:r>
            <a:endParaRPr lang="en-US" dirty="0"/>
          </a:p>
        </p:txBody>
      </p:sp>
      <p:pic>
        <p:nvPicPr>
          <p:cNvPr id="10242" name="Picture 2" descr="C:\Users\Admin\Desktop\Data Science\Ready to predic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2325" y="1598700"/>
            <a:ext cx="7543800" cy="2589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C:\Users\Admin\Desktop\Data Science\predicted value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2325" y="1507389"/>
            <a:ext cx="7543800" cy="27716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59040" cy="1088068"/>
          </a:xfrm>
        </p:spPr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170" y="336034"/>
            <a:ext cx="45777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25" dirty="0">
                <a:solidFill>
                  <a:srgbClr val="2A3890"/>
                </a:solidFill>
                <a:latin typeface="Arial"/>
                <a:cs typeface="Arial"/>
              </a:rPr>
              <a:t>What </a:t>
            </a:r>
            <a:r>
              <a:rPr sz="3000" b="0" spc="50" dirty="0">
                <a:solidFill>
                  <a:srgbClr val="2A3890"/>
                </a:solidFill>
                <a:latin typeface="Arial"/>
                <a:cs typeface="Arial"/>
              </a:rPr>
              <a:t>is </a:t>
            </a:r>
            <a:r>
              <a:rPr sz="3000" b="0" spc="10" dirty="0">
                <a:solidFill>
                  <a:srgbClr val="2A3890"/>
                </a:solidFill>
                <a:latin typeface="Arial"/>
                <a:cs typeface="Arial"/>
              </a:rPr>
              <a:t>Machine</a:t>
            </a:r>
            <a:r>
              <a:rPr sz="3000" b="0" spc="-390" dirty="0">
                <a:solidFill>
                  <a:srgbClr val="2A3890"/>
                </a:solidFill>
                <a:latin typeface="Arial"/>
                <a:cs typeface="Arial"/>
              </a:rPr>
              <a:t> </a:t>
            </a:r>
            <a:r>
              <a:rPr sz="3000" b="0" spc="-45" dirty="0">
                <a:solidFill>
                  <a:srgbClr val="2A3890"/>
                </a:solidFill>
                <a:latin typeface="Arial"/>
                <a:cs typeface="Arial"/>
              </a:rPr>
              <a:t>Learning?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223" y="1237367"/>
            <a:ext cx="8120380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915669" indent="-412115">
              <a:lnSpc>
                <a:spcPct val="114599"/>
              </a:lnSpc>
              <a:spcBef>
                <a:spcPts val="10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Machine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learning is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a method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of data analysis that  automates analytical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model</a:t>
            </a:r>
            <a:r>
              <a:rPr sz="24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building.</a:t>
            </a:r>
            <a:endParaRPr sz="2400">
              <a:latin typeface="Arial"/>
              <a:cs typeface="Arial"/>
            </a:endParaRPr>
          </a:p>
          <a:p>
            <a:pPr marL="424815" marR="5080" indent="-412115" algn="just">
              <a:lnSpc>
                <a:spcPct val="114599"/>
              </a:lnSpc>
              <a:buChar char="●"/>
              <a:tabLst>
                <a:tab pos="425450" algn="l"/>
              </a:tabLst>
            </a:pP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Using algorithms that iteratively learn from data,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machine 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learning allows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computers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to find hidden insights without  being explicitly programmed where to</a:t>
            </a:r>
            <a:r>
              <a:rPr sz="24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look.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170" y="336034"/>
            <a:ext cx="32651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25" dirty="0">
                <a:solidFill>
                  <a:srgbClr val="2A3890"/>
                </a:solidFill>
                <a:latin typeface="Arial"/>
                <a:cs typeface="Arial"/>
              </a:rPr>
              <a:t>What </a:t>
            </a:r>
            <a:r>
              <a:rPr sz="3000" b="0" spc="50" dirty="0">
                <a:solidFill>
                  <a:srgbClr val="2A3890"/>
                </a:solidFill>
                <a:latin typeface="Arial"/>
                <a:cs typeface="Arial"/>
              </a:rPr>
              <a:t>is </a:t>
            </a:r>
            <a:r>
              <a:rPr sz="3000" b="0" spc="100" dirty="0">
                <a:solidFill>
                  <a:srgbClr val="2A3890"/>
                </a:solidFill>
                <a:latin typeface="Arial"/>
                <a:cs typeface="Arial"/>
              </a:rPr>
              <a:t>it </a:t>
            </a:r>
            <a:r>
              <a:rPr sz="3000" b="0" spc="-10" dirty="0">
                <a:solidFill>
                  <a:srgbClr val="2A3890"/>
                </a:solidFill>
                <a:latin typeface="Arial"/>
                <a:cs typeface="Arial"/>
              </a:rPr>
              <a:t>used</a:t>
            </a:r>
            <a:r>
              <a:rPr sz="3000" b="0" spc="-585" dirty="0">
                <a:solidFill>
                  <a:srgbClr val="2A3890"/>
                </a:solidFill>
                <a:latin typeface="Arial"/>
                <a:cs typeface="Arial"/>
              </a:rPr>
              <a:t> </a:t>
            </a:r>
            <a:r>
              <a:rPr sz="3000" b="0" spc="-5" dirty="0">
                <a:solidFill>
                  <a:srgbClr val="2A3890"/>
                </a:solidFill>
                <a:latin typeface="Arial"/>
                <a:cs typeface="Arial"/>
              </a:rPr>
              <a:t>for?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165"/>
              </a:spcBef>
              <a:buChar char="●"/>
              <a:tabLst>
                <a:tab pos="379095" algn="l"/>
                <a:tab pos="379730" algn="l"/>
              </a:tabLst>
            </a:pPr>
            <a:r>
              <a:rPr spc="-30" dirty="0"/>
              <a:t>Fraud</a:t>
            </a:r>
            <a:r>
              <a:rPr spc="-65" dirty="0"/>
              <a:t> </a:t>
            </a:r>
            <a:r>
              <a:rPr spc="10" dirty="0"/>
              <a:t>detection.</a:t>
            </a: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r>
              <a:rPr spc="-55" dirty="0"/>
              <a:t>Web </a:t>
            </a:r>
            <a:r>
              <a:rPr spc="-5" dirty="0"/>
              <a:t>search</a:t>
            </a:r>
            <a:r>
              <a:rPr spc="-70" dirty="0"/>
              <a:t> </a:t>
            </a:r>
            <a:r>
              <a:rPr spc="5" dirty="0"/>
              <a:t>results.</a:t>
            </a: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r>
              <a:rPr spc="-25" dirty="0"/>
              <a:t>Real-time </a:t>
            </a:r>
            <a:r>
              <a:rPr dirty="0"/>
              <a:t>ads </a:t>
            </a:r>
            <a:r>
              <a:rPr spc="5" dirty="0"/>
              <a:t>on </a:t>
            </a:r>
            <a:r>
              <a:rPr dirty="0"/>
              <a:t>web</a:t>
            </a:r>
            <a:r>
              <a:rPr spc="-240" dirty="0"/>
              <a:t> </a:t>
            </a:r>
            <a:r>
              <a:rPr spc="-10" dirty="0"/>
              <a:t>pages</a:t>
            </a: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r>
              <a:rPr spc="-10" dirty="0"/>
              <a:t>Credit </a:t>
            </a:r>
            <a:r>
              <a:rPr spc="15" dirty="0"/>
              <a:t>scoring </a:t>
            </a:r>
            <a:r>
              <a:rPr spc="-10" dirty="0"/>
              <a:t>and </a:t>
            </a:r>
            <a:r>
              <a:rPr spc="-5" dirty="0"/>
              <a:t>next-best</a:t>
            </a:r>
            <a:r>
              <a:rPr spc="-280" dirty="0"/>
              <a:t> </a:t>
            </a:r>
            <a:r>
              <a:rPr spc="25" dirty="0"/>
              <a:t>offers.</a:t>
            </a: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r>
              <a:rPr spc="5" dirty="0"/>
              <a:t>Prediction </a:t>
            </a:r>
            <a:r>
              <a:rPr spc="70" dirty="0"/>
              <a:t>of </a:t>
            </a:r>
            <a:r>
              <a:rPr spc="5" dirty="0"/>
              <a:t>equipment</a:t>
            </a:r>
            <a:r>
              <a:rPr spc="-250" dirty="0"/>
              <a:t> </a:t>
            </a:r>
            <a:r>
              <a:rPr spc="5" dirty="0"/>
              <a:t>failures.</a:t>
            </a: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r>
              <a:rPr spc="-10" dirty="0"/>
              <a:t>New </a:t>
            </a:r>
            <a:r>
              <a:rPr spc="15" dirty="0"/>
              <a:t>pricing</a:t>
            </a:r>
            <a:r>
              <a:rPr spc="-120" dirty="0"/>
              <a:t> </a:t>
            </a:r>
            <a:r>
              <a:rPr spc="10" dirty="0"/>
              <a:t>models.</a:t>
            </a: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r>
              <a:rPr spc="10" dirty="0"/>
              <a:t>Network </a:t>
            </a:r>
            <a:r>
              <a:rPr spc="15" dirty="0"/>
              <a:t>intrusion</a:t>
            </a:r>
            <a:r>
              <a:rPr spc="-135" dirty="0"/>
              <a:t> </a:t>
            </a:r>
            <a:r>
              <a:rPr spc="10" dirty="0"/>
              <a:t>detection.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165"/>
              </a:spcBef>
              <a:buChar char="●"/>
              <a:tabLst>
                <a:tab pos="379095" algn="l"/>
                <a:tab pos="379730" algn="l"/>
              </a:tabLst>
            </a:pPr>
            <a:r>
              <a:rPr spc="-5" dirty="0"/>
              <a:t>Recommendation</a:t>
            </a:r>
            <a:r>
              <a:rPr spc="-65" dirty="0"/>
              <a:t> </a:t>
            </a:r>
            <a:r>
              <a:rPr spc="-30" dirty="0"/>
              <a:t>Engines</a:t>
            </a: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/>
              <a:t>Customer</a:t>
            </a:r>
            <a:r>
              <a:rPr spc="-155" dirty="0"/>
              <a:t> </a:t>
            </a:r>
            <a:r>
              <a:rPr dirty="0"/>
              <a:t>Segmentation</a:t>
            </a: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r>
              <a:rPr spc="-5" dirty="0"/>
              <a:t>Text </a:t>
            </a:r>
            <a:r>
              <a:rPr dirty="0"/>
              <a:t>Sentiment</a:t>
            </a:r>
            <a:r>
              <a:rPr spc="-170" dirty="0"/>
              <a:t> </a:t>
            </a:r>
            <a:r>
              <a:rPr spc="-5" dirty="0"/>
              <a:t>Analysis</a:t>
            </a: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r>
              <a:rPr spc="5" dirty="0"/>
              <a:t>Predicting </a:t>
            </a:r>
            <a:r>
              <a:rPr dirty="0"/>
              <a:t>Customer</a:t>
            </a:r>
            <a:r>
              <a:rPr spc="-140" dirty="0"/>
              <a:t> </a:t>
            </a:r>
            <a:r>
              <a:rPr spc="-35" dirty="0"/>
              <a:t>Churn</a:t>
            </a: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/>
              <a:t>Pattern </a:t>
            </a:r>
            <a:r>
              <a:rPr spc="-10" dirty="0"/>
              <a:t>and </a:t>
            </a:r>
            <a:r>
              <a:rPr spc="5" dirty="0"/>
              <a:t>image</a:t>
            </a:r>
            <a:r>
              <a:rPr spc="-235" dirty="0"/>
              <a:t> </a:t>
            </a:r>
            <a:r>
              <a:rPr spc="10" dirty="0"/>
              <a:t>recognition.</a:t>
            </a: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r>
              <a:rPr spc="-15" dirty="0"/>
              <a:t>Email </a:t>
            </a:r>
            <a:r>
              <a:rPr spc="15" dirty="0"/>
              <a:t>spam</a:t>
            </a:r>
            <a:r>
              <a:rPr spc="-114" dirty="0"/>
              <a:t> </a:t>
            </a:r>
            <a:r>
              <a:rPr spc="20" dirty="0"/>
              <a:t>filtering.</a:t>
            </a: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r>
              <a:rPr spc="-10" dirty="0"/>
              <a:t>Financial</a:t>
            </a:r>
            <a:r>
              <a:rPr spc="-65" dirty="0"/>
              <a:t> </a:t>
            </a:r>
            <a:r>
              <a:rPr spc="10" dirty="0"/>
              <a:t>Modeling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170" y="336034"/>
            <a:ext cx="45148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10" dirty="0">
                <a:solidFill>
                  <a:srgbClr val="2A3890"/>
                </a:solidFill>
                <a:latin typeface="Arial"/>
                <a:cs typeface="Arial"/>
              </a:rPr>
              <a:t>Machine </a:t>
            </a:r>
            <a:r>
              <a:rPr sz="3000" b="0" spc="-20" dirty="0">
                <a:solidFill>
                  <a:srgbClr val="2A3890"/>
                </a:solidFill>
                <a:latin typeface="Arial"/>
                <a:cs typeface="Arial"/>
              </a:rPr>
              <a:t>Learning</a:t>
            </a:r>
            <a:r>
              <a:rPr sz="3000" b="0" spc="-265" dirty="0">
                <a:solidFill>
                  <a:srgbClr val="2A3890"/>
                </a:solidFill>
                <a:latin typeface="Arial"/>
                <a:cs typeface="Arial"/>
              </a:rPr>
              <a:t> </a:t>
            </a:r>
            <a:r>
              <a:rPr sz="3000" b="0" dirty="0">
                <a:solidFill>
                  <a:srgbClr val="2A3890"/>
                </a:solidFill>
                <a:latin typeface="Arial"/>
                <a:cs typeface="Arial"/>
              </a:rPr>
              <a:t>Process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124" y="2707869"/>
            <a:ext cx="1340485" cy="908050"/>
          </a:xfrm>
          <a:custGeom>
            <a:avLst/>
            <a:gdLst/>
            <a:ahLst/>
            <a:cxnLst/>
            <a:rect l="l" t="t" r="r" b="b"/>
            <a:pathLst>
              <a:path w="1340485" h="908050">
                <a:moveTo>
                  <a:pt x="1189095" y="907798"/>
                </a:moveTo>
                <a:lnTo>
                  <a:pt x="151302" y="907798"/>
                </a:lnTo>
                <a:lnTo>
                  <a:pt x="103478" y="900083"/>
                </a:lnTo>
                <a:lnTo>
                  <a:pt x="61944" y="878603"/>
                </a:lnTo>
                <a:lnTo>
                  <a:pt x="29192" y="845849"/>
                </a:lnTo>
                <a:lnTo>
                  <a:pt x="7713" y="804316"/>
                </a:lnTo>
                <a:lnTo>
                  <a:pt x="0" y="756498"/>
                </a:lnTo>
                <a:lnTo>
                  <a:pt x="0" y="151299"/>
                </a:lnTo>
                <a:lnTo>
                  <a:pt x="7713" y="103481"/>
                </a:lnTo>
                <a:lnTo>
                  <a:pt x="29192" y="61948"/>
                </a:lnTo>
                <a:lnTo>
                  <a:pt x="61944" y="29195"/>
                </a:lnTo>
                <a:lnTo>
                  <a:pt x="103478" y="7714"/>
                </a:lnTo>
                <a:lnTo>
                  <a:pt x="151302" y="0"/>
                </a:lnTo>
                <a:lnTo>
                  <a:pt x="1189095" y="0"/>
                </a:lnTo>
                <a:lnTo>
                  <a:pt x="1246995" y="11521"/>
                </a:lnTo>
                <a:lnTo>
                  <a:pt x="1296082" y="44324"/>
                </a:lnTo>
                <a:lnTo>
                  <a:pt x="1328880" y="93406"/>
                </a:lnTo>
                <a:lnTo>
                  <a:pt x="1340397" y="151299"/>
                </a:lnTo>
                <a:lnTo>
                  <a:pt x="1340397" y="756498"/>
                </a:lnTo>
                <a:lnTo>
                  <a:pt x="1332683" y="804316"/>
                </a:lnTo>
                <a:lnTo>
                  <a:pt x="1311204" y="845849"/>
                </a:lnTo>
                <a:lnTo>
                  <a:pt x="1278452" y="878603"/>
                </a:lnTo>
                <a:lnTo>
                  <a:pt x="1236918" y="900083"/>
                </a:lnTo>
                <a:lnTo>
                  <a:pt x="1189095" y="907798"/>
                </a:lnTo>
                <a:close/>
              </a:path>
            </a:pathLst>
          </a:custGeom>
          <a:solidFill>
            <a:srgbClr val="1F1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5124" y="2707869"/>
            <a:ext cx="1340485" cy="908050"/>
          </a:xfrm>
          <a:custGeom>
            <a:avLst/>
            <a:gdLst/>
            <a:ahLst/>
            <a:cxnLst/>
            <a:rect l="l" t="t" r="r" b="b"/>
            <a:pathLst>
              <a:path w="1340485" h="908050">
                <a:moveTo>
                  <a:pt x="0" y="151299"/>
                </a:moveTo>
                <a:lnTo>
                  <a:pt x="7713" y="103481"/>
                </a:lnTo>
                <a:lnTo>
                  <a:pt x="29192" y="61948"/>
                </a:lnTo>
                <a:lnTo>
                  <a:pt x="61944" y="29195"/>
                </a:lnTo>
                <a:lnTo>
                  <a:pt x="103478" y="7714"/>
                </a:lnTo>
                <a:lnTo>
                  <a:pt x="151302" y="0"/>
                </a:lnTo>
                <a:lnTo>
                  <a:pt x="1189095" y="0"/>
                </a:lnTo>
                <a:lnTo>
                  <a:pt x="1246995" y="11521"/>
                </a:lnTo>
                <a:lnTo>
                  <a:pt x="1296082" y="44324"/>
                </a:lnTo>
                <a:lnTo>
                  <a:pt x="1328880" y="93406"/>
                </a:lnTo>
                <a:lnTo>
                  <a:pt x="1340397" y="151299"/>
                </a:lnTo>
                <a:lnTo>
                  <a:pt x="1340397" y="756498"/>
                </a:lnTo>
                <a:lnTo>
                  <a:pt x="1332683" y="804316"/>
                </a:lnTo>
                <a:lnTo>
                  <a:pt x="1311204" y="845849"/>
                </a:lnTo>
                <a:lnTo>
                  <a:pt x="1278452" y="878603"/>
                </a:lnTo>
                <a:lnTo>
                  <a:pt x="1236918" y="900083"/>
                </a:lnTo>
                <a:lnTo>
                  <a:pt x="1189095" y="907798"/>
                </a:lnTo>
                <a:lnTo>
                  <a:pt x="151302" y="907798"/>
                </a:lnTo>
                <a:lnTo>
                  <a:pt x="103478" y="900083"/>
                </a:lnTo>
                <a:lnTo>
                  <a:pt x="61944" y="878603"/>
                </a:lnTo>
                <a:lnTo>
                  <a:pt x="29192" y="845849"/>
                </a:lnTo>
                <a:lnTo>
                  <a:pt x="7713" y="804316"/>
                </a:lnTo>
                <a:lnTo>
                  <a:pt x="0" y="756498"/>
                </a:lnTo>
                <a:lnTo>
                  <a:pt x="0" y="151299"/>
                </a:lnTo>
                <a:close/>
              </a:path>
            </a:pathLst>
          </a:custGeom>
          <a:ln w="9524">
            <a:solidFill>
              <a:srgbClr val="3D8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8446" y="2707869"/>
            <a:ext cx="1340485" cy="908050"/>
          </a:xfrm>
          <a:custGeom>
            <a:avLst/>
            <a:gdLst/>
            <a:ahLst/>
            <a:cxnLst/>
            <a:rect l="l" t="t" r="r" b="b"/>
            <a:pathLst>
              <a:path w="1340485" h="908050">
                <a:moveTo>
                  <a:pt x="1189097" y="907798"/>
                </a:moveTo>
                <a:lnTo>
                  <a:pt x="151302" y="907798"/>
                </a:lnTo>
                <a:lnTo>
                  <a:pt x="103478" y="900083"/>
                </a:lnTo>
                <a:lnTo>
                  <a:pt x="61944" y="878603"/>
                </a:lnTo>
                <a:lnTo>
                  <a:pt x="29192" y="845849"/>
                </a:lnTo>
                <a:lnTo>
                  <a:pt x="7713" y="804316"/>
                </a:lnTo>
                <a:lnTo>
                  <a:pt x="0" y="756498"/>
                </a:lnTo>
                <a:lnTo>
                  <a:pt x="0" y="151299"/>
                </a:lnTo>
                <a:lnTo>
                  <a:pt x="7713" y="103481"/>
                </a:lnTo>
                <a:lnTo>
                  <a:pt x="29192" y="61948"/>
                </a:lnTo>
                <a:lnTo>
                  <a:pt x="61944" y="29195"/>
                </a:lnTo>
                <a:lnTo>
                  <a:pt x="103478" y="7714"/>
                </a:lnTo>
                <a:lnTo>
                  <a:pt x="151302" y="0"/>
                </a:lnTo>
                <a:lnTo>
                  <a:pt x="1189097" y="0"/>
                </a:lnTo>
                <a:lnTo>
                  <a:pt x="1246991" y="11521"/>
                </a:lnTo>
                <a:lnTo>
                  <a:pt x="1296072" y="44324"/>
                </a:lnTo>
                <a:lnTo>
                  <a:pt x="1328875" y="93406"/>
                </a:lnTo>
                <a:lnTo>
                  <a:pt x="1340397" y="151299"/>
                </a:lnTo>
                <a:lnTo>
                  <a:pt x="1340397" y="756498"/>
                </a:lnTo>
                <a:lnTo>
                  <a:pt x="1332682" y="804316"/>
                </a:lnTo>
                <a:lnTo>
                  <a:pt x="1311202" y="845849"/>
                </a:lnTo>
                <a:lnTo>
                  <a:pt x="1278448" y="878603"/>
                </a:lnTo>
                <a:lnTo>
                  <a:pt x="1236915" y="900083"/>
                </a:lnTo>
                <a:lnTo>
                  <a:pt x="1189097" y="907798"/>
                </a:lnTo>
                <a:close/>
              </a:path>
            </a:pathLst>
          </a:custGeom>
          <a:solidFill>
            <a:srgbClr val="1F1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48445" y="2707869"/>
            <a:ext cx="1340485" cy="908050"/>
          </a:xfrm>
          <a:custGeom>
            <a:avLst/>
            <a:gdLst/>
            <a:ahLst/>
            <a:cxnLst/>
            <a:rect l="l" t="t" r="r" b="b"/>
            <a:pathLst>
              <a:path w="1340485" h="908050">
                <a:moveTo>
                  <a:pt x="0" y="151299"/>
                </a:moveTo>
                <a:lnTo>
                  <a:pt x="7713" y="103481"/>
                </a:lnTo>
                <a:lnTo>
                  <a:pt x="29192" y="61948"/>
                </a:lnTo>
                <a:lnTo>
                  <a:pt x="61944" y="29195"/>
                </a:lnTo>
                <a:lnTo>
                  <a:pt x="103478" y="7714"/>
                </a:lnTo>
                <a:lnTo>
                  <a:pt x="151302" y="0"/>
                </a:lnTo>
                <a:lnTo>
                  <a:pt x="1189097" y="0"/>
                </a:lnTo>
                <a:lnTo>
                  <a:pt x="1246991" y="11521"/>
                </a:lnTo>
                <a:lnTo>
                  <a:pt x="1296072" y="44324"/>
                </a:lnTo>
                <a:lnTo>
                  <a:pt x="1328875" y="93406"/>
                </a:lnTo>
                <a:lnTo>
                  <a:pt x="1340397" y="151299"/>
                </a:lnTo>
                <a:lnTo>
                  <a:pt x="1340397" y="756498"/>
                </a:lnTo>
                <a:lnTo>
                  <a:pt x="1332682" y="804316"/>
                </a:lnTo>
                <a:lnTo>
                  <a:pt x="1311202" y="845849"/>
                </a:lnTo>
                <a:lnTo>
                  <a:pt x="1278448" y="878603"/>
                </a:lnTo>
                <a:lnTo>
                  <a:pt x="1236915" y="900083"/>
                </a:lnTo>
                <a:lnTo>
                  <a:pt x="1189097" y="907798"/>
                </a:lnTo>
                <a:lnTo>
                  <a:pt x="151302" y="907798"/>
                </a:lnTo>
                <a:lnTo>
                  <a:pt x="103478" y="900083"/>
                </a:lnTo>
                <a:lnTo>
                  <a:pt x="61944" y="878603"/>
                </a:lnTo>
                <a:lnTo>
                  <a:pt x="29192" y="845849"/>
                </a:lnTo>
                <a:lnTo>
                  <a:pt x="7713" y="804316"/>
                </a:lnTo>
                <a:lnTo>
                  <a:pt x="0" y="756498"/>
                </a:lnTo>
                <a:lnTo>
                  <a:pt x="0" y="151299"/>
                </a:lnTo>
                <a:close/>
              </a:path>
            </a:pathLst>
          </a:custGeom>
          <a:ln w="9524">
            <a:solidFill>
              <a:srgbClr val="3D8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3967" y="2707869"/>
            <a:ext cx="1340485" cy="908050"/>
          </a:xfrm>
          <a:custGeom>
            <a:avLst/>
            <a:gdLst/>
            <a:ahLst/>
            <a:cxnLst/>
            <a:rect l="l" t="t" r="r" b="b"/>
            <a:pathLst>
              <a:path w="1340485" h="908050">
                <a:moveTo>
                  <a:pt x="1189097" y="907798"/>
                </a:moveTo>
                <a:lnTo>
                  <a:pt x="151299" y="907798"/>
                </a:lnTo>
                <a:lnTo>
                  <a:pt x="103481" y="900083"/>
                </a:lnTo>
                <a:lnTo>
                  <a:pt x="61948" y="878603"/>
                </a:lnTo>
                <a:lnTo>
                  <a:pt x="29195" y="845849"/>
                </a:lnTo>
                <a:lnTo>
                  <a:pt x="7714" y="804316"/>
                </a:lnTo>
                <a:lnTo>
                  <a:pt x="0" y="756498"/>
                </a:lnTo>
                <a:lnTo>
                  <a:pt x="0" y="151299"/>
                </a:lnTo>
                <a:lnTo>
                  <a:pt x="7714" y="103481"/>
                </a:lnTo>
                <a:lnTo>
                  <a:pt x="29195" y="61948"/>
                </a:lnTo>
                <a:lnTo>
                  <a:pt x="61948" y="29195"/>
                </a:lnTo>
                <a:lnTo>
                  <a:pt x="103481" y="7714"/>
                </a:lnTo>
                <a:lnTo>
                  <a:pt x="151299" y="0"/>
                </a:lnTo>
                <a:lnTo>
                  <a:pt x="1189097" y="0"/>
                </a:lnTo>
                <a:lnTo>
                  <a:pt x="1246991" y="11521"/>
                </a:lnTo>
                <a:lnTo>
                  <a:pt x="1296072" y="44324"/>
                </a:lnTo>
                <a:lnTo>
                  <a:pt x="1328875" y="93406"/>
                </a:lnTo>
                <a:lnTo>
                  <a:pt x="1340397" y="151299"/>
                </a:lnTo>
                <a:lnTo>
                  <a:pt x="1340397" y="756498"/>
                </a:lnTo>
                <a:lnTo>
                  <a:pt x="1332682" y="804316"/>
                </a:lnTo>
                <a:lnTo>
                  <a:pt x="1311202" y="845849"/>
                </a:lnTo>
                <a:lnTo>
                  <a:pt x="1278448" y="878603"/>
                </a:lnTo>
                <a:lnTo>
                  <a:pt x="1236915" y="900083"/>
                </a:lnTo>
                <a:lnTo>
                  <a:pt x="1189097" y="907798"/>
                </a:lnTo>
                <a:close/>
              </a:path>
            </a:pathLst>
          </a:custGeom>
          <a:solidFill>
            <a:srgbClr val="1F1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3967" y="2707869"/>
            <a:ext cx="1340485" cy="908050"/>
          </a:xfrm>
          <a:custGeom>
            <a:avLst/>
            <a:gdLst/>
            <a:ahLst/>
            <a:cxnLst/>
            <a:rect l="l" t="t" r="r" b="b"/>
            <a:pathLst>
              <a:path w="1340485" h="908050">
                <a:moveTo>
                  <a:pt x="0" y="151299"/>
                </a:moveTo>
                <a:lnTo>
                  <a:pt x="7714" y="103481"/>
                </a:lnTo>
                <a:lnTo>
                  <a:pt x="29195" y="61948"/>
                </a:lnTo>
                <a:lnTo>
                  <a:pt x="61948" y="29195"/>
                </a:lnTo>
                <a:lnTo>
                  <a:pt x="103481" y="7714"/>
                </a:lnTo>
                <a:lnTo>
                  <a:pt x="151299" y="0"/>
                </a:lnTo>
                <a:lnTo>
                  <a:pt x="1189097" y="0"/>
                </a:lnTo>
                <a:lnTo>
                  <a:pt x="1246991" y="11521"/>
                </a:lnTo>
                <a:lnTo>
                  <a:pt x="1296072" y="44324"/>
                </a:lnTo>
                <a:lnTo>
                  <a:pt x="1328875" y="93406"/>
                </a:lnTo>
                <a:lnTo>
                  <a:pt x="1340397" y="151299"/>
                </a:lnTo>
                <a:lnTo>
                  <a:pt x="1340397" y="756498"/>
                </a:lnTo>
                <a:lnTo>
                  <a:pt x="1332682" y="804316"/>
                </a:lnTo>
                <a:lnTo>
                  <a:pt x="1311202" y="845849"/>
                </a:lnTo>
                <a:lnTo>
                  <a:pt x="1278448" y="878603"/>
                </a:lnTo>
                <a:lnTo>
                  <a:pt x="1236915" y="900083"/>
                </a:lnTo>
                <a:lnTo>
                  <a:pt x="1189097" y="907798"/>
                </a:lnTo>
                <a:lnTo>
                  <a:pt x="151299" y="907798"/>
                </a:lnTo>
                <a:lnTo>
                  <a:pt x="103481" y="900083"/>
                </a:lnTo>
                <a:lnTo>
                  <a:pt x="61948" y="878603"/>
                </a:lnTo>
                <a:lnTo>
                  <a:pt x="29195" y="845849"/>
                </a:lnTo>
                <a:lnTo>
                  <a:pt x="7714" y="804316"/>
                </a:lnTo>
                <a:lnTo>
                  <a:pt x="0" y="756498"/>
                </a:lnTo>
                <a:lnTo>
                  <a:pt x="0" y="151299"/>
                </a:lnTo>
                <a:close/>
              </a:path>
            </a:pathLst>
          </a:custGeom>
          <a:ln w="9524">
            <a:solidFill>
              <a:srgbClr val="3D8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28389" y="2707869"/>
            <a:ext cx="1340485" cy="908050"/>
          </a:xfrm>
          <a:custGeom>
            <a:avLst/>
            <a:gdLst/>
            <a:ahLst/>
            <a:cxnLst/>
            <a:rect l="l" t="t" r="r" b="b"/>
            <a:pathLst>
              <a:path w="1340484" h="908050">
                <a:moveTo>
                  <a:pt x="1189097" y="907798"/>
                </a:moveTo>
                <a:lnTo>
                  <a:pt x="151299" y="907798"/>
                </a:lnTo>
                <a:lnTo>
                  <a:pt x="103481" y="900083"/>
                </a:lnTo>
                <a:lnTo>
                  <a:pt x="61948" y="878603"/>
                </a:lnTo>
                <a:lnTo>
                  <a:pt x="29195" y="845849"/>
                </a:lnTo>
                <a:lnTo>
                  <a:pt x="7714" y="804316"/>
                </a:lnTo>
                <a:lnTo>
                  <a:pt x="0" y="756498"/>
                </a:lnTo>
                <a:lnTo>
                  <a:pt x="0" y="151299"/>
                </a:lnTo>
                <a:lnTo>
                  <a:pt x="7714" y="103481"/>
                </a:lnTo>
                <a:lnTo>
                  <a:pt x="29195" y="61948"/>
                </a:lnTo>
                <a:lnTo>
                  <a:pt x="61948" y="29195"/>
                </a:lnTo>
                <a:lnTo>
                  <a:pt x="103481" y="7714"/>
                </a:lnTo>
                <a:lnTo>
                  <a:pt x="151299" y="0"/>
                </a:lnTo>
                <a:lnTo>
                  <a:pt x="1189097" y="0"/>
                </a:lnTo>
                <a:lnTo>
                  <a:pt x="1246991" y="11521"/>
                </a:lnTo>
                <a:lnTo>
                  <a:pt x="1296072" y="44324"/>
                </a:lnTo>
                <a:lnTo>
                  <a:pt x="1328875" y="93406"/>
                </a:lnTo>
                <a:lnTo>
                  <a:pt x="1340397" y="151299"/>
                </a:lnTo>
                <a:lnTo>
                  <a:pt x="1340397" y="756498"/>
                </a:lnTo>
                <a:lnTo>
                  <a:pt x="1332682" y="804316"/>
                </a:lnTo>
                <a:lnTo>
                  <a:pt x="1311202" y="845849"/>
                </a:lnTo>
                <a:lnTo>
                  <a:pt x="1278448" y="878603"/>
                </a:lnTo>
                <a:lnTo>
                  <a:pt x="1236915" y="900083"/>
                </a:lnTo>
                <a:lnTo>
                  <a:pt x="1189097" y="907798"/>
                </a:lnTo>
                <a:close/>
              </a:path>
            </a:pathLst>
          </a:custGeom>
          <a:solidFill>
            <a:srgbClr val="1F1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28388" y="2707869"/>
            <a:ext cx="1340485" cy="908050"/>
          </a:xfrm>
          <a:custGeom>
            <a:avLst/>
            <a:gdLst/>
            <a:ahLst/>
            <a:cxnLst/>
            <a:rect l="l" t="t" r="r" b="b"/>
            <a:pathLst>
              <a:path w="1340484" h="908050">
                <a:moveTo>
                  <a:pt x="0" y="151299"/>
                </a:moveTo>
                <a:lnTo>
                  <a:pt x="7714" y="103481"/>
                </a:lnTo>
                <a:lnTo>
                  <a:pt x="29195" y="61948"/>
                </a:lnTo>
                <a:lnTo>
                  <a:pt x="61948" y="29195"/>
                </a:lnTo>
                <a:lnTo>
                  <a:pt x="103481" y="7714"/>
                </a:lnTo>
                <a:lnTo>
                  <a:pt x="151299" y="0"/>
                </a:lnTo>
                <a:lnTo>
                  <a:pt x="1189097" y="0"/>
                </a:lnTo>
                <a:lnTo>
                  <a:pt x="1246991" y="11521"/>
                </a:lnTo>
                <a:lnTo>
                  <a:pt x="1296072" y="44324"/>
                </a:lnTo>
                <a:lnTo>
                  <a:pt x="1328875" y="93406"/>
                </a:lnTo>
                <a:lnTo>
                  <a:pt x="1340397" y="151299"/>
                </a:lnTo>
                <a:lnTo>
                  <a:pt x="1340397" y="756498"/>
                </a:lnTo>
                <a:lnTo>
                  <a:pt x="1332682" y="804316"/>
                </a:lnTo>
                <a:lnTo>
                  <a:pt x="1311202" y="845849"/>
                </a:lnTo>
                <a:lnTo>
                  <a:pt x="1278448" y="878603"/>
                </a:lnTo>
                <a:lnTo>
                  <a:pt x="1236915" y="900083"/>
                </a:lnTo>
                <a:lnTo>
                  <a:pt x="1189097" y="907798"/>
                </a:lnTo>
                <a:lnTo>
                  <a:pt x="151299" y="907798"/>
                </a:lnTo>
                <a:lnTo>
                  <a:pt x="103481" y="900083"/>
                </a:lnTo>
                <a:lnTo>
                  <a:pt x="61948" y="878603"/>
                </a:lnTo>
                <a:lnTo>
                  <a:pt x="29195" y="845849"/>
                </a:lnTo>
                <a:lnTo>
                  <a:pt x="7714" y="804316"/>
                </a:lnTo>
                <a:lnTo>
                  <a:pt x="0" y="756498"/>
                </a:lnTo>
                <a:lnTo>
                  <a:pt x="0" y="151299"/>
                </a:lnTo>
                <a:close/>
              </a:path>
            </a:pathLst>
          </a:custGeom>
          <a:ln w="9524">
            <a:solidFill>
              <a:srgbClr val="3D8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42810" y="2707869"/>
            <a:ext cx="1340485" cy="908050"/>
          </a:xfrm>
          <a:custGeom>
            <a:avLst/>
            <a:gdLst/>
            <a:ahLst/>
            <a:cxnLst/>
            <a:rect l="l" t="t" r="r" b="b"/>
            <a:pathLst>
              <a:path w="1340484" h="908050">
                <a:moveTo>
                  <a:pt x="1189097" y="907798"/>
                </a:moveTo>
                <a:lnTo>
                  <a:pt x="151299" y="907798"/>
                </a:lnTo>
                <a:lnTo>
                  <a:pt x="103481" y="900083"/>
                </a:lnTo>
                <a:lnTo>
                  <a:pt x="61948" y="878603"/>
                </a:lnTo>
                <a:lnTo>
                  <a:pt x="29195" y="845849"/>
                </a:lnTo>
                <a:lnTo>
                  <a:pt x="7714" y="804316"/>
                </a:lnTo>
                <a:lnTo>
                  <a:pt x="0" y="756498"/>
                </a:lnTo>
                <a:lnTo>
                  <a:pt x="0" y="151299"/>
                </a:lnTo>
                <a:lnTo>
                  <a:pt x="7714" y="103481"/>
                </a:lnTo>
                <a:lnTo>
                  <a:pt x="29195" y="61948"/>
                </a:lnTo>
                <a:lnTo>
                  <a:pt x="61948" y="29195"/>
                </a:lnTo>
                <a:lnTo>
                  <a:pt x="103481" y="7714"/>
                </a:lnTo>
                <a:lnTo>
                  <a:pt x="151299" y="0"/>
                </a:lnTo>
                <a:lnTo>
                  <a:pt x="1189097" y="0"/>
                </a:lnTo>
                <a:lnTo>
                  <a:pt x="1246991" y="11521"/>
                </a:lnTo>
                <a:lnTo>
                  <a:pt x="1296072" y="44324"/>
                </a:lnTo>
                <a:lnTo>
                  <a:pt x="1328875" y="93406"/>
                </a:lnTo>
                <a:lnTo>
                  <a:pt x="1340397" y="151299"/>
                </a:lnTo>
                <a:lnTo>
                  <a:pt x="1340397" y="756498"/>
                </a:lnTo>
                <a:lnTo>
                  <a:pt x="1332682" y="804316"/>
                </a:lnTo>
                <a:lnTo>
                  <a:pt x="1311202" y="845849"/>
                </a:lnTo>
                <a:lnTo>
                  <a:pt x="1278448" y="878603"/>
                </a:lnTo>
                <a:lnTo>
                  <a:pt x="1236915" y="900083"/>
                </a:lnTo>
                <a:lnTo>
                  <a:pt x="1189097" y="907798"/>
                </a:lnTo>
                <a:close/>
              </a:path>
            </a:pathLst>
          </a:custGeom>
          <a:solidFill>
            <a:srgbClr val="1F1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42810" y="2707869"/>
            <a:ext cx="1340485" cy="908050"/>
          </a:xfrm>
          <a:custGeom>
            <a:avLst/>
            <a:gdLst/>
            <a:ahLst/>
            <a:cxnLst/>
            <a:rect l="l" t="t" r="r" b="b"/>
            <a:pathLst>
              <a:path w="1340484" h="908050">
                <a:moveTo>
                  <a:pt x="0" y="151299"/>
                </a:moveTo>
                <a:lnTo>
                  <a:pt x="7714" y="103481"/>
                </a:lnTo>
                <a:lnTo>
                  <a:pt x="29195" y="61948"/>
                </a:lnTo>
                <a:lnTo>
                  <a:pt x="61948" y="29195"/>
                </a:lnTo>
                <a:lnTo>
                  <a:pt x="103481" y="7714"/>
                </a:lnTo>
                <a:lnTo>
                  <a:pt x="151299" y="0"/>
                </a:lnTo>
                <a:lnTo>
                  <a:pt x="1189097" y="0"/>
                </a:lnTo>
                <a:lnTo>
                  <a:pt x="1246991" y="11521"/>
                </a:lnTo>
                <a:lnTo>
                  <a:pt x="1296072" y="44324"/>
                </a:lnTo>
                <a:lnTo>
                  <a:pt x="1328875" y="93406"/>
                </a:lnTo>
                <a:lnTo>
                  <a:pt x="1340397" y="151299"/>
                </a:lnTo>
                <a:lnTo>
                  <a:pt x="1340397" y="756498"/>
                </a:lnTo>
                <a:lnTo>
                  <a:pt x="1332682" y="804316"/>
                </a:lnTo>
                <a:lnTo>
                  <a:pt x="1311202" y="845849"/>
                </a:lnTo>
                <a:lnTo>
                  <a:pt x="1278448" y="878603"/>
                </a:lnTo>
                <a:lnTo>
                  <a:pt x="1236915" y="900083"/>
                </a:lnTo>
                <a:lnTo>
                  <a:pt x="1189097" y="907798"/>
                </a:lnTo>
                <a:lnTo>
                  <a:pt x="151299" y="907798"/>
                </a:lnTo>
                <a:lnTo>
                  <a:pt x="103481" y="900083"/>
                </a:lnTo>
                <a:lnTo>
                  <a:pt x="61948" y="878603"/>
                </a:lnTo>
                <a:lnTo>
                  <a:pt x="29195" y="845849"/>
                </a:lnTo>
                <a:lnTo>
                  <a:pt x="7714" y="804316"/>
                </a:lnTo>
                <a:lnTo>
                  <a:pt x="0" y="756498"/>
                </a:lnTo>
                <a:lnTo>
                  <a:pt x="0" y="151299"/>
                </a:lnTo>
                <a:close/>
              </a:path>
            </a:pathLst>
          </a:custGeom>
          <a:ln w="9524">
            <a:solidFill>
              <a:srgbClr val="3D8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13967" y="1562846"/>
            <a:ext cx="1340485" cy="908050"/>
          </a:xfrm>
          <a:custGeom>
            <a:avLst/>
            <a:gdLst/>
            <a:ahLst/>
            <a:cxnLst/>
            <a:rect l="l" t="t" r="r" b="b"/>
            <a:pathLst>
              <a:path w="1340485" h="908050">
                <a:moveTo>
                  <a:pt x="1189097" y="907798"/>
                </a:moveTo>
                <a:lnTo>
                  <a:pt x="151299" y="907798"/>
                </a:lnTo>
                <a:lnTo>
                  <a:pt x="103481" y="900084"/>
                </a:lnTo>
                <a:lnTo>
                  <a:pt x="61948" y="878605"/>
                </a:lnTo>
                <a:lnTo>
                  <a:pt x="29195" y="845853"/>
                </a:lnTo>
                <a:lnTo>
                  <a:pt x="7714" y="804319"/>
                </a:lnTo>
                <a:lnTo>
                  <a:pt x="0" y="756495"/>
                </a:lnTo>
                <a:lnTo>
                  <a:pt x="0" y="151302"/>
                </a:lnTo>
                <a:lnTo>
                  <a:pt x="7714" y="103478"/>
                </a:lnTo>
                <a:lnTo>
                  <a:pt x="29195" y="61944"/>
                </a:lnTo>
                <a:lnTo>
                  <a:pt x="61948" y="29192"/>
                </a:lnTo>
                <a:lnTo>
                  <a:pt x="103481" y="7713"/>
                </a:lnTo>
                <a:lnTo>
                  <a:pt x="151299" y="0"/>
                </a:lnTo>
                <a:lnTo>
                  <a:pt x="1189097" y="0"/>
                </a:lnTo>
                <a:lnTo>
                  <a:pt x="1246991" y="11516"/>
                </a:lnTo>
                <a:lnTo>
                  <a:pt x="1296072" y="44314"/>
                </a:lnTo>
                <a:lnTo>
                  <a:pt x="1328875" y="93401"/>
                </a:lnTo>
                <a:lnTo>
                  <a:pt x="1340397" y="151302"/>
                </a:lnTo>
                <a:lnTo>
                  <a:pt x="1340397" y="756495"/>
                </a:lnTo>
                <a:lnTo>
                  <a:pt x="1332682" y="804319"/>
                </a:lnTo>
                <a:lnTo>
                  <a:pt x="1311202" y="845853"/>
                </a:lnTo>
                <a:lnTo>
                  <a:pt x="1278448" y="878605"/>
                </a:lnTo>
                <a:lnTo>
                  <a:pt x="1236915" y="900084"/>
                </a:lnTo>
                <a:lnTo>
                  <a:pt x="1189097" y="907798"/>
                </a:lnTo>
                <a:close/>
              </a:path>
            </a:pathLst>
          </a:custGeom>
          <a:solidFill>
            <a:srgbClr val="1F1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3967" y="1562846"/>
            <a:ext cx="1340485" cy="908050"/>
          </a:xfrm>
          <a:custGeom>
            <a:avLst/>
            <a:gdLst/>
            <a:ahLst/>
            <a:cxnLst/>
            <a:rect l="l" t="t" r="r" b="b"/>
            <a:pathLst>
              <a:path w="1340485" h="908050">
                <a:moveTo>
                  <a:pt x="0" y="151302"/>
                </a:moveTo>
                <a:lnTo>
                  <a:pt x="7714" y="103478"/>
                </a:lnTo>
                <a:lnTo>
                  <a:pt x="29195" y="61944"/>
                </a:lnTo>
                <a:lnTo>
                  <a:pt x="61948" y="29192"/>
                </a:lnTo>
                <a:lnTo>
                  <a:pt x="103481" y="7713"/>
                </a:lnTo>
                <a:lnTo>
                  <a:pt x="151299" y="0"/>
                </a:lnTo>
                <a:lnTo>
                  <a:pt x="1189097" y="0"/>
                </a:lnTo>
                <a:lnTo>
                  <a:pt x="1246991" y="11516"/>
                </a:lnTo>
                <a:lnTo>
                  <a:pt x="1296072" y="44314"/>
                </a:lnTo>
                <a:lnTo>
                  <a:pt x="1328875" y="93401"/>
                </a:lnTo>
                <a:lnTo>
                  <a:pt x="1340397" y="151302"/>
                </a:lnTo>
                <a:lnTo>
                  <a:pt x="1340397" y="756495"/>
                </a:lnTo>
                <a:lnTo>
                  <a:pt x="1332682" y="804319"/>
                </a:lnTo>
                <a:lnTo>
                  <a:pt x="1311202" y="845853"/>
                </a:lnTo>
                <a:lnTo>
                  <a:pt x="1278448" y="878605"/>
                </a:lnTo>
                <a:lnTo>
                  <a:pt x="1236915" y="900084"/>
                </a:lnTo>
                <a:lnTo>
                  <a:pt x="1189097" y="907798"/>
                </a:lnTo>
                <a:lnTo>
                  <a:pt x="151299" y="907798"/>
                </a:lnTo>
                <a:lnTo>
                  <a:pt x="103481" y="900084"/>
                </a:lnTo>
                <a:lnTo>
                  <a:pt x="61948" y="878605"/>
                </a:lnTo>
                <a:lnTo>
                  <a:pt x="29195" y="845853"/>
                </a:lnTo>
                <a:lnTo>
                  <a:pt x="7714" y="804319"/>
                </a:lnTo>
                <a:lnTo>
                  <a:pt x="0" y="756495"/>
                </a:lnTo>
                <a:lnTo>
                  <a:pt x="0" y="151302"/>
                </a:lnTo>
                <a:close/>
              </a:path>
            </a:pathLst>
          </a:custGeom>
          <a:ln w="9524">
            <a:solidFill>
              <a:srgbClr val="3D85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25521" y="3079793"/>
            <a:ext cx="386351" cy="163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88968" y="3161768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399" y="0"/>
                </a:lnTo>
              </a:path>
            </a:pathLst>
          </a:custGeom>
          <a:ln w="3809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66317" y="3079793"/>
            <a:ext cx="210999" cy="163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54389" y="3079793"/>
            <a:ext cx="437349" cy="163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68811" y="3079793"/>
            <a:ext cx="437349" cy="163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69565" y="3615667"/>
            <a:ext cx="1629410" cy="238125"/>
          </a:xfrm>
          <a:custGeom>
            <a:avLst/>
            <a:gdLst/>
            <a:ahLst/>
            <a:cxnLst/>
            <a:rect l="l" t="t" r="r" b="b"/>
            <a:pathLst>
              <a:path w="1629410" h="238125">
                <a:moveTo>
                  <a:pt x="1629021" y="0"/>
                </a:moveTo>
                <a:lnTo>
                  <a:pt x="1602572" y="50679"/>
                </a:lnTo>
                <a:lnTo>
                  <a:pt x="1558001" y="83432"/>
                </a:lnTo>
                <a:lnTo>
                  <a:pt x="1494621" y="114641"/>
                </a:lnTo>
                <a:lnTo>
                  <a:pt x="1456613" y="129473"/>
                </a:lnTo>
                <a:lnTo>
                  <a:pt x="1414785" y="143689"/>
                </a:lnTo>
                <a:lnTo>
                  <a:pt x="1369430" y="157210"/>
                </a:lnTo>
                <a:lnTo>
                  <a:pt x="1320842" y="169961"/>
                </a:lnTo>
                <a:lnTo>
                  <a:pt x="1269316" y="181863"/>
                </a:lnTo>
                <a:lnTo>
                  <a:pt x="1215145" y="192840"/>
                </a:lnTo>
                <a:lnTo>
                  <a:pt x="1158622" y="202816"/>
                </a:lnTo>
                <a:lnTo>
                  <a:pt x="1100043" y="211712"/>
                </a:lnTo>
                <a:lnTo>
                  <a:pt x="1039700" y="219453"/>
                </a:lnTo>
                <a:lnTo>
                  <a:pt x="977888" y="225961"/>
                </a:lnTo>
                <a:lnTo>
                  <a:pt x="914900" y="231159"/>
                </a:lnTo>
                <a:lnTo>
                  <a:pt x="851031" y="234970"/>
                </a:lnTo>
                <a:lnTo>
                  <a:pt x="786574" y="237317"/>
                </a:lnTo>
                <a:lnTo>
                  <a:pt x="721823" y="238124"/>
                </a:lnTo>
                <a:lnTo>
                  <a:pt x="665156" y="237525"/>
                </a:lnTo>
                <a:lnTo>
                  <a:pt x="608686" y="235739"/>
                </a:lnTo>
                <a:lnTo>
                  <a:pt x="552609" y="232816"/>
                </a:lnTo>
                <a:lnTo>
                  <a:pt x="497123" y="228809"/>
                </a:lnTo>
                <a:lnTo>
                  <a:pt x="442425" y="223770"/>
                </a:lnTo>
                <a:lnTo>
                  <a:pt x="388711" y="217749"/>
                </a:lnTo>
                <a:lnTo>
                  <a:pt x="336179" y="210799"/>
                </a:lnTo>
                <a:lnTo>
                  <a:pt x="285024" y="202972"/>
                </a:lnTo>
                <a:lnTo>
                  <a:pt x="235444" y="194319"/>
                </a:lnTo>
                <a:lnTo>
                  <a:pt x="187637" y="184893"/>
                </a:lnTo>
                <a:lnTo>
                  <a:pt x="141798" y="174744"/>
                </a:lnTo>
                <a:lnTo>
                  <a:pt x="98124" y="163924"/>
                </a:lnTo>
                <a:lnTo>
                  <a:pt x="51817" y="151011"/>
                </a:lnTo>
                <a:lnTo>
                  <a:pt x="8799" y="137399"/>
                </a:lnTo>
                <a:lnTo>
                  <a:pt x="1974" y="135074"/>
                </a:lnTo>
                <a:lnTo>
                  <a:pt x="0" y="134374"/>
                </a:lnTo>
              </a:path>
            </a:pathLst>
          </a:custGeom>
          <a:ln w="3809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10315" y="3629817"/>
            <a:ext cx="215124" cy="190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18644" y="2032918"/>
            <a:ext cx="967740" cy="675005"/>
          </a:xfrm>
          <a:custGeom>
            <a:avLst/>
            <a:gdLst/>
            <a:ahLst/>
            <a:cxnLst/>
            <a:rect l="l" t="t" r="r" b="b"/>
            <a:pathLst>
              <a:path w="967739" h="675005">
                <a:moveTo>
                  <a:pt x="0" y="674951"/>
                </a:moveTo>
                <a:lnTo>
                  <a:pt x="2618" y="635093"/>
                </a:lnTo>
                <a:lnTo>
                  <a:pt x="10336" y="595354"/>
                </a:lnTo>
                <a:lnTo>
                  <a:pt x="22950" y="555851"/>
                </a:lnTo>
                <a:lnTo>
                  <a:pt x="40256" y="516702"/>
                </a:lnTo>
                <a:lnTo>
                  <a:pt x="62051" y="478024"/>
                </a:lnTo>
                <a:lnTo>
                  <a:pt x="88130" y="439937"/>
                </a:lnTo>
                <a:lnTo>
                  <a:pt x="118288" y="402557"/>
                </a:lnTo>
                <a:lnTo>
                  <a:pt x="152323" y="366003"/>
                </a:lnTo>
                <a:lnTo>
                  <a:pt x="190030" y="330393"/>
                </a:lnTo>
                <a:lnTo>
                  <a:pt x="231205" y="295845"/>
                </a:lnTo>
                <a:lnTo>
                  <a:pt x="275644" y="262477"/>
                </a:lnTo>
                <a:lnTo>
                  <a:pt x="323144" y="230406"/>
                </a:lnTo>
                <a:lnTo>
                  <a:pt x="373499" y="199752"/>
                </a:lnTo>
                <a:lnTo>
                  <a:pt x="416375" y="175968"/>
                </a:lnTo>
                <a:lnTo>
                  <a:pt x="460892" y="153261"/>
                </a:lnTo>
                <a:lnTo>
                  <a:pt x="506941" y="131693"/>
                </a:lnTo>
                <a:lnTo>
                  <a:pt x="554414" y="111327"/>
                </a:lnTo>
                <a:lnTo>
                  <a:pt x="603200" y="92226"/>
                </a:lnTo>
                <a:lnTo>
                  <a:pt x="653191" y="74455"/>
                </a:lnTo>
                <a:lnTo>
                  <a:pt x="704276" y="58076"/>
                </a:lnTo>
                <a:lnTo>
                  <a:pt x="756348" y="43152"/>
                </a:lnTo>
                <a:lnTo>
                  <a:pt x="809279" y="29747"/>
                </a:lnTo>
                <a:lnTo>
                  <a:pt x="862998" y="17924"/>
                </a:lnTo>
                <a:lnTo>
                  <a:pt x="903698" y="10133"/>
                </a:lnTo>
                <a:lnTo>
                  <a:pt x="944748" y="3294"/>
                </a:lnTo>
                <a:lnTo>
                  <a:pt x="958498" y="1232"/>
                </a:lnTo>
                <a:lnTo>
                  <a:pt x="967173" y="0"/>
                </a:lnTo>
              </a:path>
            </a:pathLst>
          </a:custGeom>
          <a:ln w="3809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62292" y="1951096"/>
            <a:ext cx="215049" cy="1636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54364" y="2016745"/>
            <a:ext cx="1072515" cy="474345"/>
          </a:xfrm>
          <a:custGeom>
            <a:avLst/>
            <a:gdLst/>
            <a:ahLst/>
            <a:cxnLst/>
            <a:rect l="l" t="t" r="r" b="b"/>
            <a:pathLst>
              <a:path w="1072514" h="474344">
                <a:moveTo>
                  <a:pt x="0" y="0"/>
                </a:moveTo>
                <a:lnTo>
                  <a:pt x="53616" y="1001"/>
                </a:lnTo>
                <a:lnTo>
                  <a:pt x="107128" y="3965"/>
                </a:lnTo>
                <a:lnTo>
                  <a:pt x="160431" y="8827"/>
                </a:lnTo>
                <a:lnTo>
                  <a:pt x="213419" y="15524"/>
                </a:lnTo>
                <a:lnTo>
                  <a:pt x="265988" y="23994"/>
                </a:lnTo>
                <a:lnTo>
                  <a:pt x="318033" y="34171"/>
                </a:lnTo>
                <a:lnTo>
                  <a:pt x="369450" y="45994"/>
                </a:lnTo>
                <a:lnTo>
                  <a:pt x="420133" y="59399"/>
                </a:lnTo>
                <a:lnTo>
                  <a:pt x="469978" y="74323"/>
                </a:lnTo>
                <a:lnTo>
                  <a:pt x="518880" y="90702"/>
                </a:lnTo>
                <a:lnTo>
                  <a:pt x="566734" y="108474"/>
                </a:lnTo>
                <a:lnTo>
                  <a:pt x="613436" y="127574"/>
                </a:lnTo>
                <a:lnTo>
                  <a:pt x="658881" y="147940"/>
                </a:lnTo>
                <a:lnTo>
                  <a:pt x="702963" y="169509"/>
                </a:lnTo>
                <a:lnTo>
                  <a:pt x="745579" y="192216"/>
                </a:lnTo>
                <a:lnTo>
                  <a:pt x="786623" y="215999"/>
                </a:lnTo>
                <a:lnTo>
                  <a:pt x="831477" y="244416"/>
                </a:lnTo>
                <a:lnTo>
                  <a:pt x="873986" y="274061"/>
                </a:lnTo>
                <a:lnTo>
                  <a:pt x="913994" y="304839"/>
                </a:lnTo>
                <a:lnTo>
                  <a:pt x="951342" y="336657"/>
                </a:lnTo>
                <a:lnTo>
                  <a:pt x="985876" y="369419"/>
                </a:lnTo>
                <a:lnTo>
                  <a:pt x="1017438" y="403031"/>
                </a:lnTo>
                <a:lnTo>
                  <a:pt x="1045872" y="437399"/>
                </a:lnTo>
                <a:lnTo>
                  <a:pt x="1068922" y="469301"/>
                </a:lnTo>
                <a:lnTo>
                  <a:pt x="1070647" y="471876"/>
                </a:lnTo>
                <a:lnTo>
                  <a:pt x="1072197" y="474231"/>
                </a:lnTo>
              </a:path>
            </a:pathLst>
          </a:custGeom>
          <a:ln w="3809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47787" y="2452107"/>
            <a:ext cx="157549" cy="2220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72519" y="2864520"/>
            <a:ext cx="116395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333375">
              <a:lnSpc>
                <a:spcPct val="100699"/>
              </a:lnSpc>
              <a:spcBef>
                <a:spcPts val="85"/>
              </a:spcBef>
            </a:pP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Data 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Acquisition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63092" y="2864520"/>
            <a:ext cx="90995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05740">
              <a:lnSpc>
                <a:spcPct val="100699"/>
              </a:lnSpc>
              <a:spcBef>
                <a:spcPts val="85"/>
              </a:spcBef>
            </a:pP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Data  Cleaning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34827" y="1700529"/>
            <a:ext cx="49847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1143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Test 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57336" y="2695537"/>
            <a:ext cx="1051560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indent="2540" algn="ctr">
              <a:lnSpc>
                <a:spcPct val="100699"/>
              </a:lnSpc>
              <a:spcBef>
                <a:spcPts val="85"/>
              </a:spcBef>
            </a:pP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Model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&amp;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Building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05929" y="2845584"/>
            <a:ext cx="78422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62230">
              <a:lnSpc>
                <a:spcPct val="100699"/>
              </a:lnSpc>
              <a:spcBef>
                <a:spcPts val="85"/>
              </a:spcBef>
            </a:pP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Model 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92535" y="2864520"/>
            <a:ext cx="123952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89560">
              <a:lnSpc>
                <a:spcPct val="100699"/>
              </a:lnSpc>
              <a:spcBef>
                <a:spcPts val="85"/>
              </a:spcBef>
            </a:pP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Model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Deployment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170" y="336034"/>
            <a:ext cx="3458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35" dirty="0">
                <a:solidFill>
                  <a:srgbClr val="2A3890"/>
                </a:solidFill>
                <a:latin typeface="Arial"/>
                <a:cs typeface="Arial"/>
              </a:rPr>
              <a:t>Supervised</a:t>
            </a:r>
            <a:r>
              <a:rPr sz="3000" b="0" spc="-145" dirty="0">
                <a:solidFill>
                  <a:srgbClr val="2A3890"/>
                </a:solidFill>
                <a:latin typeface="Arial"/>
                <a:cs typeface="Arial"/>
              </a:rPr>
              <a:t> </a:t>
            </a:r>
            <a:r>
              <a:rPr sz="3000" b="0" spc="-20" dirty="0">
                <a:solidFill>
                  <a:srgbClr val="2A3890"/>
                </a:solidFill>
                <a:latin typeface="Arial"/>
                <a:cs typeface="Arial"/>
              </a:rPr>
              <a:t>Learning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223" y="1237367"/>
            <a:ext cx="8258809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495934" indent="-412115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333333"/>
                </a:solidFill>
                <a:latin typeface="Arial"/>
                <a:cs typeface="Arial"/>
              </a:rPr>
              <a:t>Supervised learning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algorithms are trained using  </a:t>
            </a:r>
            <a:r>
              <a:rPr sz="2400" b="1" spc="-5" dirty="0">
                <a:solidFill>
                  <a:srgbClr val="333333"/>
                </a:solidFill>
                <a:latin typeface="Arial"/>
                <a:cs typeface="Arial"/>
              </a:rPr>
              <a:t>labeled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examples,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such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as an input where the desired  output is</a:t>
            </a:r>
            <a:r>
              <a:rPr sz="24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known.</a:t>
            </a:r>
            <a:endParaRPr sz="2400">
              <a:latin typeface="Arial"/>
              <a:cs typeface="Arial"/>
            </a:endParaRPr>
          </a:p>
          <a:p>
            <a:pPr marL="424815" marR="5080" indent="-412115">
              <a:lnSpc>
                <a:spcPct val="114599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For example,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piece of equipment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could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have data points  labeled either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“F” (failed)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or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“R”</a:t>
            </a:r>
            <a:r>
              <a:rPr sz="24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(runs).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170" y="336034"/>
            <a:ext cx="3458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35" dirty="0">
                <a:solidFill>
                  <a:srgbClr val="2A3890"/>
                </a:solidFill>
                <a:latin typeface="Arial"/>
                <a:cs typeface="Arial"/>
              </a:rPr>
              <a:t>Supervised</a:t>
            </a:r>
            <a:r>
              <a:rPr sz="3000" b="0" spc="-145" dirty="0">
                <a:solidFill>
                  <a:srgbClr val="2A3890"/>
                </a:solidFill>
                <a:latin typeface="Arial"/>
                <a:cs typeface="Arial"/>
              </a:rPr>
              <a:t> </a:t>
            </a:r>
            <a:r>
              <a:rPr sz="3000" b="0" spc="-20" dirty="0">
                <a:solidFill>
                  <a:srgbClr val="2A3890"/>
                </a:solidFill>
                <a:latin typeface="Arial"/>
                <a:cs typeface="Arial"/>
              </a:rPr>
              <a:t>Learning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223" y="1237367"/>
            <a:ext cx="8124825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5080" indent="-412115">
              <a:lnSpc>
                <a:spcPct val="114599"/>
              </a:lnSpc>
              <a:spcBef>
                <a:spcPts val="10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The learning algorithm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receives a set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of inputs along with  the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corresponding correct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outputs, and the algorithm  learns by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comparing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its actual output with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correct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outputs  to find</a:t>
            </a:r>
            <a:r>
              <a:rPr sz="24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errors.</a:t>
            </a:r>
            <a:endParaRPr sz="2400">
              <a:latin typeface="Arial"/>
              <a:cs typeface="Arial"/>
            </a:endParaRPr>
          </a:p>
          <a:p>
            <a:pPr marL="424815" indent="-412115">
              <a:lnSpc>
                <a:spcPct val="100000"/>
              </a:lnSpc>
              <a:spcBef>
                <a:spcPts val="42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It then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modifies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model</a:t>
            </a:r>
            <a:r>
              <a:rPr sz="24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accordingly.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139</TotalTime>
  <Words>1164</Words>
  <Application>Microsoft Office PowerPoint</Application>
  <PresentationFormat>On-screen Show (16:9)</PresentationFormat>
  <Paragraphs>117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Times New Roman</vt:lpstr>
      <vt:lpstr>Trebuchet MS</vt:lpstr>
      <vt:lpstr>Retrospect</vt:lpstr>
      <vt:lpstr>Introduction to Machine Learning</vt:lpstr>
      <vt:lpstr>PowerPoint Presentation</vt:lpstr>
      <vt:lpstr>PowerPoint Presentation</vt:lpstr>
      <vt:lpstr>PowerPoint Presentation</vt:lpstr>
      <vt:lpstr>What is Machine Learning?</vt:lpstr>
      <vt:lpstr>What is it used for?</vt:lpstr>
      <vt:lpstr>Machine Learning Process</vt:lpstr>
      <vt:lpstr>Supervised Learning</vt:lpstr>
      <vt:lpstr>Supervised Learning</vt:lpstr>
      <vt:lpstr>Supervised Learning</vt:lpstr>
      <vt:lpstr>Supervised Learning</vt:lpstr>
      <vt:lpstr>Unsupervised Learning</vt:lpstr>
      <vt:lpstr>Unsupervised Learning</vt:lpstr>
      <vt:lpstr>Unsupervised Learning</vt:lpstr>
      <vt:lpstr>Reinforcement Learning</vt:lpstr>
      <vt:lpstr>Reinforcement Learning</vt:lpstr>
      <vt:lpstr>Reinforcement Learning</vt:lpstr>
      <vt:lpstr>Reinforcement Learning</vt:lpstr>
      <vt:lpstr>History</vt:lpstr>
      <vt:lpstr>History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 with Python</vt:lpstr>
      <vt:lpstr>Let’s start using Python for  Machine Learning!</vt:lpstr>
      <vt:lpstr>Scikit Learn</vt:lpstr>
      <vt:lpstr>Installation</vt:lpstr>
      <vt:lpstr>Importing Scikit Learn</vt:lpstr>
      <vt:lpstr>Estimators</vt:lpstr>
      <vt:lpstr>Cont..</vt:lpstr>
      <vt:lpstr>PowerPoint Presentation</vt:lpstr>
      <vt:lpstr>Training &amp; Testing dataset</vt:lpstr>
      <vt:lpstr>Cont..</vt:lpstr>
      <vt:lpstr>Model Fitting</vt:lpstr>
      <vt:lpstr>Predicitng</vt:lpstr>
      <vt:lpstr>PowerPoint Presentation</vt:lpstr>
      <vt:lpstr>Deployment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cp:lastModifiedBy>PROBOOK 430</cp:lastModifiedBy>
  <cp:revision>6</cp:revision>
  <dcterms:created xsi:type="dcterms:W3CDTF">2018-08-07T12:26:13Z</dcterms:created>
  <dcterms:modified xsi:type="dcterms:W3CDTF">2019-03-11T14:53:12Z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2018-08-07T00:00:00Z</vt:filetime>
  </property>
</Properties>
</file>