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59" r:id="rId5"/>
    <p:sldId id="268" r:id="rId6"/>
    <p:sldId id="258" r:id="rId7"/>
    <p:sldId id="260" r:id="rId8"/>
    <p:sldId id="261" r:id="rId9"/>
    <p:sldId id="262" r:id="rId10"/>
    <p:sldId id="265" r:id="rId11"/>
    <p:sldId id="266" r:id="rId12"/>
    <p:sldId id="267"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p:cViewPr varScale="1">
        <p:scale>
          <a:sx n="60" d="100"/>
          <a:sy n="60" d="100"/>
        </p:scale>
        <p:origin x="916"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wnloads\Data%20Analyst%20Technical%20Questions%20-%201st%20Interview%20-%20FINAL%20An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Downloads\Data%20Analyst%20Technical%20Questions%20-%201st%20Interview%20-%20FINAL%20An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Downloads\Data%20Analyst%20Technical%20Questions%20-%201st%20Interview%20-%20FINAL%20An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dmin\Downloads\Data%20Analyst%20Technical%20Questions%20-%201st%20Interview%20-%20FINAL%20Ans.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dmin\Downloads\Data%20Analyst%20Technical%20Questions%20-%201st%20Interview%20-%20FINAL%20An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[Data Analyst Technical Questions - 1st Interview - FINAL Ans.xlsx]Pivot2!PivotTable14</c:name>
    <c:fmtId val="7"/>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s>
    <c:plotArea>
      <c:layout/>
      <c:doughnutChart>
        <c:varyColors val="1"/>
        <c:ser>
          <c:idx val="0"/>
          <c:order val="0"/>
          <c:tx>
            <c:strRef>
              <c:f>Pivot2!$C$79</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35C-4BD1-BF72-380A1E654A8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35C-4BD1-BF72-380A1E654A82}"/>
              </c:ext>
            </c:extLst>
          </c:dPt>
          <c:cat>
            <c:strRef>
              <c:f>Pivot2!$B$80:$B$82</c:f>
              <c:strCache>
                <c:ptCount val="2"/>
                <c:pt idx="0">
                  <c:v>Female</c:v>
                </c:pt>
                <c:pt idx="1">
                  <c:v>Male</c:v>
                </c:pt>
              </c:strCache>
            </c:strRef>
          </c:cat>
          <c:val>
            <c:numRef>
              <c:f>Pivot2!$C$80:$C$82</c:f>
              <c:numCache>
                <c:formatCode>0%</c:formatCode>
                <c:ptCount val="2"/>
                <c:pt idx="0">
                  <c:v>0.37430167597765363</c:v>
                </c:pt>
                <c:pt idx="1">
                  <c:v>0.62569832402234637</c:v>
                </c:pt>
              </c:numCache>
            </c:numRef>
          </c:val>
          <c:extLst>
            <c:ext xmlns:c16="http://schemas.microsoft.com/office/drawing/2014/chart" uri="{C3380CC4-5D6E-409C-BE32-E72D297353CC}">
              <c16:uniqueId val="{00000004-E35C-4BD1-BF72-380A1E654A82}"/>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[Data Analyst Technical Questions - 1st Interview - FINAL Ans.xlsx]Pivot!PivotTable2</c:name>
    <c:fmtId val="7"/>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Pivot!$C$13</c:f>
              <c:strCache>
                <c:ptCount val="1"/>
                <c:pt idx="0">
                  <c:v>Total</c:v>
                </c:pt>
              </c:strCache>
            </c:strRef>
          </c:tx>
          <c:spPr>
            <a:solidFill>
              <a:schemeClr val="accent1"/>
            </a:solidFill>
            <a:ln>
              <a:noFill/>
            </a:ln>
            <a:effectLst/>
          </c:spPr>
          <c:invertIfNegative val="0"/>
          <c:cat>
            <c:strRef>
              <c:f>Pivot!$B$14:$B$15</c:f>
              <c:strCache>
                <c:ptCount val="1"/>
                <c:pt idx="0">
                  <c:v>Ireland</c:v>
                </c:pt>
              </c:strCache>
            </c:strRef>
          </c:cat>
          <c:val>
            <c:numRef>
              <c:f>Pivot!$C$14:$C$15</c:f>
              <c:numCache>
                <c:formatCode>General</c:formatCode>
                <c:ptCount val="1"/>
                <c:pt idx="0">
                  <c:v>17654</c:v>
                </c:pt>
              </c:numCache>
            </c:numRef>
          </c:val>
          <c:extLst>
            <c:ext xmlns:c16="http://schemas.microsoft.com/office/drawing/2014/chart" uri="{C3380CC4-5D6E-409C-BE32-E72D297353CC}">
              <c16:uniqueId val="{00000000-B922-41E7-AA2A-E3DF52368022}"/>
            </c:ext>
          </c:extLst>
        </c:ser>
        <c:dLbls>
          <c:showLegendKey val="0"/>
          <c:showVal val="0"/>
          <c:showCatName val="0"/>
          <c:showSerName val="0"/>
          <c:showPercent val="0"/>
          <c:showBubbleSize val="0"/>
        </c:dLbls>
        <c:gapWidth val="182"/>
        <c:axId val="1903450624"/>
        <c:axId val="1903451104"/>
      </c:barChart>
      <c:catAx>
        <c:axId val="19034506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3451104"/>
        <c:crosses val="autoZero"/>
        <c:auto val="1"/>
        <c:lblAlgn val="ctr"/>
        <c:lblOffset val="100"/>
        <c:noMultiLvlLbl val="0"/>
      </c:catAx>
      <c:valAx>
        <c:axId val="190345110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34506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[Data Analyst Technical Questions - 1st Interview - FINAL Ans.xlsx]Pivot2!PivotTable12</c:name>
    <c:fmtId val="6"/>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areaChart>
        <c:grouping val="standard"/>
        <c:varyColors val="0"/>
        <c:ser>
          <c:idx val="0"/>
          <c:order val="0"/>
          <c:tx>
            <c:strRef>
              <c:f>Pivot2!$C$53</c:f>
              <c:strCache>
                <c:ptCount val="1"/>
                <c:pt idx="0">
                  <c:v>Total</c:v>
                </c:pt>
              </c:strCache>
            </c:strRef>
          </c:tx>
          <c:spPr>
            <a:solidFill>
              <a:schemeClr val="accent1"/>
            </a:solidFill>
            <a:ln>
              <a:noFill/>
            </a:ln>
            <a:effectLst/>
          </c:spPr>
          <c:cat>
            <c:strRef>
              <c:f>Pivot2!$B$54:$B$60</c:f>
              <c:strCache>
                <c:ptCount val="6"/>
                <c:pt idx="0">
                  <c:v>Freecall Helpline</c:v>
                </c:pt>
                <c:pt idx="1">
                  <c:v>Prison Service Helpline</c:v>
                </c:pt>
                <c:pt idx="2">
                  <c:v>Local Number Replacement</c:v>
                </c:pt>
                <c:pt idx="3">
                  <c:v>National Helpline</c:v>
                </c:pt>
                <c:pt idx="4">
                  <c:v>British Transport Police Helpline</c:v>
                </c:pt>
                <c:pt idx="5">
                  <c:v>Glasgow Crisis Line</c:v>
                </c:pt>
              </c:strCache>
            </c:strRef>
          </c:cat>
          <c:val>
            <c:numRef>
              <c:f>Pivot2!$C$54:$C$60</c:f>
              <c:numCache>
                <c:formatCode>General</c:formatCode>
                <c:ptCount val="6"/>
                <c:pt idx="0">
                  <c:v>19764</c:v>
                </c:pt>
                <c:pt idx="1">
                  <c:v>4129</c:v>
                </c:pt>
                <c:pt idx="2">
                  <c:v>445</c:v>
                </c:pt>
                <c:pt idx="3">
                  <c:v>284</c:v>
                </c:pt>
                <c:pt idx="4">
                  <c:v>3</c:v>
                </c:pt>
                <c:pt idx="5">
                  <c:v>1</c:v>
                </c:pt>
              </c:numCache>
            </c:numRef>
          </c:val>
          <c:extLst>
            <c:ext xmlns:c16="http://schemas.microsoft.com/office/drawing/2014/chart" uri="{C3380CC4-5D6E-409C-BE32-E72D297353CC}">
              <c16:uniqueId val="{00000000-8B0E-4A14-B47E-A94B4CBB29A6}"/>
            </c:ext>
          </c:extLst>
        </c:ser>
        <c:dLbls>
          <c:showLegendKey val="0"/>
          <c:showVal val="0"/>
          <c:showCatName val="0"/>
          <c:showSerName val="0"/>
          <c:showPercent val="0"/>
          <c:showBubbleSize val="0"/>
        </c:dLbls>
        <c:axId val="1894922208"/>
        <c:axId val="1894920288"/>
      </c:areaChart>
      <c:catAx>
        <c:axId val="189492220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4920288"/>
        <c:crosses val="autoZero"/>
        <c:auto val="1"/>
        <c:lblAlgn val="ctr"/>
        <c:lblOffset val="100"/>
        <c:noMultiLvlLbl val="0"/>
      </c:catAx>
      <c:valAx>
        <c:axId val="18949202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4922208"/>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[Data Analyst Technical Questions - 1st Interview - FINAL Ans.xlsx]Pivot!PivotTable5</c:name>
    <c:fmtId val="10"/>
  </c:pivotSource>
  <c:chart>
    <c:autoTitleDeleted val="1"/>
    <c:pivotFmts>
      <c:pivotFmt>
        <c:idx val="0"/>
        <c:spPr>
          <a:solidFill>
            <a:schemeClr val="accent1"/>
          </a:solidFill>
          <a:ln w="28575" cap="rnd">
            <a:solidFill>
              <a:schemeClr val="accent1"/>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6125687119298772E-2"/>
          <c:y val="0.15366705471478465"/>
          <c:w val="0.88066676571088987"/>
          <c:h val="0.73830841575536466"/>
        </c:manualLayout>
      </c:layout>
      <c:lineChart>
        <c:grouping val="standard"/>
        <c:varyColors val="0"/>
        <c:ser>
          <c:idx val="0"/>
          <c:order val="0"/>
          <c:tx>
            <c:strRef>
              <c:f>Pivot!$C$35</c:f>
              <c:strCache>
                <c:ptCount val="1"/>
                <c:pt idx="0">
                  <c:v>Total</c:v>
                </c:pt>
              </c:strCache>
            </c:strRef>
          </c:tx>
          <c:spPr>
            <a:ln w="28575" cap="rnd">
              <a:solidFill>
                <a:schemeClr val="accent1"/>
              </a:solidFill>
              <a:round/>
            </a:ln>
            <a:effectLst/>
          </c:spPr>
          <c:marker>
            <c:symbol val="none"/>
          </c:marker>
          <c:cat>
            <c:strRef>
              <c:f>Pivot!$B$36:$B$40</c:f>
              <c:strCache>
                <c:ptCount val="4"/>
                <c:pt idx="0">
                  <c:v>Email</c:v>
                </c:pt>
                <c:pt idx="1">
                  <c:v>Inbound Call</c:v>
                </c:pt>
                <c:pt idx="2">
                  <c:v>Outbound Call</c:v>
                </c:pt>
                <c:pt idx="3">
                  <c:v>Webchat</c:v>
                </c:pt>
              </c:strCache>
            </c:strRef>
          </c:cat>
          <c:val>
            <c:numRef>
              <c:f>Pivot!$C$36:$C$40</c:f>
              <c:numCache>
                <c:formatCode>General</c:formatCode>
                <c:ptCount val="4"/>
                <c:pt idx="0">
                  <c:v>882</c:v>
                </c:pt>
                <c:pt idx="1">
                  <c:v>16645</c:v>
                </c:pt>
                <c:pt idx="2">
                  <c:v>61</c:v>
                </c:pt>
                <c:pt idx="3">
                  <c:v>66</c:v>
                </c:pt>
              </c:numCache>
            </c:numRef>
          </c:val>
          <c:smooth val="0"/>
          <c:extLst>
            <c:ext xmlns:c16="http://schemas.microsoft.com/office/drawing/2014/chart" uri="{C3380CC4-5D6E-409C-BE32-E72D297353CC}">
              <c16:uniqueId val="{00000000-60C0-4440-9CE5-9C8BA51BDE5C}"/>
            </c:ext>
          </c:extLst>
        </c:ser>
        <c:dLbls>
          <c:showLegendKey val="0"/>
          <c:showVal val="0"/>
          <c:showCatName val="0"/>
          <c:showSerName val="0"/>
          <c:showPercent val="0"/>
          <c:showBubbleSize val="0"/>
        </c:dLbls>
        <c:smooth val="0"/>
        <c:axId val="1887089584"/>
        <c:axId val="82344864"/>
      </c:lineChart>
      <c:catAx>
        <c:axId val="1887089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344864"/>
        <c:crosses val="autoZero"/>
        <c:auto val="1"/>
        <c:lblAlgn val="ctr"/>
        <c:lblOffset val="100"/>
        <c:noMultiLvlLbl val="0"/>
      </c:catAx>
      <c:valAx>
        <c:axId val="8234486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70895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[Data Analyst Technical Questions - 1st Interview - FINAL Ans.xlsx]Pivot!PivotTable17</c:name>
    <c:fmtId val="8"/>
  </c:pivotSource>
  <c:chart>
    <c:autoTitleDeleted val="1"/>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Pivot!$C$85</c:f>
              <c:strCache>
                <c:ptCount val="1"/>
                <c:pt idx="0">
                  <c:v>Total</c:v>
                </c:pt>
              </c:strCache>
            </c:strRef>
          </c:tx>
          <c:spPr>
            <a:ln w="28575" cap="rnd">
              <a:solidFill>
                <a:schemeClr val="accent1"/>
              </a:solidFill>
              <a:round/>
            </a:ln>
            <a:effectLst/>
          </c:spPr>
          <c:marker>
            <c:symbol val="none"/>
          </c:marker>
          <c:cat>
            <c:strRef>
              <c:f>Pivot!$B$86:$B$90</c:f>
              <c:strCache>
                <c:ptCount val="4"/>
                <c:pt idx="0">
                  <c:v>Adult (18 and over)</c:v>
                </c:pt>
                <c:pt idx="1">
                  <c:v>#N/A</c:v>
                </c:pt>
                <c:pt idx="2">
                  <c:v>Unclear</c:v>
                </c:pt>
                <c:pt idx="3">
                  <c:v>Child (under 18)</c:v>
                </c:pt>
              </c:strCache>
            </c:strRef>
          </c:cat>
          <c:val>
            <c:numRef>
              <c:f>Pivot!$C$86:$C$90</c:f>
              <c:numCache>
                <c:formatCode>General</c:formatCode>
                <c:ptCount val="4"/>
                <c:pt idx="0">
                  <c:v>12249</c:v>
                </c:pt>
                <c:pt idx="1">
                  <c:v>4714</c:v>
                </c:pt>
                <c:pt idx="2">
                  <c:v>527</c:v>
                </c:pt>
                <c:pt idx="3">
                  <c:v>164</c:v>
                </c:pt>
              </c:numCache>
            </c:numRef>
          </c:val>
          <c:smooth val="0"/>
          <c:extLst>
            <c:ext xmlns:c16="http://schemas.microsoft.com/office/drawing/2014/chart" uri="{C3380CC4-5D6E-409C-BE32-E72D297353CC}">
              <c16:uniqueId val="{00000000-3504-4B60-AF3B-5A05228022CA}"/>
            </c:ext>
          </c:extLst>
        </c:ser>
        <c:dLbls>
          <c:showLegendKey val="0"/>
          <c:showVal val="0"/>
          <c:showCatName val="0"/>
          <c:showSerName val="0"/>
          <c:showPercent val="0"/>
          <c:showBubbleSize val="0"/>
        </c:dLbls>
        <c:smooth val="0"/>
        <c:axId val="289943168"/>
        <c:axId val="289943648"/>
      </c:lineChart>
      <c:catAx>
        <c:axId val="289943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9943648"/>
        <c:crosses val="autoZero"/>
        <c:auto val="1"/>
        <c:lblAlgn val="ctr"/>
        <c:lblOffset val="100"/>
        <c:noMultiLvlLbl val="0"/>
      </c:catAx>
      <c:valAx>
        <c:axId val="28994364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99431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0.22264</cdr:x>
      <cdr:y>0.03376</cdr:y>
    </cdr:from>
    <cdr:to>
      <cdr:x>0.71321</cdr:x>
      <cdr:y>0.15017</cdr:y>
    </cdr:to>
    <cdr:sp macro="" textlink="">
      <cdr:nvSpPr>
        <cdr:cNvPr id="2" name="Rectangle 1">
          <a:extLst xmlns:a="http://schemas.openxmlformats.org/drawingml/2006/main">
            <a:ext uri="{FF2B5EF4-FFF2-40B4-BE49-F238E27FC236}">
              <a16:creationId xmlns:a16="http://schemas.microsoft.com/office/drawing/2014/main" id="{42B74166-3FCC-55A8-E03A-664FF614ED23}"/>
            </a:ext>
          </a:extLst>
        </cdr:cNvPr>
        <cdr:cNvSpPr/>
      </cdr:nvSpPr>
      <cdr:spPr>
        <a:xfrm xmlns:a="http://schemas.openxmlformats.org/drawingml/2006/main">
          <a:off x="936625" y="92075"/>
          <a:ext cx="2063750" cy="317500"/>
        </a:xfrm>
        <a:prstGeom xmlns:a="http://schemas.openxmlformats.org/drawingml/2006/main" prst="rect">
          <a:avLst/>
        </a:prstGeom>
        <a:solidFill xmlns:a="http://schemas.openxmlformats.org/drawingml/2006/main">
          <a:schemeClr val="accent3"/>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t" anchorCtr="0" forceAA="0" compatLnSpc="1">
          <a:prstTxWarp prst="textNoShape">
            <a:avLst/>
          </a:prstTxWarp>
          <a:noAutofit/>
        </a:bodyP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marL="0" marR="0" lvl="0" indent="0" algn="l" defTabSz="914400" eaLnBrk="1" fontAlgn="auto" latinLnBrk="0" hangingPunct="1">
            <a:lnSpc>
              <a:spcPct val="100000"/>
            </a:lnSpc>
            <a:spcBef>
              <a:spcPts val="0"/>
            </a:spcBef>
            <a:spcAft>
              <a:spcPts val="0"/>
            </a:spcAft>
            <a:buClrTx/>
            <a:buSzTx/>
            <a:buFontTx/>
            <a:buNone/>
            <a:tabLst/>
            <a:defRPr/>
          </a:pPr>
          <a:r>
            <a:rPr lang="en-GB" sz="1100" b="1">
              <a:solidFill>
                <a:schemeClr val="lt1"/>
              </a:solidFill>
              <a:effectLst/>
              <a:latin typeface="+mn-lt"/>
              <a:ea typeface="+mn-ea"/>
              <a:cs typeface="+mn-cs"/>
            </a:rPr>
            <a:t>Total Method</a:t>
          </a:r>
          <a:r>
            <a:rPr lang="en-GB" sz="1100" b="1" baseline="0">
              <a:solidFill>
                <a:schemeClr val="lt1"/>
              </a:solidFill>
              <a:effectLst/>
              <a:latin typeface="+mn-lt"/>
              <a:ea typeface="+mn-ea"/>
              <a:cs typeface="+mn-cs"/>
            </a:rPr>
            <a:t> of Contact</a:t>
          </a:r>
          <a:endParaRPr lang="en-GB">
            <a:effectLst/>
          </a:endParaRPr>
        </a:p>
        <a:p xmlns:a="http://schemas.openxmlformats.org/drawingml/2006/main">
          <a:pPr algn="l"/>
          <a:endParaRPr lang="en-GB" sz="1100" kern="1200"/>
        </a:p>
      </cdr:txBody>
    </cdr:sp>
  </cdr:relSizeAnchor>
</c:userShap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GB"/>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98CFB73-B25C-4BA2-93C1-4D763B6250A5}" type="datetimeFigureOut">
              <a:rPr lang="en-GB" smtClean="0"/>
              <a:t>20/02/2025</a:t>
            </a:fld>
            <a:endParaRPr lang="en-GB"/>
          </a:p>
        </p:txBody>
      </p:sp>
      <p:sp>
        <p:nvSpPr>
          <p:cNvPr id="5" name="Footer Placeholder 4"/>
          <p:cNvSpPr>
            <a:spLocks noGrp="1"/>
          </p:cNvSpPr>
          <p:nvPr>
            <p:ph type="ftr" sz="quarter" idx="11"/>
          </p:nvPr>
        </p:nvSpPr>
        <p:spPr>
          <a:xfrm>
            <a:off x="2692397" y="5037663"/>
            <a:ext cx="5214635" cy="279400"/>
          </a:xfrm>
        </p:spPr>
        <p:txBody>
          <a:bodyPr/>
          <a:lstStyle/>
          <a:p>
            <a:endParaRPr lang="en-GB"/>
          </a:p>
        </p:txBody>
      </p:sp>
      <p:sp>
        <p:nvSpPr>
          <p:cNvPr id="6" name="Slide Number Placeholder 5"/>
          <p:cNvSpPr>
            <a:spLocks noGrp="1"/>
          </p:cNvSpPr>
          <p:nvPr>
            <p:ph type="sldNum" sz="quarter" idx="12"/>
          </p:nvPr>
        </p:nvSpPr>
        <p:spPr>
          <a:xfrm>
            <a:off x="8956900" y="5037663"/>
            <a:ext cx="551167" cy="279400"/>
          </a:xfrm>
        </p:spPr>
        <p:txBody>
          <a:bodyPr/>
          <a:lstStyle/>
          <a:p>
            <a:fld id="{9875AD3D-2C6B-4E7A-89BD-1F60D878A9F4}" type="slidenum">
              <a:rPr lang="en-GB" smtClean="0"/>
              <a:t>‹#›</a:t>
            </a:fld>
            <a:endParaRPr lang="en-G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3650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98CFB73-B25C-4BA2-93C1-4D763B6250A5}" type="datetimeFigureOut">
              <a:rPr lang="en-GB" smtClean="0"/>
              <a:t>20/02/2025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75AD3D-2C6B-4E7A-89BD-1F60D878A9F4}" type="slidenum">
              <a:rPr lang="en-GB" smtClean="0"/>
              <a:t>‹#›</a:t>
            </a:fld>
            <a:endParaRPr lang="en-GB"/>
          </a:p>
        </p:txBody>
      </p:sp>
    </p:spTree>
    <p:extLst>
      <p:ext uri="{BB962C8B-B14F-4D97-AF65-F5344CB8AC3E}">
        <p14:creationId xmlns:p14="http://schemas.microsoft.com/office/powerpoint/2010/main" val="312814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98CFB73-B25C-4BA2-93C1-4D763B6250A5}" type="datetimeFigureOut">
              <a:rPr lang="en-GB" smtClean="0"/>
              <a:t>20/02/2025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75AD3D-2C6B-4E7A-89BD-1F60D878A9F4}" type="slidenum">
              <a:rPr lang="en-GB" smtClean="0"/>
              <a:t>‹#›</a:t>
            </a:fld>
            <a:endParaRPr lang="en-G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6902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98CFB73-B25C-4BA2-93C1-4D763B6250A5}" type="datetimeFigureOut">
              <a:rPr lang="en-GB" smtClean="0"/>
              <a:t>20/02/2025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75AD3D-2C6B-4E7A-89BD-1F60D878A9F4}"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3918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98CFB73-B25C-4BA2-93C1-4D763B6250A5}" type="datetimeFigureOut">
              <a:rPr lang="en-GB" smtClean="0"/>
              <a:t>20/02/2025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75AD3D-2C6B-4E7A-89BD-1F60D878A9F4}" type="slidenum">
              <a:rPr lang="en-GB" smtClean="0"/>
              <a:t>‹#›</a:t>
            </a:fld>
            <a:endParaRPr lang="en-GB"/>
          </a:p>
        </p:txBody>
      </p:sp>
    </p:spTree>
    <p:extLst>
      <p:ext uri="{BB962C8B-B14F-4D97-AF65-F5344CB8AC3E}">
        <p14:creationId xmlns:p14="http://schemas.microsoft.com/office/powerpoint/2010/main" val="21998531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98CFB73-B25C-4BA2-93C1-4D763B6250A5}" type="datetimeFigureOut">
              <a:rPr lang="en-GB" smtClean="0"/>
              <a:t>20/02/2025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75AD3D-2C6B-4E7A-89BD-1F60D878A9F4}"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69145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98CFB73-B25C-4BA2-93C1-4D763B6250A5}" type="datetimeFigureOut">
              <a:rPr lang="en-GB" smtClean="0"/>
              <a:t>20/02/2025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75AD3D-2C6B-4E7A-89BD-1F60D878A9F4}" type="slidenum">
              <a:rPr lang="en-GB" smtClean="0"/>
              <a:t>‹#›</a:t>
            </a:fld>
            <a:endParaRPr lang="en-G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4015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98CFB73-B25C-4BA2-93C1-4D763B6250A5}" type="datetimeFigureOut">
              <a:rPr lang="en-GB" smtClean="0"/>
              <a:t>20/02/2025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75AD3D-2C6B-4E7A-89BD-1F60D878A9F4}"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29287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98CFB73-B25C-4BA2-93C1-4D763B6250A5}" type="datetimeFigureOut">
              <a:rPr lang="en-GB" smtClean="0"/>
              <a:t>20/02/2025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75AD3D-2C6B-4E7A-89BD-1F60D878A9F4}" type="slidenum">
              <a:rPr lang="en-GB" smtClean="0"/>
              <a:t>‹#›</a:t>
            </a:fld>
            <a:endParaRPr lang="en-G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0877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98CFB73-B25C-4BA2-93C1-4D763B6250A5}" type="datetimeFigureOut">
              <a:rPr lang="en-GB" smtClean="0"/>
              <a:t>20/02/2025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75AD3D-2C6B-4E7A-89BD-1F60D878A9F4}" type="slidenum">
              <a:rPr lang="en-GB" smtClean="0"/>
              <a:t>‹#›</a:t>
            </a:fld>
            <a:endParaRPr lang="en-GB"/>
          </a:p>
        </p:txBody>
      </p:sp>
    </p:spTree>
    <p:extLst>
      <p:ext uri="{BB962C8B-B14F-4D97-AF65-F5344CB8AC3E}">
        <p14:creationId xmlns:p14="http://schemas.microsoft.com/office/powerpoint/2010/main" val="1685039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98CFB73-B25C-4BA2-93C1-4D763B6250A5}" type="datetimeFigureOut">
              <a:rPr lang="en-GB" smtClean="0"/>
              <a:t>20/02/2025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75AD3D-2C6B-4E7A-89BD-1F60D878A9F4}" type="slidenum">
              <a:rPr lang="en-GB" smtClean="0"/>
              <a:t>‹#›</a:t>
            </a:fld>
            <a:endParaRPr lang="en-G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9495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98CFB73-B25C-4BA2-93C1-4D763B6250A5}" type="datetimeFigureOut">
              <a:rPr lang="en-GB" smtClean="0"/>
              <a:t>20/02/2025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75AD3D-2C6B-4E7A-89BD-1F60D878A9F4}" type="slidenum">
              <a:rPr lang="en-GB" smtClean="0"/>
              <a:t>‹#›</a:t>
            </a:fld>
            <a:endParaRPr lang="en-GB"/>
          </a:p>
        </p:txBody>
      </p:sp>
    </p:spTree>
    <p:extLst>
      <p:ext uri="{BB962C8B-B14F-4D97-AF65-F5344CB8AC3E}">
        <p14:creationId xmlns:p14="http://schemas.microsoft.com/office/powerpoint/2010/main" val="1846644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98CFB73-B25C-4BA2-93C1-4D763B6250A5}" type="datetimeFigureOut">
              <a:rPr lang="en-GB" smtClean="0"/>
              <a:t>20/02/2025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875AD3D-2C6B-4E7A-89BD-1F60D878A9F4}" type="slidenum">
              <a:rPr lang="en-GB" smtClean="0"/>
              <a:t>‹#›</a:t>
            </a:fld>
            <a:endParaRPr lang="en-G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7663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98CFB73-B25C-4BA2-93C1-4D763B6250A5}" type="datetimeFigureOut">
              <a:rPr lang="en-GB" smtClean="0"/>
              <a:t>20/02/2025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875AD3D-2C6B-4E7A-89BD-1F60D878A9F4}"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9381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8CFB73-B25C-4BA2-93C1-4D763B6250A5}" type="datetimeFigureOut">
              <a:rPr lang="en-GB" smtClean="0"/>
              <a:t>20/02/2025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875AD3D-2C6B-4E7A-89BD-1F60D878A9F4}" type="slidenum">
              <a:rPr lang="en-GB" smtClean="0"/>
              <a:t>‹#›</a:t>
            </a:fld>
            <a:endParaRPr lang="en-GB"/>
          </a:p>
        </p:txBody>
      </p:sp>
    </p:spTree>
    <p:extLst>
      <p:ext uri="{BB962C8B-B14F-4D97-AF65-F5344CB8AC3E}">
        <p14:creationId xmlns:p14="http://schemas.microsoft.com/office/powerpoint/2010/main" val="3265244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GB"/>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98CFB73-B25C-4BA2-93C1-4D763B6250A5}" type="datetimeFigureOut">
              <a:rPr lang="en-GB" smtClean="0"/>
              <a:t>20/02/2025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75AD3D-2C6B-4E7A-89BD-1F60D878A9F4}" type="slidenum">
              <a:rPr lang="en-GB" smtClean="0"/>
              <a:t>‹#›</a:t>
            </a:fld>
            <a:endParaRPr lang="en-G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8786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GB"/>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98CFB73-B25C-4BA2-93C1-4D763B6250A5}" type="datetimeFigureOut">
              <a:rPr lang="en-GB" smtClean="0"/>
              <a:t>20/02/2025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75AD3D-2C6B-4E7A-89BD-1F60D878A9F4}" type="slidenum">
              <a:rPr lang="en-GB" smtClean="0"/>
              <a:t>‹#›</a:t>
            </a:fld>
            <a:endParaRPr lang="en-GB"/>
          </a:p>
        </p:txBody>
      </p:sp>
    </p:spTree>
    <p:extLst>
      <p:ext uri="{BB962C8B-B14F-4D97-AF65-F5344CB8AC3E}">
        <p14:creationId xmlns:p14="http://schemas.microsoft.com/office/powerpoint/2010/main" val="2216240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98CFB73-B25C-4BA2-93C1-4D763B6250A5}" type="datetimeFigureOut">
              <a:rPr lang="en-GB" smtClean="0"/>
              <a:t>20/02/2025</a:t>
            </a:fld>
            <a:endParaRPr lang="en-G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75AD3D-2C6B-4E7A-89BD-1F60D878A9F4}" type="slidenum">
              <a:rPr lang="en-GB" smtClean="0"/>
              <a:t>‹#›</a:t>
            </a:fld>
            <a:endParaRPr lang="en-GB"/>
          </a:p>
        </p:txBody>
      </p:sp>
    </p:spTree>
    <p:extLst>
      <p:ext uri="{BB962C8B-B14F-4D97-AF65-F5344CB8AC3E}">
        <p14:creationId xmlns:p14="http://schemas.microsoft.com/office/powerpoint/2010/main" val="3223658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AA8CD-3C32-140F-3C8E-649AE38A4EB4}"/>
              </a:ext>
            </a:extLst>
          </p:cNvPr>
          <p:cNvSpPr>
            <a:spLocks noGrp="1"/>
          </p:cNvSpPr>
          <p:nvPr>
            <p:ph type="ctrTitle"/>
          </p:nvPr>
        </p:nvSpPr>
        <p:spPr/>
        <p:txBody>
          <a:bodyPr>
            <a:normAutofit fontScale="90000"/>
          </a:bodyPr>
          <a:lstStyle/>
          <a:p>
            <a:r>
              <a:rPr lang="en-GB" sz="9600" b="1" dirty="0"/>
              <a:t>Samaritans</a:t>
            </a:r>
          </a:p>
        </p:txBody>
      </p:sp>
      <p:sp>
        <p:nvSpPr>
          <p:cNvPr id="3" name="Subtitle 2">
            <a:extLst>
              <a:ext uri="{FF2B5EF4-FFF2-40B4-BE49-F238E27FC236}">
                <a16:creationId xmlns:a16="http://schemas.microsoft.com/office/drawing/2014/main" id="{DFC78143-7E1F-3972-60D6-503B82BA060D}"/>
              </a:ext>
            </a:extLst>
          </p:cNvPr>
          <p:cNvSpPr>
            <a:spLocks noGrp="1"/>
          </p:cNvSpPr>
          <p:nvPr>
            <p:ph type="subTitle" idx="1"/>
          </p:nvPr>
        </p:nvSpPr>
        <p:spPr/>
        <p:txBody>
          <a:bodyPr>
            <a:normAutofit fontScale="92500" lnSpcReduction="10000"/>
          </a:bodyPr>
          <a:lstStyle/>
          <a:p>
            <a:r>
              <a:rPr lang="en-GB" sz="2800" b="1" dirty="0">
                <a:latin typeface="Arial" panose="020B0604020202020204" pitchFamily="34" charset="0"/>
                <a:cs typeface="Arial" panose="020B0604020202020204" pitchFamily="34" charset="0"/>
              </a:rPr>
              <a:t>Analysis on Calls at Samaritans January, 2021</a:t>
            </a:r>
          </a:p>
          <a:p>
            <a:r>
              <a:rPr lang="en-GB" sz="2800" b="1" dirty="0">
                <a:latin typeface="Arial" panose="020B0604020202020204" pitchFamily="34" charset="0"/>
                <a:cs typeface="Arial" panose="020B0604020202020204" pitchFamily="34" charset="0"/>
              </a:rPr>
              <a:t>By Faith Ejele</a:t>
            </a:r>
          </a:p>
        </p:txBody>
      </p:sp>
    </p:spTree>
    <p:extLst>
      <p:ext uri="{BB962C8B-B14F-4D97-AF65-F5344CB8AC3E}">
        <p14:creationId xmlns:p14="http://schemas.microsoft.com/office/powerpoint/2010/main" val="573557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C157B-1374-F18D-2B26-2018BD49C144}"/>
              </a:ext>
            </a:extLst>
          </p:cNvPr>
          <p:cNvSpPr>
            <a:spLocks noGrp="1"/>
          </p:cNvSpPr>
          <p:nvPr>
            <p:ph type="title"/>
          </p:nvPr>
        </p:nvSpPr>
        <p:spPr/>
        <p:txBody>
          <a:bodyPr/>
          <a:lstStyle/>
          <a:p>
            <a:r>
              <a:rPr lang="en-GB" dirty="0"/>
              <a:t>Summary Contd.</a:t>
            </a:r>
          </a:p>
        </p:txBody>
      </p:sp>
      <p:sp>
        <p:nvSpPr>
          <p:cNvPr id="3" name="Content Placeholder 2">
            <a:extLst>
              <a:ext uri="{FF2B5EF4-FFF2-40B4-BE49-F238E27FC236}">
                <a16:creationId xmlns:a16="http://schemas.microsoft.com/office/drawing/2014/main" id="{BCCF8919-7A45-282A-410E-8319EB164449}"/>
              </a:ext>
            </a:extLst>
          </p:cNvPr>
          <p:cNvSpPr>
            <a:spLocks noGrp="1"/>
          </p:cNvSpPr>
          <p:nvPr>
            <p:ph idx="1"/>
          </p:nvPr>
        </p:nvSpPr>
        <p:spPr/>
        <p:txBody>
          <a:bodyPr/>
          <a:lstStyle/>
          <a:p>
            <a:r>
              <a:rPr lang="en-GB" dirty="0"/>
              <a:t>There was a great increase of “emails” followed by the inbound calls. The outbound and webchat (online) had low contact calls.</a:t>
            </a:r>
          </a:p>
          <a:p>
            <a:r>
              <a:rPr lang="en-GB" dirty="0"/>
              <a:t>The Male had more online contact calls (63%) and Female (37%)</a:t>
            </a:r>
          </a:p>
          <a:p>
            <a:r>
              <a:rPr lang="en-GB" dirty="0"/>
              <a:t>More cases of concerned calls  was linked to Adult(18 and over) than Child(under 18).</a:t>
            </a:r>
          </a:p>
        </p:txBody>
      </p:sp>
    </p:spTree>
    <p:extLst>
      <p:ext uri="{BB962C8B-B14F-4D97-AF65-F5344CB8AC3E}">
        <p14:creationId xmlns:p14="http://schemas.microsoft.com/office/powerpoint/2010/main" val="443555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D681B-13D4-CA59-6936-7C21FB15189B}"/>
              </a:ext>
            </a:extLst>
          </p:cNvPr>
          <p:cNvSpPr>
            <a:spLocks noGrp="1"/>
          </p:cNvSpPr>
          <p:nvPr>
            <p:ph type="title"/>
          </p:nvPr>
        </p:nvSpPr>
        <p:spPr/>
        <p:txBody>
          <a:bodyPr/>
          <a:lstStyle/>
          <a:p>
            <a:r>
              <a:rPr lang="en-GB" dirty="0"/>
              <a:t>Chart on Summary</a:t>
            </a:r>
          </a:p>
        </p:txBody>
      </p:sp>
      <p:graphicFrame>
        <p:nvGraphicFramePr>
          <p:cNvPr id="5" name="Content Placeholder 4">
            <a:extLst>
              <a:ext uri="{FF2B5EF4-FFF2-40B4-BE49-F238E27FC236}">
                <a16:creationId xmlns:a16="http://schemas.microsoft.com/office/drawing/2014/main" id="{5B2C2A2D-77D0-4FB2-9F6C-0B954A540D9D}"/>
              </a:ext>
            </a:extLst>
          </p:cNvPr>
          <p:cNvGraphicFramePr>
            <a:graphicFrameLocks noGrp="1"/>
          </p:cNvGraphicFramePr>
          <p:nvPr>
            <p:ph sz="half" idx="1"/>
            <p:extLst>
              <p:ext uri="{D42A27DB-BD31-4B8C-83A1-F6EECF244321}">
                <p14:modId xmlns:p14="http://schemas.microsoft.com/office/powerpoint/2010/main" val="3401882055"/>
              </p:ext>
            </p:extLst>
          </p:nvPr>
        </p:nvGraphicFramePr>
        <p:xfrm>
          <a:off x="1298575" y="2560638"/>
          <a:ext cx="4718050" cy="330993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ontent Placeholder 5">
            <a:extLst>
              <a:ext uri="{FF2B5EF4-FFF2-40B4-BE49-F238E27FC236}">
                <a16:creationId xmlns:a16="http://schemas.microsoft.com/office/drawing/2014/main" id="{4825CD87-F41D-4592-8B05-E2461AC0B7FF}"/>
              </a:ext>
            </a:extLst>
          </p:cNvPr>
          <p:cNvGraphicFramePr>
            <a:graphicFrameLocks noGrp="1"/>
          </p:cNvGraphicFramePr>
          <p:nvPr>
            <p:ph sz="half" idx="2"/>
            <p:extLst>
              <p:ext uri="{D42A27DB-BD31-4B8C-83A1-F6EECF244321}">
                <p14:modId xmlns:p14="http://schemas.microsoft.com/office/powerpoint/2010/main" val="329733048"/>
              </p:ext>
            </p:extLst>
          </p:nvPr>
        </p:nvGraphicFramePr>
        <p:xfrm>
          <a:off x="6181725" y="2560638"/>
          <a:ext cx="4718050" cy="33099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33641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0B0357-9E71-84D2-AAF3-808CAAB747F6}"/>
              </a:ext>
            </a:extLst>
          </p:cNvPr>
          <p:cNvPicPr>
            <a:picLocks noChangeAspect="1"/>
          </p:cNvPicPr>
          <p:nvPr/>
        </p:nvPicPr>
        <p:blipFill>
          <a:blip r:embed="rId2"/>
          <a:stretch>
            <a:fillRect/>
          </a:stretch>
        </p:blipFill>
        <p:spPr>
          <a:xfrm>
            <a:off x="741144" y="693019"/>
            <a:ext cx="10751419" cy="5356845"/>
          </a:xfrm>
          <a:prstGeom prst="rect">
            <a:avLst/>
          </a:prstGeom>
        </p:spPr>
      </p:pic>
    </p:spTree>
    <p:extLst>
      <p:ext uri="{BB962C8B-B14F-4D97-AF65-F5344CB8AC3E}">
        <p14:creationId xmlns:p14="http://schemas.microsoft.com/office/powerpoint/2010/main" val="873695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0A664-4409-3C70-C4A8-BF1005831A61}"/>
              </a:ext>
            </a:extLst>
          </p:cNvPr>
          <p:cNvSpPr>
            <a:spLocks noGrp="1"/>
          </p:cNvSpPr>
          <p:nvPr>
            <p:ph type="title"/>
          </p:nvPr>
        </p:nvSpPr>
        <p:spPr/>
        <p:txBody>
          <a:bodyPr/>
          <a:lstStyle/>
          <a:p>
            <a:r>
              <a:rPr lang="en-GB" dirty="0"/>
              <a:t>Thank you</a:t>
            </a:r>
          </a:p>
        </p:txBody>
      </p:sp>
    </p:spTree>
    <p:extLst>
      <p:ext uri="{BB962C8B-B14F-4D97-AF65-F5344CB8AC3E}">
        <p14:creationId xmlns:p14="http://schemas.microsoft.com/office/powerpoint/2010/main" val="1343731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7A559-FE45-F6A4-0265-7EABF2168486}"/>
              </a:ext>
            </a:extLst>
          </p:cNvPr>
          <p:cNvSpPr>
            <a:spLocks noGrp="1"/>
          </p:cNvSpPr>
          <p:nvPr>
            <p:ph type="title"/>
          </p:nvPr>
        </p:nvSpPr>
        <p:spPr/>
        <p:txBody>
          <a:bodyPr>
            <a:normAutofit/>
          </a:bodyPr>
          <a:lstStyle/>
          <a:p>
            <a:r>
              <a:rPr lang="en-GB" sz="5400" b="1" dirty="0"/>
              <a:t>Introduction</a:t>
            </a:r>
          </a:p>
        </p:txBody>
      </p:sp>
      <p:sp>
        <p:nvSpPr>
          <p:cNvPr id="3" name="Content Placeholder 2">
            <a:extLst>
              <a:ext uri="{FF2B5EF4-FFF2-40B4-BE49-F238E27FC236}">
                <a16:creationId xmlns:a16="http://schemas.microsoft.com/office/drawing/2014/main" id="{AB210FA3-0BEF-EEB2-9D79-4BED9A0F56AE}"/>
              </a:ext>
            </a:extLst>
          </p:cNvPr>
          <p:cNvSpPr>
            <a:spLocks noGrp="1"/>
          </p:cNvSpPr>
          <p:nvPr>
            <p:ph idx="1"/>
          </p:nvPr>
        </p:nvSpPr>
        <p:spPr/>
        <p:txBody>
          <a:bodyPr/>
          <a:lstStyle/>
          <a:p>
            <a:r>
              <a:rPr lang="en-GB" dirty="0"/>
              <a:t>Samaritans is a unique charity organization dedicated to reducing feelings of Isolation and disconnection that can lead to suicide.</a:t>
            </a:r>
          </a:p>
          <a:p>
            <a:r>
              <a:rPr lang="en-GB" dirty="0"/>
              <a:t>The Dataset contains information about contact calls made for Samaritans in January,2021.</a:t>
            </a:r>
          </a:p>
          <a:p>
            <a:r>
              <a:rPr lang="en-GB" dirty="0"/>
              <a:t>Dataset consist of columns which include record of Branch, Region, Country, Method of Contract, Helpline name, Call Start Date, Call start time, Snap call, Call end date, Call end time, Contact duration, Caller Age, Caller Gender, Contact type.</a:t>
            </a:r>
          </a:p>
        </p:txBody>
      </p:sp>
    </p:spTree>
    <p:extLst>
      <p:ext uri="{BB962C8B-B14F-4D97-AF65-F5344CB8AC3E}">
        <p14:creationId xmlns:p14="http://schemas.microsoft.com/office/powerpoint/2010/main" val="1373196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81B6EB-BE2D-EC8C-8B65-3CC8C83382E9}"/>
              </a:ext>
            </a:extLst>
          </p:cNvPr>
          <p:cNvPicPr>
            <a:picLocks noChangeAspect="1"/>
          </p:cNvPicPr>
          <p:nvPr/>
        </p:nvPicPr>
        <p:blipFill>
          <a:blip r:embed="rId2"/>
          <a:stretch>
            <a:fillRect/>
          </a:stretch>
        </p:blipFill>
        <p:spPr>
          <a:xfrm>
            <a:off x="1160929" y="879492"/>
            <a:ext cx="10049436" cy="5296270"/>
          </a:xfrm>
          <a:prstGeom prst="rect">
            <a:avLst/>
          </a:prstGeom>
        </p:spPr>
      </p:pic>
    </p:spTree>
    <p:extLst>
      <p:ext uri="{BB962C8B-B14F-4D97-AF65-F5344CB8AC3E}">
        <p14:creationId xmlns:p14="http://schemas.microsoft.com/office/powerpoint/2010/main" val="1521698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E1589-7BB9-2616-DF06-C04687E3C007}"/>
              </a:ext>
            </a:extLst>
          </p:cNvPr>
          <p:cNvSpPr>
            <a:spLocks noGrp="1"/>
          </p:cNvSpPr>
          <p:nvPr>
            <p:ph type="title"/>
          </p:nvPr>
        </p:nvSpPr>
        <p:spPr/>
        <p:txBody>
          <a:bodyPr/>
          <a:lstStyle/>
          <a:p>
            <a:r>
              <a:rPr lang="en-GB" b="1" dirty="0">
                <a:latin typeface="Arial" panose="020B0604020202020204" pitchFamily="34" charset="0"/>
                <a:cs typeface="Arial" panose="020B0604020202020204" pitchFamily="34" charset="0"/>
              </a:rPr>
              <a:t>Caller Concern</a:t>
            </a:r>
          </a:p>
        </p:txBody>
      </p:sp>
      <p:sp>
        <p:nvSpPr>
          <p:cNvPr id="3" name="Content Placeholder 2">
            <a:extLst>
              <a:ext uri="{FF2B5EF4-FFF2-40B4-BE49-F238E27FC236}">
                <a16:creationId xmlns:a16="http://schemas.microsoft.com/office/drawing/2014/main" id="{979D220E-C4E2-BF73-C7DB-BA87823BA8D7}"/>
              </a:ext>
            </a:extLst>
          </p:cNvPr>
          <p:cNvSpPr>
            <a:spLocks noGrp="1"/>
          </p:cNvSpPr>
          <p:nvPr>
            <p:ph idx="1"/>
          </p:nvPr>
        </p:nvSpPr>
        <p:spPr/>
        <p:txBody>
          <a:bodyPr>
            <a:normAutofit fontScale="92500"/>
          </a:bodyPr>
          <a:lstStyle/>
          <a:p>
            <a:r>
              <a:rPr lang="en-GB" b="0" i="0" u="none" strike="noStrike" dirty="0">
                <a:solidFill>
                  <a:srgbClr val="363636"/>
                </a:solidFill>
                <a:effectLst/>
                <a:latin typeface="Arial" panose="020B0604020202020204" pitchFamily="34" charset="0"/>
                <a:cs typeface="Arial" panose="020B0604020202020204" pitchFamily="34" charset="0"/>
              </a:rPr>
              <a:t>Family; Isolation/loneliness; Mental health/illness; Physical health/illness; Relationship problems; Workplace/study;COVID-19</a:t>
            </a:r>
            <a:r>
              <a:rPr lang="en-GB" dirty="0">
                <a:latin typeface="Arial" panose="020B0604020202020204" pitchFamily="34" charset="0"/>
                <a:cs typeface="Arial" panose="020B0604020202020204" pitchFamily="34" charset="0"/>
              </a:rPr>
              <a:t> </a:t>
            </a:r>
          </a:p>
          <a:p>
            <a:r>
              <a:rPr lang="en-GB" b="0" i="0" u="none" strike="noStrike" dirty="0">
                <a:solidFill>
                  <a:srgbClr val="363636"/>
                </a:solidFill>
                <a:effectLst/>
                <a:latin typeface="Arial" panose="020B0604020202020204" pitchFamily="34" charset="0"/>
                <a:cs typeface="Arial" panose="020B0604020202020204" pitchFamily="34" charset="0"/>
              </a:rPr>
              <a:t>Bereaved by suicide</a:t>
            </a:r>
            <a:r>
              <a:rPr lang="en-GB" dirty="0">
                <a:latin typeface="Arial" panose="020B0604020202020204" pitchFamily="34" charset="0"/>
                <a:cs typeface="Arial" panose="020B0604020202020204" pitchFamily="34" charset="0"/>
              </a:rPr>
              <a:t> </a:t>
            </a:r>
          </a:p>
          <a:p>
            <a:r>
              <a:rPr lang="en-GB" b="0" i="0" u="none" strike="noStrike" dirty="0">
                <a:solidFill>
                  <a:srgbClr val="363636"/>
                </a:solidFill>
                <a:effectLst/>
                <a:latin typeface="Arial" panose="020B0604020202020204" pitchFamily="34" charset="0"/>
                <a:cs typeface="Arial" panose="020B0604020202020204" pitchFamily="34" charset="0"/>
              </a:rPr>
              <a:t>Violence/abuse; Workplace/study</a:t>
            </a:r>
            <a:r>
              <a:rPr lang="en-GB" dirty="0">
                <a:latin typeface="Arial" panose="020B0604020202020204" pitchFamily="34" charset="0"/>
                <a:cs typeface="Arial" panose="020B0604020202020204" pitchFamily="34" charset="0"/>
              </a:rPr>
              <a:t> </a:t>
            </a:r>
          </a:p>
          <a:p>
            <a:r>
              <a:rPr lang="en-GB" b="0" i="0" u="none" strike="noStrike" dirty="0">
                <a:solidFill>
                  <a:srgbClr val="363636"/>
                </a:solidFill>
                <a:effectLst/>
                <a:latin typeface="Arial" panose="020B0604020202020204" pitchFamily="34" charset="0"/>
                <a:cs typeface="Arial" panose="020B0604020202020204" pitchFamily="34" charset="0"/>
              </a:rPr>
              <a:t>Drug and/or alcohol misuse; Isolation/loneliness; Relationship problems</a:t>
            </a:r>
            <a:r>
              <a:rPr lang="en-GB" dirty="0">
                <a:latin typeface="Arial" panose="020B0604020202020204" pitchFamily="34" charset="0"/>
                <a:cs typeface="Arial" panose="020B0604020202020204" pitchFamily="34" charset="0"/>
              </a:rPr>
              <a:t> </a:t>
            </a:r>
          </a:p>
          <a:p>
            <a:r>
              <a:rPr lang="en-GB" b="0" i="0" u="none" strike="noStrike" dirty="0">
                <a:solidFill>
                  <a:srgbClr val="363636"/>
                </a:solidFill>
                <a:effectLst/>
                <a:latin typeface="Arial" panose="020B0604020202020204" pitchFamily="34" charset="0"/>
                <a:cs typeface="Arial" panose="020B0604020202020204" pitchFamily="34" charset="0"/>
              </a:rPr>
              <a:t>Gender; Isolation/loneliness; Mental health/illness; Relationship problems</a:t>
            </a:r>
            <a:r>
              <a:rPr lang="en-GB"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223608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E70226-4F4A-9D9C-70CA-294970BA4CCE}"/>
              </a:ext>
            </a:extLst>
          </p:cNvPr>
          <p:cNvPicPr>
            <a:picLocks noChangeAspect="1"/>
          </p:cNvPicPr>
          <p:nvPr/>
        </p:nvPicPr>
        <p:blipFill>
          <a:blip r:embed="rId2"/>
          <a:stretch>
            <a:fillRect/>
          </a:stretch>
        </p:blipFill>
        <p:spPr>
          <a:xfrm>
            <a:off x="791573" y="793376"/>
            <a:ext cx="10593603" cy="5177118"/>
          </a:xfrm>
          <a:prstGeom prst="rect">
            <a:avLst/>
          </a:prstGeom>
        </p:spPr>
      </p:pic>
    </p:spTree>
    <p:extLst>
      <p:ext uri="{BB962C8B-B14F-4D97-AF65-F5344CB8AC3E}">
        <p14:creationId xmlns:p14="http://schemas.microsoft.com/office/powerpoint/2010/main" val="3637489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0DECD-B9B0-7853-F285-092C2835DC08}"/>
              </a:ext>
            </a:extLst>
          </p:cNvPr>
          <p:cNvSpPr>
            <a:spLocks noGrp="1"/>
          </p:cNvSpPr>
          <p:nvPr>
            <p:ph type="title"/>
          </p:nvPr>
        </p:nvSpPr>
        <p:spPr/>
        <p:txBody>
          <a:bodyPr/>
          <a:lstStyle/>
          <a:p>
            <a:r>
              <a:rPr lang="en-GB" b="1" dirty="0">
                <a:latin typeface="Arial" panose="020B0604020202020204" pitchFamily="34" charset="0"/>
                <a:cs typeface="Arial" panose="020B0604020202020204" pitchFamily="34" charset="0"/>
              </a:rPr>
              <a:t>Total calls Male Vs Female</a:t>
            </a:r>
          </a:p>
        </p:txBody>
      </p:sp>
      <p:graphicFrame>
        <p:nvGraphicFramePr>
          <p:cNvPr id="4" name="Content Placeholder 3">
            <a:extLst>
              <a:ext uri="{FF2B5EF4-FFF2-40B4-BE49-F238E27FC236}">
                <a16:creationId xmlns:a16="http://schemas.microsoft.com/office/drawing/2014/main" id="{5F3EBFDA-83FB-49CA-BCC0-8D60B3D8ABF3}"/>
              </a:ext>
            </a:extLst>
          </p:cNvPr>
          <p:cNvGraphicFramePr>
            <a:graphicFrameLocks noGrp="1"/>
          </p:cNvGraphicFramePr>
          <p:nvPr>
            <p:ph idx="1"/>
            <p:extLst>
              <p:ext uri="{D42A27DB-BD31-4B8C-83A1-F6EECF244321}">
                <p14:modId xmlns:p14="http://schemas.microsoft.com/office/powerpoint/2010/main" val="2997596393"/>
              </p:ext>
            </p:extLst>
          </p:nvPr>
        </p:nvGraphicFramePr>
        <p:xfrm>
          <a:off x="1295400" y="2557463"/>
          <a:ext cx="9601200" cy="33178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16045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C36DF-FE51-B027-28EC-F73631031782}"/>
              </a:ext>
            </a:extLst>
          </p:cNvPr>
          <p:cNvSpPr>
            <a:spLocks noGrp="1"/>
          </p:cNvSpPr>
          <p:nvPr>
            <p:ph type="title"/>
          </p:nvPr>
        </p:nvSpPr>
        <p:spPr/>
        <p:txBody>
          <a:bodyPr/>
          <a:lstStyle/>
          <a:p>
            <a:r>
              <a:rPr lang="en-GB" dirty="0"/>
              <a:t>Region with highest caller concerns.</a:t>
            </a:r>
          </a:p>
        </p:txBody>
      </p:sp>
      <p:graphicFrame>
        <p:nvGraphicFramePr>
          <p:cNvPr id="4" name="Content Placeholder 3">
            <a:extLst>
              <a:ext uri="{FF2B5EF4-FFF2-40B4-BE49-F238E27FC236}">
                <a16:creationId xmlns:a16="http://schemas.microsoft.com/office/drawing/2014/main" id="{CB9A3FC1-6028-40CC-829B-C22898664623}"/>
              </a:ext>
            </a:extLst>
          </p:cNvPr>
          <p:cNvGraphicFramePr>
            <a:graphicFrameLocks noGrp="1"/>
          </p:cNvGraphicFramePr>
          <p:nvPr>
            <p:ph idx="1"/>
            <p:extLst>
              <p:ext uri="{D42A27DB-BD31-4B8C-83A1-F6EECF244321}">
                <p14:modId xmlns:p14="http://schemas.microsoft.com/office/powerpoint/2010/main" val="59004578"/>
              </p:ext>
            </p:extLst>
          </p:nvPr>
        </p:nvGraphicFramePr>
        <p:xfrm>
          <a:off x="1295400" y="2557463"/>
          <a:ext cx="9601200" cy="33178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1327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81D64-AD67-5B9C-098D-E02808CF49B6}"/>
              </a:ext>
            </a:extLst>
          </p:cNvPr>
          <p:cNvSpPr>
            <a:spLocks noGrp="1"/>
          </p:cNvSpPr>
          <p:nvPr>
            <p:ph type="title"/>
          </p:nvPr>
        </p:nvSpPr>
        <p:spPr/>
        <p:txBody>
          <a:bodyPr/>
          <a:lstStyle/>
          <a:p>
            <a:r>
              <a:rPr lang="en-GB" b="1" dirty="0"/>
              <a:t>Total calls by Helpline name</a:t>
            </a:r>
          </a:p>
        </p:txBody>
      </p:sp>
      <p:graphicFrame>
        <p:nvGraphicFramePr>
          <p:cNvPr id="4" name="Content Placeholder 3">
            <a:extLst>
              <a:ext uri="{FF2B5EF4-FFF2-40B4-BE49-F238E27FC236}">
                <a16:creationId xmlns:a16="http://schemas.microsoft.com/office/drawing/2014/main" id="{415E5F22-1A5B-4BF7-BFC3-BCEF472CB4C2}"/>
              </a:ext>
            </a:extLst>
          </p:cNvPr>
          <p:cNvGraphicFramePr>
            <a:graphicFrameLocks noGrp="1"/>
          </p:cNvGraphicFramePr>
          <p:nvPr>
            <p:ph idx="1"/>
            <p:extLst>
              <p:ext uri="{D42A27DB-BD31-4B8C-83A1-F6EECF244321}">
                <p14:modId xmlns:p14="http://schemas.microsoft.com/office/powerpoint/2010/main" val="1920009130"/>
              </p:ext>
            </p:extLst>
          </p:nvPr>
        </p:nvGraphicFramePr>
        <p:xfrm>
          <a:off x="1295400" y="2557463"/>
          <a:ext cx="9601200" cy="33178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32222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9C3B1-19A2-397C-78AB-9B7596602777}"/>
              </a:ext>
            </a:extLst>
          </p:cNvPr>
          <p:cNvSpPr>
            <a:spLocks noGrp="1"/>
          </p:cNvSpPr>
          <p:nvPr>
            <p:ph type="ctrTitle"/>
          </p:nvPr>
        </p:nvSpPr>
        <p:spPr/>
        <p:txBody>
          <a:bodyPr/>
          <a:lstStyle/>
          <a:p>
            <a:r>
              <a:rPr lang="en-GB" dirty="0"/>
              <a:t>Summary</a:t>
            </a:r>
          </a:p>
        </p:txBody>
      </p:sp>
      <p:sp>
        <p:nvSpPr>
          <p:cNvPr id="3" name="Subtitle 2">
            <a:extLst>
              <a:ext uri="{FF2B5EF4-FFF2-40B4-BE49-F238E27FC236}">
                <a16:creationId xmlns:a16="http://schemas.microsoft.com/office/drawing/2014/main" id="{C76DC401-4320-E44A-B925-6292AF3A3E8A}"/>
              </a:ext>
            </a:extLst>
          </p:cNvPr>
          <p:cNvSpPr>
            <a:spLocks noGrp="1"/>
          </p:cNvSpPr>
          <p:nvPr>
            <p:ph type="subTitle" idx="1"/>
          </p:nvPr>
        </p:nvSpPr>
        <p:spPr/>
        <p:txBody>
          <a:bodyPr/>
          <a:lstStyle/>
          <a:p>
            <a:r>
              <a:rPr lang="en-GB" dirty="0"/>
              <a:t>Branch V responded to the most Inbound calls in January 2021.</a:t>
            </a:r>
          </a:p>
          <a:p>
            <a:r>
              <a:rPr lang="en-GB" dirty="0"/>
              <a:t>The caller concerns calls was the highest in Ireland region while other region had reduced concerned calls.</a:t>
            </a:r>
          </a:p>
          <a:p>
            <a:endParaRPr lang="en-GB" dirty="0"/>
          </a:p>
        </p:txBody>
      </p:sp>
    </p:spTree>
    <p:extLst>
      <p:ext uri="{BB962C8B-B14F-4D97-AF65-F5344CB8AC3E}">
        <p14:creationId xmlns:p14="http://schemas.microsoft.com/office/powerpoint/2010/main" val="258852467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3412</TotalTime>
  <Words>283</Words>
  <Application>Microsoft Office PowerPoint</Application>
  <PresentationFormat>Widescreen</PresentationFormat>
  <Paragraphs>26</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Garamond</vt:lpstr>
      <vt:lpstr>Organic</vt:lpstr>
      <vt:lpstr>Samaritans</vt:lpstr>
      <vt:lpstr>Introduction</vt:lpstr>
      <vt:lpstr>PowerPoint Presentation</vt:lpstr>
      <vt:lpstr>Caller Concern</vt:lpstr>
      <vt:lpstr>PowerPoint Presentation</vt:lpstr>
      <vt:lpstr>Total calls Male Vs Female</vt:lpstr>
      <vt:lpstr>Region with highest caller concerns.</vt:lpstr>
      <vt:lpstr>Total calls by Helpline name</vt:lpstr>
      <vt:lpstr>Summary</vt:lpstr>
      <vt:lpstr>Summary Contd.</vt:lpstr>
      <vt:lpstr>Chart on Summary</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Faith Ejele</dc:creator>
  <cp:lastModifiedBy>Faith Ejele</cp:lastModifiedBy>
  <cp:revision>3</cp:revision>
  <dcterms:created xsi:type="dcterms:W3CDTF">2025-02-07T01:35:54Z</dcterms:created>
  <dcterms:modified xsi:type="dcterms:W3CDTF">2025-02-20T00:48:08Z</dcterms:modified>
</cp:coreProperties>
</file>